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4" r:id="rId6"/>
    <p:sldId id="265"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60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D4D78F-1318-4CBB-82B5-B0A50A5B1A8D}" type="datetimeFigureOut">
              <a:rPr lang="en-IN" smtClean="0"/>
              <a:t>03-12-2021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F19D33-8A5C-4D0F-AE4E-4267B33988B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8586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D4D78F-1318-4CBB-82B5-B0A50A5B1A8D}" type="datetimeFigureOut">
              <a:rPr lang="en-IN" smtClean="0"/>
              <a:t>03-12-2021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F19D33-8A5C-4D0F-AE4E-4267B33988BA}" type="slidenum">
              <a:rPr lang="en-IN" smtClean="0"/>
              <a:t>‹#›</a:t>
            </a:fld>
            <a:endParaRPr lang="en-IN"/>
          </a:p>
        </p:txBody>
      </p:sp>
    </p:spTree>
    <p:extLst>
      <p:ext uri="{BB962C8B-B14F-4D97-AF65-F5344CB8AC3E}">
        <p14:creationId xmlns:p14="http://schemas.microsoft.com/office/powerpoint/2010/main" val="236913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D4D78F-1318-4CBB-82B5-B0A50A5B1A8D}" type="datetimeFigureOut">
              <a:rPr lang="en-IN" smtClean="0"/>
              <a:t>03-12-2021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F19D33-8A5C-4D0F-AE4E-4267B33988BA}" type="slidenum">
              <a:rPr lang="en-IN" smtClean="0"/>
              <a:t>‹#›</a:t>
            </a:fld>
            <a:endParaRPr lang="en-IN"/>
          </a:p>
        </p:txBody>
      </p:sp>
    </p:spTree>
    <p:extLst>
      <p:ext uri="{BB962C8B-B14F-4D97-AF65-F5344CB8AC3E}">
        <p14:creationId xmlns:p14="http://schemas.microsoft.com/office/powerpoint/2010/main" val="3882422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D4D78F-1318-4CBB-82B5-B0A50A5B1A8D}" type="datetimeFigureOut">
              <a:rPr lang="en-IN" smtClean="0"/>
              <a:t>03-12-2021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F19D33-8A5C-4D0F-AE4E-4267B33988BA}" type="slidenum">
              <a:rPr lang="en-IN" smtClean="0"/>
              <a:t>‹#›</a:t>
            </a:fld>
            <a:endParaRPr lang="en-IN"/>
          </a:p>
        </p:txBody>
      </p:sp>
    </p:spTree>
    <p:extLst>
      <p:ext uri="{BB962C8B-B14F-4D97-AF65-F5344CB8AC3E}">
        <p14:creationId xmlns:p14="http://schemas.microsoft.com/office/powerpoint/2010/main" val="1855964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D4D78F-1318-4CBB-82B5-B0A50A5B1A8D}" type="datetimeFigureOut">
              <a:rPr lang="en-IN" smtClean="0"/>
              <a:t>03-12-2021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F19D33-8A5C-4D0F-AE4E-4267B33988B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0958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D4D78F-1318-4CBB-82B5-B0A50A5B1A8D}" type="datetimeFigureOut">
              <a:rPr lang="en-IN" smtClean="0"/>
              <a:t>03-12-2021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F19D33-8A5C-4D0F-AE4E-4267B33988BA}" type="slidenum">
              <a:rPr lang="en-IN" smtClean="0"/>
              <a:t>‹#›</a:t>
            </a:fld>
            <a:endParaRPr lang="en-IN"/>
          </a:p>
        </p:txBody>
      </p:sp>
    </p:spTree>
    <p:extLst>
      <p:ext uri="{BB962C8B-B14F-4D97-AF65-F5344CB8AC3E}">
        <p14:creationId xmlns:p14="http://schemas.microsoft.com/office/powerpoint/2010/main" val="1497285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D4D78F-1318-4CBB-82B5-B0A50A5B1A8D}" type="datetimeFigureOut">
              <a:rPr lang="en-IN" smtClean="0"/>
              <a:t>03-12-2021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F19D33-8A5C-4D0F-AE4E-4267B33988BA}" type="slidenum">
              <a:rPr lang="en-IN" smtClean="0"/>
              <a:t>‹#›</a:t>
            </a:fld>
            <a:endParaRPr lang="en-IN"/>
          </a:p>
        </p:txBody>
      </p:sp>
    </p:spTree>
    <p:extLst>
      <p:ext uri="{BB962C8B-B14F-4D97-AF65-F5344CB8AC3E}">
        <p14:creationId xmlns:p14="http://schemas.microsoft.com/office/powerpoint/2010/main" val="409257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D4D78F-1318-4CBB-82B5-B0A50A5B1A8D}" type="datetimeFigureOut">
              <a:rPr lang="en-IN" smtClean="0"/>
              <a:t>03-12-2021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F19D33-8A5C-4D0F-AE4E-4267B33988BA}" type="slidenum">
              <a:rPr lang="en-IN" smtClean="0"/>
              <a:t>‹#›</a:t>
            </a:fld>
            <a:endParaRPr lang="en-IN"/>
          </a:p>
        </p:txBody>
      </p:sp>
    </p:spTree>
    <p:extLst>
      <p:ext uri="{BB962C8B-B14F-4D97-AF65-F5344CB8AC3E}">
        <p14:creationId xmlns:p14="http://schemas.microsoft.com/office/powerpoint/2010/main" val="2144897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4D4D78F-1318-4CBB-82B5-B0A50A5B1A8D}" type="datetimeFigureOut">
              <a:rPr lang="en-IN" smtClean="0"/>
              <a:t>03-12-2021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3F19D33-8A5C-4D0F-AE4E-4267B33988BA}" type="slidenum">
              <a:rPr lang="en-IN" smtClean="0"/>
              <a:t>‹#›</a:t>
            </a:fld>
            <a:endParaRPr lang="en-IN"/>
          </a:p>
        </p:txBody>
      </p:sp>
    </p:spTree>
    <p:extLst>
      <p:ext uri="{BB962C8B-B14F-4D97-AF65-F5344CB8AC3E}">
        <p14:creationId xmlns:p14="http://schemas.microsoft.com/office/powerpoint/2010/main" val="84392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4D4D78F-1318-4CBB-82B5-B0A50A5B1A8D}" type="datetimeFigureOut">
              <a:rPr lang="en-IN" smtClean="0"/>
              <a:t>03-12-2021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3F19D33-8A5C-4D0F-AE4E-4267B33988BA}" type="slidenum">
              <a:rPr lang="en-IN" smtClean="0"/>
              <a:t>‹#›</a:t>
            </a:fld>
            <a:endParaRPr lang="en-IN"/>
          </a:p>
        </p:txBody>
      </p:sp>
    </p:spTree>
    <p:extLst>
      <p:ext uri="{BB962C8B-B14F-4D97-AF65-F5344CB8AC3E}">
        <p14:creationId xmlns:p14="http://schemas.microsoft.com/office/powerpoint/2010/main" val="1603211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D4D78F-1318-4CBB-82B5-B0A50A5B1A8D}" type="datetimeFigureOut">
              <a:rPr lang="en-IN" smtClean="0"/>
              <a:t>03-12-2021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F19D33-8A5C-4D0F-AE4E-4267B33988BA}" type="slidenum">
              <a:rPr lang="en-IN" smtClean="0"/>
              <a:t>‹#›</a:t>
            </a:fld>
            <a:endParaRPr lang="en-IN"/>
          </a:p>
        </p:txBody>
      </p:sp>
    </p:spTree>
    <p:extLst>
      <p:ext uri="{BB962C8B-B14F-4D97-AF65-F5344CB8AC3E}">
        <p14:creationId xmlns:p14="http://schemas.microsoft.com/office/powerpoint/2010/main" val="1478733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4D4D78F-1318-4CBB-82B5-B0A50A5B1A8D}" type="datetimeFigureOut">
              <a:rPr lang="en-IN" smtClean="0"/>
              <a:t>03-12-2021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3F19D33-8A5C-4D0F-AE4E-4267B33988B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67369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Vulnerability Exploitation and Security Application - Android</a:t>
            </a:r>
          </a:p>
        </p:txBody>
      </p:sp>
      <p:sp>
        <p:nvSpPr>
          <p:cNvPr id="3" name="Subtitle 2"/>
          <p:cNvSpPr>
            <a:spLocks noGrp="1"/>
          </p:cNvSpPr>
          <p:nvPr>
            <p:ph type="subTitle" idx="1"/>
          </p:nvPr>
        </p:nvSpPr>
        <p:spPr/>
        <p:txBody>
          <a:bodyPr>
            <a:normAutofit/>
          </a:bodyPr>
          <a:lstStyle/>
          <a:p>
            <a:r>
              <a:rPr lang="en-US" b="1" dirty="0">
                <a:latin typeface="Times New Roman" panose="02020603050405020304" pitchFamily="18" charset="0"/>
                <a:cs typeface="Times New Roman" panose="02020603050405020304" pitchFamily="18" charset="0"/>
              </a:rPr>
              <a:t>INSE 6130 Operating Systems Security </a:t>
            </a:r>
          </a:p>
          <a:p>
            <a:r>
              <a:rPr lang="en-US" b="1" dirty="0">
                <a:latin typeface="Times New Roman" panose="02020603050405020304" pitchFamily="18" charset="0"/>
                <a:cs typeface="Times New Roman" panose="02020603050405020304" pitchFamily="18" charset="0"/>
              </a:rPr>
              <a:t>Professor dr. </a:t>
            </a:r>
            <a:r>
              <a:rPr lang="en-US" b="1" dirty="0" err="1">
                <a:latin typeface="Times New Roman" panose="02020603050405020304" pitchFamily="18" charset="0"/>
                <a:cs typeface="Times New Roman" panose="02020603050405020304" pitchFamily="18" charset="0"/>
              </a:rPr>
              <a:t>lingyu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wang</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5533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Group Members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dirty="0" err="1">
                <a:latin typeface="Times New Roman" panose="02020603050405020304" pitchFamily="18" charset="0"/>
                <a:cs typeface="Times New Roman" panose="02020603050405020304" pitchFamily="18" charset="0"/>
              </a:rPr>
              <a:t>Dhrumil</a:t>
            </a:r>
            <a:r>
              <a:rPr lang="en-IN" dirty="0">
                <a:latin typeface="Times New Roman" panose="02020603050405020304" pitchFamily="18" charset="0"/>
                <a:cs typeface="Times New Roman" panose="02020603050405020304" pitchFamily="18" charset="0"/>
              </a:rPr>
              <a:t> Sunil </a:t>
            </a:r>
            <a:r>
              <a:rPr lang="en-IN" dirty="0" err="1">
                <a:latin typeface="Times New Roman" panose="02020603050405020304" pitchFamily="18" charset="0"/>
                <a:cs typeface="Times New Roman" panose="02020603050405020304" pitchFamily="18" charset="0"/>
              </a:rPr>
              <a:t>Chablani</a:t>
            </a:r>
            <a:r>
              <a:rPr lang="en-IN" dirty="0">
                <a:latin typeface="Times New Roman" panose="02020603050405020304" pitchFamily="18" charset="0"/>
                <a:cs typeface="Times New Roman" panose="02020603050405020304" pitchFamily="18" charset="0"/>
              </a:rPr>
              <a:t> 		- 40195291 	</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Adnan </a:t>
            </a:r>
            <a:r>
              <a:rPr lang="en-IN" dirty="0" err="1">
                <a:latin typeface="Times New Roman" panose="02020603050405020304" pitchFamily="18" charset="0"/>
                <a:cs typeface="Times New Roman" panose="02020603050405020304" pitchFamily="18" charset="0"/>
              </a:rPr>
              <a:t>Zuhaib</a:t>
            </a:r>
            <a:r>
              <a:rPr lang="en-IN" dirty="0">
                <a:latin typeface="Times New Roman" panose="02020603050405020304" pitchFamily="18" charset="0"/>
                <a:cs typeface="Times New Roman" panose="02020603050405020304" pitchFamily="18" charset="0"/>
              </a:rPr>
              <a:t> 			- 40185537 	</a:t>
            </a:r>
          </a:p>
          <a:p>
            <a:pPr>
              <a:buFont typeface="Wingdings" panose="05000000000000000000" pitchFamily="2" charset="2"/>
              <a:buChar char="Ø"/>
            </a:pPr>
            <a:r>
              <a:rPr lang="en-IN" dirty="0" err="1">
                <a:latin typeface="Times New Roman" panose="02020603050405020304" pitchFamily="18" charset="0"/>
                <a:cs typeface="Times New Roman" panose="02020603050405020304" pitchFamily="18" charset="0"/>
              </a:rPr>
              <a:t>Ujwal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Allada</a:t>
            </a:r>
            <a:r>
              <a:rPr lang="en-IN" dirty="0">
                <a:latin typeface="Times New Roman" panose="02020603050405020304" pitchFamily="18" charset="0"/>
                <a:cs typeface="Times New Roman" panose="02020603050405020304" pitchFamily="18" charset="0"/>
              </a:rPr>
              <a:t> 			- 40193368 	</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Dhruv Haribhakti 		- 40172725</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Mohammed </a:t>
            </a:r>
            <a:r>
              <a:rPr lang="en-IN" dirty="0" err="1">
                <a:latin typeface="Times New Roman" panose="02020603050405020304" pitchFamily="18" charset="0"/>
                <a:cs typeface="Times New Roman" panose="02020603050405020304" pitchFamily="18" charset="0"/>
              </a:rPr>
              <a:t>Rabith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Tarapathi</a:t>
            </a:r>
            <a:r>
              <a:rPr lang="en-IN" dirty="0">
                <a:latin typeface="Times New Roman" panose="02020603050405020304" pitchFamily="18" charset="0"/>
                <a:cs typeface="Times New Roman" panose="02020603050405020304" pitchFamily="18" charset="0"/>
              </a:rPr>
              <a:t> 	- 40169519 	</a:t>
            </a:r>
          </a:p>
          <a:p>
            <a:pPr>
              <a:buFont typeface="Wingdings" panose="05000000000000000000" pitchFamily="2" charset="2"/>
              <a:buChar char="Ø"/>
            </a:pPr>
            <a:r>
              <a:rPr lang="en-IN" dirty="0" err="1">
                <a:latin typeface="Times New Roman" panose="02020603050405020304" pitchFamily="18" charset="0"/>
                <a:cs typeface="Times New Roman" panose="02020603050405020304" pitchFamily="18" charset="0"/>
              </a:rPr>
              <a:t>Shivani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Thopte</a:t>
            </a:r>
            <a:r>
              <a:rPr lang="en-IN" dirty="0">
                <a:latin typeface="Times New Roman" panose="02020603050405020304" pitchFamily="18" charset="0"/>
                <a:cs typeface="Times New Roman" panose="02020603050405020304" pitchFamily="18" charset="0"/>
              </a:rPr>
              <a:t> 			- 40200065 	</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Rowan Sandhu 			- 40196883 	</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Bikram </a:t>
            </a:r>
            <a:r>
              <a:rPr lang="en-IN" dirty="0" err="1">
                <a:latin typeface="Times New Roman" panose="02020603050405020304" pitchFamily="18" charset="0"/>
                <a:cs typeface="Times New Roman" panose="02020603050405020304" pitchFamily="18" charset="0"/>
              </a:rPr>
              <a:t>Bikram</a:t>
            </a:r>
            <a:r>
              <a:rPr lang="en-IN" dirty="0">
                <a:latin typeface="Times New Roman" panose="02020603050405020304" pitchFamily="18" charset="0"/>
                <a:cs typeface="Times New Roman" panose="02020603050405020304" pitchFamily="18" charset="0"/>
              </a:rPr>
              <a:t> 		- 40189488</a:t>
            </a:r>
          </a:p>
          <a:p>
            <a:endParaRPr lang="en-IN" dirty="0">
              <a:latin typeface="Times New Roman" panose="02020603050405020304" pitchFamily="18" charset="0"/>
              <a:cs typeface="Times New Roman" panose="02020603050405020304" pitchFamily="18" charset="0"/>
            </a:endParaRPr>
          </a:p>
        </p:txBody>
      </p:sp>
      <p:sp>
        <p:nvSpPr>
          <p:cNvPr id="5" name="Right Brace 4"/>
          <p:cNvSpPr/>
          <p:nvPr/>
        </p:nvSpPr>
        <p:spPr>
          <a:xfrm>
            <a:off x="5968093" y="1910443"/>
            <a:ext cx="595993" cy="15920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6" name="Right Brace 5"/>
          <p:cNvSpPr/>
          <p:nvPr/>
        </p:nvSpPr>
        <p:spPr>
          <a:xfrm>
            <a:off x="5968093" y="3695700"/>
            <a:ext cx="595993" cy="15920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TextBox 6"/>
          <p:cNvSpPr txBox="1"/>
          <p:nvPr/>
        </p:nvSpPr>
        <p:spPr>
          <a:xfrm>
            <a:off x="6923315" y="2521795"/>
            <a:ext cx="231865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Attack Implementation</a:t>
            </a:r>
          </a:p>
        </p:txBody>
      </p:sp>
      <p:sp>
        <p:nvSpPr>
          <p:cNvPr id="8" name="TextBox 7"/>
          <p:cNvSpPr txBox="1"/>
          <p:nvPr/>
        </p:nvSpPr>
        <p:spPr>
          <a:xfrm>
            <a:off x="6923315" y="4307052"/>
            <a:ext cx="282484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Security</a:t>
            </a:r>
            <a:r>
              <a:rPr lang="en-IN" dirty="0"/>
              <a:t> App Development</a:t>
            </a:r>
          </a:p>
        </p:txBody>
      </p:sp>
    </p:spTree>
    <p:extLst>
      <p:ext uri="{BB962C8B-B14F-4D97-AF65-F5344CB8AC3E}">
        <p14:creationId xmlns:p14="http://schemas.microsoft.com/office/powerpoint/2010/main" val="573613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Reverse TCP Attack</a:t>
            </a:r>
          </a:p>
        </p:txBody>
      </p:sp>
      <p:sp>
        <p:nvSpPr>
          <p:cNvPr id="3" name="Content Placeholder 2"/>
          <p:cNvSpPr>
            <a:spLocks noGrp="1"/>
          </p:cNvSpPr>
          <p:nvPr>
            <p:ph idx="1"/>
          </p:nvPr>
        </p:nvSpPr>
        <p:spPr>
          <a:xfrm>
            <a:off x="1097280" y="1845734"/>
            <a:ext cx="10058400" cy="4277160"/>
          </a:xfrm>
        </p:spPr>
        <p:txBody>
          <a:bodyPr>
            <a:normAutofit/>
          </a:bodyPr>
          <a:lstStyle/>
          <a:p>
            <a:pPr lvl="1">
              <a:buFont typeface="Courier New" panose="02070309020205020404" pitchFamily="49" charset="0"/>
              <a:buChar char="o"/>
            </a:pPr>
            <a:r>
              <a:rPr lang="en-IN" b="1" u="sng" dirty="0">
                <a:latin typeface="Times New Roman" panose="02020603050405020304" pitchFamily="18" charset="0"/>
                <a:cs typeface="Times New Roman" panose="02020603050405020304" pitchFamily="18" charset="0"/>
              </a:rPr>
              <a:t>Objective</a:t>
            </a:r>
            <a:r>
              <a:rPr lang="en-IN" dirty="0">
                <a:latin typeface="Times New Roman" panose="02020603050405020304" pitchFamily="18" charset="0"/>
                <a:cs typeface="Times New Roman" panose="02020603050405020304" pitchFamily="18" charset="0"/>
              </a:rPr>
              <a:t>: Creating a payload to establish a reverse TCP connection with the victim to implement system exploitation</a:t>
            </a:r>
          </a:p>
          <a:p>
            <a:pPr lvl="1">
              <a:buFont typeface="Courier New" panose="02070309020205020404" pitchFamily="49" charset="0"/>
              <a:buChar char="o"/>
            </a:pPr>
            <a:r>
              <a:rPr lang="en-IN" b="1" u="sng" dirty="0">
                <a:latin typeface="Times New Roman" panose="02020603050405020304" pitchFamily="18" charset="0"/>
                <a:cs typeface="Times New Roman" panose="02020603050405020304" pitchFamily="18" charset="0"/>
              </a:rPr>
              <a:t>Operating System</a:t>
            </a:r>
            <a:r>
              <a:rPr lang="en-IN" dirty="0">
                <a:latin typeface="Times New Roman" panose="02020603050405020304" pitchFamily="18" charset="0"/>
                <a:cs typeface="Times New Roman" panose="02020603050405020304" pitchFamily="18" charset="0"/>
              </a:rPr>
              <a:t>: Kali Linux</a:t>
            </a:r>
          </a:p>
          <a:p>
            <a:pPr lvl="1">
              <a:buFont typeface="Courier New" panose="02070309020205020404" pitchFamily="49" charset="0"/>
              <a:buChar char="o"/>
            </a:pPr>
            <a:r>
              <a:rPr lang="en-IN" b="1" u="sng" dirty="0">
                <a:latin typeface="Times New Roman" panose="02020603050405020304" pitchFamily="18" charset="0"/>
                <a:cs typeface="Times New Roman" panose="02020603050405020304" pitchFamily="18" charset="0"/>
              </a:rPr>
              <a:t>Kali tools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msfvenom</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apktool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keytool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jarsigner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zipalign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msfconsole</a:t>
            </a:r>
            <a:endParaRPr lang="en-IN"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IN" b="1" u="sng" dirty="0">
                <a:latin typeface="Times New Roman" panose="02020603050405020304" pitchFamily="18" charset="0"/>
                <a:cs typeface="Times New Roman" panose="02020603050405020304" pitchFamily="18" charset="0"/>
              </a:rPr>
              <a:t>Procedure</a:t>
            </a:r>
            <a:r>
              <a:rPr lang="en-IN" dirty="0">
                <a:latin typeface="Times New Roman" panose="02020603050405020304" pitchFamily="18" charset="0"/>
                <a:cs typeface="Times New Roman" panose="02020603050405020304" pitchFamily="18" charset="0"/>
              </a:rPr>
              <a:t>:	</a:t>
            </a:r>
          </a:p>
          <a:p>
            <a:pPr marL="932688" lvl="2" indent="-457200">
              <a:buFont typeface="+mj-lt"/>
              <a:buAutoNum type="arabicPeriod"/>
            </a:pPr>
            <a:r>
              <a:rPr lang="en-IN" sz="1600" dirty="0">
                <a:latin typeface="Times New Roman" panose="02020603050405020304" pitchFamily="18" charset="0"/>
                <a:cs typeface="Times New Roman" panose="02020603050405020304" pitchFamily="18" charset="0"/>
              </a:rPr>
              <a:t>Download a normal </a:t>
            </a:r>
            <a:r>
              <a:rPr lang="en-IN" sz="1600" dirty="0" err="1">
                <a:latin typeface="Times New Roman" panose="02020603050405020304" pitchFamily="18" charset="0"/>
                <a:cs typeface="Times New Roman" panose="02020603050405020304" pitchFamily="18" charset="0"/>
              </a:rPr>
              <a:t>apk</a:t>
            </a:r>
            <a:r>
              <a:rPr lang="en-IN" sz="1600" dirty="0">
                <a:latin typeface="Times New Roman" panose="02020603050405020304" pitchFamily="18" charset="0"/>
                <a:cs typeface="Times New Roman" panose="02020603050405020304" pitchFamily="18" charset="0"/>
              </a:rPr>
              <a:t> such as an Android Launcher (</a:t>
            </a:r>
            <a:r>
              <a:rPr lang="en-IN" sz="1600" dirty="0" err="1">
                <a:latin typeface="Times New Roman" panose="02020603050405020304" pitchFamily="18" charset="0"/>
                <a:cs typeface="Times New Roman" panose="02020603050405020304" pitchFamily="18" charset="0"/>
              </a:rPr>
              <a:t>Safe.apk</a:t>
            </a:r>
            <a:r>
              <a:rPr lang="en-IN" sz="1600" dirty="0">
                <a:latin typeface="Times New Roman" panose="02020603050405020304" pitchFamily="18" charset="0"/>
                <a:cs typeface="Times New Roman" panose="02020603050405020304" pitchFamily="18" charset="0"/>
              </a:rPr>
              <a:t>) and decompile it using </a:t>
            </a:r>
            <a:r>
              <a:rPr lang="en-IN" sz="1600" dirty="0" err="1">
                <a:latin typeface="Times New Roman" panose="02020603050405020304" pitchFamily="18" charset="0"/>
                <a:cs typeface="Times New Roman" panose="02020603050405020304" pitchFamily="18" charset="0"/>
              </a:rPr>
              <a:t>apktool</a:t>
            </a:r>
            <a:r>
              <a:rPr lang="en-IN" sz="1600" dirty="0">
                <a:latin typeface="Times New Roman" panose="02020603050405020304" pitchFamily="18" charset="0"/>
                <a:cs typeface="Times New Roman" panose="02020603050405020304" pitchFamily="18" charset="0"/>
              </a:rPr>
              <a:t>.</a:t>
            </a:r>
          </a:p>
          <a:p>
            <a:pPr marL="932688" lvl="2" indent="-457200">
              <a:buFont typeface="+mj-lt"/>
              <a:buAutoNum type="arabicPeriod"/>
            </a:pPr>
            <a:r>
              <a:rPr lang="en-IN" sz="1600" dirty="0">
                <a:latin typeface="Times New Roman" panose="02020603050405020304" pitchFamily="18" charset="0"/>
                <a:cs typeface="Times New Roman" panose="02020603050405020304" pitchFamily="18" charset="0"/>
              </a:rPr>
              <a:t>Create a payload </a:t>
            </a:r>
            <a:r>
              <a:rPr lang="en-IN" sz="1600" dirty="0" err="1">
                <a:latin typeface="Times New Roman" panose="02020603050405020304" pitchFamily="18" charset="0"/>
                <a:cs typeface="Times New Roman" panose="02020603050405020304" pitchFamily="18" charset="0"/>
              </a:rPr>
              <a:t>apk</a:t>
            </a:r>
            <a:r>
              <a:rPr lang="en-IN" sz="1600" dirty="0">
                <a:latin typeface="Times New Roman" panose="02020603050405020304" pitchFamily="18" charset="0"/>
                <a:cs typeface="Times New Roman" panose="02020603050405020304" pitchFamily="18" charset="0"/>
              </a:rPr>
              <a:t> using </a:t>
            </a:r>
            <a:r>
              <a:rPr lang="en-IN" sz="1600" dirty="0" err="1">
                <a:latin typeface="Times New Roman" panose="02020603050405020304" pitchFamily="18" charset="0"/>
                <a:cs typeface="Times New Roman" panose="02020603050405020304" pitchFamily="18" charset="0"/>
              </a:rPr>
              <a:t>msfvenom</a:t>
            </a:r>
            <a:r>
              <a:rPr lang="en-IN" sz="1600" dirty="0">
                <a:latin typeface="Times New Roman" panose="02020603050405020304" pitchFamily="18" charset="0"/>
                <a:cs typeface="Times New Roman" panose="02020603050405020304" pitchFamily="18" charset="0"/>
              </a:rPr>
              <a:t> and decompile it using </a:t>
            </a:r>
            <a:r>
              <a:rPr lang="en-IN" sz="1600" dirty="0" err="1">
                <a:latin typeface="Times New Roman" panose="02020603050405020304" pitchFamily="18" charset="0"/>
                <a:cs typeface="Times New Roman" panose="02020603050405020304" pitchFamily="18" charset="0"/>
              </a:rPr>
              <a:t>apktool</a:t>
            </a:r>
            <a:r>
              <a:rPr lang="en-IN" sz="1600" dirty="0">
                <a:latin typeface="Times New Roman" panose="02020603050405020304" pitchFamily="18" charset="0"/>
                <a:cs typeface="Times New Roman" panose="02020603050405020304" pitchFamily="18" charset="0"/>
              </a:rPr>
              <a:t>.</a:t>
            </a:r>
          </a:p>
          <a:p>
            <a:pPr marL="932688" lvl="2" indent="-457200">
              <a:buFont typeface="+mj-lt"/>
              <a:buAutoNum type="arabicPeriod"/>
            </a:pPr>
            <a:r>
              <a:rPr lang="en-IN" sz="1600" dirty="0">
                <a:latin typeface="Times New Roman" panose="02020603050405020304" pitchFamily="18" charset="0"/>
                <a:cs typeface="Times New Roman" panose="02020603050405020304" pitchFamily="18" charset="0"/>
              </a:rPr>
              <a:t>Move the payload folder to the normal </a:t>
            </a:r>
            <a:r>
              <a:rPr lang="en-IN" sz="1600" dirty="0" err="1">
                <a:latin typeface="Times New Roman" panose="02020603050405020304" pitchFamily="18" charset="0"/>
                <a:cs typeface="Times New Roman" panose="02020603050405020304" pitchFamily="18" charset="0"/>
              </a:rPr>
              <a:t>apk</a:t>
            </a:r>
            <a:r>
              <a:rPr lang="en-IN" sz="1600" dirty="0">
                <a:latin typeface="Times New Roman" panose="02020603050405020304" pitchFamily="18" charset="0"/>
                <a:cs typeface="Times New Roman" panose="02020603050405020304" pitchFamily="18" charset="0"/>
              </a:rPr>
              <a:t> folder.</a:t>
            </a:r>
          </a:p>
          <a:p>
            <a:pPr marL="932688" lvl="2" indent="-457200">
              <a:buFont typeface="+mj-lt"/>
              <a:buAutoNum type="arabicPeriod"/>
            </a:pPr>
            <a:r>
              <a:rPr lang="en-IN" sz="1600" dirty="0">
                <a:latin typeface="Times New Roman" panose="02020603050405020304" pitchFamily="18" charset="0"/>
                <a:cs typeface="Times New Roman" panose="02020603050405020304" pitchFamily="18" charset="0"/>
              </a:rPr>
              <a:t>Use </a:t>
            </a:r>
            <a:r>
              <a:rPr lang="en-IN" sz="1600" dirty="0" err="1">
                <a:latin typeface="Times New Roman" panose="02020603050405020304" pitchFamily="18" charset="0"/>
                <a:cs typeface="Times New Roman" panose="02020603050405020304" pitchFamily="18" charset="0"/>
              </a:rPr>
              <a:t>apktool</a:t>
            </a:r>
            <a:r>
              <a:rPr lang="en-IN" sz="1600" dirty="0">
                <a:latin typeface="Times New Roman" panose="02020603050405020304" pitchFamily="18" charset="0"/>
                <a:cs typeface="Times New Roman" panose="02020603050405020304" pitchFamily="18" charset="0"/>
              </a:rPr>
              <a:t> to build the edited Safe-Decompiled file to generate the final embedded </a:t>
            </a:r>
            <a:r>
              <a:rPr lang="en-IN" sz="1600" dirty="0" err="1">
                <a:latin typeface="Times New Roman" panose="02020603050405020304" pitchFamily="18" charset="0"/>
                <a:cs typeface="Times New Roman" panose="02020603050405020304" pitchFamily="18" charset="0"/>
              </a:rPr>
              <a:t>apk</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Virus.apk</a:t>
            </a:r>
            <a:r>
              <a:rPr lang="en-IN" sz="1600" dirty="0">
                <a:latin typeface="Times New Roman" panose="02020603050405020304" pitchFamily="18" charset="0"/>
                <a:cs typeface="Times New Roman" panose="02020603050405020304" pitchFamily="18" charset="0"/>
              </a:rPr>
              <a:t>)</a:t>
            </a:r>
          </a:p>
          <a:p>
            <a:pPr marL="932688" lvl="2" indent="-457200">
              <a:buFont typeface="+mj-lt"/>
              <a:buAutoNum type="arabicPeriod"/>
            </a:pPr>
            <a:r>
              <a:rPr lang="en-IN" sz="1600" dirty="0">
                <a:latin typeface="Times New Roman" panose="02020603050405020304" pitchFamily="18" charset="0"/>
                <a:cs typeface="Times New Roman" panose="02020603050405020304" pitchFamily="18" charset="0"/>
              </a:rPr>
              <a:t>Use </a:t>
            </a:r>
            <a:r>
              <a:rPr lang="en-IN" sz="1600" dirty="0" err="1">
                <a:latin typeface="Times New Roman" panose="02020603050405020304" pitchFamily="18" charset="0"/>
                <a:cs typeface="Times New Roman" panose="02020603050405020304" pitchFamily="18" charset="0"/>
              </a:rPr>
              <a:t>jarsigner</a:t>
            </a:r>
            <a:r>
              <a:rPr lang="en-IN" sz="1600" dirty="0">
                <a:latin typeface="Times New Roman" panose="02020603050405020304" pitchFamily="18" charset="0"/>
                <a:cs typeface="Times New Roman" panose="02020603050405020304" pitchFamily="18" charset="0"/>
              </a:rPr>
              <a:t> to forge a signature to the ‘</a:t>
            </a:r>
            <a:r>
              <a:rPr lang="en-IN" sz="1600" dirty="0" err="1">
                <a:latin typeface="Times New Roman" panose="02020603050405020304" pitchFamily="18" charset="0"/>
                <a:cs typeface="Times New Roman" panose="02020603050405020304" pitchFamily="18" charset="0"/>
              </a:rPr>
              <a:t>Virus.apk</a:t>
            </a:r>
            <a:r>
              <a:rPr lang="en-IN" sz="1600" dirty="0">
                <a:latin typeface="Times New Roman" panose="02020603050405020304" pitchFamily="18" charset="0"/>
                <a:cs typeface="Times New Roman" panose="02020603050405020304" pitchFamily="18" charset="0"/>
              </a:rPr>
              <a:t>’ file and create ‘</a:t>
            </a:r>
            <a:r>
              <a:rPr lang="en-IN" sz="1600" dirty="0" err="1">
                <a:latin typeface="Times New Roman" panose="02020603050405020304" pitchFamily="18" charset="0"/>
                <a:cs typeface="Times New Roman" panose="02020603050405020304" pitchFamily="18" charset="0"/>
              </a:rPr>
              <a:t>Signed_Virus.apk</a:t>
            </a:r>
            <a:r>
              <a:rPr lang="en-IN" sz="1600" dirty="0">
                <a:latin typeface="Times New Roman" panose="02020603050405020304" pitchFamily="18" charset="0"/>
                <a:cs typeface="Times New Roman" panose="02020603050405020304" pitchFamily="18" charset="0"/>
              </a:rPr>
              <a:t>’.</a:t>
            </a:r>
          </a:p>
          <a:p>
            <a:pPr marL="932688" lvl="2" indent="-457200">
              <a:buFont typeface="+mj-lt"/>
              <a:buAutoNum type="arabicPeriod"/>
            </a:pPr>
            <a:r>
              <a:rPr lang="en-IN" sz="1600" dirty="0">
                <a:latin typeface="Times New Roman" panose="02020603050405020304" pitchFamily="18" charset="0"/>
                <a:cs typeface="Times New Roman" panose="02020603050405020304" pitchFamily="18" charset="0"/>
              </a:rPr>
              <a:t>Use </a:t>
            </a:r>
            <a:r>
              <a:rPr lang="en-IN" sz="1600" dirty="0" err="1">
                <a:latin typeface="Times New Roman" panose="02020603050405020304" pitchFamily="18" charset="0"/>
                <a:cs typeface="Times New Roman" panose="02020603050405020304" pitchFamily="18" charset="0"/>
              </a:rPr>
              <a:t>zipalign</a:t>
            </a:r>
            <a:r>
              <a:rPr lang="en-IN" sz="1600" dirty="0">
                <a:latin typeface="Times New Roman" panose="02020603050405020304" pitchFamily="18" charset="0"/>
                <a:cs typeface="Times New Roman" panose="02020603050405020304" pitchFamily="18" charset="0"/>
              </a:rPr>
              <a:t> tool to compress and increase efficiency of  ‘</a:t>
            </a:r>
            <a:r>
              <a:rPr lang="en-IN" sz="1600" dirty="0" err="1">
                <a:latin typeface="Times New Roman" panose="02020603050405020304" pitchFamily="18" charset="0"/>
                <a:cs typeface="Times New Roman" panose="02020603050405020304" pitchFamily="18" charset="0"/>
              </a:rPr>
              <a:t>Signed_Virus.apk</a:t>
            </a:r>
            <a:r>
              <a:rPr lang="en-IN" sz="1600" dirty="0">
                <a:latin typeface="Times New Roman" panose="02020603050405020304" pitchFamily="18" charset="0"/>
                <a:cs typeface="Times New Roman" panose="02020603050405020304" pitchFamily="18" charset="0"/>
              </a:rPr>
              <a:t>’.</a:t>
            </a:r>
          </a:p>
          <a:p>
            <a:pPr marL="932688" lvl="2" indent="-457200">
              <a:buFont typeface="+mj-lt"/>
              <a:buAutoNum type="arabicPeriod"/>
            </a:pPr>
            <a:r>
              <a:rPr lang="en-IN" sz="1600" dirty="0">
                <a:latin typeface="Times New Roman" panose="02020603050405020304" pitchFamily="18" charset="0"/>
                <a:cs typeface="Times New Roman" panose="02020603050405020304" pitchFamily="18" charset="0"/>
              </a:rPr>
              <a:t>Send this file to the user using social engineering.</a:t>
            </a:r>
          </a:p>
          <a:p>
            <a:pPr marL="932688" lvl="2" indent="-457200">
              <a:buFont typeface="+mj-lt"/>
              <a:buAutoNum type="arabicPeriod"/>
            </a:pPr>
            <a:r>
              <a:rPr lang="en-IN" sz="1600" dirty="0">
                <a:latin typeface="Times New Roman" panose="02020603050405020304" pitchFamily="18" charset="0"/>
                <a:cs typeface="Times New Roman" panose="02020603050405020304" pitchFamily="18" charset="0"/>
              </a:rPr>
              <a:t>Start a Multi-handler session in </a:t>
            </a:r>
            <a:r>
              <a:rPr lang="en-IN" sz="1600" dirty="0" err="1">
                <a:latin typeface="Times New Roman" panose="02020603050405020304" pitchFamily="18" charset="0"/>
                <a:cs typeface="Times New Roman" panose="02020603050405020304" pitchFamily="18" charset="0"/>
              </a:rPr>
              <a:t>msfconsole</a:t>
            </a:r>
            <a:r>
              <a:rPr lang="en-IN" sz="1600" dirty="0">
                <a:latin typeface="Times New Roman" panose="02020603050405020304" pitchFamily="18" charset="0"/>
                <a:cs typeface="Times New Roman" panose="02020603050405020304" pitchFamily="18" charset="0"/>
              </a:rPr>
              <a:t> and as the user runs the ‘</a:t>
            </a:r>
            <a:r>
              <a:rPr lang="en-IN" sz="1600" dirty="0" err="1">
                <a:latin typeface="Times New Roman" panose="02020603050405020304" pitchFamily="18" charset="0"/>
                <a:cs typeface="Times New Roman" panose="02020603050405020304" pitchFamily="18" charset="0"/>
              </a:rPr>
              <a:t>Signed_Virus.apk</a:t>
            </a:r>
            <a:r>
              <a:rPr lang="en-IN" sz="1600" dirty="0">
                <a:latin typeface="Times New Roman" panose="02020603050405020304" pitchFamily="18" charset="0"/>
                <a:cs typeface="Times New Roman" panose="02020603050405020304" pitchFamily="18" charset="0"/>
              </a:rPr>
              <a:t>’ file, a </a:t>
            </a:r>
            <a:r>
              <a:rPr lang="en-IN" sz="1600" dirty="0" err="1">
                <a:latin typeface="Times New Roman" panose="02020603050405020304" pitchFamily="18" charset="0"/>
                <a:cs typeface="Times New Roman" panose="02020603050405020304" pitchFamily="18" charset="0"/>
              </a:rPr>
              <a:t>meterpreter</a:t>
            </a:r>
            <a:r>
              <a:rPr lang="en-IN" sz="1600" dirty="0">
                <a:latin typeface="Times New Roman" panose="02020603050405020304" pitchFamily="18" charset="0"/>
                <a:cs typeface="Times New Roman" panose="02020603050405020304" pitchFamily="18" charset="0"/>
              </a:rPr>
              <a:t> session will start.</a:t>
            </a:r>
          </a:p>
        </p:txBody>
      </p:sp>
    </p:spTree>
    <p:extLst>
      <p:ext uri="{BB962C8B-B14F-4D97-AF65-F5344CB8AC3E}">
        <p14:creationId xmlns:p14="http://schemas.microsoft.com/office/powerpoint/2010/main" val="272788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8" dur="500"/>
                                        <p:tgtEl>
                                          <p:spTgt spid="3">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3" dur="500"/>
                                        <p:tgtEl>
                                          <p:spTgt spid="3">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nodeType="click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8" dur="500"/>
                                        <p:tgtEl>
                                          <p:spTgt spid="3">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63" dur="500"/>
                                        <p:tgtEl>
                                          <p:spTgt spid="3">
                                            <p:txEl>
                                              <p:pRg st="10" end="1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nodeType="click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6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Reverse TCP Attack</a:t>
            </a:r>
          </a:p>
        </p:txBody>
      </p:sp>
      <p:sp>
        <p:nvSpPr>
          <p:cNvPr id="3" name="Content Placeholder 2"/>
          <p:cNvSpPr>
            <a:spLocks noGrp="1"/>
          </p:cNvSpPr>
          <p:nvPr>
            <p:ph idx="1"/>
          </p:nvPr>
        </p:nvSpPr>
        <p:spPr>
          <a:xfrm>
            <a:off x="1097280" y="1845734"/>
            <a:ext cx="10058400" cy="942290"/>
          </a:xfrm>
        </p:spPr>
        <p:txBody>
          <a:bodyPr>
            <a:normAutofit/>
          </a:bodyPr>
          <a:lstStyle/>
          <a:p>
            <a:pPr lvl="1">
              <a:buFont typeface="Courier New" panose="02070309020205020404" pitchFamily="49" charset="0"/>
              <a:buChar char="o"/>
            </a:pPr>
            <a:r>
              <a:rPr lang="en-IN" sz="1700" b="1" u="sng" dirty="0">
                <a:latin typeface="Times New Roman" panose="02020603050405020304" pitchFamily="18" charset="0"/>
                <a:cs typeface="Times New Roman" panose="02020603050405020304" pitchFamily="18" charset="0"/>
              </a:rPr>
              <a:t>Results</a:t>
            </a:r>
            <a:r>
              <a:rPr lang="en-IN" sz="1700" b="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Following vulnerabilities were exploited over Android using the final ‘</a:t>
            </a:r>
            <a:r>
              <a:rPr lang="en-IN" sz="1600" dirty="0" err="1">
                <a:latin typeface="Times New Roman" panose="02020603050405020304" pitchFamily="18" charset="0"/>
                <a:cs typeface="Times New Roman" panose="02020603050405020304" pitchFamily="18" charset="0"/>
              </a:rPr>
              <a:t>Signed_Virus.apk</a:t>
            </a:r>
            <a:r>
              <a:rPr lang="en-IN" sz="1600" dirty="0">
                <a:latin typeface="Times New Roman" panose="02020603050405020304" pitchFamily="18" charset="0"/>
                <a:cs typeface="Times New Roman" panose="02020603050405020304" pitchFamily="18" charset="0"/>
              </a:rPr>
              <a:t>’ as the projectile payload and MSFCONSOLE as a Listener:</a:t>
            </a:r>
          </a:p>
          <a:p>
            <a:endParaRPr lang="en-IN"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33620D99-028C-4D90-91BF-CC3C57F93EB2}"/>
              </a:ext>
            </a:extLst>
          </p:cNvPr>
          <p:cNvGraphicFramePr>
            <a:graphicFrameLocks noGrp="1"/>
          </p:cNvGraphicFramePr>
          <p:nvPr>
            <p:extLst>
              <p:ext uri="{D42A27DB-BD31-4B8C-83A1-F6EECF244321}">
                <p14:modId xmlns:p14="http://schemas.microsoft.com/office/powerpoint/2010/main" val="844888910"/>
              </p:ext>
            </p:extLst>
          </p:nvPr>
        </p:nvGraphicFramePr>
        <p:xfrm>
          <a:off x="1286435" y="2685030"/>
          <a:ext cx="9619130" cy="3545840"/>
        </p:xfrm>
        <a:graphic>
          <a:graphicData uri="http://schemas.openxmlformats.org/drawingml/2006/table">
            <a:tbl>
              <a:tblPr firstRow="1" bandRow="1">
                <a:tableStyleId>{5C22544A-7EE6-4342-B048-85BDC9FD1C3A}</a:tableStyleId>
              </a:tblPr>
              <a:tblGrid>
                <a:gridCol w="2746082">
                  <a:extLst>
                    <a:ext uri="{9D8B030D-6E8A-4147-A177-3AD203B41FA5}">
                      <a16:colId xmlns:a16="http://schemas.microsoft.com/office/drawing/2014/main" val="2090013971"/>
                    </a:ext>
                  </a:extLst>
                </a:gridCol>
                <a:gridCol w="6873048">
                  <a:extLst>
                    <a:ext uri="{9D8B030D-6E8A-4147-A177-3AD203B41FA5}">
                      <a16:colId xmlns:a16="http://schemas.microsoft.com/office/drawing/2014/main" val="3641726783"/>
                    </a:ext>
                  </a:extLst>
                </a:gridCol>
              </a:tblGrid>
              <a:tr h="370840">
                <a:tc>
                  <a:txBody>
                    <a:bodyPr/>
                    <a:lstStyle/>
                    <a:p>
                      <a:r>
                        <a:rPr lang="en-US" dirty="0">
                          <a:latin typeface="Times New Roman" panose="02020603050405020304" pitchFamily="18" charset="0"/>
                          <a:cs typeface="Times New Roman" panose="02020603050405020304" pitchFamily="18" charset="0"/>
                        </a:rPr>
                        <a:t>COMMAND</a:t>
                      </a:r>
                    </a:p>
                  </a:txBody>
                  <a:tcPr/>
                </a:tc>
                <a:tc>
                  <a:txBody>
                    <a:bodyPr/>
                    <a:lstStyle/>
                    <a:p>
                      <a:r>
                        <a:rPr lang="en-US" dirty="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3688909883"/>
                  </a:ext>
                </a:extLst>
              </a:tr>
              <a:tr h="370840">
                <a:tc>
                  <a:txBody>
                    <a:bodyPr/>
                    <a:lstStyle/>
                    <a:p>
                      <a:r>
                        <a:rPr lang="en-US" sz="1600" dirty="0" err="1">
                          <a:latin typeface="Times New Roman" panose="02020603050405020304" pitchFamily="18" charset="0"/>
                          <a:cs typeface="Times New Roman" panose="02020603050405020304" pitchFamily="18" charset="0"/>
                        </a:rPr>
                        <a:t>sysinfo</a:t>
                      </a:r>
                      <a:r>
                        <a:rPr lang="en-US" sz="1600" dirty="0">
                          <a:latin typeface="Times New Roman" panose="02020603050405020304" pitchFamily="18" charset="0"/>
                          <a:cs typeface="Times New Roman" panose="02020603050405020304" pitchFamily="18" charset="0"/>
                        </a:rPr>
                        <a:t> </a:t>
                      </a:r>
                    </a:p>
                  </a:txBody>
                  <a:tcPr/>
                </a:tc>
                <a:tc>
                  <a:txBody>
                    <a:bodyPr/>
                    <a:lstStyle/>
                    <a:p>
                      <a:r>
                        <a:rPr lang="en-US" sz="1600" dirty="0">
                          <a:latin typeface="Times New Roman" panose="02020603050405020304" pitchFamily="18" charset="0"/>
                          <a:cs typeface="Times New Roman" panose="02020603050405020304" pitchFamily="18" charset="0"/>
                        </a:rPr>
                        <a:t>Get system information of the user’s device</a:t>
                      </a:r>
                    </a:p>
                  </a:txBody>
                  <a:tcPr/>
                </a:tc>
                <a:extLst>
                  <a:ext uri="{0D108BD9-81ED-4DB2-BD59-A6C34878D82A}">
                    <a16:rowId xmlns:a16="http://schemas.microsoft.com/office/drawing/2014/main" val="219427657"/>
                  </a:ext>
                </a:extLst>
              </a:tr>
              <a:tr h="370840">
                <a:tc>
                  <a:txBody>
                    <a:bodyPr/>
                    <a:lstStyle/>
                    <a:p>
                      <a:r>
                        <a:rPr lang="en-US" sz="1600" dirty="0">
                          <a:latin typeface="Times New Roman" panose="02020603050405020304" pitchFamily="18" charset="0"/>
                          <a:cs typeface="Times New Roman" panose="02020603050405020304" pitchFamily="18" charset="0"/>
                        </a:rPr>
                        <a:t>geolocate</a:t>
                      </a:r>
                    </a:p>
                  </a:txBody>
                  <a:tcPr/>
                </a:tc>
                <a:tc>
                  <a:txBody>
                    <a:bodyPr/>
                    <a:lstStyle/>
                    <a:p>
                      <a:r>
                        <a:rPr lang="en-US" sz="1600" dirty="0">
                          <a:latin typeface="Times New Roman" panose="02020603050405020304" pitchFamily="18" charset="0"/>
                          <a:cs typeface="Times New Roman" panose="02020603050405020304" pitchFamily="18" charset="0"/>
                        </a:rPr>
                        <a:t>Get the exact coordinates of the </a:t>
                      </a:r>
                      <a:r>
                        <a:rPr lang="en-US" sz="1600" dirty="0" err="1">
                          <a:latin typeface="Times New Roman" panose="02020603050405020304" pitchFamily="18" charset="0"/>
                          <a:cs typeface="Times New Roman" panose="02020603050405020304" pitchFamily="18" charset="0"/>
                        </a:rPr>
                        <a:t>the</a:t>
                      </a:r>
                      <a:r>
                        <a:rPr lang="en-US" sz="1600" dirty="0">
                          <a:latin typeface="Times New Roman" panose="02020603050405020304" pitchFamily="18" charset="0"/>
                          <a:cs typeface="Times New Roman" panose="02020603050405020304" pitchFamily="18" charset="0"/>
                        </a:rPr>
                        <a:t> device</a:t>
                      </a:r>
                    </a:p>
                  </a:txBody>
                  <a:tcPr/>
                </a:tc>
                <a:extLst>
                  <a:ext uri="{0D108BD9-81ED-4DB2-BD59-A6C34878D82A}">
                    <a16:rowId xmlns:a16="http://schemas.microsoft.com/office/drawing/2014/main" val="679194015"/>
                  </a:ext>
                </a:extLst>
              </a:tr>
              <a:tr h="370840">
                <a:tc>
                  <a:txBody>
                    <a:bodyPr/>
                    <a:lstStyle/>
                    <a:p>
                      <a:r>
                        <a:rPr lang="nn-NO" sz="1600" dirty="0">
                          <a:latin typeface="Times New Roman" panose="02020603050405020304" pitchFamily="18" charset="0"/>
                          <a:cs typeface="Times New Roman" panose="02020603050405020304" pitchFamily="18" charset="0"/>
                        </a:rPr>
                        <a:t>set_audio_mode -m i (i=0/1/2)</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Change the Volume of the </a:t>
                      </a:r>
                      <a:r>
                        <a:rPr lang="en-US" sz="1600" dirty="0" err="1">
                          <a:latin typeface="Times New Roman" panose="02020603050405020304" pitchFamily="18" charset="0"/>
                          <a:cs typeface="Times New Roman" panose="02020603050405020304" pitchFamily="18" charset="0"/>
                        </a:rPr>
                        <a:t>the</a:t>
                      </a:r>
                      <a:r>
                        <a:rPr lang="en-US" sz="1600" dirty="0">
                          <a:latin typeface="Times New Roman" panose="02020603050405020304" pitchFamily="18" charset="0"/>
                          <a:cs typeface="Times New Roman" panose="02020603050405020304" pitchFamily="18" charset="0"/>
                        </a:rPr>
                        <a:t> device</a:t>
                      </a:r>
                    </a:p>
                  </a:txBody>
                  <a:tcPr/>
                </a:tc>
                <a:extLst>
                  <a:ext uri="{0D108BD9-81ED-4DB2-BD59-A6C34878D82A}">
                    <a16:rowId xmlns:a16="http://schemas.microsoft.com/office/drawing/2014/main" val="13338614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latin typeface="Times New Roman" panose="02020603050405020304" pitchFamily="18" charset="0"/>
                          <a:cs typeface="Times New Roman" panose="02020603050405020304" pitchFamily="18" charset="0"/>
                        </a:rPr>
                        <a:t>webcam_list</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Get a list of all cameras available on the victim device</a:t>
                      </a:r>
                    </a:p>
                  </a:txBody>
                  <a:tcPr/>
                </a:tc>
                <a:extLst>
                  <a:ext uri="{0D108BD9-81ED-4DB2-BD59-A6C34878D82A}">
                    <a16:rowId xmlns:a16="http://schemas.microsoft.com/office/drawing/2014/main" val="2917652736"/>
                  </a:ext>
                </a:extLst>
              </a:tr>
              <a:tr h="370840">
                <a:tc>
                  <a:txBody>
                    <a:bodyPr/>
                    <a:lstStyle/>
                    <a:p>
                      <a:r>
                        <a:rPr lang="nn-NO" sz="1600" dirty="0">
                          <a:latin typeface="Times New Roman" panose="02020603050405020304" pitchFamily="18" charset="0"/>
                          <a:cs typeface="Times New Roman" panose="02020603050405020304" pitchFamily="18" charset="0"/>
                        </a:rPr>
                        <a:t>webcam_snap - i (i=1/2)</a:t>
                      </a:r>
                      <a:r>
                        <a:rPr lang="en-US" sz="1600" dirty="0">
                          <a:latin typeface="Times New Roman" panose="02020603050405020304" pitchFamily="18" charset="0"/>
                          <a:cs typeface="Times New Roman" panose="02020603050405020304" pitchFamily="18" charset="0"/>
                        </a:rPr>
                        <a:t> </a:t>
                      </a:r>
                    </a:p>
                  </a:txBody>
                  <a:tcPr/>
                </a:tc>
                <a:tc>
                  <a:txBody>
                    <a:bodyPr/>
                    <a:lstStyle/>
                    <a:p>
                      <a:r>
                        <a:rPr lang="en-US" sz="1600" dirty="0">
                          <a:latin typeface="Times New Roman" panose="02020603050405020304" pitchFamily="18" charset="0"/>
                          <a:cs typeface="Times New Roman" panose="02020603050405020304" pitchFamily="18" charset="0"/>
                        </a:rPr>
                        <a:t>Take a picture from the victim’s device’s camera</a:t>
                      </a:r>
                    </a:p>
                  </a:txBody>
                  <a:tcPr/>
                </a:tc>
                <a:extLst>
                  <a:ext uri="{0D108BD9-81ED-4DB2-BD59-A6C34878D82A}">
                    <a16:rowId xmlns:a16="http://schemas.microsoft.com/office/drawing/2014/main" val="333058626"/>
                  </a:ext>
                </a:extLst>
              </a:tr>
              <a:tr h="370840">
                <a:tc>
                  <a:txBody>
                    <a:bodyPr/>
                    <a:lstStyle/>
                    <a:p>
                      <a:r>
                        <a:rPr lang="en-US" sz="1600" dirty="0" err="1">
                          <a:latin typeface="Times New Roman" panose="02020603050405020304" pitchFamily="18" charset="0"/>
                          <a:cs typeface="Times New Roman" panose="02020603050405020304" pitchFamily="18" charset="0"/>
                        </a:rPr>
                        <a:t>webcam_stream</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Start a live web stream from victim’s device’s camera</a:t>
                      </a:r>
                    </a:p>
                  </a:txBody>
                  <a:tcPr/>
                </a:tc>
                <a:extLst>
                  <a:ext uri="{0D108BD9-81ED-4DB2-BD59-A6C34878D82A}">
                    <a16:rowId xmlns:a16="http://schemas.microsoft.com/office/drawing/2014/main" val="1737863976"/>
                  </a:ext>
                </a:extLst>
              </a:tr>
              <a:tr h="370840">
                <a:tc>
                  <a:txBody>
                    <a:bodyPr/>
                    <a:lstStyle/>
                    <a:p>
                      <a:r>
                        <a:rPr lang="en-US" sz="1600" dirty="0" err="1">
                          <a:latin typeface="Times New Roman" panose="02020603050405020304" pitchFamily="18" charset="0"/>
                          <a:cs typeface="Times New Roman" panose="02020603050405020304" pitchFamily="18" charset="0"/>
                        </a:rPr>
                        <a:t>ps</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Check ongoing processes on victim device</a:t>
                      </a:r>
                    </a:p>
                  </a:txBody>
                  <a:tcPr/>
                </a:tc>
                <a:extLst>
                  <a:ext uri="{0D108BD9-81ED-4DB2-BD59-A6C34878D82A}">
                    <a16:rowId xmlns:a16="http://schemas.microsoft.com/office/drawing/2014/main" val="216305185"/>
                  </a:ext>
                </a:extLst>
              </a:tr>
              <a:tr h="370840">
                <a:tc>
                  <a:txBody>
                    <a:bodyPr/>
                    <a:lstStyle/>
                    <a:p>
                      <a:r>
                        <a:rPr lang="en-US" sz="1600" dirty="0" err="1">
                          <a:latin typeface="Times New Roman" panose="02020603050405020304" pitchFamily="18" charset="0"/>
                          <a:cs typeface="Times New Roman" panose="02020603050405020304" pitchFamily="18" charset="0"/>
                        </a:rPr>
                        <a:t>record_mic</a:t>
                      </a:r>
                      <a:r>
                        <a:rPr lang="en-US" sz="1600" dirty="0">
                          <a:latin typeface="Times New Roman" panose="02020603050405020304" pitchFamily="18" charset="0"/>
                          <a:cs typeface="Times New Roman" panose="02020603050405020304" pitchFamily="18" charset="0"/>
                        </a:rPr>
                        <a:t> -d 20</a:t>
                      </a:r>
                    </a:p>
                  </a:txBody>
                  <a:tcPr/>
                </a:tc>
                <a:tc>
                  <a:txBody>
                    <a:bodyPr/>
                    <a:lstStyle/>
                    <a:p>
                      <a:r>
                        <a:rPr lang="en-US" sz="1600" dirty="0">
                          <a:latin typeface="Times New Roman" panose="02020603050405020304" pitchFamily="18" charset="0"/>
                          <a:cs typeface="Times New Roman" panose="02020603050405020304" pitchFamily="18" charset="0"/>
                        </a:rPr>
                        <a:t>Record surrounding  audio using victim’s device’s mic</a:t>
                      </a:r>
                    </a:p>
                  </a:txBody>
                  <a:tcPr/>
                </a:tc>
                <a:extLst>
                  <a:ext uri="{0D108BD9-81ED-4DB2-BD59-A6C34878D82A}">
                    <a16:rowId xmlns:a16="http://schemas.microsoft.com/office/drawing/2014/main" val="2539783779"/>
                  </a:ext>
                </a:extLst>
              </a:tr>
            </a:tbl>
          </a:graphicData>
        </a:graphic>
      </p:graphicFrame>
    </p:spTree>
    <p:extLst>
      <p:ext uri="{BB962C8B-B14F-4D97-AF65-F5344CB8AC3E}">
        <p14:creationId xmlns:p14="http://schemas.microsoft.com/office/powerpoint/2010/main" val="530041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Dirty COW Attack</a:t>
            </a:r>
          </a:p>
        </p:txBody>
      </p:sp>
      <p:sp>
        <p:nvSpPr>
          <p:cNvPr id="3" name="Content Placeholder 2"/>
          <p:cNvSpPr>
            <a:spLocks noGrp="1"/>
          </p:cNvSpPr>
          <p:nvPr>
            <p:ph idx="1"/>
          </p:nvPr>
        </p:nvSpPr>
        <p:spPr>
          <a:xfrm>
            <a:off x="1097280" y="1845734"/>
            <a:ext cx="10058400" cy="4277160"/>
          </a:xfrm>
        </p:spPr>
        <p:txBody>
          <a:bodyPr>
            <a:normAutofit fontScale="92500" lnSpcReduction="10000"/>
          </a:bodyPr>
          <a:lstStyle/>
          <a:p>
            <a:pPr lvl="1">
              <a:buFont typeface="Courier New" panose="02070309020205020404" pitchFamily="49" charset="0"/>
              <a:buChar char="o"/>
            </a:pPr>
            <a:r>
              <a:rPr lang="en-IN" b="1" u="sng" dirty="0">
                <a:latin typeface="Times New Roman" panose="02020603050405020304" pitchFamily="18" charset="0"/>
                <a:cs typeface="Times New Roman" panose="02020603050405020304" pitchFamily="18" charset="0"/>
              </a:rPr>
              <a:t>Objective</a:t>
            </a:r>
            <a:r>
              <a:rPr lang="en-IN" dirty="0">
                <a:latin typeface="Times New Roman" panose="02020603050405020304" pitchFamily="18" charset="0"/>
                <a:cs typeface="Times New Roman" panose="02020603050405020304" pitchFamily="18" charset="0"/>
              </a:rPr>
              <a:t>: To implement Privilege Escalation on Vulnerable Linux Systems.</a:t>
            </a:r>
          </a:p>
          <a:p>
            <a:pPr lvl="1">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IN" b="1" u="sng" dirty="0">
                <a:latin typeface="Times New Roman" panose="02020603050405020304" pitchFamily="18" charset="0"/>
                <a:cs typeface="Times New Roman" panose="02020603050405020304" pitchFamily="18" charset="0"/>
              </a:rPr>
              <a:t>Operating System</a:t>
            </a:r>
            <a:r>
              <a:rPr lang="en-IN" dirty="0">
                <a:latin typeface="Times New Roman" panose="02020603050405020304" pitchFamily="18" charset="0"/>
                <a:cs typeface="Times New Roman" panose="02020603050405020304" pitchFamily="18" charset="0"/>
              </a:rPr>
              <a:t>: Kali Linux</a:t>
            </a:r>
          </a:p>
          <a:p>
            <a:pPr lvl="1">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IN" b="1" u="sng" dirty="0">
                <a:latin typeface="Times New Roman" panose="02020603050405020304" pitchFamily="18" charset="0"/>
                <a:cs typeface="Times New Roman" panose="02020603050405020304" pitchFamily="18" charset="0"/>
              </a:rPr>
              <a:t>Tools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Kali,Android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Studio,Android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ndk</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adb</a:t>
            </a:r>
            <a:r>
              <a:rPr lang="en-IN" dirty="0">
                <a:latin typeface="Times New Roman" panose="02020603050405020304" pitchFamily="18" charset="0"/>
                <a:cs typeface="Times New Roman" panose="02020603050405020304" pitchFamily="18" charset="0"/>
              </a:rPr>
              <a:t> bridge </a:t>
            </a:r>
          </a:p>
          <a:p>
            <a:pPr lvl="1">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IN" b="1" u="sng" dirty="0">
                <a:latin typeface="Times New Roman" panose="02020603050405020304" pitchFamily="18" charset="0"/>
                <a:cs typeface="Times New Roman" panose="02020603050405020304" pitchFamily="18" charset="0"/>
              </a:rPr>
              <a:t>Vulnerability:</a:t>
            </a:r>
            <a:r>
              <a:rPr lang="en-IN" dirty="0">
                <a:latin typeface="Times New Roman" panose="02020603050405020304" pitchFamily="18" charset="0"/>
                <a:cs typeface="Times New Roman" panose="02020603050405020304" pitchFamily="18" charset="0"/>
              </a:rPr>
              <a:t> CVE-2016-5195</a:t>
            </a:r>
          </a:p>
          <a:p>
            <a:pPr lvl="1">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IN" b="1" u="sng" dirty="0">
                <a:latin typeface="Times New Roman" panose="02020603050405020304" pitchFamily="18" charset="0"/>
                <a:cs typeface="Times New Roman" panose="02020603050405020304" pitchFamily="18" charset="0"/>
              </a:rPr>
              <a:t>Basic Working:</a:t>
            </a:r>
          </a:p>
          <a:p>
            <a:pPr marL="201168" lvl="1" indent="0">
              <a:buNone/>
            </a:pPr>
            <a:endParaRPr lang="en-IN" b="1" u="sng"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vulnerability is found in the Linux kernel's copy-on write code. The vulnerability affects all Linux-based operating systems, including Android, and the ramifications are dire: attackers can gain root access by exploiting the flaw. </a:t>
            </a:r>
            <a:endParaRPr lang="en-IN" sz="1600"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Android Operating System is based on Linux and thus this race condition also exists in the Linux kernel used by Android. Most Linux kernels like 4.8.3, 4.7.9, 4.4.26 and newer have been patched. But old android systems with Linux kernels lower than 4.4.X are still vulnerable.</a:t>
            </a:r>
          </a:p>
          <a:p>
            <a:pPr marL="384048" lvl="2"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358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1000"/>
                                        <p:tgtEl>
                                          <p:spTgt spid="3">
                                            <p:txEl>
                                              <p:pRg st="6" end="6"/>
                                            </p:txEl>
                                          </p:spTgt>
                                        </p:tgtEl>
                                      </p:cBhvr>
                                    </p:animEffect>
                                    <p:anim calcmode="lin" valueType="num">
                                      <p:cBhvr>
                                        <p:cTn id="2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1000"/>
                                        <p:tgtEl>
                                          <p:spTgt spid="3">
                                            <p:txEl>
                                              <p:pRg st="8" end="8"/>
                                            </p:txEl>
                                          </p:spTgt>
                                        </p:tgtEl>
                                      </p:cBhvr>
                                    </p:animEffect>
                                    <p:anim calcmode="lin" valueType="num">
                                      <p:cBhvr>
                                        <p:cTn id="3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1000"/>
                                        <p:tgtEl>
                                          <p:spTgt spid="3">
                                            <p:txEl>
                                              <p:pRg st="10" end="10"/>
                                            </p:txEl>
                                          </p:spTgt>
                                        </p:tgtEl>
                                      </p:cBhvr>
                                    </p:animEffect>
                                    <p:anim calcmode="lin" valueType="num">
                                      <p:cBhvr>
                                        <p:cTn id="3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1000"/>
                                        <p:tgtEl>
                                          <p:spTgt spid="3">
                                            <p:txEl>
                                              <p:pRg st="11" end="11"/>
                                            </p:txEl>
                                          </p:spTgt>
                                        </p:tgtEl>
                                      </p:cBhvr>
                                    </p:animEffect>
                                    <p:anim calcmode="lin" valueType="num">
                                      <p:cBhvr>
                                        <p:cTn id="40"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Dirty COW Attack</a:t>
            </a:r>
          </a:p>
        </p:txBody>
      </p:sp>
      <p:sp>
        <p:nvSpPr>
          <p:cNvPr id="3" name="Content Placeholder 2"/>
          <p:cNvSpPr>
            <a:spLocks noGrp="1"/>
          </p:cNvSpPr>
          <p:nvPr>
            <p:ph idx="1"/>
          </p:nvPr>
        </p:nvSpPr>
        <p:spPr>
          <a:xfrm>
            <a:off x="1097280" y="1845734"/>
            <a:ext cx="10058400" cy="4277160"/>
          </a:xfrm>
        </p:spPr>
        <p:txBody>
          <a:bodyPr>
            <a:normAutofit/>
          </a:bodyPr>
          <a:lstStyle/>
          <a:p>
            <a:pPr lvl="1">
              <a:buFont typeface="Courier New" panose="02070309020205020404" pitchFamily="49" charset="0"/>
              <a:buChar char="o"/>
            </a:pPr>
            <a:endParaRPr lang="en-IN" b="1" u="sng"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IN" b="1" u="sng" dirty="0">
                <a:latin typeface="Times New Roman" panose="02020603050405020304" pitchFamily="18" charset="0"/>
                <a:cs typeface="Times New Roman" panose="02020603050405020304" pitchFamily="18" charset="0"/>
              </a:rPr>
              <a:t>Usefulness:</a:t>
            </a:r>
          </a:p>
          <a:p>
            <a:pPr marL="201168" lvl="1" indent="0">
              <a:buNone/>
            </a:pPr>
            <a:endParaRPr lang="en-IN" b="1" u="sng"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It's nearly impossible to detect with anti-virus or other security software, and there's no trace of what happened once it's been exploited.</a:t>
            </a:r>
          </a:p>
          <a:p>
            <a:pPr lvl="2">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malware uses the Dirty COW exploit to root Android devices via the copy-on-write (COW) mechanism in Android's Linux kernel and install a backdoor which can then be used by attackers to collect data.</a:t>
            </a:r>
          </a:p>
          <a:p>
            <a:pPr lvl="2">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Attackers can use this flaw to change any protected file, including passwords and gain complete access of the host system.</a:t>
            </a:r>
            <a:endParaRPr lang="en-IN" sz="1800" dirty="0">
              <a:latin typeface="Times New Roman" panose="02020603050405020304" pitchFamily="18" charset="0"/>
              <a:cs typeface="Times New Roman" panose="02020603050405020304" pitchFamily="18" charset="0"/>
            </a:endParaRPr>
          </a:p>
          <a:p>
            <a:pPr marL="384048" lvl="2" indent="0">
              <a:buNone/>
            </a:pPr>
            <a:endParaRPr lang="en-IN" sz="1800" dirty="0">
              <a:latin typeface="Times New Roman" panose="02020603050405020304" pitchFamily="18" charset="0"/>
              <a:cs typeface="Times New Roman" panose="02020603050405020304" pitchFamily="18" charset="0"/>
            </a:endParaRPr>
          </a:p>
          <a:p>
            <a:pPr marL="201168" lvl="1" indent="0">
              <a:buNone/>
            </a:pPr>
            <a:r>
              <a:rPr lang="en-IN" b="1" u="sng" dirty="0">
                <a:latin typeface="Times New Roman" panose="02020603050405020304" pitchFamily="18" charset="0"/>
                <a:cs typeface="Times New Roman" panose="02020603050405020304" pitchFamily="18" charset="0"/>
              </a:rPr>
              <a:t>Note:</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changes will not survive after a reboot as long as they solely modify the cache in memory.</a:t>
            </a:r>
            <a:endParaRPr lang="en-IN" dirty="0">
              <a:latin typeface="Times New Roman" panose="02020603050405020304" pitchFamily="18" charset="0"/>
              <a:cs typeface="Times New Roman" panose="02020603050405020304" pitchFamily="18" charset="0"/>
            </a:endParaRPr>
          </a:p>
          <a:p>
            <a:pPr marL="384048" lvl="2"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538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1000"/>
                                        <p:tgtEl>
                                          <p:spTgt spid="3">
                                            <p:txEl>
                                              <p:pRg st="7" end="7"/>
                                            </p:txEl>
                                          </p:spTgt>
                                        </p:tgtEl>
                                      </p:cBhvr>
                                    </p:animEffect>
                                    <p:anim calcmode="lin" valueType="num">
                                      <p:cBhvr>
                                        <p:cTn id="2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Security Application - Authenticator</a:t>
            </a:r>
          </a:p>
        </p:txBody>
      </p:sp>
      <p:sp>
        <p:nvSpPr>
          <p:cNvPr id="3" name="Content Placeholder 2"/>
          <p:cNvSpPr>
            <a:spLocks noGrp="1"/>
          </p:cNvSpPr>
          <p:nvPr>
            <p:ph idx="1"/>
          </p:nvPr>
        </p:nvSpPr>
        <p:spPr>
          <a:xfrm>
            <a:off x="1097280" y="1845734"/>
            <a:ext cx="10058400" cy="4277160"/>
          </a:xfrm>
        </p:spPr>
        <p:txBody>
          <a:bodyPr>
            <a:normAutofit lnSpcReduction="10000"/>
          </a:bodyPr>
          <a:lstStyle/>
          <a:p>
            <a:pPr lvl="1">
              <a:buFont typeface="Courier New" panose="02070309020205020404" pitchFamily="49" charset="0"/>
              <a:buChar char="o"/>
            </a:pPr>
            <a:r>
              <a:rPr lang="en-IN" b="1" u="sng" dirty="0">
                <a:latin typeface="Times New Roman" panose="02020603050405020304" pitchFamily="18" charset="0"/>
                <a:cs typeface="Times New Roman" panose="02020603050405020304" pitchFamily="18" charset="0"/>
              </a:rPr>
              <a:t>Objective</a:t>
            </a:r>
            <a:r>
              <a:rPr lang="en-IN"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To ease the process of Authentication by generating unique QR codes for individual users for an eventual password-less Authentication system.</a:t>
            </a:r>
          </a:p>
          <a:p>
            <a:pPr lvl="1">
              <a:buFont typeface="Courier New" panose="02070309020205020404" pitchFamily="49" charset="0"/>
              <a:buChar char="o"/>
            </a:pPr>
            <a:endParaRPr lang="en-IN" sz="1400"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IN" b="1" u="sng" dirty="0">
                <a:latin typeface="Times New Roman" panose="02020603050405020304" pitchFamily="18" charset="0"/>
                <a:cs typeface="Times New Roman" panose="02020603050405020304" pitchFamily="18" charset="0"/>
              </a:rPr>
              <a:t>Operating System</a:t>
            </a:r>
            <a:r>
              <a:rPr lang="en-IN" dirty="0">
                <a:latin typeface="Times New Roman" panose="02020603050405020304" pitchFamily="18" charset="0"/>
                <a:cs typeface="Times New Roman" panose="02020603050405020304" pitchFamily="18" charset="0"/>
              </a:rPr>
              <a:t>: </a:t>
            </a:r>
          </a:p>
          <a:p>
            <a:pPr lvl="2">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Build On – Windows 11</a:t>
            </a:r>
          </a:p>
          <a:p>
            <a:pPr lvl="2">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Built For – Android 7 (or higher)</a:t>
            </a:r>
          </a:p>
          <a:p>
            <a:pPr lvl="2">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IN" b="1" u="sng" dirty="0">
                <a:latin typeface="Times New Roman" panose="02020603050405020304" pitchFamily="18" charset="0"/>
                <a:cs typeface="Times New Roman" panose="02020603050405020304" pitchFamily="18" charset="0"/>
              </a:rPr>
              <a:t>Windows tools</a:t>
            </a:r>
            <a:r>
              <a:rPr lang="en-IN"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Android Studio</a:t>
            </a:r>
          </a:p>
          <a:p>
            <a:pPr lvl="1">
              <a:buFont typeface="Courier New" panose="02070309020205020404" pitchFamily="49" charset="0"/>
              <a:buChar char="o"/>
            </a:pPr>
            <a:endParaRPr lang="en-IN" sz="1400"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IN" b="1" u="sng" dirty="0">
                <a:latin typeface="Times New Roman" panose="02020603050405020304" pitchFamily="18" charset="0"/>
                <a:cs typeface="Times New Roman" panose="02020603050405020304" pitchFamily="18" charset="0"/>
              </a:rPr>
              <a:t>Basic Idea:</a:t>
            </a:r>
          </a:p>
          <a:p>
            <a:pPr lvl="2">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To register a new user using his/her Name, Student ID, E-mail and a strong Password.</a:t>
            </a:r>
          </a:p>
          <a:p>
            <a:pPr lvl="2">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Generate a QR code for each user with the following syntax – “USERNAME: USERDATA: TIMESTAMP”</a:t>
            </a:r>
          </a:p>
          <a:p>
            <a:pPr lvl="2">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Install QR Code scanners at Customer Entry Points ranging from Classroom Entry to Banks to Cinemas. To authenticate oneself, a registered user shall scan his/her QR code at the Point of Entry (POE) instead of entering a password which can be unsecure, difficult to remember and a painfully slow process especially at crowded entry points.</a:t>
            </a:r>
          </a:p>
          <a:p>
            <a:pPr lvl="2">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app provides both the scan and generation functionalities.  </a:t>
            </a:r>
          </a:p>
        </p:txBody>
      </p:sp>
    </p:spTree>
    <p:extLst>
      <p:ext uri="{BB962C8B-B14F-4D97-AF65-F5344CB8AC3E}">
        <p14:creationId xmlns:p14="http://schemas.microsoft.com/office/powerpoint/2010/main" val="305863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1000"/>
                                        <p:tgtEl>
                                          <p:spTgt spid="3">
                                            <p:txEl>
                                              <p:pRg st="6" end="6"/>
                                            </p:txEl>
                                          </p:spTgt>
                                        </p:tgtEl>
                                      </p:cBhvr>
                                    </p:animEffect>
                                    <p:anim calcmode="lin" valueType="num">
                                      <p:cBhvr>
                                        <p:cTn id="3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1000"/>
                                        <p:tgtEl>
                                          <p:spTgt spid="3">
                                            <p:txEl>
                                              <p:pRg st="8" end="8"/>
                                            </p:txEl>
                                          </p:spTgt>
                                        </p:tgtEl>
                                      </p:cBhvr>
                                    </p:animEffect>
                                    <p:anim calcmode="lin" valueType="num">
                                      <p:cBhvr>
                                        <p:cTn id="3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1000"/>
                                        <p:tgtEl>
                                          <p:spTgt spid="3">
                                            <p:txEl>
                                              <p:pRg st="9" end="9"/>
                                            </p:txEl>
                                          </p:spTgt>
                                        </p:tgtEl>
                                      </p:cBhvr>
                                    </p:animEffect>
                                    <p:anim calcmode="lin" valueType="num">
                                      <p:cBhvr>
                                        <p:cTn id="4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1000"/>
                                        <p:tgtEl>
                                          <p:spTgt spid="3">
                                            <p:txEl>
                                              <p:pRg st="10" end="10"/>
                                            </p:txEl>
                                          </p:spTgt>
                                        </p:tgtEl>
                                      </p:cBhvr>
                                    </p:animEffect>
                                    <p:anim calcmode="lin" valueType="num">
                                      <p:cBhvr>
                                        <p:cTn id="4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Effect transition="in" filter="fade">
                                      <p:cBhvr>
                                        <p:cTn id="53" dur="1000"/>
                                        <p:tgtEl>
                                          <p:spTgt spid="3">
                                            <p:txEl>
                                              <p:pRg st="11" end="11"/>
                                            </p:txEl>
                                          </p:spTgt>
                                        </p:tgtEl>
                                      </p:cBhvr>
                                    </p:animEffect>
                                    <p:anim calcmode="lin" valueType="num">
                                      <p:cBhvr>
                                        <p:cTn id="54"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animEffect transition="in" filter="fade">
                                      <p:cBhvr>
                                        <p:cTn id="58" dur="1000"/>
                                        <p:tgtEl>
                                          <p:spTgt spid="3">
                                            <p:txEl>
                                              <p:pRg st="12" end="12"/>
                                            </p:txEl>
                                          </p:spTgt>
                                        </p:tgtEl>
                                      </p:cBhvr>
                                    </p:animEffect>
                                    <p:anim calcmode="lin" valueType="num">
                                      <p:cBhvr>
                                        <p:cTn id="59"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537" y="566521"/>
            <a:ext cx="10058400" cy="1047675"/>
          </a:xfrm>
        </p:spPr>
        <p:txBody>
          <a:bodyPr/>
          <a:lstStyle/>
          <a:p>
            <a:r>
              <a:rPr lang="en-IN" dirty="0">
                <a:latin typeface="Times New Roman" panose="02020603050405020304" pitchFamily="18" charset="0"/>
                <a:cs typeface="Times New Roman" panose="02020603050405020304" pitchFamily="18" charset="0"/>
              </a:rPr>
              <a:t>Security Application - Authenticator</a:t>
            </a:r>
          </a:p>
        </p:txBody>
      </p:sp>
      <p:sp>
        <p:nvSpPr>
          <p:cNvPr id="3" name="Content Placeholder 2"/>
          <p:cNvSpPr>
            <a:spLocks noGrp="1"/>
          </p:cNvSpPr>
          <p:nvPr>
            <p:ph idx="1"/>
          </p:nvPr>
        </p:nvSpPr>
        <p:spPr>
          <a:xfrm>
            <a:off x="1097280" y="1845734"/>
            <a:ext cx="10058400" cy="4277160"/>
          </a:xfrm>
        </p:spPr>
        <p:txBody>
          <a:bodyPr>
            <a:normAutofit/>
          </a:bodyPr>
          <a:lstStyle/>
          <a:p>
            <a:pPr lvl="1">
              <a:buFont typeface="Courier New" panose="02070309020205020404" pitchFamily="49" charset="0"/>
              <a:buChar char="o"/>
            </a:pPr>
            <a:r>
              <a:rPr lang="en-IN" sz="1400" b="1" u="sng" dirty="0">
                <a:latin typeface="Times New Roman" panose="02020603050405020304" pitchFamily="18" charset="0"/>
                <a:cs typeface="Times New Roman" panose="02020603050405020304" pitchFamily="18" charset="0"/>
              </a:rPr>
              <a:t>Usefulness</a:t>
            </a:r>
            <a:r>
              <a:rPr lang="en-IN" sz="1400" dirty="0">
                <a:latin typeface="Times New Roman" panose="02020603050405020304" pitchFamily="18" charset="0"/>
                <a:cs typeface="Times New Roman" panose="02020603050405020304" pitchFamily="18" charset="0"/>
              </a:rPr>
              <a:t>:</a:t>
            </a:r>
          </a:p>
          <a:p>
            <a:pPr lvl="2">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No need to remember passwords. (Password-less Authentication)</a:t>
            </a:r>
          </a:p>
          <a:p>
            <a:pPr lvl="2">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More Secure as passwords as not entered manually reducing the risks of phishing attacks.</a:t>
            </a:r>
          </a:p>
          <a:p>
            <a:pPr lvl="2">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Passwords rely on authentication based on “What user knows”. The Authenticator app moves the authentication process to “What the user has”, i.e. the registered Mobile Phone.</a:t>
            </a:r>
          </a:p>
          <a:p>
            <a:pPr lvl="2">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IN" sz="1400" b="1" u="sng" dirty="0">
                <a:latin typeface="Times New Roman" panose="02020603050405020304" pitchFamily="18" charset="0"/>
                <a:cs typeface="Times New Roman" panose="02020603050405020304" pitchFamily="18" charset="0"/>
              </a:rPr>
              <a:t>Scope</a:t>
            </a:r>
            <a:r>
              <a:rPr lang="en-IN" sz="1400" dirty="0">
                <a:latin typeface="Times New Roman" panose="02020603050405020304" pitchFamily="18" charset="0"/>
                <a:cs typeface="Times New Roman" panose="02020603050405020304" pitchFamily="18" charset="0"/>
              </a:rPr>
              <a:t>: The following situations prove that the idea of a s authenticator is in fact viable and already in its preliminary stage of development.</a:t>
            </a:r>
          </a:p>
          <a:p>
            <a:pPr lvl="2">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WhatsApp - The authentication of “Windows WhatsApp Client” asks the user to authenticate the new windows session by scanning a QR with a mobile phone that already has a active secure session of WhatsApp open on it.</a:t>
            </a:r>
          </a:p>
          <a:p>
            <a:pPr lvl="2">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VaxiCode</a:t>
            </a:r>
            <a:r>
              <a:rPr lang="en-IN" dirty="0">
                <a:latin typeface="Times New Roman" panose="02020603050405020304" pitchFamily="18" charset="0"/>
                <a:cs typeface="Times New Roman" panose="02020603050405020304" pitchFamily="18" charset="0"/>
              </a:rPr>
              <a:t> – A Vaccination Proof App used by Quebec Government to prove that a person has in fact been fully vaccinated. To do so, a static QR code is generated for each vaccinated individual that gets scanned at Restaurants, Cinemas or other places of Leisure.</a:t>
            </a:r>
          </a:p>
          <a:p>
            <a:pPr lvl="2">
              <a:buFont typeface="Arial" panose="020B0604020202020204" pitchFamily="34" charset="0"/>
              <a:buChar char="•"/>
            </a:pPr>
            <a:endParaRPr lang="en-IN" b="1" u="sng"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IN" sz="1400" b="1" u="sng" dirty="0">
                <a:latin typeface="Times New Roman" panose="02020603050405020304" pitchFamily="18" charset="0"/>
                <a:cs typeface="Times New Roman" panose="02020603050405020304" pitchFamily="18" charset="0"/>
              </a:rPr>
              <a:t>Future Improvements:</a:t>
            </a:r>
            <a:endParaRPr lang="en-IN" sz="1400"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For now, the app is built to help students authenticate and enter their registered classes. In further cases, it can be used to authenticate customers into their bank premises using their account number or letting clients enter the cinema only if they have a QR code showcasing their booked movie tickets.</a:t>
            </a:r>
          </a:p>
        </p:txBody>
      </p:sp>
    </p:spTree>
    <p:extLst>
      <p:ext uri="{BB962C8B-B14F-4D97-AF65-F5344CB8AC3E}">
        <p14:creationId xmlns:p14="http://schemas.microsoft.com/office/powerpoint/2010/main" val="317903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1000"/>
                                        <p:tgtEl>
                                          <p:spTgt spid="3">
                                            <p:txEl>
                                              <p:pRg st="9" end="9"/>
                                            </p:txEl>
                                          </p:spTgt>
                                        </p:tgtEl>
                                      </p:cBhvr>
                                    </p:animEffect>
                                    <p:anim calcmode="lin" valueType="num">
                                      <p:cBhvr>
                                        <p:cTn id="4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1000"/>
                                        <p:tgtEl>
                                          <p:spTgt spid="3">
                                            <p:txEl>
                                              <p:pRg st="10" end="10"/>
                                            </p:txEl>
                                          </p:spTgt>
                                        </p:tgtEl>
                                      </p:cBhvr>
                                    </p:animEffect>
                                    <p:anim calcmode="lin" valueType="num">
                                      <p:cBhvr>
                                        <p:cTn id="4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736</TotalTime>
  <Words>1038</Words>
  <Application>Microsoft Office PowerPoint</Application>
  <PresentationFormat>Widescreen</PresentationFormat>
  <Paragraphs>95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Courier New</vt:lpstr>
      <vt:lpstr>Times New Roman</vt:lpstr>
      <vt:lpstr>Wingdings</vt:lpstr>
      <vt:lpstr>Retrospect</vt:lpstr>
      <vt:lpstr>Vulnerability Exploitation and Security Application - Android</vt:lpstr>
      <vt:lpstr>Group Members</vt:lpstr>
      <vt:lpstr>Reverse TCP Attack</vt:lpstr>
      <vt:lpstr>Reverse TCP Attack</vt:lpstr>
      <vt:lpstr>Dirty COW Attack</vt:lpstr>
      <vt:lpstr>Dirty COW Attack</vt:lpstr>
      <vt:lpstr>Security Application - Authenticator</vt:lpstr>
      <vt:lpstr>Security Application - Authenticator</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 Haribhakti</dc:creator>
  <cp:lastModifiedBy>Dhrumil Chablani</cp:lastModifiedBy>
  <cp:revision>35</cp:revision>
  <dcterms:created xsi:type="dcterms:W3CDTF">2021-12-03T03:13:29Z</dcterms:created>
  <dcterms:modified xsi:type="dcterms:W3CDTF">2021-12-04T03:31:11Z</dcterms:modified>
</cp:coreProperties>
</file>