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notesMasterIdLst>
    <p:notesMasterId r:id="rId48"/>
  </p:notesMasterIdLst>
  <p:sldIdLst>
    <p:sldId id="256" r:id="rId2"/>
    <p:sldId id="257" r:id="rId3"/>
    <p:sldId id="301" r:id="rId4"/>
    <p:sldId id="259" r:id="rId5"/>
    <p:sldId id="260" r:id="rId6"/>
    <p:sldId id="267" r:id="rId7"/>
    <p:sldId id="258" r:id="rId8"/>
    <p:sldId id="261" r:id="rId9"/>
    <p:sldId id="265" r:id="rId10"/>
    <p:sldId id="268" r:id="rId11"/>
    <p:sldId id="262" r:id="rId12"/>
    <p:sldId id="263" r:id="rId13"/>
    <p:sldId id="300" r:id="rId14"/>
    <p:sldId id="264" r:id="rId15"/>
    <p:sldId id="266"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22" autoAdjust="0"/>
  </p:normalViewPr>
  <p:slideViewPr>
    <p:cSldViewPr snapToGrid="0">
      <p:cViewPr varScale="1">
        <p:scale>
          <a:sx n="85" d="100"/>
          <a:sy n="85" d="100"/>
        </p:scale>
        <p:origin x="54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3C69D-1548-45AE-B666-9F6C62178E4F}" type="datetimeFigureOut">
              <a:rPr lang="en-IN" smtClean="0"/>
              <a:t>02-12-2022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3AB12-91A9-4EE3-B7FD-12CEE6C28AF9}" type="slidenum">
              <a:rPr lang="en-IN" smtClean="0"/>
              <a:t>‹#›</a:t>
            </a:fld>
            <a:endParaRPr lang="en-IN"/>
          </a:p>
        </p:txBody>
      </p:sp>
    </p:spTree>
    <p:extLst>
      <p:ext uri="{BB962C8B-B14F-4D97-AF65-F5344CB8AC3E}">
        <p14:creationId xmlns:p14="http://schemas.microsoft.com/office/powerpoint/2010/main" val="3430777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AD3AB12-91A9-4EE3-B7FD-12CEE6C28AF9}" type="slidenum">
              <a:rPr lang="en-IN" smtClean="0"/>
              <a:t>1</a:t>
            </a:fld>
            <a:endParaRPr lang="en-IN"/>
          </a:p>
        </p:txBody>
      </p:sp>
    </p:spTree>
    <p:extLst>
      <p:ext uri="{BB962C8B-B14F-4D97-AF65-F5344CB8AC3E}">
        <p14:creationId xmlns:p14="http://schemas.microsoft.com/office/powerpoint/2010/main" val="4199892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BC6372-4900-4C85-A18E-E2FF82F9B2C0}"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221409-322D-41E2-9957-ED68359FB911}" type="slidenum">
              <a:rPr lang="en-IN" smtClean="0"/>
              <a:t>‹#›</a:t>
            </a:fld>
            <a:endParaRPr lang="en-IN"/>
          </a:p>
        </p:txBody>
      </p:sp>
    </p:spTree>
    <p:extLst>
      <p:ext uri="{BB962C8B-B14F-4D97-AF65-F5344CB8AC3E}">
        <p14:creationId xmlns:p14="http://schemas.microsoft.com/office/powerpoint/2010/main" val="31182679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C6372-4900-4C85-A18E-E2FF82F9B2C0}"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221409-322D-41E2-9957-ED68359FB911}" type="slidenum">
              <a:rPr lang="en-IN" smtClean="0"/>
              <a:t>‹#›</a:t>
            </a:fld>
            <a:endParaRPr lang="en-IN"/>
          </a:p>
        </p:txBody>
      </p:sp>
    </p:spTree>
    <p:extLst>
      <p:ext uri="{BB962C8B-B14F-4D97-AF65-F5344CB8AC3E}">
        <p14:creationId xmlns:p14="http://schemas.microsoft.com/office/powerpoint/2010/main" val="175423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FBC6372-4900-4C85-A18E-E2FF82F9B2C0}" type="datetimeFigureOut">
              <a:rPr lang="en-IN" smtClean="0"/>
              <a:t>02-12-2022</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8E221409-322D-41E2-9957-ED68359FB911}" type="slidenum">
              <a:rPr lang="en-IN" smtClean="0"/>
              <a:t>‹#›</a:t>
            </a:fld>
            <a:endParaRPr lang="en-IN"/>
          </a:p>
        </p:txBody>
      </p:sp>
    </p:spTree>
    <p:extLst>
      <p:ext uri="{BB962C8B-B14F-4D97-AF65-F5344CB8AC3E}">
        <p14:creationId xmlns:p14="http://schemas.microsoft.com/office/powerpoint/2010/main" val="98325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C6372-4900-4C85-A18E-E2FF82F9B2C0}"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221409-322D-41E2-9957-ED68359FB911}" type="slidenum">
              <a:rPr lang="en-IN" smtClean="0"/>
              <a:t>‹#›</a:t>
            </a:fld>
            <a:endParaRPr lang="en-IN"/>
          </a:p>
        </p:txBody>
      </p:sp>
    </p:spTree>
    <p:extLst>
      <p:ext uri="{BB962C8B-B14F-4D97-AF65-F5344CB8AC3E}">
        <p14:creationId xmlns:p14="http://schemas.microsoft.com/office/powerpoint/2010/main" val="3687835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4FBC6372-4900-4C85-A18E-E2FF82F9B2C0}" type="datetimeFigureOut">
              <a:rPr lang="en-IN" smtClean="0"/>
              <a:t>02-12-2022</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E221409-322D-41E2-9957-ED68359FB911}" type="slidenum">
              <a:rPr lang="en-IN" smtClean="0"/>
              <a:t>‹#›</a:t>
            </a:fld>
            <a:endParaRPr lang="en-IN"/>
          </a:p>
        </p:txBody>
      </p:sp>
    </p:spTree>
    <p:extLst>
      <p:ext uri="{BB962C8B-B14F-4D97-AF65-F5344CB8AC3E}">
        <p14:creationId xmlns:p14="http://schemas.microsoft.com/office/powerpoint/2010/main" val="313351680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BC6372-4900-4C85-A18E-E2FF82F9B2C0}"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221409-322D-41E2-9957-ED68359FB911}" type="slidenum">
              <a:rPr lang="en-IN" smtClean="0"/>
              <a:t>‹#›</a:t>
            </a:fld>
            <a:endParaRPr lang="en-IN"/>
          </a:p>
        </p:txBody>
      </p:sp>
    </p:spTree>
    <p:extLst>
      <p:ext uri="{BB962C8B-B14F-4D97-AF65-F5344CB8AC3E}">
        <p14:creationId xmlns:p14="http://schemas.microsoft.com/office/powerpoint/2010/main" val="3850566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BC6372-4900-4C85-A18E-E2FF82F9B2C0}" type="datetimeFigureOut">
              <a:rPr lang="en-IN" smtClean="0"/>
              <a:t>02-12-2022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221409-322D-41E2-9957-ED68359FB911}" type="slidenum">
              <a:rPr lang="en-IN" smtClean="0"/>
              <a:t>‹#›</a:t>
            </a:fld>
            <a:endParaRPr lang="en-IN"/>
          </a:p>
        </p:txBody>
      </p:sp>
    </p:spTree>
    <p:extLst>
      <p:ext uri="{BB962C8B-B14F-4D97-AF65-F5344CB8AC3E}">
        <p14:creationId xmlns:p14="http://schemas.microsoft.com/office/powerpoint/2010/main" val="3746563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BC6372-4900-4C85-A18E-E2FF82F9B2C0}"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221409-322D-41E2-9957-ED68359FB911}" type="slidenum">
              <a:rPr lang="en-IN" smtClean="0"/>
              <a:t>‹#›</a:t>
            </a:fld>
            <a:endParaRPr lang="en-IN"/>
          </a:p>
        </p:txBody>
      </p:sp>
    </p:spTree>
    <p:extLst>
      <p:ext uri="{BB962C8B-B14F-4D97-AF65-F5344CB8AC3E}">
        <p14:creationId xmlns:p14="http://schemas.microsoft.com/office/powerpoint/2010/main" val="3893014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C6372-4900-4C85-A18E-E2FF82F9B2C0}" type="datetimeFigureOut">
              <a:rPr lang="en-IN" smtClean="0"/>
              <a:t>02-12-2022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221409-322D-41E2-9957-ED68359FB911}" type="slidenum">
              <a:rPr lang="en-IN" smtClean="0"/>
              <a:t>‹#›</a:t>
            </a:fld>
            <a:endParaRPr lang="en-IN"/>
          </a:p>
        </p:txBody>
      </p:sp>
    </p:spTree>
    <p:extLst>
      <p:ext uri="{BB962C8B-B14F-4D97-AF65-F5344CB8AC3E}">
        <p14:creationId xmlns:p14="http://schemas.microsoft.com/office/powerpoint/2010/main" val="351942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BC6372-4900-4C85-A18E-E2FF82F9B2C0}"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221409-322D-41E2-9957-ED68359FB911}" type="slidenum">
              <a:rPr lang="en-IN" smtClean="0"/>
              <a:t>‹#›</a:t>
            </a:fld>
            <a:endParaRPr lang="en-IN"/>
          </a:p>
        </p:txBody>
      </p:sp>
    </p:spTree>
    <p:extLst>
      <p:ext uri="{BB962C8B-B14F-4D97-AF65-F5344CB8AC3E}">
        <p14:creationId xmlns:p14="http://schemas.microsoft.com/office/powerpoint/2010/main" val="3379731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BC6372-4900-4C85-A18E-E2FF82F9B2C0}"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221409-322D-41E2-9957-ED68359FB911}" type="slidenum">
              <a:rPr lang="en-IN" smtClean="0"/>
              <a:t>‹#›</a:t>
            </a:fld>
            <a:endParaRPr lang="en-IN"/>
          </a:p>
        </p:txBody>
      </p:sp>
    </p:spTree>
    <p:extLst>
      <p:ext uri="{BB962C8B-B14F-4D97-AF65-F5344CB8AC3E}">
        <p14:creationId xmlns:p14="http://schemas.microsoft.com/office/powerpoint/2010/main" val="4187326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FBC6372-4900-4C85-A18E-E2FF82F9B2C0}" type="datetimeFigureOut">
              <a:rPr lang="en-IN" smtClean="0"/>
              <a:t>02-12-2022</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E221409-322D-41E2-9957-ED68359FB911}" type="slidenum">
              <a:rPr lang="en-IN" smtClean="0"/>
              <a:t>‹#›</a:t>
            </a:fld>
            <a:endParaRPr lang="en-IN"/>
          </a:p>
        </p:txBody>
      </p:sp>
    </p:spTree>
    <p:extLst>
      <p:ext uri="{BB962C8B-B14F-4D97-AF65-F5344CB8AC3E}">
        <p14:creationId xmlns:p14="http://schemas.microsoft.com/office/powerpoint/2010/main" val="2583564392"/>
      </p:ext>
    </p:extLst>
  </p:cSld>
  <p:clrMap bg1="dk1" tx1="lt1" bg2="dk2" tx2="lt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https://www.redalyc.org/journal/643/64358093016/0120-5609-iei-38-01-00130-gt1.jpg"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25000"/>
          </a:stretch>
        </a:blipFill>
        <a:effectLst/>
      </p:bgPr>
    </p:bg>
    <p:spTree>
      <p:nvGrpSpPr>
        <p:cNvPr id="1" name=""/>
        <p:cNvGrpSpPr/>
        <p:nvPr/>
      </p:nvGrpSpPr>
      <p:grpSpPr>
        <a:xfrm>
          <a:off x="0" y="0"/>
          <a:ext cx="0" cy="0"/>
          <a:chOff x="0" y="0"/>
          <a:chExt cx="0" cy="0"/>
        </a:xfrm>
      </p:grpSpPr>
      <p:sp>
        <p:nvSpPr>
          <p:cNvPr id="6" name="TextBox 5"/>
          <p:cNvSpPr txBox="1"/>
          <p:nvPr/>
        </p:nvSpPr>
        <p:spPr>
          <a:xfrm>
            <a:off x="846306" y="583659"/>
            <a:ext cx="10903888" cy="1323439"/>
          </a:xfrm>
          <a:prstGeom prst="rect">
            <a:avLst/>
          </a:prstGeom>
          <a:noFill/>
        </p:spPr>
        <p:txBody>
          <a:bodyPr wrap="square" rtlCol="0">
            <a:spAutoFit/>
          </a:bodyPr>
          <a:lstStyle/>
          <a:p>
            <a:pPr algn="ctr"/>
            <a:r>
              <a:rPr lang="en-IN" sz="4000" b="1" dirty="0" smtClean="0">
                <a:latin typeface="+mj-lt"/>
              </a:rPr>
              <a:t>A SURVEY ON WIRELESS SENSOR NETWORK</a:t>
            </a:r>
          </a:p>
          <a:p>
            <a:pPr algn="ctr"/>
            <a:r>
              <a:rPr lang="en-IN" sz="4000" b="1" dirty="0" smtClean="0">
                <a:latin typeface="+mj-lt"/>
              </a:rPr>
              <a:t>SECURITY</a:t>
            </a:r>
            <a:endParaRPr lang="en-IN" sz="4000" b="1" dirty="0">
              <a:latin typeface="+mj-lt"/>
            </a:endParaRPr>
          </a:p>
        </p:txBody>
      </p:sp>
      <p:sp>
        <p:nvSpPr>
          <p:cNvPr id="7" name="TextBox 6"/>
          <p:cNvSpPr txBox="1"/>
          <p:nvPr/>
        </p:nvSpPr>
        <p:spPr>
          <a:xfrm>
            <a:off x="2713608" y="5408578"/>
            <a:ext cx="7169284" cy="1015663"/>
          </a:xfrm>
          <a:prstGeom prst="rect">
            <a:avLst/>
          </a:prstGeom>
          <a:solidFill>
            <a:schemeClr val="bg1">
              <a:lumMod val="75000"/>
              <a:lumOff val="25000"/>
              <a:alpha val="78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pPr algn="ctr"/>
            <a:r>
              <a:rPr lang="en-IN" sz="2000" b="1" dirty="0" smtClean="0"/>
              <a:t>PRESENTED BY:</a:t>
            </a:r>
          </a:p>
          <a:p>
            <a:pPr algn="ctr"/>
            <a:r>
              <a:rPr lang="en-IN" sz="2000" b="1" dirty="0" smtClean="0"/>
              <a:t> </a:t>
            </a:r>
            <a:r>
              <a:rPr lang="en-IN" sz="2000" b="1" dirty="0" err="1" smtClean="0"/>
              <a:t>Aashika</a:t>
            </a:r>
            <a:r>
              <a:rPr lang="en-IN" sz="2000" b="1" dirty="0" smtClean="0"/>
              <a:t> Lakhani, Dhruv Haribhakti, </a:t>
            </a:r>
            <a:r>
              <a:rPr lang="en-IN" sz="2000" b="1" dirty="0" err="1" smtClean="0"/>
              <a:t>Mahima</a:t>
            </a:r>
            <a:r>
              <a:rPr lang="en-IN" sz="2000" b="1" dirty="0" smtClean="0"/>
              <a:t> Shukla,</a:t>
            </a:r>
          </a:p>
          <a:p>
            <a:pPr algn="ctr"/>
            <a:r>
              <a:rPr lang="en-IN" sz="2000" b="1" dirty="0" err="1" smtClean="0"/>
              <a:t>Venkatesh</a:t>
            </a:r>
            <a:r>
              <a:rPr lang="en-IN" sz="2000" b="1" dirty="0" smtClean="0"/>
              <a:t> </a:t>
            </a:r>
            <a:r>
              <a:rPr lang="en-IN" sz="2000" b="1" dirty="0" err="1" smtClean="0"/>
              <a:t>Galla</a:t>
            </a:r>
            <a:r>
              <a:rPr lang="en-IN" sz="2000" b="1" dirty="0" smtClean="0"/>
              <a:t>, </a:t>
            </a:r>
            <a:r>
              <a:rPr lang="en-IN" sz="2000" b="1" dirty="0" err="1" smtClean="0"/>
              <a:t>Akshayaa</a:t>
            </a:r>
            <a:r>
              <a:rPr lang="en-IN" sz="2000" b="1" dirty="0" smtClean="0"/>
              <a:t> </a:t>
            </a:r>
            <a:r>
              <a:rPr lang="en-IN" sz="2000" b="1" dirty="0" err="1" smtClean="0"/>
              <a:t>Venkatesan</a:t>
            </a:r>
            <a:endParaRPr lang="en-IN" sz="2000" b="1" dirty="0"/>
          </a:p>
        </p:txBody>
      </p:sp>
    </p:spTree>
    <p:extLst>
      <p:ext uri="{BB962C8B-B14F-4D97-AF65-F5344CB8AC3E}">
        <p14:creationId xmlns:p14="http://schemas.microsoft.com/office/powerpoint/2010/main" val="574377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Routing Protocols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a:t>Routing protocols are necessary for communication and sending data from one node to </a:t>
            </a:r>
            <a:r>
              <a:rPr lang="en-US" dirty="0" smtClean="0"/>
              <a:t>another. Classification </a:t>
            </a:r>
            <a:r>
              <a:rPr lang="en-US" dirty="0"/>
              <a:t>of routing protocols can be done into the following categories</a:t>
            </a:r>
            <a:r>
              <a:rPr lang="en-US" dirty="0" smtClean="0"/>
              <a:t>:</a:t>
            </a:r>
            <a:endParaRPr lang="en-IN" dirty="0" smtClean="0"/>
          </a:p>
          <a:p>
            <a:r>
              <a:rPr lang="en-IN" u="sng" dirty="0" smtClean="0"/>
              <a:t>Data Centric Protocol</a:t>
            </a:r>
            <a:r>
              <a:rPr lang="en-IN" dirty="0" smtClean="0"/>
              <a:t>: It is a query based protocol. The data flows from the source sensors to the sink on the base of  query.</a:t>
            </a:r>
          </a:p>
          <a:p>
            <a:r>
              <a:rPr lang="en-IN" u="sng" dirty="0" smtClean="0"/>
              <a:t>Hierarchical Protocol</a:t>
            </a:r>
            <a:r>
              <a:rPr lang="en-IN" dirty="0" smtClean="0"/>
              <a:t>: It is used in the cluster based network where each cluster has a cluster-head. </a:t>
            </a:r>
          </a:p>
          <a:p>
            <a:r>
              <a:rPr lang="en-IN" u="sng" dirty="0" smtClean="0"/>
              <a:t>Location based Protocol</a:t>
            </a:r>
            <a:r>
              <a:rPr lang="en-IN" dirty="0" smtClean="0"/>
              <a:t>: It is when the source knows the exact location of the destination node and directly send data to that node using the optimal path. </a:t>
            </a:r>
          </a:p>
          <a:p>
            <a:r>
              <a:rPr lang="en-IN" u="sng" dirty="0" err="1" smtClean="0"/>
              <a:t>QoS</a:t>
            </a:r>
            <a:r>
              <a:rPr lang="en-IN" u="sng" dirty="0" smtClean="0"/>
              <a:t> Aware Protocol</a:t>
            </a:r>
            <a:r>
              <a:rPr lang="en-IN" dirty="0" smtClean="0"/>
              <a:t>: It ensures that the Quality of Service of the data transfer is good. It makes sure that the data transfer has maximum reliability and minimum delay, traffic and energy consumption. </a:t>
            </a:r>
            <a:endParaRPr lang="en-IN" dirty="0"/>
          </a:p>
        </p:txBody>
      </p:sp>
    </p:spTree>
    <p:extLst>
      <p:ext uri="{BB962C8B-B14F-4D97-AF65-F5344CB8AC3E}">
        <p14:creationId xmlns:p14="http://schemas.microsoft.com/office/powerpoint/2010/main" val="2827659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Objectives</a:t>
            </a:r>
            <a:endParaRPr lang="en-IN" dirty="0"/>
          </a:p>
        </p:txBody>
      </p:sp>
      <p:sp>
        <p:nvSpPr>
          <p:cNvPr id="3" name="Content Placeholder 2"/>
          <p:cNvSpPr>
            <a:spLocks noGrp="1"/>
          </p:cNvSpPr>
          <p:nvPr>
            <p:ph idx="1"/>
          </p:nvPr>
        </p:nvSpPr>
        <p:spPr/>
        <p:txBody>
          <a:bodyPr/>
          <a:lstStyle/>
          <a:p>
            <a:r>
              <a:rPr lang="en-IN" dirty="0" smtClean="0"/>
              <a:t>Confidentiality: </a:t>
            </a:r>
            <a:r>
              <a:rPr lang="en-US" dirty="0"/>
              <a:t>To maintain confidentiality, information must not be disclosed to uninvited parties, people, or systems. </a:t>
            </a:r>
            <a:endParaRPr lang="en-US" dirty="0" smtClean="0"/>
          </a:p>
          <a:p>
            <a:r>
              <a:rPr lang="en-IN" dirty="0" smtClean="0"/>
              <a:t>Integrity: </a:t>
            </a:r>
            <a:r>
              <a:rPr lang="en-US" dirty="0"/>
              <a:t>Integrity refers to prevention of unauthorized individuals or systems from falsifying or altering data that is delivered over a network. </a:t>
            </a:r>
            <a:endParaRPr lang="en-US" dirty="0" smtClean="0"/>
          </a:p>
          <a:p>
            <a:r>
              <a:rPr lang="en-US" dirty="0" smtClean="0"/>
              <a:t>Authentication</a:t>
            </a:r>
            <a:r>
              <a:rPr lang="en-US" dirty="0"/>
              <a:t>:  the process of determining </a:t>
            </a:r>
            <a:r>
              <a:rPr lang="en-US" dirty="0" smtClean="0"/>
              <a:t>whether the nodes are </a:t>
            </a:r>
            <a:r>
              <a:rPr lang="en-IN" dirty="0"/>
              <a:t>true, genuine, or valid</a:t>
            </a:r>
            <a:r>
              <a:rPr lang="en-IN" dirty="0" smtClean="0"/>
              <a:t>.</a:t>
            </a:r>
          </a:p>
          <a:p>
            <a:r>
              <a:rPr lang="en-IN" dirty="0" smtClean="0"/>
              <a:t>Availability: </a:t>
            </a:r>
            <a:r>
              <a:rPr lang="en-IN" dirty="0"/>
              <a:t>The concept of availability refers to making sure that authorised users can access system resources without being blocked by unauthorised systems or people. </a:t>
            </a:r>
            <a:endParaRPr lang="en-IN" dirty="0" smtClean="0"/>
          </a:p>
          <a:p>
            <a:r>
              <a:rPr lang="en-IN" dirty="0" smtClean="0"/>
              <a:t>Freshness: </a:t>
            </a:r>
            <a:r>
              <a:rPr lang="en-US" dirty="0"/>
              <a:t>Freshness refers to freshness of both data and the key. </a:t>
            </a:r>
            <a:r>
              <a:rPr lang="en-IN" dirty="0" smtClean="0"/>
              <a:t> </a:t>
            </a:r>
            <a:endParaRPr lang="en-IN" dirty="0"/>
          </a:p>
        </p:txBody>
      </p:sp>
    </p:spTree>
    <p:extLst>
      <p:ext uri="{BB962C8B-B14F-4D97-AF65-F5344CB8AC3E}">
        <p14:creationId xmlns:p14="http://schemas.microsoft.com/office/powerpoint/2010/main" val="425696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AES Encryption Algorithm</a:t>
            </a:r>
          </a:p>
        </p:txBody>
      </p:sp>
      <p:sp>
        <p:nvSpPr>
          <p:cNvPr id="3" name="Content Placeholder 2"/>
          <p:cNvSpPr>
            <a:spLocks noGrp="1"/>
          </p:cNvSpPr>
          <p:nvPr>
            <p:ph idx="1"/>
          </p:nvPr>
        </p:nvSpPr>
        <p:spPr/>
        <p:txBody>
          <a:bodyPr/>
          <a:lstStyle/>
          <a:p>
            <a:r>
              <a:rPr lang="en-US" dirty="0"/>
              <a:t>AES/</a:t>
            </a:r>
            <a:r>
              <a:rPr lang="en-US" dirty="0" err="1"/>
              <a:t>Rijndael</a:t>
            </a:r>
            <a:r>
              <a:rPr lang="en-US" dirty="0"/>
              <a:t> is an iterated block cipher, meaning that the initial input block and cipher key undergoes multiple rounds of transformation before producing the output.</a:t>
            </a:r>
          </a:p>
          <a:p>
            <a:r>
              <a:rPr lang="en-US" dirty="0"/>
              <a:t>The encryption process uses a set of specially derived keys called round keys.</a:t>
            </a:r>
          </a:p>
          <a:p>
            <a:r>
              <a:rPr lang="en-US" dirty="0"/>
              <a:t>These are applied, along with other operations on an array of data that holds exactly one block of data to be encrypted. This array we call the state array. </a:t>
            </a:r>
          </a:p>
        </p:txBody>
      </p:sp>
    </p:spTree>
    <p:extLst>
      <p:ext uri="{BB962C8B-B14F-4D97-AF65-F5344CB8AC3E}">
        <p14:creationId xmlns:p14="http://schemas.microsoft.com/office/powerpoint/2010/main" val="4160179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AES Encryption Algorithm</a:t>
            </a:r>
          </a:p>
        </p:txBody>
      </p:sp>
      <p:sp>
        <p:nvSpPr>
          <p:cNvPr id="3" name="Content Placeholder 2"/>
          <p:cNvSpPr>
            <a:spLocks noGrp="1"/>
          </p:cNvSpPr>
          <p:nvPr>
            <p:ph idx="1"/>
          </p:nvPr>
        </p:nvSpPr>
        <p:spPr>
          <a:xfrm>
            <a:off x="1202919" y="2011680"/>
            <a:ext cx="9784080" cy="4630660"/>
          </a:xfrm>
        </p:spPr>
        <p:txBody>
          <a:bodyPr>
            <a:normAutofit fontScale="77500" lnSpcReduction="20000"/>
          </a:bodyPr>
          <a:lstStyle/>
          <a:p>
            <a:r>
              <a:rPr lang="en-US" dirty="0"/>
              <a:t>The following are the steps to encrypt a 128-bit block:</a:t>
            </a:r>
          </a:p>
          <a:p>
            <a:pPr marL="514350" indent="-514350">
              <a:buFont typeface="+mj-lt"/>
              <a:buAutoNum type="arabicPeriod"/>
            </a:pPr>
            <a:r>
              <a:rPr lang="en-US" dirty="0"/>
              <a:t>Derive the set of round keys from the cipher key.</a:t>
            </a:r>
          </a:p>
          <a:p>
            <a:pPr marL="514350" indent="-514350">
              <a:buFont typeface="+mj-lt"/>
              <a:buAutoNum type="arabicPeriod"/>
            </a:pPr>
            <a:r>
              <a:rPr lang="en-US" dirty="0"/>
              <a:t>Initialize the state array with the block data (plaintext).</a:t>
            </a:r>
          </a:p>
          <a:p>
            <a:pPr marL="514350" indent="-514350">
              <a:buFont typeface="+mj-lt"/>
              <a:buAutoNum type="arabicPeriod"/>
            </a:pPr>
            <a:r>
              <a:rPr lang="en-US" dirty="0"/>
              <a:t>Add the initial round key to the starting state array.</a:t>
            </a:r>
          </a:p>
          <a:p>
            <a:pPr marL="514350" indent="-514350">
              <a:buFont typeface="+mj-lt"/>
              <a:buAutoNum type="arabicPeriod"/>
            </a:pPr>
            <a:r>
              <a:rPr lang="en-US" dirty="0"/>
              <a:t>Perform nine rounds of state manipulation.</a:t>
            </a:r>
          </a:p>
          <a:p>
            <a:pPr marL="514350" indent="-514350">
              <a:buFont typeface="+mj-lt"/>
              <a:buAutoNum type="arabicPeriod"/>
            </a:pPr>
            <a:r>
              <a:rPr lang="en-US" dirty="0"/>
              <a:t>Perform the tenth and final round of state manipulation.</a:t>
            </a:r>
          </a:p>
          <a:p>
            <a:pPr marL="514350" indent="-514350">
              <a:buFont typeface="+mj-lt"/>
              <a:buAutoNum type="arabicPeriod"/>
            </a:pPr>
            <a:r>
              <a:rPr lang="en-US" dirty="0"/>
              <a:t>Copy the final state array out as the encrypted data (cipher text). </a:t>
            </a:r>
          </a:p>
          <a:p>
            <a:r>
              <a:rPr lang="en-US" dirty="0"/>
              <a:t>Each round of the encryption process requires a series of steps to alter the state array. These steps involve four types of operations called:  </a:t>
            </a:r>
          </a:p>
          <a:p>
            <a:pPr marL="514350" indent="-514350">
              <a:buFont typeface="+mj-lt"/>
              <a:buAutoNum type="arabicPeriod"/>
            </a:pPr>
            <a:r>
              <a:rPr lang="en-US" dirty="0"/>
              <a:t>Sub Bytes </a:t>
            </a:r>
          </a:p>
          <a:p>
            <a:pPr marL="514350" indent="-514350">
              <a:buFont typeface="+mj-lt"/>
              <a:buAutoNum type="arabicPeriod"/>
            </a:pPr>
            <a:r>
              <a:rPr lang="en-US" dirty="0"/>
              <a:t>Shift Rows</a:t>
            </a:r>
          </a:p>
          <a:p>
            <a:pPr marL="514350" indent="-514350">
              <a:buFont typeface="+mj-lt"/>
              <a:buAutoNum type="arabicPeriod"/>
            </a:pPr>
            <a:r>
              <a:rPr lang="en-US" dirty="0"/>
              <a:t>Mix Columns</a:t>
            </a:r>
          </a:p>
          <a:p>
            <a:pPr marL="514350" indent="-514350">
              <a:buFont typeface="+mj-lt"/>
              <a:buAutoNum type="arabicPeriod"/>
            </a:pPr>
            <a:r>
              <a:rPr lang="en-US" dirty="0"/>
              <a:t>Add Round Key </a:t>
            </a:r>
            <a:endParaRPr lang="en-IN" dirty="0"/>
          </a:p>
          <a:p>
            <a:endParaRPr lang="en-IN" dirty="0"/>
          </a:p>
        </p:txBody>
      </p:sp>
    </p:spTree>
    <p:extLst>
      <p:ext uri="{BB962C8B-B14F-4D97-AF65-F5344CB8AC3E}">
        <p14:creationId xmlns:p14="http://schemas.microsoft.com/office/powerpoint/2010/main" val="2219030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New Optimal Encryption Method</a:t>
            </a:r>
            <a:endParaRPr lang="en-IN" dirty="0"/>
          </a:p>
        </p:txBody>
      </p:sp>
      <p:sp>
        <p:nvSpPr>
          <p:cNvPr id="3" name="Content Placeholder 2"/>
          <p:cNvSpPr>
            <a:spLocks noGrp="1"/>
          </p:cNvSpPr>
          <p:nvPr>
            <p:ph idx="1"/>
          </p:nvPr>
        </p:nvSpPr>
        <p:spPr>
          <a:xfrm>
            <a:off x="1202919" y="2011679"/>
            <a:ext cx="5051232" cy="4613407"/>
          </a:xfrm>
        </p:spPr>
        <p:txBody>
          <a:bodyPr>
            <a:normAutofit fontScale="92500" lnSpcReduction="10000"/>
          </a:bodyPr>
          <a:lstStyle/>
          <a:p>
            <a:pPr marL="0" indent="0">
              <a:buNone/>
            </a:pPr>
            <a:r>
              <a:rPr lang="en-US" dirty="0"/>
              <a:t>A Low complexity security </a:t>
            </a:r>
            <a:r>
              <a:rPr lang="en-US" dirty="0" smtClean="0"/>
              <a:t>algorithm:</a:t>
            </a:r>
            <a:endParaRPr lang="en-US" dirty="0"/>
          </a:p>
          <a:p>
            <a:r>
              <a:rPr lang="en-US" dirty="0"/>
              <a:t>A low complexity security algorithm is proposed for WSN that provides data confidentiality.</a:t>
            </a:r>
          </a:p>
          <a:p>
            <a:r>
              <a:rPr lang="en-US" dirty="0"/>
              <a:t>The model on which this security algorithm is implemented consists of a base station and N sensor nodes. </a:t>
            </a:r>
          </a:p>
          <a:p>
            <a:r>
              <a:rPr lang="en-US" dirty="0"/>
              <a:t>‘N’ can vary as per the requirement. </a:t>
            </a:r>
          </a:p>
          <a:p>
            <a:r>
              <a:rPr lang="en-US" dirty="0"/>
              <a:t>The nodes sense the data from the surrounding and route it back to the base station. </a:t>
            </a:r>
          </a:p>
          <a:p>
            <a:r>
              <a:rPr lang="en-US" dirty="0"/>
              <a:t>The sensed data are confidential thus needs to be protected from being disclosed to opponent or attacker.</a:t>
            </a:r>
          </a:p>
          <a:p>
            <a:endParaRPr lang="en-IN" dirty="0"/>
          </a:p>
        </p:txBody>
      </p:sp>
      <p:pic>
        <p:nvPicPr>
          <p:cNvPr id="4" name="Picture 3">
            <a:extLst>
              <a:ext uri="{FF2B5EF4-FFF2-40B4-BE49-F238E27FC236}">
                <a16:creationId xmlns="" xmlns:a16="http://schemas.microsoft.com/office/drawing/2014/main" id="{9F82159E-F516-57B3-AFAE-2B84791391D2}"/>
              </a:ext>
            </a:extLst>
          </p:cNvPr>
          <p:cNvPicPr>
            <a:picLocks noChangeAspect="1"/>
          </p:cNvPicPr>
          <p:nvPr/>
        </p:nvPicPr>
        <p:blipFill>
          <a:blip r:embed="rId2"/>
          <a:stretch>
            <a:fillRect/>
          </a:stretch>
        </p:blipFill>
        <p:spPr>
          <a:xfrm>
            <a:off x="6910582" y="3395353"/>
            <a:ext cx="4409325" cy="1846057"/>
          </a:xfrm>
          <a:prstGeom prst="rect">
            <a:avLst/>
          </a:prstGeom>
        </p:spPr>
      </p:pic>
    </p:spTree>
    <p:extLst>
      <p:ext uri="{BB962C8B-B14F-4D97-AF65-F5344CB8AC3E}">
        <p14:creationId xmlns:p14="http://schemas.microsoft.com/office/powerpoint/2010/main" val="2018125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Common cheap dirty tricks</a:t>
            </a:r>
            <a:endParaRPr lang="en-IN" dirty="0"/>
          </a:p>
        </p:txBody>
      </p:sp>
      <p:sp>
        <p:nvSpPr>
          <p:cNvPr id="3" name="Content Placeholder 2"/>
          <p:cNvSpPr>
            <a:spLocks noGrp="1"/>
          </p:cNvSpPr>
          <p:nvPr>
            <p:ph idx="1"/>
          </p:nvPr>
        </p:nvSpPr>
        <p:spPr/>
        <p:txBody>
          <a:bodyPr/>
          <a:lstStyle/>
          <a:p>
            <a:r>
              <a:rPr lang="en-IN" u="sng" dirty="0" smtClean="0"/>
              <a:t>Sniff the Key Exchange while the device setup and initiate the </a:t>
            </a:r>
            <a:r>
              <a:rPr lang="en-IN" u="sng" dirty="0" err="1" smtClean="0"/>
              <a:t>MitM</a:t>
            </a:r>
            <a:r>
              <a:rPr lang="en-IN" u="sng" dirty="0" smtClean="0"/>
              <a:t> Attacks</a:t>
            </a:r>
            <a:r>
              <a:rPr lang="en-IN" dirty="0" smtClean="0"/>
              <a:t>: </a:t>
            </a:r>
            <a:br>
              <a:rPr lang="en-IN" dirty="0" smtClean="0"/>
            </a:br>
            <a:r>
              <a:rPr lang="en-IN" dirty="0" smtClean="0"/>
              <a:t>use sniffing softwares like Wireshark, </a:t>
            </a:r>
            <a:r>
              <a:rPr lang="en-IN" dirty="0" err="1" smtClean="0"/>
              <a:t>Ubiqua</a:t>
            </a:r>
            <a:r>
              <a:rPr lang="en-IN" dirty="0" smtClean="0"/>
              <a:t>, </a:t>
            </a:r>
            <a:r>
              <a:rPr lang="en-IN" dirty="0" err="1" smtClean="0"/>
              <a:t>NetworkMiner</a:t>
            </a:r>
            <a:r>
              <a:rPr lang="en-IN" dirty="0" smtClean="0"/>
              <a:t>, Fiddler etc. to read the key exchange when the sensor is added to the network. The key is usually encrypted which is usually easy to decrypt after a few key exchanges. </a:t>
            </a:r>
          </a:p>
          <a:p>
            <a:r>
              <a:rPr lang="en-IN" u="sng" dirty="0" smtClean="0"/>
              <a:t>Use a jammer to freeze the network and affect the availability of the network</a:t>
            </a:r>
            <a:r>
              <a:rPr lang="en-IN" dirty="0" smtClean="0"/>
              <a:t>:</a:t>
            </a:r>
            <a:br>
              <a:rPr lang="en-IN" dirty="0" smtClean="0"/>
            </a:br>
            <a:r>
              <a:rPr lang="en-IN" dirty="0" smtClean="0"/>
              <a:t>This method is usually used to freeze the network and implement a DoS attack. The jammer can be easy available in the market. The attacker just needs to know the sensor types. </a:t>
            </a:r>
            <a:endParaRPr lang="en-IN" dirty="0"/>
          </a:p>
        </p:txBody>
      </p:sp>
    </p:spTree>
    <p:extLst>
      <p:ext uri="{BB962C8B-B14F-4D97-AF65-F5344CB8AC3E}">
        <p14:creationId xmlns:p14="http://schemas.microsoft.com/office/powerpoint/2010/main" val="441683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0000"/>
              </a:lnSpc>
              <a:spcAft>
                <a:spcPts val="600"/>
              </a:spcAft>
            </a:pPr>
            <a:r>
              <a:rPr lang="en-US" dirty="0"/>
              <a:t>Types of attacks in WSN</a:t>
            </a:r>
          </a:p>
        </p:txBody>
      </p:sp>
      <p:pic>
        <p:nvPicPr>
          <p:cNvPr id="4" name="Content Placeholder 3">
            <a:extLst>
              <a:ext uri="{FF2B5EF4-FFF2-40B4-BE49-F238E27FC236}">
                <a16:creationId xmlns="" xmlns:a16="http://schemas.microsoft.com/office/drawing/2014/main" id="{42D5EC67-E6A6-3FA5-26FF-B070C0190786}"/>
              </a:ext>
            </a:extLst>
          </p:cNvPr>
          <p:cNvPicPr>
            <a:picLocks noGrp="1" noChangeAspect="1"/>
          </p:cNvPicPr>
          <p:nvPr>
            <p:ph idx="1"/>
          </p:nvPr>
        </p:nvPicPr>
        <p:blipFill>
          <a:blip r:embed="rId2"/>
          <a:stretch>
            <a:fillRect/>
          </a:stretch>
        </p:blipFill>
        <p:spPr>
          <a:xfrm>
            <a:off x="2231415" y="1962724"/>
            <a:ext cx="7727087" cy="4629326"/>
          </a:xfrm>
          <a:prstGeom prst="rect">
            <a:avLst/>
          </a:prstGeom>
        </p:spPr>
      </p:pic>
    </p:spTree>
    <p:extLst>
      <p:ext uri="{BB962C8B-B14F-4D97-AF65-F5344CB8AC3E}">
        <p14:creationId xmlns:p14="http://schemas.microsoft.com/office/powerpoint/2010/main" val="1321805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Passive Attacks</a:t>
            </a:r>
          </a:p>
        </p:txBody>
      </p:sp>
      <p:sp>
        <p:nvSpPr>
          <p:cNvPr id="3" name="Content Placeholder 2"/>
          <p:cNvSpPr>
            <a:spLocks noGrp="1"/>
          </p:cNvSpPr>
          <p:nvPr>
            <p:ph idx="1"/>
          </p:nvPr>
        </p:nvSpPr>
        <p:spPr>
          <a:xfrm>
            <a:off x="1202919" y="2011679"/>
            <a:ext cx="9784080" cy="4350209"/>
          </a:xfrm>
        </p:spPr>
        <p:txBody>
          <a:bodyPr>
            <a:normAutofit/>
          </a:bodyPr>
          <a:lstStyle/>
          <a:p>
            <a:pPr>
              <a:buFont typeface="Arial" panose="020B0604020202020204" pitchFamily="34" charset="0"/>
              <a:buChar char="•"/>
            </a:pPr>
            <a:r>
              <a:rPr lang="en-CA" sz="2000" dirty="0"/>
              <a:t>Attacker monitor the transmission illegally and analyze traffic through which data are transfer and it does not change or modify the data like an active attacks.</a:t>
            </a:r>
          </a:p>
          <a:p>
            <a:pPr>
              <a:buFont typeface="Arial" panose="020B0604020202020204" pitchFamily="34" charset="0"/>
              <a:buChar char="•"/>
            </a:pPr>
            <a:r>
              <a:rPr lang="en-CA" sz="2000" dirty="0"/>
              <a:t>﻿﻿Passive attacks are classified into two categories</a:t>
            </a:r>
          </a:p>
          <a:p>
            <a:pPr lvl="1"/>
            <a:r>
              <a:rPr lang="en-CA" dirty="0"/>
              <a:t>﻿﻿Attacker access the file being transferred</a:t>
            </a:r>
          </a:p>
          <a:p>
            <a:pPr lvl="1"/>
            <a:r>
              <a:rPr lang="en-CA" dirty="0"/>
              <a:t>﻿﻿Attacker analyzes the traffic pattern and tries to find out the identity of the sender and receiver and the frequency of transmission. These information will be useful in future attack</a:t>
            </a:r>
          </a:p>
          <a:p>
            <a:r>
              <a:rPr lang="en-CA" sz="2000" dirty="0"/>
              <a:t>The main intensions of passive attack are</a:t>
            </a:r>
          </a:p>
          <a:p>
            <a:pPr lvl="1"/>
            <a:r>
              <a:rPr lang="en-CA" dirty="0"/>
              <a:t>﻿﻿Stealing sensitive information</a:t>
            </a:r>
          </a:p>
          <a:p>
            <a:pPr lvl="1"/>
            <a:r>
              <a:rPr lang="en-CA" dirty="0"/>
              <a:t>﻿﻿Compromised the privacy requirements</a:t>
            </a:r>
          </a:p>
          <a:p>
            <a:pPr lvl="1"/>
            <a:r>
              <a:rPr lang="en-CA" dirty="0"/>
              <a:t>﻿﻿Performance degradation</a:t>
            </a:r>
          </a:p>
          <a:p>
            <a:r>
              <a:rPr lang="en-CA" sz="2000" dirty="0"/>
              <a:t>Eavesdropping is the most common passive attack</a:t>
            </a:r>
            <a:r>
              <a:rPr lang="en-CA" sz="2000" dirty="0" smtClean="0"/>
              <a:t>.</a:t>
            </a:r>
            <a:endParaRPr lang="en-CA" sz="2000" dirty="0"/>
          </a:p>
        </p:txBody>
      </p:sp>
    </p:spTree>
    <p:extLst>
      <p:ext uri="{BB962C8B-B14F-4D97-AF65-F5344CB8AC3E}">
        <p14:creationId xmlns:p14="http://schemas.microsoft.com/office/powerpoint/2010/main" val="3156565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Eavesdropping</a:t>
            </a:r>
          </a:p>
        </p:txBody>
      </p:sp>
      <p:sp>
        <p:nvSpPr>
          <p:cNvPr id="3" name="Content Placeholder 2"/>
          <p:cNvSpPr>
            <a:spLocks noGrp="1"/>
          </p:cNvSpPr>
          <p:nvPr>
            <p:ph idx="1"/>
          </p:nvPr>
        </p:nvSpPr>
        <p:spPr/>
        <p:txBody>
          <a:bodyPr/>
          <a:lstStyle/>
          <a:p>
            <a:r>
              <a:rPr lang="en-CA" sz="2400" dirty="0"/>
              <a:t>This attack is most common and easiest attack on privacy. </a:t>
            </a:r>
          </a:p>
          <a:p>
            <a:r>
              <a:rPr lang="en-CA" sz="2400" dirty="0"/>
              <a:t>In this attack an adversary snoop the data, by snooping those data an adversary easily understands message contents.</a:t>
            </a:r>
          </a:p>
          <a:p>
            <a:r>
              <a:rPr lang="en-CA" sz="2400" dirty="0"/>
              <a:t>Interception of WSN messages may expose the following useful information: physical location of certain nodes such as cluster leaders, gateways, key distribution centres, and so on, message identities (IDs), timestamps, other fields, and basically everything that is not encrypted.</a:t>
            </a:r>
          </a:p>
          <a:p>
            <a:pPr marL="0" indent="0">
              <a:buNone/>
            </a:pPr>
            <a:endParaRPr lang="en-IN" dirty="0"/>
          </a:p>
        </p:txBody>
      </p:sp>
    </p:spTree>
    <p:extLst>
      <p:ext uri="{BB962C8B-B14F-4D97-AF65-F5344CB8AC3E}">
        <p14:creationId xmlns:p14="http://schemas.microsoft.com/office/powerpoint/2010/main" val="3120809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Traffics Analysis</a:t>
            </a:r>
          </a:p>
        </p:txBody>
      </p:sp>
      <p:sp>
        <p:nvSpPr>
          <p:cNvPr id="3" name="Content Placeholder 2"/>
          <p:cNvSpPr>
            <a:spLocks noGrp="1"/>
          </p:cNvSpPr>
          <p:nvPr>
            <p:ph idx="1"/>
          </p:nvPr>
        </p:nvSpPr>
        <p:spPr/>
        <p:txBody>
          <a:bodyPr/>
          <a:lstStyle/>
          <a:p>
            <a:r>
              <a:rPr lang="en-CA" sz="2400" dirty="0"/>
              <a:t>In this attack an adversary analyze traffic that can provide valuable information about wireless sensor network and identify some sensor nodes that plays an important role in WSN. </a:t>
            </a:r>
          </a:p>
          <a:p>
            <a:r>
              <a:rPr lang="en-CA" sz="2400" dirty="0"/>
              <a:t>For instance, in WSNs, the sink nodes produce more transmissions than the other nodes because they relay more packets than the nodes farther from the base station.</a:t>
            </a:r>
          </a:p>
          <a:p>
            <a:r>
              <a:rPr lang="en-CA" sz="2400" dirty="0"/>
              <a:t>This attack may create Denial of Service (Dos) attack and attack on those node which plays an important role</a:t>
            </a:r>
            <a:r>
              <a:rPr lang="en-CA" sz="2400" dirty="0" smtClean="0"/>
              <a:t>.</a:t>
            </a:r>
            <a:endParaRPr lang="en-US" sz="2400" dirty="0"/>
          </a:p>
        </p:txBody>
      </p:sp>
    </p:spTree>
    <p:extLst>
      <p:ext uri="{BB962C8B-B14F-4D97-AF65-F5344CB8AC3E}">
        <p14:creationId xmlns:p14="http://schemas.microsoft.com/office/powerpoint/2010/main" val="2820084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Wireless Sensor Network (WSN)</a:t>
            </a:r>
            <a:endParaRPr lang="en-IN" dirty="0"/>
          </a:p>
        </p:txBody>
      </p:sp>
      <p:sp>
        <p:nvSpPr>
          <p:cNvPr id="3" name="Content Placeholder 2"/>
          <p:cNvSpPr>
            <a:spLocks noGrp="1"/>
          </p:cNvSpPr>
          <p:nvPr>
            <p:ph idx="1"/>
          </p:nvPr>
        </p:nvSpPr>
        <p:spPr/>
        <p:txBody>
          <a:bodyPr/>
          <a:lstStyle/>
          <a:p>
            <a:r>
              <a:rPr lang="en-IN" dirty="0" smtClean="0"/>
              <a:t>Sensors have been an old concept of devices used to measure and detect events. </a:t>
            </a:r>
          </a:p>
          <a:p>
            <a:r>
              <a:rPr lang="en-IN" dirty="0" smtClean="0"/>
              <a:t>Sensors can be wired as well as wireless.</a:t>
            </a:r>
          </a:p>
          <a:p>
            <a:r>
              <a:rPr lang="en-IN" dirty="0" smtClean="0"/>
              <a:t>A network consisting of wireless sensors, actuators and other connecting nodes is called the Wireless Sensor Network.</a:t>
            </a:r>
          </a:p>
          <a:p>
            <a:r>
              <a:rPr lang="en-IN" dirty="0" smtClean="0"/>
              <a:t>WSN usually consists of  Sensing devices, a Base station and Internet.</a:t>
            </a:r>
          </a:p>
          <a:p>
            <a:r>
              <a:rPr lang="en-IN" dirty="0" smtClean="0"/>
              <a:t>The Sensors need a central Hub which controls the exchange of data between the sensors and the Internet.</a:t>
            </a:r>
          </a:p>
          <a:p>
            <a:r>
              <a:rPr lang="en-IN" dirty="0" smtClean="0"/>
              <a:t>All the devices can be monitored over a dashboard with the help of a mobile or web application.</a:t>
            </a:r>
            <a:endParaRPr lang="en-IN" dirty="0"/>
          </a:p>
        </p:txBody>
      </p:sp>
    </p:spTree>
    <p:extLst>
      <p:ext uri="{BB962C8B-B14F-4D97-AF65-F5344CB8AC3E}">
        <p14:creationId xmlns:p14="http://schemas.microsoft.com/office/powerpoint/2010/main" val="1653531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Camouflage Adversaries</a:t>
            </a:r>
          </a:p>
        </p:txBody>
      </p:sp>
      <p:sp>
        <p:nvSpPr>
          <p:cNvPr id="3" name="Content Placeholder 2"/>
          <p:cNvSpPr>
            <a:spLocks noGrp="1"/>
          </p:cNvSpPr>
          <p:nvPr>
            <p:ph idx="1"/>
          </p:nvPr>
        </p:nvSpPr>
        <p:spPr/>
        <p:txBody>
          <a:bodyPr/>
          <a:lstStyle/>
          <a:p>
            <a:r>
              <a:rPr lang="en-CA" sz="2400" dirty="0"/>
              <a:t>In this attack an adversary either inserts a sensor node or compromises a sensor node in wireless sensor network. </a:t>
            </a:r>
          </a:p>
          <a:p>
            <a:r>
              <a:rPr lang="en-CA" sz="2400" dirty="0"/>
              <a:t>Camouflage node then publishes a false advertisement regarding the routing information, causing packets from other nodes to be routed through the compromised node</a:t>
            </a:r>
          </a:p>
          <a:p>
            <a:r>
              <a:rPr lang="en-CA" sz="2400" dirty="0"/>
              <a:t>When packets are received, they are routed to a strategic node where privacy evaluations of packets are performed routinely</a:t>
            </a:r>
            <a:r>
              <a:rPr lang="en-CA" sz="2400" dirty="0" smtClean="0"/>
              <a:t>.</a:t>
            </a:r>
            <a:endParaRPr lang="en-US" sz="2400" dirty="0"/>
          </a:p>
        </p:txBody>
      </p:sp>
    </p:spTree>
    <p:extLst>
      <p:ext uri="{BB962C8B-B14F-4D97-AF65-F5344CB8AC3E}">
        <p14:creationId xmlns:p14="http://schemas.microsoft.com/office/powerpoint/2010/main" val="1141794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Active Attacks</a:t>
            </a:r>
          </a:p>
        </p:txBody>
      </p:sp>
      <p:sp>
        <p:nvSpPr>
          <p:cNvPr id="3" name="Content Placeholder 2"/>
          <p:cNvSpPr>
            <a:spLocks noGrp="1"/>
          </p:cNvSpPr>
          <p:nvPr>
            <p:ph idx="1"/>
          </p:nvPr>
        </p:nvSpPr>
        <p:spPr/>
        <p:txBody>
          <a:bodyPr/>
          <a:lstStyle/>
          <a:p>
            <a:pPr marL="0" indent="0">
              <a:buNone/>
            </a:pPr>
            <a:r>
              <a:rPr lang="en-CA" sz="2400" dirty="0"/>
              <a:t>Active attacks includes - inserting error files into system, packet alternation, modification, illegal access, overloading the sensor network.</a:t>
            </a:r>
          </a:p>
          <a:p>
            <a:pPr marL="0" indent="0">
              <a:buNone/>
            </a:pPr>
            <a:r>
              <a:rPr lang="en-CA" sz="2400" dirty="0"/>
              <a:t>Main targets of active attacks are -</a:t>
            </a:r>
          </a:p>
          <a:p>
            <a:pPr>
              <a:buFont typeface="Arial" panose="020B0604020202020204" pitchFamily="34" charset="0"/>
              <a:buChar char="•"/>
            </a:pPr>
            <a:r>
              <a:rPr lang="en-CA" sz="2400" dirty="0"/>
              <a:t>Interfering with the functionality of the system</a:t>
            </a:r>
          </a:p>
          <a:p>
            <a:pPr>
              <a:buFont typeface="Arial" panose="020B0604020202020204" pitchFamily="34" charset="0"/>
              <a:buChar char="•"/>
            </a:pPr>
            <a:r>
              <a:rPr lang="en-CA" sz="2400" dirty="0"/>
              <a:t>Reduction of some sensor nodes from the network</a:t>
            </a:r>
          </a:p>
          <a:p>
            <a:pPr>
              <a:buFont typeface="Arial" panose="020B0604020202020204" pitchFamily="34" charset="0"/>
              <a:buChar char="•"/>
            </a:pPr>
            <a:r>
              <a:rPr lang="en-CA" sz="2400" dirty="0"/>
              <a:t>Data modification</a:t>
            </a:r>
          </a:p>
          <a:p>
            <a:pPr>
              <a:buFont typeface="Arial" panose="020B0604020202020204" pitchFamily="34" charset="0"/>
              <a:buChar char="•"/>
            </a:pPr>
            <a:r>
              <a:rPr lang="en-CA" sz="2400" dirty="0"/>
              <a:t>Denial of Service</a:t>
            </a:r>
          </a:p>
          <a:p>
            <a:pPr>
              <a:buFont typeface="Arial" panose="020B0604020202020204" pitchFamily="34" charset="0"/>
              <a:buChar char="•"/>
            </a:pPr>
            <a:r>
              <a:rPr lang="en-CA" sz="2400" dirty="0"/>
              <a:t>Performance degradation of the whole </a:t>
            </a:r>
            <a:r>
              <a:rPr lang="en-CA" sz="2400" dirty="0" smtClean="0"/>
              <a:t>system</a:t>
            </a:r>
            <a:endParaRPr lang="en-CA" sz="2400" dirty="0"/>
          </a:p>
        </p:txBody>
      </p:sp>
    </p:spTree>
    <p:extLst>
      <p:ext uri="{BB962C8B-B14F-4D97-AF65-F5344CB8AC3E}">
        <p14:creationId xmlns:p14="http://schemas.microsoft.com/office/powerpoint/2010/main" val="3508826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Denial of Service (DoS) Attack:</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CA" sz="2400" dirty="0"/>
              <a:t>DoS attack targets the resources of wireless sensor network</a:t>
            </a:r>
          </a:p>
          <a:p>
            <a:pPr>
              <a:buFont typeface="Arial" panose="020B0604020202020204" pitchFamily="34" charset="0"/>
              <a:buChar char="•"/>
            </a:pPr>
            <a:r>
              <a:rPr lang="en-CA" sz="2400" dirty="0"/>
              <a:t>Wireless sensor nodes are resource constrained devices.</a:t>
            </a:r>
          </a:p>
          <a:p>
            <a:pPr>
              <a:buFont typeface="Arial" panose="020B0604020202020204" pitchFamily="34" charset="0"/>
              <a:buChar char="•"/>
            </a:pPr>
            <a:r>
              <a:rPr lang="en-CA" sz="2400" dirty="0"/>
              <a:t>Attacker continuously sends unnecessary packets.</a:t>
            </a:r>
          </a:p>
          <a:p>
            <a:pPr>
              <a:buFont typeface="Arial" panose="020B0604020202020204" pitchFamily="34" charset="0"/>
              <a:buChar char="•"/>
            </a:pPr>
            <a:r>
              <a:rPr lang="en-CA" sz="2400" dirty="0"/>
              <a:t>Main intension of attacker is to consume the available resources of the network, so that the legitimate users cannot access them.</a:t>
            </a:r>
          </a:p>
          <a:p>
            <a:pPr>
              <a:buFont typeface="Arial" panose="020B0604020202020204" pitchFamily="34" charset="0"/>
              <a:buChar char="•"/>
            </a:pPr>
            <a:r>
              <a:rPr lang="en-CA" sz="2400" dirty="0"/>
              <a:t>The target resources can be network bandwidth, power, memory </a:t>
            </a:r>
            <a:r>
              <a:rPr lang="en-CA" sz="2400" dirty="0" smtClean="0"/>
              <a:t>etc</a:t>
            </a:r>
            <a:r>
              <a:rPr lang="en-CA" sz="2400" dirty="0"/>
              <a:t>.</a:t>
            </a:r>
          </a:p>
        </p:txBody>
      </p:sp>
    </p:spTree>
    <p:extLst>
      <p:ext uri="{BB962C8B-B14F-4D97-AF65-F5344CB8AC3E}">
        <p14:creationId xmlns:p14="http://schemas.microsoft.com/office/powerpoint/2010/main" val="7742431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Jamming attack</a:t>
            </a:r>
          </a:p>
        </p:txBody>
      </p:sp>
      <p:sp>
        <p:nvSpPr>
          <p:cNvPr id="3" name="Content Placeholder 2"/>
          <p:cNvSpPr>
            <a:spLocks noGrp="1"/>
          </p:cNvSpPr>
          <p:nvPr>
            <p:ph idx="1"/>
          </p:nvPr>
        </p:nvSpPr>
        <p:spPr>
          <a:xfrm>
            <a:off x="1202918" y="2011679"/>
            <a:ext cx="4750409" cy="4632311"/>
          </a:xfrm>
        </p:spPr>
        <p:txBody>
          <a:bodyPr>
            <a:normAutofit fontScale="92500" lnSpcReduction="20000"/>
          </a:bodyPr>
          <a:lstStyle/>
          <a:p>
            <a:r>
              <a:rPr lang="en-CA" sz="2400" dirty="0"/>
              <a:t>﻿﻿Major physical layer DoS attack</a:t>
            </a:r>
          </a:p>
          <a:p>
            <a:r>
              <a:rPr lang="en-CA" sz="2400" dirty="0"/>
              <a:t>﻿﻿Radio frequency is diverted to other nodes</a:t>
            </a:r>
          </a:p>
          <a:p>
            <a:r>
              <a:rPr lang="en-CA" sz="2400" dirty="0"/>
              <a:t>﻿﻿The data transmission is delayed.</a:t>
            </a:r>
          </a:p>
          <a:p>
            <a:r>
              <a:rPr lang="en-CA" sz="2400" dirty="0"/>
              <a:t>WSN nodes have limited resources - cannot employ spread spectrum technology</a:t>
            </a:r>
          </a:p>
          <a:p>
            <a:r>
              <a:rPr lang="en-CA" sz="2400" dirty="0"/>
              <a:t>﻿﻿If jamming attack is detected, the sensor nodes go to sleep mode and wake up cyclically to check the channel.</a:t>
            </a:r>
          </a:p>
          <a:p>
            <a:r>
              <a:rPr lang="en-CA" sz="2400" dirty="0"/>
              <a:t>﻿﻿This cannot avoid DoS attack. It enhances the lifespan of sensor nodes by decreasing the power consumption</a:t>
            </a:r>
            <a:r>
              <a:rPr lang="en-CA" sz="2400" dirty="0" smtClean="0"/>
              <a:t>.</a:t>
            </a:r>
            <a:endParaRPr lang="en-CA" sz="2400" dirty="0"/>
          </a:p>
        </p:txBody>
      </p:sp>
      <p:pic>
        <p:nvPicPr>
          <p:cNvPr id="4" name="Picture 1" descr="Dos attacks">
            <a:extLst>
              <a:ext uri="{FF2B5EF4-FFF2-40B4-BE49-F238E27FC236}">
                <a16:creationId xmlns="" xmlns:a16="http://schemas.microsoft.com/office/drawing/2014/main" id="{65596F6D-F0CA-5780-296F-1EECB460484B}"/>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6530187" y="2011679"/>
            <a:ext cx="5259738" cy="41517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139934" y="6211669"/>
            <a:ext cx="6040243" cy="646331"/>
          </a:xfrm>
          <a:prstGeom prst="rect">
            <a:avLst/>
          </a:prstGeom>
          <a:noFill/>
        </p:spPr>
        <p:txBody>
          <a:bodyPr wrap="none" rtlCol="0">
            <a:spAutoFit/>
          </a:bodyPr>
          <a:lstStyle/>
          <a:p>
            <a:pPr algn="ctr"/>
            <a:r>
              <a:rPr lang="en-CA" dirty="0" smtClean="0"/>
              <a:t>M</a:t>
            </a:r>
            <a:r>
              <a:rPr lang="en-CA" b="0" i="0" dirty="0" smtClean="0">
                <a:effectLst/>
              </a:rPr>
              <a:t>ost common DOS attacks according to protocol stack layers</a:t>
            </a:r>
            <a:endParaRPr lang="en-US" dirty="0" smtClean="0"/>
          </a:p>
          <a:p>
            <a:endParaRPr lang="en-IN" dirty="0"/>
          </a:p>
        </p:txBody>
      </p:sp>
    </p:spTree>
    <p:extLst>
      <p:ext uri="{BB962C8B-B14F-4D97-AF65-F5344CB8AC3E}">
        <p14:creationId xmlns:p14="http://schemas.microsoft.com/office/powerpoint/2010/main" val="16749306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Replication Attack</a:t>
            </a:r>
          </a:p>
        </p:txBody>
      </p:sp>
      <p:sp>
        <p:nvSpPr>
          <p:cNvPr id="3" name="Content Placeholder 2"/>
          <p:cNvSpPr>
            <a:spLocks noGrp="1"/>
          </p:cNvSpPr>
          <p:nvPr>
            <p:ph idx="1"/>
          </p:nvPr>
        </p:nvSpPr>
        <p:spPr>
          <a:xfrm>
            <a:off x="1202919" y="2011679"/>
            <a:ext cx="5168698" cy="4642039"/>
          </a:xfrm>
        </p:spPr>
        <p:txBody>
          <a:bodyPr>
            <a:normAutofit fontScale="92500" lnSpcReduction="20000"/>
          </a:bodyPr>
          <a:lstStyle/>
          <a:p>
            <a:pPr>
              <a:buFont typeface="Arial" panose="020B0604020202020204" pitchFamily="34" charset="0"/>
              <a:buChar char="•"/>
            </a:pPr>
            <a:r>
              <a:rPr lang="en-CA" sz="2400" dirty="0"/>
              <a:t>Attacker attacks a sensor node in the network.</a:t>
            </a:r>
          </a:p>
          <a:p>
            <a:pPr>
              <a:buFont typeface="Arial" panose="020B0604020202020204" pitchFamily="34" charset="0"/>
              <a:buChar char="•"/>
            </a:pPr>
            <a:r>
              <a:rPr lang="en-CA" sz="2400" dirty="0"/>
              <a:t>From the compromised node, attacker steals the secret information.</a:t>
            </a:r>
          </a:p>
          <a:p>
            <a:pPr>
              <a:buFont typeface="Arial" panose="020B0604020202020204" pitchFamily="34" charset="0"/>
              <a:buChar char="•"/>
            </a:pPr>
            <a:r>
              <a:rPr lang="en-CA" sz="2400" dirty="0"/>
              <a:t>After getting the secret information, attacker duplicates the node and the duplicate nodes (Cloned nodes) are employed in the sensor network</a:t>
            </a:r>
          </a:p>
          <a:p>
            <a:pPr>
              <a:buFont typeface="Arial" panose="020B0604020202020204" pitchFamily="34" charset="0"/>
              <a:buChar char="•"/>
            </a:pPr>
            <a:r>
              <a:rPr lang="en-CA" sz="2400" dirty="0"/>
              <a:t>The duplicate nodes behave like the original node.</a:t>
            </a:r>
          </a:p>
          <a:p>
            <a:pPr>
              <a:buFont typeface="Arial" panose="020B0604020202020204" pitchFamily="34" charset="0"/>
              <a:buChar char="•"/>
            </a:pPr>
            <a:r>
              <a:rPr lang="en-CA" sz="2400" dirty="0"/>
              <a:t>The cloned node sends sensitive information to the attacker.</a:t>
            </a:r>
          </a:p>
          <a:p>
            <a:r>
              <a:rPr lang="en-CA" sz="2400" dirty="0"/>
              <a:t>Sometimes attacker can clone the base station which is serious threat to WSN</a:t>
            </a:r>
            <a:r>
              <a:rPr lang="en-CA" sz="2400" dirty="0" smtClean="0"/>
              <a:t>.</a:t>
            </a:r>
            <a:endParaRPr lang="en-CA" sz="2400" dirty="0"/>
          </a:p>
        </p:txBody>
      </p:sp>
      <p:pic>
        <p:nvPicPr>
          <p:cNvPr id="4" name="Picture 3" descr="Chart&#10;&#10;Description automatically generated">
            <a:extLst>
              <a:ext uri="{FF2B5EF4-FFF2-40B4-BE49-F238E27FC236}">
                <a16:creationId xmlns="" xmlns:a16="http://schemas.microsoft.com/office/drawing/2014/main" id="{D03EC2D7-1880-C302-CAA3-3421152AD848}"/>
              </a:ext>
            </a:extLst>
          </p:cNvPr>
          <p:cNvPicPr>
            <a:picLocks noChangeAspect="1"/>
          </p:cNvPicPr>
          <p:nvPr/>
        </p:nvPicPr>
        <p:blipFill>
          <a:blip r:embed="rId2"/>
          <a:stretch>
            <a:fillRect/>
          </a:stretch>
        </p:blipFill>
        <p:spPr>
          <a:xfrm>
            <a:off x="6569099" y="2275931"/>
            <a:ext cx="5290720" cy="4113533"/>
          </a:xfrm>
          <a:prstGeom prst="rect">
            <a:avLst/>
          </a:prstGeom>
        </p:spPr>
      </p:pic>
    </p:spTree>
    <p:extLst>
      <p:ext uri="{BB962C8B-B14F-4D97-AF65-F5344CB8AC3E}">
        <p14:creationId xmlns:p14="http://schemas.microsoft.com/office/powerpoint/2010/main" val="3492710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r>
            <a:br>
              <a:rPr lang="en-IN" dirty="0"/>
            </a:br>
            <a:r>
              <a:rPr lang="en-IN" dirty="0"/>
              <a:t>Attacks on Information in </a:t>
            </a:r>
            <a:r>
              <a:rPr lang="en-IN" dirty="0" smtClean="0"/>
              <a:t>Transit</a:t>
            </a:r>
            <a:endParaRPr lang="en-IN"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CA" sz="2400" dirty="0"/>
              <a:t>﻿﻿The information in transit pass from one sensor node to other.</a:t>
            </a:r>
          </a:p>
          <a:p>
            <a:pPr algn="just">
              <a:buFont typeface="Arial" panose="020B0604020202020204" pitchFamily="34" charset="0"/>
              <a:buChar char="•"/>
            </a:pPr>
            <a:r>
              <a:rPr lang="en-CA" sz="2400" dirty="0"/>
              <a:t>﻿﻿The passing data may be modified, altered, spoofed or deleted.</a:t>
            </a:r>
          </a:p>
          <a:p>
            <a:pPr algn="just">
              <a:buFont typeface="Arial" panose="020B0604020202020204" pitchFamily="34" charset="0"/>
              <a:buChar char="•"/>
            </a:pPr>
            <a:r>
              <a:rPr lang="en-CA" sz="2400" dirty="0"/>
              <a:t>﻿﻿WSN in vulnerable to eavesdropping attacks.</a:t>
            </a:r>
          </a:p>
          <a:p>
            <a:pPr algn="just">
              <a:buFont typeface="Arial" panose="020B0604020202020204" pitchFamily="34" charset="0"/>
              <a:buChar char="•"/>
            </a:pPr>
            <a:r>
              <a:rPr lang="en-CA" sz="2400" dirty="0"/>
              <a:t>﻿﻿Attacker can monitor the traffic and alter the packets.</a:t>
            </a:r>
          </a:p>
          <a:p>
            <a:pPr algn="just">
              <a:buFont typeface="Arial" panose="020B0604020202020204" pitchFamily="34" charset="0"/>
              <a:buChar char="•"/>
            </a:pPr>
            <a:r>
              <a:rPr lang="en-CA" sz="2400" dirty="0"/>
              <a:t>﻿﻿Analysis of the traffic of the sensor network is a serious threat to wireless sensor network</a:t>
            </a:r>
            <a:r>
              <a:rPr lang="en-CA" sz="2400" dirty="0" smtClean="0"/>
              <a:t>.</a:t>
            </a:r>
            <a:endParaRPr lang="en-CA" sz="2400" dirty="0"/>
          </a:p>
        </p:txBody>
      </p:sp>
    </p:spTree>
    <p:extLst>
      <p:ext uri="{BB962C8B-B14F-4D97-AF65-F5344CB8AC3E}">
        <p14:creationId xmlns:p14="http://schemas.microsoft.com/office/powerpoint/2010/main" val="15104809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Routing Attacks:</a:t>
            </a:r>
          </a:p>
        </p:txBody>
      </p:sp>
      <p:sp>
        <p:nvSpPr>
          <p:cNvPr id="3" name="Content Placeholder 2"/>
          <p:cNvSpPr>
            <a:spLocks noGrp="1"/>
          </p:cNvSpPr>
          <p:nvPr>
            <p:ph idx="1"/>
          </p:nvPr>
        </p:nvSpPr>
        <p:spPr>
          <a:xfrm>
            <a:off x="1202919" y="2157595"/>
            <a:ext cx="5265975" cy="4379392"/>
          </a:xfrm>
        </p:spPr>
        <p:txBody>
          <a:bodyPr>
            <a:normAutofit lnSpcReduction="10000"/>
          </a:bodyPr>
          <a:lstStyle/>
          <a:p>
            <a:pPr marL="0" indent="0">
              <a:buNone/>
            </a:pPr>
            <a:r>
              <a:rPr lang="en-CA" sz="2400" b="1" dirty="0"/>
              <a:t>Hello Flood:</a:t>
            </a:r>
            <a:endParaRPr lang="en-CA" sz="2400" dirty="0"/>
          </a:p>
          <a:p>
            <a:pPr>
              <a:buFont typeface="Arial" panose="020B0604020202020204" pitchFamily="34" charset="0"/>
              <a:buChar char="•"/>
            </a:pPr>
            <a:r>
              <a:rPr lang="en-CA" sz="2400" dirty="0"/>
              <a:t>Attacker employs a high-power transmitter which sends 'hello' packets constantly.</a:t>
            </a:r>
          </a:p>
          <a:p>
            <a:pPr>
              <a:buFont typeface="Arial" panose="020B0604020202020204" pitchFamily="34" charset="0"/>
              <a:buChar char="•"/>
            </a:pPr>
            <a:r>
              <a:rPr lang="en-CA" sz="2400" dirty="0"/>
              <a:t>The nodes which receives these 'hello' packets, assume that the received packets come from neighboring node.</a:t>
            </a:r>
          </a:p>
          <a:p>
            <a:pPr>
              <a:buFont typeface="Arial" panose="020B0604020202020204" pitchFamily="34" charset="0"/>
              <a:buChar char="•"/>
            </a:pPr>
            <a:r>
              <a:rPr lang="en-CA" sz="2400" dirty="0"/>
              <a:t>The nodes start communicating with the attacker.</a:t>
            </a:r>
          </a:p>
          <a:p>
            <a:pPr>
              <a:buFont typeface="Arial" panose="020B0604020202020204" pitchFamily="34" charset="0"/>
              <a:buChar char="•"/>
            </a:pPr>
            <a:r>
              <a:rPr lang="en-CA" sz="2400" dirty="0"/>
              <a:t>Attacker gains control over the </a:t>
            </a:r>
            <a:r>
              <a:rPr lang="en-CA" sz="2400" dirty="0" smtClean="0"/>
              <a:t>network</a:t>
            </a:r>
            <a:endParaRPr lang="en-CA" sz="2400" dirty="0"/>
          </a:p>
        </p:txBody>
      </p:sp>
      <p:pic>
        <p:nvPicPr>
          <p:cNvPr id="4" name="Picture 3">
            <a:extLst>
              <a:ext uri="{FF2B5EF4-FFF2-40B4-BE49-F238E27FC236}">
                <a16:creationId xmlns="" xmlns:a16="http://schemas.microsoft.com/office/drawing/2014/main" id="{3CB22DC7-8471-998B-58E9-AF7622AC343A}"/>
              </a:ext>
            </a:extLst>
          </p:cNvPr>
          <p:cNvPicPr>
            <a:picLocks noChangeAspect="1"/>
          </p:cNvPicPr>
          <p:nvPr/>
        </p:nvPicPr>
        <p:blipFill>
          <a:blip r:embed="rId2"/>
          <a:stretch>
            <a:fillRect/>
          </a:stretch>
        </p:blipFill>
        <p:spPr>
          <a:xfrm>
            <a:off x="7423417" y="2604339"/>
            <a:ext cx="3862496" cy="3485903"/>
          </a:xfrm>
          <a:prstGeom prst="rect">
            <a:avLst/>
          </a:prstGeom>
        </p:spPr>
      </p:pic>
    </p:spTree>
    <p:extLst>
      <p:ext uri="{BB962C8B-B14F-4D97-AF65-F5344CB8AC3E}">
        <p14:creationId xmlns:p14="http://schemas.microsoft.com/office/powerpoint/2010/main" val="7179414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Routing Attacks</a:t>
            </a:r>
            <a:endParaRPr lang="en-IN" dirty="0"/>
          </a:p>
        </p:txBody>
      </p:sp>
      <p:sp>
        <p:nvSpPr>
          <p:cNvPr id="3" name="Content Placeholder 2"/>
          <p:cNvSpPr>
            <a:spLocks noGrp="1"/>
          </p:cNvSpPr>
          <p:nvPr>
            <p:ph idx="1"/>
          </p:nvPr>
        </p:nvSpPr>
        <p:spPr/>
        <p:txBody>
          <a:bodyPr/>
          <a:lstStyle/>
          <a:p>
            <a:pPr marL="0" indent="0">
              <a:buNone/>
            </a:pPr>
            <a:r>
              <a:rPr lang="en-CA" sz="2400" b="1" dirty="0"/>
              <a:t>Spoofing Attack:</a:t>
            </a:r>
          </a:p>
          <a:p>
            <a:pPr>
              <a:buFont typeface="Arial" panose="020B0604020202020204" pitchFamily="34" charset="0"/>
              <a:buChar char="•"/>
            </a:pPr>
            <a:r>
              <a:rPr lang="en-CA" sz="2400" dirty="0"/>
              <a:t>In spoofing attack, message is altered during transmission.</a:t>
            </a:r>
          </a:p>
          <a:p>
            <a:pPr>
              <a:buFont typeface="Arial" panose="020B0604020202020204" pitchFamily="34" charset="0"/>
              <a:buChar char="•"/>
            </a:pPr>
            <a:r>
              <a:rPr lang="en-CA" sz="2400" dirty="0"/>
              <a:t>Receiver receives inaccurate information.</a:t>
            </a:r>
          </a:p>
          <a:p>
            <a:pPr>
              <a:buFont typeface="Arial" panose="020B0604020202020204" pitchFamily="34" charset="0"/>
              <a:buChar char="•"/>
            </a:pPr>
            <a:r>
              <a:rPr lang="en-CA" sz="2400" dirty="0"/>
              <a:t>Routing action becomes different, data must travel long distance.</a:t>
            </a:r>
          </a:p>
          <a:p>
            <a:pPr>
              <a:buFont typeface="Arial" panose="020B0604020202020204" pitchFamily="34" charset="0"/>
              <a:buChar char="•"/>
            </a:pPr>
            <a:r>
              <a:rPr lang="en-CA" sz="2400" dirty="0"/>
              <a:t>Consumes power of wireless sensor network.</a:t>
            </a:r>
          </a:p>
          <a:p>
            <a:pPr>
              <a:buFont typeface="Arial" panose="020B0604020202020204" pitchFamily="34" charset="0"/>
              <a:buChar char="•"/>
            </a:pPr>
            <a:r>
              <a:rPr lang="en-CA" sz="2400" dirty="0"/>
              <a:t>One common solution to tackle this spoofing attack is to apply different integrity checking mechanisms like message authentication code (MAC</a:t>
            </a:r>
            <a:r>
              <a:rPr lang="en-CA" sz="2400" dirty="0" smtClean="0"/>
              <a:t>)</a:t>
            </a:r>
            <a:endParaRPr lang="en-CA" sz="2400" dirty="0"/>
          </a:p>
        </p:txBody>
      </p:sp>
    </p:spTree>
    <p:extLst>
      <p:ext uri="{BB962C8B-B14F-4D97-AF65-F5344CB8AC3E}">
        <p14:creationId xmlns:p14="http://schemas.microsoft.com/office/powerpoint/2010/main" val="4253689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Routing Attacks</a:t>
            </a:r>
          </a:p>
        </p:txBody>
      </p:sp>
      <p:sp>
        <p:nvSpPr>
          <p:cNvPr id="3" name="Content Placeholder 2"/>
          <p:cNvSpPr>
            <a:spLocks noGrp="1"/>
          </p:cNvSpPr>
          <p:nvPr>
            <p:ph idx="1"/>
          </p:nvPr>
        </p:nvSpPr>
        <p:spPr/>
        <p:txBody>
          <a:bodyPr/>
          <a:lstStyle/>
          <a:p>
            <a:pPr marL="0" indent="0">
              <a:buNone/>
            </a:pPr>
            <a:r>
              <a:rPr lang="en-CA" sz="2400" b="1" dirty="0"/>
              <a:t>Replay Attack:</a:t>
            </a:r>
            <a:endParaRPr lang="en-CA" sz="2400" dirty="0"/>
          </a:p>
          <a:p>
            <a:pPr>
              <a:buFont typeface="Arial" panose="020B0604020202020204" pitchFamily="34" charset="0"/>
              <a:buChar char="•"/>
            </a:pPr>
            <a:r>
              <a:rPr lang="en-CA" sz="2400" dirty="0"/>
              <a:t>In Replay attack, same old message is sent repeatedly over the wireless sensor network.</a:t>
            </a:r>
          </a:p>
          <a:p>
            <a:pPr>
              <a:buFont typeface="Arial" panose="020B0604020202020204" pitchFamily="34" charset="0"/>
              <a:buChar char="•"/>
            </a:pPr>
            <a:r>
              <a:rPr lang="en-CA" sz="2400" dirty="0"/>
              <a:t>The bandwidth of the sensor network degrades.</a:t>
            </a:r>
          </a:p>
          <a:p>
            <a:pPr>
              <a:buFont typeface="Arial" panose="020B0604020202020204" pitchFamily="34" charset="0"/>
              <a:buChar char="•"/>
            </a:pPr>
            <a:r>
              <a:rPr lang="en-CA" sz="2400" dirty="0"/>
              <a:t>To overcome this attack timestamp or nonce is used with encryption algorithm to identify the old message. Timestamp is more preferred as it requires lesser number of messages compared to nonce</a:t>
            </a:r>
            <a:r>
              <a:rPr lang="en-CA" sz="2400" dirty="0" smtClean="0"/>
              <a:t>.</a:t>
            </a:r>
            <a:endParaRPr lang="en-CA" sz="2400" dirty="0"/>
          </a:p>
        </p:txBody>
      </p:sp>
    </p:spTree>
    <p:extLst>
      <p:ext uri="{BB962C8B-B14F-4D97-AF65-F5344CB8AC3E}">
        <p14:creationId xmlns:p14="http://schemas.microsoft.com/office/powerpoint/2010/main" val="4866713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Routing Attacks</a:t>
            </a:r>
          </a:p>
        </p:txBody>
      </p:sp>
      <p:sp>
        <p:nvSpPr>
          <p:cNvPr id="3" name="Content Placeholder 2"/>
          <p:cNvSpPr>
            <a:spLocks noGrp="1"/>
          </p:cNvSpPr>
          <p:nvPr>
            <p:ph idx="1"/>
          </p:nvPr>
        </p:nvSpPr>
        <p:spPr>
          <a:xfrm>
            <a:off x="1202919" y="2011680"/>
            <a:ext cx="5158970" cy="4206240"/>
          </a:xfrm>
        </p:spPr>
        <p:txBody>
          <a:bodyPr>
            <a:normAutofit fontScale="92500" lnSpcReduction="10000"/>
          </a:bodyPr>
          <a:lstStyle/>
          <a:p>
            <a:pPr marL="0" indent="0">
              <a:buNone/>
            </a:pPr>
            <a:r>
              <a:rPr lang="en-CA" sz="2400" b="1" dirty="0"/>
              <a:t>Sybil Attack: </a:t>
            </a:r>
          </a:p>
          <a:p>
            <a:r>
              <a:rPr lang="en-CA" sz="2400" dirty="0"/>
              <a:t>In the Sybil attack, a malicious node behaves as if it were a larger number of nodes, for example by impersonating other nodes or simply by claiming false identities.</a:t>
            </a:r>
          </a:p>
          <a:p>
            <a:pPr>
              <a:buFont typeface="Arial" panose="020B0604020202020204" pitchFamily="34" charset="0"/>
              <a:buChar char="•"/>
            </a:pPr>
            <a:r>
              <a:rPr lang="en-CA" sz="2400" dirty="0"/>
              <a:t>WSNs vulnerable to this attack, as sensor nodes are deployed in a very unstructured manner</a:t>
            </a:r>
          </a:p>
          <a:p>
            <a:r>
              <a:rPr lang="en-CA" sz="2400" dirty="0"/>
              <a:t>This attack significantly reduce the effectiveness of fault-tolerant schemes such as distributed storage, multipath routing and topology maintenance.</a:t>
            </a:r>
          </a:p>
          <a:p>
            <a:endParaRPr lang="en-IN" dirty="0"/>
          </a:p>
        </p:txBody>
      </p:sp>
      <p:pic>
        <p:nvPicPr>
          <p:cNvPr id="4" name="Picture 4" descr="Detecting and Preventing Sybil Attacks in Wireless Sensor Networks Using  Message Authentication and Passing Method">
            <a:extLst>
              <a:ext uri="{FF2B5EF4-FFF2-40B4-BE49-F238E27FC236}">
                <a16:creationId xmlns="" xmlns:a16="http://schemas.microsoft.com/office/drawing/2014/main" id="{E945E20C-C4F9-2FF8-8C15-2CB68F031C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59371" y="2679692"/>
            <a:ext cx="5290720" cy="287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857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Wireless Sensor Network (WSN)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3495" y="2011363"/>
            <a:ext cx="6863423" cy="4206875"/>
          </a:xfrm>
        </p:spPr>
      </p:pic>
    </p:spTree>
    <p:extLst>
      <p:ext uri="{BB962C8B-B14F-4D97-AF65-F5344CB8AC3E}">
        <p14:creationId xmlns:p14="http://schemas.microsoft.com/office/powerpoint/2010/main" val="2130139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Routing Attacks</a:t>
            </a:r>
          </a:p>
        </p:txBody>
      </p:sp>
      <p:sp>
        <p:nvSpPr>
          <p:cNvPr id="3" name="Content Placeholder 2"/>
          <p:cNvSpPr>
            <a:spLocks noGrp="1"/>
          </p:cNvSpPr>
          <p:nvPr>
            <p:ph idx="1"/>
          </p:nvPr>
        </p:nvSpPr>
        <p:spPr>
          <a:xfrm>
            <a:off x="1202919" y="2011680"/>
            <a:ext cx="5372979" cy="4206240"/>
          </a:xfrm>
        </p:spPr>
        <p:txBody>
          <a:bodyPr>
            <a:normAutofit fontScale="85000" lnSpcReduction="10000"/>
          </a:bodyPr>
          <a:lstStyle/>
          <a:p>
            <a:pPr marL="0" indent="0">
              <a:buNone/>
            </a:pPr>
            <a:r>
              <a:rPr lang="en-CA" sz="2400" b="1" dirty="0"/>
              <a:t>Wormhole Attack:</a:t>
            </a:r>
            <a:endParaRPr lang="en-CA" sz="2400" dirty="0"/>
          </a:p>
          <a:p>
            <a:pPr algn="just">
              <a:buFont typeface="Arial" panose="020B0604020202020204" pitchFamily="34" charset="0"/>
              <a:buChar char="•"/>
            </a:pPr>
            <a:r>
              <a:rPr lang="en-CA" sz="2400" dirty="0"/>
              <a:t>One or more malicious nodes are present who fake the route.</a:t>
            </a:r>
          </a:p>
          <a:p>
            <a:pPr algn="just">
              <a:buFont typeface="Arial" panose="020B0604020202020204" pitchFamily="34" charset="0"/>
              <a:buChar char="•"/>
            </a:pPr>
            <a:r>
              <a:rPr lang="en-CA" sz="2400" dirty="0"/>
              <a:t>There is a tunnel between these malicious nodes.</a:t>
            </a:r>
          </a:p>
          <a:p>
            <a:pPr algn="just"/>
            <a:r>
              <a:rPr lang="en-CA" sz="2400" dirty="0"/>
              <a:t>As a result, the other nodes in the WSN can be tricked into believing that they are closer to other nodes than they really are which can cause problem in the routing algorithm</a:t>
            </a:r>
          </a:p>
          <a:p>
            <a:pPr algn="just">
              <a:buFont typeface="Arial" panose="020B0604020202020204" pitchFamily="34" charset="0"/>
              <a:buChar char="•"/>
            </a:pPr>
            <a:r>
              <a:rPr lang="en-CA" sz="2400" dirty="0"/>
              <a:t>The malicious node captures the packets and transmits them to other location.</a:t>
            </a:r>
          </a:p>
          <a:p>
            <a:pPr algn="just">
              <a:buFont typeface="Arial" panose="020B0604020202020204" pitchFamily="34" charset="0"/>
              <a:buChar char="•"/>
            </a:pPr>
            <a:r>
              <a:rPr lang="en-CA" sz="2400" dirty="0"/>
              <a:t>Wormhole attack can be launched without any knowledge of the network.</a:t>
            </a:r>
          </a:p>
          <a:p>
            <a:endParaRPr lang="en-IN" dirty="0"/>
          </a:p>
        </p:txBody>
      </p:sp>
      <p:pic>
        <p:nvPicPr>
          <p:cNvPr id="4" name="Picture 3">
            <a:extLst>
              <a:ext uri="{FF2B5EF4-FFF2-40B4-BE49-F238E27FC236}">
                <a16:creationId xmlns="" xmlns:a16="http://schemas.microsoft.com/office/drawing/2014/main" id="{B334A56B-4081-8FAB-A8CB-A60A377C17CB}"/>
              </a:ext>
            </a:extLst>
          </p:cNvPr>
          <p:cNvPicPr>
            <a:picLocks noChangeAspect="1"/>
          </p:cNvPicPr>
          <p:nvPr/>
        </p:nvPicPr>
        <p:blipFill>
          <a:blip r:embed="rId2"/>
          <a:stretch>
            <a:fillRect/>
          </a:stretch>
        </p:blipFill>
        <p:spPr>
          <a:xfrm>
            <a:off x="6917197" y="2763492"/>
            <a:ext cx="4406430" cy="2702615"/>
          </a:xfrm>
          <a:prstGeom prst="rect">
            <a:avLst/>
          </a:prstGeom>
        </p:spPr>
      </p:pic>
    </p:spTree>
    <p:extLst>
      <p:ext uri="{BB962C8B-B14F-4D97-AF65-F5344CB8AC3E}">
        <p14:creationId xmlns:p14="http://schemas.microsoft.com/office/powerpoint/2010/main" val="41959351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Routing Attacks</a:t>
            </a:r>
          </a:p>
        </p:txBody>
      </p:sp>
      <p:sp>
        <p:nvSpPr>
          <p:cNvPr id="3" name="Content Placeholder 2"/>
          <p:cNvSpPr>
            <a:spLocks noGrp="1"/>
          </p:cNvSpPr>
          <p:nvPr>
            <p:ph idx="1"/>
          </p:nvPr>
        </p:nvSpPr>
        <p:spPr>
          <a:xfrm>
            <a:off x="1202919" y="2011680"/>
            <a:ext cx="5178426" cy="4622584"/>
          </a:xfrm>
        </p:spPr>
        <p:txBody>
          <a:bodyPr>
            <a:normAutofit fontScale="92500" lnSpcReduction="10000"/>
          </a:bodyPr>
          <a:lstStyle/>
          <a:p>
            <a:pPr marL="0" indent="0">
              <a:buNone/>
            </a:pPr>
            <a:r>
              <a:rPr lang="en-CA" sz="2400" b="1" dirty="0" err="1"/>
              <a:t>Blackhole</a:t>
            </a:r>
            <a:r>
              <a:rPr lang="en-CA" sz="2400" b="1" dirty="0"/>
              <a:t> Attack:</a:t>
            </a:r>
            <a:endParaRPr lang="en-CA" sz="2400" dirty="0"/>
          </a:p>
          <a:p>
            <a:pPr algn="just"/>
            <a:r>
              <a:rPr lang="en-CA" sz="2400" dirty="0"/>
              <a:t>A malicious node advertises the wrong paths as good paths to the source node during the pathfinding process.</a:t>
            </a:r>
          </a:p>
          <a:p>
            <a:pPr algn="just"/>
            <a:r>
              <a:rPr lang="en-CA" sz="2400" dirty="0"/>
              <a:t>When the source selects the path including the attacker node, the traffic starts passing through the adversary node and this node starts dropping the packets selectively or in whole.</a:t>
            </a:r>
          </a:p>
          <a:p>
            <a:pPr algn="just"/>
            <a:r>
              <a:rPr lang="en-CA" sz="2400" dirty="0"/>
              <a:t>Black hole region is the entry point to many harmful attacks.</a:t>
            </a:r>
          </a:p>
          <a:p>
            <a:pPr algn="just"/>
            <a:r>
              <a:rPr lang="en-CA" sz="2400" dirty="0"/>
              <a:t>The attacker can cause Denial Of Service by dropping all the received packets.</a:t>
            </a:r>
          </a:p>
          <a:p>
            <a:endParaRPr lang="en-IN" dirty="0"/>
          </a:p>
        </p:txBody>
      </p:sp>
      <p:pic>
        <p:nvPicPr>
          <p:cNvPr id="4" name="Picture 3">
            <a:extLst>
              <a:ext uri="{FF2B5EF4-FFF2-40B4-BE49-F238E27FC236}">
                <a16:creationId xmlns="" xmlns:a16="http://schemas.microsoft.com/office/drawing/2014/main" id="{F1345111-AA96-55D9-03E7-6D1367260F2B}"/>
              </a:ext>
            </a:extLst>
          </p:cNvPr>
          <p:cNvPicPr>
            <a:picLocks noChangeAspect="1"/>
          </p:cNvPicPr>
          <p:nvPr/>
        </p:nvPicPr>
        <p:blipFill>
          <a:blip r:embed="rId2"/>
          <a:stretch>
            <a:fillRect/>
          </a:stretch>
        </p:blipFill>
        <p:spPr>
          <a:xfrm>
            <a:off x="6685830" y="2815117"/>
            <a:ext cx="5290720" cy="3015709"/>
          </a:xfrm>
          <a:prstGeom prst="rect">
            <a:avLst/>
          </a:prstGeom>
        </p:spPr>
      </p:pic>
    </p:spTree>
    <p:extLst>
      <p:ext uri="{BB962C8B-B14F-4D97-AF65-F5344CB8AC3E}">
        <p14:creationId xmlns:p14="http://schemas.microsoft.com/office/powerpoint/2010/main" val="39659202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Routing Attacks</a:t>
            </a:r>
          </a:p>
        </p:txBody>
      </p:sp>
      <p:sp>
        <p:nvSpPr>
          <p:cNvPr id="3" name="Content Placeholder 2"/>
          <p:cNvSpPr>
            <a:spLocks noGrp="1"/>
          </p:cNvSpPr>
          <p:nvPr>
            <p:ph idx="1"/>
          </p:nvPr>
        </p:nvSpPr>
        <p:spPr>
          <a:xfrm>
            <a:off x="1202919" y="2011679"/>
            <a:ext cx="4750409" cy="4525307"/>
          </a:xfrm>
        </p:spPr>
        <p:txBody>
          <a:bodyPr>
            <a:normAutofit/>
          </a:bodyPr>
          <a:lstStyle/>
          <a:p>
            <a:pPr marL="0" indent="0">
              <a:buNone/>
            </a:pPr>
            <a:r>
              <a:rPr lang="en-CA" sz="2400" b="1" dirty="0"/>
              <a:t>Sinkhole Attack:</a:t>
            </a:r>
            <a:endParaRPr lang="en-CA" sz="2400" dirty="0"/>
          </a:p>
          <a:p>
            <a:pPr algn="just"/>
            <a:r>
              <a:rPr lang="en-CA" sz="2400" dirty="0"/>
              <a:t>In a sinkhole attack, the attacker's goal is to lure nearly all the traffic from a particular area through a compromised node, creating a sinkhole with the adversary at the centre like black hole.</a:t>
            </a:r>
          </a:p>
          <a:p>
            <a:pPr algn="just"/>
            <a:r>
              <a:rPr lang="en-CA" sz="2400" dirty="0"/>
              <a:t>Sinkhole attacks typically work by making a compromised node look attractive to surrounding nodes with respect to the routing algorithm.</a:t>
            </a:r>
          </a:p>
          <a:p>
            <a:endParaRPr lang="en-IN" dirty="0"/>
          </a:p>
        </p:txBody>
      </p:sp>
      <p:pic>
        <p:nvPicPr>
          <p:cNvPr id="4" name="Picture 3">
            <a:extLst>
              <a:ext uri="{FF2B5EF4-FFF2-40B4-BE49-F238E27FC236}">
                <a16:creationId xmlns="" xmlns:a16="http://schemas.microsoft.com/office/drawing/2014/main" id="{2A8FF2BD-6172-A181-E6D4-37B11D2A6478}"/>
              </a:ext>
            </a:extLst>
          </p:cNvPr>
          <p:cNvPicPr>
            <a:picLocks noChangeAspect="1"/>
          </p:cNvPicPr>
          <p:nvPr/>
        </p:nvPicPr>
        <p:blipFill>
          <a:blip r:embed="rId2"/>
          <a:stretch>
            <a:fillRect/>
          </a:stretch>
        </p:blipFill>
        <p:spPr>
          <a:xfrm>
            <a:off x="6612960" y="2626490"/>
            <a:ext cx="5089859" cy="3295684"/>
          </a:xfrm>
          <a:prstGeom prst="rect">
            <a:avLst/>
          </a:prstGeom>
        </p:spPr>
      </p:pic>
    </p:spTree>
    <p:extLst>
      <p:ext uri="{BB962C8B-B14F-4D97-AF65-F5344CB8AC3E}">
        <p14:creationId xmlns:p14="http://schemas.microsoft.com/office/powerpoint/2010/main" val="36673782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Routing Attacks</a:t>
            </a:r>
          </a:p>
        </p:txBody>
      </p:sp>
      <p:sp>
        <p:nvSpPr>
          <p:cNvPr id="3" name="Content Placeholder 2"/>
          <p:cNvSpPr>
            <a:spLocks noGrp="1"/>
          </p:cNvSpPr>
          <p:nvPr>
            <p:ph idx="1"/>
          </p:nvPr>
        </p:nvSpPr>
        <p:spPr>
          <a:xfrm>
            <a:off x="1202919" y="2011680"/>
            <a:ext cx="5022783" cy="4554490"/>
          </a:xfrm>
        </p:spPr>
        <p:txBody>
          <a:bodyPr/>
          <a:lstStyle/>
          <a:p>
            <a:pPr marL="0" indent="0" algn="just">
              <a:buNone/>
            </a:pPr>
            <a:r>
              <a:rPr lang="en-CA" sz="2400" b="1" dirty="0"/>
              <a:t>Selective Forwarding Attack:</a:t>
            </a:r>
            <a:endParaRPr lang="en-CA" sz="2400" dirty="0"/>
          </a:p>
          <a:p>
            <a:pPr algn="just">
              <a:buFont typeface="Arial" panose="020B0604020202020204" pitchFamily="34" charset="0"/>
              <a:buChar char="•"/>
            </a:pPr>
            <a:r>
              <a:rPr lang="en-CA" sz="2400" dirty="0"/>
              <a:t>One malicious node denies to forward packets.</a:t>
            </a:r>
          </a:p>
          <a:p>
            <a:pPr algn="just">
              <a:buFont typeface="Arial" panose="020B0604020202020204" pitchFamily="34" charset="0"/>
              <a:buChar char="•"/>
            </a:pPr>
            <a:r>
              <a:rPr lang="en-CA" sz="2400" dirty="0"/>
              <a:t>Malicious node can deny packets which are coming from a particular node or from selective nodes.</a:t>
            </a:r>
          </a:p>
          <a:p>
            <a:pPr algn="just"/>
            <a:r>
              <a:rPr lang="en-CA" sz="2400" dirty="0"/>
              <a:t>Generally, the attacker remains near the sink, and it cannot be easily detected </a:t>
            </a:r>
          </a:p>
        </p:txBody>
      </p:sp>
      <p:pic>
        <p:nvPicPr>
          <p:cNvPr id="4" name="Picture 3">
            <a:extLst>
              <a:ext uri="{FF2B5EF4-FFF2-40B4-BE49-F238E27FC236}">
                <a16:creationId xmlns="" xmlns:a16="http://schemas.microsoft.com/office/drawing/2014/main" id="{F46E0707-CF9A-3213-0CD3-7DA76573DC81}"/>
              </a:ext>
            </a:extLst>
          </p:cNvPr>
          <p:cNvPicPr>
            <a:picLocks noChangeAspect="1"/>
          </p:cNvPicPr>
          <p:nvPr/>
        </p:nvPicPr>
        <p:blipFill>
          <a:blip r:embed="rId2"/>
          <a:stretch>
            <a:fillRect/>
          </a:stretch>
        </p:blipFill>
        <p:spPr>
          <a:xfrm>
            <a:off x="6806747" y="2423202"/>
            <a:ext cx="4468674" cy="3295646"/>
          </a:xfrm>
          <a:prstGeom prst="rect">
            <a:avLst/>
          </a:prstGeom>
        </p:spPr>
      </p:pic>
    </p:spTree>
    <p:extLst>
      <p:ext uri="{BB962C8B-B14F-4D97-AF65-F5344CB8AC3E}">
        <p14:creationId xmlns:p14="http://schemas.microsoft.com/office/powerpoint/2010/main" val="2686997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Routing Attacks</a:t>
            </a:r>
          </a:p>
        </p:txBody>
      </p:sp>
      <p:sp>
        <p:nvSpPr>
          <p:cNvPr id="3" name="Content Placeholder 2"/>
          <p:cNvSpPr>
            <a:spLocks noGrp="1"/>
          </p:cNvSpPr>
          <p:nvPr>
            <p:ph idx="1"/>
          </p:nvPr>
        </p:nvSpPr>
        <p:spPr/>
        <p:txBody>
          <a:bodyPr/>
          <a:lstStyle/>
          <a:p>
            <a:pPr marL="0" indent="0">
              <a:buNone/>
            </a:pPr>
            <a:r>
              <a:rPr lang="en-CA" sz="2400" b="1" dirty="0"/>
              <a:t>Acknowledgement Spoofing:</a:t>
            </a:r>
          </a:p>
          <a:p>
            <a:r>
              <a:rPr lang="en-CA" sz="2400" dirty="0"/>
              <a:t>Routing algorithms used in sensor networks sometimes require acknowledgments to be used</a:t>
            </a:r>
          </a:p>
          <a:p>
            <a:pPr>
              <a:buFont typeface="Arial" panose="020B0604020202020204" pitchFamily="34" charset="0"/>
              <a:buChar char="•"/>
            </a:pPr>
            <a:r>
              <a:rPr lang="en-CA" sz="2400" dirty="0"/>
              <a:t>Attacker intercepts between sender and receiver.</a:t>
            </a:r>
          </a:p>
          <a:p>
            <a:pPr>
              <a:buFont typeface="Arial" panose="020B0604020202020204" pitchFamily="34" charset="0"/>
              <a:buChar char="•"/>
            </a:pPr>
            <a:r>
              <a:rPr lang="en-CA" sz="2400" dirty="0"/>
              <a:t>Spoof the acknowledgement packets.</a:t>
            </a:r>
          </a:p>
          <a:p>
            <a:pPr>
              <a:buFont typeface="Arial" panose="020B0604020202020204" pitchFamily="34" charset="0"/>
              <a:buChar char="•"/>
            </a:pPr>
            <a:r>
              <a:rPr lang="en-CA" sz="2400" dirty="0"/>
              <a:t>The main goal is to make the sender convince that a dead node is alive.</a:t>
            </a:r>
          </a:p>
          <a:p>
            <a:pPr>
              <a:buFont typeface="Arial" panose="020B0604020202020204" pitchFamily="34" charset="0"/>
              <a:buChar char="•"/>
            </a:pPr>
            <a:r>
              <a:rPr lang="en-CA" sz="2400" dirty="0"/>
              <a:t>It makes the sender confuse and mislead the routing process</a:t>
            </a:r>
            <a:r>
              <a:rPr lang="en-CA" sz="2400" dirty="0" smtClean="0"/>
              <a:t>.</a:t>
            </a:r>
            <a:endParaRPr lang="en-CA" sz="2400" dirty="0"/>
          </a:p>
        </p:txBody>
      </p:sp>
    </p:spTree>
    <p:extLst>
      <p:ext uri="{BB962C8B-B14F-4D97-AF65-F5344CB8AC3E}">
        <p14:creationId xmlns:p14="http://schemas.microsoft.com/office/powerpoint/2010/main" val="37866718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Routing Attacks</a:t>
            </a:r>
          </a:p>
        </p:txBody>
      </p:sp>
      <p:sp>
        <p:nvSpPr>
          <p:cNvPr id="3" name="Content Placeholder 2"/>
          <p:cNvSpPr>
            <a:spLocks noGrp="1"/>
          </p:cNvSpPr>
          <p:nvPr>
            <p:ph idx="1"/>
          </p:nvPr>
        </p:nvSpPr>
        <p:spPr/>
        <p:txBody>
          <a:bodyPr/>
          <a:lstStyle/>
          <a:p>
            <a:pPr marL="0" indent="0">
              <a:buNone/>
            </a:pPr>
            <a:r>
              <a:rPr lang="en-CA" sz="2400" b="1" dirty="0"/>
              <a:t>Compromised Nodes Attack:</a:t>
            </a:r>
            <a:endParaRPr lang="en-CA" sz="2400" dirty="0"/>
          </a:p>
          <a:p>
            <a:pPr>
              <a:buFont typeface="Arial" panose="020B0604020202020204" pitchFamily="34" charset="0"/>
              <a:buChar char="•"/>
            </a:pPr>
            <a:r>
              <a:rPr lang="en-CA" sz="2400" dirty="0"/>
              <a:t>Attacker attacks some nodes of the network.</a:t>
            </a:r>
          </a:p>
          <a:p>
            <a:pPr>
              <a:buFont typeface="Arial" panose="020B0604020202020204" pitchFamily="34" charset="0"/>
              <a:buChar char="•"/>
            </a:pPr>
            <a:r>
              <a:rPr lang="en-CA" sz="2400" dirty="0"/>
              <a:t>Attacker wants to steal secret information like security keys from these compromised nodes.</a:t>
            </a:r>
          </a:p>
          <a:p>
            <a:pPr>
              <a:buFont typeface="Arial" panose="020B0604020202020204" pitchFamily="34" charset="0"/>
              <a:buChar char="•"/>
            </a:pPr>
            <a:r>
              <a:rPr lang="en-CA" sz="2400" dirty="0"/>
              <a:t>One solution is to use trust protocol, which can differentiate between compromised nodes and uncompromised nodes</a:t>
            </a:r>
            <a:r>
              <a:rPr lang="en-CA" sz="2400" dirty="0" smtClean="0"/>
              <a:t>.</a:t>
            </a:r>
            <a:endParaRPr lang="en-CA" sz="2400" dirty="0"/>
          </a:p>
        </p:txBody>
      </p:sp>
    </p:spTree>
    <p:extLst>
      <p:ext uri="{BB962C8B-B14F-4D97-AF65-F5344CB8AC3E}">
        <p14:creationId xmlns:p14="http://schemas.microsoft.com/office/powerpoint/2010/main" val="15261601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Defence </a:t>
            </a:r>
            <a:r>
              <a:rPr lang="en-IN" dirty="0"/>
              <a:t>Mechanism for WSN</a:t>
            </a:r>
          </a:p>
        </p:txBody>
      </p:sp>
      <p:sp>
        <p:nvSpPr>
          <p:cNvPr id="3" name="Content Placeholder 2"/>
          <p:cNvSpPr>
            <a:spLocks noGrp="1"/>
          </p:cNvSpPr>
          <p:nvPr>
            <p:ph idx="1"/>
          </p:nvPr>
        </p:nvSpPr>
        <p:spPr/>
        <p:txBody>
          <a:bodyPr/>
          <a:lstStyle/>
          <a:p>
            <a:r>
              <a:rPr lang="en-US" dirty="0"/>
              <a:t>Detection: When a network node exhibits unusual behavior or differs from its usual functionality, an attack is detected.</a:t>
            </a:r>
          </a:p>
          <a:p>
            <a:r>
              <a:rPr lang="en-US" dirty="0"/>
              <a:t>Prevention: To make sure that no malicious activity affects a network.</a:t>
            </a:r>
          </a:p>
          <a:p>
            <a:r>
              <a:rPr lang="en-US" dirty="0"/>
              <a:t>Mitigation: The method to reduce the severity of an attack caused on a </a:t>
            </a:r>
            <a:r>
              <a:rPr lang="en-US" dirty="0" smtClean="0"/>
              <a:t>network</a:t>
            </a:r>
            <a:endParaRPr lang="en-US" dirty="0"/>
          </a:p>
        </p:txBody>
      </p:sp>
    </p:spTree>
    <p:extLst>
      <p:ext uri="{BB962C8B-B14F-4D97-AF65-F5344CB8AC3E}">
        <p14:creationId xmlns:p14="http://schemas.microsoft.com/office/powerpoint/2010/main" val="26219523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Detection</a:t>
            </a:r>
          </a:p>
        </p:txBody>
      </p:sp>
      <p:sp>
        <p:nvSpPr>
          <p:cNvPr id="3" name="Content Placeholder 2"/>
          <p:cNvSpPr>
            <a:spLocks noGrp="1"/>
          </p:cNvSpPr>
          <p:nvPr>
            <p:ph idx="1"/>
          </p:nvPr>
        </p:nvSpPr>
        <p:spPr/>
        <p:txBody>
          <a:bodyPr/>
          <a:lstStyle/>
          <a:p>
            <a:r>
              <a:rPr lang="en-US" dirty="0"/>
              <a:t>Intrusion Detection Systems (IDS) are used to monitor and detect any suspicious activities occurring outside the normal behavioral pattern.</a:t>
            </a:r>
          </a:p>
          <a:p>
            <a:r>
              <a:rPr lang="en-US" dirty="0"/>
              <a:t>Based on its detection techniques, IDS are of two types:-.</a:t>
            </a:r>
          </a:p>
          <a:p>
            <a:r>
              <a:rPr lang="en-US" dirty="0"/>
              <a:t>Signature-based IDS: Detects known patterns of intrusions with the help of known set of rules or signatures.</a:t>
            </a:r>
          </a:p>
          <a:p>
            <a:r>
              <a:rPr lang="en-US" dirty="0"/>
              <a:t>Anomaly-based IDS: Observes the behavior of nodes, profiles the normal behavior and detects any anomalies</a:t>
            </a:r>
            <a:r>
              <a:rPr lang="en-US" dirty="0" smtClean="0"/>
              <a:t>.</a:t>
            </a:r>
            <a:endParaRPr lang="en-US" dirty="0"/>
          </a:p>
        </p:txBody>
      </p:sp>
    </p:spTree>
    <p:extLst>
      <p:ext uri="{BB962C8B-B14F-4D97-AF65-F5344CB8AC3E}">
        <p14:creationId xmlns:p14="http://schemas.microsoft.com/office/powerpoint/2010/main" val="1186220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Detection</a:t>
            </a:r>
          </a:p>
        </p:txBody>
      </p:sp>
      <p:sp>
        <p:nvSpPr>
          <p:cNvPr id="3" name="Content Placeholder 2"/>
          <p:cNvSpPr>
            <a:spLocks noGrp="1"/>
          </p:cNvSpPr>
          <p:nvPr>
            <p:ph idx="1"/>
          </p:nvPr>
        </p:nvSpPr>
        <p:spPr/>
        <p:txBody>
          <a:bodyPr/>
          <a:lstStyle/>
          <a:p>
            <a:r>
              <a:rPr lang="en-US" dirty="0"/>
              <a:t>The network architecture has a significant impact on how effective and efficient the IDS for a WSN is.</a:t>
            </a:r>
          </a:p>
          <a:p>
            <a:r>
              <a:rPr lang="en-US" dirty="0"/>
              <a:t> Based on that, there are three different types of architectures:</a:t>
            </a:r>
          </a:p>
          <a:p>
            <a:r>
              <a:rPr lang="en-US" dirty="0"/>
              <a:t>Stand-alone architecture: All nodes work individually to detect any intrusions.</a:t>
            </a:r>
          </a:p>
          <a:p>
            <a:r>
              <a:rPr lang="en-US" dirty="0"/>
              <a:t>Distributed and cooperative architecture: An intrusion detection agent is placed at each node which cooperates with other local agents to detect any intrusions.</a:t>
            </a:r>
          </a:p>
          <a:p>
            <a:r>
              <a:rPr lang="en-US" dirty="0"/>
              <a:t> Hierarchical architecture: Used in multi-layered WSN. Consists of multiple clusters with a cluster head(CH) which is responsible for finding any malicious activity happening in the network</a:t>
            </a:r>
            <a:r>
              <a:rPr lang="en-US" dirty="0" smtClean="0"/>
              <a:t>.</a:t>
            </a:r>
            <a:endParaRPr lang="en-US" dirty="0"/>
          </a:p>
        </p:txBody>
      </p:sp>
    </p:spTree>
    <p:extLst>
      <p:ext uri="{BB962C8B-B14F-4D97-AF65-F5344CB8AC3E}">
        <p14:creationId xmlns:p14="http://schemas.microsoft.com/office/powerpoint/2010/main" val="5066807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Properties of IDS</a:t>
            </a:r>
          </a:p>
        </p:txBody>
      </p:sp>
      <p:sp>
        <p:nvSpPr>
          <p:cNvPr id="3" name="Content Placeholder 2"/>
          <p:cNvSpPr>
            <a:spLocks noGrp="1"/>
          </p:cNvSpPr>
          <p:nvPr>
            <p:ph idx="1"/>
          </p:nvPr>
        </p:nvSpPr>
        <p:spPr/>
        <p:txBody>
          <a:bodyPr/>
          <a:lstStyle/>
          <a:p>
            <a:r>
              <a:rPr lang="en-US" dirty="0"/>
              <a:t>Low consumption of resources</a:t>
            </a:r>
          </a:p>
          <a:p>
            <a:r>
              <a:rPr lang="en-US" dirty="0"/>
              <a:t>Distributive</a:t>
            </a:r>
          </a:p>
          <a:p>
            <a:r>
              <a:rPr lang="en-US" dirty="0"/>
              <a:t>Local Audit (Local Surveillance)</a:t>
            </a:r>
          </a:p>
          <a:p>
            <a:r>
              <a:rPr lang="en-US" dirty="0"/>
              <a:t>Distrust of other nodes</a:t>
            </a:r>
          </a:p>
          <a:p>
            <a:r>
              <a:rPr lang="en-US" dirty="0"/>
              <a:t> Self defense (Security</a:t>
            </a:r>
            <a:r>
              <a:rPr lang="en-US" dirty="0" smtClean="0"/>
              <a:t>)</a:t>
            </a:r>
            <a:endParaRPr lang="en-CA" dirty="0"/>
          </a:p>
        </p:txBody>
      </p:sp>
    </p:spTree>
    <p:extLst>
      <p:ext uri="{BB962C8B-B14F-4D97-AF65-F5344CB8AC3E}">
        <p14:creationId xmlns:p14="http://schemas.microsoft.com/office/powerpoint/2010/main" val="1477512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Networking Protocols</a:t>
            </a:r>
            <a:endParaRPr lang="en-IN" dirty="0"/>
          </a:p>
        </p:txBody>
      </p:sp>
      <p:sp>
        <p:nvSpPr>
          <p:cNvPr id="3" name="Content Placeholder 2"/>
          <p:cNvSpPr>
            <a:spLocks noGrp="1"/>
          </p:cNvSpPr>
          <p:nvPr>
            <p:ph idx="1"/>
          </p:nvPr>
        </p:nvSpPr>
        <p:spPr/>
        <p:txBody>
          <a:bodyPr/>
          <a:lstStyle/>
          <a:p>
            <a:r>
              <a:rPr lang="en-IN" dirty="0" err="1" smtClean="0"/>
              <a:t>Zigbee</a:t>
            </a:r>
            <a:r>
              <a:rPr lang="en-IN" dirty="0" smtClean="0"/>
              <a:t> – It works under 802.15.4 standard. It has low power, low cost and low data rates for the devices. The devices have operating frequencies at 868MHz, 915MHz and 2.4GHz. The devices have a range of 10-100m.</a:t>
            </a:r>
          </a:p>
          <a:p>
            <a:r>
              <a:rPr lang="en-IN" dirty="0" smtClean="0"/>
              <a:t>Z-Wave – The devices have a constant data rate of 40kbps. </a:t>
            </a:r>
            <a:r>
              <a:rPr lang="en-US" dirty="0" smtClean="0"/>
              <a:t>They operate </a:t>
            </a:r>
            <a:r>
              <a:rPr lang="en-US" dirty="0"/>
              <a:t>at 908.42 </a:t>
            </a:r>
            <a:r>
              <a:rPr lang="en-US" dirty="0" smtClean="0"/>
              <a:t>MHz in </a:t>
            </a:r>
            <a:r>
              <a:rPr lang="en-US" dirty="0"/>
              <a:t>the US and 868.42 </a:t>
            </a:r>
            <a:r>
              <a:rPr lang="en-US" dirty="0" smtClean="0"/>
              <a:t>MHz </a:t>
            </a:r>
            <a:r>
              <a:rPr lang="en-US" dirty="0"/>
              <a:t>in Europe</a:t>
            </a:r>
            <a:r>
              <a:rPr lang="en-US" dirty="0" smtClean="0"/>
              <a:t>. </a:t>
            </a:r>
            <a:r>
              <a:rPr lang="en-IN" dirty="0" smtClean="0"/>
              <a:t>The devices have a range up to 30m.</a:t>
            </a:r>
          </a:p>
          <a:p>
            <a:r>
              <a:rPr lang="en-IN" dirty="0" smtClean="0"/>
              <a:t>WiFi – It works under 802.11n/a/b/g standards. The devices operate at frequencies of 2.4GHz and 5HGz. The devices have a range of 35-100m. </a:t>
            </a:r>
          </a:p>
          <a:p>
            <a:r>
              <a:rPr lang="en-IN" dirty="0" smtClean="0"/>
              <a:t>Bluetooth – It works under 802.15.1 standard. Usually used for P2P communication for a short range up to 10m. It works on 2.4Ghz-2.483GHz band.</a:t>
            </a:r>
          </a:p>
          <a:p>
            <a:pPr marL="0" indent="0">
              <a:buNone/>
            </a:pPr>
            <a:endParaRPr lang="en-IN" dirty="0"/>
          </a:p>
        </p:txBody>
      </p:sp>
    </p:spTree>
    <p:extLst>
      <p:ext uri="{BB962C8B-B14F-4D97-AF65-F5344CB8AC3E}">
        <p14:creationId xmlns:p14="http://schemas.microsoft.com/office/powerpoint/2010/main" val="30255963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Prevention: Passive Attacks</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Eavesdropping: Using a strong encryption and decryption method can help prevent eavesdropping.</a:t>
            </a:r>
          </a:p>
          <a:p>
            <a:pPr marL="342900" indent="-342900">
              <a:buFont typeface="Arial" panose="020B0604020202020204" pitchFamily="34" charset="0"/>
              <a:buChar char="•"/>
            </a:pPr>
            <a:r>
              <a:rPr lang="en-US" dirty="0"/>
              <a:t>Traffic analysis: Traffic reshaping technique is used to prevent this type of attack. </a:t>
            </a:r>
          </a:p>
          <a:p>
            <a:pPr marL="342900" indent="-342900">
              <a:buFont typeface="Wingdings" panose="05000000000000000000" pitchFamily="2" charset="2"/>
              <a:buChar char="Ø"/>
            </a:pPr>
            <a:r>
              <a:rPr lang="en-US" dirty="0"/>
              <a:t>A single wireless card is used to construct numerous virtual media access control (MAC) interfaces, which are then dynamically scheduled to reshape the packet features on each virtual interface.</a:t>
            </a:r>
          </a:p>
          <a:p>
            <a:pPr marL="342900" indent="-342900">
              <a:buFont typeface="Wingdings" panose="05000000000000000000" pitchFamily="2" charset="2"/>
              <a:buChar char="Ø"/>
            </a:pPr>
            <a:r>
              <a:rPr lang="en-US" dirty="0"/>
              <a:t> As a result, the adversary cannot infer the users' online actions from the original traffic's characteristics since they are disguised.</a:t>
            </a:r>
            <a:endParaRPr lang="en-CA" dirty="0"/>
          </a:p>
        </p:txBody>
      </p:sp>
    </p:spTree>
    <p:extLst>
      <p:ext uri="{BB962C8B-B14F-4D97-AF65-F5344CB8AC3E}">
        <p14:creationId xmlns:p14="http://schemas.microsoft.com/office/powerpoint/2010/main" val="28454755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Prevention: </a:t>
            </a:r>
            <a:r>
              <a:rPr lang="en-IN" dirty="0" smtClean="0"/>
              <a:t>Active Attacks</a:t>
            </a:r>
            <a:endParaRPr lang="en-IN" dirty="0"/>
          </a:p>
        </p:txBody>
      </p:sp>
      <p:sp>
        <p:nvSpPr>
          <p:cNvPr id="3" name="Content Placeholder 2"/>
          <p:cNvSpPr>
            <a:spLocks noGrp="1"/>
          </p:cNvSpPr>
          <p:nvPr>
            <p:ph idx="1"/>
          </p:nvPr>
        </p:nvSpPr>
        <p:spPr/>
        <p:txBody>
          <a:bodyPr/>
          <a:lstStyle/>
          <a:p>
            <a:r>
              <a:rPr lang="en-US" dirty="0"/>
              <a:t>DoS: Nodes compete against each other to gain respect in the network and forward incoming packets.</a:t>
            </a:r>
          </a:p>
          <a:p>
            <a:r>
              <a:rPr lang="en-US" dirty="0"/>
              <a:t>Jamming attack: An exponentially weighted moving average is used to detect the abnormal behavior.</a:t>
            </a:r>
          </a:p>
          <a:p>
            <a:r>
              <a:rPr lang="en-US" dirty="0"/>
              <a:t>Node replication attack: A location independent protocol helps to prevent illegitimate nodes from joining the network</a:t>
            </a:r>
            <a:r>
              <a:rPr lang="en-US" dirty="0" smtClean="0"/>
              <a:t>.</a:t>
            </a:r>
            <a:endParaRPr lang="en-CA" dirty="0"/>
          </a:p>
        </p:txBody>
      </p:sp>
    </p:spTree>
    <p:extLst>
      <p:ext uri="{BB962C8B-B14F-4D97-AF65-F5344CB8AC3E}">
        <p14:creationId xmlns:p14="http://schemas.microsoft.com/office/powerpoint/2010/main" val="16193463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Prevention: </a:t>
            </a:r>
            <a:r>
              <a:rPr lang="en-IN" dirty="0" smtClean="0"/>
              <a:t>Routing Attacks</a:t>
            </a:r>
            <a:endParaRPr lang="en-IN" dirty="0"/>
          </a:p>
        </p:txBody>
      </p:sp>
      <p:sp>
        <p:nvSpPr>
          <p:cNvPr id="3" name="Content Placeholder 2"/>
          <p:cNvSpPr>
            <a:spLocks noGrp="1"/>
          </p:cNvSpPr>
          <p:nvPr>
            <p:ph idx="1"/>
          </p:nvPr>
        </p:nvSpPr>
        <p:spPr/>
        <p:txBody>
          <a:bodyPr/>
          <a:lstStyle/>
          <a:p>
            <a:r>
              <a:rPr lang="en-US" dirty="0"/>
              <a:t>Hello flood: </a:t>
            </a:r>
            <a:r>
              <a:rPr lang="en-CA" sz="2400" dirty="0"/>
              <a:t>Bidirectional link to guarantee that they may reach their parent within one hop</a:t>
            </a:r>
            <a:endParaRPr lang="en-US" sz="2400" dirty="0"/>
          </a:p>
          <a:p>
            <a:r>
              <a:rPr lang="en-US" dirty="0"/>
              <a:t>Spoofing attack:</a:t>
            </a:r>
            <a:r>
              <a:rPr lang="en-CA" dirty="0"/>
              <a:t> A</a:t>
            </a:r>
            <a:r>
              <a:rPr lang="en-CA" sz="2400" dirty="0"/>
              <a:t>pplying different integrity checking mechanisms like message authentication code (MAC) helps to prevent this attack.</a:t>
            </a:r>
          </a:p>
          <a:p>
            <a:r>
              <a:rPr lang="en-CA" dirty="0"/>
              <a:t>Replay attack: Timestamp or nonce is used </a:t>
            </a:r>
            <a:r>
              <a:rPr lang="en-CA" sz="2400" dirty="0"/>
              <a:t>with encryption algorithm to identify the old message. Timestamp is more preferred as it requires lesser number of messages compared to nonce</a:t>
            </a:r>
            <a:r>
              <a:rPr lang="en-CA" sz="2400" dirty="0" smtClean="0"/>
              <a:t>.</a:t>
            </a:r>
            <a:endParaRPr lang="en-US" dirty="0"/>
          </a:p>
        </p:txBody>
      </p:sp>
    </p:spTree>
    <p:extLst>
      <p:ext uri="{BB962C8B-B14F-4D97-AF65-F5344CB8AC3E}">
        <p14:creationId xmlns:p14="http://schemas.microsoft.com/office/powerpoint/2010/main" val="456209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Prevention: Routing Attacks</a:t>
            </a:r>
          </a:p>
        </p:txBody>
      </p:sp>
      <p:sp>
        <p:nvSpPr>
          <p:cNvPr id="3" name="Content Placeholder 2"/>
          <p:cNvSpPr>
            <a:spLocks noGrp="1"/>
          </p:cNvSpPr>
          <p:nvPr>
            <p:ph idx="1"/>
          </p:nvPr>
        </p:nvSpPr>
        <p:spPr/>
        <p:txBody>
          <a:bodyPr/>
          <a:lstStyle/>
          <a:p>
            <a:r>
              <a:rPr lang="en-US" dirty="0"/>
              <a:t>Sybil attack: A dynamic and accurate method to detect and prevent Sybil attack is by combining it with Random Password Comparison (RPC) and Message Authentication and Passing method (MAP). </a:t>
            </a:r>
          </a:p>
          <a:p>
            <a:r>
              <a:rPr lang="en-US" dirty="0"/>
              <a:t>Sinkhole and Wormhole attacks: Making each node use a unique symmetric shared key with the base is a defense mechanism against Wormhole and Sinkhole attacks. </a:t>
            </a:r>
          </a:p>
          <a:p>
            <a:r>
              <a:rPr lang="en-US" dirty="0" err="1"/>
              <a:t>Blackhole</a:t>
            </a:r>
            <a:r>
              <a:rPr lang="en-US" dirty="0"/>
              <a:t> attack: By monitoring the network, adjusting packet routing, or employing authentication procedures, a black hole attack can be averted</a:t>
            </a:r>
            <a:r>
              <a:rPr lang="en-US" dirty="0" smtClean="0"/>
              <a:t>.</a:t>
            </a:r>
            <a:endParaRPr lang="en-US" dirty="0"/>
          </a:p>
        </p:txBody>
      </p:sp>
    </p:spTree>
    <p:extLst>
      <p:ext uri="{BB962C8B-B14F-4D97-AF65-F5344CB8AC3E}">
        <p14:creationId xmlns:p14="http://schemas.microsoft.com/office/powerpoint/2010/main" val="3771421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Prevention: Routing Attacks</a:t>
            </a:r>
          </a:p>
        </p:txBody>
      </p:sp>
      <p:sp>
        <p:nvSpPr>
          <p:cNvPr id="3" name="Content Placeholder 2"/>
          <p:cNvSpPr>
            <a:spLocks noGrp="1"/>
          </p:cNvSpPr>
          <p:nvPr>
            <p:ph idx="1"/>
          </p:nvPr>
        </p:nvSpPr>
        <p:spPr/>
        <p:txBody>
          <a:bodyPr/>
          <a:lstStyle/>
          <a:p>
            <a:r>
              <a:rPr lang="en-US" dirty="0"/>
              <a:t>Selective forwarding attack: Sensor nodes use sequence number  of the packet to detect an intruder in the WSN.</a:t>
            </a:r>
          </a:p>
          <a:p>
            <a:r>
              <a:rPr lang="en-US" dirty="0"/>
              <a:t>Compromised nodes attack: Using trust protocol compromised nodes and uncompromised nodes can be differentiated</a:t>
            </a:r>
            <a:r>
              <a:rPr lang="en-US" dirty="0" smtClean="0"/>
              <a:t>.</a:t>
            </a:r>
            <a:endParaRPr lang="en-US" dirty="0"/>
          </a:p>
        </p:txBody>
      </p:sp>
    </p:spTree>
    <p:extLst>
      <p:ext uri="{BB962C8B-B14F-4D97-AF65-F5344CB8AC3E}">
        <p14:creationId xmlns:p14="http://schemas.microsoft.com/office/powerpoint/2010/main" val="31976933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Mitigation</a:t>
            </a:r>
          </a:p>
        </p:txBody>
      </p:sp>
      <p:sp>
        <p:nvSpPr>
          <p:cNvPr id="3" name="Content Placeholder 2"/>
          <p:cNvSpPr>
            <a:spLocks noGrp="1"/>
          </p:cNvSpPr>
          <p:nvPr>
            <p:ph idx="1"/>
          </p:nvPr>
        </p:nvSpPr>
        <p:spPr>
          <a:xfrm>
            <a:off x="1202919" y="2011680"/>
            <a:ext cx="9784080" cy="4398848"/>
          </a:xfrm>
        </p:spPr>
        <p:txBody>
          <a:bodyPr>
            <a:normAutofit/>
          </a:bodyPr>
          <a:lstStyle/>
          <a:p>
            <a:r>
              <a:rPr lang="en-US" dirty="0"/>
              <a:t>The most common mitigation technique in WSN is AODV.</a:t>
            </a:r>
          </a:p>
          <a:p>
            <a:r>
              <a:rPr lang="en-US" dirty="0"/>
              <a:t> Ad hoc On Demand Distance Vector (AODV) is a routing protocol designed for ad hoc mobile networks.</a:t>
            </a:r>
          </a:p>
          <a:p>
            <a:r>
              <a:rPr lang="en-US" dirty="0"/>
              <a:t>In AODV, source node generates an RREQ packet and the neighboring nodes forward it to the destination node. The destination node then generates and sends an RREP packet to the source. Subsequently, all the other nodes create a routing table which stores the information about the neighboring node.</a:t>
            </a:r>
          </a:p>
          <a:p>
            <a:r>
              <a:rPr lang="en-US" dirty="0"/>
              <a:t>Here each node has its own sequence number. When the sender receives multiple RREP packets from various nodes, it stores all of them and calculates an average of all those sequence numbers. The RREP packets having the value of sequence number higher than the average sequence number are discarded by the sender. This way only the route with value less than or equal to S is selected</a:t>
            </a:r>
            <a:r>
              <a:rPr lang="en-US" dirty="0" smtClean="0"/>
              <a:t>.</a:t>
            </a:r>
            <a:endParaRPr lang="en-US" dirty="0"/>
          </a:p>
        </p:txBody>
      </p:sp>
    </p:spTree>
    <p:extLst>
      <p:ext uri="{BB962C8B-B14F-4D97-AF65-F5344CB8AC3E}">
        <p14:creationId xmlns:p14="http://schemas.microsoft.com/office/powerpoint/2010/main" val="25169134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Any Queries?</a:t>
            </a:r>
            <a:endParaRPr lang="en-IN" dirty="0"/>
          </a:p>
        </p:txBody>
      </p:sp>
      <p:sp>
        <p:nvSpPr>
          <p:cNvPr id="5" name="Subtitle 4"/>
          <p:cNvSpPr>
            <a:spLocks noGrp="1"/>
          </p:cNvSpPr>
          <p:nvPr>
            <p:ph type="subTitle" idx="1"/>
          </p:nvPr>
        </p:nvSpPr>
        <p:spPr>
          <a:xfrm>
            <a:off x="1529541" y="4502089"/>
            <a:ext cx="9144000" cy="1309255"/>
          </a:xfrm>
        </p:spPr>
        <p:txBody>
          <a:bodyPr/>
          <a:lstStyle/>
          <a:p>
            <a:r>
              <a:rPr lang="en-IN" b="1" dirty="0" smtClean="0"/>
              <a:t>THANK YOU!</a:t>
            </a:r>
            <a:endParaRPr lang="en-IN" b="1" dirty="0"/>
          </a:p>
        </p:txBody>
      </p:sp>
    </p:spTree>
    <p:extLst>
      <p:ext uri="{BB962C8B-B14F-4D97-AF65-F5344CB8AC3E}">
        <p14:creationId xmlns:p14="http://schemas.microsoft.com/office/powerpoint/2010/main" val="380032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Topology</a:t>
            </a:r>
            <a:endParaRPr lang="en-IN" dirty="0"/>
          </a:p>
        </p:txBody>
      </p:sp>
      <p:sp>
        <p:nvSpPr>
          <p:cNvPr id="3" name="Content Placeholder 2"/>
          <p:cNvSpPr>
            <a:spLocks noGrp="1"/>
          </p:cNvSpPr>
          <p:nvPr>
            <p:ph idx="1"/>
          </p:nvPr>
        </p:nvSpPr>
        <p:spPr/>
        <p:txBody>
          <a:bodyPr/>
          <a:lstStyle/>
          <a:p>
            <a:r>
              <a:rPr lang="en-IN" dirty="0" smtClean="0"/>
              <a:t>Peer to Peer (P2P): Central hub is not required. Sensors communicate to any other sensor directly. </a:t>
            </a:r>
          </a:p>
          <a:p>
            <a:r>
              <a:rPr lang="en-IN" dirty="0" smtClean="0"/>
              <a:t>Star Network: Needs a Central Hub for communication between the nodes.</a:t>
            </a:r>
          </a:p>
          <a:p>
            <a:r>
              <a:rPr lang="en-IN" dirty="0" smtClean="0"/>
              <a:t>Tree Topology: Needs a Central Hub as well. There are end devices which can communicate to the Hub through the routing devices. </a:t>
            </a:r>
          </a:p>
          <a:p>
            <a:r>
              <a:rPr lang="en-IN" dirty="0" smtClean="0"/>
              <a:t>Mesh Network: Central Hub is not required. Nodes can directly communicate to all the other nodes directly.</a:t>
            </a:r>
            <a:endParaRPr lang="en-IN" dirty="0"/>
          </a:p>
        </p:txBody>
      </p:sp>
    </p:spTree>
    <p:extLst>
      <p:ext uri="{BB962C8B-B14F-4D97-AF65-F5344CB8AC3E}">
        <p14:creationId xmlns:p14="http://schemas.microsoft.com/office/powerpoint/2010/main" val="3046722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Topology</a:t>
            </a:r>
            <a:endParaRPr lang="en-IN" dirty="0"/>
          </a:p>
        </p:txBody>
      </p:sp>
      <p:pic>
        <p:nvPicPr>
          <p:cNvPr id="4" name="Content Placeholder 3"/>
          <p:cNvPicPr>
            <a:picLocks noGrp="1"/>
          </p:cNvPicPr>
          <p:nvPr>
            <p:ph idx="1"/>
          </p:nvPr>
        </p:nvPicPr>
        <p:blipFill>
          <a:blip r:embed="rId2"/>
          <a:stretch>
            <a:fillRect/>
          </a:stretch>
        </p:blipFill>
        <p:spPr>
          <a:xfrm>
            <a:off x="3668959" y="2011363"/>
            <a:ext cx="4852000" cy="4564535"/>
          </a:xfrm>
          <a:prstGeom prst="rect">
            <a:avLst/>
          </a:prstGeom>
        </p:spPr>
      </p:pic>
    </p:spTree>
    <p:extLst>
      <p:ext uri="{BB962C8B-B14F-4D97-AF65-F5344CB8AC3E}">
        <p14:creationId xmlns:p14="http://schemas.microsoft.com/office/powerpoint/2010/main" val="3594509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Zigbee</a:t>
            </a:r>
            <a:r>
              <a:rPr lang="en-IN" dirty="0" smtClean="0"/>
              <a:t> network has a tree topology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7817" y="2253460"/>
            <a:ext cx="5574284" cy="4036550"/>
          </a:xfrm>
        </p:spPr>
      </p:pic>
    </p:spTree>
    <p:extLst>
      <p:ext uri="{BB962C8B-B14F-4D97-AF65-F5344CB8AC3E}">
        <p14:creationId xmlns:p14="http://schemas.microsoft.com/office/powerpoint/2010/main" val="609975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Which topology to choose?</a:t>
            </a:r>
            <a:endParaRPr lang="en-IN" dirty="0"/>
          </a:p>
        </p:txBody>
      </p:sp>
      <p:sp>
        <p:nvSpPr>
          <p:cNvPr id="3" name="Content Placeholder 2"/>
          <p:cNvSpPr>
            <a:spLocks noGrp="1"/>
          </p:cNvSpPr>
          <p:nvPr>
            <p:ph idx="1"/>
          </p:nvPr>
        </p:nvSpPr>
        <p:spPr/>
        <p:txBody>
          <a:bodyPr/>
          <a:lstStyle/>
          <a:p>
            <a:r>
              <a:rPr lang="en-IN" dirty="0" smtClean="0"/>
              <a:t>Energy Efficiency: </a:t>
            </a:r>
            <a:r>
              <a:rPr lang="en-IN" dirty="0"/>
              <a:t>The three components of information sensing, data transfer, and data processing are where the majority of the energy used by sensor circuits is expended</a:t>
            </a:r>
            <a:r>
              <a:rPr lang="en-IN" dirty="0" smtClean="0"/>
              <a:t>.</a:t>
            </a:r>
          </a:p>
          <a:p>
            <a:r>
              <a:rPr lang="en-IN" dirty="0" smtClean="0"/>
              <a:t>Node Localization: Localization </a:t>
            </a:r>
            <a:r>
              <a:rPr lang="en-IN" dirty="0"/>
              <a:t>system needs to be reasonably </a:t>
            </a:r>
            <a:r>
              <a:rPr lang="en-IN" dirty="0" smtClean="0"/>
              <a:t>environment-adaptable.</a:t>
            </a:r>
          </a:p>
          <a:p>
            <a:r>
              <a:rPr lang="en-IN" dirty="0" smtClean="0"/>
              <a:t>Data fusion: Edge computing is an important factor to consider before the data transfer.</a:t>
            </a:r>
          </a:p>
          <a:p>
            <a:r>
              <a:rPr lang="en-IN" dirty="0" smtClean="0"/>
              <a:t>Network Security: The field-installed devices need to be safe from any natural intrusion from animals or insects and disasters.</a:t>
            </a:r>
            <a:endParaRPr lang="en-IN" dirty="0"/>
          </a:p>
        </p:txBody>
      </p:sp>
    </p:spTree>
    <p:extLst>
      <p:ext uri="{BB962C8B-B14F-4D97-AF65-F5344CB8AC3E}">
        <p14:creationId xmlns:p14="http://schemas.microsoft.com/office/powerpoint/2010/main" val="1298309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sensors</a:t>
            </a:r>
            <a:endParaRPr lang="en-IN" dirty="0"/>
          </a:p>
        </p:txBody>
      </p:sp>
      <p:sp>
        <p:nvSpPr>
          <p:cNvPr id="3" name="Content Placeholder 2"/>
          <p:cNvSpPr>
            <a:spLocks noGrp="1"/>
          </p:cNvSpPr>
          <p:nvPr>
            <p:ph idx="1"/>
          </p:nvPr>
        </p:nvSpPr>
        <p:spPr/>
        <p:txBody>
          <a:bodyPr/>
          <a:lstStyle/>
          <a:p>
            <a:r>
              <a:rPr lang="en-IN" dirty="0" smtClean="0"/>
              <a:t>Proximity Sensor – detects nearby objects</a:t>
            </a:r>
          </a:p>
          <a:p>
            <a:r>
              <a:rPr lang="en-IN" dirty="0" smtClean="0"/>
              <a:t>Motion Sensor – detects the presence or motion of a human or an object</a:t>
            </a:r>
          </a:p>
          <a:p>
            <a:r>
              <a:rPr lang="en-IN" dirty="0" smtClean="0"/>
              <a:t>Velocity Sensor – calculates the rate of change in the position</a:t>
            </a:r>
          </a:p>
          <a:p>
            <a:r>
              <a:rPr lang="en-IN" dirty="0" smtClean="0"/>
              <a:t>Temperature Sensor – detects the temperature of a room or an object</a:t>
            </a:r>
          </a:p>
          <a:p>
            <a:r>
              <a:rPr lang="en-IN" dirty="0" smtClean="0"/>
              <a:t>Pressure Sensor – detects the change in force</a:t>
            </a:r>
          </a:p>
          <a:p>
            <a:r>
              <a:rPr lang="en-IN" dirty="0" smtClean="0"/>
              <a:t>Humidity Sensor – detects the humidity</a:t>
            </a:r>
          </a:p>
          <a:p>
            <a:r>
              <a:rPr lang="en-IN" dirty="0" smtClean="0"/>
              <a:t>Flood detection Sensor – detects if the water level rises above a specific height</a:t>
            </a:r>
          </a:p>
          <a:p>
            <a:r>
              <a:rPr lang="en-IN" dirty="0" smtClean="0"/>
              <a:t>Gas Sensor – detects the presence of any specific gas</a:t>
            </a:r>
          </a:p>
          <a:p>
            <a:endParaRPr lang="en-IN" dirty="0"/>
          </a:p>
        </p:txBody>
      </p:sp>
    </p:spTree>
    <p:extLst>
      <p:ext uri="{BB962C8B-B14F-4D97-AF65-F5344CB8AC3E}">
        <p14:creationId xmlns:p14="http://schemas.microsoft.com/office/powerpoint/2010/main" val="1275069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flection">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577</TotalTime>
  <Words>2920</Words>
  <Application>Microsoft Office PowerPoint</Application>
  <PresentationFormat>Widescreen</PresentationFormat>
  <Paragraphs>242</Paragraphs>
  <Slides>46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Corbel</vt:lpstr>
      <vt:lpstr>Wingdings</vt:lpstr>
      <vt:lpstr>Banded</vt:lpstr>
      <vt:lpstr>PowerPoint Presentation</vt:lpstr>
      <vt:lpstr>Wireless Sensor Network (WSN)</vt:lpstr>
      <vt:lpstr>Wireless Sensor Network (WSN)</vt:lpstr>
      <vt:lpstr>Networking Protocols</vt:lpstr>
      <vt:lpstr>Topology</vt:lpstr>
      <vt:lpstr>Topology</vt:lpstr>
      <vt:lpstr>Zigbee network has a tree topology</vt:lpstr>
      <vt:lpstr>Which topology to choose?</vt:lpstr>
      <vt:lpstr>Types of sensors</vt:lpstr>
      <vt:lpstr>Routing Protocols</vt:lpstr>
      <vt:lpstr>Security Objectives</vt:lpstr>
      <vt:lpstr>AES Encryption Algorithm</vt:lpstr>
      <vt:lpstr>AES Encryption Algorithm</vt:lpstr>
      <vt:lpstr>New Optimal Encryption Method</vt:lpstr>
      <vt:lpstr>Some Common cheap dirty tricks</vt:lpstr>
      <vt:lpstr>Types of attacks in WSN</vt:lpstr>
      <vt:lpstr>Passive Attacks</vt:lpstr>
      <vt:lpstr>Eavesdropping</vt:lpstr>
      <vt:lpstr>Traffics Analysis</vt:lpstr>
      <vt:lpstr>Camouflage Adversaries</vt:lpstr>
      <vt:lpstr>Active Attacks</vt:lpstr>
      <vt:lpstr>Denial of Service (DoS) Attack:</vt:lpstr>
      <vt:lpstr>Jamming attack</vt:lpstr>
      <vt:lpstr>Node Replication Attack</vt:lpstr>
      <vt:lpstr> Attacks on Information in Transit</vt:lpstr>
      <vt:lpstr>Routing Attacks:</vt:lpstr>
      <vt:lpstr>Routing Attacks</vt:lpstr>
      <vt:lpstr>Routing Attacks</vt:lpstr>
      <vt:lpstr>Routing Attacks</vt:lpstr>
      <vt:lpstr>Routing Attacks</vt:lpstr>
      <vt:lpstr>Routing Attacks</vt:lpstr>
      <vt:lpstr>Routing Attacks</vt:lpstr>
      <vt:lpstr>Routing Attacks</vt:lpstr>
      <vt:lpstr>Routing Attacks</vt:lpstr>
      <vt:lpstr>Routing Attacks</vt:lpstr>
      <vt:lpstr>Defence Mechanism for WSN</vt:lpstr>
      <vt:lpstr>Detection</vt:lpstr>
      <vt:lpstr>Detection</vt:lpstr>
      <vt:lpstr>Properties of IDS</vt:lpstr>
      <vt:lpstr>Prevention: Passive Attacks</vt:lpstr>
      <vt:lpstr>Prevention: Active Attacks</vt:lpstr>
      <vt:lpstr>Prevention: Routing Attacks</vt:lpstr>
      <vt:lpstr>Prevention: Routing Attacks</vt:lpstr>
      <vt:lpstr>Prevention: Routing Attacks</vt:lpstr>
      <vt:lpstr>Mitigation</vt:lpstr>
      <vt:lpstr>Any Queries?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ddd</dc:title>
  <dc:creator>Dhruv Haribhakti</dc:creator>
  <cp:lastModifiedBy>Dhruv Haribhakti</cp:lastModifiedBy>
  <cp:revision>36</cp:revision>
  <dcterms:created xsi:type="dcterms:W3CDTF">2022-12-01T18:24:30Z</dcterms:created>
  <dcterms:modified xsi:type="dcterms:W3CDTF">2022-12-02T17:32:01Z</dcterms:modified>
</cp:coreProperties>
</file>