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69" r:id="rId3"/>
    <p:sldId id="266" r:id="rId4"/>
    <p:sldId id="257" r:id="rId5"/>
    <p:sldId id="258" r:id="rId6"/>
    <p:sldId id="259" r:id="rId7"/>
    <p:sldId id="267" r:id="rId8"/>
    <p:sldId id="260" r:id="rId9"/>
    <p:sldId id="261" r:id="rId10"/>
    <p:sldId id="264" r:id="rId11"/>
    <p:sldId id="262" r:id="rId12"/>
    <p:sldId id="263"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53" y="6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AE6EE-CCBE-4E22-A4A7-EFD1679ED978}" type="datetimeFigureOut">
              <a:rPr lang="en-US" smtClean="0"/>
              <a:t>5/21/2020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A90956B-D445-468F-AB73-76C6908F844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AE6EE-CCBE-4E22-A4A7-EFD1679ED97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956B-D445-468F-AB73-76C6908F844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AE6EE-CCBE-4E22-A4A7-EFD1679ED97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956B-D445-468F-AB73-76C6908F844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AE6EE-CCBE-4E22-A4A7-EFD1679ED97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956B-D445-468F-AB73-76C6908F844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AE6EE-CCBE-4E22-A4A7-EFD1679ED97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956B-D445-468F-AB73-76C6908F844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AE6EE-CCBE-4E22-A4A7-EFD1679ED97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0956B-D445-468F-AB73-76C6908F844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AE6EE-CCBE-4E22-A4A7-EFD1679ED978}"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0956B-D445-468F-AB73-76C6908F844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AE6EE-CCBE-4E22-A4A7-EFD1679ED978}"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0956B-D445-468F-AB73-76C6908F844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AE6EE-CCBE-4E22-A4A7-EFD1679ED978}"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0956B-D445-468F-AB73-76C6908F84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AE6EE-CCBE-4E22-A4A7-EFD1679ED97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0956B-D445-468F-AB73-76C6908F844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33AE6EE-CCBE-4E22-A4A7-EFD1679ED978}" type="datetimeFigureOut">
              <a:rPr lang="en-US" smtClean="0"/>
              <a:t>5/21/2020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A90956B-D445-468F-AB73-76C6908F844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3AE6EE-CCBE-4E22-A4A7-EFD1679ED978}" type="datetimeFigureOut">
              <a:rPr lang="en-US" smtClean="0"/>
              <a:t>5/21/2020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90956B-D445-468F-AB73-76C6908F844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438401"/>
            <a:ext cx="8229600" cy="762000"/>
          </a:xfrm>
        </p:spPr>
        <p:txBody>
          <a:bodyPr>
            <a:normAutofit/>
          </a:bodyPr>
          <a:lstStyle/>
          <a:p>
            <a:r>
              <a:rPr lang="en-US" sz="3100" dirty="0">
                <a:solidFill>
                  <a:srgbClr val="FF0000"/>
                </a:solidFill>
                <a:latin typeface="Arial" pitchFamily="34" charset="0"/>
                <a:cs typeface="Arial" pitchFamily="34" charset="0"/>
              </a:rPr>
              <a:t>	</a:t>
            </a:r>
          </a:p>
        </p:txBody>
      </p:sp>
      <p:sp>
        <p:nvSpPr>
          <p:cNvPr id="15" name="Slide Number Placeholder 5"/>
          <p:cNvSpPr>
            <a:spLocks noGrp="1"/>
          </p:cNvSpPr>
          <p:nvPr>
            <p:ph type="sldNum" sz="quarter" idx="12"/>
          </p:nvPr>
        </p:nvSpPr>
        <p:spPr/>
        <p:txBody>
          <a:bodyPr/>
          <a:lstStyle/>
          <a:p>
            <a:r>
              <a:rPr lang="en-US" dirty="0"/>
              <a:t>1</a:t>
            </a:r>
          </a:p>
        </p:txBody>
      </p:sp>
      <p:sp>
        <p:nvSpPr>
          <p:cNvPr id="4" name="Subtitle 2"/>
          <p:cNvSpPr txBox="1">
            <a:spLocks/>
          </p:cNvSpPr>
          <p:nvPr/>
        </p:nvSpPr>
        <p:spPr>
          <a:xfrm>
            <a:off x="2327959" y="2317012"/>
            <a:ext cx="7391400" cy="4191000"/>
          </a:xfrm>
          <a:prstGeom prst="rect">
            <a:avLst/>
          </a:prstGeom>
        </p:spPr>
        <p:txBody>
          <a:bodyPr lIns="45720" rIns="246888">
            <a:normAutofit/>
          </a:bodyPr>
          <a:lstStyle/>
          <a:p>
            <a:pPr defTabSz="914400">
              <a:buClr>
                <a:schemeClr val="accent1"/>
              </a:buClr>
              <a:buSzPct val="70000"/>
              <a:defRPr/>
            </a:pPr>
            <a:r>
              <a:rPr lang="en-US" sz="2000" b="1" dirty="0">
                <a:latin typeface="Arial" pitchFamily="34" charset="0"/>
                <a:cs typeface="Arial" pitchFamily="34" charset="0"/>
              </a:rPr>
              <a:t>Group Id: 28  </a:t>
            </a:r>
          </a:p>
          <a:p>
            <a:pPr defTabSz="914400">
              <a:buClr>
                <a:schemeClr val="accent1"/>
              </a:buClr>
              <a:buSzPct val="70000"/>
              <a:defRPr/>
            </a:pPr>
            <a:endParaRPr lang="en-US" sz="2000" b="1" dirty="0">
              <a:latin typeface="Arial" pitchFamily="34" charset="0"/>
              <a:cs typeface="Arial" pitchFamily="34" charset="0"/>
            </a:endParaRPr>
          </a:p>
          <a:p>
            <a:pPr defTabSz="914400">
              <a:buClr>
                <a:schemeClr val="accent1"/>
              </a:buClr>
              <a:buSzPct val="70000"/>
              <a:defRPr/>
            </a:pPr>
            <a:r>
              <a:rPr lang="en-US" sz="2000" b="1" dirty="0">
                <a:latin typeface="Arial" pitchFamily="34" charset="0"/>
                <a:cs typeface="Arial" pitchFamily="34" charset="0"/>
              </a:rPr>
              <a:t>Group members:</a:t>
            </a:r>
          </a:p>
          <a:p>
            <a:pPr algn="ctr" defTabSz="914400">
              <a:buClr>
                <a:schemeClr val="accent1"/>
              </a:buClr>
              <a:buSzPct val="70000"/>
              <a:defRPr/>
            </a:pPr>
            <a:endParaRPr lang="en-US" sz="2000"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a:p>
            <a:pPr defTabSz="914400">
              <a:buClr>
                <a:schemeClr val="accent1"/>
              </a:buClr>
              <a:buSzPct val="70000"/>
              <a:defRPr/>
            </a:pPr>
            <a:endParaRPr lang="en-US" b="1" dirty="0">
              <a:latin typeface="Arial" pitchFamily="34" charset="0"/>
              <a:cs typeface="Arial" pitchFamily="34" charset="0"/>
            </a:endParaRPr>
          </a:p>
          <a:p>
            <a:pPr defTabSz="914400">
              <a:buClr>
                <a:schemeClr val="accent1"/>
              </a:buClr>
              <a:buSzPct val="70000"/>
              <a:defRPr/>
            </a:pPr>
            <a:r>
              <a:rPr lang="en-US" b="1" dirty="0">
                <a:latin typeface="Arial" pitchFamily="34" charset="0"/>
                <a:cs typeface="Arial" pitchFamily="34" charset="0"/>
              </a:rPr>
              <a:t>Name of Guide : Prof. </a:t>
            </a:r>
            <a:r>
              <a:rPr lang="en-US" b="1" dirty="0" err="1">
                <a:latin typeface="Arial" pitchFamily="34" charset="0"/>
                <a:cs typeface="Arial" pitchFamily="34" charset="0"/>
              </a:rPr>
              <a:t>Rutuja</a:t>
            </a:r>
            <a:r>
              <a:rPr lang="en-US" b="1" dirty="0">
                <a:latin typeface="Arial" pitchFamily="34" charset="0"/>
                <a:cs typeface="Arial" pitchFamily="34" charset="0"/>
              </a:rPr>
              <a:t> </a:t>
            </a:r>
            <a:r>
              <a:rPr lang="en-US" b="1" dirty="0" err="1">
                <a:latin typeface="Arial" pitchFamily="34" charset="0"/>
                <a:cs typeface="Arial" pitchFamily="34" charset="0"/>
              </a:rPr>
              <a:t>Jadhav</a:t>
            </a:r>
            <a:endParaRPr lang="en-US" b="1" dirty="0">
              <a:latin typeface="Arial" pitchFamily="34" charset="0"/>
              <a:cs typeface="Arial" pitchFamily="34" charset="0"/>
            </a:endParaRPr>
          </a:p>
          <a:p>
            <a:pPr algn="ctr" defTabSz="914400">
              <a:buClr>
                <a:schemeClr val="accent1"/>
              </a:buClr>
              <a:buSzPct val="70000"/>
              <a:defRPr/>
            </a:pPr>
            <a:endParaRPr lang="en-US" dirty="0">
              <a:latin typeface="Arial" pitchFamily="34" charset="0"/>
              <a:cs typeface="Arial" pitchFamily="34" charset="0"/>
            </a:endParaRPr>
          </a:p>
        </p:txBody>
      </p:sp>
      <p:sp>
        <p:nvSpPr>
          <p:cNvPr id="6" name="Subtitle 2"/>
          <p:cNvSpPr txBox="1">
            <a:spLocks/>
          </p:cNvSpPr>
          <p:nvPr/>
        </p:nvSpPr>
        <p:spPr>
          <a:xfrm>
            <a:off x="2895600" y="1219200"/>
            <a:ext cx="6560234" cy="1066800"/>
          </a:xfrm>
          <a:prstGeom prst="rect">
            <a:avLst/>
          </a:prstGeom>
        </p:spPr>
        <p:txBody>
          <a:bodyPr vert="horz" lIns="91440" tIns="45720" rIns="91440" bIns="45720" rtlCol="0">
            <a:normAutofit fontScale="92500"/>
          </a:bodyPr>
          <a:lstStyle/>
          <a:p>
            <a:pPr algn="ctr" defTabSz="914400">
              <a:spcBef>
                <a:spcPct val="20000"/>
              </a:spcBef>
              <a:defRPr/>
            </a:pPr>
            <a:r>
              <a:rPr lang="en-US" sz="3200" dirty="0">
                <a:solidFill>
                  <a:srgbClr val="C00000"/>
                </a:solidFill>
                <a:latin typeface="Arial" pitchFamily="34" charset="0"/>
                <a:cs typeface="Arial" pitchFamily="34" charset="0"/>
              </a:rPr>
              <a:t>AGRICULTURAL ANALYSIS BASED ON ENVIRONMENTAL FACTORS</a:t>
            </a:r>
          </a:p>
        </p:txBody>
      </p:sp>
      <p:graphicFrame>
        <p:nvGraphicFramePr>
          <p:cNvPr id="9" name="Table 8"/>
          <p:cNvGraphicFramePr>
            <a:graphicFrameLocks noGrp="1"/>
          </p:cNvGraphicFramePr>
          <p:nvPr>
            <p:extLst>
              <p:ext uri="{D42A27DB-BD31-4B8C-83A1-F6EECF244321}">
                <p14:modId xmlns:p14="http://schemas.microsoft.com/office/powerpoint/2010/main" val="3330115459"/>
              </p:ext>
            </p:extLst>
          </p:nvPr>
        </p:nvGraphicFramePr>
        <p:xfrm>
          <a:off x="3429001" y="3581400"/>
          <a:ext cx="6278521" cy="2103120"/>
        </p:xfrm>
        <a:graphic>
          <a:graphicData uri="http://schemas.openxmlformats.org/drawingml/2006/table">
            <a:tbl>
              <a:tblPr firstRow="1" bandRow="1">
                <a:tableStyleId>{5C22544A-7EE6-4342-B048-85BDC9FD1C3A}</a:tableStyleId>
              </a:tblPr>
              <a:tblGrid>
                <a:gridCol w="902970">
                  <a:extLst>
                    <a:ext uri="{9D8B030D-6E8A-4147-A177-3AD203B41FA5}">
                      <a16:colId xmlns:a16="http://schemas.microsoft.com/office/drawing/2014/main" val="20000"/>
                    </a:ext>
                  </a:extLst>
                </a:gridCol>
                <a:gridCol w="860406">
                  <a:extLst>
                    <a:ext uri="{9D8B030D-6E8A-4147-A177-3AD203B41FA5}">
                      <a16:colId xmlns:a16="http://schemas.microsoft.com/office/drawing/2014/main" val="20001"/>
                    </a:ext>
                  </a:extLst>
                </a:gridCol>
                <a:gridCol w="1596454">
                  <a:extLst>
                    <a:ext uri="{9D8B030D-6E8A-4147-A177-3AD203B41FA5}">
                      <a16:colId xmlns:a16="http://schemas.microsoft.com/office/drawing/2014/main" val="20002"/>
                    </a:ext>
                  </a:extLst>
                </a:gridCol>
                <a:gridCol w="2918691">
                  <a:extLst>
                    <a:ext uri="{9D8B030D-6E8A-4147-A177-3AD203B41FA5}">
                      <a16:colId xmlns:a16="http://schemas.microsoft.com/office/drawing/2014/main" val="20003"/>
                    </a:ext>
                  </a:extLst>
                </a:gridCol>
              </a:tblGrid>
              <a:tr h="562451">
                <a:tc>
                  <a:txBody>
                    <a:bodyPr/>
                    <a:lstStyle/>
                    <a:p>
                      <a:r>
                        <a:rPr lang="en-US" dirty="0" err="1"/>
                        <a:t>Sr.No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Exam Seat</a:t>
                      </a:r>
                      <a:r>
                        <a:rPr lang="en-US" baseline="0" dirty="0"/>
                        <a:t> 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Name of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192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71704823D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Vedhas </a:t>
                      </a:r>
                      <a:r>
                        <a:rPr lang="en-US" dirty="0" err="1"/>
                        <a:t>Kharche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716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71604719F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Aniket </a:t>
                      </a:r>
                      <a:r>
                        <a:rPr lang="en-US" dirty="0" err="1"/>
                        <a:t>Neema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140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71704583J</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Dhruv Chaudhary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140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71704841B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Shubham</a:t>
                      </a:r>
                      <a:r>
                        <a:rPr lang="en-US" dirty="0"/>
                        <a:t> </a:t>
                      </a:r>
                      <a:r>
                        <a:rPr lang="en-US" dirty="0" err="1"/>
                        <a:t>Kothawade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Rectangle 9"/>
          <p:cNvSpPr/>
          <p:nvPr/>
        </p:nvSpPr>
        <p:spPr>
          <a:xfrm>
            <a:off x="2819400" y="228600"/>
            <a:ext cx="7543800" cy="1261884"/>
          </a:xfrm>
          <a:prstGeom prst="rect">
            <a:avLst/>
          </a:prstGeom>
        </p:spPr>
        <p:txBody>
          <a:bodyPr wrap="square">
            <a:spAutoFit/>
          </a:bodyPr>
          <a:lstStyle/>
          <a:p>
            <a:pPr lvl="0" algn="ctr">
              <a:buClr>
                <a:schemeClr val="accent1"/>
              </a:buClr>
              <a:buSzPct val="70000"/>
              <a:defRPr/>
            </a:pPr>
            <a:r>
              <a:rPr lang="en-US" b="1" dirty="0" err="1">
                <a:solidFill>
                  <a:srgbClr val="FF0000"/>
                </a:solidFill>
                <a:latin typeface="Arial" pitchFamily="34" charset="0"/>
                <a:cs typeface="Arial" pitchFamily="34" charset="0"/>
              </a:rPr>
              <a:t>Savitribai</a:t>
            </a:r>
            <a:r>
              <a:rPr lang="en-US" b="1" dirty="0">
                <a:solidFill>
                  <a:srgbClr val="FF0000"/>
                </a:solidFill>
                <a:latin typeface="Arial" pitchFamily="34" charset="0"/>
                <a:cs typeface="Arial" pitchFamily="34" charset="0"/>
              </a:rPr>
              <a:t> </a:t>
            </a:r>
            <a:r>
              <a:rPr lang="en-US" b="1" dirty="0" err="1">
                <a:solidFill>
                  <a:srgbClr val="FF0000"/>
                </a:solidFill>
                <a:latin typeface="Arial" pitchFamily="34" charset="0"/>
                <a:cs typeface="Arial" pitchFamily="34" charset="0"/>
              </a:rPr>
              <a:t>Phule</a:t>
            </a:r>
            <a:r>
              <a:rPr lang="en-US" b="1" dirty="0">
                <a:solidFill>
                  <a:srgbClr val="FF0000"/>
                </a:solidFill>
                <a:latin typeface="Arial" pitchFamily="34" charset="0"/>
                <a:cs typeface="Arial" pitchFamily="34" charset="0"/>
              </a:rPr>
              <a:t> </a:t>
            </a:r>
            <a:r>
              <a:rPr lang="en-US" b="1" dirty="0" err="1">
                <a:solidFill>
                  <a:srgbClr val="FF0000"/>
                </a:solidFill>
                <a:latin typeface="Arial" pitchFamily="34" charset="0"/>
                <a:cs typeface="Arial" pitchFamily="34" charset="0"/>
              </a:rPr>
              <a:t>Pune</a:t>
            </a:r>
            <a:r>
              <a:rPr lang="en-US" b="1" dirty="0">
                <a:solidFill>
                  <a:srgbClr val="FF0000"/>
                </a:solidFill>
                <a:latin typeface="Arial" pitchFamily="34" charset="0"/>
                <a:cs typeface="Arial" pitchFamily="34" charset="0"/>
              </a:rPr>
              <a:t> University</a:t>
            </a:r>
          </a:p>
          <a:p>
            <a:pPr lvl="0" algn="ctr">
              <a:buClr>
                <a:schemeClr val="accent1"/>
              </a:buClr>
              <a:buSzPct val="70000"/>
              <a:defRPr/>
            </a:pPr>
            <a:r>
              <a:rPr lang="en-US" dirty="0">
                <a:solidFill>
                  <a:srgbClr val="FF0000"/>
                </a:solidFill>
                <a:latin typeface="Arial" pitchFamily="34" charset="0"/>
                <a:cs typeface="Arial" pitchFamily="34" charset="0"/>
              </a:rPr>
              <a:t>K. K. </a:t>
            </a:r>
            <a:r>
              <a:rPr lang="en-US" dirty="0" err="1">
                <a:solidFill>
                  <a:srgbClr val="FF0000"/>
                </a:solidFill>
                <a:latin typeface="Arial" pitchFamily="34" charset="0"/>
                <a:cs typeface="Arial" pitchFamily="34" charset="0"/>
              </a:rPr>
              <a:t>Wagh</a:t>
            </a:r>
            <a:r>
              <a:rPr lang="en-US" dirty="0">
                <a:solidFill>
                  <a:srgbClr val="FF0000"/>
                </a:solidFill>
                <a:latin typeface="Arial" pitchFamily="34" charset="0"/>
                <a:cs typeface="Arial" pitchFamily="34" charset="0"/>
              </a:rPr>
              <a:t> Institute of Engineering Education and Research, </a:t>
            </a:r>
            <a:r>
              <a:rPr lang="en-US" dirty="0" err="1">
                <a:solidFill>
                  <a:srgbClr val="FF0000"/>
                </a:solidFill>
                <a:latin typeface="Arial" pitchFamily="34" charset="0"/>
                <a:cs typeface="Arial" pitchFamily="34" charset="0"/>
              </a:rPr>
              <a:t>Nashik</a:t>
            </a:r>
            <a:endParaRPr lang="en-US" dirty="0">
              <a:solidFill>
                <a:srgbClr val="FF0000"/>
              </a:solidFill>
              <a:latin typeface="Arial" pitchFamily="34" charset="0"/>
              <a:cs typeface="Arial" pitchFamily="34" charset="0"/>
            </a:endParaRPr>
          </a:p>
          <a:p>
            <a:pPr algn="ctr">
              <a:buClr>
                <a:schemeClr val="accent1"/>
              </a:buClr>
              <a:buSzPct val="70000"/>
              <a:defRPr/>
            </a:pPr>
            <a:r>
              <a:rPr lang="en-US" sz="2000" dirty="0">
                <a:solidFill>
                  <a:srgbClr val="FF0000"/>
                </a:solidFill>
                <a:latin typeface="Arial" pitchFamily="34" charset="0"/>
                <a:cs typeface="Arial" pitchFamily="34" charset="0"/>
              </a:rPr>
              <a:t>Department of Computer Engineering</a:t>
            </a:r>
          </a:p>
          <a:p>
            <a:pPr lvl="0" algn="ctr">
              <a:buClr>
                <a:schemeClr val="accent1"/>
              </a:buClr>
              <a:buSzPct val="70000"/>
              <a:defRPr/>
            </a:pPr>
            <a:endParaRPr lang="en-US" sz="2000" dirty="0">
              <a:latin typeface="Arial" pitchFamily="34" charset="0"/>
              <a:cs typeface="Arial" pitchFamily="34" charset="0"/>
            </a:endParaRPr>
          </a:p>
        </p:txBody>
      </p:sp>
      <p:pic>
        <p:nvPicPr>
          <p:cNvPr id="11" name="Picture 10" descr="Golden Jubillee.jpg"/>
          <p:cNvPicPr>
            <a:picLocks noChangeAspect="1"/>
          </p:cNvPicPr>
          <p:nvPr/>
        </p:nvPicPr>
        <p:blipFill>
          <a:blip r:embed="rId2" cstate="print"/>
          <a:stretch>
            <a:fillRect/>
          </a:stretch>
        </p:blipFill>
        <p:spPr>
          <a:xfrm>
            <a:off x="1752600" y="228600"/>
            <a:ext cx="1295400" cy="10978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effectLst>
                  <a:outerShdw blurRad="38100" dist="38100" dir="2700000" algn="tl">
                    <a:srgbClr val="000000">
                      <a:alpha val="43137"/>
                    </a:srgbClr>
                  </a:outerShdw>
                </a:effectLst>
                <a:latin typeface="Imprint MT Shadow" panose="04020605060303030202" pitchFamily="82" charset="0"/>
              </a:rPr>
              <a:t>Future Scope</a:t>
            </a:r>
          </a:p>
        </p:txBody>
      </p:sp>
      <p:sp>
        <p:nvSpPr>
          <p:cNvPr id="3" name="Content Placeholder 2"/>
          <p:cNvSpPr>
            <a:spLocks noGrp="1"/>
          </p:cNvSpPr>
          <p:nvPr>
            <p:ph idx="1"/>
          </p:nvPr>
        </p:nvSpPr>
        <p:spPr>
          <a:xfrm>
            <a:off x="1451579" y="2015733"/>
            <a:ext cx="9603275" cy="2099067"/>
          </a:xfrm>
        </p:spPr>
        <p:txBody>
          <a:bodyPr>
            <a:normAutofit fontScale="92500" lnSpcReduction="20000"/>
          </a:bodyPr>
          <a:lstStyle/>
          <a:p>
            <a:pPr algn="just"/>
            <a:r>
              <a:rPr lang="en-US" sz="2400" dirty="0"/>
              <a:t>Give a wide range to the system that  could be work on distributed environment</a:t>
            </a:r>
            <a:r>
              <a:rPr lang="en-IN" sz="2400" dirty="0"/>
              <a:t>.</a:t>
            </a:r>
          </a:p>
          <a:p>
            <a:pPr algn="just"/>
            <a:r>
              <a:rPr lang="en-IN" sz="2400" dirty="0"/>
              <a:t>Using IOT functionalities the project can be enhance such as crop quality, soil quality etc.</a:t>
            </a:r>
          </a:p>
          <a:p>
            <a:pPr algn="just"/>
            <a:r>
              <a:rPr lang="en-IN" sz="2400" dirty="0"/>
              <a:t>To help the farmers with analysed and standardize price and quality of crop</a:t>
            </a:r>
            <a:r>
              <a:rPr lang="en-IN" dirty="0"/>
              <a:t>.</a:t>
            </a: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Imprint MT Shadow" panose="04020605060303030202" pitchFamily="82" charset="0"/>
              </a:rPr>
              <a:t>References</a:t>
            </a:r>
          </a:p>
        </p:txBody>
      </p:sp>
      <p:sp>
        <p:nvSpPr>
          <p:cNvPr id="3" name="Content Placeholder 2"/>
          <p:cNvSpPr>
            <a:spLocks noGrp="1"/>
          </p:cNvSpPr>
          <p:nvPr>
            <p:ph idx="1"/>
          </p:nvPr>
        </p:nvSpPr>
        <p:spPr>
          <a:xfrm>
            <a:off x="1451580" y="2057400"/>
            <a:ext cx="9603274" cy="2996265"/>
          </a:xfrm>
        </p:spPr>
        <p:txBody>
          <a:bodyPr>
            <a:noAutofit/>
          </a:bodyPr>
          <a:lstStyle/>
          <a:p>
            <a:pPr algn="just">
              <a:buNone/>
            </a:pPr>
            <a:r>
              <a:rPr lang="en-US" dirty="0"/>
              <a:t>[1] V. </a:t>
            </a:r>
            <a:r>
              <a:rPr lang="en-US" dirty="0" err="1"/>
              <a:t>Ramesh</a:t>
            </a:r>
            <a:r>
              <a:rPr lang="en-US" dirty="0"/>
              <a:t> and K. </a:t>
            </a:r>
            <a:r>
              <a:rPr lang="en-US" dirty="0" err="1"/>
              <a:t>Ramar</a:t>
            </a:r>
            <a:r>
              <a:rPr lang="en-US" dirty="0"/>
              <a:t>, “Classification of agricultural land    soils: A data mining approach,” Agricultural Journal, 2011.</a:t>
            </a:r>
          </a:p>
          <a:p>
            <a:pPr algn="just">
              <a:buNone/>
            </a:pPr>
            <a:r>
              <a:rPr lang="en-US" dirty="0"/>
              <a:t>[2] G. Yi-Yang and R. Nan-ping, “Data mining and analysis of our agriculture based on the decision tree,” International Colloquium on Computing, Communication, Control, and Management, 2009.</a:t>
            </a:r>
          </a:p>
          <a:p>
            <a:pPr algn="just">
              <a:buNone/>
            </a:pPr>
            <a:r>
              <a:rPr lang="en-US" dirty="0"/>
              <a:t>[3] D. Rajesh, “Application of spatial data mining for agriculture,” International Journal of Computer Applications, 2011.</a:t>
            </a:r>
          </a:p>
          <a:p>
            <a:pPr algn="just">
              <a:buNone/>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Imprint MT Shadow" panose="04020605060303030202" pitchFamily="82" charset="0"/>
              </a:rPr>
              <a:t>References</a:t>
            </a:r>
          </a:p>
        </p:txBody>
      </p:sp>
      <p:sp>
        <p:nvSpPr>
          <p:cNvPr id="3" name="Content Placeholder 2"/>
          <p:cNvSpPr>
            <a:spLocks noGrp="1"/>
          </p:cNvSpPr>
          <p:nvPr>
            <p:ph idx="1"/>
          </p:nvPr>
        </p:nvSpPr>
        <p:spPr/>
        <p:txBody>
          <a:bodyPr>
            <a:normAutofit/>
          </a:bodyPr>
          <a:lstStyle/>
          <a:p>
            <a:pPr algn="just">
              <a:buNone/>
            </a:pPr>
            <a:r>
              <a:rPr lang="en-US" dirty="0"/>
              <a:t>[4] R. </a:t>
            </a:r>
            <a:r>
              <a:rPr lang="en-US" dirty="0" err="1"/>
              <a:t>Sujatha</a:t>
            </a:r>
            <a:r>
              <a:rPr lang="en-US" dirty="0"/>
              <a:t> and P. </a:t>
            </a:r>
            <a:r>
              <a:rPr lang="en-US" dirty="0" err="1"/>
              <a:t>Isakki</a:t>
            </a:r>
            <a:r>
              <a:rPr lang="en-US" dirty="0"/>
              <a:t>, “A study of crop yield forecasting using classification techniques,” International Conference on Computing Technologies and Intelligent Data Engineering, 2016.</a:t>
            </a:r>
          </a:p>
          <a:p>
            <a:pPr algn="just"/>
            <a:endParaRPr lang="en-US" dirty="0"/>
          </a:p>
          <a:p>
            <a:pPr algn="just">
              <a:buNone/>
            </a:pPr>
            <a:r>
              <a:rPr lang="en-US" dirty="0"/>
              <a:t>[5] H. Patel and D. Patel, “A brief survey of data mining techniques applied to agricultural data,” International Journal of Computer Applications, 2014.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F5D5F-8AAE-4AB1-927D-D8E50975CCCF}"/>
              </a:ext>
            </a:extLst>
          </p:cNvPr>
          <p:cNvSpPr txBox="1"/>
          <p:nvPr/>
        </p:nvSpPr>
        <p:spPr>
          <a:xfrm>
            <a:off x="3581400" y="1752600"/>
            <a:ext cx="5378395" cy="1200329"/>
          </a:xfrm>
          <a:prstGeom prst="rect">
            <a:avLst/>
          </a:prstGeom>
          <a:noFill/>
        </p:spPr>
        <p:txBody>
          <a:bodyPr wrap="none" rtlCol="0">
            <a:spAutoFit/>
          </a:bodyPr>
          <a:lstStyle/>
          <a:p>
            <a:r>
              <a:rPr lang="en-IN" sz="7200" i="1" dirty="0">
                <a:effectLst>
                  <a:outerShdw blurRad="38100" dist="38100" dir="2700000" algn="tl">
                    <a:srgbClr val="000000">
                      <a:alpha val="43137"/>
                    </a:srgbClr>
                  </a:outerShdw>
                </a:effectLst>
                <a:latin typeface="Imprint MT Shadow" panose="04020605060303030202" pitchFamily="82" charset="0"/>
              </a:rPr>
              <a:t>Thank You !!</a:t>
            </a:r>
          </a:p>
        </p:txBody>
      </p:sp>
    </p:spTree>
    <p:extLst>
      <p:ext uri="{BB962C8B-B14F-4D97-AF65-F5344CB8AC3E}">
        <p14:creationId xmlns:p14="http://schemas.microsoft.com/office/powerpoint/2010/main" val="421400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AF87-180E-4067-B539-E5229DA38B9F}"/>
              </a:ext>
            </a:extLst>
          </p:cNvPr>
          <p:cNvSpPr>
            <a:spLocks noGrp="1"/>
          </p:cNvSpPr>
          <p:nvPr>
            <p:ph type="title"/>
          </p:nvPr>
        </p:nvSpPr>
        <p:spPr/>
        <p:txBody>
          <a:bodyPr>
            <a:normAutofit/>
          </a:bodyPr>
          <a:lstStyle/>
          <a:p>
            <a:pPr algn="ctr"/>
            <a:r>
              <a:rPr lang="en-IN" dirty="0">
                <a:effectLst>
                  <a:outerShdw blurRad="38100" dist="38100" dir="2700000" algn="tl">
                    <a:srgbClr val="000000">
                      <a:alpha val="43137"/>
                    </a:srgbClr>
                  </a:outerShdw>
                </a:effectLst>
                <a:latin typeface="Imprint MT Shadow" panose="04020605060303030202" pitchFamily="82" charset="0"/>
              </a:rPr>
              <a:t>Introduction</a:t>
            </a:r>
          </a:p>
        </p:txBody>
      </p:sp>
      <p:sp>
        <p:nvSpPr>
          <p:cNvPr id="3" name="Content Placeholder 2">
            <a:extLst>
              <a:ext uri="{FF2B5EF4-FFF2-40B4-BE49-F238E27FC236}">
                <a16:creationId xmlns:a16="http://schemas.microsoft.com/office/drawing/2014/main" id="{0D72E0CB-8D94-4F01-8C53-718170C20EB1}"/>
              </a:ext>
            </a:extLst>
          </p:cNvPr>
          <p:cNvSpPr>
            <a:spLocks noGrp="1"/>
          </p:cNvSpPr>
          <p:nvPr>
            <p:ph idx="1"/>
          </p:nvPr>
        </p:nvSpPr>
        <p:spPr>
          <a:xfrm>
            <a:off x="1066800" y="2015732"/>
            <a:ext cx="10210799" cy="3450613"/>
          </a:xfrm>
        </p:spPr>
        <p:txBody>
          <a:bodyPr>
            <a:noAutofit/>
          </a:bodyPr>
          <a:lstStyle/>
          <a:p>
            <a:pPr algn="just"/>
            <a:r>
              <a:rPr lang="en-US" sz="2400" dirty="0"/>
              <a:t>The proposed system is to make Agriculture process computerized by implementing principles of data mining and analytics . More specifically, system aims at targeting the social issue of drought, analyzing data based on crop produce, amount of rainfall, agricultural inputs, irrigation, and similar factors for every crop in the state of Maharashtra. This system spread awareness about unique farming , organic farming , consultancy firm ,market management among farmers. The result of the project is specifying these trends, study and analyze from data taken over the past few years.</a:t>
            </a:r>
            <a:endParaRPr lang="en-IN" sz="2400" dirty="0"/>
          </a:p>
        </p:txBody>
      </p:sp>
    </p:spTree>
    <p:extLst>
      <p:ext uri="{BB962C8B-B14F-4D97-AF65-F5344CB8AC3E}">
        <p14:creationId xmlns:p14="http://schemas.microsoft.com/office/powerpoint/2010/main" val="24495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97708513"/>
              </p:ext>
            </p:extLst>
          </p:nvPr>
        </p:nvGraphicFramePr>
        <p:xfrm>
          <a:off x="304800" y="1016978"/>
          <a:ext cx="11582397" cy="5303520"/>
        </p:xfrm>
        <a:graphic>
          <a:graphicData uri="http://schemas.openxmlformats.org/drawingml/2006/table">
            <a:tbl>
              <a:tblPr firstRow="1" bandRow="1">
                <a:tableStyleId>{B301B821-A1FF-4177-AEE7-76D212191A09}</a:tableStyleId>
              </a:tblPr>
              <a:tblGrid>
                <a:gridCol w="2472757">
                  <a:extLst>
                    <a:ext uri="{9D8B030D-6E8A-4147-A177-3AD203B41FA5}">
                      <a16:colId xmlns:a16="http://schemas.microsoft.com/office/drawing/2014/main" val="20000"/>
                    </a:ext>
                  </a:extLst>
                </a:gridCol>
                <a:gridCol w="4708526">
                  <a:extLst>
                    <a:ext uri="{9D8B030D-6E8A-4147-A177-3AD203B41FA5}">
                      <a16:colId xmlns:a16="http://schemas.microsoft.com/office/drawing/2014/main" val="20001"/>
                    </a:ext>
                  </a:extLst>
                </a:gridCol>
                <a:gridCol w="4401114">
                  <a:extLst>
                    <a:ext uri="{9D8B030D-6E8A-4147-A177-3AD203B41FA5}">
                      <a16:colId xmlns:a16="http://schemas.microsoft.com/office/drawing/2014/main" val="20002"/>
                    </a:ext>
                  </a:extLst>
                </a:gridCol>
              </a:tblGrid>
              <a:tr h="330793">
                <a:tc>
                  <a:txBody>
                    <a:bodyPr/>
                    <a:lstStyle/>
                    <a:p>
                      <a:pPr algn="just"/>
                      <a:r>
                        <a:rPr lang="en-IN" dirty="0"/>
                        <a:t>Sr.no.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Reference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Data Referred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71267">
                <a:tc>
                  <a:txBody>
                    <a:bodyPr/>
                    <a:lstStyle/>
                    <a:p>
                      <a:pPr algn="just"/>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effectLst/>
                        </a:rPr>
                        <a:t>Application of Spatial Data mining for Agriculture</a:t>
                      </a:r>
                    </a:p>
                    <a:p>
                      <a:pPr algn="just"/>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effectLst/>
                        </a:rPr>
                        <a:t>The paper concludes by providing visualizations of the cluster analysis for temperature and rainfall, and that the results can be improved by considering more parameters.</a:t>
                      </a:r>
                    </a:p>
                    <a:p>
                      <a:pPr algn="just"/>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71267">
                <a:tc>
                  <a:txBody>
                    <a:bodyPr/>
                    <a:lstStyle/>
                    <a:p>
                      <a:pPr algn="just"/>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effectLst/>
                        </a:rPr>
                        <a:t>A Study of Crop Yield Forecasting Using Classiﬁcation Techniques </a:t>
                      </a:r>
                    </a:p>
                    <a:p>
                      <a:pPr algn="just"/>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effectLst/>
                        </a:rPr>
                        <a:t> The system will help in improving agriculture  based on historical data of the aforementioned parameters, depending on the season a crop is being grown in, and the weather at particular period of time.</a:t>
                      </a:r>
                    </a:p>
                    <a:p>
                      <a:pPr algn="just"/>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23172">
                <a:tc>
                  <a:txBody>
                    <a:bodyPr/>
                    <a:lstStyle/>
                    <a:p>
                      <a:pPr algn="just"/>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effectLst/>
                        </a:rPr>
                        <a:t> A Brief survey of Data Mining Techniques Applied to Agricultural Data</a:t>
                      </a:r>
                    </a:p>
                    <a:p>
                      <a:pPr algn="just"/>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effectLst/>
                        </a:rPr>
                        <a:t>It contains analysis of data mining techniques that can be used, and have been used in the past for agricultural datasets. It further provides an overview of the following data mining techniques.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76E01996-DD78-4679-9B49-05BB19BBA6AE}"/>
              </a:ext>
            </a:extLst>
          </p:cNvPr>
          <p:cNvSpPr txBox="1"/>
          <p:nvPr/>
        </p:nvSpPr>
        <p:spPr>
          <a:xfrm>
            <a:off x="4455965" y="152400"/>
            <a:ext cx="3280065" cy="584775"/>
          </a:xfrm>
          <a:prstGeom prst="rect">
            <a:avLst/>
          </a:prstGeom>
          <a:noFill/>
        </p:spPr>
        <p:txBody>
          <a:bodyPr wrap="none" rtlCol="0">
            <a:spAutoFit/>
          </a:bodyPr>
          <a:lstStyle/>
          <a:p>
            <a:pPr algn="ctr"/>
            <a:r>
              <a:rPr lang="en-IN" sz="3200" dirty="0">
                <a:latin typeface="Imprint MT Shadow" panose="04020605060303030202" pitchFamily="82" charset="0"/>
              </a:rPr>
              <a:t>Literature 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Imprint MT Shadow" panose="04020605060303030202" pitchFamily="82" charset="0"/>
              </a:rPr>
              <a:t>Limitations</a:t>
            </a:r>
          </a:p>
        </p:txBody>
      </p:sp>
      <p:sp>
        <p:nvSpPr>
          <p:cNvPr id="3" name="Content Placeholder 2"/>
          <p:cNvSpPr>
            <a:spLocks noGrp="1"/>
          </p:cNvSpPr>
          <p:nvPr>
            <p:ph idx="1"/>
          </p:nvPr>
        </p:nvSpPr>
        <p:spPr/>
        <p:txBody>
          <a:bodyPr>
            <a:normAutofit/>
          </a:bodyPr>
          <a:lstStyle/>
          <a:p>
            <a:pPr algn="just"/>
            <a:r>
              <a:rPr lang="en-US" sz="2600" dirty="0"/>
              <a:t>Previously build system not works on large datasets.</a:t>
            </a:r>
          </a:p>
          <a:p>
            <a:pPr algn="just"/>
            <a:r>
              <a:rPr lang="en-US" sz="2600" dirty="0"/>
              <a:t>Existing system work on its built rules.</a:t>
            </a:r>
          </a:p>
          <a:p>
            <a:pPr algn="just"/>
            <a:r>
              <a:rPr lang="en-US" sz="2600" dirty="0"/>
              <a:t>Existing system is not dynamic.</a:t>
            </a:r>
          </a:p>
          <a:p>
            <a:pPr algn="just"/>
            <a:r>
              <a:rPr lang="en-US" sz="2600" dirty="0"/>
              <a:t>Existing system required more data to predict accurate result.</a:t>
            </a:r>
          </a:p>
          <a:p>
            <a:pPr algn="just"/>
            <a:r>
              <a:rPr lang="en-US" sz="2600" dirty="0"/>
              <a:t>Existing system not fulfill all functionalities that required by farmers.</a:t>
            </a:r>
          </a:p>
          <a:p>
            <a:pPr algn="just"/>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Imprint MT Shadow" panose="04020605060303030202" pitchFamily="82" charset="0"/>
              </a:rPr>
              <a:t>Problem Statement</a:t>
            </a:r>
          </a:p>
        </p:txBody>
      </p:sp>
      <p:sp>
        <p:nvSpPr>
          <p:cNvPr id="3" name="Content Placeholder 2"/>
          <p:cNvSpPr>
            <a:spLocks noGrp="1"/>
          </p:cNvSpPr>
          <p:nvPr>
            <p:ph idx="1"/>
          </p:nvPr>
        </p:nvSpPr>
        <p:spPr/>
        <p:txBody>
          <a:bodyPr>
            <a:normAutofit/>
          </a:bodyPr>
          <a:lstStyle/>
          <a:p>
            <a:pPr algn="just"/>
            <a:r>
              <a:rPr lang="en-US" sz="2800" dirty="0"/>
              <a:t>A system predict yield of crop by applying data mining technique in agricultural  field and remove a barrier of broker between Farmer and Distributor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Imprint MT Shadow" panose="04020605060303030202" pitchFamily="82" charset="0"/>
              </a:rPr>
              <a:t>Objectives</a:t>
            </a:r>
          </a:p>
        </p:txBody>
      </p:sp>
      <p:sp>
        <p:nvSpPr>
          <p:cNvPr id="3" name="Content Placeholder 2"/>
          <p:cNvSpPr>
            <a:spLocks noGrp="1"/>
          </p:cNvSpPr>
          <p:nvPr>
            <p:ph idx="1"/>
          </p:nvPr>
        </p:nvSpPr>
        <p:spPr/>
        <p:txBody>
          <a:bodyPr/>
          <a:lstStyle/>
          <a:p>
            <a:pPr algn="just"/>
            <a:r>
              <a:rPr lang="en-US" sz="2600" dirty="0"/>
              <a:t>A system  predict the yield of crop.</a:t>
            </a:r>
          </a:p>
          <a:p>
            <a:pPr algn="just"/>
            <a:r>
              <a:rPr lang="en-US" sz="2600" dirty="0"/>
              <a:t>A system remove the barrier between farmers and distributors.</a:t>
            </a:r>
          </a:p>
          <a:p>
            <a:pPr algn="just"/>
            <a:r>
              <a:rPr lang="en-US" sz="2600" dirty="0"/>
              <a:t>A system gives a platform for transportation to farmers.</a:t>
            </a:r>
          </a:p>
          <a:p>
            <a:pPr algn="just"/>
            <a:r>
              <a:rPr lang="en-US" sz="2600" dirty="0"/>
              <a:t>A system give suggestion about latest technologies and different types of farming techniques .</a:t>
            </a: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EAB125-8CE4-4001-81E1-76301D1F5DAF}"/>
              </a:ext>
            </a:extLst>
          </p:cNvPr>
          <p:cNvSpPr/>
          <p:nvPr/>
        </p:nvSpPr>
        <p:spPr>
          <a:xfrm>
            <a:off x="228600" y="1676400"/>
            <a:ext cx="2286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Extract data from available repository</a:t>
            </a:r>
          </a:p>
        </p:txBody>
      </p:sp>
      <p:sp>
        <p:nvSpPr>
          <p:cNvPr id="3" name="Rectangle 2">
            <a:extLst>
              <a:ext uri="{FF2B5EF4-FFF2-40B4-BE49-F238E27FC236}">
                <a16:creationId xmlns:a16="http://schemas.microsoft.com/office/drawing/2014/main" id="{0F63685A-E1A3-45DE-BACD-1F0A91B7314F}"/>
              </a:ext>
            </a:extLst>
          </p:cNvPr>
          <p:cNvSpPr/>
          <p:nvPr/>
        </p:nvSpPr>
        <p:spPr>
          <a:xfrm>
            <a:off x="3444009" y="1676400"/>
            <a:ext cx="2286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Standardize data and load into Database</a:t>
            </a:r>
          </a:p>
        </p:txBody>
      </p:sp>
      <p:sp>
        <p:nvSpPr>
          <p:cNvPr id="4" name="Rectangle 3">
            <a:extLst>
              <a:ext uri="{FF2B5EF4-FFF2-40B4-BE49-F238E27FC236}">
                <a16:creationId xmlns:a16="http://schemas.microsoft.com/office/drawing/2014/main" id="{F8EC0D02-9980-4B4D-9C87-69E40E0E2EFE}"/>
              </a:ext>
            </a:extLst>
          </p:cNvPr>
          <p:cNvSpPr/>
          <p:nvPr/>
        </p:nvSpPr>
        <p:spPr>
          <a:xfrm>
            <a:off x="6553200" y="1676400"/>
            <a:ext cx="2286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Analysis based on affecting factors.</a:t>
            </a:r>
          </a:p>
        </p:txBody>
      </p:sp>
      <p:sp>
        <p:nvSpPr>
          <p:cNvPr id="5" name="Rectangle 4">
            <a:extLst>
              <a:ext uri="{FF2B5EF4-FFF2-40B4-BE49-F238E27FC236}">
                <a16:creationId xmlns:a16="http://schemas.microsoft.com/office/drawing/2014/main" id="{C54E99A4-91B8-47C7-91EF-7E269DD9E2D5}"/>
              </a:ext>
            </a:extLst>
          </p:cNvPr>
          <p:cNvSpPr/>
          <p:nvPr/>
        </p:nvSpPr>
        <p:spPr>
          <a:xfrm>
            <a:off x="9601200" y="3863110"/>
            <a:ext cx="2286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Correlation Analysis for Drought Prediction</a:t>
            </a:r>
          </a:p>
        </p:txBody>
      </p:sp>
      <p:sp>
        <p:nvSpPr>
          <p:cNvPr id="6" name="Rectangle 5">
            <a:extLst>
              <a:ext uri="{FF2B5EF4-FFF2-40B4-BE49-F238E27FC236}">
                <a16:creationId xmlns:a16="http://schemas.microsoft.com/office/drawing/2014/main" id="{25ADA40C-FD6C-4035-968B-8A5BE006140C}"/>
              </a:ext>
            </a:extLst>
          </p:cNvPr>
          <p:cNvSpPr/>
          <p:nvPr/>
        </p:nvSpPr>
        <p:spPr>
          <a:xfrm>
            <a:off x="6821034" y="4671303"/>
            <a:ext cx="1981200" cy="10668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Correlate Data for Seasonal Parameter</a:t>
            </a:r>
          </a:p>
        </p:txBody>
      </p:sp>
      <p:sp>
        <p:nvSpPr>
          <p:cNvPr id="7" name="Rectangle 6">
            <a:extLst>
              <a:ext uri="{FF2B5EF4-FFF2-40B4-BE49-F238E27FC236}">
                <a16:creationId xmlns:a16="http://schemas.microsoft.com/office/drawing/2014/main" id="{5362C7B4-F7C0-4507-ADAC-A53897792683}"/>
              </a:ext>
            </a:extLst>
          </p:cNvPr>
          <p:cNvSpPr/>
          <p:nvPr/>
        </p:nvSpPr>
        <p:spPr>
          <a:xfrm>
            <a:off x="6821034" y="3352800"/>
            <a:ext cx="1981200" cy="10668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Correlate Data for type of Crop</a:t>
            </a:r>
          </a:p>
        </p:txBody>
      </p:sp>
      <p:sp>
        <p:nvSpPr>
          <p:cNvPr id="8" name="Rectangle 7">
            <a:extLst>
              <a:ext uri="{FF2B5EF4-FFF2-40B4-BE49-F238E27FC236}">
                <a16:creationId xmlns:a16="http://schemas.microsoft.com/office/drawing/2014/main" id="{26CCD28E-981D-4D0D-BF8B-61599A7DB317}"/>
              </a:ext>
            </a:extLst>
          </p:cNvPr>
          <p:cNvSpPr/>
          <p:nvPr/>
        </p:nvSpPr>
        <p:spPr>
          <a:xfrm>
            <a:off x="3444009" y="3886201"/>
            <a:ext cx="2286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Guide about Extra new Features</a:t>
            </a:r>
          </a:p>
        </p:txBody>
      </p:sp>
      <p:sp>
        <p:nvSpPr>
          <p:cNvPr id="9" name="Rectangle 8">
            <a:extLst>
              <a:ext uri="{FF2B5EF4-FFF2-40B4-BE49-F238E27FC236}">
                <a16:creationId xmlns:a16="http://schemas.microsoft.com/office/drawing/2014/main" id="{5F8E9717-93D1-4008-B7C1-988443A84489}"/>
              </a:ext>
            </a:extLst>
          </p:cNvPr>
          <p:cNvSpPr/>
          <p:nvPr/>
        </p:nvSpPr>
        <p:spPr>
          <a:xfrm>
            <a:off x="228600" y="3886200"/>
            <a:ext cx="2286000" cy="1295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Interface</a:t>
            </a:r>
          </a:p>
        </p:txBody>
      </p:sp>
      <p:sp>
        <p:nvSpPr>
          <p:cNvPr id="10" name="Arrow: Right 9">
            <a:extLst>
              <a:ext uri="{FF2B5EF4-FFF2-40B4-BE49-F238E27FC236}">
                <a16:creationId xmlns:a16="http://schemas.microsoft.com/office/drawing/2014/main" id="{DCA2FC45-F822-4AB7-9A38-3A51C2B41169}"/>
              </a:ext>
            </a:extLst>
          </p:cNvPr>
          <p:cNvSpPr/>
          <p:nvPr/>
        </p:nvSpPr>
        <p:spPr>
          <a:xfrm>
            <a:off x="2580353" y="2133600"/>
            <a:ext cx="789765" cy="3048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2872D72-695C-4BC1-BFF6-B1A3209B2770}"/>
              </a:ext>
            </a:extLst>
          </p:cNvPr>
          <p:cNvSpPr/>
          <p:nvPr/>
        </p:nvSpPr>
        <p:spPr>
          <a:xfrm>
            <a:off x="5792355" y="2133600"/>
            <a:ext cx="712334" cy="304800"/>
          </a:xfrm>
          <a:prstGeom prst="rightArrow">
            <a:avLst>
              <a:gd name="adj1" fmla="val 50000"/>
              <a:gd name="adj2" fmla="val 65152"/>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Bent 13">
            <a:extLst>
              <a:ext uri="{FF2B5EF4-FFF2-40B4-BE49-F238E27FC236}">
                <a16:creationId xmlns:a16="http://schemas.microsoft.com/office/drawing/2014/main" id="{AD96A7F1-2A34-4685-A4AE-DFD74DE6E23F}"/>
              </a:ext>
            </a:extLst>
          </p:cNvPr>
          <p:cNvSpPr/>
          <p:nvPr/>
        </p:nvSpPr>
        <p:spPr>
          <a:xfrm rot="5400000">
            <a:off x="9270338" y="1906748"/>
            <a:ext cx="1593293" cy="2176283"/>
          </a:xfrm>
          <a:prstGeom prst="bentArrow">
            <a:avLst>
              <a:gd name="adj1" fmla="val 11400"/>
              <a:gd name="adj2" fmla="val 24738"/>
              <a:gd name="adj3" fmla="val 19246"/>
              <a:gd name="adj4" fmla="val 47411"/>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Left-Up 16">
            <a:extLst>
              <a:ext uri="{FF2B5EF4-FFF2-40B4-BE49-F238E27FC236}">
                <a16:creationId xmlns:a16="http://schemas.microsoft.com/office/drawing/2014/main" id="{99007B07-E6CA-4832-898E-6DFFBAC69725}"/>
              </a:ext>
            </a:extLst>
          </p:cNvPr>
          <p:cNvSpPr/>
          <p:nvPr/>
        </p:nvSpPr>
        <p:spPr>
          <a:xfrm rot="19016570">
            <a:off x="8526308" y="3977410"/>
            <a:ext cx="1066800" cy="1066800"/>
          </a:xfrm>
          <a:prstGeom prst="leftUpArrow">
            <a:avLst>
              <a:gd name="adj1" fmla="val 16392"/>
              <a:gd name="adj2" fmla="val 20323"/>
              <a:gd name="adj3" fmla="val 25000"/>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allout: Right Arrow 17">
            <a:extLst>
              <a:ext uri="{FF2B5EF4-FFF2-40B4-BE49-F238E27FC236}">
                <a16:creationId xmlns:a16="http://schemas.microsoft.com/office/drawing/2014/main" id="{4A9AF387-4AE5-4C80-B1A0-AB636FEBA704}"/>
              </a:ext>
            </a:extLst>
          </p:cNvPr>
          <p:cNvSpPr/>
          <p:nvPr/>
        </p:nvSpPr>
        <p:spPr>
          <a:xfrm rot="10800000">
            <a:off x="5763435" y="3756902"/>
            <a:ext cx="914456" cy="1653298"/>
          </a:xfrm>
          <a:prstGeom prst="rightArrowCallout">
            <a:avLst>
              <a:gd name="adj1" fmla="val 11644"/>
              <a:gd name="adj2" fmla="val 12261"/>
              <a:gd name="adj3" fmla="val 42778"/>
              <a:gd name="adj4" fmla="val 14395"/>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284F1318-1BC9-4FDC-8DE4-E16806C4F2D0}"/>
              </a:ext>
            </a:extLst>
          </p:cNvPr>
          <p:cNvSpPr/>
          <p:nvPr/>
        </p:nvSpPr>
        <p:spPr>
          <a:xfrm>
            <a:off x="2580353" y="4419600"/>
            <a:ext cx="720513" cy="304800"/>
          </a:xfrm>
          <a:prstGeom prst="lef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E969DC-CC5B-4777-97FD-DF2EA3D506AD}"/>
              </a:ext>
            </a:extLst>
          </p:cNvPr>
          <p:cNvSpPr txBox="1"/>
          <p:nvPr/>
        </p:nvSpPr>
        <p:spPr>
          <a:xfrm>
            <a:off x="4560494" y="457200"/>
            <a:ext cx="2840842" cy="584775"/>
          </a:xfrm>
          <a:prstGeom prst="rect">
            <a:avLst/>
          </a:prstGeom>
          <a:noFill/>
        </p:spPr>
        <p:txBody>
          <a:bodyPr wrap="none" rtlCol="0">
            <a:spAutoFit/>
          </a:bodyPr>
          <a:lstStyle/>
          <a:p>
            <a:pPr algn="ctr"/>
            <a:r>
              <a:rPr lang="en-IN" sz="3200" dirty="0">
                <a:effectLst>
                  <a:outerShdw blurRad="38100" dist="38100" dir="2700000" algn="tl">
                    <a:srgbClr val="000000">
                      <a:alpha val="43137"/>
                    </a:srgbClr>
                  </a:outerShdw>
                </a:effectLst>
                <a:latin typeface="Imprint MT Shadow" panose="04020605060303030202" pitchFamily="82" charset="0"/>
              </a:rPr>
              <a:t>Block Diagram</a:t>
            </a:r>
          </a:p>
        </p:txBody>
      </p:sp>
    </p:spTree>
    <p:extLst>
      <p:ext uri="{BB962C8B-B14F-4D97-AF65-F5344CB8AC3E}">
        <p14:creationId xmlns:p14="http://schemas.microsoft.com/office/powerpoint/2010/main" val="137946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Imprint MT Shadow" panose="04020605060303030202" pitchFamily="82" charset="0"/>
              </a:rPr>
              <a:t>Methodology</a:t>
            </a:r>
          </a:p>
        </p:txBody>
      </p:sp>
      <p:sp>
        <p:nvSpPr>
          <p:cNvPr id="3" name="Content Placeholder 2"/>
          <p:cNvSpPr>
            <a:spLocks noGrp="1"/>
          </p:cNvSpPr>
          <p:nvPr>
            <p:ph idx="1"/>
          </p:nvPr>
        </p:nvSpPr>
        <p:spPr>
          <a:xfrm>
            <a:off x="1451579" y="2015732"/>
            <a:ext cx="9603275" cy="3450613"/>
          </a:xfrm>
        </p:spPr>
        <p:txBody>
          <a:bodyPr>
            <a:normAutofit fontScale="85000" lnSpcReduction="10000"/>
          </a:bodyPr>
          <a:lstStyle/>
          <a:p>
            <a:pPr algn="just">
              <a:buNone/>
            </a:pPr>
            <a:r>
              <a:rPr lang="en-US" sz="2800" dirty="0"/>
              <a:t>In Phase One,</a:t>
            </a:r>
          </a:p>
          <a:p>
            <a:pPr algn="just">
              <a:buNone/>
            </a:pPr>
            <a:r>
              <a:rPr lang="en-US" sz="2800" dirty="0"/>
              <a:t>• The proposed system requires analyzing all dataset from repositories.</a:t>
            </a:r>
          </a:p>
          <a:p>
            <a:pPr algn="just">
              <a:buNone/>
            </a:pPr>
            <a:r>
              <a:rPr lang="en-US" sz="2800" dirty="0"/>
              <a:t>• The System make use of SVM and Random forest for classifying the elements.</a:t>
            </a:r>
          </a:p>
          <a:p>
            <a:pPr algn="just">
              <a:buNone/>
            </a:pPr>
            <a:r>
              <a:rPr lang="en-US" sz="2800" dirty="0"/>
              <a:t>In Phase Two,</a:t>
            </a:r>
          </a:p>
          <a:p>
            <a:pPr algn="just">
              <a:buNone/>
            </a:pPr>
            <a:r>
              <a:rPr lang="en-US" sz="2800" dirty="0"/>
              <a:t>• All the comparisons needs to be done which affect the conditions , So the main challenge is to keep all comparison and perform prediction on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Imprint MT Shadow" panose="04020605060303030202" pitchFamily="82" charset="0"/>
              </a:rPr>
              <a:t>Conclusion</a:t>
            </a:r>
          </a:p>
        </p:txBody>
      </p:sp>
      <p:sp>
        <p:nvSpPr>
          <p:cNvPr id="3" name="Content Placeholder 2"/>
          <p:cNvSpPr>
            <a:spLocks noGrp="1"/>
          </p:cNvSpPr>
          <p:nvPr>
            <p:ph idx="1"/>
          </p:nvPr>
        </p:nvSpPr>
        <p:spPr/>
        <p:txBody>
          <a:bodyPr>
            <a:normAutofit/>
          </a:bodyPr>
          <a:lstStyle/>
          <a:p>
            <a:pPr algn="just"/>
            <a:r>
              <a:rPr lang="en-US" sz="2600" dirty="0"/>
              <a:t>The System has been proposed to help the farmers to have good yield and provide a platform for farmers to grow with technology. This might also increase enthusiasm in farming and farmers could also be free to use this system without pre-knowledge about it. And finally it covers all basic things required by farmers to complete their transportation.</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352</TotalTime>
  <Words>815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Imprint MT Shadow</vt:lpstr>
      <vt:lpstr>Gallery</vt:lpstr>
      <vt:lpstr> </vt:lpstr>
      <vt:lpstr>Introduction</vt:lpstr>
      <vt:lpstr>PowerPoint Presentation</vt:lpstr>
      <vt:lpstr>Limitations</vt:lpstr>
      <vt:lpstr>Problem Statement</vt:lpstr>
      <vt:lpstr>Objectives</vt:lpstr>
      <vt:lpstr>PowerPoint Presentation</vt:lpstr>
      <vt:lpstr>Methodology</vt:lpstr>
      <vt:lpstr>Conclusion</vt:lpstr>
      <vt:lpstr>Future Scope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Vedhas</cp:lastModifiedBy>
  <cp:revision>32</cp:revision>
  <dcterms:created xsi:type="dcterms:W3CDTF">2019-12-12T17:52:00Z</dcterms:created>
  <dcterms:modified xsi:type="dcterms:W3CDTF">2020-05-21T07:06:16Z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