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4" r:id="rId5"/>
    <p:sldId id="261" r:id="rId6"/>
    <p:sldId id="257" r:id="rId7"/>
    <p:sldId id="265" r:id="rId8"/>
    <p:sldId id="267" r:id="rId9"/>
    <p:sldId id="262" r:id="rId10"/>
    <p:sldId id="263"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C8F28B-D490-4B89-9E43-B827BFAAD9E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51979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F28B-D490-4B89-9E43-B827BFAAD9E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348050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F28B-D490-4B89-9E43-B827BFAAD9E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1267876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F28B-D490-4B89-9E43-B827BFAAD9E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655E829-2FFB-46CD-8CB2-BCDB9E9CB0F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8399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F28B-D490-4B89-9E43-B827BFAAD9E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1807516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C8F28B-D490-4B89-9E43-B827BFAAD9E5}"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182333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C8F28B-D490-4B89-9E43-B827BFAAD9E5}"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2883409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8F28B-D490-4B89-9E43-B827BFAAD9E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2394134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AC8F28B-D490-4B89-9E43-B827BFAAD9E5}" type="datetimeFigureOut">
              <a:rPr lang="en-IN" smtClean="0"/>
              <a:t>24-08-2024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655E829-2FFB-46CD-8CB2-BCDB9E9CB0FD}" type="slidenum">
              <a:rPr lang="en-IN" smtClean="0"/>
              <a:t>‹#›</a:t>
            </a:fld>
            <a:endParaRPr lang="en-IN"/>
          </a:p>
        </p:txBody>
      </p:sp>
    </p:spTree>
    <p:extLst>
      <p:ext uri="{BB962C8B-B14F-4D97-AF65-F5344CB8AC3E}">
        <p14:creationId xmlns:p14="http://schemas.microsoft.com/office/powerpoint/2010/main" val="95119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8F28B-D490-4B89-9E43-B827BFAAD9E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358648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8F28B-D490-4B89-9E43-B827BFAAD9E5}"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116362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C8F28B-D490-4B89-9E43-B827BFAAD9E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234804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C8F28B-D490-4B89-9E43-B827BFAAD9E5}"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289439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C8F28B-D490-4B89-9E43-B827BFAAD9E5}"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258244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AC8F28B-D490-4B89-9E43-B827BFAAD9E5}"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291968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F28B-D490-4B89-9E43-B827BFAAD9E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26488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8F28B-D490-4B89-9E43-B827BFAAD9E5}"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5E829-2FFB-46CD-8CB2-BCDB9E9CB0FD}" type="slidenum">
              <a:rPr lang="en-IN" smtClean="0"/>
              <a:t>‹#›</a:t>
            </a:fld>
            <a:endParaRPr lang="en-IN"/>
          </a:p>
        </p:txBody>
      </p:sp>
    </p:spTree>
    <p:extLst>
      <p:ext uri="{BB962C8B-B14F-4D97-AF65-F5344CB8AC3E}">
        <p14:creationId xmlns:p14="http://schemas.microsoft.com/office/powerpoint/2010/main" val="28238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C8F28B-D490-4B89-9E43-B827BFAAD9E5}" type="datetimeFigureOut">
              <a:rPr lang="en-IN" smtClean="0"/>
              <a:t>24-08-2024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655E829-2FFB-46CD-8CB2-BCDB9E9CB0FD}" type="slidenum">
              <a:rPr lang="en-IN" smtClean="0"/>
              <a:t>‹#›</a:t>
            </a:fld>
            <a:endParaRPr lang="en-IN"/>
          </a:p>
        </p:txBody>
      </p:sp>
    </p:spTree>
    <p:extLst>
      <p:ext uri="{BB962C8B-B14F-4D97-AF65-F5344CB8AC3E}">
        <p14:creationId xmlns:p14="http://schemas.microsoft.com/office/powerpoint/2010/main" val="3230153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C880-6BEF-1140-0572-F912993892D4}"/>
              </a:ext>
            </a:extLst>
          </p:cNvPr>
          <p:cNvSpPr>
            <a:spLocks noGrp="1"/>
          </p:cNvSpPr>
          <p:nvPr>
            <p:ph type="ctrTitle"/>
          </p:nvPr>
        </p:nvSpPr>
        <p:spPr>
          <a:xfrm>
            <a:off x="754190" y="2742465"/>
            <a:ext cx="8144134" cy="1373070"/>
          </a:xfrm>
        </p:spPr>
        <p:txBody>
          <a:bodyPr/>
          <a:lstStyle/>
          <a:p>
            <a:r>
              <a:rPr lang="en-IN" b="1" dirty="0"/>
              <a:t>TRAVEL PLANNER</a:t>
            </a:r>
          </a:p>
        </p:txBody>
      </p:sp>
      <p:sp>
        <p:nvSpPr>
          <p:cNvPr id="3" name="Subtitle 2">
            <a:extLst>
              <a:ext uri="{FF2B5EF4-FFF2-40B4-BE49-F238E27FC236}">
                <a16:creationId xmlns:a16="http://schemas.microsoft.com/office/drawing/2014/main" id="{0F3F9799-2926-9D1F-988E-D93A57D4F6E2}"/>
              </a:ext>
            </a:extLst>
          </p:cNvPr>
          <p:cNvSpPr>
            <a:spLocks noGrp="1"/>
          </p:cNvSpPr>
          <p:nvPr>
            <p:ph type="subTitle" idx="1"/>
          </p:nvPr>
        </p:nvSpPr>
        <p:spPr>
          <a:xfrm>
            <a:off x="7296912" y="4265486"/>
            <a:ext cx="3627120" cy="2427922"/>
          </a:xfrm>
        </p:spPr>
        <p:txBody>
          <a:bodyPr>
            <a:normAutofit fontScale="85000" lnSpcReduction="20000"/>
          </a:bodyPr>
          <a:lstStyle/>
          <a:p>
            <a:pPr algn="l"/>
            <a:r>
              <a:rPr lang="en-IN" sz="1900" dirty="0"/>
              <a:t>Name: Dhruvi Patel</a:t>
            </a:r>
          </a:p>
          <a:p>
            <a:pPr algn="l"/>
            <a:r>
              <a:rPr lang="en-IN" sz="1900" dirty="0"/>
              <a:t>Enrol no.:23002171210028</a:t>
            </a:r>
          </a:p>
          <a:p>
            <a:pPr algn="l"/>
            <a:r>
              <a:rPr lang="en-IN" sz="1900" dirty="0"/>
              <a:t>Batch:B-1</a:t>
            </a:r>
          </a:p>
          <a:p>
            <a:pPr algn="l"/>
            <a:r>
              <a:rPr lang="en-IN" sz="1900" dirty="0"/>
              <a:t>Rollno.:17</a:t>
            </a:r>
          </a:p>
          <a:p>
            <a:pPr algn="l"/>
            <a:r>
              <a:rPr lang="en-IN" sz="1900" dirty="0"/>
              <a:t>Branch: CSE</a:t>
            </a:r>
          </a:p>
          <a:p>
            <a:pPr algn="l"/>
            <a:r>
              <a:rPr lang="en-IN" dirty="0"/>
              <a:t>LJ INSTITUTE OF ENGINEERING AND TECHNOLOGY</a:t>
            </a:r>
          </a:p>
          <a:p>
            <a:pPr algn="l"/>
            <a:r>
              <a:rPr lang="en-IN" dirty="0"/>
              <a:t>LJ UNIVERSITY</a:t>
            </a:r>
          </a:p>
          <a:p>
            <a:pPr algn="l"/>
            <a:endParaRPr lang="en-IN" dirty="0"/>
          </a:p>
        </p:txBody>
      </p:sp>
      <p:pic>
        <p:nvPicPr>
          <p:cNvPr id="1026" name="Picture 2" descr="Travel Planner">
            <a:extLst>
              <a:ext uri="{FF2B5EF4-FFF2-40B4-BE49-F238E27FC236}">
                <a16:creationId xmlns:a16="http://schemas.microsoft.com/office/drawing/2014/main" id="{19E22CCB-A000-7D4F-C61E-72A15706D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90" y="4265486"/>
            <a:ext cx="2592514" cy="25925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ep-by-Step Guide to Developing Your Own Travel Planner App">
            <a:extLst>
              <a:ext uri="{FF2B5EF4-FFF2-40B4-BE49-F238E27FC236}">
                <a16:creationId xmlns:a16="http://schemas.microsoft.com/office/drawing/2014/main" id="{827BD80D-69F9-35F8-66A1-862E5277A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95251"/>
            <a:ext cx="9810750" cy="22547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ravel Stock Photos, Royalty Free ...">
            <a:extLst>
              <a:ext uri="{FF2B5EF4-FFF2-40B4-BE49-F238E27FC236}">
                <a16:creationId xmlns:a16="http://schemas.microsoft.com/office/drawing/2014/main" id="{67B3290D-75E3-B9D7-2494-B7F8F14111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711" y="4265487"/>
            <a:ext cx="2657475" cy="259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71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20D6-4FDB-4E38-A391-FCB4372B2299}"/>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2866AEFD-E03D-B5E6-0638-19B2D43D4ABA}"/>
              </a:ext>
            </a:extLst>
          </p:cNvPr>
          <p:cNvSpPr>
            <a:spLocks noGrp="1"/>
          </p:cNvSpPr>
          <p:nvPr>
            <p:ph idx="1"/>
          </p:nvPr>
        </p:nvSpPr>
        <p:spPr/>
        <p:txBody>
          <a:bodyPr/>
          <a:lstStyle/>
          <a:p>
            <a:pPr algn="just"/>
            <a:r>
              <a:rPr lang="en-IN" dirty="0"/>
              <a:t>Integrate it with payment gateway.</a:t>
            </a:r>
          </a:p>
          <a:p>
            <a:pPr algn="just"/>
            <a:r>
              <a:rPr lang="en-IN" dirty="0"/>
              <a:t>Integrate it with google maps.(For location and reviews)</a:t>
            </a:r>
          </a:p>
          <a:p>
            <a:pPr algn="just"/>
            <a:r>
              <a:rPr lang="en-IN" dirty="0"/>
              <a:t>Add transportation options like booking flights or trains with booking the packages.</a:t>
            </a:r>
          </a:p>
          <a:p>
            <a:pPr algn="just"/>
            <a:r>
              <a:rPr lang="en-IN" dirty="0"/>
              <a:t>Add transport facility for internal travelling like sedan car, tempo traveller, </a:t>
            </a:r>
            <a:r>
              <a:rPr lang="en-IN" dirty="0" err="1"/>
              <a:t>suv</a:t>
            </a:r>
            <a:r>
              <a:rPr lang="en-IN" dirty="0"/>
              <a:t> etc.</a:t>
            </a:r>
          </a:p>
          <a:p>
            <a:endParaRPr lang="en-IN" dirty="0"/>
          </a:p>
          <a:p>
            <a:endParaRPr lang="en-IN" dirty="0"/>
          </a:p>
        </p:txBody>
      </p:sp>
      <p:pic>
        <p:nvPicPr>
          <p:cNvPr id="4" name="object 5">
            <a:extLst>
              <a:ext uri="{FF2B5EF4-FFF2-40B4-BE49-F238E27FC236}">
                <a16:creationId xmlns:a16="http://schemas.microsoft.com/office/drawing/2014/main" id="{82F1FADF-1B84-A229-A0C9-332265AD0A5B}"/>
              </a:ext>
            </a:extLst>
          </p:cNvPr>
          <p:cNvPicPr/>
          <p:nvPr/>
        </p:nvPicPr>
        <p:blipFill>
          <a:blip r:embed="rId2" cstate="print"/>
          <a:stretch>
            <a:fillRect/>
          </a:stretch>
        </p:blipFill>
        <p:spPr>
          <a:xfrm>
            <a:off x="144871" y="126017"/>
            <a:ext cx="1025561" cy="934687"/>
          </a:xfrm>
          <a:prstGeom prst="rect">
            <a:avLst/>
          </a:prstGeom>
        </p:spPr>
      </p:pic>
      <p:pic>
        <p:nvPicPr>
          <p:cNvPr id="5" name="object 5">
            <a:extLst>
              <a:ext uri="{FF2B5EF4-FFF2-40B4-BE49-F238E27FC236}">
                <a16:creationId xmlns:a16="http://schemas.microsoft.com/office/drawing/2014/main" id="{CA748CEF-9ABD-D003-82AE-5F30399C1283}"/>
              </a:ext>
            </a:extLst>
          </p:cNvPr>
          <p:cNvPicPr/>
          <p:nvPr/>
        </p:nvPicPr>
        <p:blipFill>
          <a:blip r:embed="rId3" cstate="print"/>
          <a:stretch>
            <a:fillRect/>
          </a:stretch>
        </p:blipFill>
        <p:spPr>
          <a:xfrm>
            <a:off x="9378571" y="103464"/>
            <a:ext cx="2668558" cy="754843"/>
          </a:xfrm>
          <a:prstGeom prst="rect">
            <a:avLst/>
          </a:prstGeom>
        </p:spPr>
      </p:pic>
    </p:spTree>
    <p:extLst>
      <p:ext uri="{BB962C8B-B14F-4D97-AF65-F5344CB8AC3E}">
        <p14:creationId xmlns:p14="http://schemas.microsoft.com/office/powerpoint/2010/main" val="4302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B307-01DA-D5B5-78A4-87548E582F17}"/>
              </a:ext>
            </a:extLst>
          </p:cNvPr>
          <p:cNvSpPr>
            <a:spLocks noGrp="1"/>
          </p:cNvSpPr>
          <p:nvPr>
            <p:ph type="title"/>
          </p:nvPr>
        </p:nvSpPr>
        <p:spPr>
          <a:xfrm>
            <a:off x="838200" y="2766218"/>
            <a:ext cx="10515600" cy="1325563"/>
          </a:xfrm>
        </p:spPr>
        <p:txBody>
          <a:bodyPr/>
          <a:lstStyle/>
          <a:p>
            <a:r>
              <a:rPr lang="en-IN" dirty="0"/>
              <a:t>			</a:t>
            </a:r>
            <a:r>
              <a:rPr lang="en-IN" sz="5400" dirty="0"/>
              <a:t>THANK YOU!!</a:t>
            </a:r>
            <a:endParaRPr lang="en-IN" dirty="0"/>
          </a:p>
        </p:txBody>
      </p:sp>
      <p:pic>
        <p:nvPicPr>
          <p:cNvPr id="3" name="object 5">
            <a:extLst>
              <a:ext uri="{FF2B5EF4-FFF2-40B4-BE49-F238E27FC236}">
                <a16:creationId xmlns:a16="http://schemas.microsoft.com/office/drawing/2014/main" id="{F7C7E353-FAE3-8FB6-D721-F475CFEA2DBE}"/>
              </a:ext>
            </a:extLst>
          </p:cNvPr>
          <p:cNvPicPr/>
          <p:nvPr/>
        </p:nvPicPr>
        <p:blipFill>
          <a:blip r:embed="rId2" cstate="print"/>
          <a:stretch>
            <a:fillRect/>
          </a:stretch>
        </p:blipFill>
        <p:spPr>
          <a:xfrm>
            <a:off x="144871" y="126017"/>
            <a:ext cx="1112998" cy="1015017"/>
          </a:xfrm>
          <a:prstGeom prst="rect">
            <a:avLst/>
          </a:prstGeom>
        </p:spPr>
      </p:pic>
      <p:pic>
        <p:nvPicPr>
          <p:cNvPr id="4" name="object 5">
            <a:extLst>
              <a:ext uri="{FF2B5EF4-FFF2-40B4-BE49-F238E27FC236}">
                <a16:creationId xmlns:a16="http://schemas.microsoft.com/office/drawing/2014/main" id="{DF49C4F5-F217-017D-B610-09AFA22EE54C}"/>
              </a:ext>
            </a:extLst>
          </p:cNvPr>
          <p:cNvPicPr/>
          <p:nvPr/>
        </p:nvPicPr>
        <p:blipFill>
          <a:blip r:embed="rId3" cstate="print"/>
          <a:stretch>
            <a:fillRect/>
          </a:stretch>
        </p:blipFill>
        <p:spPr>
          <a:xfrm>
            <a:off x="9378571" y="103464"/>
            <a:ext cx="2668558" cy="754843"/>
          </a:xfrm>
          <a:prstGeom prst="rect">
            <a:avLst/>
          </a:prstGeom>
        </p:spPr>
      </p:pic>
    </p:spTree>
    <p:extLst>
      <p:ext uri="{BB962C8B-B14F-4D97-AF65-F5344CB8AC3E}">
        <p14:creationId xmlns:p14="http://schemas.microsoft.com/office/powerpoint/2010/main" val="315698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C144-F8BB-B05E-CA9B-B589200B36B3}"/>
              </a:ext>
            </a:extLst>
          </p:cNvPr>
          <p:cNvSpPr>
            <a:spLocks noGrp="1"/>
          </p:cNvSpPr>
          <p:nvPr>
            <p:ph type="title"/>
          </p:nvPr>
        </p:nvSpPr>
        <p:spPr/>
        <p:txBody>
          <a:bodyPr/>
          <a:lstStyle/>
          <a:p>
            <a:r>
              <a:rPr lang="en-IN" dirty="0"/>
              <a:t>PROJECT OUTLINE:-</a:t>
            </a:r>
          </a:p>
        </p:txBody>
      </p:sp>
      <p:sp>
        <p:nvSpPr>
          <p:cNvPr id="3" name="Content Placeholder 2">
            <a:extLst>
              <a:ext uri="{FF2B5EF4-FFF2-40B4-BE49-F238E27FC236}">
                <a16:creationId xmlns:a16="http://schemas.microsoft.com/office/drawing/2014/main" id="{AAE86E8A-3D27-46AC-D9F2-66873D368968}"/>
              </a:ext>
            </a:extLst>
          </p:cNvPr>
          <p:cNvSpPr>
            <a:spLocks noGrp="1"/>
          </p:cNvSpPr>
          <p:nvPr>
            <p:ph idx="1"/>
          </p:nvPr>
        </p:nvSpPr>
        <p:spPr/>
        <p:txBody>
          <a:bodyPr/>
          <a:lstStyle/>
          <a:p>
            <a:pPr marL="0" indent="0">
              <a:buNone/>
            </a:pPr>
            <a:r>
              <a:rPr lang="en-IN" b="1" i="1" dirty="0"/>
              <a:t>PURPOSE OF THE PROJECT:</a:t>
            </a:r>
          </a:p>
          <a:p>
            <a:pPr marL="457200" lvl="1" indent="0">
              <a:buNone/>
            </a:pPr>
            <a:r>
              <a:rPr lang="en-US" dirty="0"/>
              <a:t>The Travel Planner Application is a comprehensive software tool designed to assist travelers in planning and organizing their trips effectively. It provides users with features to research destinations, select itineraries, book accommodations, manage budgets, and share travel plans with others. The application leverages data structures for efficient data management, database management systems for persistent storage of travel-related information, and Java programming for building the frontend and backend components.</a:t>
            </a:r>
            <a:endParaRPr lang="en-IN" dirty="0"/>
          </a:p>
        </p:txBody>
      </p:sp>
      <p:pic>
        <p:nvPicPr>
          <p:cNvPr id="4" name="object 5">
            <a:extLst>
              <a:ext uri="{FF2B5EF4-FFF2-40B4-BE49-F238E27FC236}">
                <a16:creationId xmlns:a16="http://schemas.microsoft.com/office/drawing/2014/main" id="{30A898A3-0E69-238B-DC98-ED3CCBEF9A5F}"/>
              </a:ext>
            </a:extLst>
          </p:cNvPr>
          <p:cNvPicPr/>
          <p:nvPr/>
        </p:nvPicPr>
        <p:blipFill>
          <a:blip r:embed="rId2" cstate="print"/>
          <a:stretch>
            <a:fillRect/>
          </a:stretch>
        </p:blipFill>
        <p:spPr>
          <a:xfrm>
            <a:off x="0" y="0"/>
            <a:ext cx="1033272" cy="858307"/>
          </a:xfrm>
          <a:prstGeom prst="rect">
            <a:avLst/>
          </a:prstGeom>
        </p:spPr>
      </p:pic>
      <p:pic>
        <p:nvPicPr>
          <p:cNvPr id="5" name="object 5">
            <a:extLst>
              <a:ext uri="{FF2B5EF4-FFF2-40B4-BE49-F238E27FC236}">
                <a16:creationId xmlns:a16="http://schemas.microsoft.com/office/drawing/2014/main" id="{20E7DB26-10A5-B7EF-36EF-9ADD84E32041}"/>
              </a:ext>
            </a:extLst>
          </p:cNvPr>
          <p:cNvPicPr/>
          <p:nvPr/>
        </p:nvPicPr>
        <p:blipFill>
          <a:blip r:embed="rId3" cstate="print"/>
          <a:stretch>
            <a:fillRect/>
          </a:stretch>
        </p:blipFill>
        <p:spPr>
          <a:xfrm>
            <a:off x="9378571" y="103464"/>
            <a:ext cx="2668558" cy="754843"/>
          </a:xfrm>
          <a:prstGeom prst="rect">
            <a:avLst/>
          </a:prstGeom>
        </p:spPr>
      </p:pic>
    </p:spTree>
    <p:extLst>
      <p:ext uri="{BB962C8B-B14F-4D97-AF65-F5344CB8AC3E}">
        <p14:creationId xmlns:p14="http://schemas.microsoft.com/office/powerpoint/2010/main" val="95726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9CE43A-116E-5D52-E2F8-BBBE32F8277A}"/>
              </a:ext>
            </a:extLst>
          </p:cNvPr>
          <p:cNvPicPr>
            <a:picLocks noChangeAspect="1"/>
          </p:cNvPicPr>
          <p:nvPr/>
        </p:nvPicPr>
        <p:blipFill>
          <a:blip r:embed="rId2"/>
          <a:stretch>
            <a:fillRect/>
          </a:stretch>
        </p:blipFill>
        <p:spPr>
          <a:xfrm>
            <a:off x="3655427" y="0"/>
            <a:ext cx="6563641" cy="6858000"/>
          </a:xfrm>
          <a:prstGeom prst="rect">
            <a:avLst/>
          </a:prstGeom>
        </p:spPr>
      </p:pic>
      <p:sp>
        <p:nvSpPr>
          <p:cNvPr id="4" name="TextBox 3">
            <a:extLst>
              <a:ext uri="{FF2B5EF4-FFF2-40B4-BE49-F238E27FC236}">
                <a16:creationId xmlns:a16="http://schemas.microsoft.com/office/drawing/2014/main" id="{BEA3D3EE-7704-5298-6E72-566648037E1B}"/>
              </a:ext>
            </a:extLst>
          </p:cNvPr>
          <p:cNvSpPr txBox="1"/>
          <p:nvPr/>
        </p:nvSpPr>
        <p:spPr>
          <a:xfrm>
            <a:off x="521208" y="1581912"/>
            <a:ext cx="2724912" cy="1938992"/>
          </a:xfrm>
          <a:prstGeom prst="rect">
            <a:avLst/>
          </a:prstGeom>
          <a:noFill/>
        </p:spPr>
        <p:txBody>
          <a:bodyPr wrap="square" rtlCol="0">
            <a:spAutoFit/>
          </a:bodyPr>
          <a:lstStyle/>
          <a:p>
            <a:r>
              <a:rPr lang="en-IN" sz="4000" b="1" dirty="0"/>
              <a:t>USE </a:t>
            </a:r>
          </a:p>
          <a:p>
            <a:r>
              <a:rPr lang="en-IN" sz="4000" b="1" dirty="0"/>
              <a:t>CASE </a:t>
            </a:r>
          </a:p>
          <a:p>
            <a:r>
              <a:rPr lang="en-IN" sz="4000" b="1" dirty="0"/>
              <a:t>DIAGRAM:</a:t>
            </a:r>
          </a:p>
        </p:txBody>
      </p:sp>
      <p:pic>
        <p:nvPicPr>
          <p:cNvPr id="2" name="object 5">
            <a:extLst>
              <a:ext uri="{FF2B5EF4-FFF2-40B4-BE49-F238E27FC236}">
                <a16:creationId xmlns:a16="http://schemas.microsoft.com/office/drawing/2014/main" id="{39EF8248-D423-E1D2-CB55-899B637FD200}"/>
              </a:ext>
            </a:extLst>
          </p:cNvPr>
          <p:cNvPicPr/>
          <p:nvPr/>
        </p:nvPicPr>
        <p:blipFill>
          <a:blip r:embed="rId3" cstate="print"/>
          <a:stretch>
            <a:fillRect/>
          </a:stretch>
        </p:blipFill>
        <p:spPr>
          <a:xfrm>
            <a:off x="144871" y="126017"/>
            <a:ext cx="1112998" cy="1015017"/>
          </a:xfrm>
          <a:prstGeom prst="rect">
            <a:avLst/>
          </a:prstGeom>
        </p:spPr>
      </p:pic>
      <p:pic>
        <p:nvPicPr>
          <p:cNvPr id="5" name="object 5">
            <a:extLst>
              <a:ext uri="{FF2B5EF4-FFF2-40B4-BE49-F238E27FC236}">
                <a16:creationId xmlns:a16="http://schemas.microsoft.com/office/drawing/2014/main" id="{00078F7A-08D9-3E47-B054-1D60804B72BB}"/>
              </a:ext>
            </a:extLst>
          </p:cNvPr>
          <p:cNvPicPr/>
          <p:nvPr/>
        </p:nvPicPr>
        <p:blipFill>
          <a:blip r:embed="rId4" cstate="print"/>
          <a:stretch>
            <a:fillRect/>
          </a:stretch>
        </p:blipFill>
        <p:spPr>
          <a:xfrm>
            <a:off x="9378571" y="103464"/>
            <a:ext cx="2668558" cy="754843"/>
          </a:xfrm>
          <a:prstGeom prst="rect">
            <a:avLst/>
          </a:prstGeom>
        </p:spPr>
      </p:pic>
    </p:spTree>
    <p:extLst>
      <p:ext uri="{BB962C8B-B14F-4D97-AF65-F5344CB8AC3E}">
        <p14:creationId xmlns:p14="http://schemas.microsoft.com/office/powerpoint/2010/main" val="151097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5">
            <a:extLst>
              <a:ext uri="{FF2B5EF4-FFF2-40B4-BE49-F238E27FC236}">
                <a16:creationId xmlns:a16="http://schemas.microsoft.com/office/drawing/2014/main" id="{9547F496-6757-CA0F-E779-74B5A51428D2}"/>
              </a:ext>
            </a:extLst>
          </p:cNvPr>
          <p:cNvPicPr/>
          <p:nvPr/>
        </p:nvPicPr>
        <p:blipFill>
          <a:blip r:embed="rId2" cstate="print"/>
          <a:stretch>
            <a:fillRect/>
          </a:stretch>
        </p:blipFill>
        <p:spPr>
          <a:xfrm>
            <a:off x="144871" y="126017"/>
            <a:ext cx="1112998" cy="1015017"/>
          </a:xfrm>
          <a:prstGeom prst="rect">
            <a:avLst/>
          </a:prstGeom>
        </p:spPr>
      </p:pic>
      <p:pic>
        <p:nvPicPr>
          <p:cNvPr id="3" name="object 5">
            <a:extLst>
              <a:ext uri="{FF2B5EF4-FFF2-40B4-BE49-F238E27FC236}">
                <a16:creationId xmlns:a16="http://schemas.microsoft.com/office/drawing/2014/main" id="{F9BC7269-50CC-2C62-9163-A9A8F0553FCC}"/>
              </a:ext>
            </a:extLst>
          </p:cNvPr>
          <p:cNvPicPr/>
          <p:nvPr/>
        </p:nvPicPr>
        <p:blipFill>
          <a:blip r:embed="rId3" cstate="print"/>
          <a:stretch>
            <a:fillRect/>
          </a:stretch>
        </p:blipFill>
        <p:spPr>
          <a:xfrm>
            <a:off x="9378571" y="103464"/>
            <a:ext cx="2668558" cy="754843"/>
          </a:xfrm>
          <a:prstGeom prst="rect">
            <a:avLst/>
          </a:prstGeom>
        </p:spPr>
      </p:pic>
      <p:sp>
        <p:nvSpPr>
          <p:cNvPr id="4" name="TextBox 3">
            <a:extLst>
              <a:ext uri="{FF2B5EF4-FFF2-40B4-BE49-F238E27FC236}">
                <a16:creationId xmlns:a16="http://schemas.microsoft.com/office/drawing/2014/main" id="{9FDDCB7A-6C28-C3DC-2AFD-DD8638661CD2}"/>
              </a:ext>
            </a:extLst>
          </p:cNvPr>
          <p:cNvSpPr txBox="1"/>
          <p:nvPr/>
        </p:nvSpPr>
        <p:spPr>
          <a:xfrm>
            <a:off x="521208" y="1581912"/>
            <a:ext cx="2724912" cy="1323439"/>
          </a:xfrm>
          <a:prstGeom prst="rect">
            <a:avLst/>
          </a:prstGeom>
          <a:noFill/>
        </p:spPr>
        <p:txBody>
          <a:bodyPr wrap="square" rtlCol="0">
            <a:spAutoFit/>
          </a:bodyPr>
          <a:lstStyle/>
          <a:p>
            <a:r>
              <a:rPr lang="en-IN" sz="4000" b="1" dirty="0"/>
              <a:t>ER </a:t>
            </a:r>
          </a:p>
          <a:p>
            <a:r>
              <a:rPr lang="en-IN" sz="4000" b="1" dirty="0"/>
              <a:t>DIAGRAM:</a:t>
            </a:r>
          </a:p>
        </p:txBody>
      </p:sp>
      <p:pic>
        <p:nvPicPr>
          <p:cNvPr id="6" name="Picture 5">
            <a:extLst>
              <a:ext uri="{FF2B5EF4-FFF2-40B4-BE49-F238E27FC236}">
                <a16:creationId xmlns:a16="http://schemas.microsoft.com/office/drawing/2014/main" id="{1636C562-AE7D-76A7-C835-A3E980E48EC8}"/>
              </a:ext>
            </a:extLst>
          </p:cNvPr>
          <p:cNvPicPr>
            <a:picLocks noChangeAspect="1"/>
          </p:cNvPicPr>
          <p:nvPr/>
        </p:nvPicPr>
        <p:blipFill>
          <a:blip r:embed="rId4"/>
          <a:stretch>
            <a:fillRect/>
          </a:stretch>
        </p:blipFill>
        <p:spPr>
          <a:xfrm>
            <a:off x="3031957" y="858306"/>
            <a:ext cx="8638835" cy="5695329"/>
          </a:xfrm>
          <a:prstGeom prst="rect">
            <a:avLst/>
          </a:prstGeom>
        </p:spPr>
      </p:pic>
    </p:spTree>
    <p:extLst>
      <p:ext uri="{BB962C8B-B14F-4D97-AF65-F5344CB8AC3E}">
        <p14:creationId xmlns:p14="http://schemas.microsoft.com/office/powerpoint/2010/main" val="228856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A55C-8598-7028-05B4-11213031CB10}"/>
              </a:ext>
            </a:extLst>
          </p:cNvPr>
          <p:cNvSpPr>
            <a:spLocks noGrp="1"/>
          </p:cNvSpPr>
          <p:nvPr>
            <p:ph type="title"/>
          </p:nvPr>
        </p:nvSpPr>
        <p:spPr/>
        <p:txBody>
          <a:bodyPr/>
          <a:lstStyle/>
          <a:p>
            <a:r>
              <a:rPr lang="en-IN" dirty="0">
                <a:latin typeface="Arial Rounded MT Bold" panose="020F0704030504030204" pitchFamily="34" charset="0"/>
              </a:rPr>
              <a:t>FUNCTIONALITIES:</a:t>
            </a:r>
          </a:p>
        </p:txBody>
      </p:sp>
      <p:sp>
        <p:nvSpPr>
          <p:cNvPr id="3" name="Content Placeholder 2">
            <a:extLst>
              <a:ext uri="{FF2B5EF4-FFF2-40B4-BE49-F238E27FC236}">
                <a16:creationId xmlns:a16="http://schemas.microsoft.com/office/drawing/2014/main" id="{797225D0-44A9-3908-BC84-BFE65D09FD3A}"/>
              </a:ext>
            </a:extLst>
          </p:cNvPr>
          <p:cNvSpPr>
            <a:spLocks noGrp="1"/>
          </p:cNvSpPr>
          <p:nvPr>
            <p:ph idx="1"/>
          </p:nvPr>
        </p:nvSpPr>
        <p:spPr/>
        <p:txBody>
          <a:bodyPr/>
          <a:lstStyle/>
          <a:p>
            <a:pPr marL="0" indent="0" algn="just">
              <a:buNone/>
            </a:pPr>
            <a:r>
              <a:rPr lang="en-IN" dirty="0"/>
              <a:t>The user is able to do the following things to book his Travel Plan:-</a:t>
            </a:r>
          </a:p>
          <a:p>
            <a:pPr algn="just"/>
            <a:r>
              <a:rPr lang="en-IN" dirty="0"/>
              <a:t>Create a new account</a:t>
            </a:r>
          </a:p>
          <a:p>
            <a:pPr algn="just"/>
            <a:r>
              <a:rPr lang="en-IN" dirty="0"/>
              <a:t>View and book from available travel packages.</a:t>
            </a:r>
          </a:p>
          <a:p>
            <a:pPr algn="just"/>
            <a:r>
              <a:rPr lang="en-IN" dirty="0"/>
              <a:t>Choose itinerary.</a:t>
            </a:r>
          </a:p>
          <a:p>
            <a:pPr algn="just"/>
            <a:r>
              <a:rPr lang="en-IN" dirty="0"/>
              <a:t>Choose hotel and view its photos.</a:t>
            </a:r>
          </a:p>
          <a:p>
            <a:pPr algn="just"/>
            <a:r>
              <a:rPr lang="en-IN" dirty="0"/>
              <a:t>Book the selected hotel by adding details and number of persons.</a:t>
            </a:r>
          </a:p>
          <a:p>
            <a:pPr algn="just"/>
            <a:r>
              <a:rPr lang="en-IN" dirty="0"/>
              <a:t>Pay via different available payment options.</a:t>
            </a:r>
          </a:p>
        </p:txBody>
      </p:sp>
      <p:pic>
        <p:nvPicPr>
          <p:cNvPr id="4" name="object 5">
            <a:extLst>
              <a:ext uri="{FF2B5EF4-FFF2-40B4-BE49-F238E27FC236}">
                <a16:creationId xmlns:a16="http://schemas.microsoft.com/office/drawing/2014/main" id="{3A64582F-3328-3791-9570-A0CC704D6852}"/>
              </a:ext>
            </a:extLst>
          </p:cNvPr>
          <p:cNvPicPr/>
          <p:nvPr/>
        </p:nvPicPr>
        <p:blipFill>
          <a:blip r:embed="rId2" cstate="print"/>
          <a:stretch>
            <a:fillRect/>
          </a:stretch>
        </p:blipFill>
        <p:spPr>
          <a:xfrm>
            <a:off x="144871" y="126018"/>
            <a:ext cx="915833" cy="795794"/>
          </a:xfrm>
          <a:prstGeom prst="rect">
            <a:avLst/>
          </a:prstGeom>
        </p:spPr>
      </p:pic>
      <p:pic>
        <p:nvPicPr>
          <p:cNvPr id="5" name="object 5">
            <a:extLst>
              <a:ext uri="{FF2B5EF4-FFF2-40B4-BE49-F238E27FC236}">
                <a16:creationId xmlns:a16="http://schemas.microsoft.com/office/drawing/2014/main" id="{110EFD23-F279-0405-45AB-01AB249515C7}"/>
              </a:ext>
            </a:extLst>
          </p:cNvPr>
          <p:cNvPicPr/>
          <p:nvPr/>
        </p:nvPicPr>
        <p:blipFill>
          <a:blip r:embed="rId3" cstate="print"/>
          <a:stretch>
            <a:fillRect/>
          </a:stretch>
        </p:blipFill>
        <p:spPr>
          <a:xfrm>
            <a:off x="9378571" y="103464"/>
            <a:ext cx="2668558" cy="754843"/>
          </a:xfrm>
          <a:prstGeom prst="rect">
            <a:avLst/>
          </a:prstGeom>
        </p:spPr>
      </p:pic>
    </p:spTree>
    <p:extLst>
      <p:ext uri="{BB962C8B-B14F-4D97-AF65-F5344CB8AC3E}">
        <p14:creationId xmlns:p14="http://schemas.microsoft.com/office/powerpoint/2010/main" val="271394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2570510-6ADD-AADA-708C-7DEB3A46BAE8}"/>
              </a:ext>
            </a:extLst>
          </p:cNvPr>
          <p:cNvGraphicFramePr>
            <a:graphicFrameLocks noGrp="1"/>
          </p:cNvGraphicFramePr>
          <p:nvPr>
            <p:extLst>
              <p:ext uri="{D42A27DB-BD31-4B8C-83A1-F6EECF244321}">
                <p14:modId xmlns:p14="http://schemas.microsoft.com/office/powerpoint/2010/main" val="628604717"/>
              </p:ext>
            </p:extLst>
          </p:nvPr>
        </p:nvGraphicFramePr>
        <p:xfrm>
          <a:off x="632460" y="518176"/>
          <a:ext cx="10927080" cy="6210244"/>
        </p:xfrm>
        <a:graphic>
          <a:graphicData uri="http://schemas.openxmlformats.org/drawingml/2006/table">
            <a:tbl>
              <a:tblPr firstRow="1" bandRow="1">
                <a:tableStyleId>{5C22544A-7EE6-4342-B048-85BDC9FD1C3A}</a:tableStyleId>
              </a:tblPr>
              <a:tblGrid>
                <a:gridCol w="3642360">
                  <a:extLst>
                    <a:ext uri="{9D8B030D-6E8A-4147-A177-3AD203B41FA5}">
                      <a16:colId xmlns:a16="http://schemas.microsoft.com/office/drawing/2014/main" val="1614183094"/>
                    </a:ext>
                  </a:extLst>
                </a:gridCol>
                <a:gridCol w="3642360">
                  <a:extLst>
                    <a:ext uri="{9D8B030D-6E8A-4147-A177-3AD203B41FA5}">
                      <a16:colId xmlns:a16="http://schemas.microsoft.com/office/drawing/2014/main" val="920078391"/>
                    </a:ext>
                  </a:extLst>
                </a:gridCol>
                <a:gridCol w="3642360">
                  <a:extLst>
                    <a:ext uri="{9D8B030D-6E8A-4147-A177-3AD203B41FA5}">
                      <a16:colId xmlns:a16="http://schemas.microsoft.com/office/drawing/2014/main" val="1445216383"/>
                    </a:ext>
                  </a:extLst>
                </a:gridCol>
              </a:tblGrid>
              <a:tr h="322172">
                <a:tc>
                  <a:txBody>
                    <a:bodyPr/>
                    <a:lstStyle/>
                    <a:p>
                      <a:pPr algn="ctr"/>
                      <a:r>
                        <a:rPr lang="en-IN" dirty="0"/>
                        <a:t>DS USING JAVA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JAVA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DBMS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176509"/>
                  </a:ext>
                </a:extLst>
              </a:tr>
              <a:tr h="563800">
                <a:tc>
                  <a:txBody>
                    <a:bodyPr/>
                    <a:lstStyle/>
                    <a:p>
                      <a:pPr algn="ctr"/>
                      <a:r>
                        <a:rPr lang="en-IN" dirty="0"/>
                        <a:t>LinkList-managing collection of</a:t>
                      </a:r>
                    </a:p>
                    <a:p>
                      <a:pPr algn="ctr"/>
                      <a:r>
                        <a:rPr lang="en-IN" dirty="0"/>
                        <a:t> travel packages, photos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Inheritance</a:t>
                      </a:r>
                    </a:p>
                    <a:p>
                      <a:pPr algn="ctr"/>
                      <a:r>
                        <a:rPr lang="en-IN" dirty="0"/>
                        <a:t>(Extends, implements)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Insertion of user info for signup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399750"/>
                  </a:ext>
                </a:extLst>
              </a:tr>
              <a:tr h="563800">
                <a:tc>
                  <a:txBody>
                    <a:bodyPr/>
                    <a:lstStyle/>
                    <a:p>
                      <a:pPr algn="ctr"/>
                      <a:r>
                        <a:rPr lang="en-IN" dirty="0" err="1"/>
                        <a:t>ArrayList</a:t>
                      </a:r>
                      <a:r>
                        <a:rPr lang="en-IN" dirty="0"/>
                        <a:t>-store hotel pics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multithreading in splash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Insertion of user data for booking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2706522"/>
                  </a:ext>
                </a:extLst>
              </a:tr>
              <a:tr h="563800">
                <a:tc>
                  <a:txBody>
                    <a:bodyPr/>
                    <a:lstStyle/>
                    <a:p>
                      <a:pPr algn="ctr"/>
                      <a:r>
                        <a:rPr lang="en-IN" dirty="0"/>
                        <a:t>HashMap-to store user sign in info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Exception </a:t>
                      </a:r>
                      <a:r>
                        <a:rPr lang="en-IN"/>
                        <a:t>handling for age </a:t>
                      </a:r>
                      <a:r>
                        <a:rPr lang="en-IN" dirty="0"/>
                        <a:t>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Trigger for making verification_log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6303799"/>
                  </a:ext>
                </a:extLst>
              </a:tr>
              <a:tr h="563800">
                <a:tc>
                  <a:txBody>
                    <a:bodyPr/>
                    <a:lstStyle/>
                    <a:p>
                      <a:pPr algn="ctr"/>
                      <a:r>
                        <a:rPr lang="en-IN" dirty="0"/>
                        <a:t>Array-to set gender from dropdown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Packages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Procedures for taking all user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5288348"/>
                  </a:ext>
                </a:extLst>
              </a:tr>
              <a:tr h="322172">
                <a:tc>
                  <a:txBody>
                    <a:bodyPr/>
                    <a:lstStyle/>
                    <a:p>
                      <a:pPr algn="ctr"/>
                      <a:r>
                        <a:rPr lang="en-IN" dirty="0"/>
                        <a:t>Stack for undo redo in JFrames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For each loop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0730476"/>
                  </a:ext>
                </a:extLst>
              </a:tr>
              <a:tr h="608216">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Runtime polymorphism  toString(),</a:t>
                      </a:r>
                      <a:r>
                        <a:rPr lang="en-IN" sz="1800" b="0" kern="1200" dirty="0">
                          <a:solidFill>
                            <a:schemeClr val="dk1"/>
                          </a:solidFill>
                          <a:effectLst/>
                          <a:latin typeface="+mn-lt"/>
                          <a:ea typeface="+mn-ea"/>
                          <a:cs typeface="+mn-cs"/>
                        </a:rPr>
                        <a:t> actionPerformed()</a:t>
                      </a:r>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3453225"/>
                  </a:ext>
                </a:extLst>
              </a:tr>
              <a:tr h="56380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JDBC to store user data in database(Prepared and Callable statements).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088022"/>
                  </a:ext>
                </a:extLst>
              </a:tr>
              <a:tr h="525804">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File io for printing itinerary data and receipt generation.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892223"/>
                  </a:ext>
                </a:extLst>
              </a:tr>
              <a:tr h="525804">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Java Swing and AWT for GUI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100475"/>
                  </a:ext>
                </a:extLst>
              </a:tr>
            </a:tbl>
          </a:graphicData>
        </a:graphic>
      </p:graphicFrame>
      <p:pic>
        <p:nvPicPr>
          <p:cNvPr id="3" name="object 5">
            <a:extLst>
              <a:ext uri="{FF2B5EF4-FFF2-40B4-BE49-F238E27FC236}">
                <a16:creationId xmlns:a16="http://schemas.microsoft.com/office/drawing/2014/main" id="{AA6355A7-0F71-105E-219B-87F5059DF83C}"/>
              </a:ext>
            </a:extLst>
          </p:cNvPr>
          <p:cNvPicPr/>
          <p:nvPr/>
        </p:nvPicPr>
        <p:blipFill>
          <a:blip r:embed="rId2" cstate="print"/>
          <a:stretch>
            <a:fillRect/>
          </a:stretch>
        </p:blipFill>
        <p:spPr>
          <a:xfrm>
            <a:off x="144871" y="126017"/>
            <a:ext cx="842681" cy="806671"/>
          </a:xfrm>
          <a:prstGeom prst="rect">
            <a:avLst/>
          </a:prstGeom>
        </p:spPr>
      </p:pic>
      <p:pic>
        <p:nvPicPr>
          <p:cNvPr id="4" name="object 5">
            <a:extLst>
              <a:ext uri="{FF2B5EF4-FFF2-40B4-BE49-F238E27FC236}">
                <a16:creationId xmlns:a16="http://schemas.microsoft.com/office/drawing/2014/main" id="{FDA314C7-C835-4C8E-7AB7-F8F57F674143}"/>
              </a:ext>
            </a:extLst>
          </p:cNvPr>
          <p:cNvPicPr/>
          <p:nvPr/>
        </p:nvPicPr>
        <p:blipFill>
          <a:blip r:embed="rId3" cstate="print"/>
          <a:stretch>
            <a:fillRect/>
          </a:stretch>
        </p:blipFill>
        <p:spPr>
          <a:xfrm>
            <a:off x="9418319" y="103465"/>
            <a:ext cx="2628809" cy="481752"/>
          </a:xfrm>
          <a:prstGeom prst="rect">
            <a:avLst/>
          </a:prstGeom>
        </p:spPr>
      </p:pic>
    </p:spTree>
    <p:extLst>
      <p:ext uri="{BB962C8B-B14F-4D97-AF65-F5344CB8AC3E}">
        <p14:creationId xmlns:p14="http://schemas.microsoft.com/office/powerpoint/2010/main" val="50684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832F-6A20-1687-CC06-9E0F59EB6C5B}"/>
              </a:ext>
            </a:extLst>
          </p:cNvPr>
          <p:cNvSpPr>
            <a:spLocks noGrp="1"/>
          </p:cNvSpPr>
          <p:nvPr>
            <p:ph type="title"/>
          </p:nvPr>
        </p:nvSpPr>
        <p:spPr/>
        <p:txBody>
          <a:bodyPr/>
          <a:lstStyle/>
          <a:p>
            <a:r>
              <a:rPr lang="en-IN" dirty="0"/>
              <a:t>Triggers and Procedures:</a:t>
            </a:r>
          </a:p>
        </p:txBody>
      </p:sp>
      <p:pic>
        <p:nvPicPr>
          <p:cNvPr id="11" name="Picture 10">
            <a:extLst>
              <a:ext uri="{FF2B5EF4-FFF2-40B4-BE49-F238E27FC236}">
                <a16:creationId xmlns:a16="http://schemas.microsoft.com/office/drawing/2014/main" id="{404A9229-EEF5-4E43-69E7-92927286CB11}"/>
              </a:ext>
            </a:extLst>
          </p:cNvPr>
          <p:cNvPicPr>
            <a:picLocks noChangeAspect="1"/>
          </p:cNvPicPr>
          <p:nvPr/>
        </p:nvPicPr>
        <p:blipFill>
          <a:blip r:embed="rId2"/>
          <a:stretch>
            <a:fillRect/>
          </a:stretch>
        </p:blipFill>
        <p:spPr>
          <a:xfrm>
            <a:off x="469678" y="2191103"/>
            <a:ext cx="5017573" cy="1804825"/>
          </a:xfrm>
          <a:prstGeom prst="rect">
            <a:avLst/>
          </a:prstGeom>
        </p:spPr>
      </p:pic>
      <p:pic>
        <p:nvPicPr>
          <p:cNvPr id="13" name="Picture 12">
            <a:extLst>
              <a:ext uri="{FF2B5EF4-FFF2-40B4-BE49-F238E27FC236}">
                <a16:creationId xmlns:a16="http://schemas.microsoft.com/office/drawing/2014/main" id="{661B646D-2F9C-7A37-ECEC-6A8A41F61708}"/>
              </a:ext>
            </a:extLst>
          </p:cNvPr>
          <p:cNvPicPr>
            <a:picLocks noChangeAspect="1"/>
          </p:cNvPicPr>
          <p:nvPr/>
        </p:nvPicPr>
        <p:blipFill>
          <a:blip r:embed="rId3"/>
          <a:stretch>
            <a:fillRect/>
          </a:stretch>
        </p:blipFill>
        <p:spPr>
          <a:xfrm>
            <a:off x="6286660" y="4398264"/>
            <a:ext cx="4888674" cy="1961321"/>
          </a:xfrm>
          <a:prstGeom prst="rect">
            <a:avLst/>
          </a:prstGeom>
        </p:spPr>
      </p:pic>
      <p:sp>
        <p:nvSpPr>
          <p:cNvPr id="17" name="Rectangle 3">
            <a:extLst>
              <a:ext uri="{FF2B5EF4-FFF2-40B4-BE49-F238E27FC236}">
                <a16:creationId xmlns:a16="http://schemas.microsoft.com/office/drawing/2014/main" id="{853D30A2-C216-E59C-D07A-324EBD87E0DA}"/>
              </a:ext>
            </a:extLst>
          </p:cNvPr>
          <p:cNvSpPr>
            <a:spLocks noChangeArrowheads="1"/>
          </p:cNvSpPr>
          <p:nvPr/>
        </p:nvSpPr>
        <p:spPr bwMode="auto">
          <a:xfrm>
            <a:off x="5821680" y="2860859"/>
            <a:ext cx="590064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Rounded MT Bold" panose="020F0704030504030204" pitchFamily="34" charset="0"/>
              </a:rPr>
              <a:t>It is a database mechanism that automatically executes a response to certain events on a table, such as INSERT, UPDATE, or DELETE. </a:t>
            </a:r>
          </a:p>
        </p:txBody>
      </p:sp>
      <p:sp>
        <p:nvSpPr>
          <p:cNvPr id="18" name="TextBox 17">
            <a:extLst>
              <a:ext uri="{FF2B5EF4-FFF2-40B4-BE49-F238E27FC236}">
                <a16:creationId xmlns:a16="http://schemas.microsoft.com/office/drawing/2014/main" id="{4A414A4E-BFC4-0326-11B2-FFC0FA168F4C}"/>
              </a:ext>
            </a:extLst>
          </p:cNvPr>
          <p:cNvSpPr txBox="1"/>
          <p:nvPr/>
        </p:nvSpPr>
        <p:spPr>
          <a:xfrm>
            <a:off x="680321" y="4709160"/>
            <a:ext cx="5141359" cy="1200329"/>
          </a:xfrm>
          <a:prstGeom prst="rect">
            <a:avLst/>
          </a:prstGeom>
          <a:noFill/>
        </p:spPr>
        <p:txBody>
          <a:bodyPr wrap="square" rtlCol="0">
            <a:spAutoFit/>
          </a:bodyPr>
          <a:lstStyle/>
          <a:p>
            <a:r>
              <a:rPr lang="en-US" i="0" dirty="0">
                <a:effectLst/>
                <a:latin typeface="Arial Rounded MT Bold" panose="020F0704030504030204" pitchFamily="34" charset="0"/>
              </a:rPr>
              <a:t>Stored procedure is a set of SQL statements stored together as a single block of code in the database which can be reused multiple times</a:t>
            </a:r>
            <a:endParaRPr lang="en-IN" dirty="0">
              <a:latin typeface="Arial Rounded MT Bold" panose="020F0704030504030204" pitchFamily="34" charset="0"/>
            </a:endParaRPr>
          </a:p>
        </p:txBody>
      </p:sp>
      <p:cxnSp>
        <p:nvCxnSpPr>
          <p:cNvPr id="20" name="Connector: Elbow 19">
            <a:extLst>
              <a:ext uri="{FF2B5EF4-FFF2-40B4-BE49-F238E27FC236}">
                <a16:creationId xmlns:a16="http://schemas.microsoft.com/office/drawing/2014/main" id="{8A2C2641-7C4F-684C-6374-0FFB2C51F63F}"/>
              </a:ext>
            </a:extLst>
          </p:cNvPr>
          <p:cNvCxnSpPr>
            <a:cxnSpLocks/>
          </p:cNvCxnSpPr>
          <p:nvPr/>
        </p:nvCxnSpPr>
        <p:spPr>
          <a:xfrm>
            <a:off x="5487251" y="2246784"/>
            <a:ext cx="2038261" cy="512353"/>
          </a:xfrm>
          <a:prstGeom prst="bentConnector3">
            <a:avLst>
              <a:gd name="adj1" fmla="val 997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8CA1111-497D-8F28-2969-5853C6BCA5FF}"/>
              </a:ext>
            </a:extLst>
          </p:cNvPr>
          <p:cNvCxnSpPr>
            <a:cxnSpLocks/>
          </p:cNvCxnSpPr>
          <p:nvPr/>
        </p:nvCxnSpPr>
        <p:spPr>
          <a:xfrm rot="10800000">
            <a:off x="3291840" y="5660136"/>
            <a:ext cx="2994820" cy="444636"/>
          </a:xfrm>
          <a:prstGeom prst="bentConnector3">
            <a:avLst>
              <a:gd name="adj1" fmla="val 1000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object 5">
            <a:extLst>
              <a:ext uri="{FF2B5EF4-FFF2-40B4-BE49-F238E27FC236}">
                <a16:creationId xmlns:a16="http://schemas.microsoft.com/office/drawing/2014/main" id="{488DF26A-53F7-58E5-605F-29FFE5901096}"/>
              </a:ext>
            </a:extLst>
          </p:cNvPr>
          <p:cNvPicPr/>
          <p:nvPr/>
        </p:nvPicPr>
        <p:blipFill>
          <a:blip r:embed="rId4" cstate="print"/>
          <a:stretch>
            <a:fillRect/>
          </a:stretch>
        </p:blipFill>
        <p:spPr>
          <a:xfrm>
            <a:off x="144871" y="126017"/>
            <a:ext cx="842681" cy="806671"/>
          </a:xfrm>
          <a:prstGeom prst="rect">
            <a:avLst/>
          </a:prstGeom>
        </p:spPr>
      </p:pic>
      <p:pic>
        <p:nvPicPr>
          <p:cNvPr id="4" name="object 5">
            <a:extLst>
              <a:ext uri="{FF2B5EF4-FFF2-40B4-BE49-F238E27FC236}">
                <a16:creationId xmlns:a16="http://schemas.microsoft.com/office/drawing/2014/main" id="{1AAC42EF-B0DD-9771-6E66-338251E4F6FA}"/>
              </a:ext>
            </a:extLst>
          </p:cNvPr>
          <p:cNvPicPr/>
          <p:nvPr/>
        </p:nvPicPr>
        <p:blipFill>
          <a:blip r:embed="rId5" cstate="print"/>
          <a:stretch>
            <a:fillRect/>
          </a:stretch>
        </p:blipFill>
        <p:spPr>
          <a:xfrm>
            <a:off x="9418319" y="103465"/>
            <a:ext cx="2628809" cy="481752"/>
          </a:xfrm>
          <a:prstGeom prst="rect">
            <a:avLst/>
          </a:prstGeom>
        </p:spPr>
      </p:pic>
    </p:spTree>
    <p:extLst>
      <p:ext uri="{BB962C8B-B14F-4D97-AF65-F5344CB8AC3E}">
        <p14:creationId xmlns:p14="http://schemas.microsoft.com/office/powerpoint/2010/main" val="402352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9DA1-6818-48C5-947C-A7B1866D031C}"/>
              </a:ext>
            </a:extLst>
          </p:cNvPr>
          <p:cNvSpPr>
            <a:spLocks noGrp="1"/>
          </p:cNvSpPr>
          <p:nvPr>
            <p:ph type="title"/>
          </p:nvPr>
        </p:nvSpPr>
        <p:spPr/>
        <p:txBody>
          <a:bodyPr/>
          <a:lstStyle/>
          <a:p>
            <a:r>
              <a:rPr lang="en-IN" dirty="0"/>
              <a:t>Schemas of database:</a:t>
            </a:r>
          </a:p>
        </p:txBody>
      </p:sp>
      <p:pic>
        <p:nvPicPr>
          <p:cNvPr id="7" name="Picture 6">
            <a:extLst>
              <a:ext uri="{FF2B5EF4-FFF2-40B4-BE49-F238E27FC236}">
                <a16:creationId xmlns:a16="http://schemas.microsoft.com/office/drawing/2014/main" id="{D84F73C9-5516-24FF-2EF0-E4F23E19CCF1}"/>
              </a:ext>
            </a:extLst>
          </p:cNvPr>
          <p:cNvPicPr>
            <a:picLocks noChangeAspect="1"/>
          </p:cNvPicPr>
          <p:nvPr/>
        </p:nvPicPr>
        <p:blipFill>
          <a:blip r:embed="rId2"/>
          <a:stretch>
            <a:fillRect/>
          </a:stretch>
        </p:blipFill>
        <p:spPr>
          <a:xfrm>
            <a:off x="303434" y="2338365"/>
            <a:ext cx="5491490" cy="3008376"/>
          </a:xfrm>
          <a:prstGeom prst="rect">
            <a:avLst/>
          </a:prstGeom>
        </p:spPr>
      </p:pic>
      <p:pic>
        <p:nvPicPr>
          <p:cNvPr id="9" name="Picture 8">
            <a:extLst>
              <a:ext uri="{FF2B5EF4-FFF2-40B4-BE49-F238E27FC236}">
                <a16:creationId xmlns:a16="http://schemas.microsoft.com/office/drawing/2014/main" id="{6A0D0CEE-6D23-3F04-F00C-8D7405976BB0}"/>
              </a:ext>
            </a:extLst>
          </p:cNvPr>
          <p:cNvPicPr>
            <a:picLocks noChangeAspect="1"/>
          </p:cNvPicPr>
          <p:nvPr/>
        </p:nvPicPr>
        <p:blipFill>
          <a:blip r:embed="rId3"/>
          <a:stretch>
            <a:fillRect/>
          </a:stretch>
        </p:blipFill>
        <p:spPr>
          <a:xfrm>
            <a:off x="6227567" y="4625134"/>
            <a:ext cx="5724144" cy="1995122"/>
          </a:xfrm>
          <a:prstGeom prst="rect">
            <a:avLst/>
          </a:prstGeom>
        </p:spPr>
      </p:pic>
      <p:pic>
        <p:nvPicPr>
          <p:cNvPr id="5" name="Picture 4">
            <a:extLst>
              <a:ext uri="{FF2B5EF4-FFF2-40B4-BE49-F238E27FC236}">
                <a16:creationId xmlns:a16="http://schemas.microsoft.com/office/drawing/2014/main" id="{FC8100D0-C378-3C0E-5D86-ADE53A5CB2BF}"/>
              </a:ext>
            </a:extLst>
          </p:cNvPr>
          <p:cNvPicPr>
            <a:picLocks noChangeAspect="1"/>
          </p:cNvPicPr>
          <p:nvPr/>
        </p:nvPicPr>
        <p:blipFill>
          <a:blip r:embed="rId4"/>
          <a:stretch>
            <a:fillRect/>
          </a:stretch>
        </p:blipFill>
        <p:spPr>
          <a:xfrm>
            <a:off x="6343894" y="1629197"/>
            <a:ext cx="5491490" cy="2505964"/>
          </a:xfrm>
          <a:prstGeom prst="rect">
            <a:avLst/>
          </a:prstGeom>
        </p:spPr>
      </p:pic>
      <p:sp>
        <p:nvSpPr>
          <p:cNvPr id="3" name="Rectangle 2">
            <a:extLst>
              <a:ext uri="{FF2B5EF4-FFF2-40B4-BE49-F238E27FC236}">
                <a16:creationId xmlns:a16="http://schemas.microsoft.com/office/drawing/2014/main" id="{4DFC34E7-CB0F-50D3-648F-049A0DF55ADB}"/>
              </a:ext>
            </a:extLst>
          </p:cNvPr>
          <p:cNvSpPr/>
          <p:nvPr/>
        </p:nvSpPr>
        <p:spPr>
          <a:xfrm>
            <a:off x="2633472" y="2338365"/>
            <a:ext cx="868680" cy="18537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7578A48-A29C-81F6-9FB6-3B2EBC994124}"/>
              </a:ext>
            </a:extLst>
          </p:cNvPr>
          <p:cNvSpPr/>
          <p:nvPr/>
        </p:nvSpPr>
        <p:spPr>
          <a:xfrm>
            <a:off x="9066944" y="1648787"/>
            <a:ext cx="1073752" cy="26230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A793978-99DF-0AD1-BADA-6C43EB27DBA4}"/>
              </a:ext>
            </a:extLst>
          </p:cNvPr>
          <p:cNvSpPr/>
          <p:nvPr/>
        </p:nvSpPr>
        <p:spPr>
          <a:xfrm>
            <a:off x="8903208" y="4609374"/>
            <a:ext cx="990600" cy="21865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object 5">
            <a:extLst>
              <a:ext uri="{FF2B5EF4-FFF2-40B4-BE49-F238E27FC236}">
                <a16:creationId xmlns:a16="http://schemas.microsoft.com/office/drawing/2014/main" id="{4E8E158A-5DCE-4D81-8362-3F62AFBEF6B7}"/>
              </a:ext>
            </a:extLst>
          </p:cNvPr>
          <p:cNvPicPr/>
          <p:nvPr/>
        </p:nvPicPr>
        <p:blipFill>
          <a:blip r:embed="rId5" cstate="print"/>
          <a:stretch>
            <a:fillRect/>
          </a:stretch>
        </p:blipFill>
        <p:spPr>
          <a:xfrm>
            <a:off x="9418319" y="103465"/>
            <a:ext cx="2628809" cy="481752"/>
          </a:xfrm>
          <a:prstGeom prst="rect">
            <a:avLst/>
          </a:prstGeom>
        </p:spPr>
      </p:pic>
      <p:pic>
        <p:nvPicPr>
          <p:cNvPr id="11" name="object 5">
            <a:extLst>
              <a:ext uri="{FF2B5EF4-FFF2-40B4-BE49-F238E27FC236}">
                <a16:creationId xmlns:a16="http://schemas.microsoft.com/office/drawing/2014/main" id="{A659224E-B6AF-F559-E9F8-A85153B3BBB7}"/>
              </a:ext>
            </a:extLst>
          </p:cNvPr>
          <p:cNvPicPr/>
          <p:nvPr/>
        </p:nvPicPr>
        <p:blipFill>
          <a:blip r:embed="rId6" cstate="print"/>
          <a:stretch>
            <a:fillRect/>
          </a:stretch>
        </p:blipFill>
        <p:spPr>
          <a:xfrm>
            <a:off x="144871" y="126017"/>
            <a:ext cx="842681" cy="806671"/>
          </a:xfrm>
          <a:prstGeom prst="rect">
            <a:avLst/>
          </a:prstGeom>
        </p:spPr>
      </p:pic>
    </p:spTree>
    <p:extLst>
      <p:ext uri="{BB962C8B-B14F-4D97-AF65-F5344CB8AC3E}">
        <p14:creationId xmlns:p14="http://schemas.microsoft.com/office/powerpoint/2010/main" val="322878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8DA4-2450-014D-98A8-837F6E45B535}"/>
              </a:ext>
            </a:extLst>
          </p:cNvPr>
          <p:cNvSpPr>
            <a:spLocks noGrp="1"/>
          </p:cNvSpPr>
          <p:nvPr>
            <p:ph type="title"/>
          </p:nvPr>
        </p:nvSpPr>
        <p:spPr/>
        <p:txBody>
          <a:bodyPr/>
          <a:lstStyle/>
          <a:p>
            <a:r>
              <a:rPr lang="en-IN" dirty="0"/>
              <a:t>MERITS AND DEMERITS:-</a:t>
            </a:r>
          </a:p>
        </p:txBody>
      </p:sp>
      <p:sp>
        <p:nvSpPr>
          <p:cNvPr id="3" name="Content Placeholder 2">
            <a:extLst>
              <a:ext uri="{FF2B5EF4-FFF2-40B4-BE49-F238E27FC236}">
                <a16:creationId xmlns:a16="http://schemas.microsoft.com/office/drawing/2014/main" id="{9256A947-79C3-A987-18BB-169823CD8057}"/>
              </a:ext>
            </a:extLst>
          </p:cNvPr>
          <p:cNvSpPr>
            <a:spLocks noGrp="1"/>
          </p:cNvSpPr>
          <p:nvPr>
            <p:ph sz="half" idx="1"/>
          </p:nvPr>
        </p:nvSpPr>
        <p:spPr/>
        <p:txBody>
          <a:bodyPr/>
          <a:lstStyle/>
          <a:p>
            <a:pPr marL="0" indent="0" algn="just">
              <a:buNone/>
            </a:pPr>
            <a:r>
              <a:rPr lang="en-IN" b="1" i="1" u="sng" dirty="0"/>
              <a:t>MERITS:</a:t>
            </a:r>
          </a:p>
          <a:p>
            <a:pPr algn="just"/>
            <a:r>
              <a:rPr lang="en-IN" dirty="0"/>
              <a:t>Makes travel planning simple and less time consuming.</a:t>
            </a:r>
          </a:p>
          <a:p>
            <a:pPr algn="just"/>
            <a:r>
              <a:rPr lang="en-IN" dirty="0"/>
              <a:t>Gets to go back or quit at any step.</a:t>
            </a:r>
          </a:p>
          <a:p>
            <a:pPr algn="just"/>
            <a:r>
              <a:rPr lang="en-IN" dirty="0"/>
              <a:t>Gets to view photos wherever possible.</a:t>
            </a:r>
          </a:p>
          <a:p>
            <a:pPr marL="0" indent="0" algn="just">
              <a:buNone/>
            </a:pPr>
            <a:endParaRPr lang="en-IN" dirty="0"/>
          </a:p>
          <a:p>
            <a:pPr algn="just"/>
            <a:endParaRPr lang="en-IN" dirty="0"/>
          </a:p>
          <a:p>
            <a:pPr algn="just"/>
            <a:endParaRPr lang="en-IN" dirty="0"/>
          </a:p>
        </p:txBody>
      </p:sp>
      <p:sp>
        <p:nvSpPr>
          <p:cNvPr id="4" name="Content Placeholder 3">
            <a:extLst>
              <a:ext uri="{FF2B5EF4-FFF2-40B4-BE49-F238E27FC236}">
                <a16:creationId xmlns:a16="http://schemas.microsoft.com/office/drawing/2014/main" id="{6373EB1D-169A-DBFA-DF6E-9BEC2E42CAF4}"/>
              </a:ext>
            </a:extLst>
          </p:cNvPr>
          <p:cNvSpPr>
            <a:spLocks noGrp="1"/>
          </p:cNvSpPr>
          <p:nvPr>
            <p:ph sz="half" idx="2"/>
          </p:nvPr>
        </p:nvSpPr>
        <p:spPr/>
        <p:txBody>
          <a:bodyPr/>
          <a:lstStyle/>
          <a:p>
            <a:pPr marL="0" indent="0" algn="just">
              <a:buNone/>
            </a:pPr>
            <a:r>
              <a:rPr lang="en-IN" b="1" i="1" u="sng" dirty="0"/>
              <a:t>DEMERITS:</a:t>
            </a:r>
          </a:p>
          <a:p>
            <a:pPr algn="just"/>
            <a:r>
              <a:rPr lang="en-IN" dirty="0"/>
              <a:t>Has to book transportation on own.</a:t>
            </a:r>
          </a:p>
          <a:p>
            <a:pPr algn="just"/>
            <a:r>
              <a:rPr lang="en-IN" dirty="0"/>
              <a:t>Has no way to cancel booking.</a:t>
            </a:r>
          </a:p>
          <a:p>
            <a:pPr algn="just"/>
            <a:endParaRPr lang="en-IN" dirty="0"/>
          </a:p>
        </p:txBody>
      </p:sp>
      <p:pic>
        <p:nvPicPr>
          <p:cNvPr id="5" name="object 5">
            <a:extLst>
              <a:ext uri="{FF2B5EF4-FFF2-40B4-BE49-F238E27FC236}">
                <a16:creationId xmlns:a16="http://schemas.microsoft.com/office/drawing/2014/main" id="{5AD5D5EA-573A-D720-1B4E-94686EA022B6}"/>
              </a:ext>
            </a:extLst>
          </p:cNvPr>
          <p:cNvPicPr/>
          <p:nvPr/>
        </p:nvPicPr>
        <p:blipFill>
          <a:blip r:embed="rId2" cstate="print"/>
          <a:stretch>
            <a:fillRect/>
          </a:stretch>
        </p:blipFill>
        <p:spPr>
          <a:xfrm>
            <a:off x="144871" y="126017"/>
            <a:ext cx="723809" cy="627211"/>
          </a:xfrm>
          <a:prstGeom prst="rect">
            <a:avLst/>
          </a:prstGeom>
        </p:spPr>
      </p:pic>
      <p:pic>
        <p:nvPicPr>
          <p:cNvPr id="6" name="object 5">
            <a:extLst>
              <a:ext uri="{FF2B5EF4-FFF2-40B4-BE49-F238E27FC236}">
                <a16:creationId xmlns:a16="http://schemas.microsoft.com/office/drawing/2014/main" id="{4F586325-B1F8-A1D8-2C98-FDEDECB1B1C5}"/>
              </a:ext>
            </a:extLst>
          </p:cNvPr>
          <p:cNvPicPr/>
          <p:nvPr/>
        </p:nvPicPr>
        <p:blipFill>
          <a:blip r:embed="rId3" cstate="print"/>
          <a:stretch>
            <a:fillRect/>
          </a:stretch>
        </p:blipFill>
        <p:spPr>
          <a:xfrm>
            <a:off x="9378571" y="103464"/>
            <a:ext cx="2668558" cy="754843"/>
          </a:xfrm>
          <a:prstGeom prst="rect">
            <a:avLst/>
          </a:prstGeom>
        </p:spPr>
      </p:pic>
    </p:spTree>
    <p:extLst>
      <p:ext uri="{BB962C8B-B14F-4D97-AF65-F5344CB8AC3E}">
        <p14:creationId xmlns:p14="http://schemas.microsoft.com/office/powerpoint/2010/main" val="23882698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1594</TotalTime>
  <Words>449</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Rounded MT Bold</vt:lpstr>
      <vt:lpstr>Trebuchet MS</vt:lpstr>
      <vt:lpstr>Berlin</vt:lpstr>
      <vt:lpstr>TRAVEL PLANNER</vt:lpstr>
      <vt:lpstr>PROJECT OUTLINE:-</vt:lpstr>
      <vt:lpstr>PowerPoint Presentation</vt:lpstr>
      <vt:lpstr>PowerPoint Presentation</vt:lpstr>
      <vt:lpstr>FUNCTIONALITIES:</vt:lpstr>
      <vt:lpstr>PowerPoint Presentation</vt:lpstr>
      <vt:lpstr>Triggers and Procedures:</vt:lpstr>
      <vt:lpstr>Schemas of database:</vt:lpstr>
      <vt:lpstr>MERITS AND DEMERITS:-</vt:lpstr>
      <vt:lpstr>FUTURE SCOPE: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Dhruvi Patel</dc:creator>
  <cp:lastModifiedBy>Dhruvi Patel</cp:lastModifiedBy>
  <cp:revision>91</cp:revision>
  <dcterms:created xsi:type="dcterms:W3CDTF">2024-08-19T03:04:31Z</dcterms:created>
  <dcterms:modified xsi:type="dcterms:W3CDTF">2024-08-24T08:51:03Z</dcterms:modified>
</cp:coreProperties>
</file>