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2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8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3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4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2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7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6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1BF18-EFA9-4F4C-A7B6-42789339982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0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Terminator 7"/>
          <p:cNvSpPr/>
          <p:nvPr/>
        </p:nvSpPr>
        <p:spPr>
          <a:xfrm>
            <a:off x="5334204" y="158496"/>
            <a:ext cx="1889760" cy="316992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prstClr val="white"/>
                </a:solidFill>
              </a:rPr>
              <a:t>Business will initiate requirement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5459934" y="688848"/>
            <a:ext cx="1633728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prstClr val="white"/>
                </a:solidFill>
              </a:rPr>
              <a:t>Perform impact analysis and feasibility study</a:t>
            </a:r>
          </a:p>
        </p:txBody>
      </p:sp>
      <p:sp>
        <p:nvSpPr>
          <p:cNvPr id="10" name="Diamond 9"/>
          <p:cNvSpPr/>
          <p:nvPr/>
        </p:nvSpPr>
        <p:spPr>
          <a:xfrm>
            <a:off x="5682438" y="1267969"/>
            <a:ext cx="1198068" cy="647696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prstClr val="white"/>
                </a:solidFill>
              </a:rPr>
              <a:t>CR feasible?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44629" y="1411341"/>
            <a:ext cx="1633728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prstClr val="white"/>
                </a:solidFill>
              </a:rPr>
              <a:t>Prepare estimation sheet and send it for review</a:t>
            </a:r>
          </a:p>
        </p:txBody>
      </p:sp>
      <p:sp>
        <p:nvSpPr>
          <p:cNvPr id="12" name="Diamond 11"/>
          <p:cNvSpPr/>
          <p:nvPr/>
        </p:nvSpPr>
        <p:spPr>
          <a:xfrm>
            <a:off x="2163241" y="1210818"/>
            <a:ext cx="1197864" cy="756803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prstClr val="white"/>
                </a:solidFill>
              </a:rPr>
              <a:t>Peer</a:t>
            </a:r>
          </a:p>
          <a:p>
            <a:pPr algn="ctr"/>
            <a:r>
              <a:rPr lang="en-US" sz="800" b="1" dirty="0">
                <a:solidFill>
                  <a:prstClr val="white"/>
                </a:solidFill>
              </a:rPr>
              <a:t>Reviewed and Approved?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68828" y="2424303"/>
            <a:ext cx="1847088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prstClr val="white"/>
                </a:solidFill>
              </a:rPr>
              <a:t>Prepare change specification document and send it for review</a:t>
            </a:r>
          </a:p>
        </p:txBody>
      </p:sp>
      <p:sp>
        <p:nvSpPr>
          <p:cNvPr id="14" name="Diamond 13"/>
          <p:cNvSpPr/>
          <p:nvPr/>
        </p:nvSpPr>
        <p:spPr>
          <a:xfrm>
            <a:off x="5663388" y="2221613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prstClr val="white"/>
                </a:solidFill>
              </a:rPr>
              <a:t>Peer Reviewed and Approved?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76339" y="2369311"/>
            <a:ext cx="1633728" cy="460376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prstClr val="white"/>
                </a:solidFill>
              </a:rPr>
              <a:t>Start development, prepare Code/Config check list and send it for review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98568" y="3471105"/>
            <a:ext cx="173736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prstClr val="white"/>
                </a:solidFill>
              </a:rPr>
              <a:t>Perform, Prepare Unit test document and send it for review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6325" y="4547758"/>
            <a:ext cx="1463040" cy="432806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prstClr val="white"/>
                </a:solidFill>
              </a:rPr>
              <a:t>Deploy to Quality, Perform, prepare system integration test document &amp; send it for review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61931" y="5555890"/>
            <a:ext cx="1847088" cy="622173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prstClr val="white"/>
                </a:solidFill>
              </a:rPr>
              <a:t>Deploy CR to production ,Perform smoke testing, prepare deployment check list and send it for review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92311" y="4596595"/>
            <a:ext cx="109728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prstClr val="white"/>
                </a:solidFill>
              </a:rPr>
              <a:t>Move to CTT/UAT</a:t>
            </a:r>
          </a:p>
        </p:txBody>
      </p:sp>
      <p:sp>
        <p:nvSpPr>
          <p:cNvPr id="33" name="Diamond 32"/>
          <p:cNvSpPr/>
          <p:nvPr/>
        </p:nvSpPr>
        <p:spPr>
          <a:xfrm>
            <a:off x="8849631" y="4396807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prstClr val="white"/>
                </a:solidFill>
              </a:rPr>
              <a:t>CTT/UAT sign off?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74818" y="5672800"/>
            <a:ext cx="91440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prstClr val="white"/>
                </a:solidFill>
              </a:rPr>
              <a:t>Perform PIR</a:t>
            </a:r>
          </a:p>
        </p:txBody>
      </p:sp>
      <p:sp>
        <p:nvSpPr>
          <p:cNvPr id="40" name="Flowchart: Terminator 39"/>
          <p:cNvSpPr/>
          <p:nvPr/>
        </p:nvSpPr>
        <p:spPr>
          <a:xfrm>
            <a:off x="2174818" y="6369575"/>
            <a:ext cx="914400" cy="316992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prstClr val="white"/>
                </a:solidFill>
              </a:rPr>
              <a:t>End</a:t>
            </a:r>
          </a:p>
        </p:txBody>
      </p:sp>
      <p:cxnSp>
        <p:nvCxnSpPr>
          <p:cNvPr id="41" name="Straight Arrow Connector 40"/>
          <p:cNvCxnSpPr>
            <a:cxnSpLocks/>
            <a:stCxn id="10" idx="1"/>
            <a:endCxn id="11" idx="3"/>
          </p:cNvCxnSpPr>
          <p:nvPr/>
        </p:nvCxnSpPr>
        <p:spPr>
          <a:xfrm flipH="1">
            <a:off x="5278357" y="1591817"/>
            <a:ext cx="404081" cy="240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9" idx="2"/>
            <a:endCxn id="10" idx="0"/>
          </p:cNvCxnSpPr>
          <p:nvPr/>
        </p:nvCxnSpPr>
        <p:spPr>
          <a:xfrm>
            <a:off x="6276798" y="1054608"/>
            <a:ext cx="4674" cy="21336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8" idx="2"/>
            <a:endCxn id="9" idx="0"/>
          </p:cNvCxnSpPr>
          <p:nvPr/>
        </p:nvCxnSpPr>
        <p:spPr>
          <a:xfrm flipH="1">
            <a:off x="6276798" y="475488"/>
            <a:ext cx="2286" cy="21336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3361105" y="1589220"/>
            <a:ext cx="283524" cy="500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13" idx="3"/>
            <a:endCxn id="14" idx="1"/>
          </p:cNvCxnSpPr>
          <p:nvPr/>
        </p:nvCxnSpPr>
        <p:spPr>
          <a:xfrm flipV="1">
            <a:off x="5315916" y="2601089"/>
            <a:ext cx="347472" cy="609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cxnSpLocks/>
            <a:stCxn id="12" idx="2"/>
            <a:endCxn id="13" idx="1"/>
          </p:cNvCxnSpPr>
          <p:nvPr/>
        </p:nvCxnSpPr>
        <p:spPr>
          <a:xfrm rot="16200000" flipH="1">
            <a:off x="2795719" y="1934074"/>
            <a:ext cx="639562" cy="706655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14" idx="3"/>
            <a:endCxn id="15" idx="1"/>
          </p:cNvCxnSpPr>
          <p:nvPr/>
        </p:nvCxnSpPr>
        <p:spPr>
          <a:xfrm flipV="1">
            <a:off x="6861252" y="2599499"/>
            <a:ext cx="315087" cy="159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cxnSpLocks/>
            <a:stCxn id="125" idx="1"/>
            <a:endCxn id="18" idx="3"/>
          </p:cNvCxnSpPr>
          <p:nvPr/>
        </p:nvCxnSpPr>
        <p:spPr>
          <a:xfrm flipH="1">
            <a:off x="6935928" y="3650420"/>
            <a:ext cx="459340" cy="356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18" idx="1"/>
            <a:endCxn id="146" idx="3"/>
          </p:cNvCxnSpPr>
          <p:nvPr/>
        </p:nvCxnSpPr>
        <p:spPr>
          <a:xfrm flipH="1" flipV="1">
            <a:off x="4850214" y="3649980"/>
            <a:ext cx="348354" cy="400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  <a:stCxn id="146" idx="1"/>
            <a:endCxn id="151" idx="3"/>
          </p:cNvCxnSpPr>
          <p:nvPr/>
        </p:nvCxnSpPr>
        <p:spPr>
          <a:xfrm flipH="1">
            <a:off x="3354155" y="3649980"/>
            <a:ext cx="298195" cy="447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  <a:stCxn id="23" idx="3"/>
            <a:endCxn id="214" idx="1"/>
          </p:cNvCxnSpPr>
          <p:nvPr/>
        </p:nvCxnSpPr>
        <p:spPr>
          <a:xfrm>
            <a:off x="1859365" y="4764161"/>
            <a:ext cx="326106" cy="50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cxnSpLocks/>
            <a:stCxn id="214" idx="3"/>
            <a:endCxn id="216" idx="1"/>
          </p:cNvCxnSpPr>
          <p:nvPr/>
        </p:nvCxnSpPr>
        <p:spPr>
          <a:xfrm>
            <a:off x="3383335" y="4764662"/>
            <a:ext cx="256017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cxnSpLocks/>
            <a:stCxn id="333" idx="1"/>
            <a:endCxn id="26" idx="3"/>
          </p:cNvCxnSpPr>
          <p:nvPr/>
        </p:nvCxnSpPr>
        <p:spPr>
          <a:xfrm flipH="1" flipV="1">
            <a:off x="9809019" y="5866977"/>
            <a:ext cx="448435" cy="1792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  <a:stCxn id="26" idx="1"/>
            <a:endCxn id="348" idx="3"/>
          </p:cNvCxnSpPr>
          <p:nvPr/>
        </p:nvCxnSpPr>
        <p:spPr>
          <a:xfrm flipH="1" flipV="1">
            <a:off x="7686080" y="5849764"/>
            <a:ext cx="275851" cy="17213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cxnSpLocks/>
            <a:stCxn id="348" idx="1"/>
            <a:endCxn id="352" idx="3"/>
          </p:cNvCxnSpPr>
          <p:nvPr/>
        </p:nvCxnSpPr>
        <p:spPr>
          <a:xfrm flipH="1">
            <a:off x="6171708" y="5849764"/>
            <a:ext cx="316508" cy="207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cxnSpLocks/>
            <a:stCxn id="359" idx="3"/>
            <a:endCxn id="352" idx="2"/>
          </p:cNvCxnSpPr>
          <p:nvPr/>
        </p:nvCxnSpPr>
        <p:spPr>
          <a:xfrm flipV="1">
            <a:off x="5327346" y="6231316"/>
            <a:ext cx="245430" cy="272104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itle 1"/>
          <p:cNvSpPr txBox="1">
            <a:spLocks/>
          </p:cNvSpPr>
          <p:nvPr/>
        </p:nvSpPr>
        <p:spPr>
          <a:xfrm>
            <a:off x="5300392" y="1371206"/>
            <a:ext cx="429210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Yes</a:t>
            </a:r>
            <a:endParaRPr lang="en-US" sz="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2728823" y="2331316"/>
            <a:ext cx="429210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Yes</a:t>
            </a:r>
            <a:endParaRPr lang="en-US" sz="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5" name="Title 1"/>
          <p:cNvSpPr txBox="1">
            <a:spLocks/>
          </p:cNvSpPr>
          <p:nvPr/>
        </p:nvSpPr>
        <p:spPr>
          <a:xfrm>
            <a:off x="6783850" y="2347219"/>
            <a:ext cx="429210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Yes</a:t>
            </a:r>
            <a:endParaRPr lang="en-US" sz="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6" name="Title 1"/>
          <p:cNvSpPr txBox="1">
            <a:spLocks/>
          </p:cNvSpPr>
          <p:nvPr/>
        </p:nvSpPr>
        <p:spPr>
          <a:xfrm>
            <a:off x="6886164" y="3421888"/>
            <a:ext cx="429210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Yes</a:t>
            </a:r>
            <a:endParaRPr lang="en-US" sz="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8" name="Title 1"/>
          <p:cNvSpPr txBox="1">
            <a:spLocks/>
          </p:cNvSpPr>
          <p:nvPr/>
        </p:nvSpPr>
        <p:spPr>
          <a:xfrm>
            <a:off x="3336038" y="3406220"/>
            <a:ext cx="429210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Yes</a:t>
            </a:r>
            <a:endParaRPr lang="en-US" sz="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9" name="Title 1"/>
          <p:cNvSpPr txBox="1">
            <a:spLocks/>
          </p:cNvSpPr>
          <p:nvPr/>
        </p:nvSpPr>
        <p:spPr>
          <a:xfrm>
            <a:off x="1889070" y="3671789"/>
            <a:ext cx="429210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Yes</a:t>
            </a:r>
            <a:endParaRPr lang="en-US" sz="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11" name="Title 1"/>
          <p:cNvSpPr txBox="1">
            <a:spLocks/>
          </p:cNvSpPr>
          <p:nvPr/>
        </p:nvSpPr>
        <p:spPr>
          <a:xfrm>
            <a:off x="6148278" y="4520546"/>
            <a:ext cx="429210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ysClr val="windowText" lastClr="000000"/>
                </a:solidFill>
                <a:latin typeface="+mn-lt"/>
              </a:rPr>
              <a:t>Yes</a:t>
            </a:r>
            <a:endParaRPr lang="en-US" sz="800" b="1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112" name="Title 1"/>
          <p:cNvSpPr txBox="1">
            <a:spLocks/>
          </p:cNvSpPr>
          <p:nvPr/>
        </p:nvSpPr>
        <p:spPr>
          <a:xfrm rot="16200000">
            <a:off x="10448314" y="4896193"/>
            <a:ext cx="429210" cy="2595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ysClr val="windowText" lastClr="000000"/>
                </a:solidFill>
                <a:latin typeface="+mn-lt"/>
              </a:rPr>
              <a:t>Yes</a:t>
            </a:r>
            <a:endParaRPr lang="en-US" sz="800" b="1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113" name="Title 1"/>
          <p:cNvSpPr txBox="1">
            <a:spLocks/>
          </p:cNvSpPr>
          <p:nvPr/>
        </p:nvSpPr>
        <p:spPr>
          <a:xfrm>
            <a:off x="9920327" y="5519703"/>
            <a:ext cx="429210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ysClr val="windowText" lastClr="000000"/>
                </a:solidFill>
                <a:latin typeface="+mn-lt"/>
              </a:rPr>
              <a:t>Yes</a:t>
            </a:r>
            <a:endParaRPr lang="en-US" sz="800" b="1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115" name="Title 1"/>
          <p:cNvSpPr txBox="1">
            <a:spLocks/>
          </p:cNvSpPr>
          <p:nvPr/>
        </p:nvSpPr>
        <p:spPr>
          <a:xfrm>
            <a:off x="4717566" y="5553084"/>
            <a:ext cx="429210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Yes</a:t>
            </a:r>
            <a:endParaRPr lang="en-US" sz="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17" name="Flowchart: Terminator 116"/>
          <p:cNvSpPr/>
          <p:nvPr/>
        </p:nvSpPr>
        <p:spPr>
          <a:xfrm>
            <a:off x="7226464" y="1427898"/>
            <a:ext cx="651843" cy="316992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prstClr val="white"/>
                </a:solidFill>
              </a:rPr>
              <a:t>End</a:t>
            </a:r>
          </a:p>
        </p:txBody>
      </p:sp>
      <p:cxnSp>
        <p:nvCxnSpPr>
          <p:cNvPr id="118" name="Straight Arrow Connector 117"/>
          <p:cNvCxnSpPr>
            <a:cxnSpLocks/>
            <a:stCxn id="10" idx="3"/>
            <a:endCxn id="117" idx="1"/>
          </p:cNvCxnSpPr>
          <p:nvPr/>
        </p:nvCxnSpPr>
        <p:spPr>
          <a:xfrm flipV="1">
            <a:off x="6880506" y="1586394"/>
            <a:ext cx="345958" cy="5423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itle 1"/>
          <p:cNvSpPr txBox="1">
            <a:spLocks/>
          </p:cNvSpPr>
          <p:nvPr/>
        </p:nvSpPr>
        <p:spPr>
          <a:xfrm>
            <a:off x="6856692" y="1363445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No</a:t>
            </a:r>
            <a:endParaRPr lang="en-US" sz="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120" name="Elbow Connector 119"/>
          <p:cNvCxnSpPr>
            <a:cxnSpLocks/>
            <a:stCxn id="12" idx="0"/>
            <a:endCxn id="11" idx="0"/>
          </p:cNvCxnSpPr>
          <p:nvPr/>
        </p:nvCxnSpPr>
        <p:spPr>
          <a:xfrm rot="16200000" flipH="1">
            <a:off x="3511571" y="461419"/>
            <a:ext cx="200523" cy="1699320"/>
          </a:xfrm>
          <a:prstGeom prst="bentConnector3">
            <a:avLst>
              <a:gd name="adj1" fmla="val -114002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itle 1"/>
          <p:cNvSpPr txBox="1">
            <a:spLocks/>
          </p:cNvSpPr>
          <p:nvPr/>
        </p:nvSpPr>
        <p:spPr>
          <a:xfrm>
            <a:off x="2731243" y="1080783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No</a:t>
            </a:r>
            <a:endParaRPr lang="en-US" sz="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129" name="Elbow Connector 128"/>
          <p:cNvCxnSpPr>
            <a:cxnSpLocks/>
            <a:stCxn id="14" idx="0"/>
            <a:endCxn id="13" idx="0"/>
          </p:cNvCxnSpPr>
          <p:nvPr/>
        </p:nvCxnSpPr>
        <p:spPr>
          <a:xfrm rot="16200000" flipH="1" flipV="1">
            <a:off x="5226001" y="1387984"/>
            <a:ext cx="202690" cy="1869948"/>
          </a:xfrm>
          <a:prstGeom prst="bentConnector3">
            <a:avLst>
              <a:gd name="adj1" fmla="val -89287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itle 1"/>
          <p:cNvSpPr txBox="1">
            <a:spLocks/>
          </p:cNvSpPr>
          <p:nvPr/>
        </p:nvSpPr>
        <p:spPr>
          <a:xfrm>
            <a:off x="5808135" y="2071646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No</a:t>
            </a:r>
            <a:endParaRPr lang="en-US" sz="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153" name="Elbow Connector 152"/>
          <p:cNvCxnSpPr>
            <a:cxnSpLocks/>
            <a:stCxn id="15" idx="2"/>
            <a:endCxn id="125" idx="0"/>
          </p:cNvCxnSpPr>
          <p:nvPr/>
        </p:nvCxnSpPr>
        <p:spPr>
          <a:xfrm rot="16200000" flipH="1">
            <a:off x="7773073" y="3049816"/>
            <a:ext cx="441257" cy="99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cxnSpLocks/>
            <a:stCxn id="146" idx="0"/>
            <a:endCxn id="18" idx="0"/>
          </p:cNvCxnSpPr>
          <p:nvPr/>
        </p:nvCxnSpPr>
        <p:spPr>
          <a:xfrm rot="16200000" flipH="1">
            <a:off x="5058964" y="2462821"/>
            <a:ext cx="200601" cy="1815966"/>
          </a:xfrm>
          <a:prstGeom prst="bentConnector3">
            <a:avLst>
              <a:gd name="adj1" fmla="val -75973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itle 1"/>
          <p:cNvSpPr txBox="1">
            <a:spLocks/>
          </p:cNvSpPr>
          <p:nvPr/>
        </p:nvSpPr>
        <p:spPr>
          <a:xfrm>
            <a:off x="8553465" y="3373945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No</a:t>
            </a:r>
            <a:endParaRPr lang="en-US" sz="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79" name="Title 1"/>
          <p:cNvSpPr txBox="1">
            <a:spLocks/>
          </p:cNvSpPr>
          <p:nvPr/>
        </p:nvSpPr>
        <p:spPr>
          <a:xfrm>
            <a:off x="3984077" y="3078385"/>
            <a:ext cx="454514" cy="2318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No</a:t>
            </a:r>
            <a:endParaRPr lang="en-US" sz="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02" name="Elbow Connector 201"/>
          <p:cNvCxnSpPr>
            <a:cxnSpLocks/>
            <a:stCxn id="33" idx="0"/>
            <a:endCxn id="15" idx="3"/>
          </p:cNvCxnSpPr>
          <p:nvPr/>
        </p:nvCxnSpPr>
        <p:spPr>
          <a:xfrm rot="16200000" flipV="1">
            <a:off x="8230661" y="3178905"/>
            <a:ext cx="1797308" cy="638496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itle 1"/>
          <p:cNvSpPr txBox="1">
            <a:spLocks/>
          </p:cNvSpPr>
          <p:nvPr/>
        </p:nvSpPr>
        <p:spPr>
          <a:xfrm>
            <a:off x="9414192" y="3963743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ysClr val="windowText" lastClr="000000"/>
                </a:solidFill>
                <a:latin typeface="+mn-lt"/>
              </a:rPr>
              <a:t>No</a:t>
            </a:r>
            <a:endParaRPr lang="en-US" sz="800" b="1" dirty="0">
              <a:solidFill>
                <a:sysClr val="windowText" lastClr="000000"/>
              </a:solidFill>
              <a:latin typeface="+mn-lt"/>
            </a:endParaRPr>
          </a:p>
        </p:txBody>
      </p:sp>
      <p:cxnSp>
        <p:nvCxnSpPr>
          <p:cNvPr id="225" name="Elbow Connector 224"/>
          <p:cNvCxnSpPr>
            <a:cxnSpLocks/>
            <a:stCxn id="214" idx="2"/>
            <a:endCxn id="23" idx="2"/>
          </p:cNvCxnSpPr>
          <p:nvPr/>
        </p:nvCxnSpPr>
        <p:spPr>
          <a:xfrm rot="5400000" flipH="1">
            <a:off x="1874337" y="4234072"/>
            <a:ext cx="163574" cy="1656558"/>
          </a:xfrm>
          <a:prstGeom prst="bentConnector3">
            <a:avLst>
              <a:gd name="adj1" fmla="val -139753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itle 1"/>
          <p:cNvSpPr txBox="1">
            <a:spLocks/>
          </p:cNvSpPr>
          <p:nvPr/>
        </p:nvSpPr>
        <p:spPr>
          <a:xfrm>
            <a:off x="5467788" y="4757456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rgbClr val="00B050"/>
                </a:solidFill>
                <a:latin typeface="+mn-lt"/>
              </a:rPr>
              <a:t>No</a:t>
            </a:r>
            <a:endParaRPr lang="en-US" sz="8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45" name="Title 1"/>
          <p:cNvSpPr txBox="1">
            <a:spLocks/>
          </p:cNvSpPr>
          <p:nvPr/>
        </p:nvSpPr>
        <p:spPr>
          <a:xfrm>
            <a:off x="3889764" y="5145615"/>
            <a:ext cx="341815" cy="23555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No</a:t>
            </a:r>
            <a:endParaRPr lang="en-US" sz="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47" name="Straight Connector 246"/>
          <p:cNvCxnSpPr>
            <a:cxnSpLocks/>
          </p:cNvCxnSpPr>
          <p:nvPr/>
        </p:nvCxnSpPr>
        <p:spPr>
          <a:xfrm>
            <a:off x="4351941" y="493854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>
            <a:cxnSpLocks/>
            <a:stCxn id="33" idx="3"/>
            <a:endCxn id="332" idx="0"/>
          </p:cNvCxnSpPr>
          <p:nvPr/>
        </p:nvCxnSpPr>
        <p:spPr>
          <a:xfrm flipV="1">
            <a:off x="10047495" y="3492892"/>
            <a:ext cx="1009141" cy="1283391"/>
          </a:xfrm>
          <a:prstGeom prst="bentConnector4">
            <a:avLst>
              <a:gd name="adj1" fmla="val 22816"/>
              <a:gd name="adj2" fmla="val 117812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Elbow Connector 275"/>
          <p:cNvCxnSpPr>
            <a:cxnSpLocks/>
            <a:stCxn id="353" idx="2"/>
            <a:endCxn id="359" idx="1"/>
          </p:cNvCxnSpPr>
          <p:nvPr/>
        </p:nvCxnSpPr>
        <p:spPr>
          <a:xfrm rot="16200000" flipH="1">
            <a:off x="4089597" y="6271511"/>
            <a:ext cx="267688" cy="196129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Elbow Connector 283"/>
          <p:cNvCxnSpPr>
            <a:cxnSpLocks/>
            <a:stCxn id="151" idx="0"/>
            <a:endCxn id="18" idx="0"/>
          </p:cNvCxnSpPr>
          <p:nvPr/>
        </p:nvCxnSpPr>
        <p:spPr>
          <a:xfrm rot="16200000" flipH="1">
            <a:off x="4311158" y="1715016"/>
            <a:ext cx="200154" cy="3312025"/>
          </a:xfrm>
          <a:prstGeom prst="bentConnector3">
            <a:avLst>
              <a:gd name="adj1" fmla="val -114212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itle 1"/>
          <p:cNvSpPr txBox="1">
            <a:spLocks/>
          </p:cNvSpPr>
          <p:nvPr/>
        </p:nvSpPr>
        <p:spPr>
          <a:xfrm>
            <a:off x="2806462" y="3056172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No</a:t>
            </a:r>
            <a:endParaRPr lang="en-US" sz="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23" name="Title 1">
            <a:extLst>
              <a:ext uri="{FF2B5EF4-FFF2-40B4-BE49-F238E27FC236}">
                <a16:creationId xmlns:a16="http://schemas.microsoft.com/office/drawing/2014/main" xmlns="" id="{7305AABC-077C-4BEF-8034-8B3D0B435ED1}"/>
              </a:ext>
            </a:extLst>
          </p:cNvPr>
          <p:cNvSpPr txBox="1">
            <a:spLocks/>
          </p:cNvSpPr>
          <p:nvPr/>
        </p:nvSpPr>
        <p:spPr>
          <a:xfrm>
            <a:off x="2984523" y="741429"/>
            <a:ext cx="1367417" cy="2005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Re-work on Estimation</a:t>
            </a:r>
            <a:endParaRPr lang="en-US" sz="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25" name="Diamond 124">
            <a:extLst>
              <a:ext uri="{FF2B5EF4-FFF2-40B4-BE49-F238E27FC236}">
                <a16:creationId xmlns:a16="http://schemas.microsoft.com/office/drawing/2014/main" xmlns="" id="{83786A87-BDED-40A1-B2FF-338930AE9C19}"/>
              </a:ext>
            </a:extLst>
          </p:cNvPr>
          <p:cNvSpPr/>
          <p:nvPr/>
        </p:nvSpPr>
        <p:spPr>
          <a:xfrm>
            <a:off x="7395268" y="3270944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prstClr val="white"/>
                </a:solidFill>
              </a:rPr>
              <a:t>Peer Reviewed and Approved?</a:t>
            </a:r>
          </a:p>
        </p:txBody>
      </p:sp>
      <p:sp>
        <p:nvSpPr>
          <p:cNvPr id="134" name="Title 1">
            <a:extLst>
              <a:ext uri="{FF2B5EF4-FFF2-40B4-BE49-F238E27FC236}">
                <a16:creationId xmlns:a16="http://schemas.microsoft.com/office/drawing/2014/main" xmlns="" id="{0810557E-384C-49AB-8714-B65EA7F25E8D}"/>
              </a:ext>
            </a:extLst>
          </p:cNvPr>
          <p:cNvSpPr txBox="1">
            <a:spLocks/>
          </p:cNvSpPr>
          <p:nvPr/>
        </p:nvSpPr>
        <p:spPr>
          <a:xfrm>
            <a:off x="4484763" y="1836783"/>
            <a:ext cx="1554480" cy="18288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Re-work on change specification</a:t>
            </a:r>
            <a:endParaRPr lang="en-US" sz="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140" name="Elbow Connector 283">
            <a:extLst>
              <a:ext uri="{FF2B5EF4-FFF2-40B4-BE49-F238E27FC236}">
                <a16:creationId xmlns:a16="http://schemas.microsoft.com/office/drawing/2014/main" xmlns="" id="{9B234CC4-D44E-49FA-8212-F5D51D3CDDF4}"/>
              </a:ext>
            </a:extLst>
          </p:cNvPr>
          <p:cNvCxnSpPr>
            <a:cxnSpLocks/>
            <a:stCxn id="125" idx="3"/>
            <a:endCxn id="15" idx="3"/>
          </p:cNvCxnSpPr>
          <p:nvPr/>
        </p:nvCxnSpPr>
        <p:spPr>
          <a:xfrm flipV="1">
            <a:off x="8593132" y="2599499"/>
            <a:ext cx="216935" cy="1050921"/>
          </a:xfrm>
          <a:prstGeom prst="bentConnector3">
            <a:avLst>
              <a:gd name="adj1" fmla="val 205377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itle 1">
            <a:extLst>
              <a:ext uri="{FF2B5EF4-FFF2-40B4-BE49-F238E27FC236}">
                <a16:creationId xmlns:a16="http://schemas.microsoft.com/office/drawing/2014/main" xmlns="" id="{B96F76AF-F1C1-4F72-AD83-25AD745C303D}"/>
              </a:ext>
            </a:extLst>
          </p:cNvPr>
          <p:cNvSpPr txBox="1">
            <a:spLocks/>
          </p:cNvSpPr>
          <p:nvPr/>
        </p:nvSpPr>
        <p:spPr>
          <a:xfrm rot="5400000">
            <a:off x="8799758" y="2992547"/>
            <a:ext cx="847342" cy="21693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Re-work on Development</a:t>
            </a:r>
            <a:endParaRPr lang="en-US" sz="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46" name="Diamond 145">
            <a:extLst>
              <a:ext uri="{FF2B5EF4-FFF2-40B4-BE49-F238E27FC236}">
                <a16:creationId xmlns:a16="http://schemas.microsoft.com/office/drawing/2014/main" xmlns="" id="{44127E41-6DF8-486A-AFF4-BEAF0D3B8F79}"/>
              </a:ext>
            </a:extLst>
          </p:cNvPr>
          <p:cNvSpPr/>
          <p:nvPr/>
        </p:nvSpPr>
        <p:spPr>
          <a:xfrm>
            <a:off x="3652350" y="3270504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prstClr val="white"/>
                </a:solidFill>
              </a:rPr>
              <a:t>Peer Reviewed and Approved?</a:t>
            </a:r>
          </a:p>
        </p:txBody>
      </p:sp>
      <p:sp>
        <p:nvSpPr>
          <p:cNvPr id="151" name="Diamond 150">
            <a:extLst>
              <a:ext uri="{FF2B5EF4-FFF2-40B4-BE49-F238E27FC236}">
                <a16:creationId xmlns:a16="http://schemas.microsoft.com/office/drawing/2014/main" xmlns="" id="{9E41E3EC-2E4B-4579-ACEC-26C363BFC68D}"/>
              </a:ext>
            </a:extLst>
          </p:cNvPr>
          <p:cNvSpPr/>
          <p:nvPr/>
        </p:nvSpPr>
        <p:spPr>
          <a:xfrm>
            <a:off x="2156291" y="3270951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prstClr val="white"/>
                </a:solidFill>
              </a:rPr>
              <a:t>Lead</a:t>
            </a:r>
          </a:p>
          <a:p>
            <a:pPr algn="ctr"/>
            <a:r>
              <a:rPr lang="en-US" sz="700" b="1" dirty="0">
                <a:solidFill>
                  <a:prstClr val="white"/>
                </a:solidFill>
              </a:rPr>
              <a:t>Reviewed and Approved?</a:t>
            </a:r>
          </a:p>
        </p:txBody>
      </p:sp>
      <p:sp>
        <p:nvSpPr>
          <p:cNvPr id="163" name="Title 1">
            <a:extLst>
              <a:ext uri="{FF2B5EF4-FFF2-40B4-BE49-F238E27FC236}">
                <a16:creationId xmlns:a16="http://schemas.microsoft.com/office/drawing/2014/main" xmlns="" id="{ECC2FC12-7595-4E9A-ACBC-8CD06AC0755E}"/>
              </a:ext>
            </a:extLst>
          </p:cNvPr>
          <p:cNvSpPr txBox="1">
            <a:spLocks/>
          </p:cNvSpPr>
          <p:nvPr/>
        </p:nvSpPr>
        <p:spPr>
          <a:xfrm>
            <a:off x="4343104" y="3151265"/>
            <a:ext cx="1554480" cy="18288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Re-work on UIT</a:t>
            </a:r>
            <a:endParaRPr lang="en-US" sz="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64" name="Diamond 163">
            <a:extLst>
              <a:ext uri="{FF2B5EF4-FFF2-40B4-BE49-F238E27FC236}">
                <a16:creationId xmlns:a16="http://schemas.microsoft.com/office/drawing/2014/main" xmlns="" id="{154CD0D3-9BBA-42A5-978B-8BE61410C925}"/>
              </a:ext>
            </a:extLst>
          </p:cNvPr>
          <p:cNvSpPr/>
          <p:nvPr/>
        </p:nvSpPr>
        <p:spPr>
          <a:xfrm>
            <a:off x="527235" y="3280029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prstClr val="white"/>
                </a:solidFill>
              </a:rPr>
              <a:t>Quality SPOC</a:t>
            </a:r>
          </a:p>
          <a:p>
            <a:pPr algn="ctr"/>
            <a:r>
              <a:rPr lang="en-US" sz="700" b="1" dirty="0">
                <a:solidFill>
                  <a:prstClr val="white"/>
                </a:solidFill>
              </a:rPr>
              <a:t>Reviewed and Approved</a:t>
            </a:r>
            <a:r>
              <a:rPr lang="en-US" sz="700" dirty="0">
                <a:solidFill>
                  <a:prstClr val="white"/>
                </a:solidFill>
              </a:rPr>
              <a:t>?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xmlns="" id="{62AC9345-74C9-4CC3-A1EC-637C9FE7F24E}"/>
              </a:ext>
            </a:extLst>
          </p:cNvPr>
          <p:cNvCxnSpPr>
            <a:cxnSpLocks/>
            <a:stCxn id="151" idx="1"/>
            <a:endCxn id="164" idx="3"/>
          </p:cNvCxnSpPr>
          <p:nvPr/>
        </p:nvCxnSpPr>
        <p:spPr>
          <a:xfrm flipH="1">
            <a:off x="1725099" y="3650427"/>
            <a:ext cx="431192" cy="907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283">
            <a:extLst>
              <a:ext uri="{FF2B5EF4-FFF2-40B4-BE49-F238E27FC236}">
                <a16:creationId xmlns:a16="http://schemas.microsoft.com/office/drawing/2014/main" xmlns="" id="{8F33AEA8-CA32-4264-B9A0-6E845CE39D06}"/>
              </a:ext>
            </a:extLst>
          </p:cNvPr>
          <p:cNvCxnSpPr>
            <a:cxnSpLocks/>
            <a:stCxn id="164" idx="2"/>
            <a:endCxn id="23" idx="0"/>
          </p:cNvCxnSpPr>
          <p:nvPr/>
        </p:nvCxnSpPr>
        <p:spPr>
          <a:xfrm rot="16200000" flipH="1">
            <a:off x="872618" y="4292530"/>
            <a:ext cx="508777" cy="167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itle 1">
            <a:extLst>
              <a:ext uri="{FF2B5EF4-FFF2-40B4-BE49-F238E27FC236}">
                <a16:creationId xmlns:a16="http://schemas.microsoft.com/office/drawing/2014/main" xmlns="" id="{C3F2DF8C-EFA8-47AA-8648-F0FFE1D53F2A}"/>
              </a:ext>
            </a:extLst>
          </p:cNvPr>
          <p:cNvSpPr txBox="1">
            <a:spLocks/>
          </p:cNvSpPr>
          <p:nvPr/>
        </p:nvSpPr>
        <p:spPr>
          <a:xfrm>
            <a:off x="858098" y="4029456"/>
            <a:ext cx="429210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Yes</a:t>
            </a:r>
            <a:endParaRPr lang="en-US" sz="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xmlns="" id="{47A8F88E-0C0D-49F8-A290-3BCB2C91D27C}"/>
              </a:ext>
            </a:extLst>
          </p:cNvPr>
          <p:cNvSpPr/>
          <p:nvPr/>
        </p:nvSpPr>
        <p:spPr>
          <a:xfrm>
            <a:off x="532930" y="1732785"/>
            <a:ext cx="118872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prstClr val="white"/>
                </a:solidFill>
              </a:rPr>
              <a:t>Re-work on the defects/NCs raised</a:t>
            </a:r>
          </a:p>
          <a:p>
            <a:pPr algn="ctr"/>
            <a:r>
              <a:rPr lang="en-US" sz="800" dirty="0">
                <a:solidFill>
                  <a:prstClr val="white"/>
                </a:solidFill>
              </a:rPr>
              <a:t>Provide CAPA</a:t>
            </a:r>
          </a:p>
        </p:txBody>
      </p:sp>
      <p:cxnSp>
        <p:nvCxnSpPr>
          <p:cNvPr id="181" name="Elbow Connector 283">
            <a:extLst>
              <a:ext uri="{FF2B5EF4-FFF2-40B4-BE49-F238E27FC236}">
                <a16:creationId xmlns:a16="http://schemas.microsoft.com/office/drawing/2014/main" xmlns="" id="{F91C3D00-13D6-4BAF-8077-4A2F4D6D65B3}"/>
              </a:ext>
            </a:extLst>
          </p:cNvPr>
          <p:cNvCxnSpPr>
            <a:cxnSpLocks/>
            <a:stCxn id="164" idx="1"/>
            <a:endCxn id="180" idx="1"/>
          </p:cNvCxnSpPr>
          <p:nvPr/>
        </p:nvCxnSpPr>
        <p:spPr>
          <a:xfrm rot="10800000" flipH="1">
            <a:off x="527234" y="1915665"/>
            <a:ext cx="5695" cy="1743840"/>
          </a:xfrm>
          <a:prstGeom prst="bentConnector3">
            <a:avLst>
              <a:gd name="adj1" fmla="val -4014047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Diamond 182">
            <a:extLst>
              <a:ext uri="{FF2B5EF4-FFF2-40B4-BE49-F238E27FC236}">
                <a16:creationId xmlns:a16="http://schemas.microsoft.com/office/drawing/2014/main" xmlns="" id="{24421FE6-9596-4559-9E71-69BB774E9890}"/>
              </a:ext>
            </a:extLst>
          </p:cNvPr>
          <p:cNvSpPr/>
          <p:nvPr/>
        </p:nvSpPr>
        <p:spPr>
          <a:xfrm>
            <a:off x="528154" y="2330642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prstClr val="white"/>
                </a:solidFill>
              </a:rPr>
              <a:t>Lead</a:t>
            </a:r>
          </a:p>
          <a:p>
            <a:pPr algn="ctr"/>
            <a:r>
              <a:rPr lang="en-US" sz="700" b="1" dirty="0">
                <a:solidFill>
                  <a:prstClr val="white"/>
                </a:solidFill>
              </a:rPr>
              <a:t>Reviewed and Approved?</a:t>
            </a:r>
          </a:p>
        </p:txBody>
      </p:sp>
      <p:sp>
        <p:nvSpPr>
          <p:cNvPr id="191" name="Title 1">
            <a:extLst>
              <a:ext uri="{FF2B5EF4-FFF2-40B4-BE49-F238E27FC236}">
                <a16:creationId xmlns:a16="http://schemas.microsoft.com/office/drawing/2014/main" xmlns="" id="{EB828890-A0AC-497B-840D-32D520624C3A}"/>
              </a:ext>
            </a:extLst>
          </p:cNvPr>
          <p:cNvSpPr txBox="1">
            <a:spLocks/>
          </p:cNvSpPr>
          <p:nvPr/>
        </p:nvSpPr>
        <p:spPr>
          <a:xfrm>
            <a:off x="359894" y="3141864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No</a:t>
            </a:r>
            <a:endParaRPr lang="en-US" sz="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192" name="Elbow Connector 128">
            <a:extLst>
              <a:ext uri="{FF2B5EF4-FFF2-40B4-BE49-F238E27FC236}">
                <a16:creationId xmlns:a16="http://schemas.microsoft.com/office/drawing/2014/main" xmlns="" id="{ABF25DA4-D371-422A-81CE-E639AE5102A1}"/>
              </a:ext>
            </a:extLst>
          </p:cNvPr>
          <p:cNvCxnSpPr>
            <a:cxnSpLocks/>
            <a:stCxn id="180" idx="2"/>
            <a:endCxn id="183" idx="0"/>
          </p:cNvCxnSpPr>
          <p:nvPr/>
        </p:nvCxnSpPr>
        <p:spPr>
          <a:xfrm rot="5400000">
            <a:off x="1011140" y="2214491"/>
            <a:ext cx="232097" cy="20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28">
            <a:extLst>
              <a:ext uri="{FF2B5EF4-FFF2-40B4-BE49-F238E27FC236}">
                <a16:creationId xmlns:a16="http://schemas.microsoft.com/office/drawing/2014/main" xmlns="" id="{C911E700-8001-4C7A-ACBC-DA435A2042F4}"/>
              </a:ext>
            </a:extLst>
          </p:cNvPr>
          <p:cNvCxnSpPr>
            <a:cxnSpLocks/>
            <a:stCxn id="183" idx="3"/>
            <a:endCxn id="180" idx="3"/>
          </p:cNvCxnSpPr>
          <p:nvPr/>
        </p:nvCxnSpPr>
        <p:spPr>
          <a:xfrm flipH="1" flipV="1">
            <a:off x="1721650" y="1915665"/>
            <a:ext cx="4368" cy="794453"/>
          </a:xfrm>
          <a:prstGeom prst="bentConnector3">
            <a:avLst>
              <a:gd name="adj1" fmla="val -5233516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itle 1">
            <a:extLst>
              <a:ext uri="{FF2B5EF4-FFF2-40B4-BE49-F238E27FC236}">
                <a16:creationId xmlns:a16="http://schemas.microsoft.com/office/drawing/2014/main" xmlns="" id="{3B788D8E-2F3A-4A85-89A9-D9C49B11CC5C}"/>
              </a:ext>
            </a:extLst>
          </p:cNvPr>
          <p:cNvSpPr txBox="1">
            <a:spLocks/>
          </p:cNvSpPr>
          <p:nvPr/>
        </p:nvSpPr>
        <p:spPr>
          <a:xfrm>
            <a:off x="1647389" y="2267326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No</a:t>
            </a:r>
            <a:endParaRPr lang="en-US" sz="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03" name="Elbow Connector 128">
            <a:extLst>
              <a:ext uri="{FF2B5EF4-FFF2-40B4-BE49-F238E27FC236}">
                <a16:creationId xmlns:a16="http://schemas.microsoft.com/office/drawing/2014/main" xmlns="" id="{EBBE95B5-028F-44E4-AE2B-91F56326E7E1}"/>
              </a:ext>
            </a:extLst>
          </p:cNvPr>
          <p:cNvCxnSpPr>
            <a:cxnSpLocks/>
            <a:stCxn id="183" idx="2"/>
            <a:endCxn id="164" idx="0"/>
          </p:cNvCxnSpPr>
          <p:nvPr/>
        </p:nvCxnSpPr>
        <p:spPr>
          <a:xfrm rot="5400000">
            <a:off x="1031410" y="3184352"/>
            <a:ext cx="190435" cy="91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1">
            <a:extLst>
              <a:ext uri="{FF2B5EF4-FFF2-40B4-BE49-F238E27FC236}">
                <a16:creationId xmlns:a16="http://schemas.microsoft.com/office/drawing/2014/main" xmlns="" id="{A25830EB-9AEA-4F6D-9E9A-8ED1CFA5A59F}"/>
              </a:ext>
            </a:extLst>
          </p:cNvPr>
          <p:cNvSpPr txBox="1">
            <a:spLocks/>
          </p:cNvSpPr>
          <p:nvPr/>
        </p:nvSpPr>
        <p:spPr>
          <a:xfrm>
            <a:off x="1239318" y="3080299"/>
            <a:ext cx="429210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Yes</a:t>
            </a:r>
            <a:endParaRPr lang="en-US" sz="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4" name="Diamond 213">
            <a:extLst>
              <a:ext uri="{FF2B5EF4-FFF2-40B4-BE49-F238E27FC236}">
                <a16:creationId xmlns:a16="http://schemas.microsoft.com/office/drawing/2014/main" xmlns="" id="{48C74E8F-D778-4A0A-AC77-78A15EB66122}"/>
              </a:ext>
            </a:extLst>
          </p:cNvPr>
          <p:cNvSpPr/>
          <p:nvPr/>
        </p:nvSpPr>
        <p:spPr>
          <a:xfrm>
            <a:off x="2185471" y="4385186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prstClr val="white"/>
                </a:solidFill>
              </a:rPr>
              <a:t>Peer Reviewed and Approved?</a:t>
            </a:r>
          </a:p>
        </p:txBody>
      </p:sp>
      <p:sp>
        <p:nvSpPr>
          <p:cNvPr id="216" name="Diamond 215">
            <a:extLst>
              <a:ext uri="{FF2B5EF4-FFF2-40B4-BE49-F238E27FC236}">
                <a16:creationId xmlns:a16="http://schemas.microsoft.com/office/drawing/2014/main" xmlns="" id="{A0469CA8-68FD-4584-B32E-63D08F55679F}"/>
              </a:ext>
            </a:extLst>
          </p:cNvPr>
          <p:cNvSpPr/>
          <p:nvPr/>
        </p:nvSpPr>
        <p:spPr>
          <a:xfrm>
            <a:off x="3639352" y="4385186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prstClr val="white"/>
                </a:solidFill>
              </a:rPr>
              <a:t>Lead</a:t>
            </a:r>
          </a:p>
          <a:p>
            <a:pPr algn="ctr"/>
            <a:r>
              <a:rPr lang="en-US" sz="700" b="1" dirty="0">
                <a:solidFill>
                  <a:prstClr val="white"/>
                </a:solidFill>
              </a:rPr>
              <a:t>Reviewed and Approved?</a:t>
            </a:r>
          </a:p>
        </p:txBody>
      </p:sp>
      <p:sp>
        <p:nvSpPr>
          <p:cNvPr id="217" name="Diamond 216">
            <a:extLst>
              <a:ext uri="{FF2B5EF4-FFF2-40B4-BE49-F238E27FC236}">
                <a16:creationId xmlns:a16="http://schemas.microsoft.com/office/drawing/2014/main" xmlns="" id="{005A679E-6F4D-4D81-8E33-424F54FDBB41}"/>
              </a:ext>
            </a:extLst>
          </p:cNvPr>
          <p:cNvSpPr/>
          <p:nvPr/>
        </p:nvSpPr>
        <p:spPr>
          <a:xfrm>
            <a:off x="5012906" y="4401719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prstClr val="white"/>
                </a:solidFill>
              </a:rPr>
              <a:t>Quality SPOC</a:t>
            </a:r>
          </a:p>
          <a:p>
            <a:pPr algn="ctr"/>
            <a:r>
              <a:rPr lang="en-US" sz="700" b="1" dirty="0">
                <a:solidFill>
                  <a:prstClr val="white"/>
                </a:solidFill>
              </a:rPr>
              <a:t>Reviewed and Approved?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xmlns="" id="{06AACA37-3B7A-40E8-8F41-E6D31249040E}"/>
              </a:ext>
            </a:extLst>
          </p:cNvPr>
          <p:cNvCxnSpPr>
            <a:cxnSpLocks/>
            <a:stCxn id="216" idx="3"/>
            <a:endCxn id="217" idx="1"/>
          </p:cNvCxnSpPr>
          <p:nvPr/>
        </p:nvCxnSpPr>
        <p:spPr>
          <a:xfrm>
            <a:off x="4837216" y="4764662"/>
            <a:ext cx="175690" cy="16533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itle 1">
            <a:extLst>
              <a:ext uri="{FF2B5EF4-FFF2-40B4-BE49-F238E27FC236}">
                <a16:creationId xmlns:a16="http://schemas.microsoft.com/office/drawing/2014/main" xmlns="" id="{6A45557D-FFBE-45B0-BC52-6A2F734D42F9}"/>
              </a:ext>
            </a:extLst>
          </p:cNvPr>
          <p:cNvSpPr txBox="1">
            <a:spLocks/>
          </p:cNvSpPr>
          <p:nvPr/>
        </p:nvSpPr>
        <p:spPr>
          <a:xfrm>
            <a:off x="3335902" y="4559465"/>
            <a:ext cx="429210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Yes</a:t>
            </a:r>
            <a:endParaRPr lang="en-US" sz="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95" name="Title 1">
            <a:extLst>
              <a:ext uri="{FF2B5EF4-FFF2-40B4-BE49-F238E27FC236}">
                <a16:creationId xmlns:a16="http://schemas.microsoft.com/office/drawing/2014/main" xmlns="" id="{E15AFDEC-D566-4A41-89C1-E7D13BD838C1}"/>
              </a:ext>
            </a:extLst>
          </p:cNvPr>
          <p:cNvSpPr txBox="1">
            <a:spLocks/>
          </p:cNvSpPr>
          <p:nvPr/>
        </p:nvSpPr>
        <p:spPr>
          <a:xfrm>
            <a:off x="4773857" y="4529589"/>
            <a:ext cx="429210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Yes</a:t>
            </a:r>
            <a:endParaRPr lang="en-US" sz="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300" name="Elbow Connector 224">
            <a:extLst>
              <a:ext uri="{FF2B5EF4-FFF2-40B4-BE49-F238E27FC236}">
                <a16:creationId xmlns:a16="http://schemas.microsoft.com/office/drawing/2014/main" xmlns="" id="{ABB8877E-3C31-4EBE-B39F-81CDF6DAAE94}"/>
              </a:ext>
            </a:extLst>
          </p:cNvPr>
          <p:cNvCxnSpPr>
            <a:cxnSpLocks/>
            <a:stCxn id="216" idx="2"/>
            <a:endCxn id="23" idx="2"/>
          </p:cNvCxnSpPr>
          <p:nvPr/>
        </p:nvCxnSpPr>
        <p:spPr>
          <a:xfrm rot="5400000" flipH="1">
            <a:off x="2601278" y="3507132"/>
            <a:ext cx="163574" cy="3110439"/>
          </a:xfrm>
          <a:prstGeom prst="bentConnector3">
            <a:avLst>
              <a:gd name="adj1" fmla="val -104816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xmlns="" id="{E85B124B-24A1-4FDE-838A-66127D4FF201}"/>
              </a:ext>
            </a:extLst>
          </p:cNvPr>
          <p:cNvSpPr/>
          <p:nvPr/>
        </p:nvSpPr>
        <p:spPr>
          <a:xfrm>
            <a:off x="4734650" y="3963743"/>
            <a:ext cx="1737360" cy="274316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prstClr val="white"/>
                </a:solidFill>
              </a:rPr>
              <a:t>Re-work on the defects/NCs raised</a:t>
            </a:r>
          </a:p>
          <a:p>
            <a:pPr algn="ctr"/>
            <a:r>
              <a:rPr lang="en-US" sz="800" dirty="0">
                <a:solidFill>
                  <a:prstClr val="white"/>
                </a:solidFill>
              </a:rPr>
              <a:t>Provide CAPA</a:t>
            </a:r>
          </a:p>
        </p:txBody>
      </p:sp>
      <p:cxnSp>
        <p:nvCxnSpPr>
          <p:cNvPr id="310" name="Elbow Connector 128">
            <a:extLst>
              <a:ext uri="{FF2B5EF4-FFF2-40B4-BE49-F238E27FC236}">
                <a16:creationId xmlns:a16="http://schemas.microsoft.com/office/drawing/2014/main" xmlns="" id="{B9761EC2-1C15-45FC-A29B-D23482DED072}"/>
              </a:ext>
            </a:extLst>
          </p:cNvPr>
          <p:cNvCxnSpPr>
            <a:cxnSpLocks/>
            <a:stCxn id="217" idx="0"/>
            <a:endCxn id="309" idx="2"/>
          </p:cNvCxnSpPr>
          <p:nvPr/>
        </p:nvCxnSpPr>
        <p:spPr>
          <a:xfrm rot="16200000" flipV="1">
            <a:off x="5525754" y="4315635"/>
            <a:ext cx="163660" cy="850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itle 1">
            <a:extLst>
              <a:ext uri="{FF2B5EF4-FFF2-40B4-BE49-F238E27FC236}">
                <a16:creationId xmlns:a16="http://schemas.microsoft.com/office/drawing/2014/main" xmlns="" id="{2BEA4B27-E4F0-4F0D-ADA5-DC3EFBA97518}"/>
              </a:ext>
            </a:extLst>
          </p:cNvPr>
          <p:cNvSpPr txBox="1">
            <a:spLocks/>
          </p:cNvSpPr>
          <p:nvPr/>
        </p:nvSpPr>
        <p:spPr>
          <a:xfrm>
            <a:off x="5628181" y="4230931"/>
            <a:ext cx="341815" cy="23555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No</a:t>
            </a:r>
            <a:endParaRPr lang="en-US" sz="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318" name="Elbow Connector 283">
            <a:extLst>
              <a:ext uri="{FF2B5EF4-FFF2-40B4-BE49-F238E27FC236}">
                <a16:creationId xmlns:a16="http://schemas.microsoft.com/office/drawing/2014/main" xmlns="" id="{B795F1E5-16A2-4414-87C5-CDF0A82B2F50}"/>
              </a:ext>
            </a:extLst>
          </p:cNvPr>
          <p:cNvCxnSpPr>
            <a:cxnSpLocks/>
            <a:stCxn id="309" idx="1"/>
            <a:endCxn id="216" idx="0"/>
          </p:cNvCxnSpPr>
          <p:nvPr/>
        </p:nvCxnSpPr>
        <p:spPr>
          <a:xfrm rot="10800000" flipV="1">
            <a:off x="4238284" y="4100900"/>
            <a:ext cx="496366" cy="284285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283">
            <a:extLst>
              <a:ext uri="{FF2B5EF4-FFF2-40B4-BE49-F238E27FC236}">
                <a16:creationId xmlns:a16="http://schemas.microsoft.com/office/drawing/2014/main" xmlns="" id="{C49051C0-A97A-400B-8F5F-0E0DE1DE6DC1}"/>
              </a:ext>
            </a:extLst>
          </p:cNvPr>
          <p:cNvCxnSpPr>
            <a:cxnSpLocks/>
            <a:stCxn id="217" idx="3"/>
            <a:endCxn id="29" idx="1"/>
          </p:cNvCxnSpPr>
          <p:nvPr/>
        </p:nvCxnSpPr>
        <p:spPr>
          <a:xfrm flipV="1">
            <a:off x="6210770" y="4779475"/>
            <a:ext cx="381541" cy="172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itle 1">
            <a:extLst>
              <a:ext uri="{FF2B5EF4-FFF2-40B4-BE49-F238E27FC236}">
                <a16:creationId xmlns:a16="http://schemas.microsoft.com/office/drawing/2014/main" xmlns="" id="{6DA25F49-4CCE-4C3C-80C6-3A33868C5C7A}"/>
              </a:ext>
            </a:extLst>
          </p:cNvPr>
          <p:cNvSpPr txBox="1">
            <a:spLocks/>
          </p:cNvSpPr>
          <p:nvPr/>
        </p:nvSpPr>
        <p:spPr>
          <a:xfrm>
            <a:off x="6191507" y="5585002"/>
            <a:ext cx="429210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Yes</a:t>
            </a:r>
            <a:endParaRPr lang="en-US" sz="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326" name="Elbow Connector 283">
            <a:extLst>
              <a:ext uri="{FF2B5EF4-FFF2-40B4-BE49-F238E27FC236}">
                <a16:creationId xmlns:a16="http://schemas.microsoft.com/office/drawing/2014/main" xmlns="" id="{4721485D-97C4-4AFB-A169-758417B87E2F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7689591" y="4776283"/>
            <a:ext cx="1160040" cy="319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Diamond 331">
            <a:extLst>
              <a:ext uri="{FF2B5EF4-FFF2-40B4-BE49-F238E27FC236}">
                <a16:creationId xmlns:a16="http://schemas.microsoft.com/office/drawing/2014/main" xmlns="" id="{D579BF2E-9EDA-4E12-9743-CFC3B5A94BA9}"/>
              </a:ext>
            </a:extLst>
          </p:cNvPr>
          <p:cNvSpPr/>
          <p:nvPr/>
        </p:nvSpPr>
        <p:spPr>
          <a:xfrm>
            <a:off x="10507996" y="3492892"/>
            <a:ext cx="1097280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prstClr val="white"/>
                </a:solidFill>
              </a:rPr>
              <a:t>Lead</a:t>
            </a:r>
          </a:p>
          <a:p>
            <a:pPr algn="ctr"/>
            <a:r>
              <a:rPr lang="en-US" sz="700" b="1" dirty="0">
                <a:solidFill>
                  <a:prstClr val="white"/>
                </a:solidFill>
              </a:rPr>
              <a:t>Reviewed and Approved?</a:t>
            </a:r>
          </a:p>
        </p:txBody>
      </p:sp>
      <p:sp>
        <p:nvSpPr>
          <p:cNvPr id="333" name="Diamond 332">
            <a:extLst>
              <a:ext uri="{FF2B5EF4-FFF2-40B4-BE49-F238E27FC236}">
                <a16:creationId xmlns:a16="http://schemas.microsoft.com/office/drawing/2014/main" xmlns="" id="{32445140-118D-440C-81FB-0D5DABD57926}"/>
              </a:ext>
            </a:extLst>
          </p:cNvPr>
          <p:cNvSpPr/>
          <p:nvPr/>
        </p:nvSpPr>
        <p:spPr>
          <a:xfrm>
            <a:off x="10257454" y="5489293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prstClr val="white"/>
                </a:solidFill>
              </a:rPr>
              <a:t>Quality SPOC</a:t>
            </a:r>
          </a:p>
          <a:p>
            <a:pPr algn="ctr"/>
            <a:r>
              <a:rPr lang="en-US" sz="700" b="1" dirty="0">
                <a:solidFill>
                  <a:prstClr val="white"/>
                </a:solidFill>
              </a:rPr>
              <a:t>Reviewed and Approved?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xmlns="" id="{7738FAA5-79C0-40D6-B761-603A9245FDD8}"/>
              </a:ext>
            </a:extLst>
          </p:cNvPr>
          <p:cNvSpPr/>
          <p:nvPr/>
        </p:nvSpPr>
        <p:spPr>
          <a:xfrm>
            <a:off x="11192271" y="4530811"/>
            <a:ext cx="82296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prstClr val="white"/>
                </a:solidFill>
              </a:rPr>
              <a:t>Re-work on the defects/NCs raised</a:t>
            </a:r>
          </a:p>
          <a:p>
            <a:pPr algn="ctr"/>
            <a:r>
              <a:rPr lang="en-US" sz="800" dirty="0">
                <a:solidFill>
                  <a:prstClr val="white"/>
                </a:solidFill>
              </a:rPr>
              <a:t>Provide CAPA</a:t>
            </a:r>
          </a:p>
        </p:txBody>
      </p:sp>
      <p:cxnSp>
        <p:nvCxnSpPr>
          <p:cNvPr id="339" name="Elbow Connector 258">
            <a:extLst>
              <a:ext uri="{FF2B5EF4-FFF2-40B4-BE49-F238E27FC236}">
                <a16:creationId xmlns:a16="http://schemas.microsoft.com/office/drawing/2014/main" xmlns="" id="{BDD8D657-5415-4285-A2EB-C8D0228D0DD1}"/>
              </a:ext>
            </a:extLst>
          </p:cNvPr>
          <p:cNvCxnSpPr>
            <a:cxnSpLocks/>
            <a:stCxn id="332" idx="2"/>
            <a:endCxn id="334" idx="1"/>
          </p:cNvCxnSpPr>
          <p:nvPr/>
        </p:nvCxnSpPr>
        <p:spPr>
          <a:xfrm rot="16200000" flipH="1">
            <a:off x="10870670" y="4437809"/>
            <a:ext cx="507567" cy="135635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itle 1">
            <a:extLst>
              <a:ext uri="{FF2B5EF4-FFF2-40B4-BE49-F238E27FC236}">
                <a16:creationId xmlns:a16="http://schemas.microsoft.com/office/drawing/2014/main" xmlns="" id="{9A595AD2-F436-4316-B96F-2292886FD79E}"/>
              </a:ext>
            </a:extLst>
          </p:cNvPr>
          <p:cNvSpPr txBox="1">
            <a:spLocks/>
          </p:cNvSpPr>
          <p:nvPr/>
        </p:nvSpPr>
        <p:spPr>
          <a:xfrm>
            <a:off x="11564530" y="5367425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ysClr val="windowText" lastClr="000000"/>
                </a:solidFill>
                <a:latin typeface="+mn-lt"/>
              </a:rPr>
              <a:t>No</a:t>
            </a:r>
            <a:endParaRPr lang="en-US" sz="800" b="1" dirty="0">
              <a:solidFill>
                <a:sysClr val="windowText" lastClr="000000"/>
              </a:solidFill>
              <a:latin typeface="+mn-lt"/>
            </a:endParaRPr>
          </a:p>
        </p:txBody>
      </p:sp>
      <p:cxnSp>
        <p:nvCxnSpPr>
          <p:cNvPr id="343" name="Elbow Connector 258">
            <a:extLst>
              <a:ext uri="{FF2B5EF4-FFF2-40B4-BE49-F238E27FC236}">
                <a16:creationId xmlns:a16="http://schemas.microsoft.com/office/drawing/2014/main" xmlns="" id="{718900D4-46E6-4CF4-89A8-5E882BF4D752}"/>
              </a:ext>
            </a:extLst>
          </p:cNvPr>
          <p:cNvCxnSpPr>
            <a:cxnSpLocks/>
            <a:stCxn id="333" idx="3"/>
            <a:endCxn id="334" idx="2"/>
          </p:cNvCxnSpPr>
          <p:nvPr/>
        </p:nvCxnSpPr>
        <p:spPr>
          <a:xfrm flipV="1">
            <a:off x="11455318" y="4988011"/>
            <a:ext cx="148433" cy="880758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Diamond 347">
            <a:extLst>
              <a:ext uri="{FF2B5EF4-FFF2-40B4-BE49-F238E27FC236}">
                <a16:creationId xmlns:a16="http://schemas.microsoft.com/office/drawing/2014/main" xmlns="" id="{207439CD-7B79-4117-93AA-A92482C539DF}"/>
              </a:ext>
            </a:extLst>
          </p:cNvPr>
          <p:cNvSpPr/>
          <p:nvPr/>
        </p:nvSpPr>
        <p:spPr>
          <a:xfrm>
            <a:off x="6488216" y="5470288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prstClr val="white"/>
                </a:solidFill>
              </a:rPr>
              <a:t>Peer Reviewed and Approved?</a:t>
            </a:r>
          </a:p>
        </p:txBody>
      </p:sp>
      <p:sp>
        <p:nvSpPr>
          <p:cNvPr id="352" name="Diamond 351">
            <a:extLst>
              <a:ext uri="{FF2B5EF4-FFF2-40B4-BE49-F238E27FC236}">
                <a16:creationId xmlns:a16="http://schemas.microsoft.com/office/drawing/2014/main" xmlns="" id="{0B9A7552-5E6B-4AF2-AB94-ED0188301884}"/>
              </a:ext>
            </a:extLst>
          </p:cNvPr>
          <p:cNvSpPr/>
          <p:nvPr/>
        </p:nvSpPr>
        <p:spPr>
          <a:xfrm>
            <a:off x="4973844" y="5472364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prstClr val="white"/>
                </a:solidFill>
              </a:rPr>
              <a:t>Lead</a:t>
            </a:r>
          </a:p>
          <a:p>
            <a:pPr algn="ctr"/>
            <a:r>
              <a:rPr lang="en-US" sz="700" b="1" dirty="0">
                <a:solidFill>
                  <a:prstClr val="white"/>
                </a:solidFill>
              </a:rPr>
              <a:t>Reviewed and Approved?</a:t>
            </a:r>
          </a:p>
        </p:txBody>
      </p:sp>
      <p:sp>
        <p:nvSpPr>
          <p:cNvPr id="353" name="Diamond 352">
            <a:extLst>
              <a:ext uri="{FF2B5EF4-FFF2-40B4-BE49-F238E27FC236}">
                <a16:creationId xmlns:a16="http://schemas.microsoft.com/office/drawing/2014/main" xmlns="" id="{21F0EDCE-0183-4399-8505-E81BA57057D1}"/>
              </a:ext>
            </a:extLst>
          </p:cNvPr>
          <p:cNvSpPr/>
          <p:nvPr/>
        </p:nvSpPr>
        <p:spPr>
          <a:xfrm>
            <a:off x="3526445" y="5476780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prstClr val="white"/>
                </a:solidFill>
              </a:rPr>
              <a:t>Quality SPOC</a:t>
            </a:r>
          </a:p>
          <a:p>
            <a:pPr algn="ctr"/>
            <a:r>
              <a:rPr lang="en-US" sz="700" b="1" dirty="0">
                <a:solidFill>
                  <a:prstClr val="white"/>
                </a:solidFill>
              </a:rPr>
              <a:t>Reviewed and Approved?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xmlns="" id="{8F22CEE7-E1BD-4901-84DF-F599934DD907}"/>
              </a:ext>
            </a:extLst>
          </p:cNvPr>
          <p:cNvCxnSpPr>
            <a:cxnSpLocks/>
            <a:stCxn id="352" idx="1"/>
            <a:endCxn id="353" idx="3"/>
          </p:cNvCxnSpPr>
          <p:nvPr/>
        </p:nvCxnSpPr>
        <p:spPr>
          <a:xfrm flipH="1">
            <a:off x="4724309" y="5851840"/>
            <a:ext cx="249535" cy="441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Elbow Connector 224">
            <a:extLst>
              <a:ext uri="{FF2B5EF4-FFF2-40B4-BE49-F238E27FC236}">
                <a16:creationId xmlns:a16="http://schemas.microsoft.com/office/drawing/2014/main" xmlns="" id="{F5B515D7-3F56-4617-B0F7-EBDDFAEC22CE}"/>
              </a:ext>
            </a:extLst>
          </p:cNvPr>
          <p:cNvCxnSpPr>
            <a:cxnSpLocks/>
            <a:stCxn id="348" idx="0"/>
            <a:endCxn id="26" idx="0"/>
          </p:cNvCxnSpPr>
          <p:nvPr/>
        </p:nvCxnSpPr>
        <p:spPr>
          <a:xfrm rot="16200000" flipH="1">
            <a:off x="7943510" y="4613926"/>
            <a:ext cx="85602" cy="1798327"/>
          </a:xfrm>
          <a:prstGeom prst="bentConnector3">
            <a:avLst>
              <a:gd name="adj1" fmla="val -267050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itle 1">
            <a:extLst>
              <a:ext uri="{FF2B5EF4-FFF2-40B4-BE49-F238E27FC236}">
                <a16:creationId xmlns:a16="http://schemas.microsoft.com/office/drawing/2014/main" xmlns="" id="{23F9B77F-DAC6-4A88-A192-D21135C7F04D}"/>
              </a:ext>
            </a:extLst>
          </p:cNvPr>
          <p:cNvSpPr txBox="1">
            <a:spLocks/>
          </p:cNvSpPr>
          <p:nvPr/>
        </p:nvSpPr>
        <p:spPr>
          <a:xfrm>
            <a:off x="7000125" y="5345893"/>
            <a:ext cx="1941782" cy="16276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Re-work on Deployment &amp; Smoke test</a:t>
            </a:r>
            <a:endParaRPr lang="en-US" sz="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57" name="Title 1">
            <a:extLst>
              <a:ext uri="{FF2B5EF4-FFF2-40B4-BE49-F238E27FC236}">
                <a16:creationId xmlns:a16="http://schemas.microsoft.com/office/drawing/2014/main" xmlns="" id="{FC9F6DC7-336A-41C3-AEAA-6B5807A67BBC}"/>
              </a:ext>
            </a:extLst>
          </p:cNvPr>
          <p:cNvSpPr txBox="1">
            <a:spLocks/>
          </p:cNvSpPr>
          <p:nvPr/>
        </p:nvSpPr>
        <p:spPr>
          <a:xfrm>
            <a:off x="6780682" y="5240581"/>
            <a:ext cx="341815" cy="23555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No</a:t>
            </a:r>
            <a:endParaRPr lang="en-US" sz="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358" name="Elbow Connector 224">
            <a:extLst>
              <a:ext uri="{FF2B5EF4-FFF2-40B4-BE49-F238E27FC236}">
                <a16:creationId xmlns:a16="http://schemas.microsoft.com/office/drawing/2014/main" xmlns="" id="{B745B64D-2207-408A-AC01-C26C24CDC704}"/>
              </a:ext>
            </a:extLst>
          </p:cNvPr>
          <p:cNvCxnSpPr>
            <a:cxnSpLocks/>
            <a:stCxn id="352" idx="0"/>
            <a:endCxn id="26" idx="0"/>
          </p:cNvCxnSpPr>
          <p:nvPr/>
        </p:nvCxnSpPr>
        <p:spPr>
          <a:xfrm rot="16200000" flipH="1">
            <a:off x="7187362" y="3857778"/>
            <a:ext cx="83526" cy="3312699"/>
          </a:xfrm>
          <a:prstGeom prst="bentConnector3">
            <a:avLst>
              <a:gd name="adj1" fmla="val -193862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>
            <a:extLst>
              <a:ext uri="{FF2B5EF4-FFF2-40B4-BE49-F238E27FC236}">
                <a16:creationId xmlns:a16="http://schemas.microsoft.com/office/drawing/2014/main" xmlns="" id="{2000AD87-AB11-4B5E-99A3-08B39888FDB9}"/>
              </a:ext>
            </a:extLst>
          </p:cNvPr>
          <p:cNvSpPr/>
          <p:nvPr/>
        </p:nvSpPr>
        <p:spPr>
          <a:xfrm>
            <a:off x="4321506" y="6274820"/>
            <a:ext cx="100584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prstClr val="white"/>
                </a:solidFill>
              </a:rPr>
              <a:t>Re-work on the defects/NCs raised</a:t>
            </a:r>
          </a:p>
          <a:p>
            <a:pPr algn="ctr"/>
            <a:r>
              <a:rPr lang="en-US" sz="800" dirty="0">
                <a:solidFill>
                  <a:prstClr val="white"/>
                </a:solidFill>
              </a:rPr>
              <a:t>Provide CAPA</a:t>
            </a:r>
          </a:p>
        </p:txBody>
      </p:sp>
      <p:sp>
        <p:nvSpPr>
          <p:cNvPr id="360" name="Title 1">
            <a:extLst>
              <a:ext uri="{FF2B5EF4-FFF2-40B4-BE49-F238E27FC236}">
                <a16:creationId xmlns:a16="http://schemas.microsoft.com/office/drawing/2014/main" xmlns="" id="{31D87B14-4F0A-4393-B552-B5B19076B558}"/>
              </a:ext>
            </a:extLst>
          </p:cNvPr>
          <p:cNvSpPr txBox="1">
            <a:spLocks/>
          </p:cNvSpPr>
          <p:nvPr/>
        </p:nvSpPr>
        <p:spPr>
          <a:xfrm>
            <a:off x="3853654" y="6195181"/>
            <a:ext cx="341815" cy="23555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No</a:t>
            </a:r>
            <a:endParaRPr lang="en-US" sz="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xmlns="" id="{0ECBA542-A22B-47CB-ACAF-96A397E927CF}"/>
              </a:ext>
            </a:extLst>
          </p:cNvPr>
          <p:cNvCxnSpPr>
            <a:cxnSpLocks/>
            <a:stCxn id="353" idx="1"/>
            <a:endCxn id="39" idx="3"/>
          </p:cNvCxnSpPr>
          <p:nvPr/>
        </p:nvCxnSpPr>
        <p:spPr>
          <a:xfrm flipH="1" flipV="1">
            <a:off x="3089218" y="5855680"/>
            <a:ext cx="437227" cy="57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Elbow Connector 275">
            <a:extLst>
              <a:ext uri="{FF2B5EF4-FFF2-40B4-BE49-F238E27FC236}">
                <a16:creationId xmlns:a16="http://schemas.microsoft.com/office/drawing/2014/main" xmlns="" id="{D789BC04-D859-4C1C-BC2A-882412D9E02D}"/>
              </a:ext>
            </a:extLst>
          </p:cNvPr>
          <p:cNvCxnSpPr>
            <a:cxnSpLocks/>
            <a:stCxn id="39" idx="1"/>
            <a:endCxn id="40" idx="1"/>
          </p:cNvCxnSpPr>
          <p:nvPr/>
        </p:nvCxnSpPr>
        <p:spPr>
          <a:xfrm rot="10800000" flipV="1">
            <a:off x="2174818" y="5855679"/>
            <a:ext cx="12700" cy="672391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itle 1">
            <a:extLst>
              <a:ext uri="{FF2B5EF4-FFF2-40B4-BE49-F238E27FC236}">
                <a16:creationId xmlns:a16="http://schemas.microsoft.com/office/drawing/2014/main" xmlns="" id="{0C0817E4-4C64-4917-9D27-C89268212C96}"/>
              </a:ext>
            </a:extLst>
          </p:cNvPr>
          <p:cNvSpPr txBox="1">
            <a:spLocks/>
          </p:cNvSpPr>
          <p:nvPr/>
        </p:nvSpPr>
        <p:spPr>
          <a:xfrm>
            <a:off x="1267572" y="5095180"/>
            <a:ext cx="1280160" cy="18288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Re-work on SIT</a:t>
            </a:r>
            <a:endParaRPr lang="en-US" sz="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xmlns="" id="{EFAC4F20-3E12-4FE9-8A6D-16DACF286DC3}"/>
              </a:ext>
            </a:extLst>
          </p:cNvPr>
          <p:cNvSpPr/>
          <p:nvPr/>
        </p:nvSpPr>
        <p:spPr>
          <a:xfrm>
            <a:off x="6216825" y="2069174"/>
            <a:ext cx="108515" cy="121353"/>
          </a:xfrm>
          <a:prstGeom prst="ellipse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xmlns="" id="{ED932100-AA5B-4494-A6C2-66C1AF990E66}"/>
              </a:ext>
            </a:extLst>
          </p:cNvPr>
          <p:cNvSpPr/>
          <p:nvPr/>
        </p:nvSpPr>
        <p:spPr>
          <a:xfrm>
            <a:off x="2700964" y="1062690"/>
            <a:ext cx="108515" cy="121353"/>
          </a:xfrm>
          <a:prstGeom prst="ellipse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xmlns="" id="{8FCAC448-9C3F-4DE1-BE70-AC67B7414FD1}"/>
              </a:ext>
            </a:extLst>
          </p:cNvPr>
          <p:cNvSpPr/>
          <p:nvPr/>
        </p:nvSpPr>
        <p:spPr>
          <a:xfrm>
            <a:off x="8664241" y="3561231"/>
            <a:ext cx="108515" cy="121353"/>
          </a:xfrm>
          <a:prstGeom prst="ellipse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xmlns="" id="{1BBC648D-8AEE-4E30-952E-8D7D1FD5687B}"/>
              </a:ext>
            </a:extLst>
          </p:cNvPr>
          <p:cNvSpPr/>
          <p:nvPr/>
        </p:nvSpPr>
        <p:spPr>
          <a:xfrm>
            <a:off x="4213567" y="3072946"/>
            <a:ext cx="108515" cy="121353"/>
          </a:xfrm>
          <a:prstGeom prst="ellipse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xmlns="" id="{4533D2AA-A231-42D7-9142-2D6F64F333F8}"/>
              </a:ext>
            </a:extLst>
          </p:cNvPr>
          <p:cNvSpPr/>
          <p:nvPr/>
        </p:nvSpPr>
        <p:spPr>
          <a:xfrm>
            <a:off x="2706533" y="3090588"/>
            <a:ext cx="108515" cy="121353"/>
          </a:xfrm>
          <a:prstGeom prst="ellipse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xmlns="" id="{FAF6A61E-FB64-456F-A14B-B1CE36CD2079}"/>
              </a:ext>
            </a:extLst>
          </p:cNvPr>
          <p:cNvSpPr/>
          <p:nvPr/>
        </p:nvSpPr>
        <p:spPr>
          <a:xfrm>
            <a:off x="1916968" y="2586048"/>
            <a:ext cx="108515" cy="121353"/>
          </a:xfrm>
          <a:prstGeom prst="ellipse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xmlns="" id="{65B8D4FD-3D06-4AC9-8B60-6FF27043D6D1}"/>
              </a:ext>
            </a:extLst>
          </p:cNvPr>
          <p:cNvSpPr/>
          <p:nvPr/>
        </p:nvSpPr>
        <p:spPr>
          <a:xfrm>
            <a:off x="243307" y="3538152"/>
            <a:ext cx="108515" cy="121353"/>
          </a:xfrm>
          <a:prstGeom prst="ellipse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xmlns="" id="{96FA92F1-844A-4F48-BEE4-2E55B049D803}"/>
              </a:ext>
            </a:extLst>
          </p:cNvPr>
          <p:cNvSpPr/>
          <p:nvPr/>
        </p:nvSpPr>
        <p:spPr>
          <a:xfrm>
            <a:off x="5557579" y="4366883"/>
            <a:ext cx="108515" cy="121353"/>
          </a:xfrm>
          <a:prstGeom prst="ellipse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xmlns="" id="{F1155EA9-C5FE-4A54-BCC2-1A7108E0DFE6}"/>
              </a:ext>
            </a:extLst>
          </p:cNvPr>
          <p:cNvSpPr/>
          <p:nvPr/>
        </p:nvSpPr>
        <p:spPr>
          <a:xfrm>
            <a:off x="11501766" y="5680520"/>
            <a:ext cx="108515" cy="121353"/>
          </a:xfrm>
          <a:prstGeom prst="ellipse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Title 1">
            <a:extLst>
              <a:ext uri="{FF2B5EF4-FFF2-40B4-BE49-F238E27FC236}">
                <a16:creationId xmlns:a16="http://schemas.microsoft.com/office/drawing/2014/main" xmlns="" id="{AE03CB25-F087-4954-9786-884A0BA167F8}"/>
              </a:ext>
            </a:extLst>
          </p:cNvPr>
          <p:cNvSpPr txBox="1">
            <a:spLocks/>
          </p:cNvSpPr>
          <p:nvPr/>
        </p:nvSpPr>
        <p:spPr>
          <a:xfrm rot="16200000">
            <a:off x="9855748" y="4399806"/>
            <a:ext cx="429210" cy="2595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ysClr val="windowText" lastClr="000000"/>
                </a:solidFill>
                <a:latin typeface="+mn-lt"/>
              </a:rPr>
              <a:t>Yes</a:t>
            </a:r>
            <a:endParaRPr lang="en-US" sz="800" b="1" dirty="0">
              <a:solidFill>
                <a:sysClr val="windowText" lastClr="000000"/>
              </a:solidFill>
              <a:latin typeface="+mn-lt"/>
            </a:endParaRPr>
          </a:p>
        </p:txBody>
      </p:sp>
      <p:cxnSp>
        <p:nvCxnSpPr>
          <p:cNvPr id="373" name="Elbow Connector 201">
            <a:extLst>
              <a:ext uri="{FF2B5EF4-FFF2-40B4-BE49-F238E27FC236}">
                <a16:creationId xmlns:a16="http://schemas.microsoft.com/office/drawing/2014/main" xmlns="" id="{33F51C61-AE90-4E29-842E-D8CA7E6A74DC}"/>
              </a:ext>
            </a:extLst>
          </p:cNvPr>
          <p:cNvCxnSpPr>
            <a:cxnSpLocks/>
            <a:stCxn id="332" idx="1"/>
            <a:endCxn id="333" idx="0"/>
          </p:cNvCxnSpPr>
          <p:nvPr/>
        </p:nvCxnSpPr>
        <p:spPr>
          <a:xfrm rot="10800000" flipH="1" flipV="1">
            <a:off x="10507996" y="3872367"/>
            <a:ext cx="348390" cy="1616925"/>
          </a:xfrm>
          <a:prstGeom prst="bentConnector4">
            <a:avLst>
              <a:gd name="adj1" fmla="val -30074"/>
              <a:gd name="adj2" fmla="val 61734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Elbow Connector 258">
            <a:extLst>
              <a:ext uri="{FF2B5EF4-FFF2-40B4-BE49-F238E27FC236}">
                <a16:creationId xmlns:a16="http://schemas.microsoft.com/office/drawing/2014/main" xmlns="" id="{EA8A0FF7-38C6-4A1C-B621-15A895E47050}"/>
              </a:ext>
            </a:extLst>
          </p:cNvPr>
          <p:cNvCxnSpPr>
            <a:cxnSpLocks/>
            <a:stCxn id="334" idx="3"/>
            <a:endCxn id="332" idx="3"/>
          </p:cNvCxnSpPr>
          <p:nvPr/>
        </p:nvCxnSpPr>
        <p:spPr>
          <a:xfrm flipH="1" flipV="1">
            <a:off x="11605276" y="3872368"/>
            <a:ext cx="409955" cy="887043"/>
          </a:xfrm>
          <a:prstGeom prst="bentConnector3">
            <a:avLst>
              <a:gd name="adj1" fmla="val -16264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itle 1">
            <a:extLst>
              <a:ext uri="{FF2B5EF4-FFF2-40B4-BE49-F238E27FC236}">
                <a16:creationId xmlns:a16="http://schemas.microsoft.com/office/drawing/2014/main" xmlns="" id="{B88A3A62-B534-4B8D-BDBA-2FAA91846038}"/>
              </a:ext>
            </a:extLst>
          </p:cNvPr>
          <p:cNvSpPr txBox="1">
            <a:spLocks/>
          </p:cNvSpPr>
          <p:nvPr/>
        </p:nvSpPr>
        <p:spPr>
          <a:xfrm>
            <a:off x="10803924" y="4438124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solidFill>
                  <a:sysClr val="windowText" lastClr="000000"/>
                </a:solidFill>
                <a:latin typeface="+mn-lt"/>
              </a:rPr>
              <a:t>No</a:t>
            </a:r>
            <a:endParaRPr lang="en-US" sz="800" b="1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xmlns="" id="{ADA884FF-84D8-4CAD-BEB4-C1D74EA89DAA}"/>
              </a:ext>
            </a:extLst>
          </p:cNvPr>
          <p:cNvSpPr/>
          <p:nvPr/>
        </p:nvSpPr>
        <p:spPr>
          <a:xfrm>
            <a:off x="11005858" y="4347409"/>
            <a:ext cx="108515" cy="121353"/>
          </a:xfrm>
          <a:prstGeom prst="ellipse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xmlns="" id="{64D9C22B-DA16-4346-9D62-9BE3238481A0}"/>
              </a:ext>
            </a:extLst>
          </p:cNvPr>
          <p:cNvGrpSpPr/>
          <p:nvPr/>
        </p:nvGrpSpPr>
        <p:grpSpPr>
          <a:xfrm>
            <a:off x="6955701" y="6538799"/>
            <a:ext cx="1356462" cy="200055"/>
            <a:chOff x="6955701" y="6538799"/>
            <a:chExt cx="1356462" cy="200055"/>
          </a:xfrm>
        </p:grpSpPr>
        <p:sp>
          <p:nvSpPr>
            <p:cNvPr id="387" name="Oval 386">
              <a:extLst>
                <a:ext uri="{FF2B5EF4-FFF2-40B4-BE49-F238E27FC236}">
                  <a16:creationId xmlns:a16="http://schemas.microsoft.com/office/drawing/2014/main" xmlns="" id="{79A51C57-3794-4B34-AC36-EA6E4247A2B2}"/>
                </a:ext>
              </a:extLst>
            </p:cNvPr>
            <p:cNvSpPr/>
            <p:nvPr/>
          </p:nvSpPr>
          <p:spPr>
            <a:xfrm>
              <a:off x="6955701" y="6578151"/>
              <a:ext cx="108515" cy="12135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xmlns="" id="{88A48A91-6221-4765-94E7-B356B7C00442}"/>
                </a:ext>
              </a:extLst>
            </p:cNvPr>
            <p:cNvSpPr txBox="1"/>
            <p:nvPr/>
          </p:nvSpPr>
          <p:spPr>
            <a:xfrm>
              <a:off x="7053485" y="6538799"/>
              <a:ext cx="125867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/>
                <a:t>Defect tracker to be updated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7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264</Words>
  <Application>Microsoft Office PowerPoint</Application>
  <PresentationFormat>Widescreen</PresentationFormat>
  <Paragraphs>86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Swiss 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 Kumar</dc:creator>
  <cp:lastModifiedBy>Prasanna Kumar</cp:lastModifiedBy>
  <cp:revision>45</cp:revision>
  <dcterms:created xsi:type="dcterms:W3CDTF">2018-02-01T08:26:55Z</dcterms:created>
  <dcterms:modified xsi:type="dcterms:W3CDTF">2018-02-22T06:33:37Z</dcterms:modified>
</cp:coreProperties>
</file>