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7" r:id="rId2"/>
    <p:sldId id="258" r:id="rId3"/>
    <p:sldId id="261" r:id="rId4"/>
    <p:sldId id="259" r:id="rId5"/>
    <p:sldId id="256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1" d="100"/>
          <a:sy n="81" d="100"/>
        </p:scale>
        <p:origin x="-24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41BF18-EFA9-4F4C-A7B6-42789339982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18056F-53F7-4984-A974-36A724E15DC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solidFill>
                  <a:srgbClr val="002060"/>
                </a:solidFill>
              </a:rPr>
              <a:t>CEDD Operation Team</a:t>
            </a:r>
          </a:p>
          <a:p>
            <a:pPr marL="0" indent="0" algn="ctr">
              <a:buNone/>
            </a:pPr>
            <a:r>
              <a:rPr lang="en-IN" sz="5400" dirty="0" smtClean="0">
                <a:solidFill>
                  <a:srgbClr val="002060"/>
                </a:solidFill>
              </a:rPr>
              <a:t>Change Management Process</a:t>
            </a:r>
          </a:p>
          <a:p>
            <a:pPr marL="0" indent="0" algn="ctr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IN" sz="2800" dirty="0" smtClean="0"/>
              <a:t>                                                                               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Dhruvi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Doshi</a:t>
            </a:r>
            <a:endParaRPr lang="en-I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800" dirty="0" smtClean="0"/>
              <a:t>  </a:t>
            </a:r>
            <a:endParaRPr lang="en-IN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1232"/>
            <a:ext cx="10972800" cy="44849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Contents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2400" dirty="0" smtClean="0"/>
              <a:t>What is change management?</a:t>
            </a:r>
          </a:p>
          <a:p>
            <a:r>
              <a:rPr lang="en-IN" sz="2400" dirty="0" smtClean="0"/>
              <a:t>Types of CR</a:t>
            </a:r>
          </a:p>
          <a:p>
            <a:r>
              <a:rPr lang="en-IN" sz="2400" dirty="0" smtClean="0"/>
              <a:t>CR process</a:t>
            </a:r>
          </a:p>
          <a:p>
            <a:r>
              <a:rPr lang="en-IN" sz="2400" dirty="0" smtClean="0"/>
              <a:t>Emergency CR</a:t>
            </a:r>
          </a:p>
          <a:p>
            <a:r>
              <a:rPr lang="en-IN" sz="2400" dirty="0" smtClean="0"/>
              <a:t>CR closure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8"/>
            <a:ext cx="10972800" cy="4179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Change Request:</a:t>
            </a:r>
            <a:endParaRPr lang="en-IN" sz="1800" dirty="0" smtClean="0">
              <a:solidFill>
                <a:srgbClr val="002060"/>
              </a:solidFill>
            </a:endParaRPr>
          </a:p>
          <a:p>
            <a:r>
              <a:rPr lang="en-IN" sz="1800" dirty="0" smtClean="0"/>
              <a:t>The  </a:t>
            </a:r>
            <a:r>
              <a:rPr lang="en-IN" sz="1800" b="1" dirty="0" smtClean="0"/>
              <a:t>Change Request</a:t>
            </a:r>
            <a:r>
              <a:rPr lang="en-IN" sz="1800" dirty="0" smtClean="0"/>
              <a:t>  is  the  formal  request  for  </a:t>
            </a:r>
            <a:r>
              <a:rPr lang="en-IN" sz="1800" dirty="0"/>
              <a:t>addition</a:t>
            </a:r>
            <a:r>
              <a:rPr lang="en-IN" sz="1800" dirty="0" smtClean="0"/>
              <a:t>,  </a:t>
            </a:r>
            <a:r>
              <a:rPr lang="en-IN" sz="1800" dirty="0"/>
              <a:t>modification </a:t>
            </a:r>
            <a:r>
              <a:rPr lang="en-IN" sz="1800" dirty="0" smtClean="0"/>
              <a:t> or  </a:t>
            </a:r>
            <a:r>
              <a:rPr lang="en-IN" sz="1800" dirty="0"/>
              <a:t>removal </a:t>
            </a:r>
            <a:r>
              <a:rPr lang="en-IN" sz="1800" dirty="0" smtClean="0"/>
              <a:t> of  anything  that  could </a:t>
            </a:r>
            <a:r>
              <a:rPr lang="en-IN" sz="1800" dirty="0"/>
              <a:t>have </a:t>
            </a:r>
            <a:r>
              <a:rPr lang="en-IN" sz="1800" dirty="0" smtClean="0"/>
              <a:t> an  effect  on  IT  Services  which  are  recommended  by  the  customer.</a:t>
            </a:r>
          </a:p>
          <a:p>
            <a:r>
              <a:rPr lang="en-IN" sz="1800" dirty="0" smtClean="0"/>
              <a:t>While  </a:t>
            </a:r>
            <a:r>
              <a:rPr lang="en-IN" sz="1800" b="1" dirty="0" smtClean="0"/>
              <a:t>incidents</a:t>
            </a:r>
            <a:r>
              <a:rPr lang="en-IN" sz="1800" dirty="0" smtClean="0"/>
              <a:t>  are  an  </a:t>
            </a:r>
            <a:r>
              <a:rPr lang="en-IN" sz="1800" dirty="0"/>
              <a:t>unplanned </a:t>
            </a:r>
            <a:r>
              <a:rPr lang="en-IN" sz="1800" dirty="0" smtClean="0"/>
              <a:t> interruption  to  an  IT  Service  or  a  </a:t>
            </a:r>
            <a:r>
              <a:rPr lang="en-IN" sz="1800" dirty="0"/>
              <a:t>reduction </a:t>
            </a:r>
            <a:r>
              <a:rPr lang="en-IN" sz="1800" dirty="0" smtClean="0"/>
              <a:t> in  the  Quality  of  an  IT  </a:t>
            </a:r>
            <a:r>
              <a:rPr lang="en-IN" sz="1800" dirty="0"/>
              <a:t>Service</a:t>
            </a:r>
            <a:r>
              <a:rPr lang="en-IN" sz="1800" dirty="0" smtClean="0"/>
              <a:t>.</a:t>
            </a:r>
          </a:p>
          <a:p>
            <a:r>
              <a:rPr lang="en-IN" sz="1800" b="1" dirty="0" smtClean="0"/>
              <a:t>Change  </a:t>
            </a:r>
            <a:r>
              <a:rPr lang="en-IN" sz="1800" b="1" dirty="0"/>
              <a:t>M</a:t>
            </a:r>
            <a:r>
              <a:rPr lang="en-IN" sz="1800" b="1" dirty="0" smtClean="0"/>
              <a:t>anagement</a:t>
            </a:r>
            <a:r>
              <a:rPr lang="en-IN" sz="1800" dirty="0" smtClean="0"/>
              <a:t>  includes  the  </a:t>
            </a:r>
            <a:r>
              <a:rPr lang="en-IN" sz="1800" dirty="0"/>
              <a:t>strategies </a:t>
            </a:r>
            <a:r>
              <a:rPr lang="en-IN" sz="1800" dirty="0" smtClean="0"/>
              <a:t> for  requesting  a change, as  </a:t>
            </a:r>
            <a:r>
              <a:rPr lang="en-IN" sz="1800" dirty="0"/>
              <a:t>well </a:t>
            </a:r>
            <a:r>
              <a:rPr lang="en-IN" sz="1800" dirty="0" smtClean="0"/>
              <a:t> as  </a:t>
            </a:r>
            <a:r>
              <a:rPr lang="en-IN" sz="1800" dirty="0"/>
              <a:t>mechanisms </a:t>
            </a:r>
            <a:r>
              <a:rPr lang="en-IN" sz="1800" dirty="0" smtClean="0"/>
              <a:t> for </a:t>
            </a:r>
            <a:r>
              <a:rPr lang="en-IN" sz="1800" dirty="0"/>
              <a:t>responding </a:t>
            </a:r>
            <a:r>
              <a:rPr lang="en-IN" sz="1800" dirty="0" smtClean="0"/>
              <a:t> to  those  requests  and  following  them  up</a:t>
            </a:r>
            <a:r>
              <a:rPr lang="en-IN" sz="1800" dirty="0"/>
              <a:t>.</a:t>
            </a:r>
            <a:endParaRPr lang="en-IN" sz="18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1606"/>
            <a:ext cx="10972800" cy="46109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sz="5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5800" dirty="0" smtClean="0">
                <a:solidFill>
                  <a:srgbClr val="002060"/>
                </a:solidFill>
              </a:rPr>
              <a:t>Types of Change Request:</a:t>
            </a:r>
            <a:endParaRPr lang="en-US" sz="3600" b="1" dirty="0" smtClean="0"/>
          </a:p>
          <a:p>
            <a:r>
              <a:rPr lang="en-US" b="1" dirty="0" smtClean="0"/>
              <a:t>CAB (</a:t>
            </a:r>
            <a:r>
              <a:rPr lang="en-US" b="1" dirty="0" err="1" smtClean="0"/>
              <a:t>Enchancement</a:t>
            </a:r>
            <a:r>
              <a:rPr lang="en-US" b="1" dirty="0" smtClean="0"/>
              <a:t>):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	All  Change  Requests  that  are  planned  as  part  of  Quarterly  release  approved  by business  fall  under 	this category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b="1" dirty="0" err="1" smtClean="0"/>
              <a:t>Workorder</a:t>
            </a:r>
            <a:r>
              <a:rPr lang="en-US" b="1" dirty="0" smtClean="0"/>
              <a:t> (Perfective):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All enhancements, service requests, analysis requirements, improvements in 	current 	</a:t>
            </a:r>
            <a:r>
              <a:rPr lang="en-US" dirty="0" err="1" smtClean="0"/>
              <a:t>functionlity</a:t>
            </a:r>
            <a:r>
              <a:rPr lang="en-US" dirty="0" smtClean="0"/>
              <a:t>  fall 	under this category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b="1" dirty="0" smtClean="0"/>
              <a:t>Adaptive (Adaptive):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All changes related to patching fall under this category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b="1" dirty="0" smtClean="0"/>
              <a:t>Corrective (Corrective):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Any fixes for incidents and/or problems fall under this category</a:t>
            </a:r>
            <a:endParaRPr lang="en-IN" dirty="0" smtClean="0"/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/>
          <p:cNvSpPr/>
          <p:nvPr/>
        </p:nvSpPr>
        <p:spPr>
          <a:xfrm>
            <a:off x="5334204" y="170219"/>
            <a:ext cx="1889760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Business will initiate requirement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9935" y="688848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 impact analysis and feasibility study</a:t>
            </a:r>
          </a:p>
        </p:txBody>
      </p:sp>
      <p:sp>
        <p:nvSpPr>
          <p:cNvPr id="10" name="Diamond 9"/>
          <p:cNvSpPr/>
          <p:nvPr/>
        </p:nvSpPr>
        <p:spPr>
          <a:xfrm>
            <a:off x="5682439" y="1267969"/>
            <a:ext cx="1198068" cy="647696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 feasible?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629" y="1411341"/>
            <a:ext cx="163372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Prepare estimation sheet and send it for review</a:t>
            </a:r>
          </a:p>
        </p:txBody>
      </p:sp>
      <p:sp>
        <p:nvSpPr>
          <p:cNvPr id="12" name="Diamond 11"/>
          <p:cNvSpPr/>
          <p:nvPr/>
        </p:nvSpPr>
        <p:spPr>
          <a:xfrm>
            <a:off x="2163241" y="1210820"/>
            <a:ext cx="1197864" cy="756803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Peer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828" y="2424303"/>
            <a:ext cx="184708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Prepare change specification document and send it for review</a:t>
            </a:r>
          </a:p>
        </p:txBody>
      </p:sp>
      <p:sp>
        <p:nvSpPr>
          <p:cNvPr id="14" name="Diamond 13"/>
          <p:cNvSpPr/>
          <p:nvPr/>
        </p:nvSpPr>
        <p:spPr>
          <a:xfrm>
            <a:off x="5663388" y="2221613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6339" y="2369311"/>
            <a:ext cx="1633728" cy="460376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 development, prepare Code/Config check list and send it for review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8568" y="3471105"/>
            <a:ext cx="173736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Perform, Prepare Unit test document and send it for review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325" y="4438124"/>
            <a:ext cx="1463040" cy="54244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Deploy to Quality, Perform, prepare system integration test document &amp; send it for review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1931" y="5555892"/>
            <a:ext cx="1847088" cy="62217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Deploy CR to production ,Perform smoke testing, prepare deployment check list and send it for review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2311" y="4596595"/>
            <a:ext cx="109728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Move to CTT/UAT</a:t>
            </a:r>
          </a:p>
        </p:txBody>
      </p:sp>
      <p:sp>
        <p:nvSpPr>
          <p:cNvPr id="33" name="Diamond 32"/>
          <p:cNvSpPr/>
          <p:nvPr/>
        </p:nvSpPr>
        <p:spPr>
          <a:xfrm>
            <a:off x="8849631" y="4396807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CTT/UAT sign off?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74819" y="5672800"/>
            <a:ext cx="9144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Perform PIR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2174819" y="6369575"/>
            <a:ext cx="914400" cy="316992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1" name="Straight Arrow Connector 40"/>
          <p:cNvCxnSpPr>
            <a:cxnSpLocks/>
            <a:stCxn id="10" idx="1"/>
            <a:endCxn id="11" idx="3"/>
          </p:cNvCxnSpPr>
          <p:nvPr/>
        </p:nvCxnSpPr>
        <p:spPr>
          <a:xfrm flipH="1">
            <a:off x="5278358" y="1591817"/>
            <a:ext cx="404081" cy="240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9" idx="2"/>
            <a:endCxn id="10" idx="0"/>
          </p:cNvCxnSpPr>
          <p:nvPr/>
        </p:nvCxnSpPr>
        <p:spPr>
          <a:xfrm>
            <a:off x="6276797" y="1054610"/>
            <a:ext cx="4675" cy="2133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2"/>
            <a:endCxn id="9" idx="0"/>
          </p:cNvCxnSpPr>
          <p:nvPr/>
        </p:nvCxnSpPr>
        <p:spPr>
          <a:xfrm flipH="1">
            <a:off x="6276799" y="487211"/>
            <a:ext cx="2285" cy="20163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3361106" y="1589222"/>
            <a:ext cx="283524" cy="500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13" idx="3"/>
            <a:endCxn id="14" idx="1"/>
          </p:cNvCxnSpPr>
          <p:nvPr/>
        </p:nvCxnSpPr>
        <p:spPr>
          <a:xfrm flipV="1">
            <a:off x="5315916" y="2601089"/>
            <a:ext cx="347472" cy="609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795719" y="1934076"/>
            <a:ext cx="639562" cy="70665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4" idx="3"/>
            <a:endCxn id="15" idx="1"/>
          </p:cNvCxnSpPr>
          <p:nvPr/>
        </p:nvCxnSpPr>
        <p:spPr>
          <a:xfrm flipV="1">
            <a:off x="6861254" y="2599499"/>
            <a:ext cx="315087" cy="15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125" idx="1"/>
            <a:endCxn id="18" idx="3"/>
          </p:cNvCxnSpPr>
          <p:nvPr/>
        </p:nvCxnSpPr>
        <p:spPr>
          <a:xfrm flipH="1">
            <a:off x="6935929" y="3650422"/>
            <a:ext cx="459340" cy="356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18" idx="1"/>
            <a:endCxn id="146" idx="3"/>
          </p:cNvCxnSpPr>
          <p:nvPr/>
        </p:nvCxnSpPr>
        <p:spPr>
          <a:xfrm flipH="1" flipV="1">
            <a:off x="4850213" y="3649982"/>
            <a:ext cx="348355" cy="40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146" idx="1"/>
            <a:endCxn id="151" idx="3"/>
          </p:cNvCxnSpPr>
          <p:nvPr/>
        </p:nvCxnSpPr>
        <p:spPr>
          <a:xfrm flipH="1">
            <a:off x="3354156" y="3649980"/>
            <a:ext cx="298195" cy="44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23" idx="3"/>
            <a:endCxn id="214" idx="1"/>
          </p:cNvCxnSpPr>
          <p:nvPr/>
        </p:nvCxnSpPr>
        <p:spPr>
          <a:xfrm>
            <a:off x="1859365" y="4709344"/>
            <a:ext cx="326106" cy="5531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214" idx="3"/>
            <a:endCxn id="216" idx="1"/>
          </p:cNvCxnSpPr>
          <p:nvPr/>
        </p:nvCxnSpPr>
        <p:spPr>
          <a:xfrm>
            <a:off x="3383337" y="4764662"/>
            <a:ext cx="256017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333" idx="1"/>
            <a:endCxn id="26" idx="3"/>
          </p:cNvCxnSpPr>
          <p:nvPr/>
        </p:nvCxnSpPr>
        <p:spPr>
          <a:xfrm flipH="1">
            <a:off x="9809019" y="5847065"/>
            <a:ext cx="448436" cy="199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26" idx="1"/>
            <a:endCxn id="348" idx="3"/>
          </p:cNvCxnSpPr>
          <p:nvPr/>
        </p:nvCxnSpPr>
        <p:spPr>
          <a:xfrm flipH="1" flipV="1">
            <a:off x="7686081" y="5849766"/>
            <a:ext cx="275851" cy="1721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348" idx="1"/>
            <a:endCxn id="352" idx="3"/>
          </p:cNvCxnSpPr>
          <p:nvPr/>
        </p:nvCxnSpPr>
        <p:spPr>
          <a:xfrm flipH="1">
            <a:off x="6171709" y="5849764"/>
            <a:ext cx="316508" cy="207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359" idx="3"/>
            <a:endCxn id="352" idx="2"/>
          </p:cNvCxnSpPr>
          <p:nvPr/>
        </p:nvCxnSpPr>
        <p:spPr>
          <a:xfrm flipV="1">
            <a:off x="5350258" y="6231316"/>
            <a:ext cx="222518" cy="31230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"/>
          <p:cNvSpPr txBox="1">
            <a:spLocks/>
          </p:cNvSpPr>
          <p:nvPr/>
        </p:nvSpPr>
        <p:spPr>
          <a:xfrm>
            <a:off x="5300392" y="137120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728823" y="233131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6783849" y="234721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6886164" y="3421888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3336037" y="3406220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1889069" y="367178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6148277" y="452054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>
          <a:xfrm rot="16200000">
            <a:off x="10448314" y="4896194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9920327" y="5519703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5" name="Title 1"/>
          <p:cNvSpPr txBox="1">
            <a:spLocks/>
          </p:cNvSpPr>
          <p:nvPr/>
        </p:nvSpPr>
        <p:spPr>
          <a:xfrm>
            <a:off x="4717565" y="5553084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7226465" y="1427898"/>
            <a:ext cx="651843" cy="31699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18" name="Straight Arrow Connector 117"/>
          <p:cNvCxnSpPr>
            <a:cxnSpLocks/>
            <a:stCxn id="10" idx="3"/>
            <a:endCxn id="117" idx="1"/>
          </p:cNvCxnSpPr>
          <p:nvPr/>
        </p:nvCxnSpPr>
        <p:spPr>
          <a:xfrm flipV="1">
            <a:off x="6880506" y="1586396"/>
            <a:ext cx="345959" cy="542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 txBox="1">
            <a:spLocks/>
          </p:cNvSpPr>
          <p:nvPr/>
        </p:nvSpPr>
        <p:spPr>
          <a:xfrm>
            <a:off x="6856694" y="13634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20" name="Elbow Connector 119"/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3511572" y="461419"/>
            <a:ext cx="200523" cy="1699320"/>
          </a:xfrm>
          <a:prstGeom prst="bentConnector3">
            <a:avLst>
              <a:gd name="adj1" fmla="val -11400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/>
          <p:cNvSpPr txBox="1">
            <a:spLocks/>
          </p:cNvSpPr>
          <p:nvPr/>
        </p:nvSpPr>
        <p:spPr>
          <a:xfrm>
            <a:off x="2731245" y="108078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29" name="Elbow Connector 128"/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5226002" y="1387985"/>
            <a:ext cx="202690" cy="1869948"/>
          </a:xfrm>
          <a:prstGeom prst="bentConnector3">
            <a:avLst>
              <a:gd name="adj1" fmla="val -8928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/>
          <p:cNvSpPr txBox="1">
            <a:spLocks/>
          </p:cNvSpPr>
          <p:nvPr/>
        </p:nvSpPr>
        <p:spPr>
          <a:xfrm>
            <a:off x="5808137" y="207164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53" name="Elbow Connector 152"/>
          <p:cNvCxnSpPr>
            <a:cxnSpLocks/>
            <a:stCxn id="15" idx="2"/>
            <a:endCxn id="125" idx="0"/>
          </p:cNvCxnSpPr>
          <p:nvPr/>
        </p:nvCxnSpPr>
        <p:spPr>
          <a:xfrm rot="16200000" flipH="1">
            <a:off x="7773074" y="3049817"/>
            <a:ext cx="441257" cy="99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cxnSpLocks/>
            <a:stCxn id="146" idx="0"/>
            <a:endCxn id="18" idx="0"/>
          </p:cNvCxnSpPr>
          <p:nvPr/>
        </p:nvCxnSpPr>
        <p:spPr>
          <a:xfrm rot="16200000" flipH="1">
            <a:off x="5058965" y="2462822"/>
            <a:ext cx="200601" cy="1815967"/>
          </a:xfrm>
          <a:prstGeom prst="bentConnector3">
            <a:avLst>
              <a:gd name="adj1" fmla="val -7597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itle 1"/>
          <p:cNvSpPr txBox="1">
            <a:spLocks/>
          </p:cNvSpPr>
          <p:nvPr/>
        </p:nvSpPr>
        <p:spPr>
          <a:xfrm>
            <a:off x="8553466" y="337394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179" name="Title 1"/>
          <p:cNvSpPr txBox="1">
            <a:spLocks/>
          </p:cNvSpPr>
          <p:nvPr/>
        </p:nvSpPr>
        <p:spPr>
          <a:xfrm>
            <a:off x="3984077" y="3078385"/>
            <a:ext cx="454515" cy="2318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02" name="Elbow Connector 201"/>
          <p:cNvCxnSpPr>
            <a:cxnSpLocks/>
            <a:stCxn id="33" idx="0"/>
            <a:endCxn id="15" idx="3"/>
          </p:cNvCxnSpPr>
          <p:nvPr/>
        </p:nvCxnSpPr>
        <p:spPr>
          <a:xfrm rot="16200000" flipV="1">
            <a:off x="8230661" y="3178905"/>
            <a:ext cx="1797308" cy="638496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itle 1"/>
          <p:cNvSpPr txBox="1">
            <a:spLocks/>
          </p:cNvSpPr>
          <p:nvPr/>
        </p:nvSpPr>
        <p:spPr>
          <a:xfrm>
            <a:off x="9414194" y="3963743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25" name="Elbow Connector 224"/>
          <p:cNvCxnSpPr>
            <a:cxnSpLocks/>
            <a:stCxn id="214" idx="2"/>
            <a:endCxn id="23" idx="2"/>
          </p:cNvCxnSpPr>
          <p:nvPr/>
        </p:nvCxnSpPr>
        <p:spPr>
          <a:xfrm rot="5400000" flipH="1">
            <a:off x="1874337" y="4234072"/>
            <a:ext cx="163574" cy="1656558"/>
          </a:xfrm>
          <a:prstGeom prst="bentConnector3">
            <a:avLst>
              <a:gd name="adj1" fmla="val -13975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itle 1"/>
          <p:cNvSpPr txBox="1">
            <a:spLocks/>
          </p:cNvSpPr>
          <p:nvPr/>
        </p:nvSpPr>
        <p:spPr>
          <a:xfrm>
            <a:off x="5467790" y="475745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245" name="Title 1"/>
          <p:cNvSpPr txBox="1">
            <a:spLocks/>
          </p:cNvSpPr>
          <p:nvPr/>
        </p:nvSpPr>
        <p:spPr>
          <a:xfrm>
            <a:off x="3889766" y="5145617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47" name="Straight Connector 246"/>
          <p:cNvCxnSpPr>
            <a:cxnSpLocks/>
          </p:cNvCxnSpPr>
          <p:nvPr/>
        </p:nvCxnSpPr>
        <p:spPr>
          <a:xfrm>
            <a:off x="4351941" y="49385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cxnSpLocks/>
            <a:stCxn id="33" idx="3"/>
            <a:endCxn id="332" idx="0"/>
          </p:cNvCxnSpPr>
          <p:nvPr/>
        </p:nvCxnSpPr>
        <p:spPr>
          <a:xfrm flipV="1">
            <a:off x="10047496" y="3492893"/>
            <a:ext cx="1009141" cy="1283391"/>
          </a:xfrm>
          <a:prstGeom prst="bentConnector4">
            <a:avLst>
              <a:gd name="adj1" fmla="val 22816"/>
              <a:gd name="adj2" fmla="val 1178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cxnSpLocks/>
            <a:stCxn id="353" idx="2"/>
            <a:endCxn id="359" idx="1"/>
          </p:cNvCxnSpPr>
          <p:nvPr/>
        </p:nvCxnSpPr>
        <p:spPr>
          <a:xfrm rot="16200000" flipH="1">
            <a:off x="4105983" y="6305185"/>
            <a:ext cx="307888" cy="168982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cxnSpLocks/>
            <a:stCxn id="151" idx="0"/>
            <a:endCxn id="18" idx="0"/>
          </p:cNvCxnSpPr>
          <p:nvPr/>
        </p:nvCxnSpPr>
        <p:spPr>
          <a:xfrm rot="16200000" flipH="1">
            <a:off x="4311158" y="1715018"/>
            <a:ext cx="200154" cy="3312025"/>
          </a:xfrm>
          <a:prstGeom prst="bentConnector3">
            <a:avLst>
              <a:gd name="adj1" fmla="val -11421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itle 1"/>
          <p:cNvSpPr txBox="1">
            <a:spLocks/>
          </p:cNvSpPr>
          <p:nvPr/>
        </p:nvSpPr>
        <p:spPr>
          <a:xfrm>
            <a:off x="2806463" y="3056172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123" name="Title 1">
            <a:extLst>
              <a:ext uri="{FF2B5EF4-FFF2-40B4-BE49-F238E27FC236}">
                <a16:creationId xmlns="" xmlns:a16="http://schemas.microsoft.com/office/drawing/2014/main" id="{7305AABC-077C-4BEF-8034-8B3D0B435ED1}"/>
              </a:ext>
            </a:extLst>
          </p:cNvPr>
          <p:cNvSpPr txBox="1">
            <a:spLocks/>
          </p:cNvSpPr>
          <p:nvPr/>
        </p:nvSpPr>
        <p:spPr>
          <a:xfrm>
            <a:off x="2984525" y="741429"/>
            <a:ext cx="1367417" cy="2005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Estimation</a:t>
            </a:r>
            <a:endParaRPr lang="en-US" sz="800" b="1" dirty="0">
              <a:latin typeface="+mn-lt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="" xmlns:a16="http://schemas.microsoft.com/office/drawing/2014/main" id="{83786A87-BDED-40A1-B2FF-338930AE9C19}"/>
              </a:ext>
            </a:extLst>
          </p:cNvPr>
          <p:cNvSpPr/>
          <p:nvPr/>
        </p:nvSpPr>
        <p:spPr>
          <a:xfrm>
            <a:off x="7395268" y="327094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34" name="Title 1">
            <a:extLst>
              <a:ext uri="{FF2B5EF4-FFF2-40B4-BE49-F238E27FC236}">
                <a16:creationId xmlns="" xmlns:a16="http://schemas.microsoft.com/office/drawing/2014/main" id="{0810557E-384C-49AB-8714-B65EA7F25E8D}"/>
              </a:ext>
            </a:extLst>
          </p:cNvPr>
          <p:cNvSpPr txBox="1">
            <a:spLocks/>
          </p:cNvSpPr>
          <p:nvPr/>
        </p:nvSpPr>
        <p:spPr>
          <a:xfrm>
            <a:off x="4484763" y="1777101"/>
            <a:ext cx="1554480" cy="3214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change specification</a:t>
            </a:r>
            <a:endParaRPr lang="en-US" sz="800" b="1" dirty="0">
              <a:latin typeface="+mn-lt"/>
            </a:endParaRPr>
          </a:p>
        </p:txBody>
      </p:sp>
      <p:cxnSp>
        <p:nvCxnSpPr>
          <p:cNvPr id="140" name="Elbow Connector 283">
            <a:extLst>
              <a:ext uri="{FF2B5EF4-FFF2-40B4-BE49-F238E27FC236}">
                <a16:creationId xmlns="" xmlns:a16="http://schemas.microsoft.com/office/drawing/2014/main" id="{9B234CC4-D44E-49FA-8212-F5D51D3CDDF4}"/>
              </a:ext>
            </a:extLst>
          </p:cNvPr>
          <p:cNvCxnSpPr>
            <a:cxnSpLocks/>
            <a:stCxn id="125" idx="3"/>
            <a:endCxn id="15" idx="3"/>
          </p:cNvCxnSpPr>
          <p:nvPr/>
        </p:nvCxnSpPr>
        <p:spPr>
          <a:xfrm flipV="1">
            <a:off x="8593134" y="2599501"/>
            <a:ext cx="216935" cy="1050921"/>
          </a:xfrm>
          <a:prstGeom prst="bentConnector3">
            <a:avLst>
              <a:gd name="adj1" fmla="val 205377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>
            <a:extLst>
              <a:ext uri="{FF2B5EF4-FFF2-40B4-BE49-F238E27FC236}">
                <a16:creationId xmlns="" xmlns:a16="http://schemas.microsoft.com/office/drawing/2014/main" id="{B96F76AF-F1C1-4F72-AD83-25AD745C303D}"/>
              </a:ext>
            </a:extLst>
          </p:cNvPr>
          <p:cNvSpPr txBox="1">
            <a:spLocks/>
          </p:cNvSpPr>
          <p:nvPr/>
        </p:nvSpPr>
        <p:spPr>
          <a:xfrm rot="5400000">
            <a:off x="8799758" y="2992549"/>
            <a:ext cx="847342" cy="2169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Development</a:t>
            </a:r>
            <a:endParaRPr lang="en-US" sz="800" b="1" dirty="0">
              <a:latin typeface="+mn-lt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="" xmlns:a16="http://schemas.microsoft.com/office/drawing/2014/main" id="{44127E41-6DF8-486A-AFF4-BEAF0D3B8F79}"/>
              </a:ext>
            </a:extLst>
          </p:cNvPr>
          <p:cNvSpPr/>
          <p:nvPr/>
        </p:nvSpPr>
        <p:spPr>
          <a:xfrm>
            <a:off x="3652351" y="327050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151" name="Diamond 150">
            <a:extLst>
              <a:ext uri="{FF2B5EF4-FFF2-40B4-BE49-F238E27FC236}">
                <a16:creationId xmlns="" xmlns:a16="http://schemas.microsoft.com/office/drawing/2014/main" id="{9E41E3EC-2E4B-4579-ACEC-26C363BFC68D}"/>
              </a:ext>
            </a:extLst>
          </p:cNvPr>
          <p:cNvSpPr/>
          <p:nvPr/>
        </p:nvSpPr>
        <p:spPr>
          <a:xfrm>
            <a:off x="2156291" y="3270951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63" name="Title 1">
            <a:extLst>
              <a:ext uri="{FF2B5EF4-FFF2-40B4-BE49-F238E27FC236}">
                <a16:creationId xmlns="" xmlns:a16="http://schemas.microsoft.com/office/drawing/2014/main" id="{ECC2FC12-7595-4E9A-ACBC-8CD06AC0755E}"/>
              </a:ext>
            </a:extLst>
          </p:cNvPr>
          <p:cNvSpPr txBox="1">
            <a:spLocks/>
          </p:cNvSpPr>
          <p:nvPr/>
        </p:nvSpPr>
        <p:spPr>
          <a:xfrm>
            <a:off x="4343104" y="3151265"/>
            <a:ext cx="155448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UIT</a:t>
            </a:r>
            <a:endParaRPr lang="en-US" sz="800" b="1" dirty="0">
              <a:latin typeface="+mn-lt"/>
            </a:endParaRPr>
          </a:p>
        </p:txBody>
      </p:sp>
      <p:sp>
        <p:nvSpPr>
          <p:cNvPr id="164" name="Diamond 163">
            <a:extLst>
              <a:ext uri="{FF2B5EF4-FFF2-40B4-BE49-F238E27FC236}">
                <a16:creationId xmlns="" xmlns:a16="http://schemas.microsoft.com/office/drawing/2014/main" id="{154CD0D3-9BBA-42A5-978B-8BE61410C925}"/>
              </a:ext>
            </a:extLst>
          </p:cNvPr>
          <p:cNvSpPr/>
          <p:nvPr/>
        </p:nvSpPr>
        <p:spPr>
          <a:xfrm>
            <a:off x="527235" y="3280029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</a:t>
            </a:r>
            <a:r>
              <a:rPr lang="en-US" sz="7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id="{62AC9345-74C9-4CC3-A1EC-637C9FE7F24E}"/>
              </a:ext>
            </a:extLst>
          </p:cNvPr>
          <p:cNvCxnSpPr>
            <a:cxnSpLocks/>
            <a:stCxn id="151" idx="1"/>
            <a:endCxn id="164" idx="3"/>
          </p:cNvCxnSpPr>
          <p:nvPr/>
        </p:nvCxnSpPr>
        <p:spPr>
          <a:xfrm flipH="1">
            <a:off x="1725099" y="3650427"/>
            <a:ext cx="431192" cy="907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283">
            <a:extLst>
              <a:ext uri="{FF2B5EF4-FFF2-40B4-BE49-F238E27FC236}">
                <a16:creationId xmlns="" xmlns:a16="http://schemas.microsoft.com/office/drawing/2014/main" id="{8F33AEA8-CA32-4264-B9A0-6E845CE39D06}"/>
              </a:ext>
            </a:extLst>
          </p:cNvPr>
          <p:cNvCxnSpPr>
            <a:cxnSpLocks/>
            <a:stCxn id="164" idx="2"/>
            <a:endCxn id="23" idx="0"/>
          </p:cNvCxnSpPr>
          <p:nvPr/>
        </p:nvCxnSpPr>
        <p:spPr>
          <a:xfrm rot="16200000" flipH="1">
            <a:off x="927435" y="4237713"/>
            <a:ext cx="399143" cy="167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="" xmlns:a16="http://schemas.microsoft.com/office/drawing/2014/main" id="{C3F2DF8C-EFA8-47AA-8648-F0FFE1D53F2A}"/>
              </a:ext>
            </a:extLst>
          </p:cNvPr>
          <p:cNvSpPr txBox="1">
            <a:spLocks/>
          </p:cNvSpPr>
          <p:nvPr/>
        </p:nvSpPr>
        <p:spPr>
          <a:xfrm>
            <a:off x="858097" y="4029456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47A8F88E-0C0D-49F8-A290-3BCB2C91D27C}"/>
              </a:ext>
            </a:extLst>
          </p:cNvPr>
          <p:cNvSpPr/>
          <p:nvPr/>
        </p:nvSpPr>
        <p:spPr>
          <a:xfrm>
            <a:off x="532931" y="1616652"/>
            <a:ext cx="1188720" cy="48189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181" name="Elbow Connector 283">
            <a:extLst>
              <a:ext uri="{FF2B5EF4-FFF2-40B4-BE49-F238E27FC236}">
                <a16:creationId xmlns="" xmlns:a16="http://schemas.microsoft.com/office/drawing/2014/main" id="{F91C3D00-13D6-4BAF-8077-4A2F4D6D65B3}"/>
              </a:ext>
            </a:extLst>
          </p:cNvPr>
          <p:cNvCxnSpPr>
            <a:cxnSpLocks/>
            <a:stCxn id="164" idx="1"/>
            <a:endCxn id="180" idx="1"/>
          </p:cNvCxnSpPr>
          <p:nvPr/>
        </p:nvCxnSpPr>
        <p:spPr>
          <a:xfrm rot="10800000" flipH="1">
            <a:off x="527235" y="1857599"/>
            <a:ext cx="5696" cy="1801906"/>
          </a:xfrm>
          <a:prstGeom prst="bentConnector3">
            <a:avLst>
              <a:gd name="adj1" fmla="val -401334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="" xmlns:a16="http://schemas.microsoft.com/office/drawing/2014/main" id="{24421FE6-9596-4559-9E71-69BB774E9890}"/>
              </a:ext>
            </a:extLst>
          </p:cNvPr>
          <p:cNvSpPr/>
          <p:nvPr/>
        </p:nvSpPr>
        <p:spPr>
          <a:xfrm>
            <a:off x="528155" y="2330642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191" name="Title 1">
            <a:extLst>
              <a:ext uri="{FF2B5EF4-FFF2-40B4-BE49-F238E27FC236}">
                <a16:creationId xmlns="" xmlns:a16="http://schemas.microsoft.com/office/drawing/2014/main" id="{EB828890-A0AC-497B-840D-32D520624C3A}"/>
              </a:ext>
            </a:extLst>
          </p:cNvPr>
          <p:cNvSpPr txBox="1">
            <a:spLocks/>
          </p:cNvSpPr>
          <p:nvPr/>
        </p:nvSpPr>
        <p:spPr>
          <a:xfrm>
            <a:off x="359895" y="314186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192" name="Elbow Connector 128">
            <a:extLst>
              <a:ext uri="{FF2B5EF4-FFF2-40B4-BE49-F238E27FC236}">
                <a16:creationId xmlns="" xmlns:a16="http://schemas.microsoft.com/office/drawing/2014/main" id="{ABF25DA4-D371-422A-81CE-E639AE5102A1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 rot="5400000">
            <a:off x="1011141" y="2214491"/>
            <a:ext cx="232097" cy="2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28">
            <a:extLst>
              <a:ext uri="{FF2B5EF4-FFF2-40B4-BE49-F238E27FC236}">
                <a16:creationId xmlns="" xmlns:a16="http://schemas.microsoft.com/office/drawing/2014/main" id="{C911E700-8001-4C7A-ACBC-DA435A2042F4}"/>
              </a:ext>
            </a:extLst>
          </p:cNvPr>
          <p:cNvCxnSpPr>
            <a:cxnSpLocks/>
            <a:stCxn id="183" idx="3"/>
            <a:endCxn id="180" idx="3"/>
          </p:cNvCxnSpPr>
          <p:nvPr/>
        </p:nvCxnSpPr>
        <p:spPr>
          <a:xfrm flipH="1" flipV="1">
            <a:off x="1721651" y="1857599"/>
            <a:ext cx="4368" cy="852519"/>
          </a:xfrm>
          <a:prstGeom prst="bentConnector3">
            <a:avLst>
              <a:gd name="adj1" fmla="val -5233516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itle 1">
            <a:extLst>
              <a:ext uri="{FF2B5EF4-FFF2-40B4-BE49-F238E27FC236}">
                <a16:creationId xmlns="" xmlns:a16="http://schemas.microsoft.com/office/drawing/2014/main" id="{3B788D8E-2F3A-4A85-89A9-D9C49B11CC5C}"/>
              </a:ext>
            </a:extLst>
          </p:cNvPr>
          <p:cNvSpPr txBox="1">
            <a:spLocks/>
          </p:cNvSpPr>
          <p:nvPr/>
        </p:nvSpPr>
        <p:spPr>
          <a:xfrm>
            <a:off x="1647390" y="2267326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203" name="Elbow Connector 128">
            <a:extLst>
              <a:ext uri="{FF2B5EF4-FFF2-40B4-BE49-F238E27FC236}">
                <a16:creationId xmlns="" xmlns:a16="http://schemas.microsoft.com/office/drawing/2014/main" id="{EBBE95B5-028F-44E4-AE2B-91F56326E7E1}"/>
              </a:ext>
            </a:extLst>
          </p:cNvPr>
          <p:cNvCxnSpPr>
            <a:cxnSpLocks/>
            <a:stCxn id="183" idx="2"/>
            <a:endCxn id="164" idx="0"/>
          </p:cNvCxnSpPr>
          <p:nvPr/>
        </p:nvCxnSpPr>
        <p:spPr>
          <a:xfrm rot="5400000">
            <a:off x="1031412" y="3184354"/>
            <a:ext cx="190435" cy="91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1">
            <a:extLst>
              <a:ext uri="{FF2B5EF4-FFF2-40B4-BE49-F238E27FC236}">
                <a16:creationId xmlns="" xmlns:a16="http://schemas.microsoft.com/office/drawing/2014/main" id="{A25830EB-9AEA-4F6D-9E9A-8ED1CFA5A59F}"/>
              </a:ext>
            </a:extLst>
          </p:cNvPr>
          <p:cNvSpPr txBox="1">
            <a:spLocks/>
          </p:cNvSpPr>
          <p:nvPr/>
        </p:nvSpPr>
        <p:spPr>
          <a:xfrm>
            <a:off x="1239317" y="308029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="" xmlns:a16="http://schemas.microsoft.com/office/drawing/2014/main" id="{48C74E8F-D778-4A0A-AC77-78A15EB66122}"/>
              </a:ext>
            </a:extLst>
          </p:cNvPr>
          <p:cNvSpPr/>
          <p:nvPr/>
        </p:nvSpPr>
        <p:spPr>
          <a:xfrm>
            <a:off x="2185471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="" xmlns:a16="http://schemas.microsoft.com/office/drawing/2014/main" id="{A0469CA8-68FD-4584-B32E-63D08F55679F}"/>
              </a:ext>
            </a:extLst>
          </p:cNvPr>
          <p:cNvSpPr/>
          <p:nvPr/>
        </p:nvSpPr>
        <p:spPr>
          <a:xfrm>
            <a:off x="3639352" y="4385186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217" name="Diamond 216">
            <a:extLst>
              <a:ext uri="{FF2B5EF4-FFF2-40B4-BE49-F238E27FC236}">
                <a16:creationId xmlns="" xmlns:a16="http://schemas.microsoft.com/office/drawing/2014/main" id="{005A679E-6F4D-4D81-8E33-424F54FDBB41}"/>
              </a:ext>
            </a:extLst>
          </p:cNvPr>
          <p:cNvSpPr/>
          <p:nvPr/>
        </p:nvSpPr>
        <p:spPr>
          <a:xfrm>
            <a:off x="5012907" y="4401718"/>
            <a:ext cx="1197864" cy="876341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="" xmlns:a16="http://schemas.microsoft.com/office/drawing/2014/main" id="{06AACA37-3B7A-40E8-8F41-E6D31249040E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4837216" y="4764662"/>
            <a:ext cx="175691" cy="7522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itle 1">
            <a:extLst>
              <a:ext uri="{FF2B5EF4-FFF2-40B4-BE49-F238E27FC236}">
                <a16:creationId xmlns="" xmlns:a16="http://schemas.microsoft.com/office/drawing/2014/main" id="{6A45557D-FFBE-45B0-BC52-6A2F734D42F9}"/>
              </a:ext>
            </a:extLst>
          </p:cNvPr>
          <p:cNvSpPr txBox="1">
            <a:spLocks/>
          </p:cNvSpPr>
          <p:nvPr/>
        </p:nvSpPr>
        <p:spPr>
          <a:xfrm>
            <a:off x="3335901" y="4559465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sp>
        <p:nvSpPr>
          <p:cNvPr id="295" name="Title 1">
            <a:extLst>
              <a:ext uri="{FF2B5EF4-FFF2-40B4-BE49-F238E27FC236}">
                <a16:creationId xmlns="" xmlns:a16="http://schemas.microsoft.com/office/drawing/2014/main" id="{E15AFDEC-D566-4A41-89C1-E7D13BD838C1}"/>
              </a:ext>
            </a:extLst>
          </p:cNvPr>
          <p:cNvSpPr txBox="1">
            <a:spLocks/>
          </p:cNvSpPr>
          <p:nvPr/>
        </p:nvSpPr>
        <p:spPr>
          <a:xfrm>
            <a:off x="4773857" y="4529589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00" name="Elbow Connector 224">
            <a:extLst>
              <a:ext uri="{FF2B5EF4-FFF2-40B4-BE49-F238E27FC236}">
                <a16:creationId xmlns="" xmlns:a16="http://schemas.microsoft.com/office/drawing/2014/main" id="{ABB8877E-3C31-4EBE-B39F-81CDF6DAAE94}"/>
              </a:ext>
            </a:extLst>
          </p:cNvPr>
          <p:cNvCxnSpPr>
            <a:cxnSpLocks/>
            <a:stCxn id="216" idx="2"/>
            <a:endCxn id="23" idx="2"/>
          </p:cNvCxnSpPr>
          <p:nvPr/>
        </p:nvCxnSpPr>
        <p:spPr>
          <a:xfrm rot="5400000" flipH="1">
            <a:off x="2601278" y="3507132"/>
            <a:ext cx="163574" cy="3110439"/>
          </a:xfrm>
          <a:prstGeom prst="bentConnector3">
            <a:avLst>
              <a:gd name="adj1" fmla="val -13975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E85B124B-24A1-4FDE-838A-66127D4FF201}"/>
              </a:ext>
            </a:extLst>
          </p:cNvPr>
          <p:cNvSpPr/>
          <p:nvPr/>
        </p:nvSpPr>
        <p:spPr>
          <a:xfrm>
            <a:off x="4734651" y="3917235"/>
            <a:ext cx="1737360" cy="32082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310" name="Elbow Connector 128">
            <a:extLst>
              <a:ext uri="{FF2B5EF4-FFF2-40B4-BE49-F238E27FC236}">
                <a16:creationId xmlns="" xmlns:a16="http://schemas.microsoft.com/office/drawing/2014/main" id="{B9761EC2-1C15-45FC-A29B-D23482DED072}"/>
              </a:ext>
            </a:extLst>
          </p:cNvPr>
          <p:cNvCxnSpPr>
            <a:cxnSpLocks/>
            <a:stCxn id="217" idx="0"/>
            <a:endCxn id="309" idx="2"/>
          </p:cNvCxnSpPr>
          <p:nvPr/>
        </p:nvCxnSpPr>
        <p:spPr>
          <a:xfrm rot="16200000" flipV="1">
            <a:off x="5525756" y="4315635"/>
            <a:ext cx="163659" cy="85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itle 1">
            <a:extLst>
              <a:ext uri="{FF2B5EF4-FFF2-40B4-BE49-F238E27FC236}">
                <a16:creationId xmlns="" xmlns:a16="http://schemas.microsoft.com/office/drawing/2014/main" id="{2BEA4B27-E4F0-4F0D-ADA5-DC3EFBA97518}"/>
              </a:ext>
            </a:extLst>
          </p:cNvPr>
          <p:cNvSpPr txBox="1">
            <a:spLocks/>
          </p:cNvSpPr>
          <p:nvPr/>
        </p:nvSpPr>
        <p:spPr>
          <a:xfrm>
            <a:off x="5628182" y="423093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18" name="Elbow Connector 283">
            <a:extLst>
              <a:ext uri="{FF2B5EF4-FFF2-40B4-BE49-F238E27FC236}">
                <a16:creationId xmlns="" xmlns:a16="http://schemas.microsoft.com/office/drawing/2014/main" id="{B795F1E5-16A2-4414-87C5-CDF0A82B2F50}"/>
              </a:ext>
            </a:extLst>
          </p:cNvPr>
          <p:cNvCxnSpPr>
            <a:cxnSpLocks/>
            <a:stCxn id="309" idx="1"/>
            <a:endCxn id="216" idx="0"/>
          </p:cNvCxnSpPr>
          <p:nvPr/>
        </p:nvCxnSpPr>
        <p:spPr>
          <a:xfrm rot="10800000" flipV="1">
            <a:off x="4238285" y="4077646"/>
            <a:ext cx="496367" cy="307539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283">
            <a:extLst>
              <a:ext uri="{FF2B5EF4-FFF2-40B4-BE49-F238E27FC236}">
                <a16:creationId xmlns="" xmlns:a16="http://schemas.microsoft.com/office/drawing/2014/main" id="{C49051C0-A97A-400B-8F5F-0E0DE1DE6DC1}"/>
              </a:ext>
            </a:extLst>
          </p:cNvPr>
          <p:cNvCxnSpPr>
            <a:cxnSpLocks/>
            <a:stCxn id="217" idx="3"/>
            <a:endCxn id="29" idx="1"/>
          </p:cNvCxnSpPr>
          <p:nvPr/>
        </p:nvCxnSpPr>
        <p:spPr>
          <a:xfrm flipV="1">
            <a:off x="6210771" y="4779475"/>
            <a:ext cx="381540" cy="604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itle 1">
            <a:extLst>
              <a:ext uri="{FF2B5EF4-FFF2-40B4-BE49-F238E27FC236}">
                <a16:creationId xmlns="" xmlns:a16="http://schemas.microsoft.com/office/drawing/2014/main" id="{6DA25F49-4CCE-4C3C-80C6-3A33868C5C7A}"/>
              </a:ext>
            </a:extLst>
          </p:cNvPr>
          <p:cNvSpPr txBox="1">
            <a:spLocks/>
          </p:cNvSpPr>
          <p:nvPr/>
        </p:nvSpPr>
        <p:spPr>
          <a:xfrm>
            <a:off x="6191506" y="5585002"/>
            <a:ext cx="429211" cy="2454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26" name="Elbow Connector 283">
            <a:extLst>
              <a:ext uri="{FF2B5EF4-FFF2-40B4-BE49-F238E27FC236}">
                <a16:creationId xmlns="" xmlns:a16="http://schemas.microsoft.com/office/drawing/2014/main" id="{4721485D-97C4-4AFB-A169-758417B87E2F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689591" y="4776283"/>
            <a:ext cx="1160040" cy="319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Diamond 331">
            <a:extLst>
              <a:ext uri="{FF2B5EF4-FFF2-40B4-BE49-F238E27FC236}">
                <a16:creationId xmlns="" xmlns:a16="http://schemas.microsoft.com/office/drawing/2014/main" id="{D579BF2E-9EDA-4E12-9743-CFC3B5A94BA9}"/>
              </a:ext>
            </a:extLst>
          </p:cNvPr>
          <p:cNvSpPr/>
          <p:nvPr/>
        </p:nvSpPr>
        <p:spPr>
          <a:xfrm>
            <a:off x="10507996" y="3492892"/>
            <a:ext cx="1097280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33" name="Diamond 332">
            <a:extLst>
              <a:ext uri="{FF2B5EF4-FFF2-40B4-BE49-F238E27FC236}">
                <a16:creationId xmlns="" xmlns:a16="http://schemas.microsoft.com/office/drawing/2014/main" id="{32445140-118D-440C-81FB-0D5DABD57926}"/>
              </a:ext>
            </a:extLst>
          </p:cNvPr>
          <p:cNvSpPr/>
          <p:nvPr/>
        </p:nvSpPr>
        <p:spPr>
          <a:xfrm>
            <a:off x="10257455" y="5381170"/>
            <a:ext cx="1197864" cy="931789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7738FAA5-79C0-40D6-B761-603A9245FDD8}"/>
              </a:ext>
            </a:extLst>
          </p:cNvPr>
          <p:cNvSpPr/>
          <p:nvPr/>
        </p:nvSpPr>
        <p:spPr>
          <a:xfrm>
            <a:off x="11192271" y="4530811"/>
            <a:ext cx="82296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cxnSp>
        <p:nvCxnSpPr>
          <p:cNvPr id="339" name="Elbow Connector 258">
            <a:extLst>
              <a:ext uri="{FF2B5EF4-FFF2-40B4-BE49-F238E27FC236}">
                <a16:creationId xmlns="" xmlns:a16="http://schemas.microsoft.com/office/drawing/2014/main" id="{BDD8D657-5415-4285-A2EB-C8D0228D0DD1}"/>
              </a:ext>
            </a:extLst>
          </p:cNvPr>
          <p:cNvCxnSpPr>
            <a:cxnSpLocks/>
            <a:stCxn id="332" idx="2"/>
            <a:endCxn id="334" idx="1"/>
          </p:cNvCxnSpPr>
          <p:nvPr/>
        </p:nvCxnSpPr>
        <p:spPr>
          <a:xfrm rot="16200000" flipH="1">
            <a:off x="10870671" y="4437810"/>
            <a:ext cx="507567" cy="135635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itle 1">
            <a:extLst>
              <a:ext uri="{FF2B5EF4-FFF2-40B4-BE49-F238E27FC236}">
                <a16:creationId xmlns="" xmlns:a16="http://schemas.microsoft.com/office/drawing/2014/main" id="{9A595AD2-F436-4316-B96F-2292886FD79E}"/>
              </a:ext>
            </a:extLst>
          </p:cNvPr>
          <p:cNvSpPr txBox="1">
            <a:spLocks/>
          </p:cNvSpPr>
          <p:nvPr/>
        </p:nvSpPr>
        <p:spPr>
          <a:xfrm>
            <a:off x="11564531" y="5367425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43" name="Elbow Connector 258">
            <a:extLst>
              <a:ext uri="{FF2B5EF4-FFF2-40B4-BE49-F238E27FC236}">
                <a16:creationId xmlns="" xmlns:a16="http://schemas.microsoft.com/office/drawing/2014/main" id="{718900D4-46E6-4CF4-89A8-5E882BF4D752}"/>
              </a:ext>
            </a:extLst>
          </p:cNvPr>
          <p:cNvCxnSpPr>
            <a:cxnSpLocks/>
            <a:stCxn id="333" idx="3"/>
            <a:endCxn id="334" idx="2"/>
          </p:cNvCxnSpPr>
          <p:nvPr/>
        </p:nvCxnSpPr>
        <p:spPr>
          <a:xfrm flipV="1">
            <a:off x="11455319" y="4988011"/>
            <a:ext cx="148432" cy="859054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Diamond 347">
            <a:extLst>
              <a:ext uri="{FF2B5EF4-FFF2-40B4-BE49-F238E27FC236}">
                <a16:creationId xmlns="" xmlns:a16="http://schemas.microsoft.com/office/drawing/2014/main" id="{207439CD-7B79-4117-93AA-A92482C539DF}"/>
              </a:ext>
            </a:extLst>
          </p:cNvPr>
          <p:cNvSpPr/>
          <p:nvPr/>
        </p:nvSpPr>
        <p:spPr>
          <a:xfrm>
            <a:off x="6488216" y="5470288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Peer Reviewed and Approved?</a:t>
            </a:r>
          </a:p>
        </p:txBody>
      </p:sp>
      <p:sp>
        <p:nvSpPr>
          <p:cNvPr id="352" name="Diamond 351">
            <a:extLst>
              <a:ext uri="{FF2B5EF4-FFF2-40B4-BE49-F238E27FC236}">
                <a16:creationId xmlns="" xmlns:a16="http://schemas.microsoft.com/office/drawing/2014/main" id="{0B9A7552-5E6B-4AF2-AB94-ED0188301884}"/>
              </a:ext>
            </a:extLst>
          </p:cNvPr>
          <p:cNvSpPr/>
          <p:nvPr/>
        </p:nvSpPr>
        <p:spPr>
          <a:xfrm>
            <a:off x="4973844" y="5472364"/>
            <a:ext cx="1197864" cy="758952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Lead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sp>
        <p:nvSpPr>
          <p:cNvPr id="353" name="Diamond 352">
            <a:extLst>
              <a:ext uri="{FF2B5EF4-FFF2-40B4-BE49-F238E27FC236}">
                <a16:creationId xmlns="" xmlns:a16="http://schemas.microsoft.com/office/drawing/2014/main" id="{21F0EDCE-0183-4399-8505-E81BA57057D1}"/>
              </a:ext>
            </a:extLst>
          </p:cNvPr>
          <p:cNvSpPr/>
          <p:nvPr/>
        </p:nvSpPr>
        <p:spPr>
          <a:xfrm>
            <a:off x="3526445" y="5345895"/>
            <a:ext cx="1297982" cy="889837"/>
          </a:xfrm>
          <a:prstGeom prst="diamond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Quality SPOC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Reviewed and Approved?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="" xmlns:a16="http://schemas.microsoft.com/office/drawing/2014/main" id="{8F22CEE7-E1BD-4901-84DF-F599934DD907}"/>
              </a:ext>
            </a:extLst>
          </p:cNvPr>
          <p:cNvCxnSpPr>
            <a:cxnSpLocks/>
            <a:stCxn id="352" idx="1"/>
            <a:endCxn id="353" idx="3"/>
          </p:cNvCxnSpPr>
          <p:nvPr/>
        </p:nvCxnSpPr>
        <p:spPr>
          <a:xfrm flipH="1" flipV="1">
            <a:off x="4824427" y="5790814"/>
            <a:ext cx="149417" cy="610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224">
            <a:extLst>
              <a:ext uri="{FF2B5EF4-FFF2-40B4-BE49-F238E27FC236}">
                <a16:creationId xmlns="" xmlns:a16="http://schemas.microsoft.com/office/drawing/2014/main" id="{F5B515D7-3F56-4617-B0F7-EBDDFAEC22CE}"/>
              </a:ext>
            </a:extLst>
          </p:cNvPr>
          <p:cNvCxnSpPr>
            <a:cxnSpLocks/>
            <a:stCxn id="348" idx="0"/>
            <a:endCxn id="26" idx="0"/>
          </p:cNvCxnSpPr>
          <p:nvPr/>
        </p:nvCxnSpPr>
        <p:spPr>
          <a:xfrm rot="16200000" flipH="1">
            <a:off x="7943510" y="4613928"/>
            <a:ext cx="85602" cy="1798327"/>
          </a:xfrm>
          <a:prstGeom prst="bentConnector3">
            <a:avLst>
              <a:gd name="adj1" fmla="val -26705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itle 1">
            <a:extLst>
              <a:ext uri="{FF2B5EF4-FFF2-40B4-BE49-F238E27FC236}">
                <a16:creationId xmlns="" xmlns:a16="http://schemas.microsoft.com/office/drawing/2014/main" id="{23F9B77F-DAC6-4A88-A192-D21135C7F04D}"/>
              </a:ext>
            </a:extLst>
          </p:cNvPr>
          <p:cNvSpPr txBox="1">
            <a:spLocks/>
          </p:cNvSpPr>
          <p:nvPr/>
        </p:nvSpPr>
        <p:spPr>
          <a:xfrm>
            <a:off x="7000126" y="5345895"/>
            <a:ext cx="1941783" cy="16276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Deployment &amp; Smoke test</a:t>
            </a:r>
            <a:endParaRPr lang="en-US" sz="800" b="1" dirty="0">
              <a:latin typeface="+mn-lt"/>
            </a:endParaRPr>
          </a:p>
        </p:txBody>
      </p:sp>
      <p:sp>
        <p:nvSpPr>
          <p:cNvPr id="357" name="Title 1">
            <a:extLst>
              <a:ext uri="{FF2B5EF4-FFF2-40B4-BE49-F238E27FC236}">
                <a16:creationId xmlns="" xmlns:a16="http://schemas.microsoft.com/office/drawing/2014/main" id="{FC9F6DC7-336A-41C3-AEAA-6B5807A67BBC}"/>
              </a:ext>
            </a:extLst>
          </p:cNvPr>
          <p:cNvSpPr txBox="1">
            <a:spLocks/>
          </p:cNvSpPr>
          <p:nvPr/>
        </p:nvSpPr>
        <p:spPr>
          <a:xfrm>
            <a:off x="6780683" y="524058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58" name="Elbow Connector 224">
            <a:extLst>
              <a:ext uri="{FF2B5EF4-FFF2-40B4-BE49-F238E27FC236}">
                <a16:creationId xmlns="" xmlns:a16="http://schemas.microsoft.com/office/drawing/2014/main" id="{B745B64D-2207-408A-AC01-C26C24CDC704}"/>
              </a:ext>
            </a:extLst>
          </p:cNvPr>
          <p:cNvCxnSpPr>
            <a:cxnSpLocks/>
            <a:stCxn id="352" idx="0"/>
            <a:endCxn id="26" idx="0"/>
          </p:cNvCxnSpPr>
          <p:nvPr/>
        </p:nvCxnSpPr>
        <p:spPr>
          <a:xfrm rot="16200000" flipH="1">
            <a:off x="7187362" y="3857779"/>
            <a:ext cx="83526" cy="3312699"/>
          </a:xfrm>
          <a:prstGeom prst="bentConnector3">
            <a:avLst>
              <a:gd name="adj1" fmla="val -193862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="" xmlns:a16="http://schemas.microsoft.com/office/drawing/2014/main" id="{2000AD87-AB11-4B5E-99A3-08B39888FDB9}"/>
              </a:ext>
            </a:extLst>
          </p:cNvPr>
          <p:cNvSpPr/>
          <p:nvPr/>
        </p:nvSpPr>
        <p:spPr>
          <a:xfrm>
            <a:off x="4344418" y="6229240"/>
            <a:ext cx="1005840" cy="62876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Re-work on the defects/NCs raised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Provide CAPA</a:t>
            </a:r>
          </a:p>
        </p:txBody>
      </p:sp>
      <p:sp>
        <p:nvSpPr>
          <p:cNvPr id="360" name="Title 1">
            <a:extLst>
              <a:ext uri="{FF2B5EF4-FFF2-40B4-BE49-F238E27FC236}">
                <a16:creationId xmlns="" xmlns:a16="http://schemas.microsoft.com/office/drawing/2014/main" id="{31D87B14-4F0A-4393-B552-B5B19076B558}"/>
              </a:ext>
            </a:extLst>
          </p:cNvPr>
          <p:cNvSpPr txBox="1">
            <a:spLocks/>
          </p:cNvSpPr>
          <p:nvPr/>
        </p:nvSpPr>
        <p:spPr>
          <a:xfrm>
            <a:off x="3853655" y="6195183"/>
            <a:ext cx="341815" cy="2355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="" xmlns:a16="http://schemas.microsoft.com/office/drawing/2014/main" id="{0ECBA542-A22B-47CB-ACAF-96A397E927CF}"/>
              </a:ext>
            </a:extLst>
          </p:cNvPr>
          <p:cNvCxnSpPr>
            <a:cxnSpLocks/>
            <a:stCxn id="353" idx="1"/>
            <a:endCxn id="39" idx="3"/>
          </p:cNvCxnSpPr>
          <p:nvPr/>
        </p:nvCxnSpPr>
        <p:spPr>
          <a:xfrm flipH="1">
            <a:off x="3089219" y="5790814"/>
            <a:ext cx="437226" cy="6486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275">
            <a:extLst>
              <a:ext uri="{FF2B5EF4-FFF2-40B4-BE49-F238E27FC236}">
                <a16:creationId xmlns="" xmlns:a16="http://schemas.microsoft.com/office/drawing/2014/main" id="{D789BC04-D859-4C1C-BC2A-882412D9E02D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 flipV="1">
            <a:off x="2174819" y="5855681"/>
            <a:ext cx="12700" cy="672391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itle 1">
            <a:extLst>
              <a:ext uri="{FF2B5EF4-FFF2-40B4-BE49-F238E27FC236}">
                <a16:creationId xmlns="" xmlns:a16="http://schemas.microsoft.com/office/drawing/2014/main" id="{0C0817E4-4C64-4917-9D27-C89268212C96}"/>
              </a:ext>
            </a:extLst>
          </p:cNvPr>
          <p:cNvSpPr txBox="1">
            <a:spLocks/>
          </p:cNvSpPr>
          <p:nvPr/>
        </p:nvSpPr>
        <p:spPr>
          <a:xfrm>
            <a:off x="1267572" y="5095180"/>
            <a:ext cx="1280160" cy="1828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00" b="1" dirty="0">
                <a:latin typeface="+mn-lt"/>
              </a:rPr>
              <a:t>Re-work on SIT</a:t>
            </a:r>
            <a:endParaRPr lang="en-US" sz="800" b="1" dirty="0">
              <a:latin typeface="+mn-lt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EFAC4F20-3E12-4FE9-8A6D-16DACF286DC3}"/>
              </a:ext>
            </a:extLst>
          </p:cNvPr>
          <p:cNvSpPr/>
          <p:nvPr/>
        </p:nvSpPr>
        <p:spPr>
          <a:xfrm>
            <a:off x="6216825" y="2069176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="" xmlns:a16="http://schemas.microsoft.com/office/drawing/2014/main" id="{ED932100-AA5B-4494-A6C2-66C1AF990E66}"/>
              </a:ext>
            </a:extLst>
          </p:cNvPr>
          <p:cNvSpPr/>
          <p:nvPr/>
        </p:nvSpPr>
        <p:spPr>
          <a:xfrm>
            <a:off x="2700965" y="1062692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="" xmlns:a16="http://schemas.microsoft.com/office/drawing/2014/main" id="{8FCAC448-9C3F-4DE1-BE70-AC67B7414FD1}"/>
              </a:ext>
            </a:extLst>
          </p:cNvPr>
          <p:cNvSpPr/>
          <p:nvPr/>
        </p:nvSpPr>
        <p:spPr>
          <a:xfrm>
            <a:off x="8664241" y="3561233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="" xmlns:a16="http://schemas.microsoft.com/office/drawing/2014/main" id="{1BBC648D-8AEE-4E30-952E-8D7D1FD5687B}"/>
              </a:ext>
            </a:extLst>
          </p:cNvPr>
          <p:cNvSpPr/>
          <p:nvPr/>
        </p:nvSpPr>
        <p:spPr>
          <a:xfrm>
            <a:off x="4213568" y="3072948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Oval 366">
            <a:extLst>
              <a:ext uri="{FF2B5EF4-FFF2-40B4-BE49-F238E27FC236}">
                <a16:creationId xmlns="" xmlns:a16="http://schemas.microsoft.com/office/drawing/2014/main" id="{4533D2AA-A231-42D7-9142-2D6F64F333F8}"/>
              </a:ext>
            </a:extLst>
          </p:cNvPr>
          <p:cNvSpPr/>
          <p:nvPr/>
        </p:nvSpPr>
        <p:spPr>
          <a:xfrm>
            <a:off x="2706533" y="309059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8" name="Oval 367">
            <a:extLst>
              <a:ext uri="{FF2B5EF4-FFF2-40B4-BE49-F238E27FC236}">
                <a16:creationId xmlns="" xmlns:a16="http://schemas.microsoft.com/office/drawing/2014/main" id="{FAF6A61E-FB64-456F-A14B-B1CE36CD2079}"/>
              </a:ext>
            </a:extLst>
          </p:cNvPr>
          <p:cNvSpPr/>
          <p:nvPr/>
        </p:nvSpPr>
        <p:spPr>
          <a:xfrm>
            <a:off x="1916969" y="2586050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="" xmlns:a16="http://schemas.microsoft.com/office/drawing/2014/main" id="{65B8D4FD-3D06-4AC9-8B60-6FF27043D6D1}"/>
              </a:ext>
            </a:extLst>
          </p:cNvPr>
          <p:cNvSpPr/>
          <p:nvPr/>
        </p:nvSpPr>
        <p:spPr>
          <a:xfrm>
            <a:off x="243308" y="3538154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="" xmlns:a16="http://schemas.microsoft.com/office/drawing/2014/main" id="{96FA92F1-844A-4F48-BEE4-2E55B049D803}"/>
              </a:ext>
            </a:extLst>
          </p:cNvPr>
          <p:cNvSpPr/>
          <p:nvPr/>
        </p:nvSpPr>
        <p:spPr>
          <a:xfrm>
            <a:off x="5557580" y="4366885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="" xmlns:a16="http://schemas.microsoft.com/office/drawing/2014/main" id="{F1155EA9-C5FE-4A54-BCC2-1A7108E0DFE6}"/>
              </a:ext>
            </a:extLst>
          </p:cNvPr>
          <p:cNvSpPr/>
          <p:nvPr/>
        </p:nvSpPr>
        <p:spPr>
          <a:xfrm>
            <a:off x="11501767" y="5680522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itle 1">
            <a:extLst>
              <a:ext uri="{FF2B5EF4-FFF2-40B4-BE49-F238E27FC236}">
                <a16:creationId xmlns="" xmlns:a16="http://schemas.microsoft.com/office/drawing/2014/main" id="{AE03CB25-F087-4954-9786-884A0BA167F8}"/>
              </a:ext>
            </a:extLst>
          </p:cNvPr>
          <p:cNvSpPr txBox="1">
            <a:spLocks/>
          </p:cNvSpPr>
          <p:nvPr/>
        </p:nvSpPr>
        <p:spPr>
          <a:xfrm rot="16200000">
            <a:off x="9855748" y="4399807"/>
            <a:ext cx="429210" cy="2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Yes</a:t>
            </a:r>
            <a:endParaRPr lang="en-US" sz="800" b="1" dirty="0">
              <a:latin typeface="+mn-lt"/>
            </a:endParaRPr>
          </a:p>
        </p:txBody>
      </p:sp>
      <p:cxnSp>
        <p:nvCxnSpPr>
          <p:cNvPr id="373" name="Elbow Connector 201">
            <a:extLst>
              <a:ext uri="{FF2B5EF4-FFF2-40B4-BE49-F238E27FC236}">
                <a16:creationId xmlns="" xmlns:a16="http://schemas.microsoft.com/office/drawing/2014/main" id="{33F51C61-AE90-4E29-842E-D8CA7E6A74DC}"/>
              </a:ext>
            </a:extLst>
          </p:cNvPr>
          <p:cNvCxnSpPr>
            <a:cxnSpLocks/>
            <a:stCxn id="332" idx="1"/>
            <a:endCxn id="333" idx="0"/>
          </p:cNvCxnSpPr>
          <p:nvPr/>
        </p:nvCxnSpPr>
        <p:spPr>
          <a:xfrm rot="10800000" flipH="1" flipV="1">
            <a:off x="10507995" y="3872368"/>
            <a:ext cx="348391" cy="1508802"/>
          </a:xfrm>
          <a:prstGeom prst="bentConnector4">
            <a:avLst>
              <a:gd name="adj1" fmla="val -65616"/>
              <a:gd name="adj2" fmla="val 62575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258">
            <a:extLst>
              <a:ext uri="{FF2B5EF4-FFF2-40B4-BE49-F238E27FC236}">
                <a16:creationId xmlns="" xmlns:a16="http://schemas.microsoft.com/office/drawing/2014/main" id="{EA8A0FF7-38C6-4A1C-B621-15A895E47050}"/>
              </a:ext>
            </a:extLst>
          </p:cNvPr>
          <p:cNvCxnSpPr>
            <a:cxnSpLocks/>
            <a:stCxn id="334" idx="3"/>
            <a:endCxn id="332" idx="3"/>
          </p:cNvCxnSpPr>
          <p:nvPr/>
        </p:nvCxnSpPr>
        <p:spPr>
          <a:xfrm flipH="1" flipV="1">
            <a:off x="11605277" y="3872370"/>
            <a:ext cx="409955" cy="887043"/>
          </a:xfrm>
          <a:prstGeom prst="bentConnector3">
            <a:avLst>
              <a:gd name="adj1" fmla="val -16264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itle 1">
            <a:extLst>
              <a:ext uri="{FF2B5EF4-FFF2-40B4-BE49-F238E27FC236}">
                <a16:creationId xmlns="" xmlns:a16="http://schemas.microsoft.com/office/drawing/2014/main" id="{B88A3A62-B534-4B8D-BDBA-2FAA91846038}"/>
              </a:ext>
            </a:extLst>
          </p:cNvPr>
          <p:cNvSpPr txBox="1">
            <a:spLocks/>
          </p:cNvSpPr>
          <p:nvPr/>
        </p:nvSpPr>
        <p:spPr>
          <a:xfrm>
            <a:off x="10803926" y="4438124"/>
            <a:ext cx="340143" cy="2427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GB" sz="800" b="1" dirty="0">
                <a:latin typeface="+mn-lt"/>
              </a:rPr>
              <a:t>No</a:t>
            </a:r>
            <a:endParaRPr lang="en-US" sz="800" b="1" dirty="0">
              <a:latin typeface="+mn-lt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="" xmlns:a16="http://schemas.microsoft.com/office/drawing/2014/main" id="{ADA884FF-84D8-4CAD-BEB4-C1D74EA89DAA}"/>
              </a:ext>
            </a:extLst>
          </p:cNvPr>
          <p:cNvSpPr/>
          <p:nvPr/>
        </p:nvSpPr>
        <p:spPr>
          <a:xfrm>
            <a:off x="11005859" y="4347411"/>
            <a:ext cx="108515" cy="121353"/>
          </a:xfrm>
          <a:prstGeom prst="ellipse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="" xmlns:a16="http://schemas.microsoft.com/office/drawing/2014/main" id="{64D9C22B-DA16-4346-9D62-9BE3238481A0}"/>
              </a:ext>
            </a:extLst>
          </p:cNvPr>
          <p:cNvGrpSpPr/>
          <p:nvPr/>
        </p:nvGrpSpPr>
        <p:grpSpPr>
          <a:xfrm>
            <a:off x="6955699" y="6538801"/>
            <a:ext cx="1495924" cy="200055"/>
            <a:chOff x="6955701" y="6538799"/>
            <a:chExt cx="1495924" cy="200055"/>
          </a:xfrm>
        </p:grpSpPr>
        <p:sp>
          <p:nvSpPr>
            <p:cNvPr id="387" name="Oval 386">
              <a:extLst>
                <a:ext uri="{FF2B5EF4-FFF2-40B4-BE49-F238E27FC236}">
                  <a16:creationId xmlns="" xmlns:a16="http://schemas.microsoft.com/office/drawing/2014/main" id="{79A51C57-3794-4B34-AC36-EA6E4247A2B2}"/>
                </a:ext>
              </a:extLst>
            </p:cNvPr>
            <p:cNvSpPr/>
            <p:nvPr/>
          </p:nvSpPr>
          <p:spPr>
            <a:xfrm>
              <a:off x="6955701" y="6578151"/>
              <a:ext cx="108515" cy="12135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88A48A91-6221-4765-94E7-B356B7C00442}"/>
                </a:ext>
              </a:extLst>
            </p:cNvPr>
            <p:cNvSpPr txBox="1"/>
            <p:nvPr/>
          </p:nvSpPr>
          <p:spPr>
            <a:xfrm>
              <a:off x="7053485" y="6538799"/>
              <a:ext cx="13981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Defect tracker to be updated</a:t>
              </a:r>
            </a:p>
          </p:txBody>
        </p:sp>
      </p:grpSp>
      <p:pic>
        <p:nvPicPr>
          <p:cNvPr id="313" name="Picture 3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314" name="Picture 3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Change Specification Document:</a:t>
            </a:r>
            <a:endParaRPr lang="en-IN" sz="1800" dirty="0" smtClean="0">
              <a:solidFill>
                <a:srgbClr val="002060"/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 is  technical / functional  design  document.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includes  high   level  test  cases  and  the  to  be  process  data.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 (development)  starts  after  this  document  is  reviewed.</a:t>
            </a:r>
          </a:p>
          <a:p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Review:</a:t>
            </a:r>
            <a:r>
              <a:rPr lang="en-US" sz="1800" b="1" dirty="0" smtClean="0"/>
              <a:t> </a:t>
            </a:r>
            <a:endParaRPr lang="en-IN" sz="1800" b="1" dirty="0"/>
          </a:p>
          <a:p>
            <a:r>
              <a:rPr lang="en-US" sz="1800" dirty="0" smtClean="0"/>
              <a:t>If  </a:t>
            </a:r>
            <a:r>
              <a:rPr lang="en-US" sz="1800" dirty="0"/>
              <a:t>any </a:t>
            </a:r>
            <a:r>
              <a:rPr lang="en-US" sz="1800" dirty="0" smtClean="0"/>
              <a:t> review  comments  </a:t>
            </a:r>
            <a:r>
              <a:rPr lang="en-US" sz="1800" dirty="0"/>
              <a:t>received </a:t>
            </a:r>
            <a:r>
              <a:rPr lang="en-US" sz="1800" dirty="0" smtClean="0"/>
              <a:t> internally/externally  to </a:t>
            </a:r>
            <a:r>
              <a:rPr lang="en-US" sz="1800" dirty="0"/>
              <a:t>update/correct </a:t>
            </a:r>
            <a:r>
              <a:rPr lang="en-US" sz="1800" dirty="0" smtClean="0"/>
              <a:t> the documents/code, </a:t>
            </a:r>
            <a:r>
              <a:rPr lang="en-US" sz="1800" dirty="0"/>
              <a:t>the </a:t>
            </a:r>
            <a:r>
              <a:rPr lang="en-US" sz="1800" dirty="0" smtClean="0"/>
              <a:t> same  are  </a:t>
            </a:r>
            <a:r>
              <a:rPr lang="en-US" sz="1800" dirty="0"/>
              <a:t>updated </a:t>
            </a:r>
            <a:r>
              <a:rPr lang="en-US" sz="1800" dirty="0" smtClean="0"/>
              <a:t> in  the  defect  tracker   sheet.</a:t>
            </a:r>
          </a:p>
          <a:p>
            <a:r>
              <a:rPr lang="en-US" sz="1800" dirty="0" smtClean="0"/>
              <a:t>The  version  of  that  document  will  also  change.</a:t>
            </a:r>
          </a:p>
          <a:p>
            <a:pPr marL="0" indent="0">
              <a:buNone/>
            </a:pPr>
            <a:endParaRPr lang="en-IN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2278"/>
            <a:ext cx="10972800" cy="46138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Emergency CR:</a:t>
            </a:r>
            <a:endParaRPr lang="en-IN" sz="1800" dirty="0"/>
          </a:p>
          <a:p>
            <a:r>
              <a:rPr lang="en-US" sz="1800" dirty="0" smtClean="0"/>
              <a:t>In case of emergency </a:t>
            </a:r>
            <a:r>
              <a:rPr lang="en-US" sz="1800" dirty="0"/>
              <a:t> </a:t>
            </a:r>
            <a:r>
              <a:rPr lang="en-US" sz="1800" dirty="0" smtClean="0"/>
              <a:t>fix , the </a:t>
            </a:r>
            <a:r>
              <a:rPr lang="en-US" sz="1800" dirty="0"/>
              <a:t>following sequence of approval required to create the </a:t>
            </a:r>
            <a:r>
              <a:rPr lang="en-US" sz="1800" dirty="0" smtClean="0"/>
              <a:t>CR</a:t>
            </a:r>
            <a:endParaRPr lang="en-IN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Application Manager </a:t>
            </a:r>
            <a:r>
              <a:rPr lang="en-US" sz="1800" dirty="0" smtClean="0"/>
              <a:t>approval</a:t>
            </a:r>
            <a:endParaRPr lang="en-IN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Team Lead Approval</a:t>
            </a:r>
            <a:endParaRPr lang="en-IN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Project Manager approval</a:t>
            </a:r>
            <a:endParaRPr lang="en-IN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Quality spoc approval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 request  approval  should  be in  </a:t>
            </a:r>
            <a:r>
              <a:rPr lang="en-IN" sz="1800" dirty="0" smtClean="0">
                <a:solidFill>
                  <a:srgbClr val="0070C0"/>
                </a:solidFill>
              </a:rPr>
              <a:t>Email  format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only.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CR Closure:</a:t>
            </a:r>
          </a:p>
          <a:p>
            <a:r>
              <a:rPr lang="en-US" sz="1800" dirty="0" smtClean="0"/>
              <a:t>After </a:t>
            </a:r>
            <a:r>
              <a:rPr lang="en-US" sz="1800" dirty="0"/>
              <a:t>confirmation of PIR, </a:t>
            </a:r>
            <a:r>
              <a:rPr lang="en-US" sz="1800" dirty="0" smtClean="0"/>
              <a:t> the </a:t>
            </a:r>
            <a:r>
              <a:rPr lang="en-US" sz="1800" dirty="0"/>
              <a:t>following actions to be performed before closing the </a:t>
            </a:r>
            <a:r>
              <a:rPr lang="en-US" sz="1800" dirty="0" smtClean="0"/>
              <a:t>CR- </a:t>
            </a:r>
            <a:endParaRPr lang="en-IN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Team Lead and Quality </a:t>
            </a:r>
            <a:r>
              <a:rPr lang="en-US" sz="1800" dirty="0" smtClean="0"/>
              <a:t> spoc  </a:t>
            </a:r>
            <a:r>
              <a:rPr lang="en-US" sz="1800" dirty="0"/>
              <a:t>approval is </a:t>
            </a:r>
            <a:r>
              <a:rPr lang="en-US" sz="1800" dirty="0" smtClean="0"/>
              <a:t>required</a:t>
            </a:r>
            <a:endParaRPr lang="en-IN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Update  </a:t>
            </a:r>
            <a:r>
              <a:rPr lang="en-US" sz="1800" dirty="0"/>
              <a:t>all </a:t>
            </a:r>
            <a:r>
              <a:rPr lang="en-US" sz="1800" dirty="0" smtClean="0"/>
              <a:t> the  final  versions  of  </a:t>
            </a:r>
            <a:r>
              <a:rPr lang="en-US" sz="1800" dirty="0"/>
              <a:t>documents </a:t>
            </a:r>
            <a:r>
              <a:rPr lang="en-US" sz="1800" dirty="0" smtClean="0"/>
              <a:t> in  </a:t>
            </a:r>
            <a:r>
              <a:rPr lang="en-US" sz="1800" dirty="0" err="1" smtClean="0"/>
              <a:t>Sharepoint</a:t>
            </a:r>
            <a:endParaRPr lang="en-IN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Submit </a:t>
            </a:r>
            <a:r>
              <a:rPr lang="en-US" sz="1800" dirty="0"/>
              <a:t>the self-assessment of SLA to Application </a:t>
            </a:r>
            <a:r>
              <a:rPr lang="en-US" sz="1800" dirty="0" smtClean="0"/>
              <a:t> Manager </a:t>
            </a:r>
            <a:r>
              <a:rPr lang="en-US" sz="1800" dirty="0"/>
              <a:t>and </a:t>
            </a:r>
            <a:r>
              <a:rPr lang="en-US" sz="1800" dirty="0" smtClean="0"/>
              <a:t> take  a  confirmation  on  </a:t>
            </a:r>
            <a:r>
              <a:rPr lang="en-US" sz="1800" dirty="0"/>
              <a:t>the </a:t>
            </a:r>
            <a:r>
              <a:rPr lang="en-US" sz="1800" dirty="0" smtClean="0"/>
              <a:t> same  if applicable.</a:t>
            </a:r>
          </a:p>
          <a:p>
            <a:pPr lvl="1">
              <a:buFont typeface="+mj-lt"/>
              <a:buAutoNum type="arabicPeriod"/>
            </a:pPr>
            <a:r>
              <a:rPr lang="en-IN" sz="1800" dirty="0" smtClean="0"/>
              <a:t> </a:t>
            </a:r>
            <a:r>
              <a:rPr lang="en-US" sz="1800" dirty="0" smtClean="0"/>
              <a:t>Update </a:t>
            </a:r>
            <a:r>
              <a:rPr lang="en-US" sz="1800" dirty="0"/>
              <a:t>CR summary sheet.</a:t>
            </a:r>
            <a:endParaRPr lang="en-IN" sz="1800" dirty="0"/>
          </a:p>
          <a:p>
            <a:pPr marL="0" indent="0">
              <a:buNone/>
            </a:pPr>
            <a:endParaRPr lang="en-I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60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IN" sz="6000" dirty="0" smtClean="0">
                <a:solidFill>
                  <a:srgbClr val="0070C0"/>
                </a:solidFill>
              </a:rPr>
              <a:t>Thank You</a:t>
            </a:r>
            <a:endParaRPr lang="en-IN" sz="6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5" y="741240"/>
            <a:ext cx="1333500" cy="3111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7" y="741240"/>
            <a:ext cx="151066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531</TotalTime>
  <Words>549</Words>
  <Application>Microsoft Office PowerPoint</Application>
  <PresentationFormat>Custom</PresentationFormat>
  <Paragraphs>141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Swiss 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</dc:creator>
  <cp:lastModifiedBy>Admin</cp:lastModifiedBy>
  <cp:revision>77</cp:revision>
  <dcterms:created xsi:type="dcterms:W3CDTF">2018-02-01T08:26:55Z</dcterms:created>
  <dcterms:modified xsi:type="dcterms:W3CDTF">2018-02-25T14:54:18Z</dcterms:modified>
</cp:coreProperties>
</file>