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7" r:id="rId2"/>
    <p:sldId id="258" r:id="rId3"/>
    <p:sldId id="261" r:id="rId4"/>
    <p:sldId id="265" r:id="rId5"/>
    <p:sldId id="262" r:id="rId6"/>
    <p:sldId id="266" r:id="rId7"/>
    <p:sldId id="264" r:id="rId8"/>
    <p:sldId id="271" r:id="rId9"/>
    <p:sldId id="267" r:id="rId10"/>
    <p:sldId id="269" r:id="rId11"/>
    <p:sldId id="272" r:id="rId12"/>
    <p:sldId id="273" r:id="rId13"/>
    <p:sldId id="274" r:id="rId14"/>
    <p:sldId id="270" r:id="rId15"/>
    <p:sldId id="275" r:id="rId16"/>
    <p:sldId id="276" r:id="rId17"/>
    <p:sldId id="277" r:id="rId18"/>
    <p:sldId id="278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81" d="100"/>
          <a:sy n="81" d="100"/>
        </p:scale>
        <p:origin x="-22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41BF18-EFA9-4F4C-A7B6-4278933998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 smtClean="0">
                <a:solidFill>
                  <a:srgbClr val="002060"/>
                </a:solidFill>
              </a:rPr>
              <a:t>Swiss Re Overview</a:t>
            </a:r>
          </a:p>
          <a:p>
            <a:pPr marL="0" indent="0" algn="ctr">
              <a:buNone/>
            </a:pPr>
            <a:r>
              <a:rPr lang="en-IN" sz="4800" dirty="0" smtClean="0">
                <a:solidFill>
                  <a:srgbClr val="002060"/>
                </a:solidFill>
              </a:rPr>
              <a:t>Contract Highlights</a:t>
            </a:r>
          </a:p>
          <a:p>
            <a:pPr marL="0" indent="0" algn="ctr">
              <a:buNone/>
            </a:pPr>
            <a:r>
              <a:rPr lang="en-IN" sz="4800" dirty="0" smtClean="0">
                <a:solidFill>
                  <a:srgbClr val="002060"/>
                </a:solidFill>
              </a:rPr>
              <a:t>IMPM Process</a:t>
            </a:r>
            <a:endParaRPr lang="en-IN" sz="54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IN" sz="2800" dirty="0" smtClean="0"/>
          </a:p>
          <a:p>
            <a:pPr marL="0" indent="0" algn="ctr">
              <a:buNone/>
            </a:pPr>
            <a:r>
              <a:rPr lang="en-IN" sz="2800" dirty="0" smtClean="0"/>
              <a:t>                                                                               </a:t>
            </a:r>
            <a:r>
              <a:rPr lang="en-IN" sz="2800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en-IN" sz="2800" dirty="0" err="1" smtClean="0">
                <a:solidFill>
                  <a:schemeClr val="tx2">
                    <a:lumMod val="50000"/>
                  </a:schemeClr>
                </a:solidFill>
              </a:rPr>
              <a:t>Dhruvi</a:t>
            </a:r>
            <a:r>
              <a:rPr lang="en-IN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2800" dirty="0" err="1" smtClean="0">
                <a:solidFill>
                  <a:schemeClr val="tx2">
                    <a:lumMod val="50000"/>
                  </a:schemeClr>
                </a:solidFill>
              </a:rPr>
              <a:t>Doshi</a:t>
            </a:r>
            <a:endParaRPr lang="en-I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2800" dirty="0" smtClean="0"/>
              <a:t>  </a:t>
            </a:r>
            <a:endParaRPr lang="en-IN" sz="2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Status of  ticket: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progress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Waiting for 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Waiting for  dependency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analysis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Resolved 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Closed </a:t>
            </a:r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729" y="2380334"/>
            <a:ext cx="5468113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4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04" y="1313839"/>
            <a:ext cx="9456438" cy="49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3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4" y="1213616"/>
            <a:ext cx="9628237" cy="50600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1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4" y="1384179"/>
            <a:ext cx="9434131" cy="49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0" y="1260232"/>
            <a:ext cx="8900974" cy="550398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0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0185"/>
            <a:ext cx="10972800" cy="455441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Problem </a:t>
            </a:r>
            <a:r>
              <a:rPr lang="en-IN" dirty="0">
                <a:solidFill>
                  <a:srgbClr val="002060"/>
                </a:solidFill>
              </a:rPr>
              <a:t>Management: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Due  to  problem  in  interface ,  interruption  or  disturbance   in  application 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Reasons :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Issue in  the  product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Same  kind  of  ticket by  different  users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 root  cause  found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Permanent  fixing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Two types  of  problem  ticket: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Preactive</a:t>
            </a:r>
          </a:p>
          <a:p>
            <a:pPr lvl="1"/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eactive  </a:t>
            </a:r>
          </a:p>
          <a:p>
            <a:pPr marL="393192" lvl="1" indent="0">
              <a:buNone/>
            </a:pP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IN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0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Steps for creating  problem  ticket:</a:t>
            </a:r>
          </a:p>
          <a:p>
            <a:pPr lvl="1"/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</a:rPr>
              <a:t>It is automatically  generated</a:t>
            </a:r>
          </a:p>
          <a:p>
            <a:pPr lvl="1"/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</a:rPr>
              <a:t>Four status:</a:t>
            </a:r>
          </a:p>
          <a:p>
            <a:pPr lvl="2"/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Open </a:t>
            </a:r>
          </a:p>
          <a:p>
            <a:pPr lvl="2"/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In analysis</a:t>
            </a:r>
          </a:p>
          <a:p>
            <a:pPr lvl="2"/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Waiting for change</a:t>
            </a:r>
          </a:p>
          <a:p>
            <a:pPr lvl="2"/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Resolved </a:t>
            </a:r>
          </a:p>
          <a:p>
            <a:pPr lvl="1"/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</a:rPr>
              <a:t>Impact </a:t>
            </a:r>
          </a:p>
          <a:p>
            <a:pPr lvl="1"/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</a:rPr>
              <a:t>Urgency</a:t>
            </a:r>
          </a:p>
          <a:p>
            <a:pPr lvl="1"/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</a:rPr>
              <a:t>Short description (with prefix code)</a:t>
            </a:r>
          </a:p>
          <a:p>
            <a:pPr lvl="1"/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</a:rPr>
              <a:t>Root cause </a:t>
            </a:r>
          </a:p>
          <a:p>
            <a:pPr lvl="1"/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</a:rPr>
              <a:t>Work notes </a:t>
            </a:r>
          </a:p>
          <a:p>
            <a:pPr marL="667512" lvl="2" indent="0">
              <a:buNone/>
            </a:pPr>
            <a:endParaRPr lang="en-IN" sz="16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0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In case  of  CR :</a:t>
            </a:r>
          </a:p>
          <a:p>
            <a:pPr lvl="1"/>
            <a:r>
              <a:rPr lang="en-IN" sz="1800" dirty="0" smtClean="0"/>
              <a:t>Link the CR no to problem ticket</a:t>
            </a:r>
          </a:p>
          <a:p>
            <a:pPr lvl="1"/>
            <a:r>
              <a:rPr lang="en-IN" sz="1800" dirty="0" smtClean="0"/>
              <a:t>Watch list</a:t>
            </a:r>
          </a:p>
          <a:p>
            <a:pPr lvl="1"/>
            <a:r>
              <a:rPr lang="en-IN" sz="1800" dirty="0" smtClean="0"/>
              <a:t>3</a:t>
            </a:r>
            <a:r>
              <a:rPr lang="en-IN" sz="1800" baseline="30000" dirty="0" smtClean="0"/>
              <a:t>rd</a:t>
            </a:r>
            <a:r>
              <a:rPr lang="en-IN" sz="1800" dirty="0" smtClean="0"/>
              <a:t> party relevant</a:t>
            </a:r>
          </a:p>
          <a:p>
            <a:pPr lvl="1"/>
            <a:r>
              <a:rPr lang="en-IN" sz="1800" dirty="0" smtClean="0"/>
              <a:t>External id </a:t>
            </a:r>
          </a:p>
          <a:p>
            <a:pPr lvl="1"/>
            <a:r>
              <a:rPr lang="en-IN" sz="1800" dirty="0" smtClean="0"/>
              <a:t>Status:</a:t>
            </a:r>
          </a:p>
          <a:p>
            <a:pPr lvl="2"/>
            <a:r>
              <a:rPr lang="en-IN" sz="1800" dirty="0" smtClean="0"/>
              <a:t> fixed</a:t>
            </a:r>
          </a:p>
          <a:p>
            <a:pPr lvl="2"/>
            <a:r>
              <a:rPr lang="en-IN" sz="1800" dirty="0" smtClean="0"/>
              <a:t>Tested successfully</a:t>
            </a:r>
          </a:p>
          <a:p>
            <a:pPr lvl="2"/>
            <a:r>
              <a:rPr lang="en-IN" sz="1800" dirty="0" smtClean="0"/>
              <a:t>Retest failed</a:t>
            </a:r>
          </a:p>
          <a:p>
            <a:pPr lvl="2"/>
            <a:r>
              <a:rPr lang="en-IN" sz="1800" dirty="0" smtClean="0"/>
              <a:t>Fixed for future release</a:t>
            </a:r>
          </a:p>
          <a:p>
            <a:pPr marL="667512" lvl="2" indent="0">
              <a:buNone/>
            </a:pPr>
            <a:endParaRPr lang="en-IN" sz="1800" dirty="0" smtClean="0"/>
          </a:p>
          <a:p>
            <a:pPr lvl="1"/>
            <a:endParaRPr lang="en-IN" sz="1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</a:rPr>
              <a:t>Raised and delivered release</a:t>
            </a:r>
          </a:p>
          <a:p>
            <a:r>
              <a:rPr lang="en-IN" sz="1800" dirty="0" smtClean="0">
                <a:solidFill>
                  <a:srgbClr val="002060"/>
                </a:solidFill>
              </a:rPr>
              <a:t>After  you get resolution:</a:t>
            </a:r>
          </a:p>
          <a:p>
            <a:pPr lvl="1"/>
            <a:r>
              <a:rPr lang="en-IN" sz="1600" dirty="0" smtClean="0"/>
              <a:t>Permanent resolution</a:t>
            </a:r>
          </a:p>
          <a:p>
            <a:pPr lvl="1"/>
            <a:r>
              <a:rPr lang="en-IN" sz="1600" dirty="0" smtClean="0"/>
              <a:t>Do not purchase further</a:t>
            </a:r>
          </a:p>
          <a:p>
            <a:r>
              <a:rPr lang="en-IN" sz="1800" dirty="0" smtClean="0"/>
              <a:t>Update the KB article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6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60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IN" sz="6000" dirty="0" smtClean="0">
                <a:solidFill>
                  <a:srgbClr val="0070C0"/>
                </a:solidFill>
              </a:rPr>
              <a:t>Thank You</a:t>
            </a:r>
            <a:endParaRPr lang="en-IN" sz="6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1232"/>
            <a:ext cx="10972800" cy="4484938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smtClean="0">
                <a:solidFill>
                  <a:srgbClr val="002060"/>
                </a:solidFill>
              </a:rPr>
              <a:t>Contents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 smtClean="0"/>
              <a:t>Swiss Re overview</a:t>
            </a:r>
            <a:endParaRPr lang="en-IN" sz="1800" dirty="0" smtClean="0"/>
          </a:p>
          <a:p>
            <a:r>
              <a:rPr lang="en-IN" sz="1800" dirty="0" smtClean="0"/>
              <a:t>Contract overview</a:t>
            </a:r>
            <a:endParaRPr lang="en-IN" sz="1800" dirty="0" smtClean="0"/>
          </a:p>
          <a:p>
            <a:r>
              <a:rPr lang="en-IN" sz="1800" dirty="0" smtClean="0"/>
              <a:t>Incident Management </a:t>
            </a:r>
            <a:endParaRPr lang="en-IN" sz="1800" dirty="0" smtClean="0"/>
          </a:p>
          <a:p>
            <a:r>
              <a:rPr lang="en-IN" sz="1800" dirty="0" smtClean="0"/>
              <a:t>Problem Management</a:t>
            </a:r>
            <a:endParaRPr lang="en-IN" sz="1800" dirty="0" smtClean="0"/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8"/>
            <a:ext cx="10972800" cy="41792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rgbClr val="002060"/>
                </a:solidFill>
              </a:rPr>
              <a:t>About Swiss Re</a:t>
            </a:r>
            <a:r>
              <a:rPr lang="en-IN" sz="3200" dirty="0" smtClean="0">
                <a:solidFill>
                  <a:srgbClr val="002060"/>
                </a:solidFill>
              </a:rPr>
              <a:t>:</a:t>
            </a:r>
            <a:endParaRPr lang="en-IN" sz="3200" dirty="0" smtClean="0">
              <a:solidFill>
                <a:srgbClr val="002060"/>
              </a:solidFill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IN" sz="18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IN" sz="1800" dirty="0" smtClean="0">
                <a:cs typeface="Arial" pitchFamily="34" charset="0"/>
              </a:rPr>
              <a:t> largest reinsurance company </a:t>
            </a:r>
          </a:p>
          <a:p>
            <a:r>
              <a:rPr lang="en-IN" sz="1800" dirty="0" smtClean="0"/>
              <a:t>Founded in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1863</a:t>
            </a:r>
            <a:endParaRPr lang="en-IN" sz="1800" dirty="0" smtClean="0">
              <a:cs typeface="Arial" pitchFamily="34" charset="0"/>
            </a:endParaRPr>
          </a:p>
          <a:p>
            <a:r>
              <a:rPr lang="en-IN" sz="1800" dirty="0" smtClean="0">
                <a:cs typeface="Arial" pitchFamily="34" charset="0"/>
              </a:rPr>
              <a:t>Headquarter  in  Zurich, Switzerland</a:t>
            </a:r>
          </a:p>
          <a:p>
            <a:r>
              <a:rPr lang="en-IN" sz="1800" dirty="0" smtClean="0">
                <a:cs typeface="Arial" pitchFamily="34" charset="0"/>
              </a:rPr>
              <a:t>Acquired GE  insurance  in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2006.</a:t>
            </a:r>
          </a:p>
          <a:p>
            <a:r>
              <a:rPr lang="en-IN" sz="1800" dirty="0" smtClean="0">
                <a:cs typeface="Arial" pitchFamily="34" charset="0"/>
              </a:rPr>
              <a:t>CEO –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Christian  Mumenthaler</a:t>
            </a:r>
          </a:p>
          <a:p>
            <a:pPr marL="0" indent="0">
              <a:buNone/>
            </a:pPr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Contract Overview :</a:t>
            </a:r>
          </a:p>
          <a:p>
            <a:r>
              <a:rPr lang="en-US" sz="1800" dirty="0"/>
              <a:t>More than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10</a:t>
            </a:r>
            <a:r>
              <a:rPr lang="en-US" sz="1800" dirty="0"/>
              <a:t> years of relation with </a:t>
            </a:r>
            <a:r>
              <a:rPr lang="en-US" sz="1800" dirty="0" err="1"/>
              <a:t>Capgemini</a:t>
            </a:r>
            <a:r>
              <a:rPr lang="en-US" sz="1800" dirty="0"/>
              <a:t>(since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2000</a:t>
            </a:r>
            <a:r>
              <a:rPr lang="en-US" sz="1800" dirty="0"/>
              <a:t>)</a:t>
            </a:r>
          </a:p>
          <a:p>
            <a:r>
              <a:rPr lang="en-US" sz="1800" b="1" dirty="0"/>
              <a:t>COMRS  Model (Support Model) :</a:t>
            </a:r>
          </a:p>
          <a:p>
            <a:pPr lvl="1"/>
            <a:r>
              <a:rPr lang="en-US" sz="1800" dirty="0"/>
              <a:t> Consolidated Optimized Managed RUN Services </a:t>
            </a:r>
          </a:p>
          <a:p>
            <a:pPr lvl="1"/>
            <a:r>
              <a:rPr lang="en-US" sz="1800" dirty="0"/>
              <a:t> provide a single window of support for the applications in scope.</a:t>
            </a:r>
          </a:p>
          <a:p>
            <a:pPr lvl="1"/>
            <a:r>
              <a:rPr lang="en-US" sz="1800" dirty="0"/>
              <a:t>customer focus on outcome and service predictability rather than technology/ management and infrastructure.</a:t>
            </a:r>
          </a:p>
          <a:p>
            <a:pPr marL="393192" lvl="1" indent="0">
              <a:buNone/>
            </a:pPr>
            <a:endParaRPr lang="en-US" sz="3100" dirty="0"/>
          </a:p>
          <a:p>
            <a:pPr lvl="1"/>
            <a:endParaRPr lang="en-US" sz="3100" dirty="0"/>
          </a:p>
          <a:p>
            <a:pPr marL="393192" lvl="1" indent="0">
              <a:buNone/>
            </a:pPr>
            <a:endParaRPr lang="en-US" sz="3100" dirty="0"/>
          </a:p>
          <a:p>
            <a:endParaRPr lang="en-US" sz="3600" b="1" dirty="0"/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2278"/>
            <a:ext cx="10972800" cy="4613892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2060"/>
                </a:solidFill>
              </a:rPr>
              <a:t>L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1.5</a:t>
            </a:r>
            <a:r>
              <a:rPr lang="en-IN" sz="2400" dirty="0" smtClean="0">
                <a:solidFill>
                  <a:srgbClr val="002060"/>
                </a:solidFill>
              </a:rPr>
              <a:t> Team:</a:t>
            </a:r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Triage team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Initial analysis  based  on  Run  Book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  with  user  and  give  necessary  update 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Contact L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/L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team  in case  no solution/workaround  found</a:t>
            </a:r>
          </a:p>
          <a:p>
            <a:pPr marL="393192" lvl="1" indent="0">
              <a:buNone/>
            </a:pPr>
            <a:endParaRPr lang="en-IN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400" dirty="0" smtClean="0">
                <a:solidFill>
                  <a:srgbClr val="002060"/>
                </a:solidFill>
              </a:rPr>
              <a:t>L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IN" sz="2400" dirty="0" smtClean="0">
                <a:solidFill>
                  <a:srgbClr val="002060"/>
                </a:solidFill>
              </a:rPr>
              <a:t> Team: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Owner of the incidents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Ticket clock will start when it comes to L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team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Don’t have  access with codebase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Further  analysis  and  resolution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2060"/>
                </a:solidFill>
              </a:rPr>
              <a:t>L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IN" sz="2400" dirty="0" smtClean="0">
                <a:solidFill>
                  <a:srgbClr val="002060"/>
                </a:solidFill>
              </a:rPr>
              <a:t> Team:</a:t>
            </a:r>
            <a:endParaRPr lang="en-IN" sz="1800" dirty="0" smtClean="0">
              <a:solidFill>
                <a:srgbClr val="002060"/>
              </a:solidFill>
            </a:endParaRPr>
          </a:p>
          <a:p>
            <a:pPr lvl="1"/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Detailed analysis and do changes  in code  if needed</a:t>
            </a:r>
          </a:p>
          <a:p>
            <a:pPr lvl="1"/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Once application manager  approved, do changes in the application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L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1.5</a:t>
            </a:r>
            <a:r>
              <a:rPr lang="en-IN" sz="2000" dirty="0" smtClean="0"/>
              <a:t> and L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IN" sz="2000" dirty="0" smtClean="0"/>
              <a:t>  team  need  to give  support  on  respective  time-</a:t>
            </a: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8:00</a:t>
            </a:r>
            <a:r>
              <a:rPr lang="en-IN" sz="1600" dirty="0" smtClean="0"/>
              <a:t> IST to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18:00</a:t>
            </a:r>
            <a:r>
              <a:rPr lang="en-IN" sz="1600" dirty="0" smtClean="0"/>
              <a:t> CST (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22*5</a:t>
            </a:r>
            <a:r>
              <a:rPr lang="en-IN" sz="1600" dirty="0" smtClean="0"/>
              <a:t> hours)  </a:t>
            </a:r>
          </a:p>
          <a:p>
            <a:pPr marL="0" indent="0">
              <a:buNone/>
            </a:pPr>
            <a:endParaRPr lang="en-IN" sz="1600" dirty="0" smtClean="0"/>
          </a:p>
          <a:p>
            <a:pPr marL="393192" lvl="1" indent="0">
              <a:buNone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264113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892"/>
            <a:ext cx="10972800" cy="4753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Incident Management: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 kind  of  interruption  in  IT service  and  reduction  quality  of  product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Triage  team  validates  ticket  based  on  CI, priority  and  incident  type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Priority  of  ticket: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Critical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High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Medium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Standard</a:t>
            </a:r>
          </a:p>
          <a:p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 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984" y="2942493"/>
            <a:ext cx="5791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Incident type:</a:t>
            </a:r>
          </a:p>
          <a:p>
            <a:pPr lvl="1"/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Incident</a:t>
            </a:r>
          </a:p>
          <a:p>
            <a:pPr lvl="1"/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Inquiry</a:t>
            </a:r>
          </a:p>
          <a:p>
            <a:pPr lvl="1"/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Feedback 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2004645"/>
            <a:ext cx="6934199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9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5725"/>
            <a:ext cx="9765323" cy="35989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Agreements with customer:</a:t>
            </a:r>
            <a:endParaRPr lang="en-IN" sz="28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Response time</a:t>
            </a:r>
          </a:p>
          <a:p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Resolution time (</a:t>
            </a:r>
            <a:r>
              <a:rPr lang="en-IN" sz="18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based on type of application  and  priority of </a:t>
            </a:r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ticket</a:t>
            </a:r>
            <a:r>
              <a:rPr lang="en-IN" sz="18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  <a:endParaRPr lang="en-IN" sz="1800" dirty="0" smtClean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Reopen time</a:t>
            </a:r>
          </a:p>
          <a:p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Wall time</a:t>
            </a:r>
          </a:p>
          <a:p>
            <a:r>
              <a:rPr lang="en-IN" sz="18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CSTA</a:t>
            </a:r>
            <a:endParaRPr lang="en-IN" sz="1800" dirty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IN" sz="18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IN" sz="2400" dirty="0" smtClean="0">
                <a:solidFill>
                  <a:srgbClr val="002060"/>
                </a:solidFill>
              </a:rPr>
              <a:t> types of application:</a:t>
            </a:r>
            <a:endParaRPr lang="en-IN" sz="2400" dirty="0">
              <a:solidFill>
                <a:srgbClr val="002060"/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Gold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Platinum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 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8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690</TotalTime>
  <Words>413</Words>
  <Application>Microsoft Office PowerPoint</Application>
  <PresentationFormat>Custom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Swiss 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Kumar</dc:creator>
  <cp:lastModifiedBy>Admin</cp:lastModifiedBy>
  <cp:revision>121</cp:revision>
  <dcterms:created xsi:type="dcterms:W3CDTF">2018-02-01T08:26:55Z</dcterms:created>
  <dcterms:modified xsi:type="dcterms:W3CDTF">2018-02-27T18:00:28Z</dcterms:modified>
</cp:coreProperties>
</file>