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Castellar" panose="020A0402060406010301" pitchFamily="18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zPm3ieV6KJkkL5x81ncleVSSF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7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435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227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924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35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374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273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869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073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364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628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58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171449"/>
            <a:ext cx="1981200" cy="4979193"/>
            <a:chOff x="2487613" y="285750"/>
            <a:chExt cx="2428874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222"/>
              <a:ext cx="85632" cy="5340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6600" y="2779108"/>
              <a:ext cx="550779" cy="19781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4626" y="4730255"/>
              <a:ext cx="519639" cy="12101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023" y="5630785"/>
              <a:ext cx="145966" cy="3096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246" y="2818321"/>
              <a:ext cx="700636" cy="28340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7075" y="285750"/>
              <a:ext cx="89526" cy="24933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3783" y="2599273"/>
              <a:ext cx="68118" cy="4205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488" y="4757298"/>
              <a:ext cx="161534" cy="873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7380" y="1282282"/>
              <a:ext cx="1769107" cy="34479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883" y="5652419"/>
              <a:ext cx="138181" cy="288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488" y="4655887"/>
              <a:ext cx="31138" cy="18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605" y="5410385"/>
              <a:ext cx="202405" cy="5300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0638" y="0"/>
            <a:ext cx="1952625" cy="5139928"/>
            <a:chOff x="6627813" y="196102"/>
            <a:chExt cx="1952625" cy="5677649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6102"/>
              <a:ext cx="409575" cy="3647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0" y="3772087"/>
              <a:ext cx="350837" cy="1309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5" y="5053076"/>
              <a:ext cx="357188" cy="8206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42"/>
              <a:ext cx="457200" cy="18530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4030"/>
              <a:ext cx="144462" cy="25080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962"/>
              <a:ext cx="111125" cy="232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482"/>
              <a:ext cx="68262" cy="42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482"/>
              <a:ext cx="1168400" cy="22515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635"/>
              <a:ext cx="100011" cy="2091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2010"/>
              <a:ext cx="114300" cy="558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110"/>
              <a:ext cx="31750" cy="1893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5" y="5434480"/>
              <a:ext cx="174625" cy="4392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563" cy="5143500"/>
          </a:xfrm>
          <a:prstGeom prst="rect">
            <a:avLst/>
          </a:prstGeom>
          <a:solidFill>
            <a:srgbClr val="2E536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3886200" y="4600575"/>
            <a:ext cx="2286000" cy="2738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Century Gothic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Acharya Institute of Technology</a:t>
            </a:r>
            <a:endParaRPr sz="9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2590800" y="4600575"/>
            <a:ext cx="1219199" cy="273843"/>
          </a:xfrm>
          <a:prstGeom prst="rect">
            <a:avLst/>
          </a:prstGeom>
          <a:solidFill>
            <a:srgbClr val="223A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entury Gothic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ISE</a:t>
            </a:r>
            <a:endParaRPr sz="9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1"/>
          <p:cNvSpPr/>
          <p:nvPr/>
        </p:nvSpPr>
        <p:spPr>
          <a:xfrm rot="10800000" flipH="1">
            <a:off x="26566" y="4760284"/>
            <a:ext cx="1383763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944688" y="467915"/>
            <a:ext cx="6589711" cy="96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943100" y="1600200"/>
            <a:ext cx="6591299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11" descr="C:\Users\CHAYAPATHI-CPN\Desktop\downlo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7700" y="34115"/>
            <a:ext cx="914401" cy="11776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582250" y="421674"/>
            <a:ext cx="7571150" cy="1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00"/>
              <a:buFont typeface="Calibri"/>
              <a:buNone/>
            </a:pPr>
            <a:r>
              <a:rPr lang="en-GB" sz="3600" b="0" i="0" u="sng" strike="noStrike" cap="none" dirty="0" smtClean="0">
                <a:solidFill>
                  <a:srgbClr val="C00000"/>
                </a:solidFill>
                <a:latin typeface="Algerian" panose="04020705040A02060702" pitchFamily="82" charset="0"/>
                <a:sym typeface="Calibri"/>
              </a:rPr>
              <a:t>Count_Wood</a:t>
            </a:r>
            <a:r>
              <a:rPr lang="en-GB" sz="3600" b="0" i="0" u="none" strike="noStrike" cap="none" smtClean="0">
                <a:solidFill>
                  <a:srgbClr val="C00000"/>
                </a:solidFill>
                <a:latin typeface="Algerian" panose="04020705040A02060702" pitchFamily="82" charset="0"/>
                <a:sym typeface="Calibri"/>
              </a:rPr>
              <a:t/>
            </a:r>
            <a:br>
              <a:rPr lang="en-GB" sz="3600" b="0" i="0" u="none" strike="noStrike" cap="none" smtClean="0">
                <a:solidFill>
                  <a:srgbClr val="C00000"/>
                </a:solidFill>
                <a:latin typeface="Algerian" panose="04020705040A02060702" pitchFamily="82" charset="0"/>
                <a:sym typeface="Calibri"/>
              </a:rPr>
            </a:br>
            <a:endParaRPr sz="3600" b="0" i="0" u="none" strike="noStrike" cap="none" dirty="0">
              <a:solidFill>
                <a:srgbClr val="C00000"/>
              </a:solidFill>
              <a:latin typeface="Algerian" panose="04020705040A02060702" pitchFamily="82" charset="0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152400" y="1962150"/>
            <a:ext cx="6408600" cy="1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400" b="1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										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GB" sz="2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750"/>
              <a:buFont typeface="Noto Sans Symbols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750"/>
              <a:buFont typeface="Noto Sans Symbols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392700" y="2190750"/>
            <a:ext cx="4696298" cy="22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lang="en-GB" sz="1800" b="1" i="0" u="sng" strike="noStrike" cap="none" dirty="0" smtClean="0">
              <a:solidFill>
                <a:srgbClr val="000000"/>
              </a:solidFill>
              <a:latin typeface="Algerian" panose="04020705040A02060702" pitchFamily="8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lang="en-GB" sz="1800" b="1" u="sng" dirty="0">
              <a:latin typeface="Algerian" panose="04020705040A02060702" pitchFamily="8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GB" sz="1800" b="1" i="0" strike="noStrike" cap="none" dirty="0" smtClean="0">
                <a:solidFill>
                  <a:srgbClr val="000000"/>
                </a:solidFill>
                <a:latin typeface="Algerian" panose="04020705040A02060702" pitchFamily="82" charset="0"/>
                <a:sym typeface="Arial"/>
              </a:rPr>
              <a:t>               </a:t>
            </a:r>
            <a:r>
              <a:rPr lang="en-GB" sz="1800" b="1" i="0" u="sng" strike="noStrike" cap="none" dirty="0" smtClean="0">
                <a:solidFill>
                  <a:srgbClr val="000000"/>
                </a:solidFill>
                <a:latin typeface="Algerian" panose="04020705040A02060702" pitchFamily="82" charset="0"/>
                <a:sym typeface="Arial"/>
              </a:rPr>
              <a:t>Project </a:t>
            </a:r>
            <a:r>
              <a:rPr lang="en-GB" sz="1800" b="1" i="0" u="sng" strike="noStrike" cap="none" dirty="0">
                <a:solidFill>
                  <a:srgbClr val="000000"/>
                </a:solidFill>
                <a:latin typeface="Algerian" panose="04020705040A02060702" pitchFamily="82" charset="0"/>
                <a:sym typeface="Arial"/>
              </a:rPr>
              <a:t>Team  Members: </a:t>
            </a:r>
            <a:endParaRPr sz="1800" b="1" i="0" u="sng" strike="noStrike" cap="none" dirty="0">
              <a:solidFill>
                <a:srgbClr val="000000"/>
              </a:solidFill>
              <a:latin typeface="Algerian" panose="04020705040A02060702" pitchFamily="8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lgerian" panose="04020705040A02060702" pitchFamily="82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"/>
              <a:buFont typeface="Calibri"/>
              <a:buNone/>
            </a:pPr>
            <a:r>
              <a:rPr lang="en-GB" sz="1800" b="1" i="0" u="none" strike="noStrike" cap="none" dirty="0" smtClean="0">
                <a:solidFill>
                  <a:srgbClr val="3F3F3F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              Dhruvi </a:t>
            </a:r>
            <a:r>
              <a:rPr lang="en-GB" sz="1800" b="1" i="0" u="none" strike="noStrike" cap="none" dirty="0">
                <a:solidFill>
                  <a:srgbClr val="3F3F3F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MG                  1AY18IS038</a:t>
            </a:r>
            <a:endParaRPr sz="1800" b="1" i="0" u="none" strike="noStrike" cap="none" dirty="0">
              <a:solidFill>
                <a:srgbClr val="3F3F3F"/>
              </a:solidFill>
              <a:latin typeface="Algerian" panose="04020705040A02060702" pitchFamily="8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 smtClean="0">
                <a:solidFill>
                  <a:srgbClr val="3F3F3F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              Harsh </a:t>
            </a:r>
            <a:r>
              <a:rPr lang="en-GB" sz="1800" b="1" i="0" u="none" strike="noStrike" cap="none" dirty="0">
                <a:solidFill>
                  <a:srgbClr val="3F3F3F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Khare           </a:t>
            </a:r>
            <a:r>
              <a:rPr lang="en-GB" sz="1800" b="1" i="0" u="none" strike="noStrike" cap="none" dirty="0" smtClean="0">
                <a:solidFill>
                  <a:srgbClr val="3F3F3F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1AY18IS045</a:t>
            </a:r>
            <a:endParaRPr sz="1800" b="1" i="0" u="none" strike="noStrike" cap="none" dirty="0">
              <a:solidFill>
                <a:srgbClr val="3F3F3F"/>
              </a:solidFill>
              <a:latin typeface="Algerian" panose="04020705040A02060702" pitchFamily="8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404040"/>
              </a:solidFill>
              <a:latin typeface="Algerian" panose="04020705040A02060702" pitchFamily="8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07085" y="4817745"/>
            <a:ext cx="33591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1634055"/>
            <a:ext cx="3453817" cy="28555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r>
              <a:rPr lang="en-GB" sz="2000" b="1" i="1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10" descr="C:\Users\CHAYAPATHI-CPN\Downloads\giphy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209675"/>
            <a:ext cx="4762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 idx="4294967295"/>
          </p:nvPr>
        </p:nvSpPr>
        <p:spPr>
          <a:xfrm>
            <a:off x="511175" y="169340"/>
            <a:ext cx="69708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50"/>
              <a:buFont typeface="Century Gothic"/>
              <a:buNone/>
            </a:pPr>
            <a:r>
              <a:rPr lang="en-GB" sz="3800" b="0" i="0" u="none" strike="noStrike" cap="none" dirty="0">
                <a:solidFill>
                  <a:srgbClr val="C00000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Problem Statement</a:t>
            </a:r>
            <a:endParaRPr sz="3800" b="0" i="0" u="none" strike="noStrike" cap="none" dirty="0">
              <a:solidFill>
                <a:srgbClr val="C00000"/>
              </a:solidFill>
              <a:latin typeface="Castellar" panose="020A0402060406010301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4294967295"/>
          </p:nvPr>
        </p:nvSpPr>
        <p:spPr>
          <a:xfrm>
            <a:off x="708917" y="864393"/>
            <a:ext cx="7472557" cy="388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there are many ERP software for usage, but the one having specifications according to the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ply world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not exist . Hence the problem is that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modification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to be made in ERP.</a:t>
            </a:r>
          </a:p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Retail, wholesale, industry levels usage of ERPs in order to maintain a record for their purchases and sales becomes difficult as for a simple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becomes complicated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ERP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softwares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just meant for either stock management or the transaction management. Therefore the workload of an individual increases in order to maintain the records of transaction and stock separately.</a:t>
            </a: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ldNum" idx="12"/>
          </p:nvPr>
        </p:nvSpPr>
        <p:spPr>
          <a:xfrm>
            <a:off x="511175" y="4751061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 idx="4294967295"/>
          </p:nvPr>
        </p:nvSpPr>
        <p:spPr>
          <a:xfrm>
            <a:off x="511175" y="169340"/>
            <a:ext cx="69708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50"/>
              <a:buFont typeface="Century Gothic"/>
              <a:buNone/>
            </a:pPr>
            <a:r>
              <a:rPr lang="en-GB" sz="3800" b="0" i="0" u="none" strike="noStrike" cap="none" dirty="0">
                <a:solidFill>
                  <a:srgbClr val="C00000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ER Diagram</a:t>
            </a:r>
            <a:endParaRPr sz="3800" b="0" i="0" u="none" strike="noStrike" cap="none" dirty="0">
              <a:solidFill>
                <a:srgbClr val="C00000"/>
              </a:solidFill>
              <a:latin typeface="Castellar" panose="020A0402060406010301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4294967295"/>
          </p:nvPr>
        </p:nvSpPr>
        <p:spPr>
          <a:xfrm>
            <a:off x="708917" y="742950"/>
            <a:ext cx="7664521" cy="4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511175" y="4751061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03" y="742950"/>
            <a:ext cx="6833936" cy="38290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 idx="4294967295"/>
          </p:nvPr>
        </p:nvSpPr>
        <p:spPr>
          <a:xfrm>
            <a:off x="0" y="169863"/>
            <a:ext cx="6970713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50"/>
              <a:buFont typeface="Century Gothic"/>
              <a:buNone/>
            </a:pPr>
            <a:r>
              <a:rPr lang="en-GB" sz="3800" b="0" i="0" u="none" strike="noStrike" cap="none" dirty="0">
                <a:solidFill>
                  <a:srgbClr val="C00000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Schema</a:t>
            </a:r>
            <a:r>
              <a:rPr lang="en-GB" sz="3800" b="0" i="0" u="none" strike="noStrike" cap="none" dirty="0">
                <a:solidFill>
                  <a:srgbClr val="1581AA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3800" b="0" i="0" u="none" strike="noStrike" cap="none" dirty="0">
                <a:solidFill>
                  <a:srgbClr val="C00000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Diagram</a:t>
            </a:r>
            <a:endParaRPr sz="3800" b="0" i="0" u="none" strike="noStrike" cap="none" dirty="0">
              <a:solidFill>
                <a:srgbClr val="C00000"/>
              </a:solidFill>
              <a:latin typeface="Castellar" panose="020A0402060406010301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4294967295"/>
          </p:nvPr>
        </p:nvSpPr>
        <p:spPr>
          <a:xfrm>
            <a:off x="0" y="4751388"/>
            <a:ext cx="585788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6" y="797522"/>
            <a:ext cx="7438952" cy="37813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 idx="4294967295"/>
          </p:nvPr>
        </p:nvSpPr>
        <p:spPr>
          <a:xfrm>
            <a:off x="0" y="169863"/>
            <a:ext cx="6970713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50"/>
              <a:buFont typeface="Century Gothic"/>
              <a:buNone/>
            </a:pPr>
            <a:r>
              <a:rPr lang="en-GB" sz="3800" b="0" i="0" u="none" strike="noStrike" cap="none" dirty="0">
                <a:solidFill>
                  <a:srgbClr val="C00000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Entities </a:t>
            </a:r>
            <a:endParaRPr sz="3800" b="0" i="0" u="none" strike="noStrike" cap="none" dirty="0">
              <a:solidFill>
                <a:srgbClr val="C00000"/>
              </a:solidFill>
              <a:latin typeface="Castellar" panose="020A0402060406010301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5"/>
          <p:cNvSpPr txBox="1">
            <a:spLocks noGrp="1"/>
          </p:cNvSpPr>
          <p:nvPr>
            <p:ph type="sldNum" idx="4294967295"/>
          </p:nvPr>
        </p:nvSpPr>
        <p:spPr>
          <a:xfrm>
            <a:off x="0" y="4751388"/>
            <a:ext cx="585788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7" y="676275"/>
            <a:ext cx="6923314" cy="3790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 idx="4294967295"/>
          </p:nvPr>
        </p:nvSpPr>
        <p:spPr>
          <a:xfrm>
            <a:off x="511175" y="169340"/>
            <a:ext cx="69708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50"/>
              <a:buFont typeface="Century Gothic"/>
              <a:buNone/>
            </a:pPr>
            <a:r>
              <a:rPr lang="en-GB" sz="3800" b="0" i="0" u="none" strike="noStrike" cap="none" dirty="0">
                <a:solidFill>
                  <a:srgbClr val="FF0000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Work done so for</a:t>
            </a:r>
            <a:endParaRPr sz="3800" b="0" i="0" u="none" strike="noStrike" cap="none" dirty="0">
              <a:solidFill>
                <a:srgbClr val="FF0000"/>
              </a:solidFill>
              <a:latin typeface="Castellar" panose="020A0402060406010301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4294967295"/>
          </p:nvPr>
        </p:nvSpPr>
        <p:spPr>
          <a:xfrm>
            <a:off x="708917" y="742950"/>
            <a:ext cx="7664521" cy="4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statements from the client has been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summarized.</a:t>
            </a:r>
          </a:p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planning procedure with respect to the given requirements and the functions is covered.</a:t>
            </a:r>
          </a:p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database tables have been created and the functional queries are in process using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respect to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logging in page has been designed , sign up page has been designed using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of now</a:t>
            </a:r>
          </a:p>
          <a:p>
            <a:pPr lvl="0" indent="-355600" algn="just"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 data has been collected from the client in order to test the working of the project.</a:t>
            </a: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511175" y="4751061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 idx="4294967295"/>
          </p:nvPr>
        </p:nvSpPr>
        <p:spPr>
          <a:xfrm>
            <a:off x="511175" y="169340"/>
            <a:ext cx="69708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50"/>
              <a:buFont typeface="Century Gothic"/>
              <a:buNone/>
            </a:pPr>
            <a:r>
              <a:rPr lang="en-GB" sz="3800" b="0" i="0" u="none" strike="noStrike" cap="none" dirty="0">
                <a:solidFill>
                  <a:srgbClr val="FF0000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Stored Procedure &amp; Triggers </a:t>
            </a:r>
            <a:endParaRPr sz="3800" b="0" i="0" u="none" strike="noStrike" cap="none" dirty="0">
              <a:solidFill>
                <a:srgbClr val="FF0000"/>
              </a:solidFill>
              <a:latin typeface="Castellar" panose="020A0402060406010301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4294967295"/>
          </p:nvPr>
        </p:nvSpPr>
        <p:spPr>
          <a:xfrm>
            <a:off x="708917" y="742950"/>
            <a:ext cx="7664521" cy="4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&lt;Mention at least one Stored Procedure &amp; Triggers  for your project&gt;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7"/>
          <p:cNvSpPr txBox="1">
            <a:spLocks noGrp="1"/>
          </p:cNvSpPr>
          <p:nvPr>
            <p:ph type="sldNum" idx="12"/>
          </p:nvPr>
        </p:nvSpPr>
        <p:spPr>
          <a:xfrm>
            <a:off x="511175" y="4751061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 idx="4294967295"/>
          </p:nvPr>
        </p:nvSpPr>
        <p:spPr>
          <a:xfrm>
            <a:off x="511175" y="169340"/>
            <a:ext cx="69708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50"/>
              <a:buFont typeface="Century Gothic"/>
              <a:buNone/>
            </a:pPr>
            <a:r>
              <a:rPr lang="en-GB" sz="3800" b="0" i="0" u="none" strike="noStrike" cap="none" dirty="0">
                <a:solidFill>
                  <a:srgbClr val="FF0000"/>
                </a:solidFill>
                <a:latin typeface="Castellar" panose="020A0402060406010301" pitchFamily="18" charset="0"/>
                <a:ea typeface="Century Gothic"/>
                <a:cs typeface="Century Gothic"/>
                <a:sym typeface="Century Gothic"/>
              </a:rPr>
              <a:t>Applications</a:t>
            </a:r>
            <a:endParaRPr sz="3800" b="0" i="0" u="none" strike="noStrike" cap="none" dirty="0">
              <a:solidFill>
                <a:srgbClr val="FF0000"/>
              </a:solidFill>
              <a:latin typeface="Castellar" panose="020A0402060406010301" pitchFamily="18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4294967295"/>
          </p:nvPr>
        </p:nvSpPr>
        <p:spPr>
          <a:xfrm>
            <a:off x="708917" y="742950"/>
            <a:ext cx="7664521" cy="4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design.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Easy to learn.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Provides reports to monitor.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Calculates the required dimensions.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Maintains stocks of various categories and sizes.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 Auto-updates the stocks and transactions with respect to invoice.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 Covers the specifications and saves time.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511175" y="4751061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511175" y="4692006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9" descr="C:\Users\CHAYAPATHI-CPN\Desktop\QUESTIO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785813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FFFFFF"/>
      </a:accent3>
      <a:accent4>
        <a:srgbClr val="000000"/>
      </a:accent4>
      <a:accent5>
        <a:srgbClr val="AEAEAE"/>
      </a:accent5>
      <a:accent6>
        <a:srgbClr val="189BCE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311</Words>
  <Application>Microsoft Office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Algerian</vt:lpstr>
      <vt:lpstr>Century Gothic</vt:lpstr>
      <vt:lpstr>Castellar</vt:lpstr>
      <vt:lpstr>Calibri</vt:lpstr>
      <vt:lpstr>Times New Roman</vt:lpstr>
      <vt:lpstr>Noto Sans Symbols</vt:lpstr>
      <vt:lpstr>默认设计模板</vt:lpstr>
      <vt:lpstr>Count_Wood </vt:lpstr>
      <vt:lpstr>Problem Statement</vt:lpstr>
      <vt:lpstr>ER Diagram</vt:lpstr>
      <vt:lpstr>Schema Diagram</vt:lpstr>
      <vt:lpstr>Entities </vt:lpstr>
      <vt:lpstr>Work done so for</vt:lpstr>
      <vt:lpstr>Stored Procedure &amp; Triggers </vt:lpstr>
      <vt:lpstr>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Count_Wood (INVENTORY MANAGEMENT)</dc:title>
  <cp:lastModifiedBy>Harsh</cp:lastModifiedBy>
  <cp:revision>18</cp:revision>
  <dcterms:created xsi:type="dcterms:W3CDTF">2020-12-15T05:46:10Z</dcterms:created>
  <dcterms:modified xsi:type="dcterms:W3CDTF">2020-12-15T19:25:23Z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