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3" r:id="rId3"/>
    <p:sldId id="260" r:id="rId4"/>
    <p:sldId id="257" r:id="rId5"/>
    <p:sldId id="261" r:id="rId6"/>
    <p:sldId id="258" r:id="rId7"/>
    <p:sldId id="262" r:id="rId8"/>
    <p:sldId id="264" r:id="rId9"/>
    <p:sldId id="266"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46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1F05F4-E44F-4704-A439-A6D3837619FE}" v="22" dt="2024-03-01T06:45:11.421"/>
    <p1510:client id="{E7D35DA6-81C6-413A-9AF2-6591F0C2C35A}" v="867" dt="2024-03-01T05:54:56.222"/>
    <p1510:client id="{F7D47234-3174-4899-8F32-8F8DB0CC03AE}" v="1" dt="2024-03-01T04:29:29.2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47880130"/>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6918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7278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61578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0132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695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38300972"/>
      </p:ext>
    </p:extLst>
  </p:cSld>
  <p:clrMapOvr>
    <a:masterClrMapping/>
  </p:clrMapOvr>
  <p:transition spd="slow">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84106753"/>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20419949"/>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36851609"/>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53005300"/>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7833903"/>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05896449"/>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7102919"/>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0414892"/>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24851281"/>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7/10/2024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3118735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ransition spd="slow">
    <p:wip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ngall.com/retail-business-png/download/65661"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B8B49ED-6693-497D-8823-F50F891E8D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xmlns="" id="{8DCD3BD4-4F32-431E-A9C3-8D2DA60CD7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xmlns="" id="{336AAC24-A98C-465E-AFEE-69D698E773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524000" y="4063296"/>
            <a:ext cx="9144000" cy="1152663"/>
          </a:xfrm>
        </p:spPr>
        <p:txBody>
          <a:bodyPr anchor="ctr">
            <a:normAutofit fontScale="90000"/>
          </a:bodyPr>
          <a:lstStyle/>
          <a:p>
            <a:r>
              <a:rPr lang="en-US" sz="3700" dirty="0" smtClean="0"/>
              <a:t>Evaluation &amp; Prediction of</a:t>
            </a:r>
            <a:br>
              <a:rPr lang="en-US" sz="3700" dirty="0" smtClean="0"/>
            </a:br>
            <a:r>
              <a:rPr lang="en-US" sz="3700" dirty="0" smtClean="0"/>
              <a:t>Ecommerce Sales</a:t>
            </a:r>
            <a:endParaRPr lang="en-US" sz="3700" dirty="0"/>
          </a:p>
        </p:txBody>
      </p:sp>
      <p:pic>
        <p:nvPicPr>
          <p:cNvPr id="7" name="Graphic 6" descr="BI Dashboard">
            <a:extLst>
              <a:ext uri="{FF2B5EF4-FFF2-40B4-BE49-F238E27FC236}">
                <a16:creationId xmlns:a16="http://schemas.microsoft.com/office/drawing/2014/main" xmlns="" id="{4A297F7A-5231-3CE0-A595-AF8A20D933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037344" y="1532408"/>
            <a:ext cx="1839836" cy="1839836"/>
          </a:xfrm>
          <a:prstGeom prst="rect">
            <a:avLst/>
          </a:prstGeom>
        </p:spPr>
      </p:pic>
    </p:spTree>
    <p:extLst>
      <p:ext uri="{BB962C8B-B14F-4D97-AF65-F5344CB8AC3E}">
        <p14:creationId xmlns:p14="http://schemas.microsoft.com/office/powerpoint/2010/main" val="109857222"/>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746975" y="2133600"/>
            <a:ext cx="5422005" cy="4447504"/>
          </a:xfrm>
        </p:spPr>
        <p:txBody>
          <a:bodyPr>
            <a:normAutofit lnSpcReduction="10000"/>
          </a:bodyPr>
          <a:lstStyle/>
          <a:p>
            <a:r>
              <a:rPr lang="en-US" sz="1800" b="1" dirty="0">
                <a:solidFill>
                  <a:srgbClr val="00B0F0"/>
                </a:solidFill>
              </a:rPr>
              <a:t>Automation and Efficiency</a:t>
            </a:r>
            <a:r>
              <a:rPr lang="en-US" sz="1800" dirty="0"/>
              <a:t>: Python is widely used for automating repetitive tasks in data processing, reporting, and analysis workflows. Future advancements may include more intelligent automation through AI-driven insights and automated anomaly detection in sales data.</a:t>
            </a:r>
            <a:endParaRPr lang="en-IN" sz="1800" dirty="0"/>
          </a:p>
          <a:p>
            <a:r>
              <a:rPr lang="en-IN" sz="1800" b="1" dirty="0">
                <a:solidFill>
                  <a:srgbClr val="00B0F0"/>
                </a:solidFill>
              </a:rPr>
              <a:t>Cloud Computing and Scalability</a:t>
            </a:r>
            <a:r>
              <a:rPr lang="en-IN" sz="1800" dirty="0"/>
              <a:t>: Python's compatibility with cloud platforms (AWS, Google Cloud, Azure) facilitates scalable and cost-effective solutions for handling large volumes of sales data. Future trends may involve </a:t>
            </a:r>
            <a:r>
              <a:rPr lang="en-IN" sz="1800" dirty="0" err="1"/>
              <a:t>serverless</a:t>
            </a:r>
            <a:r>
              <a:rPr lang="en-IN" sz="1800" dirty="0"/>
              <a:t> computing, containerization (e.g., </a:t>
            </a:r>
            <a:r>
              <a:rPr lang="en-IN" sz="1800" dirty="0" err="1"/>
              <a:t>Docker</a:t>
            </a:r>
            <a:r>
              <a:rPr lang="en-IN" sz="1800" dirty="0"/>
              <a:t>), and improved cloud-native analytics frameworks</a:t>
            </a:r>
          </a:p>
        </p:txBody>
      </p:sp>
      <p:pic>
        <p:nvPicPr>
          <p:cNvPr id="6" name="Content Placeholder 5"/>
          <p:cNvPicPr>
            <a:picLocks noGrp="1" noChangeAspect="1"/>
          </p:cNvPicPr>
          <p:nvPr>
            <p:ph sz="half" idx="2"/>
          </p:nvPr>
        </p:nvPicPr>
        <p:blipFill>
          <a:blip r:embed="rId2"/>
          <a:stretch>
            <a:fillRect/>
          </a:stretch>
        </p:blipFill>
        <p:spPr>
          <a:xfrm>
            <a:off x="6349286" y="1133341"/>
            <a:ext cx="5125790" cy="5241701"/>
          </a:xfrm>
          <a:prstGeom prst="rect">
            <a:avLst/>
          </a:prstGeom>
        </p:spPr>
      </p:pic>
    </p:spTree>
    <p:extLst>
      <p:ext uri="{BB962C8B-B14F-4D97-AF65-F5344CB8AC3E}">
        <p14:creationId xmlns:p14="http://schemas.microsoft.com/office/powerpoint/2010/main" val="411590486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E64607"/>
                </a:solidFill>
              </a:rPr>
              <a:t>THANK YOU!!</a:t>
            </a:r>
            <a:endParaRPr lang="en-IN" sz="4400" dirty="0">
              <a:solidFill>
                <a:srgbClr val="E64607"/>
              </a:solidFill>
            </a:endParaRPr>
          </a:p>
        </p:txBody>
      </p:sp>
      <p:sp>
        <p:nvSpPr>
          <p:cNvPr id="3" name="Text Placeholder 2"/>
          <p:cNvSpPr>
            <a:spLocks noGrp="1"/>
          </p:cNvSpPr>
          <p:nvPr>
            <p:ph type="body" idx="1"/>
          </p:nvPr>
        </p:nvSpPr>
        <p:spPr/>
        <p:txBody>
          <a:bodyPr>
            <a:noAutofit/>
          </a:bodyPr>
          <a:lstStyle/>
          <a:p>
            <a:r>
              <a:rPr lang="en-US" sz="1800" dirty="0" smtClean="0">
                <a:solidFill>
                  <a:srgbClr val="00B0F0"/>
                </a:solidFill>
              </a:rPr>
              <a:t>Made by</a:t>
            </a:r>
            <a:r>
              <a:rPr lang="en-US" sz="1800" dirty="0" smtClean="0">
                <a:solidFill>
                  <a:srgbClr val="FF0000"/>
                </a:solidFill>
              </a:rPr>
              <a:t>:</a:t>
            </a:r>
          </a:p>
          <a:p>
            <a:r>
              <a:rPr lang="en-US" sz="1800" dirty="0" smtClean="0"/>
              <a:t>DHRUVIL SHAH (2101201044)</a:t>
            </a:r>
          </a:p>
          <a:p>
            <a:r>
              <a:rPr lang="en-US" sz="1800" dirty="0" smtClean="0"/>
              <a:t>SHUBH PATEL (2101201165)</a:t>
            </a:r>
            <a:endParaRPr lang="en-IN" sz="1800" dirty="0"/>
          </a:p>
        </p:txBody>
      </p:sp>
    </p:spTree>
    <p:extLst>
      <p:ext uri="{BB962C8B-B14F-4D97-AF65-F5344CB8AC3E}">
        <p14:creationId xmlns:p14="http://schemas.microsoft.com/office/powerpoint/2010/main" val="282224971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Introduction</a:t>
            </a:r>
            <a:endParaRPr lang="en-IN" dirty="0">
              <a:solidFill>
                <a:srgbClr val="FF0000"/>
              </a:solidFill>
            </a:endParaRPr>
          </a:p>
        </p:txBody>
      </p:sp>
      <p:sp>
        <p:nvSpPr>
          <p:cNvPr id="3" name="Content Placeholder 2"/>
          <p:cNvSpPr>
            <a:spLocks noGrp="1"/>
          </p:cNvSpPr>
          <p:nvPr>
            <p:ph sz="half" idx="1"/>
          </p:nvPr>
        </p:nvSpPr>
        <p:spPr>
          <a:xfrm>
            <a:off x="553792" y="1429555"/>
            <a:ext cx="5306095" cy="5125790"/>
          </a:xfrm>
        </p:spPr>
        <p:txBody>
          <a:bodyPr>
            <a:normAutofit/>
          </a:bodyPr>
          <a:lstStyle/>
          <a:p>
            <a:r>
              <a:rPr lang="en-US" sz="1600" dirty="0" smtClean="0"/>
              <a:t>Sales </a:t>
            </a:r>
            <a:r>
              <a:rPr lang="en-US" sz="1600" dirty="0"/>
              <a:t>analysis involves examining sales data to uncover patterns, trends, and insights that can inform business decisions. It's a crucial aspect of understanding how well products or services are performing in the market and identifying areas for improvement</a:t>
            </a:r>
            <a:r>
              <a:rPr lang="en-US" sz="1600" dirty="0" smtClean="0"/>
              <a:t>.</a:t>
            </a:r>
          </a:p>
          <a:p>
            <a:r>
              <a:rPr lang="en-US" sz="1600" dirty="0" smtClean="0"/>
              <a:t>Process </a:t>
            </a:r>
            <a:r>
              <a:rPr lang="en-US" sz="1600" dirty="0"/>
              <a:t>enables companies to identify strengths, weaknesses, opportunities, and threats, guiding strategic initiatives aimed at improving sales efficiency, maximizing revenue, and achieving long-term growth objectives. Through effective sales analysis, organizations can adapt swiftly to market changes, optimize resource allocation, and enhance overall competitiveness</a:t>
            </a:r>
            <a:r>
              <a:rPr lang="en-US" sz="1600" dirty="0" smtClean="0"/>
              <a:t>.</a:t>
            </a:r>
          </a:p>
          <a:p>
            <a:r>
              <a:rPr lang="en-US" sz="1600" dirty="0"/>
              <a:t>The process of sales analysis typically includes gathering and organizing data from various sources such as sales reports, customer databases, and transaction records.</a:t>
            </a:r>
            <a:endParaRPr lang="en-US" sz="1600" dirty="0" smtClean="0"/>
          </a:p>
        </p:txBody>
      </p:sp>
      <p:pic>
        <p:nvPicPr>
          <p:cNvPr id="10" name="Content Placeholder 9"/>
          <p:cNvPicPr>
            <a:picLocks noGrp="1" noChangeAspect="1"/>
          </p:cNvPicPr>
          <p:nvPr>
            <p:ph sz="half" idx="2"/>
          </p:nvPr>
        </p:nvPicPr>
        <p:blipFill>
          <a:blip r:embed="rId2"/>
          <a:stretch>
            <a:fillRect/>
          </a:stretch>
        </p:blipFill>
        <p:spPr>
          <a:xfrm>
            <a:off x="6181860" y="365124"/>
            <a:ext cx="5602310" cy="6190221"/>
          </a:xfrm>
          <a:prstGeom prst="rect">
            <a:avLst/>
          </a:prstGeom>
        </p:spPr>
      </p:pic>
    </p:spTree>
    <p:extLst>
      <p:ext uri="{BB962C8B-B14F-4D97-AF65-F5344CB8AC3E}">
        <p14:creationId xmlns:p14="http://schemas.microsoft.com/office/powerpoint/2010/main" val="319795184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009D6D5-DAC2-4A8B-A17A-E206B9012D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945A919-D128-4A14-1575-91C7DFE077BF}"/>
              </a:ext>
            </a:extLst>
          </p:cNvPr>
          <p:cNvSpPr>
            <a:spLocks noGrp="1"/>
          </p:cNvSpPr>
          <p:nvPr>
            <p:ph type="title"/>
          </p:nvPr>
        </p:nvSpPr>
        <p:spPr>
          <a:xfrm>
            <a:off x="294904" y="245316"/>
            <a:ext cx="5462331" cy="1901089"/>
          </a:xfrm>
        </p:spPr>
        <p:txBody>
          <a:bodyPr vert="horz" lIns="91440" tIns="45720" rIns="91440" bIns="45720" rtlCol="0" anchor="ctr">
            <a:normAutofit fontScale="90000"/>
          </a:bodyPr>
          <a:lstStyle/>
          <a:p>
            <a:r>
              <a:rPr lang="en-US" sz="5400" b="1" dirty="0">
                <a:solidFill>
                  <a:srgbClr val="E3E3E3"/>
                </a:solidFill>
              </a:rPr>
              <a:t/>
            </a:r>
            <a:br>
              <a:rPr lang="en-US" sz="5400" b="1" dirty="0">
                <a:solidFill>
                  <a:srgbClr val="E3E3E3"/>
                </a:solidFill>
              </a:rPr>
            </a:br>
            <a:r>
              <a:rPr lang="en-US" sz="5400" b="1" dirty="0">
                <a:solidFill>
                  <a:srgbClr val="E64607"/>
                </a:solidFill>
              </a:rPr>
              <a:t>Problem Statement:</a:t>
            </a:r>
            <a:endParaRPr lang="en-US" sz="5400" dirty="0">
              <a:solidFill>
                <a:srgbClr val="E64607"/>
              </a:solidFill>
            </a:endParaRPr>
          </a:p>
          <a:p>
            <a:r>
              <a:rPr lang="en-US" dirty="0"/>
              <a:t/>
            </a:r>
            <a:br>
              <a:rPr lang="en-US" dirty="0"/>
            </a:br>
            <a:endParaRPr lang="en-US" dirty="0"/>
          </a:p>
        </p:txBody>
      </p:sp>
      <p:sp>
        <p:nvSpPr>
          <p:cNvPr id="3" name="Content Placeholder 2">
            <a:extLst>
              <a:ext uri="{FF2B5EF4-FFF2-40B4-BE49-F238E27FC236}">
                <a16:creationId xmlns:a16="http://schemas.microsoft.com/office/drawing/2014/main" xmlns="" id="{4710BBB7-826D-D5DD-8E21-2B5F12DB948A}"/>
              </a:ext>
            </a:extLst>
          </p:cNvPr>
          <p:cNvSpPr>
            <a:spLocks noGrp="1"/>
          </p:cNvSpPr>
          <p:nvPr>
            <p:ph sz="half" idx="1"/>
          </p:nvPr>
        </p:nvSpPr>
        <p:spPr>
          <a:xfrm>
            <a:off x="240324" y="1794036"/>
            <a:ext cx="5909158" cy="4382927"/>
          </a:xfrm>
        </p:spPr>
        <p:txBody>
          <a:bodyPr vert="horz" lIns="91440" tIns="45720" rIns="91440" bIns="45720" rtlCol="0" anchor="t">
            <a:noAutofit/>
          </a:bodyPr>
          <a:lstStyle/>
          <a:p>
            <a:r>
              <a:rPr lang="en-US" sz="1600" dirty="0"/>
              <a:t>Sales data is currently scattered across various sources, making it difficult to gain a comprehensive and timely understanding of sales performance. This lack of readily available insights hinders our ability to:</a:t>
            </a:r>
          </a:p>
          <a:p>
            <a:r>
              <a:rPr lang="en-US" sz="1600" b="1" dirty="0">
                <a:solidFill>
                  <a:srgbClr val="00B0F0"/>
                </a:solidFill>
              </a:rPr>
              <a:t>Track key performance indicators (KPIs) effectively</a:t>
            </a:r>
            <a:r>
              <a:rPr lang="en-US" sz="1600" b="1" dirty="0"/>
              <a:t>:</a:t>
            </a:r>
            <a:r>
              <a:rPr lang="en-US" sz="1600" dirty="0"/>
              <a:t> This includes monitoring overall sales trends, identifying top-performing products and regions, and measuring progress against sales goals.</a:t>
            </a:r>
          </a:p>
          <a:p>
            <a:r>
              <a:rPr lang="en-US" sz="1600" b="1" dirty="0">
                <a:solidFill>
                  <a:srgbClr val="00B0F0"/>
                </a:solidFill>
              </a:rPr>
              <a:t>Proactively identify areas needing improvement:</a:t>
            </a:r>
            <a:r>
              <a:rPr lang="en-US" sz="1600" dirty="0"/>
              <a:t> Without clear and accessible data, it's challenging to pinpoint factors impacting sales, such as underperforming products, ineffective marketing campaigns, or underutilized sales channels.</a:t>
            </a:r>
          </a:p>
          <a:p>
            <a:r>
              <a:rPr lang="en-US" sz="1600" b="1" dirty="0">
                <a:solidFill>
                  <a:srgbClr val="00B0F0"/>
                </a:solidFill>
              </a:rPr>
              <a:t>Make data-driven decisions for optimized sales strategies:</a:t>
            </a:r>
            <a:r>
              <a:rPr lang="en-US" sz="1600" dirty="0"/>
              <a:t> Without insights readily available, decision-making around resource allocation, product development, and marketing efforts might be based on incomplete information or intuition, rather than concrete data.</a:t>
            </a:r>
          </a:p>
          <a:p>
            <a:endParaRPr lang="en-US" sz="1300" dirty="0"/>
          </a:p>
        </p:txBody>
      </p:sp>
      <p:pic>
        <p:nvPicPr>
          <p:cNvPr id="5" name="Content Placeholder 4" descr="Big Data World · Free image on Pixabay">
            <a:extLst>
              <a:ext uri="{FF2B5EF4-FFF2-40B4-BE49-F238E27FC236}">
                <a16:creationId xmlns:a16="http://schemas.microsoft.com/office/drawing/2014/main" xmlns="" id="{CF7CDE64-B5C9-4DC2-F3E5-DE5B6F30753A}"/>
              </a:ext>
            </a:extLst>
          </p:cNvPr>
          <p:cNvPicPr>
            <a:picLocks noGrp="1" noChangeAspect="1"/>
          </p:cNvPicPr>
          <p:nvPr>
            <p:ph sz="half" idx="2"/>
          </p:nvPr>
        </p:nvPicPr>
        <p:blipFill rotWithShape="1">
          <a:blip r:embed="rId2"/>
          <a:srcRect l="15053" r="23432"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4359050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743AA782-23D1-4521-8CAD-47662984A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7299C17-E584-477F-576D-F21F7A3B911D}"/>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1" kern="1200" dirty="0">
                <a:solidFill>
                  <a:srgbClr val="E64607"/>
                </a:solidFill>
                <a:latin typeface="+mj-lt"/>
                <a:ea typeface="+mj-ea"/>
                <a:cs typeface="+mj-cs"/>
              </a:rPr>
              <a:t>OBJECTIVE</a:t>
            </a:r>
            <a:endParaRPr lang="en-US" sz="5400" b="1" kern="1200" dirty="0">
              <a:solidFill>
                <a:srgbClr val="E64607"/>
              </a:solidFill>
              <a:latin typeface="+mj-lt"/>
            </a:endParaRPr>
          </a:p>
        </p:txBody>
      </p:sp>
      <p:sp>
        <p:nvSpPr>
          <p:cNvPr id="3" name="Content Placeholder 2">
            <a:extLst>
              <a:ext uri="{FF2B5EF4-FFF2-40B4-BE49-F238E27FC236}">
                <a16:creationId xmlns:a16="http://schemas.microsoft.com/office/drawing/2014/main" xmlns="" id="{5EEA0E5E-0B7A-3A6C-09AF-9BD180E47F49}"/>
              </a:ext>
            </a:extLst>
          </p:cNvPr>
          <p:cNvSpPr>
            <a:spLocks noGrp="1"/>
          </p:cNvSpPr>
          <p:nvPr>
            <p:ph sz="half" idx="1"/>
          </p:nvPr>
        </p:nvSpPr>
        <p:spPr>
          <a:xfrm>
            <a:off x="630936" y="2660904"/>
            <a:ext cx="4818888" cy="3547872"/>
          </a:xfrm>
        </p:spPr>
        <p:txBody>
          <a:bodyPr vert="horz" lIns="91440" tIns="45720" rIns="91440" bIns="45720" rtlCol="0" anchor="t">
            <a:noAutofit/>
          </a:bodyPr>
          <a:lstStyle/>
          <a:p>
            <a:r>
              <a:rPr lang="en-US" sz="1600" dirty="0"/>
              <a:t>To contribute to the success of a business by utilizing data analysis techniques , specifically focusing on</a:t>
            </a:r>
            <a:r>
              <a:rPr lang="en-US" sz="1600" b="1" dirty="0"/>
              <a:t> </a:t>
            </a:r>
            <a:r>
              <a:rPr lang="en-US" sz="1600" b="1" dirty="0">
                <a:solidFill>
                  <a:srgbClr val="00B0F0"/>
                </a:solidFill>
              </a:rPr>
              <a:t>time series analysis</a:t>
            </a:r>
            <a:r>
              <a:rPr lang="en-US" sz="1600" dirty="0"/>
              <a:t>, to provide valuable insights and accurate </a:t>
            </a:r>
            <a:r>
              <a:rPr lang="en-US" sz="1600" b="1" dirty="0">
                <a:solidFill>
                  <a:srgbClr val="00B0F0"/>
                </a:solidFill>
              </a:rPr>
              <a:t>sale </a:t>
            </a:r>
            <a:r>
              <a:rPr lang="en-US" sz="1600" b="1" dirty="0" smtClean="0">
                <a:solidFill>
                  <a:srgbClr val="00B0F0"/>
                </a:solidFill>
              </a:rPr>
              <a:t>forecasting</a:t>
            </a:r>
          </a:p>
          <a:p>
            <a:r>
              <a:rPr lang="en-US" sz="1600" dirty="0"/>
              <a:t>Sales Performance</a:t>
            </a:r>
          </a:p>
          <a:p>
            <a:r>
              <a:rPr lang="en-US" sz="1600" dirty="0"/>
              <a:t>Product Performance</a:t>
            </a:r>
          </a:p>
          <a:p>
            <a:r>
              <a:rPr lang="en-US" sz="1600" dirty="0"/>
              <a:t>Market Trends</a:t>
            </a:r>
          </a:p>
          <a:p>
            <a:r>
              <a:rPr lang="en-US" sz="1600" dirty="0"/>
              <a:t>Customer Insights</a:t>
            </a:r>
          </a:p>
          <a:p>
            <a:r>
              <a:rPr lang="en-US" sz="1600" dirty="0"/>
              <a:t>Sales Channel</a:t>
            </a:r>
          </a:p>
          <a:p>
            <a:r>
              <a:rPr lang="en-US" sz="1600" dirty="0"/>
              <a:t>Forecasting </a:t>
            </a:r>
          </a:p>
          <a:p>
            <a:r>
              <a:rPr lang="en-US" sz="1600" dirty="0"/>
              <a:t>Performance Metrics</a:t>
            </a:r>
            <a:endParaRPr lang="en-IN" sz="1600" dirty="0"/>
          </a:p>
          <a:p>
            <a:endParaRPr lang="en-US" sz="1600" b="1" dirty="0">
              <a:solidFill>
                <a:srgbClr val="00B0F0"/>
              </a:solidFill>
            </a:endParaRPr>
          </a:p>
        </p:txBody>
      </p:sp>
      <p:pic>
        <p:nvPicPr>
          <p:cNvPr id="5" name="Content Placeholder 4" descr="A store with a green awning&#10;&#10;Description automatically generated">
            <a:extLst>
              <a:ext uri="{FF2B5EF4-FFF2-40B4-BE49-F238E27FC236}">
                <a16:creationId xmlns:a16="http://schemas.microsoft.com/office/drawing/2014/main" xmlns="" id="{9D874B9A-BCD6-EDDD-71A9-EB7FDE2A83E4}"/>
              </a:ext>
            </a:extLst>
          </p:cNvPr>
          <p:cNvPicPr>
            <a:picLocks noGrp="1" noChangeAspect="1"/>
          </p:cNvPicPr>
          <p:nvPr>
            <p:ph sz="half" idx="2"/>
          </p:nvPr>
        </p:nvPicPr>
        <p:blipFill>
          <a:blip r:embed="rId2">
            <a:extLst>
              <a:ext uri="{837473B0-CC2E-450A-ABE3-18F120FF3D39}">
                <a1611:picAttrSrcUrl xmlns:a1611="http://schemas.microsoft.com/office/drawing/2016/11/main" xmlns="" r:id="rId3"/>
              </a:ext>
            </a:extLst>
          </a:blip>
          <a:stretch>
            <a:fillRect/>
          </a:stretch>
        </p:blipFill>
        <p:spPr>
          <a:xfrm>
            <a:off x="6099048" y="699516"/>
            <a:ext cx="5458968" cy="5458968"/>
          </a:xfrm>
          <a:prstGeom prst="rect">
            <a:avLst/>
          </a:prstGeom>
        </p:spPr>
      </p:pic>
      <p:sp>
        <p:nvSpPr>
          <p:cNvPr id="21" name="sketch line">
            <a:extLst>
              <a:ext uri="{FF2B5EF4-FFF2-40B4-BE49-F238E27FC236}">
                <a16:creationId xmlns:a16="http://schemas.microsoft.com/office/drawing/2014/main" xmlns="" id="{71877DBC-BB60-40F0-AC93-2ACDBAAE60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22106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0385AB-A8BF-A9EE-F269-6695762C398D}"/>
              </a:ext>
            </a:extLst>
          </p:cNvPr>
          <p:cNvSpPr>
            <a:spLocks noGrp="1"/>
          </p:cNvSpPr>
          <p:nvPr>
            <p:ph type="title"/>
          </p:nvPr>
        </p:nvSpPr>
        <p:spPr>
          <a:xfrm>
            <a:off x="158262" y="705094"/>
            <a:ext cx="11195538" cy="1091101"/>
          </a:xfrm>
        </p:spPr>
        <p:txBody>
          <a:bodyPr/>
          <a:lstStyle/>
          <a:p>
            <a:pPr>
              <a:spcBef>
                <a:spcPts val="1000"/>
              </a:spcBef>
            </a:pPr>
            <a:r>
              <a:rPr lang="en-US" sz="2800" b="1" dirty="0">
                <a:solidFill>
                  <a:srgbClr val="E64607"/>
                </a:solidFill>
                <a:latin typeface="Arial"/>
                <a:cs typeface="Arial"/>
              </a:rPr>
              <a:t> </a:t>
            </a:r>
            <a:r>
              <a:rPr lang="en-US" sz="3200" b="1" dirty="0">
                <a:solidFill>
                  <a:srgbClr val="E64607"/>
                </a:solidFill>
                <a:latin typeface="Arial"/>
                <a:cs typeface="Arial"/>
              </a:rPr>
              <a:t>  </a:t>
            </a:r>
            <a:r>
              <a:rPr lang="en-US" sz="3200" b="1" dirty="0" smtClean="0">
                <a:solidFill>
                  <a:srgbClr val="E64607"/>
                </a:solidFill>
                <a:latin typeface="Arial"/>
                <a:cs typeface="Arial"/>
              </a:rPr>
              <a:t>             PROPOSED SOLUTION</a:t>
            </a:r>
            <a:endParaRPr lang="en-US" sz="3200" dirty="0">
              <a:solidFill>
                <a:srgbClr val="E64607"/>
              </a:solidFill>
              <a:latin typeface="Arial"/>
              <a:cs typeface="Arial"/>
            </a:endParaRPr>
          </a:p>
          <a:p>
            <a:endParaRPr lang="en-US" dirty="0"/>
          </a:p>
        </p:txBody>
      </p:sp>
      <p:sp>
        <p:nvSpPr>
          <p:cNvPr id="3" name="Content Placeholder 2">
            <a:extLst>
              <a:ext uri="{FF2B5EF4-FFF2-40B4-BE49-F238E27FC236}">
                <a16:creationId xmlns:a16="http://schemas.microsoft.com/office/drawing/2014/main" xmlns="" id="{9864E4B0-1892-601D-EE2A-99062022F4EF}"/>
              </a:ext>
            </a:extLst>
          </p:cNvPr>
          <p:cNvSpPr>
            <a:spLocks noGrp="1"/>
          </p:cNvSpPr>
          <p:nvPr>
            <p:ph idx="1"/>
          </p:nvPr>
        </p:nvSpPr>
        <p:spPr>
          <a:xfrm>
            <a:off x="158262" y="1468192"/>
            <a:ext cx="11195538" cy="4603263"/>
          </a:xfrm>
        </p:spPr>
        <p:txBody>
          <a:bodyPr vert="horz" lIns="91440" tIns="45720" rIns="91440" bIns="45720" rtlCol="0" anchor="t">
            <a:noAutofit/>
          </a:bodyPr>
          <a:lstStyle/>
          <a:p>
            <a:endParaRPr lang="en-US" sz="1800" b="1" dirty="0">
              <a:solidFill>
                <a:srgbClr val="E3E3E3"/>
              </a:solidFill>
            </a:endParaRPr>
          </a:p>
          <a:p>
            <a:r>
              <a:rPr lang="en-US" sz="1800" dirty="0">
                <a:solidFill>
                  <a:schemeClr val="tx1"/>
                </a:solidFill>
                <a:ea typeface="+mn-lt"/>
                <a:cs typeface="+mn-lt"/>
              </a:rPr>
              <a:t>Developing a </a:t>
            </a:r>
            <a:r>
              <a:rPr lang="en-US" sz="1800" dirty="0" smtClean="0">
                <a:solidFill>
                  <a:schemeClr val="tx1"/>
                </a:solidFill>
                <a:ea typeface="+mn-lt"/>
                <a:cs typeface="+mn-lt"/>
              </a:rPr>
              <a:t>comprehensive sales </a:t>
            </a:r>
            <a:r>
              <a:rPr lang="en-US" sz="1800" dirty="0">
                <a:solidFill>
                  <a:schemeClr val="tx1"/>
                </a:solidFill>
                <a:ea typeface="+mn-lt"/>
                <a:cs typeface="+mn-lt"/>
              </a:rPr>
              <a:t>dashboard will provide a centralized platform for visualizing and analyzing key sales metrics. This interactive dashboard will:</a:t>
            </a:r>
            <a:endParaRPr lang="en-US" sz="1800" dirty="0">
              <a:solidFill>
                <a:schemeClr val="tx1"/>
              </a:solidFill>
            </a:endParaRPr>
          </a:p>
          <a:p>
            <a:r>
              <a:rPr lang="en-US" sz="1800" dirty="0">
                <a:solidFill>
                  <a:schemeClr val="tx1"/>
                </a:solidFill>
                <a:ea typeface="+mn-lt"/>
                <a:cs typeface="+mn-lt"/>
              </a:rPr>
              <a:t>Consolidate data from various sources, including sales figures, product information, customer details, and historical trends.</a:t>
            </a:r>
            <a:endParaRPr lang="en-US" sz="1800" dirty="0">
              <a:solidFill>
                <a:schemeClr val="tx1"/>
              </a:solidFill>
            </a:endParaRPr>
          </a:p>
          <a:p>
            <a:r>
              <a:rPr lang="en-US" sz="1800" dirty="0">
                <a:solidFill>
                  <a:schemeClr val="tx1"/>
                </a:solidFill>
                <a:ea typeface="+mn-lt"/>
                <a:cs typeface="+mn-lt"/>
              </a:rPr>
              <a:t>Offer  insights into sales performance, enabling quick identification of strengths, weaknesses, and areas for improvement.</a:t>
            </a:r>
            <a:endParaRPr lang="en-US" sz="1800" dirty="0">
              <a:solidFill>
                <a:schemeClr val="tx1"/>
              </a:solidFill>
            </a:endParaRPr>
          </a:p>
          <a:p>
            <a:r>
              <a:rPr lang="en-US" sz="1800" dirty="0">
                <a:solidFill>
                  <a:schemeClr val="tx1"/>
                </a:solidFill>
                <a:ea typeface="+mn-lt"/>
                <a:cs typeface="+mn-lt"/>
              </a:rPr>
              <a:t>Facilitate data exploration through interactive visualizations like charts, graphs, and maps, allowing users to drill down into specific details and gain deeper understanding.</a:t>
            </a:r>
            <a:endParaRPr lang="en-US" sz="1800" dirty="0">
              <a:solidFill>
                <a:schemeClr val="tx1"/>
              </a:solidFill>
            </a:endParaRPr>
          </a:p>
          <a:p>
            <a:r>
              <a:rPr lang="en-US" sz="1800" dirty="0">
                <a:solidFill>
                  <a:schemeClr val="tx1"/>
                </a:solidFill>
                <a:ea typeface="+mn-lt"/>
                <a:cs typeface="+mn-lt"/>
              </a:rPr>
              <a:t>Empower sales managers and other stakeholders to make data-driven decisions and optimize sales strategies for increased revenue, profitability, and customer satisfaction.</a:t>
            </a:r>
            <a:endParaRPr lang="en-US" sz="1800" dirty="0">
              <a:solidFill>
                <a:schemeClr val="tx1"/>
              </a:solidFill>
            </a:endParaRPr>
          </a:p>
          <a:p>
            <a:r>
              <a:rPr lang="en-US" sz="1800" dirty="0">
                <a:solidFill>
                  <a:schemeClr val="tx1"/>
                </a:solidFill>
                <a:ea typeface="+mn-lt"/>
                <a:cs typeface="+mn-lt"/>
              </a:rPr>
              <a:t>This solution aims to transform the way sales data is accessed, analyzed, and utilized, leading to improved efficiency, informed decision-making, and ultimately, enhanced sales performance</a:t>
            </a:r>
            <a:endParaRPr lang="en-US" sz="1800" dirty="0">
              <a:solidFill>
                <a:schemeClr val="tx1"/>
              </a:solidFill>
            </a:endParaRPr>
          </a:p>
          <a:p>
            <a:endParaRPr lang="en-US" sz="1800" dirty="0"/>
          </a:p>
        </p:txBody>
      </p:sp>
    </p:spTree>
    <p:extLst>
      <p:ext uri="{BB962C8B-B14F-4D97-AF65-F5344CB8AC3E}">
        <p14:creationId xmlns:p14="http://schemas.microsoft.com/office/powerpoint/2010/main" val="297897617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BFB23-8DC3-4000-D0E0-413B1371C80E}"/>
              </a:ext>
            </a:extLst>
          </p:cNvPr>
          <p:cNvSpPr>
            <a:spLocks noGrp="1"/>
          </p:cNvSpPr>
          <p:nvPr>
            <p:ph type="title"/>
          </p:nvPr>
        </p:nvSpPr>
        <p:spPr/>
        <p:txBody>
          <a:bodyPr/>
          <a:lstStyle/>
          <a:p>
            <a:r>
              <a:rPr lang="en-US" dirty="0" smtClean="0">
                <a:solidFill>
                  <a:srgbClr val="E64607"/>
                </a:solidFill>
              </a:rPr>
              <a:t>DESCRIPTION </a:t>
            </a:r>
            <a:endParaRPr lang="en-US" dirty="0">
              <a:solidFill>
                <a:srgbClr val="E64607"/>
              </a:solidFill>
            </a:endParaRPr>
          </a:p>
        </p:txBody>
      </p:sp>
      <p:sp>
        <p:nvSpPr>
          <p:cNvPr id="3" name="Content Placeholder 2">
            <a:extLst>
              <a:ext uri="{FF2B5EF4-FFF2-40B4-BE49-F238E27FC236}">
                <a16:creationId xmlns:a16="http://schemas.microsoft.com/office/drawing/2014/main" xmlns="" id="{2E5A4F0B-1088-1CBF-6E0C-D4BBD792F62B}"/>
              </a:ext>
            </a:extLst>
          </p:cNvPr>
          <p:cNvSpPr>
            <a:spLocks noGrp="1"/>
          </p:cNvSpPr>
          <p:nvPr>
            <p:ph idx="1"/>
          </p:nvPr>
        </p:nvSpPr>
        <p:spPr>
          <a:xfrm>
            <a:off x="592015" y="1485656"/>
            <a:ext cx="10515600" cy="5019553"/>
          </a:xfrm>
        </p:spPr>
        <p:txBody>
          <a:bodyPr vert="horz" lIns="91440" tIns="45720" rIns="91440" bIns="45720" rtlCol="0" anchor="t">
            <a:normAutofit lnSpcReduction="10000"/>
          </a:bodyPr>
          <a:lstStyle/>
          <a:p>
            <a:pPr marL="0" indent="0">
              <a:buNone/>
            </a:pPr>
            <a:r>
              <a:rPr lang="en-US" sz="2200" dirty="0"/>
              <a:t>The objective can be broken into the following detailed component :</a:t>
            </a:r>
          </a:p>
          <a:p>
            <a:pPr marL="514350" indent="-514350">
              <a:buAutoNum type="arabicPeriod"/>
            </a:pPr>
            <a:r>
              <a:rPr lang="en-US" sz="2200" b="1" dirty="0">
                <a:solidFill>
                  <a:srgbClr val="00B0F0"/>
                </a:solidFill>
              </a:rPr>
              <a:t>Dashboard Creation</a:t>
            </a:r>
            <a:r>
              <a:rPr lang="en-US" sz="2200" dirty="0">
                <a:solidFill>
                  <a:srgbClr val="00B0F0"/>
                </a:solidFill>
              </a:rPr>
              <a:t>:</a:t>
            </a:r>
            <a:r>
              <a:rPr lang="en-US" sz="2200" dirty="0"/>
              <a:t> Identify the KPIs, design an </a:t>
            </a:r>
            <a:r>
              <a:rPr lang="en-US" sz="2200" dirty="0" err="1" smtClean="0"/>
              <a:t>interative</a:t>
            </a:r>
            <a:r>
              <a:rPr lang="en-US" sz="2200" dirty="0" smtClean="0"/>
              <a:t> </a:t>
            </a:r>
            <a:r>
              <a:rPr lang="en-US" sz="2200" dirty="0"/>
              <a:t>and visually appealing , dashboard, add interactive visualization and filtering capabilities to allow user to explore the data at various level of granularity.</a:t>
            </a:r>
          </a:p>
          <a:p>
            <a:pPr marL="514350" indent="-514350">
              <a:buAutoNum type="arabicPeriod"/>
            </a:pPr>
            <a:r>
              <a:rPr lang="en-US" sz="2200" b="1" dirty="0">
                <a:solidFill>
                  <a:srgbClr val="00B0F0"/>
                </a:solidFill>
              </a:rPr>
              <a:t>Data Analysis: </a:t>
            </a:r>
            <a:r>
              <a:rPr lang="en-US" sz="2200" dirty="0"/>
              <a:t>provide valuable insight to business entities regarding the effectiveness of their sales strategies through visualization and chart.</a:t>
            </a:r>
          </a:p>
          <a:p>
            <a:pPr marL="514350" indent="-514350">
              <a:buAutoNum type="arabicPeriod"/>
            </a:pPr>
            <a:r>
              <a:rPr lang="en-US" sz="2200" b="1" dirty="0">
                <a:solidFill>
                  <a:srgbClr val="00B0F0"/>
                </a:solidFill>
              </a:rPr>
              <a:t>Sales Forecasting:</a:t>
            </a:r>
            <a:r>
              <a:rPr lang="en-US" sz="2200" b="1" dirty="0"/>
              <a:t> </a:t>
            </a:r>
            <a:r>
              <a:rPr lang="en-US" sz="2200" dirty="0"/>
              <a:t>leverage historic data and apply time series analysis to generate sales </a:t>
            </a:r>
            <a:r>
              <a:rPr lang="en-US" sz="2200" dirty="0" smtClean="0"/>
              <a:t>forecast for past years.</a:t>
            </a:r>
          </a:p>
          <a:p>
            <a:pPr marL="514350" indent="-514350">
              <a:buAutoNum type="arabicPeriod"/>
            </a:pPr>
            <a:r>
              <a:rPr lang="en-US" sz="2200" b="1" dirty="0" smtClean="0">
                <a:solidFill>
                  <a:srgbClr val="00B0F0"/>
                </a:solidFill>
              </a:rPr>
              <a:t>Future Prediction</a:t>
            </a:r>
            <a:r>
              <a:rPr lang="en-US" sz="2200" b="1" dirty="0" smtClean="0">
                <a:solidFill>
                  <a:schemeClr val="accent4"/>
                </a:solidFill>
              </a:rPr>
              <a:t>: </a:t>
            </a:r>
            <a:r>
              <a:rPr lang="en-US" sz="2200" dirty="0" smtClean="0"/>
              <a:t>Used to predict the sales for upcoming days to make future plans </a:t>
            </a:r>
            <a:r>
              <a:rPr lang="en-US" sz="2200" dirty="0" smtClean="0"/>
              <a:t>according </a:t>
            </a:r>
            <a:r>
              <a:rPr lang="en-US" sz="2200" dirty="0" smtClean="0"/>
              <a:t>to the prediction</a:t>
            </a:r>
            <a:r>
              <a:rPr lang="en-US" sz="2200" dirty="0" smtClean="0"/>
              <a:t>.</a:t>
            </a:r>
          </a:p>
          <a:p>
            <a:pPr marL="514350" indent="-514350">
              <a:buAutoNum type="arabicPeriod"/>
            </a:pPr>
            <a:r>
              <a:rPr lang="en-US" sz="2200" b="1" dirty="0" smtClean="0">
                <a:solidFill>
                  <a:srgbClr val="00B0F0"/>
                </a:solidFill>
              </a:rPr>
              <a:t>Data Evaluation</a:t>
            </a:r>
            <a:r>
              <a:rPr lang="en-US" sz="2200" dirty="0" smtClean="0"/>
              <a:t>: Evaluating the data based on specifications and requirements.</a:t>
            </a:r>
            <a:endParaRPr lang="en-US" sz="2200" dirty="0"/>
          </a:p>
        </p:txBody>
      </p:sp>
    </p:spTree>
    <p:extLst>
      <p:ext uri="{BB962C8B-B14F-4D97-AF65-F5344CB8AC3E}">
        <p14:creationId xmlns:p14="http://schemas.microsoft.com/office/powerpoint/2010/main" val="2465856313"/>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17CF78-E923-F67E-2AB0-4C3491F214A0}"/>
              </a:ext>
            </a:extLst>
          </p:cNvPr>
          <p:cNvSpPr>
            <a:spLocks noGrp="1"/>
          </p:cNvSpPr>
          <p:nvPr>
            <p:ph type="title"/>
          </p:nvPr>
        </p:nvSpPr>
        <p:spPr/>
        <p:txBody>
          <a:bodyPr/>
          <a:lstStyle/>
          <a:p>
            <a:r>
              <a:rPr lang="en-US" sz="4000" b="1" dirty="0">
                <a:solidFill>
                  <a:srgbClr val="E64607"/>
                </a:solidFill>
                <a:ea typeface="+mj-lt"/>
                <a:cs typeface="+mj-lt"/>
              </a:rPr>
              <a:t>INSIGHTS</a:t>
            </a:r>
          </a:p>
        </p:txBody>
      </p:sp>
      <p:sp>
        <p:nvSpPr>
          <p:cNvPr id="3" name="Content Placeholder 2">
            <a:extLst>
              <a:ext uri="{FF2B5EF4-FFF2-40B4-BE49-F238E27FC236}">
                <a16:creationId xmlns:a16="http://schemas.microsoft.com/office/drawing/2014/main" xmlns="" id="{3D943DB9-B380-AAF0-E5CF-16A20DAB220B}"/>
              </a:ext>
            </a:extLst>
          </p:cNvPr>
          <p:cNvSpPr>
            <a:spLocks noGrp="1"/>
          </p:cNvSpPr>
          <p:nvPr>
            <p:ph idx="1"/>
          </p:nvPr>
        </p:nvSpPr>
        <p:spPr>
          <a:xfrm>
            <a:off x="838200" y="1429555"/>
            <a:ext cx="10515600" cy="4747408"/>
          </a:xfrm>
        </p:spPr>
        <p:txBody>
          <a:bodyPr vert="horz" lIns="91440" tIns="45720" rIns="91440" bIns="45720" rtlCol="0" anchor="t">
            <a:noAutofit/>
          </a:bodyPr>
          <a:lstStyle/>
          <a:p>
            <a:pPr marL="0" indent="0">
              <a:buNone/>
            </a:pPr>
            <a:r>
              <a:rPr lang="en-US" sz="1700" dirty="0"/>
              <a:t/>
            </a:r>
            <a:br>
              <a:rPr lang="en-US" sz="1700" dirty="0"/>
            </a:br>
            <a:r>
              <a:rPr lang="en-US" sz="1700" dirty="0">
                <a:solidFill>
                  <a:schemeClr val="tx1"/>
                </a:solidFill>
                <a:ea typeface="+mn-lt"/>
                <a:cs typeface="+mn-lt"/>
              </a:rPr>
              <a:t>Here are some potential insights for the conclusion of </a:t>
            </a:r>
            <a:r>
              <a:rPr lang="en-US" sz="1700" dirty="0" smtClean="0">
                <a:solidFill>
                  <a:schemeClr val="tx1"/>
                </a:solidFill>
                <a:ea typeface="+mn-lt"/>
                <a:cs typeface="+mn-lt"/>
              </a:rPr>
              <a:t>your </a:t>
            </a:r>
            <a:r>
              <a:rPr lang="en-US" sz="1700" dirty="0">
                <a:solidFill>
                  <a:schemeClr val="tx1"/>
                </a:solidFill>
                <a:ea typeface="+mn-lt"/>
                <a:cs typeface="+mn-lt"/>
              </a:rPr>
              <a:t>project on store sales data:</a:t>
            </a:r>
            <a:endParaRPr lang="en-US" sz="1700" dirty="0">
              <a:solidFill>
                <a:schemeClr val="tx1"/>
              </a:solidFill>
            </a:endParaRPr>
          </a:p>
          <a:p>
            <a:pPr marL="0" indent="0">
              <a:buNone/>
            </a:pPr>
            <a:r>
              <a:rPr lang="en-US" sz="1700" b="1" dirty="0">
                <a:solidFill>
                  <a:schemeClr val="tx1"/>
                </a:solidFill>
                <a:ea typeface="+mn-lt"/>
                <a:cs typeface="+mn-lt"/>
              </a:rPr>
              <a:t>1. </a:t>
            </a:r>
            <a:r>
              <a:rPr lang="en-US" sz="1700" b="1" dirty="0">
                <a:solidFill>
                  <a:srgbClr val="00B0F0"/>
                </a:solidFill>
                <a:ea typeface="+mn-lt"/>
                <a:cs typeface="+mn-lt"/>
              </a:rPr>
              <a:t>Key Performance Indicators (KPIs):</a:t>
            </a:r>
            <a:r>
              <a:rPr lang="en-US" sz="1700" dirty="0">
                <a:solidFill>
                  <a:srgbClr val="E3E3E3"/>
                </a:solidFill>
                <a:ea typeface="+mn-lt"/>
                <a:cs typeface="+mn-lt"/>
              </a:rPr>
              <a:t> </a:t>
            </a:r>
            <a:r>
              <a:rPr lang="en-US" sz="1700" dirty="0">
                <a:solidFill>
                  <a:schemeClr val="tx1"/>
                </a:solidFill>
                <a:ea typeface="+mn-lt"/>
                <a:cs typeface="+mn-lt"/>
              </a:rPr>
              <a:t>Summarize the main findings based on the chosen KPIs like total sales, profit margin, average order value, customer acquisition cost, etc</a:t>
            </a:r>
            <a:r>
              <a:rPr lang="en-US" sz="1700" dirty="0">
                <a:solidFill>
                  <a:srgbClr val="E3E3E3"/>
                </a:solidFill>
                <a:ea typeface="+mn-lt"/>
                <a:cs typeface="+mn-lt"/>
              </a:rPr>
              <a:t>.</a:t>
            </a:r>
            <a:endParaRPr lang="en-US" sz="1700" dirty="0">
              <a:ea typeface="+mn-lt"/>
              <a:cs typeface="+mn-lt"/>
            </a:endParaRPr>
          </a:p>
          <a:p>
            <a:pPr marL="0" indent="0">
              <a:buNone/>
            </a:pPr>
            <a:r>
              <a:rPr lang="en-US" sz="1700" b="1" dirty="0">
                <a:solidFill>
                  <a:schemeClr val="tx1"/>
                </a:solidFill>
                <a:ea typeface="+mn-lt"/>
                <a:cs typeface="+mn-lt"/>
              </a:rPr>
              <a:t>2. </a:t>
            </a:r>
            <a:r>
              <a:rPr lang="en-US" sz="1700" b="1" dirty="0">
                <a:solidFill>
                  <a:srgbClr val="00B0F0"/>
                </a:solidFill>
                <a:ea typeface="+mn-lt"/>
                <a:cs typeface="+mn-lt"/>
              </a:rPr>
              <a:t>Trends and Seasonality:</a:t>
            </a:r>
            <a:r>
              <a:rPr lang="en-US" sz="1700" dirty="0">
                <a:solidFill>
                  <a:srgbClr val="E3E3E3"/>
                </a:solidFill>
                <a:ea typeface="+mn-lt"/>
                <a:cs typeface="+mn-lt"/>
              </a:rPr>
              <a:t> </a:t>
            </a:r>
            <a:r>
              <a:rPr lang="en-US" sz="1700" dirty="0">
                <a:solidFill>
                  <a:schemeClr val="tx1"/>
                </a:solidFill>
                <a:ea typeface="+mn-lt"/>
                <a:cs typeface="+mn-lt"/>
              </a:rPr>
              <a:t>Highlight any identified trends within the data, such as seasonal fluctuations, growth patterns, or correlations between variables.</a:t>
            </a:r>
          </a:p>
          <a:p>
            <a:pPr marL="0" indent="0">
              <a:buNone/>
            </a:pPr>
            <a:r>
              <a:rPr lang="en-US" sz="1700" b="1" dirty="0">
                <a:solidFill>
                  <a:schemeClr val="tx1"/>
                </a:solidFill>
                <a:ea typeface="+mn-lt"/>
                <a:cs typeface="+mn-lt"/>
              </a:rPr>
              <a:t>3. </a:t>
            </a:r>
            <a:r>
              <a:rPr lang="en-US" sz="1700" b="1" dirty="0">
                <a:solidFill>
                  <a:srgbClr val="00B0F0"/>
                </a:solidFill>
                <a:ea typeface="+mn-lt"/>
                <a:cs typeface="+mn-lt"/>
              </a:rPr>
              <a:t>Top Performers and Areas for Improvement:</a:t>
            </a:r>
            <a:r>
              <a:rPr lang="en-US" sz="1700" dirty="0">
                <a:solidFill>
                  <a:srgbClr val="E3E3E3"/>
                </a:solidFill>
                <a:ea typeface="+mn-lt"/>
                <a:cs typeface="+mn-lt"/>
              </a:rPr>
              <a:t> </a:t>
            </a:r>
            <a:r>
              <a:rPr lang="en-US" sz="1700" dirty="0">
                <a:solidFill>
                  <a:schemeClr val="tx1"/>
                </a:solidFill>
                <a:ea typeface="+mn-lt"/>
                <a:cs typeface="+mn-lt"/>
              </a:rPr>
              <a:t>Identify top-performing stores, products, or customer segments, and areas where sales can be improved based on the analysis.</a:t>
            </a:r>
          </a:p>
          <a:p>
            <a:pPr marL="0" indent="0">
              <a:buNone/>
            </a:pPr>
            <a:r>
              <a:rPr lang="en-US" sz="1700" b="1" dirty="0">
                <a:solidFill>
                  <a:schemeClr val="tx1"/>
                </a:solidFill>
                <a:ea typeface="+mn-lt"/>
                <a:cs typeface="+mn-lt"/>
              </a:rPr>
              <a:t>4. </a:t>
            </a:r>
            <a:r>
              <a:rPr lang="en-US" sz="1700" b="1" dirty="0">
                <a:solidFill>
                  <a:srgbClr val="00B0F0"/>
                </a:solidFill>
                <a:ea typeface="+mn-lt"/>
                <a:cs typeface="+mn-lt"/>
              </a:rPr>
              <a:t>Actionable Recommendations:</a:t>
            </a:r>
            <a:r>
              <a:rPr lang="en-US" sz="1700" dirty="0">
                <a:solidFill>
                  <a:srgbClr val="00B0F0"/>
                </a:solidFill>
                <a:ea typeface="+mn-lt"/>
                <a:cs typeface="+mn-lt"/>
              </a:rPr>
              <a:t> </a:t>
            </a:r>
            <a:r>
              <a:rPr lang="en-US" sz="1700" dirty="0">
                <a:solidFill>
                  <a:schemeClr val="tx1"/>
                </a:solidFill>
                <a:ea typeface="+mn-lt"/>
                <a:cs typeface="+mn-lt"/>
              </a:rPr>
              <a:t>Based on the insights, suggest specific actions that can be taken to improve sales performance, such as targeted promotions, inventory optimization, or store layout</a:t>
            </a:r>
            <a:r>
              <a:rPr lang="en-US" sz="1700" dirty="0">
                <a:solidFill>
                  <a:srgbClr val="E3E3E3"/>
                </a:solidFill>
                <a:ea typeface="+mn-lt"/>
                <a:cs typeface="+mn-lt"/>
              </a:rPr>
              <a:t> </a:t>
            </a:r>
            <a:r>
              <a:rPr lang="en-US" sz="1700" dirty="0">
                <a:solidFill>
                  <a:schemeClr val="tx1"/>
                </a:solidFill>
                <a:ea typeface="+mn-lt"/>
                <a:cs typeface="+mn-lt"/>
              </a:rPr>
              <a:t>adjustments.</a:t>
            </a:r>
            <a:endParaRPr lang="en-US" sz="1700" dirty="0">
              <a:solidFill>
                <a:schemeClr val="tx1"/>
              </a:solidFill>
            </a:endParaRPr>
          </a:p>
          <a:p>
            <a:pPr marL="0" indent="0">
              <a:buNone/>
            </a:pPr>
            <a:r>
              <a:rPr lang="en-US" sz="1700" b="1" dirty="0">
                <a:solidFill>
                  <a:schemeClr val="tx1"/>
                </a:solidFill>
                <a:ea typeface="+mn-lt"/>
                <a:cs typeface="+mn-lt"/>
              </a:rPr>
              <a:t>5.</a:t>
            </a:r>
            <a:r>
              <a:rPr lang="en-US" sz="1700" b="1" dirty="0">
                <a:solidFill>
                  <a:srgbClr val="00B0F0"/>
                </a:solidFill>
                <a:ea typeface="+mn-lt"/>
                <a:cs typeface="+mn-lt"/>
              </a:rPr>
              <a:t> Future Analysis</a:t>
            </a:r>
            <a:r>
              <a:rPr lang="en-US" sz="1700" b="1" dirty="0">
                <a:solidFill>
                  <a:srgbClr val="E3E3E3"/>
                </a:solidFill>
                <a:ea typeface="+mn-lt"/>
                <a:cs typeface="+mn-lt"/>
              </a:rPr>
              <a:t>:</a:t>
            </a:r>
            <a:r>
              <a:rPr lang="en-US" sz="1700" dirty="0">
                <a:solidFill>
                  <a:srgbClr val="E3E3E3"/>
                </a:solidFill>
                <a:ea typeface="+mn-lt"/>
                <a:cs typeface="+mn-lt"/>
              </a:rPr>
              <a:t> </a:t>
            </a:r>
            <a:r>
              <a:rPr lang="en-US" sz="1700" dirty="0">
                <a:solidFill>
                  <a:schemeClr val="tx1"/>
                </a:solidFill>
                <a:ea typeface="+mn-lt"/>
                <a:cs typeface="+mn-lt"/>
              </a:rPr>
              <a:t>Mention potential areas for further exploration and potential limitations of the current analysis. This could include analyzing customer demographics, sentiment analysis from social media, or incorporating external data sources.</a:t>
            </a:r>
            <a:endParaRPr lang="en-US" sz="1700" dirty="0">
              <a:solidFill>
                <a:schemeClr val="tx1"/>
              </a:solidFill>
            </a:endParaRPr>
          </a:p>
          <a:p>
            <a:endParaRPr lang="en-US" sz="1700" dirty="0"/>
          </a:p>
        </p:txBody>
      </p:sp>
    </p:spTree>
    <p:extLst>
      <p:ext uri="{BB962C8B-B14F-4D97-AF65-F5344CB8AC3E}">
        <p14:creationId xmlns:p14="http://schemas.microsoft.com/office/powerpoint/2010/main" val="138096304"/>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E64607"/>
                </a:solidFill>
              </a:rPr>
              <a:t>Conclusion</a:t>
            </a:r>
            <a:endParaRPr lang="en-IN" sz="4000" b="1" dirty="0">
              <a:solidFill>
                <a:srgbClr val="E64607"/>
              </a:solidFill>
            </a:endParaRPr>
          </a:p>
        </p:txBody>
      </p:sp>
      <p:sp>
        <p:nvSpPr>
          <p:cNvPr id="3" name="Content Placeholder 2"/>
          <p:cNvSpPr>
            <a:spLocks noGrp="1"/>
          </p:cNvSpPr>
          <p:nvPr>
            <p:ph sz="half" idx="1"/>
          </p:nvPr>
        </p:nvSpPr>
        <p:spPr>
          <a:xfrm>
            <a:off x="334852" y="1455313"/>
            <a:ext cx="5988676" cy="5151549"/>
          </a:xfrm>
        </p:spPr>
        <p:txBody>
          <a:bodyPr>
            <a:noAutofit/>
          </a:bodyPr>
          <a:lstStyle/>
          <a:p>
            <a:r>
              <a:rPr lang="en-US" sz="1600" dirty="0" smtClean="0"/>
              <a:t>In </a:t>
            </a:r>
            <a:r>
              <a:rPr lang="en-US" sz="1600" dirty="0"/>
              <a:t>conclusion, sales analysis serves as a cornerstone of strategic decision-making for businesses, offering invaluable insights into market trends, customer preferences, and overall sales performance. By leveraging data-driven approaches to assess key metrics and performance indicators, organizations can not only identify areas of strength but also pinpoint opportunities for improvement</a:t>
            </a:r>
            <a:r>
              <a:rPr lang="en-US" sz="1600" dirty="0" smtClean="0"/>
              <a:t>.</a:t>
            </a:r>
          </a:p>
          <a:p>
            <a:r>
              <a:rPr lang="en-US" sz="1600" dirty="0"/>
              <a:t>This proactive approach enables businesses to optimize marketing strategies, refine product offerings, and allocate resources more effectively, ultimately driving profitability and sustainable growth. </a:t>
            </a:r>
            <a:endParaRPr lang="en-US" sz="1600" dirty="0" smtClean="0"/>
          </a:p>
          <a:p>
            <a:r>
              <a:rPr lang="en-US" sz="1600" dirty="0"/>
              <a:t>As businesses navigate the complexities of today's competitive landscape, the importance of data-driven insights cannot be overstated. Sales analysis provides the framework and tools necessary for businesses to thrive, innovate, and achieve sustainable growth.</a:t>
            </a:r>
            <a:endParaRPr lang="en-IN" sz="1600" dirty="0"/>
          </a:p>
        </p:txBody>
      </p:sp>
      <p:pic>
        <p:nvPicPr>
          <p:cNvPr id="6" name="Content Placeholder 5"/>
          <p:cNvPicPr>
            <a:picLocks noGrp="1" noChangeAspect="1"/>
          </p:cNvPicPr>
          <p:nvPr>
            <p:ph sz="half" idx="2"/>
          </p:nvPr>
        </p:nvPicPr>
        <p:blipFill>
          <a:blip r:embed="rId2"/>
          <a:stretch>
            <a:fillRect/>
          </a:stretch>
        </p:blipFill>
        <p:spPr>
          <a:xfrm>
            <a:off x="6606862" y="257577"/>
            <a:ext cx="4868214" cy="6053071"/>
          </a:xfrm>
          <a:prstGeom prst="rect">
            <a:avLst/>
          </a:prstGeom>
        </p:spPr>
      </p:pic>
    </p:spTree>
    <p:extLst>
      <p:ext uri="{BB962C8B-B14F-4D97-AF65-F5344CB8AC3E}">
        <p14:creationId xmlns:p14="http://schemas.microsoft.com/office/powerpoint/2010/main" val="2553203693"/>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rgbClr val="E64607"/>
                </a:solidFill>
              </a:rPr>
              <a:t>Future Scope</a:t>
            </a:r>
            <a:endParaRPr lang="en-IN" sz="4000" b="1" dirty="0">
              <a:solidFill>
                <a:srgbClr val="E64607"/>
              </a:solidFill>
            </a:endParaRPr>
          </a:p>
        </p:txBody>
      </p:sp>
      <p:sp>
        <p:nvSpPr>
          <p:cNvPr id="3" name="Content Placeholder 2"/>
          <p:cNvSpPr>
            <a:spLocks noGrp="1"/>
          </p:cNvSpPr>
          <p:nvPr>
            <p:ph idx="1"/>
          </p:nvPr>
        </p:nvSpPr>
        <p:spPr>
          <a:xfrm>
            <a:off x="2589212" y="1468192"/>
            <a:ext cx="8915400" cy="4443030"/>
          </a:xfrm>
        </p:spPr>
        <p:txBody>
          <a:bodyPr>
            <a:noAutofit/>
          </a:bodyPr>
          <a:lstStyle/>
          <a:p>
            <a:r>
              <a:rPr lang="en-US" sz="2000" b="1" dirty="0">
                <a:solidFill>
                  <a:srgbClr val="00B0F0"/>
                </a:solidFill>
              </a:rPr>
              <a:t>Data Integration and Management</a:t>
            </a:r>
            <a:r>
              <a:rPr lang="en-US" sz="2000" dirty="0"/>
              <a:t>: Python's versatility in handling data from various sources (databases, APIs, spreadsheets, etc.) makes it ideal for integrating and managing large datasets. Future advancements may include enhanced tools and libraries for seamless data integration and preprocessing</a:t>
            </a:r>
            <a:r>
              <a:rPr lang="en-US" sz="2000" dirty="0" smtClean="0"/>
              <a:t>.</a:t>
            </a:r>
          </a:p>
          <a:p>
            <a:r>
              <a:rPr lang="en-US" sz="2000" b="1" dirty="0">
                <a:solidFill>
                  <a:srgbClr val="00B0F0"/>
                </a:solidFill>
              </a:rPr>
              <a:t>Advanced Analytics and Machine Learning</a:t>
            </a:r>
            <a:r>
              <a:rPr lang="en-US" sz="2000" dirty="0"/>
              <a:t>: Python's robust libraries (such as Pandas, </a:t>
            </a:r>
            <a:r>
              <a:rPr lang="en-US" sz="2000" dirty="0" err="1"/>
              <a:t>NumPy</a:t>
            </a:r>
            <a:r>
              <a:rPr lang="en-US" sz="2000" dirty="0"/>
              <a:t>, </a:t>
            </a:r>
            <a:r>
              <a:rPr lang="en-US" sz="2000" dirty="0" err="1"/>
              <a:t>Scikit</a:t>
            </a:r>
            <a:r>
              <a:rPr lang="en-US" sz="2000" dirty="0"/>
              <a:t>-learn, </a:t>
            </a:r>
            <a:r>
              <a:rPr lang="en-US" sz="2000" dirty="0" err="1"/>
              <a:t>TensorFlow</a:t>
            </a:r>
            <a:r>
              <a:rPr lang="en-US" sz="2000" dirty="0"/>
              <a:t>, and </a:t>
            </a:r>
            <a:r>
              <a:rPr lang="en-US" sz="2000" dirty="0" err="1"/>
              <a:t>PyTorch</a:t>
            </a:r>
            <a:r>
              <a:rPr lang="en-US" sz="2000" dirty="0"/>
              <a:t>) facilitate advanced analytics, predictive modeling, and machine learning applications in sales analysis. Future developments may focus on more sophisticated algorithms for sales forecasting, customer segmentation, and personalized marketing</a:t>
            </a:r>
            <a:r>
              <a:rPr lang="en-US" sz="2000" dirty="0" smtClean="0"/>
              <a:t>.</a:t>
            </a:r>
          </a:p>
          <a:p>
            <a:r>
              <a:rPr lang="en-US" sz="2000" b="1" dirty="0">
                <a:solidFill>
                  <a:srgbClr val="00B0F0"/>
                </a:solidFill>
              </a:rPr>
              <a:t>Visualization and </a:t>
            </a:r>
            <a:r>
              <a:rPr lang="en-US" sz="2000" b="1" dirty="0" err="1">
                <a:solidFill>
                  <a:srgbClr val="00B0F0"/>
                </a:solidFill>
              </a:rPr>
              <a:t>Dashboarding</a:t>
            </a:r>
            <a:r>
              <a:rPr lang="en-US" sz="2000" dirty="0"/>
              <a:t>: Python's libraries like </a:t>
            </a:r>
            <a:r>
              <a:rPr lang="en-US" sz="2000" dirty="0" err="1"/>
              <a:t>Matplotlib</a:t>
            </a:r>
            <a:r>
              <a:rPr lang="en-US" sz="2000" dirty="0"/>
              <a:t>, </a:t>
            </a:r>
            <a:r>
              <a:rPr lang="en-US" sz="2000" dirty="0" err="1"/>
              <a:t>Seaborn</a:t>
            </a:r>
            <a:r>
              <a:rPr lang="en-US" sz="2000" dirty="0"/>
              <a:t>, </a:t>
            </a:r>
            <a:r>
              <a:rPr lang="en-US" sz="2000" dirty="0" err="1"/>
              <a:t>Plotly</a:t>
            </a:r>
            <a:r>
              <a:rPr lang="en-US" sz="2000" dirty="0"/>
              <a:t>, and Dash enable interactive data visualization and the creation of insightful dashboards. The future may see advancements in real-time visualization capabilities and integration with business intelligence (BI) tools for better decision-making</a:t>
            </a:r>
            <a:r>
              <a:rPr lang="en-US" sz="2000" dirty="0" smtClean="0"/>
              <a:t>.</a:t>
            </a:r>
          </a:p>
        </p:txBody>
      </p:sp>
    </p:spTree>
    <p:extLst>
      <p:ext uri="{BB962C8B-B14F-4D97-AF65-F5344CB8AC3E}">
        <p14:creationId xmlns:p14="http://schemas.microsoft.com/office/powerpoint/2010/main" val="1726150557"/>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TotalTime>
  <Words>760</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Wisp</vt:lpstr>
      <vt:lpstr>Evaluation &amp; Prediction of Ecommerce Sales</vt:lpstr>
      <vt:lpstr>Introduction</vt:lpstr>
      <vt:lpstr> Problem Statement:  </vt:lpstr>
      <vt:lpstr>OBJECTIVE</vt:lpstr>
      <vt:lpstr>                PROPOSED SOLUTION </vt:lpstr>
      <vt:lpstr>DESCRIPTION </vt:lpstr>
      <vt:lpstr>INSIGHTS</vt:lpstr>
      <vt:lpstr>Conclusion</vt:lpstr>
      <vt:lpstr>Future Scope</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254</cp:revision>
  <dcterms:created xsi:type="dcterms:W3CDTF">2024-03-01T04:27:47Z</dcterms:created>
  <dcterms:modified xsi:type="dcterms:W3CDTF">2024-07-10T13:36:24Z</dcterms:modified>
</cp:coreProperties>
</file>