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238896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186894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ADBC-522B-4C8F-98A0-1FC96D30ECE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735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414870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ADBC-522B-4C8F-98A0-1FC96D30ECE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6189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39587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104694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92138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223040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FE91B-5145-4FDE-8689-3B35C7ACF70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16280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38609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7FE91B-5145-4FDE-8689-3B35C7ACF70A}" type="datetimeFigureOut">
              <a:rPr lang="en-IN" smtClean="0"/>
              <a:t>31-01-2025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37456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7FE91B-5145-4FDE-8689-3B35C7ACF70A}" type="datetimeFigureOut">
              <a:rPr lang="en-IN" smtClean="0"/>
              <a:t>31-01-2025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392047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FE91B-5145-4FDE-8689-3B35C7ACF70A}" type="datetimeFigureOut">
              <a:rPr lang="en-IN" smtClean="0"/>
              <a:t>31-01-2025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2431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202561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FE91B-5145-4FDE-8689-3B35C7ACF70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33ADBC-522B-4C8F-98A0-1FC96D30ECEB}" type="slidenum">
              <a:rPr lang="en-IN" smtClean="0"/>
              <a:t>‹#›</a:t>
            </a:fld>
            <a:endParaRPr lang="en-IN"/>
          </a:p>
        </p:txBody>
      </p:sp>
    </p:spTree>
    <p:extLst>
      <p:ext uri="{BB962C8B-B14F-4D97-AF65-F5344CB8AC3E}">
        <p14:creationId xmlns:p14="http://schemas.microsoft.com/office/powerpoint/2010/main" val="278520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7FE91B-5145-4FDE-8689-3B35C7ACF70A}" type="datetimeFigureOut">
              <a:rPr lang="en-IN" smtClean="0"/>
              <a:t>31-01-2025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33ADBC-522B-4C8F-98A0-1FC96D30ECEB}" type="slidenum">
              <a:rPr lang="en-IN" smtClean="0"/>
              <a:t>‹#›</a:t>
            </a:fld>
            <a:endParaRPr lang="en-IN"/>
          </a:p>
        </p:txBody>
      </p:sp>
    </p:spTree>
    <p:extLst>
      <p:ext uri="{BB962C8B-B14F-4D97-AF65-F5344CB8AC3E}">
        <p14:creationId xmlns:p14="http://schemas.microsoft.com/office/powerpoint/2010/main" val="478300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Health Statistics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83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Analysis</a:t>
            </a:r>
            <a:endParaRPr lang="en-IN" dirty="0"/>
          </a:p>
        </p:txBody>
      </p:sp>
      <p:sp>
        <p:nvSpPr>
          <p:cNvPr id="3" name="Content Placeholder 2"/>
          <p:cNvSpPr>
            <a:spLocks noGrp="1"/>
          </p:cNvSpPr>
          <p:nvPr>
            <p:ph idx="1"/>
          </p:nvPr>
        </p:nvSpPr>
        <p:spPr>
          <a:xfrm>
            <a:off x="2589212" y="1905000"/>
            <a:ext cx="8915400" cy="4482152"/>
          </a:xfrm>
        </p:spPr>
        <p:txBody>
          <a:bodyPr>
            <a:normAutofit/>
          </a:bodyPr>
          <a:lstStyle/>
          <a:p>
            <a:r>
              <a:rPr lang="en-US" dirty="0"/>
              <a:t>Influenza has highest average treatment </a:t>
            </a:r>
            <a:r>
              <a:rPr lang="en-US" dirty="0" smtClean="0"/>
              <a:t>cost.</a:t>
            </a:r>
            <a:endParaRPr lang="en-US" dirty="0"/>
          </a:p>
          <a:p>
            <a:r>
              <a:rPr lang="en-US" dirty="0"/>
              <a:t>Cholera have higher prevalence </a:t>
            </a:r>
            <a:r>
              <a:rPr lang="en-US" dirty="0" smtClean="0"/>
              <a:t>rate.</a:t>
            </a:r>
          </a:p>
          <a:p>
            <a:r>
              <a:rPr lang="en-US" dirty="0"/>
              <a:t>Correlation between disease prevalence and socio-economic factors like income</a:t>
            </a:r>
            <a:r>
              <a:rPr lang="en-US" dirty="0" smtClean="0"/>
              <a:t>, education </a:t>
            </a:r>
            <a:r>
              <a:rPr lang="en-US" dirty="0"/>
              <a:t>and urbanization</a:t>
            </a:r>
          </a:p>
          <a:p>
            <a:r>
              <a:rPr lang="en-US" dirty="0"/>
              <a:t>Turkey has higher mortality or death rate</a:t>
            </a:r>
          </a:p>
          <a:p>
            <a:r>
              <a:rPr lang="en-US" dirty="0"/>
              <a:t>Turkey is most prior country for health investment</a:t>
            </a:r>
          </a:p>
          <a:p>
            <a:r>
              <a:rPr lang="en-US" dirty="0"/>
              <a:t>Autoimmune is the category having high average treatment cost.</a:t>
            </a:r>
          </a:p>
          <a:p>
            <a:r>
              <a:rPr lang="en-US" dirty="0"/>
              <a:t>Russia is the country most affected by diseases</a:t>
            </a:r>
          </a:p>
          <a:p>
            <a:r>
              <a:rPr lang="en-US" dirty="0"/>
              <a:t>Most people have been affected by </a:t>
            </a:r>
            <a:r>
              <a:rPr lang="en-US" dirty="0" err="1"/>
              <a:t>Zika</a:t>
            </a:r>
            <a:r>
              <a:rPr lang="en-US" dirty="0"/>
              <a:t> disease</a:t>
            </a:r>
          </a:p>
          <a:p>
            <a:r>
              <a:rPr lang="en-US" dirty="0"/>
              <a:t>Highest number of patients are affected by Metabolic disease </a:t>
            </a:r>
            <a:r>
              <a:rPr lang="en-US" dirty="0" smtClean="0"/>
              <a:t>category</a:t>
            </a:r>
          </a:p>
          <a:p>
            <a:r>
              <a:rPr lang="en-US" dirty="0"/>
              <a:t>Highest amount of money is spent on treatment of Covid-19 disease</a:t>
            </a:r>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43656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Analysis</a:t>
            </a:r>
            <a:endParaRPr lang="en-IN" dirty="0"/>
          </a:p>
        </p:txBody>
      </p:sp>
      <p:sp>
        <p:nvSpPr>
          <p:cNvPr id="3" name="Content Placeholder 2"/>
          <p:cNvSpPr>
            <a:spLocks noGrp="1"/>
          </p:cNvSpPr>
          <p:nvPr>
            <p:ph idx="1"/>
          </p:nvPr>
        </p:nvSpPr>
        <p:spPr>
          <a:xfrm>
            <a:off x="2589212" y="2133600"/>
            <a:ext cx="8915400" cy="4390030"/>
          </a:xfrm>
        </p:spPr>
        <p:txBody>
          <a:bodyPr>
            <a:normAutofit/>
          </a:bodyPr>
          <a:lstStyle/>
          <a:p>
            <a:r>
              <a:rPr lang="en-US" sz="2000" dirty="0"/>
              <a:t>Healthcare access remains highly unequal, with disparities in infrastructure, funding, and availability of medical professionals between developed and developing nations. </a:t>
            </a:r>
            <a:endParaRPr lang="en-US" sz="2000" dirty="0" smtClean="0"/>
          </a:p>
          <a:p>
            <a:r>
              <a:rPr lang="en-US" sz="2000" dirty="0" smtClean="0"/>
              <a:t>The </a:t>
            </a:r>
            <a:r>
              <a:rPr lang="en-US" sz="2000" dirty="0"/>
              <a:t>COVID-19 pandemic further exposed weaknesses in global health systems, emphasizing the need for stronger healthcare resilience and emergency preparedness. </a:t>
            </a:r>
            <a:endParaRPr lang="en-US" sz="2000" dirty="0" smtClean="0"/>
          </a:p>
          <a:p>
            <a:r>
              <a:rPr lang="en-US" sz="2000" dirty="0" smtClean="0"/>
              <a:t>Additionally</a:t>
            </a:r>
            <a:r>
              <a:rPr lang="en-US" sz="2000" dirty="0"/>
              <a:t>, rising mental health issues, obesity rates, and the dual burden of malnutrition demand urgent attention. </a:t>
            </a:r>
            <a:endParaRPr lang="en-US" sz="2000" dirty="0" smtClean="0"/>
          </a:p>
          <a:p>
            <a:r>
              <a:rPr lang="en-US" sz="2000" dirty="0" smtClean="0"/>
              <a:t>Vaccination </a:t>
            </a:r>
            <a:r>
              <a:rPr lang="en-US" sz="2000" dirty="0"/>
              <a:t>programs have successfully reduced mortality from preventable diseases, but vaccine hesitancy and misinformation hinder widespread coverage.</a:t>
            </a:r>
            <a:endParaRPr lang="en-IN" sz="2000" dirty="0"/>
          </a:p>
        </p:txBody>
      </p:sp>
    </p:spTree>
    <p:extLst>
      <p:ext uri="{BB962C8B-B14F-4D97-AF65-F5344CB8AC3E}">
        <p14:creationId xmlns:p14="http://schemas.microsoft.com/office/powerpoint/2010/main" val="423890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of the Analysis</a:t>
            </a:r>
            <a:endParaRPr lang="en-IN" dirty="0"/>
          </a:p>
        </p:txBody>
      </p:sp>
      <p:sp>
        <p:nvSpPr>
          <p:cNvPr id="3" name="Content Placeholder 2"/>
          <p:cNvSpPr>
            <a:spLocks noGrp="1"/>
          </p:cNvSpPr>
          <p:nvPr>
            <p:ph idx="1"/>
          </p:nvPr>
        </p:nvSpPr>
        <p:spPr>
          <a:xfrm>
            <a:off x="2589212" y="1446663"/>
            <a:ext cx="8915400" cy="5308979"/>
          </a:xfrm>
        </p:spPr>
        <p:txBody>
          <a:bodyPr>
            <a:normAutofit/>
          </a:bodyPr>
          <a:lstStyle/>
          <a:p>
            <a:r>
              <a:rPr lang="en-US" dirty="0"/>
              <a:t>The integration of big data, machine learning, and predictive analytics can enhance disease forecasting, allowing for early detection and prevention of outbreaks</a:t>
            </a:r>
            <a:r>
              <a:rPr lang="en-US" dirty="0" smtClean="0"/>
              <a:t>.</a:t>
            </a:r>
          </a:p>
          <a:p>
            <a:r>
              <a:rPr lang="en-US" dirty="0" smtClean="0"/>
              <a:t> </a:t>
            </a:r>
            <a:r>
              <a:rPr lang="en-US" dirty="0"/>
              <a:t>Expanding real-time health data collection through </a:t>
            </a:r>
            <a:r>
              <a:rPr lang="en-US" dirty="0" err="1"/>
              <a:t>IoT</a:t>
            </a:r>
            <a:r>
              <a:rPr lang="en-US" dirty="0"/>
              <a:t>-enabled devices, wearable technology, and mobile health (</a:t>
            </a:r>
            <a:r>
              <a:rPr lang="en-US" dirty="0" err="1"/>
              <a:t>mHealth</a:t>
            </a:r>
            <a:r>
              <a:rPr lang="en-US" dirty="0"/>
              <a:t>) applications will provide more accurate and timely insights into global health trends. </a:t>
            </a:r>
            <a:endParaRPr lang="en-US" dirty="0" smtClean="0"/>
          </a:p>
          <a:p>
            <a:r>
              <a:rPr lang="en-US" dirty="0" smtClean="0"/>
              <a:t>Additionally</a:t>
            </a:r>
            <a:r>
              <a:rPr lang="en-US" dirty="0"/>
              <a:t>, improved data standardization and interoperability across countries and organizations can bridge gaps in healthcare access and ensure more comprehensive and actionable insights. </a:t>
            </a:r>
            <a:endParaRPr lang="en-US" dirty="0" smtClean="0"/>
          </a:p>
          <a:p>
            <a:r>
              <a:rPr lang="en-US" dirty="0" smtClean="0"/>
              <a:t>The </a:t>
            </a:r>
            <a:r>
              <a:rPr lang="en-US" dirty="0"/>
              <a:t>use of geospatial analysis and AI-driven models can help identify vulnerable populations and optimize resource allocation in crisis situations. Strengthening data privacy, security, and ethical AI applications will also be essential as health data becomes more digitized</a:t>
            </a:r>
            <a:r>
              <a:rPr lang="en-US" dirty="0" smtClean="0"/>
              <a:t>.</a:t>
            </a:r>
          </a:p>
          <a:p>
            <a:r>
              <a:rPr lang="en-US" dirty="0" smtClean="0"/>
              <a:t> </a:t>
            </a:r>
            <a:r>
              <a:rPr lang="en-US" dirty="0"/>
              <a:t>Moreover, the adoption of personalized medicine and genomics will revolutionize treatment strategies, leading to more effective disease management and prevention programs.</a:t>
            </a:r>
            <a:endParaRPr lang="en-IN" dirty="0"/>
          </a:p>
        </p:txBody>
      </p:sp>
    </p:spTree>
    <p:extLst>
      <p:ext uri="{BB962C8B-B14F-4D97-AF65-F5344CB8AC3E}">
        <p14:creationId xmlns:p14="http://schemas.microsoft.com/office/powerpoint/2010/main" val="99843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project</a:t>
            </a:r>
            <a:endParaRPr lang="en-IN" dirty="0"/>
          </a:p>
        </p:txBody>
      </p:sp>
      <p:sp>
        <p:nvSpPr>
          <p:cNvPr id="3" name="Content Placeholder 2"/>
          <p:cNvSpPr>
            <a:spLocks noGrp="1"/>
          </p:cNvSpPr>
          <p:nvPr>
            <p:ph idx="1"/>
          </p:nvPr>
        </p:nvSpPr>
        <p:spPr>
          <a:xfrm>
            <a:off x="2589212" y="2133599"/>
            <a:ext cx="8915400" cy="4553803"/>
          </a:xfrm>
        </p:spPr>
        <p:txBody>
          <a:bodyPr>
            <a:normAutofit/>
          </a:bodyPr>
          <a:lstStyle/>
          <a:p>
            <a:r>
              <a:rPr lang="en-US" sz="2400" dirty="0"/>
              <a:t>Global health statistics provide an overview of key health indicators, including life expectancy, disease burden, maternal and child health, and access to healthcare</a:t>
            </a:r>
            <a:r>
              <a:rPr lang="en-US" sz="2400" dirty="0" smtClean="0"/>
              <a:t>.</a:t>
            </a:r>
          </a:p>
          <a:p>
            <a:r>
              <a:rPr lang="en-US" sz="2400" dirty="0"/>
              <a:t>Global health statistics provide insight into the state of health and well-being across different regions and populations</a:t>
            </a:r>
            <a:r>
              <a:rPr lang="en-US" sz="2400" dirty="0" smtClean="0"/>
              <a:t>.</a:t>
            </a:r>
          </a:p>
          <a:p>
            <a:r>
              <a:rPr lang="en-US" sz="2400" dirty="0"/>
              <a:t>Global health statistics dataset analysis is conducted to understand health trends, identify challenges, and guide decision-making for better healthcare outcomes.</a:t>
            </a:r>
            <a:endParaRPr lang="en-US" sz="2400" dirty="0" smtClean="0"/>
          </a:p>
          <a:p>
            <a:endParaRPr lang="en-IN" sz="2400" dirty="0"/>
          </a:p>
        </p:txBody>
      </p:sp>
    </p:spTree>
    <p:extLst>
      <p:ext uri="{BB962C8B-B14F-4D97-AF65-F5344CB8AC3E}">
        <p14:creationId xmlns:p14="http://schemas.microsoft.com/office/powerpoint/2010/main" val="376064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2589212" y="2133600"/>
            <a:ext cx="8915400" cy="4390030"/>
          </a:xfrm>
        </p:spPr>
        <p:txBody>
          <a:bodyPr>
            <a:normAutofit/>
          </a:bodyPr>
          <a:lstStyle/>
          <a:p>
            <a:r>
              <a:rPr lang="en-US" sz="2400" dirty="0" smtClean="0"/>
              <a:t>Due </a:t>
            </a:r>
            <a:r>
              <a:rPr lang="en-US" sz="2400" dirty="0"/>
              <a:t>to the vast and complex nature of health data—spanning multiple diseases, demographics, and socioeconomic factors—identifying meaningful patterns and actionable insights remains a challenge</a:t>
            </a:r>
            <a:r>
              <a:rPr lang="en-US" sz="2400" dirty="0" smtClean="0"/>
              <a:t>.</a:t>
            </a:r>
          </a:p>
          <a:p>
            <a:r>
              <a:rPr lang="en-US" sz="2400" dirty="0"/>
              <a:t>Key issues include variations in healthcare access, disease burden, mortality rates, vaccination coverage, and the impact of environmental factors on health. </a:t>
            </a:r>
            <a:endParaRPr lang="en-US" sz="2400" dirty="0" smtClean="0"/>
          </a:p>
          <a:p>
            <a:r>
              <a:rPr lang="en-US" sz="2400" dirty="0"/>
              <a:t>This analysis aims to process, visualize, and interpret global health datasets to uncover critical trends, assess healthcare inequalities, and support data-driven policy interventions for improved public health outcomes.</a:t>
            </a:r>
            <a:endParaRPr lang="en-IN" sz="2400" dirty="0"/>
          </a:p>
        </p:txBody>
      </p:sp>
    </p:spTree>
    <p:extLst>
      <p:ext uri="{BB962C8B-B14F-4D97-AF65-F5344CB8AC3E}">
        <p14:creationId xmlns:p14="http://schemas.microsoft.com/office/powerpoint/2010/main" val="16220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Technologies used in Analysis</a:t>
            </a:r>
            <a:endParaRPr lang="en-IN" dirty="0"/>
          </a:p>
        </p:txBody>
      </p:sp>
      <p:sp>
        <p:nvSpPr>
          <p:cNvPr id="3" name="Content Placeholder 2"/>
          <p:cNvSpPr>
            <a:spLocks noGrp="1"/>
          </p:cNvSpPr>
          <p:nvPr>
            <p:ph idx="1"/>
          </p:nvPr>
        </p:nvSpPr>
        <p:spPr/>
        <p:txBody>
          <a:bodyPr/>
          <a:lstStyle/>
          <a:p>
            <a:r>
              <a:rPr lang="en-US" b="1" dirty="0"/>
              <a:t>Data Handling and Manipulation</a:t>
            </a:r>
          </a:p>
          <a:p>
            <a:pPr marL="0" indent="0">
              <a:buNone/>
            </a:pPr>
            <a:r>
              <a:rPr lang="en-US" b="1" dirty="0"/>
              <a:t>        Pandas</a:t>
            </a:r>
            <a:r>
              <a:rPr lang="en-US" dirty="0"/>
              <a:t>: For cleaning, manipulating, and analyzing tabular      			    data. </a:t>
            </a:r>
          </a:p>
          <a:p>
            <a:pPr marL="0" indent="0">
              <a:buNone/>
            </a:pPr>
            <a:r>
              <a:rPr lang="en-US" b="1" dirty="0"/>
              <a:t>        </a:t>
            </a:r>
            <a:r>
              <a:rPr lang="en-US" b="1" dirty="0" err="1"/>
              <a:t>NumPy</a:t>
            </a:r>
            <a:r>
              <a:rPr lang="en-US" dirty="0"/>
              <a:t>: For numerical operations and handling multi-			               dimensional arrays.</a:t>
            </a:r>
          </a:p>
          <a:p>
            <a:r>
              <a:rPr lang="en-US" b="1" dirty="0"/>
              <a:t>Data Visualization</a:t>
            </a:r>
          </a:p>
          <a:p>
            <a:pPr marL="0" indent="0">
              <a:buNone/>
            </a:pPr>
            <a:r>
              <a:rPr lang="en-US" b="1" dirty="0"/>
              <a:t>	</a:t>
            </a:r>
            <a:r>
              <a:rPr lang="en-US" b="1" dirty="0" err="1"/>
              <a:t>Matplotlib</a:t>
            </a:r>
            <a:r>
              <a:rPr lang="en-US" dirty="0"/>
              <a:t>: For creating static, interactive, and publication-		                 quality plots.</a:t>
            </a:r>
          </a:p>
          <a:p>
            <a:pPr marL="0" indent="0">
              <a:buNone/>
            </a:pPr>
            <a:r>
              <a:rPr lang="en-US" b="1" dirty="0"/>
              <a:t>	</a:t>
            </a:r>
            <a:r>
              <a:rPr lang="en-US" b="1" dirty="0" err="1"/>
              <a:t>Seaborn</a:t>
            </a:r>
            <a:r>
              <a:rPr lang="en-US" dirty="0"/>
              <a:t>: For creating visually appealing statistical graphics.</a:t>
            </a:r>
          </a:p>
          <a:p>
            <a:pPr marL="0" indent="0">
              <a:buNone/>
            </a:pPr>
            <a:r>
              <a:rPr lang="en-US" b="1" dirty="0"/>
              <a:t>	</a:t>
            </a:r>
            <a:r>
              <a:rPr lang="en-US" b="1" dirty="0" err="1"/>
              <a:t>Plotly</a:t>
            </a:r>
            <a:r>
              <a:rPr lang="en-US" dirty="0"/>
              <a:t>: For interactive visualizations and dashboards.</a:t>
            </a:r>
          </a:p>
          <a:p>
            <a:endParaRPr lang="en-IN" dirty="0"/>
          </a:p>
        </p:txBody>
      </p:sp>
    </p:spTree>
    <p:extLst>
      <p:ext uri="{BB962C8B-B14F-4D97-AF65-F5344CB8AC3E}">
        <p14:creationId xmlns:p14="http://schemas.microsoft.com/office/powerpoint/2010/main" val="330681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Statistical Analysis</a:t>
            </a:r>
          </a:p>
          <a:p>
            <a:pPr marL="0" indent="0">
              <a:buNone/>
            </a:pPr>
            <a:r>
              <a:rPr lang="en-US" b="1" dirty="0"/>
              <a:t>	</a:t>
            </a:r>
            <a:r>
              <a:rPr lang="en-US" b="1" dirty="0" err="1"/>
              <a:t>SciPy</a:t>
            </a:r>
            <a:r>
              <a:rPr lang="en-US" dirty="0"/>
              <a:t>: For statistical tests, probability distributions, and optimization.</a:t>
            </a:r>
          </a:p>
          <a:p>
            <a:pPr marL="0" indent="0">
              <a:buNone/>
            </a:pPr>
            <a:r>
              <a:rPr lang="en-US" b="1" dirty="0"/>
              <a:t>	</a:t>
            </a:r>
            <a:r>
              <a:rPr lang="en-US" b="1" dirty="0" err="1"/>
              <a:t>Statsmodels</a:t>
            </a:r>
            <a:r>
              <a:rPr lang="en-US" dirty="0"/>
              <a:t>: For regression analysis, hypothesis testing, and time-series analysis.</a:t>
            </a:r>
          </a:p>
          <a:p>
            <a:r>
              <a:rPr lang="en-US" b="1" dirty="0"/>
              <a:t>Data Integration and APIs</a:t>
            </a:r>
          </a:p>
          <a:p>
            <a:pPr marL="0" indent="0">
              <a:buNone/>
            </a:pPr>
            <a:r>
              <a:rPr lang="en-US" b="1" dirty="0"/>
              <a:t>	Requests</a:t>
            </a:r>
            <a:r>
              <a:rPr lang="en-US" dirty="0"/>
              <a:t>: For interacting with APIs to fetch real-time data (e.g., weather, traffic, Google Maps).</a:t>
            </a:r>
          </a:p>
          <a:p>
            <a:pPr marL="0" indent="0">
              <a:buNone/>
            </a:pPr>
            <a:r>
              <a:rPr lang="en-US" b="1" dirty="0"/>
              <a:t>	</a:t>
            </a:r>
            <a:r>
              <a:rPr lang="en-US" b="1" dirty="0" err="1"/>
              <a:t>BeautifulSoup</a:t>
            </a:r>
            <a:r>
              <a:rPr lang="en-US" b="1" dirty="0"/>
              <a:t>/</a:t>
            </a:r>
            <a:r>
              <a:rPr lang="en-US" b="1" dirty="0" err="1"/>
              <a:t>Scrapy</a:t>
            </a:r>
            <a:r>
              <a:rPr lang="en-US" dirty="0"/>
              <a:t>: For web scraping, if external data (e.g., restaurant ratings) is needed.</a:t>
            </a: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255018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Global Health Statistics</a:t>
            </a:r>
            <a:endParaRPr lang="en-IN" dirty="0"/>
          </a:p>
        </p:txBody>
      </p:sp>
      <p:sp>
        <p:nvSpPr>
          <p:cNvPr id="3" name="Content Placeholder 2"/>
          <p:cNvSpPr>
            <a:spLocks noGrp="1"/>
          </p:cNvSpPr>
          <p:nvPr>
            <p:ph idx="1"/>
          </p:nvPr>
        </p:nvSpPr>
        <p:spPr>
          <a:xfrm>
            <a:off x="2589212" y="1904999"/>
            <a:ext cx="8915400" cy="4796051"/>
          </a:xfrm>
        </p:spPr>
        <p:txBody>
          <a:bodyPr>
            <a:normAutofit/>
          </a:bodyPr>
          <a:lstStyle/>
          <a:p>
            <a:r>
              <a:rPr lang="en-US" b="1" dirty="0"/>
              <a:t>Data Quality &amp; Consistency Issues</a:t>
            </a:r>
          </a:p>
          <a:p>
            <a:pPr marL="0" indent="0">
              <a:buNone/>
            </a:pPr>
            <a:r>
              <a:rPr lang="en-US" dirty="0"/>
              <a:t>🔹 </a:t>
            </a:r>
            <a:r>
              <a:rPr lang="en-US" b="1" dirty="0"/>
              <a:t>Inconsistent Data Formats</a:t>
            </a:r>
            <a:r>
              <a:rPr lang="en-US" dirty="0"/>
              <a:t> – Different countries and organizations report health data using different formats, making standardization difficult.</a:t>
            </a:r>
            <a:br>
              <a:rPr lang="en-US" dirty="0"/>
            </a:br>
            <a:r>
              <a:rPr lang="en-US" dirty="0"/>
              <a:t>🔹 </a:t>
            </a:r>
            <a:r>
              <a:rPr lang="en-US" b="1" dirty="0"/>
              <a:t>Missing Data</a:t>
            </a:r>
            <a:r>
              <a:rPr lang="en-US" dirty="0"/>
              <a:t> – Many datasets have incomplete records due to poor data collection methods or lack of infrastructure</a:t>
            </a:r>
            <a:r>
              <a:rPr lang="en-US" dirty="0" smtClean="0"/>
              <a:t>.</a:t>
            </a:r>
          </a:p>
          <a:p>
            <a:r>
              <a:rPr lang="en-US" b="1" dirty="0"/>
              <a:t>Lack of Standardization Across Countries</a:t>
            </a:r>
          </a:p>
          <a:p>
            <a:pPr marL="0" indent="0">
              <a:buNone/>
            </a:pPr>
            <a:r>
              <a:rPr lang="en-US" dirty="0"/>
              <a:t>🔹 </a:t>
            </a:r>
            <a:r>
              <a:rPr lang="en-US" b="1" dirty="0"/>
              <a:t>Different Definitions of Health Indicators</a:t>
            </a:r>
            <a:r>
              <a:rPr lang="en-US" dirty="0"/>
              <a:t> – The definition of diseases, mortality rates, and vaccination coverage may vary between countries</a:t>
            </a:r>
            <a:r>
              <a:rPr lang="en-US" dirty="0" smtClean="0"/>
              <a:t>.</a:t>
            </a:r>
          </a:p>
          <a:p>
            <a:r>
              <a:rPr lang="en-US" b="1" dirty="0"/>
              <a:t>Bias &amp; Underreporting</a:t>
            </a:r>
          </a:p>
          <a:p>
            <a:pPr marL="0" indent="0">
              <a:buNone/>
            </a:pPr>
            <a:r>
              <a:rPr lang="en-US" dirty="0"/>
              <a:t>🔹 </a:t>
            </a:r>
            <a:r>
              <a:rPr lang="en-US" b="1" dirty="0"/>
              <a:t>Selection Bias</a:t>
            </a:r>
            <a:r>
              <a:rPr lang="en-US" dirty="0"/>
              <a:t> – Certain populations (e.g., rural areas, marginalized groups) may not be adequately represented.</a:t>
            </a:r>
            <a:br>
              <a:rPr lang="en-US" dirty="0"/>
            </a:br>
            <a:r>
              <a:rPr lang="en-US" dirty="0"/>
              <a:t>🔹 </a:t>
            </a:r>
            <a:r>
              <a:rPr lang="en-US" b="1" dirty="0"/>
              <a:t>Underreporting or Misreporting</a:t>
            </a:r>
            <a:r>
              <a:rPr lang="en-US" dirty="0"/>
              <a:t> – Developing countries may lack proper health tracking infrastructure, leading to inaccurate data.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92309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000" b="1" dirty="0"/>
              <a:t>Complexity in Analyzing Longitudinal Data</a:t>
            </a:r>
          </a:p>
          <a:p>
            <a:pPr marL="0" indent="0">
              <a:buNone/>
            </a:pPr>
            <a:r>
              <a:rPr lang="en-US" sz="2000" dirty="0"/>
              <a:t>🔹 </a:t>
            </a:r>
            <a:r>
              <a:rPr lang="en-US" sz="2000" b="1" dirty="0"/>
              <a:t>Time-Series Gaps</a:t>
            </a:r>
            <a:r>
              <a:rPr lang="en-US" sz="2000" dirty="0"/>
              <a:t> – Health data trends are affected by irregular reporting and missing years.</a:t>
            </a:r>
            <a:br>
              <a:rPr lang="en-US" sz="2000" dirty="0"/>
            </a:br>
            <a:r>
              <a:rPr lang="en-US" sz="2000" dirty="0"/>
              <a:t>🔹 </a:t>
            </a:r>
            <a:r>
              <a:rPr lang="en-US" sz="2000" b="1" dirty="0"/>
              <a:t>Lag in Data Availability</a:t>
            </a:r>
            <a:r>
              <a:rPr lang="en-US" sz="2000" dirty="0"/>
              <a:t> – It often takes years for global health organizations to compile and verify datasets.</a:t>
            </a:r>
          </a:p>
          <a:p>
            <a:r>
              <a:rPr lang="en-US" sz="2000" b="1" dirty="0"/>
              <a:t>Challenges in Visualization &amp; Interpretation</a:t>
            </a:r>
          </a:p>
          <a:p>
            <a:pPr marL="0" indent="0">
              <a:buNone/>
            </a:pPr>
            <a:r>
              <a:rPr lang="en-US" sz="2000" dirty="0"/>
              <a:t>🔹 </a:t>
            </a:r>
            <a:r>
              <a:rPr lang="en-US" sz="2000" b="1" dirty="0"/>
              <a:t>Complexity of Multidimensional Data</a:t>
            </a:r>
            <a:r>
              <a:rPr lang="en-US" sz="2000" dirty="0"/>
              <a:t> – Health data often involves age, gender, location, income, and disease type, making visualization difficult.</a:t>
            </a:r>
            <a:br>
              <a:rPr lang="en-US" sz="2000" dirty="0"/>
            </a:br>
            <a:r>
              <a:rPr lang="en-US" sz="2000" dirty="0"/>
              <a:t>🔹 </a:t>
            </a:r>
            <a:r>
              <a:rPr lang="en-US" sz="2000" b="1" dirty="0"/>
              <a:t>Misinterpretation of Statistical Results</a:t>
            </a:r>
            <a:r>
              <a:rPr lang="en-US" sz="2000" dirty="0"/>
              <a:t> – Correlation does not imply causation; incorrect conclusions can impact public health policies.</a:t>
            </a:r>
          </a:p>
          <a:p>
            <a:endParaRPr lang="en-IN" sz="2000" dirty="0"/>
          </a:p>
        </p:txBody>
      </p:sp>
    </p:spTree>
    <p:extLst>
      <p:ext uri="{BB962C8B-B14F-4D97-AF65-F5344CB8AC3E}">
        <p14:creationId xmlns:p14="http://schemas.microsoft.com/office/powerpoint/2010/main" val="40822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of Analysis</a:t>
            </a:r>
            <a:endParaRPr lang="en-IN" dirty="0"/>
          </a:p>
        </p:txBody>
      </p:sp>
      <p:sp>
        <p:nvSpPr>
          <p:cNvPr id="3" name="Content Placeholder 2"/>
          <p:cNvSpPr>
            <a:spLocks noGrp="1"/>
          </p:cNvSpPr>
          <p:nvPr>
            <p:ph idx="1"/>
          </p:nvPr>
        </p:nvSpPr>
        <p:spPr>
          <a:xfrm>
            <a:off x="2589212" y="1705971"/>
            <a:ext cx="8915400" cy="5008728"/>
          </a:xfrm>
        </p:spPr>
        <p:txBody>
          <a:bodyPr>
            <a:normAutofit fontScale="92500" lnSpcReduction="10000"/>
          </a:bodyPr>
          <a:lstStyle/>
          <a:p>
            <a:r>
              <a:rPr lang="en-US" b="1" dirty="0"/>
              <a:t>Life Expectancy Trends</a:t>
            </a:r>
          </a:p>
          <a:p>
            <a:pPr marL="0" indent="0">
              <a:buNone/>
            </a:pPr>
            <a:r>
              <a:rPr lang="en-US" dirty="0" smtClean="0"/>
              <a:t> </a:t>
            </a:r>
            <a:r>
              <a:rPr lang="en-US" b="1" dirty="0"/>
              <a:t>Finding:</a:t>
            </a:r>
            <a:endParaRPr lang="en-US" dirty="0"/>
          </a:p>
          <a:p>
            <a:pPr marL="0" indent="0">
              <a:buNone/>
            </a:pPr>
            <a:r>
              <a:rPr lang="en-US" dirty="0"/>
              <a:t>Life expectancy has </a:t>
            </a:r>
            <a:r>
              <a:rPr lang="en-US" b="1" dirty="0"/>
              <a:t>increased</a:t>
            </a:r>
            <a:r>
              <a:rPr lang="en-US" dirty="0"/>
              <a:t> globally but </a:t>
            </a:r>
            <a:r>
              <a:rPr lang="en-US" b="1" dirty="0"/>
              <a:t>varies significantly</a:t>
            </a:r>
            <a:r>
              <a:rPr lang="en-US" dirty="0"/>
              <a:t> by region</a:t>
            </a:r>
            <a:r>
              <a:rPr lang="en-US" dirty="0" smtClean="0"/>
              <a:t>.</a:t>
            </a:r>
          </a:p>
          <a:p>
            <a:r>
              <a:rPr lang="en-US" b="1" dirty="0"/>
              <a:t>Mortality and Disease Burden</a:t>
            </a:r>
          </a:p>
          <a:p>
            <a:pPr marL="0" indent="0">
              <a:buNone/>
            </a:pPr>
            <a:r>
              <a:rPr lang="en-US" b="1" dirty="0" smtClean="0"/>
              <a:t>Finding</a:t>
            </a:r>
            <a:r>
              <a:rPr lang="en-US" b="1" dirty="0"/>
              <a:t>:</a:t>
            </a:r>
            <a:endParaRPr lang="en-US" dirty="0"/>
          </a:p>
          <a:p>
            <a:pPr marL="0" indent="0">
              <a:buNone/>
            </a:pPr>
            <a:r>
              <a:rPr lang="en-US" b="1" dirty="0"/>
              <a:t>Non-communicable diseases (NCDs) like heart disease, cancer, and diabetes</a:t>
            </a:r>
            <a:r>
              <a:rPr lang="en-US" dirty="0"/>
              <a:t> are now the </a:t>
            </a:r>
            <a:r>
              <a:rPr lang="en-US" b="1" dirty="0"/>
              <a:t>leading causes of death</a:t>
            </a:r>
            <a:r>
              <a:rPr lang="en-US" dirty="0"/>
              <a:t> worldwide, replacing infectious diseases.</a:t>
            </a:r>
          </a:p>
          <a:p>
            <a:r>
              <a:rPr lang="en-US" b="1" dirty="0"/>
              <a:t>Healthcare Access &amp; Inequality</a:t>
            </a:r>
          </a:p>
          <a:p>
            <a:pPr marL="0" indent="0">
              <a:buNone/>
            </a:pPr>
            <a:r>
              <a:rPr lang="en-US" b="1" dirty="0" smtClean="0"/>
              <a:t>Finding</a:t>
            </a:r>
            <a:r>
              <a:rPr lang="en-US" b="1" dirty="0"/>
              <a:t>:</a:t>
            </a:r>
            <a:endParaRPr lang="en-US" dirty="0"/>
          </a:p>
          <a:p>
            <a:pPr marL="0" indent="0">
              <a:buNone/>
            </a:pPr>
            <a:r>
              <a:rPr lang="en-US" b="1" dirty="0"/>
              <a:t>Healthcare access is highly unequal</a:t>
            </a:r>
            <a:r>
              <a:rPr lang="en-US" dirty="0"/>
              <a:t> between developed and developing nations</a:t>
            </a:r>
            <a:r>
              <a:rPr lang="en-US" dirty="0" smtClean="0"/>
              <a:t>.</a:t>
            </a:r>
          </a:p>
          <a:p>
            <a:r>
              <a:rPr lang="en-US" b="1" dirty="0"/>
              <a:t>Impact of Pandemics (e.g., COVID-19)</a:t>
            </a:r>
          </a:p>
          <a:p>
            <a:pPr marL="0" indent="0">
              <a:buNone/>
            </a:pPr>
            <a:r>
              <a:rPr lang="en-US" b="1" dirty="0" smtClean="0"/>
              <a:t>Finding</a:t>
            </a:r>
            <a:r>
              <a:rPr lang="en-US" b="1" dirty="0"/>
              <a:t>:</a:t>
            </a:r>
            <a:endParaRPr lang="en-US" dirty="0"/>
          </a:p>
          <a:p>
            <a:pPr marL="0" indent="0">
              <a:buNone/>
            </a:pPr>
            <a:r>
              <a:rPr lang="en-US" b="1" dirty="0"/>
              <a:t>COVID-19 significantly affected global health metrics</a:t>
            </a:r>
            <a:r>
              <a:rPr lang="en-US" dirty="0"/>
              <a:t>, leading to </a:t>
            </a:r>
            <a:r>
              <a:rPr lang="en-US" b="1" dirty="0"/>
              <a:t>increased mortality, healthcare system strain, and economic losses</a:t>
            </a:r>
            <a:r>
              <a:rPr lang="en-US" dirty="0"/>
              <a:t>.</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57472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4881"/>
          </a:xfrm>
        </p:spPr>
        <p:txBody>
          <a:bodyPr>
            <a:normAutofit fontScale="90000"/>
          </a:bodyPr>
          <a:lstStyle/>
          <a:p>
            <a:endParaRPr lang="en-IN" dirty="0"/>
          </a:p>
        </p:txBody>
      </p:sp>
      <p:sp>
        <p:nvSpPr>
          <p:cNvPr id="3" name="Content Placeholder 2"/>
          <p:cNvSpPr>
            <a:spLocks noGrp="1"/>
          </p:cNvSpPr>
          <p:nvPr>
            <p:ph idx="1"/>
          </p:nvPr>
        </p:nvSpPr>
        <p:spPr>
          <a:xfrm>
            <a:off x="2589212" y="1446663"/>
            <a:ext cx="8915400" cy="4464559"/>
          </a:xfrm>
        </p:spPr>
        <p:txBody>
          <a:bodyPr/>
          <a:lstStyle/>
          <a:p>
            <a:r>
              <a:rPr lang="en-IN" b="1" dirty="0"/>
              <a:t>Vaccination &amp; Disease Prevention</a:t>
            </a:r>
          </a:p>
          <a:p>
            <a:pPr marL="0" indent="0">
              <a:buNone/>
            </a:pPr>
            <a:r>
              <a:rPr lang="en-IN" dirty="0" smtClean="0"/>
              <a:t> </a:t>
            </a:r>
            <a:r>
              <a:rPr lang="en-IN" b="1" dirty="0"/>
              <a:t>Finding:</a:t>
            </a:r>
            <a:endParaRPr lang="en-IN" dirty="0"/>
          </a:p>
          <a:p>
            <a:pPr marL="0" indent="0">
              <a:buNone/>
            </a:pPr>
            <a:r>
              <a:rPr lang="en-IN" b="1" dirty="0"/>
              <a:t>Global vaccination programs</a:t>
            </a:r>
            <a:r>
              <a:rPr lang="en-IN" dirty="0"/>
              <a:t> </a:t>
            </a:r>
            <a:r>
              <a:rPr lang="en-IN" dirty="0" smtClean="0"/>
              <a:t>have </a:t>
            </a:r>
            <a:r>
              <a:rPr lang="en-IN" dirty="0"/>
              <a:t>prevented millions of deaths.</a:t>
            </a:r>
          </a:p>
          <a:p>
            <a:pPr marL="0" indent="0">
              <a:buNone/>
            </a:pPr>
            <a:r>
              <a:rPr lang="en-IN" dirty="0"/>
              <a:t>However, </a:t>
            </a:r>
            <a:r>
              <a:rPr lang="en-IN" b="1" dirty="0"/>
              <a:t>vaccine hesitancy and misinformation</a:t>
            </a:r>
            <a:r>
              <a:rPr lang="en-IN" dirty="0"/>
              <a:t> remain significant barriers in some regions.</a:t>
            </a:r>
          </a:p>
          <a:p>
            <a:endParaRPr lang="en-IN" dirty="0"/>
          </a:p>
        </p:txBody>
      </p:sp>
    </p:spTree>
    <p:extLst>
      <p:ext uri="{BB962C8B-B14F-4D97-AF65-F5344CB8AC3E}">
        <p14:creationId xmlns:p14="http://schemas.microsoft.com/office/powerpoint/2010/main" val="40883926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701</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Global Health Statistics Analysis</vt:lpstr>
      <vt:lpstr>Overview of the project</vt:lpstr>
      <vt:lpstr>Problem Statement</vt:lpstr>
      <vt:lpstr>Tools &amp; Technologies used in Analysis</vt:lpstr>
      <vt:lpstr>PowerPoint Presentation</vt:lpstr>
      <vt:lpstr>Challenges of Global Health Statistics</vt:lpstr>
      <vt:lpstr>PowerPoint Presentation</vt:lpstr>
      <vt:lpstr>Findings of Analysis</vt:lpstr>
      <vt:lpstr>PowerPoint Presentation</vt:lpstr>
      <vt:lpstr>Results of Analysis</vt:lpstr>
      <vt:lpstr>Conclusion of Analysis</vt:lpstr>
      <vt:lpstr>Future Scope of the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Health Statistics Analysis</dc:title>
  <dc:creator>hp</dc:creator>
  <cp:lastModifiedBy>hp</cp:lastModifiedBy>
  <cp:revision>11</cp:revision>
  <dcterms:created xsi:type="dcterms:W3CDTF">2025-01-29T07:11:40Z</dcterms:created>
  <dcterms:modified xsi:type="dcterms:W3CDTF">2025-01-31T06:16:13Z</dcterms:modified>
</cp:coreProperties>
</file>