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Garamon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6lFYwC2vL3rfESppykrb/ZjkI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754BB-22E0-485D-94F5-C24C3AFD27FB}">
  <a:tblStyle styleId="{B64754BB-22E0-485D-94F5-C24C3AFD27FB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FE7"/>
          </a:solidFill>
        </a:fill>
      </a:tcStyle>
    </a:wholeTbl>
    <a:band1H>
      <a:tcTxStyle/>
      <a:tcStyle>
        <a:fill>
          <a:solidFill>
            <a:srgbClr val="D8DDCB"/>
          </a:solidFill>
        </a:fill>
      </a:tcStyle>
    </a:band1H>
    <a:band2H>
      <a:tcTxStyle/>
    </a:band2H>
    <a:band1V>
      <a:tcTxStyle/>
      <a:tcStyle>
        <a:fill>
          <a:solidFill>
            <a:srgbClr val="D8DDCB"/>
          </a:solidFill>
        </a:fill>
      </a:tcStyle>
    </a:band1V>
    <a:band2V>
      <a:tcTxStyle/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bold.fntdata"/><Relationship Id="rId30" Type="http://schemas.openxmlformats.org/officeDocument/2006/relationships/font" Target="fonts/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6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6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6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3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6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3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37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9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9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39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39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0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0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40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4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4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42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8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30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30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3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3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33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34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25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Computer Programming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/>
              <a:t>-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lang="en-US"/>
              <a:t>By, </a:t>
            </a:r>
            <a:r>
              <a:rPr lang="en-US"/>
              <a:t>Mosam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10"/>
          <p:cNvGraphicFramePr/>
          <p:nvPr/>
        </p:nvGraphicFramePr>
        <p:xfrm>
          <a:off x="2333768" y="2620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{B64754BB-22E0-485D-94F5-C24C3AFD27FB}</a:tableStyleId>
              </a:tblPr>
              <a:tblGrid>
                <a:gridCol w="4749425"/>
                <a:gridCol w="2743200"/>
              </a:tblGrid>
              <a:tr h="387225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Attendance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44500" marR="0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 marks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87225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Quiz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44500" marR="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 marks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78700">
                <a:tc>
                  <a:txBody>
                    <a:bodyPr/>
                    <a:lstStyle/>
                    <a:p>
                      <a:pPr indent="0" lvl="0" marL="698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Skill enhancement activities /</a:t>
                      </a:r>
                      <a:endParaRPr sz="1800" u="none" cap="none" strike="noStrike"/>
                    </a:p>
                    <a:p>
                      <a:pPr indent="0" lvl="0" marL="69850" marR="0" rtl="0" algn="l">
                        <a:spcBef>
                          <a:spcPts val="1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case study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4450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 marks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508450">
                <a:tc>
                  <a:txBody>
                    <a:bodyPr/>
                    <a:lstStyle/>
                    <a:p>
                      <a:pPr indent="0" lvl="0" marL="69850" marR="1118870" rtl="0" algn="l">
                        <a:lnSpc>
                          <a:spcPct val="9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Presentation/ miscellaneous</a:t>
                      </a:r>
                      <a:endParaRPr sz="1800" u="none" cap="none" strike="noStrike"/>
                    </a:p>
                    <a:p>
                      <a:pPr indent="0" lvl="0" marL="69850" marR="0" rtl="0" algn="l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activities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444500" marR="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 marks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11"/>
          <p:cNvGraphicFramePr/>
          <p:nvPr/>
        </p:nvGraphicFramePr>
        <p:xfrm>
          <a:off x="1295399" y="10781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{B64754BB-22E0-485D-94F5-C24C3AFD27FB}</a:tableStyleId>
              </a:tblPr>
              <a:tblGrid>
                <a:gridCol w="1789000"/>
                <a:gridCol w="7812200"/>
              </a:tblGrid>
              <a:tr h="994875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 </a:t>
                      </a:r>
                      <a:endParaRPr sz="2000" u="none" cap="none" strike="noStrike"/>
                    </a:p>
                    <a:p>
                      <a:pPr indent="0" lvl="0" marL="403225" marR="0" rtl="0" algn="l">
                        <a:spcBef>
                          <a:spcPts val="11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Course Outcomes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1. Gain basic understanding of basic components of</a:t>
                      </a:r>
                      <a:endParaRPr sz="2000" u="none" cap="none" strike="noStrike"/>
                    </a:p>
                    <a:p>
                      <a:pPr indent="0" lvl="0" marL="69850" marR="0" rtl="0" algn="l">
                        <a:spcBef>
                          <a:spcPts val="2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programming language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00600">
                <a:tc vMerge="1"/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2. Understand any other programming language with the</a:t>
                      </a:r>
                      <a:endParaRPr sz="2000" u="none" cap="none" strike="noStrike"/>
                    </a:p>
                    <a:p>
                      <a:pPr indent="0" lvl="0" marL="69850" marR="0" rtl="0" algn="l">
                        <a:spcBef>
                          <a:spcPts val="2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knowledge of array and string.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643525">
                <a:tc vMerge="1"/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3. Apply function concepts in real time applications.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00600">
                <a:tc vMerge="1"/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4. Analyze working of structure in c or other</a:t>
                      </a:r>
                      <a:endParaRPr sz="2000" u="none" cap="none" strike="noStrike"/>
                    </a:p>
                    <a:p>
                      <a:pPr indent="0" lvl="0" marL="69850" marR="0" rtl="0" algn="l">
                        <a:spcBef>
                          <a:spcPts val="2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programming language programs.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000600">
                <a:tc vMerge="1"/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5. Students will be able to develop applications using C</a:t>
                      </a:r>
                      <a:endParaRPr sz="2000" u="none" cap="none" strike="noStrike"/>
                    </a:p>
                    <a:p>
                      <a:pPr indent="0" lvl="0" marL="69850" marR="0" rtl="0" algn="l">
                        <a:spcBef>
                          <a:spcPts val="2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programming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1295402" y="982133"/>
            <a:ext cx="9601196" cy="628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General Discussion</a:t>
            </a:r>
            <a:endParaRPr/>
          </a:p>
        </p:txBody>
      </p:sp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1295402" y="2524836"/>
            <a:ext cx="9601196" cy="3364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What you mean by Hardware and Software 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What is programming language? What is the need of a programming language?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Different types of programming languages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b="1" lang="en-US"/>
              <a:t>Machine Language/ Low Level Language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b="1" lang="en-US"/>
              <a:t>Assembly Language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b="1" lang="en-US"/>
              <a:t>High Level language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21" name="Google Shape;22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649" y="671677"/>
            <a:ext cx="10627557" cy="503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69" y="736978"/>
            <a:ext cx="9826388" cy="53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32" name="Google Shape;23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378" y="803891"/>
            <a:ext cx="10277900" cy="284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917" y="1127930"/>
            <a:ext cx="10281430" cy="3307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43" name="Google Shape;24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57" y="982132"/>
            <a:ext cx="10233408" cy="324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Compiler and Interpreter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Flowcharts and Algorithms</a:t>
            </a:r>
            <a:endParaRPr/>
          </a:p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1295402" y="982133"/>
            <a:ext cx="9601196" cy="710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General Discussion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195" y="1771364"/>
            <a:ext cx="3307734" cy="411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2"/>
          <p:cNvGraphicFramePr/>
          <p:nvPr/>
        </p:nvGraphicFramePr>
        <p:xfrm>
          <a:off x="764275" y="822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{B64754BB-22E0-485D-94F5-C24C3AFD27FB}</a:tableStyleId>
              </a:tblPr>
              <a:tblGrid>
                <a:gridCol w="2270075"/>
                <a:gridCol w="4624875"/>
                <a:gridCol w="188250"/>
                <a:gridCol w="627800"/>
                <a:gridCol w="1009925"/>
                <a:gridCol w="682400"/>
                <a:gridCol w="974600"/>
              </a:tblGrid>
              <a:tr h="286200"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-242570" lvl="0" marL="327025" marR="603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COURSE CODE BTCS104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565150" lvl="0" marL="168275" marR="1397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COURSE NAME COMPUTER PROGRAMMING-I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  <a:tc hMerge="1"/>
              </a:tr>
              <a:tr h="279850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15875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985" marR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15494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798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17272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49050">
                <a:tc vMerge="1"/>
                <a:tc vMerge="1"/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  <a:tc hMerge="1"/>
              </a:tr>
              <a:tr h="279850"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Total Credits: 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Total Hours in semester : 45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gridSpan="5"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Total Marks:100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8" name="Google Shape;158;p2"/>
          <p:cNvGraphicFramePr/>
          <p:nvPr/>
        </p:nvGraphicFramePr>
        <p:xfrm>
          <a:off x="1138948" y="27412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{B64754BB-22E0-485D-94F5-C24C3AFD27FB}</a:tableStyleId>
              </a:tblPr>
              <a:tblGrid>
                <a:gridCol w="1040350"/>
                <a:gridCol w="8738925"/>
              </a:tblGrid>
              <a:tr h="521475">
                <a:tc>
                  <a:txBody>
                    <a:bodyPr/>
                    <a:lstStyle/>
                    <a:p>
                      <a:pPr indent="0" lvl="0" marL="10160" marR="0" rtl="0" algn="ctr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Course Objectives :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14200">
                <a:tc gridSpan="2"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To provide the basics of programming components.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</a:tr>
              <a:tr h="442275">
                <a:tc gridSpan="2"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To develop logics for array and string which will help them to create applications in C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</a:tr>
              <a:tr h="517925">
                <a:tc gridSpan="2"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To familiar students about functions and pointers.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</a:tr>
              <a:tr h="517925">
                <a:tc gridSpan="2"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 To give brief idea about structures in c programming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</a:tr>
              <a:tr h="517925">
                <a:tc gridSpan="2"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 To gain knowledge about file handling using c language.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922" y="1083506"/>
            <a:ext cx="2553391" cy="502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65" name="Google Shape;26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794" y="701367"/>
            <a:ext cx="6541477" cy="544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/>
              <a:t>Executing a program written in C involves following series of steps: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1. Creating the program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2. Compiling the program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3. Linking the program with functions that are needed from the C-library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4. Executing the program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277" name="Google Shape;27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707" y="627061"/>
            <a:ext cx="9062113" cy="5621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1227163" y="668233"/>
            <a:ext cx="9601196" cy="532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Basic Structure of C Program</a:t>
            </a:r>
            <a:endParaRPr/>
          </a:p>
        </p:txBody>
      </p:sp>
      <p:pic>
        <p:nvPicPr>
          <p:cNvPr id="283" name="Google Shape;28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009" y="1201002"/>
            <a:ext cx="4927126" cy="510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019" y="696037"/>
            <a:ext cx="7178722" cy="544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3123" y="2558055"/>
            <a:ext cx="4783898" cy="352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476" y="2392008"/>
            <a:ext cx="4319873" cy="374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179" name="Google Shape;17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615" y="2567010"/>
            <a:ext cx="5738599" cy="329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pic>
        <p:nvPicPr>
          <p:cNvPr id="185" name="Google Shape;18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056" y="2484770"/>
            <a:ext cx="5327887" cy="364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Textbooks:</a:t>
            </a:r>
            <a:br>
              <a:rPr lang="en-US"/>
            </a:b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/>
              <a:t>1.	Programming in ANSI C, 7</a:t>
            </a:r>
            <a:r>
              <a:rPr baseline="30000" lang="en-US"/>
              <a:t>th</a:t>
            </a:r>
            <a:r>
              <a:rPr lang="en-US"/>
              <a:t> Edition by Balaguruswamy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2. C Programming: Test Your Skills, 1/e by Ashok Kamthane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3. Let Us C,16</a:t>
            </a:r>
            <a:r>
              <a:rPr baseline="30000" lang="en-US"/>
              <a:t>th</a:t>
            </a:r>
            <a:r>
              <a:rPr lang="en-US"/>
              <a:t> Edition, by Yashwant Kanetkar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4. Programming with C, 2</a:t>
            </a:r>
            <a:r>
              <a:rPr baseline="30000" lang="en-US"/>
              <a:t>nd</a:t>
            </a:r>
            <a:r>
              <a:rPr lang="en-US"/>
              <a:t> Edition by Gottfried, McGraw-Hill.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US"/>
              <a:t>5. Understanding Pointers in C, 5</a:t>
            </a:r>
            <a:r>
              <a:rPr baseline="30000" lang="en-US"/>
              <a:t>th</a:t>
            </a:r>
            <a:r>
              <a:rPr lang="en-US"/>
              <a:t> edition by Yashwant Kanetkar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9"/>
          <p:cNvGraphicFramePr/>
          <p:nvPr/>
        </p:nvGraphicFramePr>
        <p:xfrm>
          <a:off x="1514901" y="2674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{B64754BB-22E0-485D-94F5-C24C3AFD27FB}</a:tableStyleId>
              </a:tblPr>
              <a:tblGrid>
                <a:gridCol w="5732050"/>
                <a:gridCol w="2402000"/>
              </a:tblGrid>
              <a:tr h="486925">
                <a:tc>
                  <a:txBody>
                    <a:bodyPr/>
                    <a:lstStyle/>
                    <a:p>
                      <a:pPr indent="0" lvl="0" marL="22352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Evaluation Scheme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7366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Total Marks 100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85075"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Mid semester Marks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84125"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End Semester Marks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69215" marR="0" rtl="0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7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 </a:t>
                      </a:r>
                      <a:r>
                        <a:rPr lang="en-US" sz="2000" u="none" cap="none" strike="noStrike"/>
                        <a:t>Continuous Evaluation Marks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2022-09-27T03:44:27Z</dcterms:created>
  <dc:creator>Kirtan Dave</dc:creator>
</cp:coreProperties>
</file>