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handoutMasterIdLst>
    <p:handoutMasterId r:id="rId27"/>
  </p:handoutMasterIdLst>
  <p:sldIdLst>
    <p:sldId id="324" r:id="rId2"/>
    <p:sldId id="392" r:id="rId3"/>
    <p:sldId id="422" r:id="rId4"/>
    <p:sldId id="423" r:id="rId5"/>
    <p:sldId id="424" r:id="rId6"/>
    <p:sldId id="393" r:id="rId7"/>
    <p:sldId id="332" r:id="rId8"/>
    <p:sldId id="333" r:id="rId9"/>
    <p:sldId id="336" r:id="rId10"/>
    <p:sldId id="425" r:id="rId11"/>
    <p:sldId id="426" r:id="rId12"/>
    <p:sldId id="427" r:id="rId13"/>
    <p:sldId id="428" r:id="rId14"/>
    <p:sldId id="436" r:id="rId15"/>
    <p:sldId id="429" r:id="rId16"/>
    <p:sldId id="430" r:id="rId17"/>
    <p:sldId id="433" r:id="rId18"/>
    <p:sldId id="434" r:id="rId19"/>
    <p:sldId id="431" r:id="rId20"/>
    <p:sldId id="432" r:id="rId21"/>
    <p:sldId id="435" r:id="rId22"/>
    <p:sldId id="437" r:id="rId23"/>
    <p:sldId id="438" r:id="rId24"/>
    <p:sldId id="439" r:id="rId25"/>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Open Sans Semibold" panose="020B0706030804020204" pitchFamily="34" charset="0"/>
      <p:bold r:id="rId32"/>
      <p:boldItalic r:id="rId33"/>
    </p:embeddedFont>
    <p:embeddedFont>
      <p:font typeface="Roboto Condensed" panose="02000000000000000000" pitchFamily="2" charset="0"/>
      <p:regular r:id="rId34"/>
      <p:bold r:id="rId35"/>
      <p:italic r:id="rId36"/>
      <p:boldItalic r:id="rId37"/>
    </p:embeddedFont>
    <p:embeddedFont>
      <p:font typeface="Roboto Condensed Light" panose="02000000000000000000" pitchFamily="2" charset="0"/>
      <p:regular r:id="rId38"/>
      <p:italic r:id="rId39"/>
    </p:embeddedFont>
    <p:embeddedFont>
      <p:font typeface="Wingdings 3" panose="05040102010807070707" pitchFamily="18" charset="2"/>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a:srgbClr val="AD1457"/>
    <a:srgbClr val="F19D19"/>
    <a:srgbClr val="F9C5D7"/>
    <a:srgbClr val="F6E7E6"/>
    <a:srgbClr val="F48CAF"/>
    <a:srgbClr val="B5E61D"/>
    <a:srgbClr val="B84742"/>
    <a:srgbClr val="8BC145"/>
    <a:srgbClr val="00BB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921DC-3109-4569-9FE5-3F5BA0747F75}" type="datetimeFigureOut">
              <a:rPr lang="en-US" smtClean="0"/>
              <a:t>8/28/2021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9E4867-9854-45D8-A58B-AED9F0BB4DCA}" type="slidenum">
              <a:rPr lang="en-US" smtClean="0"/>
              <a:t>‹#›</a:t>
            </a:fld>
            <a:endParaRPr lang="en-US"/>
          </a:p>
        </p:txBody>
      </p:sp>
    </p:spTree>
    <p:extLst>
      <p:ext uri="{BB962C8B-B14F-4D97-AF65-F5344CB8AC3E}">
        <p14:creationId xmlns:p14="http://schemas.microsoft.com/office/powerpoint/2010/main" val="3875769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27051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Design &amp; Analysis of Algorithm</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srcRect t="86739" r="1768" b="3535"/>
          <a:stretch/>
        </p:blipFill>
        <p:spPr>
          <a:xfrm>
            <a:off x="0" y="0"/>
            <a:ext cx="12192000" cy="711201"/>
          </a:xfrm>
          <a:prstGeom prst="rect">
            <a:avLst/>
          </a:prstGeom>
          <a:solidFill>
            <a:srgbClr val="DFDFDF">
              <a:alpha val="49804"/>
            </a:srgbClr>
          </a:solidFill>
          <a:ln>
            <a:noFill/>
          </a:ln>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861193"/>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565204" y="2657799"/>
            <a:ext cx="2103120" cy="2086689"/>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a:lnSpc>
                <a:spcPct val="110000"/>
              </a:lnSpc>
              <a:spcBef>
                <a:spcPts val="0"/>
              </a:spcBef>
              <a:spcAft>
                <a:spcPts val="6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0000"/>
              </a:lnSpc>
              <a:spcBef>
                <a:spcPts val="0"/>
              </a:spcBef>
              <a:spcAft>
                <a:spcPts val="600"/>
              </a:spcAft>
              <a:buClrTx/>
              <a:buFont typeface="Arial" panose="020B0604020202020204" pitchFamily="34" charset="0"/>
              <a:buChar char="•"/>
              <a:defRPr sz="2200">
                <a:latin typeface="+mj-lt"/>
                <a:ea typeface="Times New Roman" panose="02020603050405020304" pitchFamily="18" charset="0"/>
                <a:cs typeface="Times New Roman" panose="02020603050405020304" pitchFamily="18" charset="0"/>
              </a:defRPr>
            </a:lvl2pPr>
            <a:lvl3pPr marL="1200150" indent="-285750" algn="just">
              <a:lnSpc>
                <a:spcPct val="110000"/>
              </a:lnSpc>
              <a:spcBef>
                <a:spcPts val="0"/>
              </a:spcBef>
              <a:spcAft>
                <a:spcPts val="600"/>
              </a:spcAft>
              <a:buClrTx/>
              <a:buSzPct val="80000"/>
              <a:buFont typeface="Wingdings" panose="05000000000000000000" pitchFamily="2" charset="2"/>
              <a:buChar char="q"/>
              <a:defRPr sz="2000">
                <a:latin typeface="+mj-lt"/>
                <a:ea typeface="Times New Roman" panose="02020603050405020304" pitchFamily="18" charset="0"/>
                <a:cs typeface="Times New Roman" panose="02020603050405020304" pitchFamily="18" charset="0"/>
              </a:defRPr>
            </a:lvl3pPr>
            <a:lvl4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4pPr>
            <a:lvl5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12192000" cy="381000"/>
          </a:xfrm>
          <a:prstGeom prst="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0DFAFC65-7612-4714-8C31-D331BBD2B88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552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041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8376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Design &amp; Analysis of Algorithm</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solidFill>
            <a:srgbClr val="F48CAF"/>
          </a:solid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846582"/>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solidFill>
            <a:srgbClr val="DFDFDF">
              <a:alpha val="49804"/>
            </a:srgbClr>
          </a:solidFill>
          <a:ln>
            <a:noFill/>
          </a:ln>
        </p:spPr>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9701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Design &amp; Analysis of Algorithm</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861193"/>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rgbClr val="890E4F"/>
                    </a:gs>
                    <a:gs pos="100000">
                      <a:srgbClr val="D81A60"/>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Tree>
    <p:extLst>
      <p:ext uri="{BB962C8B-B14F-4D97-AF65-F5344CB8AC3E}">
        <p14:creationId xmlns:p14="http://schemas.microsoft.com/office/powerpoint/2010/main" val="200169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599" y="6604000"/>
            <a:ext cx="4383505"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Design &amp; Analysis of Algorithm</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599" y="6604000"/>
            <a:ext cx="439954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Design &amp; Analysis of Algorithm</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599" y="6604000"/>
            <a:ext cx="4335379"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Design &amp; Analysis of Algorithm</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D21B45-1703-4330-B544-825BD8F37AF2}" type="datetimeFigureOut">
              <a:rPr lang="en-US" smtClean="0"/>
              <a:t>8/28/2021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91311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8/28/2021</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0" r:id="rId1"/>
    <p:sldLayoutId id="2147483687" r:id="rId2"/>
    <p:sldLayoutId id="2147483688" r:id="rId3"/>
    <p:sldLayoutId id="2147483671" r:id="rId4"/>
    <p:sldLayoutId id="2147483672" r:id="rId5"/>
    <p:sldLayoutId id="2147483689" r:id="rId6"/>
    <p:sldLayoutId id="2147483690" r:id="rId7"/>
    <p:sldLayoutId id="2147483673" r:id="rId8"/>
    <p:sldLayoutId id="2147483694" r:id="rId9"/>
    <p:sldLayoutId id="2147483686" r:id="rId10"/>
    <p:sldLayoutId id="2147483692" r:id="rId11"/>
    <p:sldLayoutId id="21474836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00F155-879E-4253-A2D1-B37B688D171B}"/>
              </a:ext>
            </a:extLst>
          </p:cNvPr>
          <p:cNvSpPr>
            <a:spLocks noGrp="1"/>
          </p:cNvSpPr>
          <p:nvPr>
            <p:ph type="ctrTitle"/>
          </p:nvPr>
        </p:nvSpPr>
        <p:spPr>
          <a:xfrm>
            <a:off x="559489" y="1122363"/>
            <a:ext cx="7803275" cy="3740801"/>
          </a:xfrm>
        </p:spPr>
        <p:txBody>
          <a:bodyPr/>
          <a:lstStyle/>
          <a:p>
            <a:r>
              <a:rPr lang="en-US" sz="5400" b="0" dirty="0"/>
              <a:t>2CS503 Design &amp; Analysis of Algorithm</a:t>
            </a:r>
            <a:br>
              <a:rPr lang="en-US" sz="5400" b="0" dirty="0"/>
            </a:br>
            <a:br>
              <a:rPr lang="en-US" sz="5400" b="0" dirty="0"/>
            </a:br>
            <a:r>
              <a:rPr lang="en-US" sz="5400" dirty="0"/>
              <a:t>Introduction to course</a:t>
            </a:r>
          </a:p>
        </p:txBody>
      </p:sp>
      <p:sp>
        <p:nvSpPr>
          <p:cNvPr id="2" name="TextBox 1">
            <a:extLst>
              <a:ext uri="{FF2B5EF4-FFF2-40B4-BE49-F238E27FC236}">
                <a16:creationId xmlns:a16="http://schemas.microsoft.com/office/drawing/2014/main" id="{62759553-43B1-49F4-8F51-EAEC937ED69B}"/>
              </a:ext>
            </a:extLst>
          </p:cNvPr>
          <p:cNvSpPr txBox="1"/>
          <p:nvPr/>
        </p:nvSpPr>
        <p:spPr>
          <a:xfrm>
            <a:off x="0" y="6581001"/>
            <a:ext cx="2230098" cy="276999"/>
          </a:xfrm>
          <a:prstGeom prst="rect">
            <a:avLst/>
          </a:prstGeom>
          <a:noFill/>
        </p:spPr>
        <p:txBody>
          <a:bodyPr wrap="none" rtlCol="0">
            <a:spAutoFit/>
          </a:bodyPr>
          <a:lstStyle/>
          <a:p>
            <a:r>
              <a:rPr lang="en-IN" sz="1200" dirty="0"/>
              <a:t>Source: NPTEL, Coursera, Internet</a:t>
            </a:r>
          </a:p>
        </p:txBody>
      </p:sp>
    </p:spTree>
    <p:extLst>
      <p:ext uri="{BB962C8B-B14F-4D97-AF65-F5344CB8AC3E}">
        <p14:creationId xmlns:p14="http://schemas.microsoft.com/office/powerpoint/2010/main" val="1535329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411B-B41A-4996-9B2C-9FD76CCB73EE}"/>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8411595C-FD94-4A3E-9E9A-F958CB3F446A}"/>
              </a:ext>
            </a:extLst>
          </p:cNvPr>
          <p:cNvSpPr>
            <a:spLocks noGrp="1"/>
          </p:cNvSpPr>
          <p:nvPr>
            <p:ph idx="1"/>
          </p:nvPr>
        </p:nvSpPr>
        <p:spPr/>
        <p:txBody>
          <a:bodyPr/>
          <a:lstStyle/>
          <a:p>
            <a:pPr marL="0" indent="0">
              <a:buNone/>
            </a:pPr>
            <a:r>
              <a:rPr lang="en-US" b="1" dirty="0"/>
              <a:t>What is an algorithm?</a:t>
            </a:r>
          </a:p>
          <a:p>
            <a:r>
              <a:rPr lang="en-US" dirty="0"/>
              <a:t> Algorithms are </a:t>
            </a:r>
            <a:r>
              <a:rPr lang="en-US" b="1" dirty="0">
                <a:solidFill>
                  <a:srgbClr val="C00000"/>
                </a:solidFill>
              </a:rPr>
              <a:t>the ideas </a:t>
            </a:r>
            <a:r>
              <a:rPr lang="en-US" dirty="0"/>
              <a:t>behind computer programs.</a:t>
            </a:r>
          </a:p>
          <a:p>
            <a:endParaRPr lang="en-US" dirty="0"/>
          </a:p>
          <a:p>
            <a:r>
              <a:rPr lang="en-US" dirty="0"/>
              <a:t> An algorithm is the thing which </a:t>
            </a:r>
            <a:r>
              <a:rPr lang="en-US" b="1" dirty="0">
                <a:solidFill>
                  <a:srgbClr val="C00000"/>
                </a:solidFill>
              </a:rPr>
              <a:t>stays the same </a:t>
            </a:r>
            <a:r>
              <a:rPr lang="en-US" dirty="0"/>
              <a:t>whether the program is in Pascal running on a Cray in New York or is in BASIC running on a Macintosh in Kathmandu!</a:t>
            </a:r>
          </a:p>
          <a:p>
            <a:endParaRPr lang="en-US" dirty="0"/>
          </a:p>
          <a:p>
            <a:r>
              <a:rPr lang="en-US" dirty="0"/>
              <a:t> An algorithm has to </a:t>
            </a:r>
            <a:r>
              <a:rPr lang="en-US" b="1" dirty="0">
                <a:solidFill>
                  <a:srgbClr val="C00000"/>
                </a:solidFill>
              </a:rPr>
              <a:t>solve a general, well-specified problem</a:t>
            </a:r>
            <a:r>
              <a:rPr lang="en-US" dirty="0"/>
              <a:t>. </a:t>
            </a:r>
          </a:p>
          <a:p>
            <a:endParaRPr lang="en-US" dirty="0"/>
          </a:p>
          <a:p>
            <a:r>
              <a:rPr lang="en-US" dirty="0"/>
              <a:t> An algorithm is any well-defined computational procedure </a:t>
            </a:r>
            <a:r>
              <a:rPr lang="en-US" b="1" dirty="0">
                <a:solidFill>
                  <a:srgbClr val="C00000"/>
                </a:solidFill>
              </a:rPr>
              <a:t>that takes some value</a:t>
            </a:r>
            <a:r>
              <a:rPr lang="en-US" dirty="0"/>
              <a:t>, or set of values, as input and </a:t>
            </a:r>
            <a:r>
              <a:rPr lang="en-US" b="1" dirty="0">
                <a:solidFill>
                  <a:srgbClr val="C00000"/>
                </a:solidFill>
              </a:rPr>
              <a:t>produces some value</a:t>
            </a:r>
            <a:r>
              <a:rPr lang="en-US" dirty="0"/>
              <a:t>, or set of values, as output.  An algorithm is thus a sequence of computational steps that </a:t>
            </a:r>
            <a:r>
              <a:rPr lang="en-US" b="1" dirty="0">
                <a:solidFill>
                  <a:srgbClr val="C00000"/>
                </a:solidFill>
              </a:rPr>
              <a:t>transform the input into the output</a:t>
            </a:r>
            <a:r>
              <a:rPr lang="en-US" dirty="0"/>
              <a:t>.</a:t>
            </a:r>
          </a:p>
          <a:p>
            <a:endParaRPr lang="en-IN" dirty="0"/>
          </a:p>
        </p:txBody>
      </p:sp>
    </p:spTree>
    <p:extLst>
      <p:ext uri="{BB962C8B-B14F-4D97-AF65-F5344CB8AC3E}">
        <p14:creationId xmlns:p14="http://schemas.microsoft.com/office/powerpoint/2010/main" val="410259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9119-857F-42E0-8B51-3EC85B568E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7FF6B1-02F0-423B-B8DC-56AE27F288E7}"/>
              </a:ext>
            </a:extLst>
          </p:cNvPr>
          <p:cNvSpPr>
            <a:spLocks noGrp="1"/>
          </p:cNvSpPr>
          <p:nvPr>
            <p:ph idx="1"/>
          </p:nvPr>
        </p:nvSpPr>
        <p:spPr/>
        <p:txBody>
          <a:bodyPr/>
          <a:lstStyle/>
          <a:p>
            <a:pPr marL="0" indent="0">
              <a:buNone/>
            </a:pPr>
            <a:r>
              <a:rPr lang="en-US" b="1" dirty="0"/>
              <a:t>What is an algorithm?</a:t>
            </a:r>
          </a:p>
          <a:p>
            <a:r>
              <a:rPr lang="en-US" dirty="0"/>
              <a:t>We can also view an algorithm as </a:t>
            </a:r>
            <a:r>
              <a:rPr lang="en-US" b="1" dirty="0">
                <a:solidFill>
                  <a:srgbClr val="C00000"/>
                </a:solidFill>
              </a:rPr>
              <a:t>a tool for solving</a:t>
            </a:r>
            <a:r>
              <a:rPr lang="en-US" dirty="0"/>
              <a:t> a well-specified computational problem. The statement of the problem specifies in general terms the desired </a:t>
            </a:r>
            <a:r>
              <a:rPr lang="en-US" b="1" dirty="0">
                <a:solidFill>
                  <a:srgbClr val="C00000"/>
                </a:solidFill>
              </a:rPr>
              <a:t>input/output relationship</a:t>
            </a:r>
            <a:r>
              <a:rPr lang="en-US" dirty="0"/>
              <a:t>. The algorithm describes a specific computational procedure for achieving that input/output relationship.</a:t>
            </a:r>
          </a:p>
          <a:p>
            <a:r>
              <a:rPr lang="en-US" dirty="0"/>
              <a:t> An algorithmic problem is specified by describing the complete set of instances it must work on and what desired properties the output must have.</a:t>
            </a:r>
          </a:p>
          <a:p>
            <a:pPr marL="0" indent="0">
              <a:buNone/>
            </a:pPr>
            <a:r>
              <a:rPr lang="en-US" dirty="0"/>
              <a:t>For example, we might need to sort a sequence of numbers into nondecreasing order.</a:t>
            </a:r>
          </a:p>
          <a:p>
            <a:pPr marL="0" indent="0">
              <a:buNone/>
            </a:pPr>
            <a:r>
              <a:rPr lang="en-US" dirty="0"/>
              <a:t>Here is how we formally define the sorting problem:</a:t>
            </a:r>
          </a:p>
          <a:p>
            <a:endParaRPr lang="en-IN" dirty="0"/>
          </a:p>
        </p:txBody>
      </p:sp>
      <p:pic>
        <p:nvPicPr>
          <p:cNvPr id="4" name="Picture 1">
            <a:extLst>
              <a:ext uri="{FF2B5EF4-FFF2-40B4-BE49-F238E27FC236}">
                <a16:creationId xmlns:a16="http://schemas.microsoft.com/office/drawing/2014/main" id="{66136CF8-BCFD-436C-92BA-536779C53B2A}"/>
              </a:ext>
            </a:extLst>
          </p:cNvPr>
          <p:cNvPicPr>
            <a:picLocks noChangeAspect="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358284" y="4738884"/>
            <a:ext cx="8696012" cy="1157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54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608B-8C1E-470B-AAF3-40A5BDC174D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F102CCD-C858-4EB3-8C15-47BD18725E03}"/>
              </a:ext>
            </a:extLst>
          </p:cNvPr>
          <p:cNvSpPr>
            <a:spLocks noGrp="1"/>
          </p:cNvSpPr>
          <p:nvPr>
            <p:ph idx="1"/>
          </p:nvPr>
        </p:nvSpPr>
        <p:spPr/>
        <p:txBody>
          <a:bodyPr/>
          <a:lstStyle/>
          <a:p>
            <a:pPr marL="0" indent="0">
              <a:buNone/>
            </a:pPr>
            <a:r>
              <a:rPr lang="en-IN" b="1" dirty="0"/>
              <a:t>Instance of a problem</a:t>
            </a:r>
          </a:p>
          <a:p>
            <a:pPr>
              <a:buFont typeface="Wingdings" panose="05000000000000000000" pitchFamily="2" charset="2"/>
              <a:buChar char="Ø"/>
            </a:pPr>
            <a:r>
              <a:rPr lang="en-US" dirty="0"/>
              <a:t>For example, given the input sequence (31, 41, 59, 26, 41, 58), a sorting algorithm returns as output the sequence (26, 31, 41, 41, 58, 59). Such an input sequence is called an instance of the sorting problem.</a:t>
            </a:r>
          </a:p>
          <a:p>
            <a:pPr>
              <a:buFont typeface="Wingdings" panose="05000000000000000000" pitchFamily="2" charset="2"/>
              <a:buChar char="Ø"/>
            </a:pPr>
            <a:r>
              <a:rPr lang="en-US" dirty="0"/>
              <a:t>In general, an instance of a problem consists of the input (satisfying whatever constraints are imposed in the problem statement) needed to compute a solution to the problem.</a:t>
            </a:r>
          </a:p>
          <a:p>
            <a:pPr marL="0" indent="0">
              <a:buNone/>
            </a:pPr>
            <a:endParaRPr lang="en-IN" b="1" dirty="0"/>
          </a:p>
        </p:txBody>
      </p:sp>
    </p:spTree>
    <p:extLst>
      <p:ext uri="{BB962C8B-B14F-4D97-AF65-F5344CB8AC3E}">
        <p14:creationId xmlns:p14="http://schemas.microsoft.com/office/powerpoint/2010/main" val="18118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D4CD-54F2-4156-9BB9-1F20FBA807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55ED58-AEB2-4BFE-84B1-E4C055498C57}"/>
              </a:ext>
            </a:extLst>
          </p:cNvPr>
          <p:cNvSpPr>
            <a:spLocks noGrp="1"/>
          </p:cNvSpPr>
          <p:nvPr>
            <p:ph idx="1"/>
          </p:nvPr>
        </p:nvSpPr>
        <p:spPr/>
        <p:txBody>
          <a:bodyPr/>
          <a:lstStyle/>
          <a:p>
            <a:pPr marL="0" indent="0">
              <a:buNone/>
            </a:pPr>
            <a:r>
              <a:rPr lang="en-US" b="1" dirty="0"/>
              <a:t> When can we say that the algorithm is correct?</a:t>
            </a:r>
          </a:p>
          <a:p>
            <a:r>
              <a:rPr lang="en-US" dirty="0"/>
              <a:t>An algorithm is said to be </a:t>
            </a:r>
            <a:r>
              <a:rPr lang="en-US" b="1" dirty="0">
                <a:solidFill>
                  <a:srgbClr val="C00000"/>
                </a:solidFill>
              </a:rPr>
              <a:t>correct</a:t>
            </a:r>
            <a:r>
              <a:rPr lang="en-US" dirty="0"/>
              <a:t> if, for every input instance, it halts with the correct output. </a:t>
            </a:r>
          </a:p>
          <a:p>
            <a:endParaRPr lang="en-US" dirty="0"/>
          </a:p>
          <a:p>
            <a:r>
              <a:rPr lang="en-US" dirty="0"/>
              <a:t> We say that a correct algorithm solves the given computational problem. </a:t>
            </a:r>
          </a:p>
          <a:p>
            <a:endParaRPr lang="en-US" dirty="0"/>
          </a:p>
          <a:p>
            <a:r>
              <a:rPr lang="en-US" dirty="0"/>
              <a:t> An </a:t>
            </a:r>
            <a:r>
              <a:rPr lang="en-US" b="1" dirty="0">
                <a:solidFill>
                  <a:srgbClr val="C00000"/>
                </a:solidFill>
              </a:rPr>
              <a:t>incorrect</a:t>
            </a:r>
            <a:r>
              <a:rPr lang="en-US" dirty="0"/>
              <a:t> algorithm </a:t>
            </a:r>
            <a:r>
              <a:rPr lang="en-US" b="1" dirty="0">
                <a:solidFill>
                  <a:srgbClr val="C00000"/>
                </a:solidFill>
              </a:rPr>
              <a:t>might not halt at all</a:t>
            </a:r>
            <a:r>
              <a:rPr lang="en-US" dirty="0"/>
              <a:t> on some input instances, or it might halt with an incorrect answer. </a:t>
            </a:r>
          </a:p>
          <a:p>
            <a:endParaRPr lang="en-US" dirty="0"/>
          </a:p>
          <a:p>
            <a:r>
              <a:rPr lang="en-US" dirty="0"/>
              <a:t> Contrary to what you might expect, incorrect algorithms can sometimes be useful, if we can </a:t>
            </a:r>
            <a:r>
              <a:rPr lang="en-US" b="1" dirty="0">
                <a:solidFill>
                  <a:srgbClr val="C00000"/>
                </a:solidFill>
              </a:rPr>
              <a:t>control their error rate.</a:t>
            </a:r>
          </a:p>
          <a:p>
            <a:endParaRPr lang="en-US" dirty="0"/>
          </a:p>
          <a:p>
            <a:r>
              <a:rPr lang="en-US" dirty="0"/>
              <a:t> Ordinarily, however, we shall be concerned only with correct algorithms.</a:t>
            </a:r>
            <a:endParaRPr lang="en-IN" dirty="0"/>
          </a:p>
        </p:txBody>
      </p:sp>
    </p:spTree>
    <p:extLst>
      <p:ext uri="{BB962C8B-B14F-4D97-AF65-F5344CB8AC3E}">
        <p14:creationId xmlns:p14="http://schemas.microsoft.com/office/powerpoint/2010/main" val="20055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ECD9-6B4C-49F1-BB3B-7342C2FB680A}"/>
              </a:ext>
            </a:extLst>
          </p:cNvPr>
          <p:cNvSpPr>
            <a:spLocks noGrp="1"/>
          </p:cNvSpPr>
          <p:nvPr>
            <p:ph type="title"/>
          </p:nvPr>
        </p:nvSpPr>
        <p:spPr/>
        <p:txBody>
          <a:bodyPr/>
          <a:lstStyle/>
          <a:p>
            <a:r>
              <a:rPr lang="en-IN" dirty="0"/>
              <a:t>Design of an algorithm</a:t>
            </a:r>
          </a:p>
        </p:txBody>
      </p:sp>
      <p:sp>
        <p:nvSpPr>
          <p:cNvPr id="3" name="Content Placeholder 2">
            <a:extLst>
              <a:ext uri="{FF2B5EF4-FFF2-40B4-BE49-F238E27FC236}">
                <a16:creationId xmlns:a16="http://schemas.microsoft.com/office/drawing/2014/main" id="{A4C18F8B-6F4E-42C1-8DFD-B9612CB408C8}"/>
              </a:ext>
            </a:extLst>
          </p:cNvPr>
          <p:cNvSpPr>
            <a:spLocks noGrp="1"/>
          </p:cNvSpPr>
          <p:nvPr>
            <p:ph idx="1"/>
          </p:nvPr>
        </p:nvSpPr>
        <p:spPr/>
        <p:txBody>
          <a:bodyPr/>
          <a:lstStyle/>
          <a:p>
            <a:pPr marL="0" indent="0">
              <a:buNone/>
            </a:pPr>
            <a:r>
              <a:rPr lang="en-US" dirty="0"/>
              <a:t>Designing an algorithm refers to the method/process used to solve the well-specified computational problem.</a:t>
            </a:r>
          </a:p>
          <a:p>
            <a:pPr marL="0" indent="0">
              <a:buNone/>
            </a:pPr>
            <a:r>
              <a:rPr lang="en-US" dirty="0"/>
              <a:t>Two basic design methods are:-</a:t>
            </a:r>
          </a:p>
          <a:p>
            <a:r>
              <a:rPr lang="en-US" b="1" dirty="0"/>
              <a:t> Recursive:  </a:t>
            </a:r>
            <a:r>
              <a:rPr lang="en-US" dirty="0"/>
              <a:t>A recursive algorithm works by splitting the input into two or more  smaller inputs, calls itself to solve smaller inputs and then combine partially computed results to solve the original problem.</a:t>
            </a:r>
          </a:p>
          <a:p>
            <a:pPr lvl="1"/>
            <a:r>
              <a:rPr lang="en-US" dirty="0"/>
              <a:t>Ex:- Merge Sort, Quick Sort</a:t>
            </a:r>
          </a:p>
          <a:p>
            <a:pPr marL="0" indent="0">
              <a:buNone/>
            </a:pPr>
            <a:endParaRPr lang="en-US" dirty="0"/>
          </a:p>
          <a:p>
            <a:r>
              <a:rPr lang="en-US" b="1" dirty="0"/>
              <a:t>Non-recursive</a:t>
            </a:r>
            <a:r>
              <a:rPr lang="en-US" dirty="0"/>
              <a:t>: A non-recursive algorithm works on “all at once” approach. It                                    does not split the original input.</a:t>
            </a:r>
          </a:p>
          <a:p>
            <a:pPr lvl="1"/>
            <a:r>
              <a:rPr lang="en-US" dirty="0"/>
              <a:t>Ex:- Bubble Sort, Insertion Sort </a:t>
            </a:r>
            <a:endParaRPr lang="en-IN" dirty="0"/>
          </a:p>
        </p:txBody>
      </p:sp>
    </p:spTree>
    <p:extLst>
      <p:ext uri="{BB962C8B-B14F-4D97-AF65-F5344CB8AC3E}">
        <p14:creationId xmlns:p14="http://schemas.microsoft.com/office/powerpoint/2010/main" val="264216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D73C-6CCF-4121-AB6F-61F6FBE1CB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5AB88B-EFBE-4B6D-9200-8A14B921F79B}"/>
              </a:ext>
            </a:extLst>
          </p:cNvPr>
          <p:cNvSpPr>
            <a:spLocks noGrp="1"/>
          </p:cNvSpPr>
          <p:nvPr>
            <p:ph idx="1"/>
          </p:nvPr>
        </p:nvSpPr>
        <p:spPr/>
        <p:txBody>
          <a:bodyPr/>
          <a:lstStyle/>
          <a:p>
            <a:pPr marL="0" indent="0">
              <a:buNone/>
            </a:pPr>
            <a:r>
              <a:rPr lang="en-US" b="1" dirty="0"/>
              <a:t>Types of problem which can be solved by algorithms:</a:t>
            </a:r>
          </a:p>
          <a:p>
            <a:r>
              <a:rPr lang="en-US" dirty="0"/>
              <a:t> Managing, manipulating &amp; retrieving the voluminous data</a:t>
            </a:r>
          </a:p>
          <a:p>
            <a:r>
              <a:rPr lang="en-US" dirty="0"/>
              <a:t> Shortest Route finding</a:t>
            </a:r>
          </a:p>
          <a:p>
            <a:r>
              <a:rPr lang="en-US" dirty="0"/>
              <a:t> Public-key cryptography and digital signatures</a:t>
            </a:r>
          </a:p>
          <a:p>
            <a:r>
              <a:rPr lang="en-US" dirty="0"/>
              <a:t> Resource scheduling, etc.</a:t>
            </a:r>
          </a:p>
          <a:p>
            <a:pPr lvl="1"/>
            <a:r>
              <a:rPr lang="en-US" dirty="0"/>
              <a:t>A political candidate may want to determine where to spend money buying campaign advertising in order to maximize the chances of winning an election. </a:t>
            </a:r>
          </a:p>
          <a:p>
            <a:pPr lvl="1"/>
            <a:r>
              <a:rPr lang="en-US" dirty="0"/>
              <a:t>An airline may wish to assign crews to flights in the least expensive way possible, making sure that each flight is covered and that government regulations regarding crew scheduling are met. </a:t>
            </a:r>
          </a:p>
          <a:p>
            <a:pPr lvl="1"/>
            <a:r>
              <a:rPr lang="en-US" dirty="0"/>
              <a:t>An Internet service provider may wish to determine where to place additional resources in order to serve its customers more effectively. </a:t>
            </a:r>
          </a:p>
          <a:p>
            <a:pPr lvl="1"/>
            <a:r>
              <a:rPr lang="en-US" dirty="0"/>
              <a:t>All of these are examples of problems that can be solved using linear programming</a:t>
            </a:r>
          </a:p>
          <a:p>
            <a:endParaRPr lang="en-IN" dirty="0"/>
          </a:p>
        </p:txBody>
      </p:sp>
    </p:spTree>
    <p:extLst>
      <p:ext uri="{BB962C8B-B14F-4D97-AF65-F5344CB8AC3E}">
        <p14:creationId xmlns:p14="http://schemas.microsoft.com/office/powerpoint/2010/main" val="271611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E7B9-D036-4659-9204-99EDE820FCDB}"/>
              </a:ext>
            </a:extLst>
          </p:cNvPr>
          <p:cNvSpPr>
            <a:spLocks noGrp="1"/>
          </p:cNvSpPr>
          <p:nvPr>
            <p:ph type="title"/>
          </p:nvPr>
        </p:nvSpPr>
        <p:spPr/>
        <p:txBody>
          <a:bodyPr/>
          <a:lstStyle/>
          <a:p>
            <a:r>
              <a:rPr lang="en-US" dirty="0"/>
              <a:t>Efficiency of an Algorithm – Does it Matter?</a:t>
            </a:r>
            <a:endParaRPr lang="en-IN" dirty="0"/>
          </a:p>
        </p:txBody>
      </p:sp>
      <p:sp>
        <p:nvSpPr>
          <p:cNvPr id="3" name="Content Placeholder 2">
            <a:extLst>
              <a:ext uri="{FF2B5EF4-FFF2-40B4-BE49-F238E27FC236}">
                <a16:creationId xmlns:a16="http://schemas.microsoft.com/office/drawing/2014/main" id="{C00DD6DB-5B7D-48A6-89C4-40C0992AC17C}"/>
              </a:ext>
            </a:extLst>
          </p:cNvPr>
          <p:cNvSpPr>
            <a:spLocks noGrp="1"/>
          </p:cNvSpPr>
          <p:nvPr>
            <p:ph idx="1"/>
          </p:nvPr>
        </p:nvSpPr>
        <p:spPr/>
        <p:txBody>
          <a:bodyPr/>
          <a:lstStyle/>
          <a:p>
            <a:r>
              <a:rPr lang="en-US" dirty="0"/>
              <a:t> Different algorithms devised to solve the same problem often differ dramatically in their efficiency. </a:t>
            </a:r>
          </a:p>
          <a:p>
            <a:r>
              <a:rPr lang="en-US" dirty="0"/>
              <a:t> These differences can be much more significant than differences due to hardware and software.</a:t>
            </a:r>
          </a:p>
          <a:p>
            <a:pPr marL="0" indent="0">
              <a:buNone/>
            </a:pPr>
            <a:r>
              <a:rPr lang="en-US" dirty="0"/>
              <a:t>As an example, we will see two algorithms for sorting. </a:t>
            </a:r>
          </a:p>
          <a:p>
            <a:r>
              <a:rPr lang="en-US" dirty="0"/>
              <a:t> The first, known as insertion sort, takes time roughly equal to c1n2 to sort n items, where c1 is a constant that does not depend on n. That is, it takes time roughly proportional to n2. </a:t>
            </a:r>
          </a:p>
          <a:p>
            <a:r>
              <a:rPr lang="en-US" dirty="0"/>
              <a:t> The second, merge sort, takes time roughly equal to c2 n lg n, where lg n stands for log2 n and c2 is another constant that also does not depend on n. </a:t>
            </a:r>
          </a:p>
          <a:p>
            <a:r>
              <a:rPr lang="en-US" dirty="0"/>
              <a:t>Insertion sort typically has a smaller constant factor than merge sort, so that c1 &lt; c2.</a:t>
            </a:r>
          </a:p>
          <a:p>
            <a:r>
              <a:rPr lang="en-US" dirty="0"/>
              <a:t>We shall see that the constant factors can have far less of an impact on the running time than the dependence on the input size n. </a:t>
            </a:r>
          </a:p>
          <a:p>
            <a:endParaRPr lang="en-US" dirty="0"/>
          </a:p>
          <a:p>
            <a:endParaRPr lang="en-IN" dirty="0"/>
          </a:p>
        </p:txBody>
      </p:sp>
    </p:spTree>
    <p:extLst>
      <p:ext uri="{BB962C8B-B14F-4D97-AF65-F5344CB8AC3E}">
        <p14:creationId xmlns:p14="http://schemas.microsoft.com/office/powerpoint/2010/main" val="84853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E7B9-D036-4659-9204-99EDE820FCDB}"/>
              </a:ext>
            </a:extLst>
          </p:cNvPr>
          <p:cNvSpPr>
            <a:spLocks noGrp="1"/>
          </p:cNvSpPr>
          <p:nvPr>
            <p:ph type="title"/>
          </p:nvPr>
        </p:nvSpPr>
        <p:spPr/>
        <p:txBody>
          <a:bodyPr/>
          <a:lstStyle/>
          <a:p>
            <a:r>
              <a:rPr lang="en-US" dirty="0"/>
              <a:t>Efficiency of an Algorithm – Does it Matter?</a:t>
            </a:r>
            <a:endParaRPr lang="en-IN" dirty="0"/>
          </a:p>
        </p:txBody>
      </p:sp>
      <p:sp>
        <p:nvSpPr>
          <p:cNvPr id="3" name="Content Placeholder 2">
            <a:extLst>
              <a:ext uri="{FF2B5EF4-FFF2-40B4-BE49-F238E27FC236}">
                <a16:creationId xmlns:a16="http://schemas.microsoft.com/office/drawing/2014/main" id="{C00DD6DB-5B7D-48A6-89C4-40C0992AC17C}"/>
              </a:ext>
            </a:extLst>
          </p:cNvPr>
          <p:cNvSpPr>
            <a:spLocks noGrp="1"/>
          </p:cNvSpPr>
          <p:nvPr>
            <p:ph idx="1"/>
          </p:nvPr>
        </p:nvSpPr>
        <p:spPr/>
        <p:txBody>
          <a:bodyPr/>
          <a:lstStyle/>
          <a:p>
            <a:r>
              <a:rPr lang="en-US" dirty="0"/>
              <a:t>Let’s write insertion sort’s running time as c1*n*n and merge sort’s running time as c2*n*lg n. </a:t>
            </a:r>
          </a:p>
          <a:p>
            <a:r>
              <a:rPr lang="en-US" dirty="0"/>
              <a:t>Then we see that where insertion sort has a factor of n in its running time, merge sort has a factor of lg n, which is much smaller. (For example, when n = 1000, lg n is approximately 10, and when n equals one million, lg n is approximately only 20.) </a:t>
            </a:r>
          </a:p>
          <a:p>
            <a:r>
              <a:rPr lang="en-US" dirty="0"/>
              <a:t> Although insertion sort usually runs faster than merge sort for small input sizes, once the input size n becomes large enough, merge sort’s advantage of lg n vs. n will more than compensate for the difference in constant factors. </a:t>
            </a:r>
          </a:p>
          <a:p>
            <a:r>
              <a:rPr lang="en-US" dirty="0"/>
              <a:t> No matter how much smaller c1 is than c2, there will always be a crossover point beyond which merge sort is faster.</a:t>
            </a:r>
          </a:p>
          <a:p>
            <a:endParaRPr lang="en-US" dirty="0"/>
          </a:p>
          <a:p>
            <a:endParaRPr lang="en-IN" dirty="0"/>
          </a:p>
        </p:txBody>
      </p:sp>
    </p:spTree>
    <p:extLst>
      <p:ext uri="{BB962C8B-B14F-4D97-AF65-F5344CB8AC3E}">
        <p14:creationId xmlns:p14="http://schemas.microsoft.com/office/powerpoint/2010/main" val="62588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E7B9-D036-4659-9204-99EDE820FCDB}"/>
              </a:ext>
            </a:extLst>
          </p:cNvPr>
          <p:cNvSpPr>
            <a:spLocks noGrp="1"/>
          </p:cNvSpPr>
          <p:nvPr>
            <p:ph type="title"/>
          </p:nvPr>
        </p:nvSpPr>
        <p:spPr/>
        <p:txBody>
          <a:bodyPr/>
          <a:lstStyle/>
          <a:p>
            <a:r>
              <a:rPr lang="en-US" dirty="0"/>
              <a:t>Efficiency of an Algorithm – Does it Matter?</a:t>
            </a:r>
            <a:endParaRPr lang="en-IN" dirty="0"/>
          </a:p>
        </p:txBody>
      </p:sp>
      <p:sp>
        <p:nvSpPr>
          <p:cNvPr id="3" name="Content Placeholder 2">
            <a:extLst>
              <a:ext uri="{FF2B5EF4-FFF2-40B4-BE49-F238E27FC236}">
                <a16:creationId xmlns:a16="http://schemas.microsoft.com/office/drawing/2014/main" id="{C00DD6DB-5B7D-48A6-89C4-40C0992AC17C}"/>
              </a:ext>
            </a:extLst>
          </p:cNvPr>
          <p:cNvSpPr>
            <a:spLocks noGrp="1"/>
          </p:cNvSpPr>
          <p:nvPr>
            <p:ph idx="1"/>
          </p:nvPr>
        </p:nvSpPr>
        <p:spPr/>
        <p:txBody>
          <a:bodyPr/>
          <a:lstStyle/>
          <a:p>
            <a:pPr marL="0" indent="0">
              <a:buNone/>
            </a:pPr>
            <a:r>
              <a:rPr lang="en-US" dirty="0"/>
              <a:t>Different algorithms, constants &amp; hardware proficiency</a:t>
            </a:r>
          </a:p>
          <a:p>
            <a:pPr marL="0" indent="0">
              <a:buNone/>
            </a:pPr>
            <a:r>
              <a:rPr lang="en-US" b="1" dirty="0"/>
              <a:t>Problem: Sort 10 million numbers </a:t>
            </a:r>
          </a:p>
          <a:p>
            <a:r>
              <a:rPr lang="en-US" dirty="0"/>
              <a:t> </a:t>
            </a:r>
            <a:r>
              <a:rPr lang="en-US" b="1" dirty="0"/>
              <a:t>Computer A</a:t>
            </a:r>
            <a:r>
              <a:rPr lang="en-US" dirty="0"/>
              <a:t>: insertion sort, 10bi/s, c1=2</a:t>
            </a:r>
          </a:p>
          <a:p>
            <a:r>
              <a:rPr lang="en-US" dirty="0"/>
              <a:t> </a:t>
            </a:r>
            <a:r>
              <a:rPr lang="en-US" b="1" dirty="0"/>
              <a:t>Computer B</a:t>
            </a:r>
            <a:r>
              <a:rPr lang="en-US" dirty="0"/>
              <a:t>: merge sort, 10mi/s, c2=50</a:t>
            </a:r>
          </a:p>
          <a:p>
            <a:endParaRPr lang="en-US" dirty="0"/>
          </a:p>
          <a:p>
            <a:r>
              <a:rPr lang="en-US" dirty="0"/>
              <a:t> Computer A: </a:t>
            </a:r>
          </a:p>
          <a:p>
            <a:pPr marL="0" indent="0">
              <a:buNone/>
            </a:pPr>
            <a:endParaRPr lang="en-US" dirty="0"/>
          </a:p>
          <a:p>
            <a:pPr marL="0" indent="0">
              <a:buNone/>
            </a:pPr>
            <a:endParaRPr lang="en-US" dirty="0"/>
          </a:p>
          <a:p>
            <a:r>
              <a:rPr lang="en-US" dirty="0"/>
              <a:t> Computer B: </a:t>
            </a:r>
          </a:p>
          <a:p>
            <a:endParaRPr lang="en-US" dirty="0"/>
          </a:p>
          <a:p>
            <a:endParaRPr lang="en-IN" dirty="0"/>
          </a:p>
        </p:txBody>
      </p:sp>
      <p:pic>
        <p:nvPicPr>
          <p:cNvPr id="4" name="Picture 7">
            <a:extLst>
              <a:ext uri="{FF2B5EF4-FFF2-40B4-BE49-F238E27FC236}">
                <a16:creationId xmlns:a16="http://schemas.microsoft.com/office/drawing/2014/main" id="{78411494-5F40-4671-84BF-14F43400B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801" y="2982898"/>
            <a:ext cx="6599417" cy="61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ACC70654-4CEF-410F-AD98-183B9B8BD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619" y="4298487"/>
            <a:ext cx="6688599" cy="71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624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DFDB-EDD5-4C5E-B321-14210205CFFD}"/>
              </a:ext>
            </a:extLst>
          </p:cNvPr>
          <p:cNvSpPr>
            <a:spLocks noGrp="1"/>
          </p:cNvSpPr>
          <p:nvPr>
            <p:ph type="title"/>
          </p:nvPr>
        </p:nvSpPr>
        <p:spPr/>
        <p:txBody>
          <a:bodyPr/>
          <a:lstStyle/>
          <a:p>
            <a:r>
              <a:rPr lang="en-IN" dirty="0" err="1"/>
              <a:t>Analyzing</a:t>
            </a:r>
            <a:r>
              <a:rPr lang="en-IN" dirty="0"/>
              <a:t> Algorithms</a:t>
            </a:r>
          </a:p>
        </p:txBody>
      </p:sp>
      <p:sp>
        <p:nvSpPr>
          <p:cNvPr id="3" name="Content Placeholder 2">
            <a:extLst>
              <a:ext uri="{FF2B5EF4-FFF2-40B4-BE49-F238E27FC236}">
                <a16:creationId xmlns:a16="http://schemas.microsoft.com/office/drawing/2014/main" id="{EC5F09A4-1217-4147-903A-D791CE8F2DC8}"/>
              </a:ext>
            </a:extLst>
          </p:cNvPr>
          <p:cNvSpPr>
            <a:spLocks noGrp="1"/>
          </p:cNvSpPr>
          <p:nvPr>
            <p:ph idx="1"/>
          </p:nvPr>
        </p:nvSpPr>
        <p:spPr/>
        <p:txBody>
          <a:bodyPr/>
          <a:lstStyle/>
          <a:p>
            <a:pPr marL="0" indent="0">
              <a:buNone/>
            </a:pPr>
            <a:r>
              <a:rPr lang="en-US" dirty="0" err="1"/>
              <a:t>Analysing</a:t>
            </a:r>
            <a:r>
              <a:rPr lang="en-US" dirty="0"/>
              <a:t> an algorithm means predicting the resources that the algorithm requires</a:t>
            </a:r>
          </a:p>
          <a:p>
            <a:pPr marL="0" indent="0">
              <a:buNone/>
            </a:pPr>
            <a:r>
              <a:rPr lang="en-US" b="1" dirty="0"/>
              <a:t>What is to be analyzed?</a:t>
            </a:r>
          </a:p>
          <a:p>
            <a:r>
              <a:rPr lang="en-US" dirty="0"/>
              <a:t> Memory, communication bandwidth, hardware, computational time</a:t>
            </a:r>
          </a:p>
          <a:p>
            <a:r>
              <a:rPr lang="en-US" dirty="0"/>
              <a:t>One processor Random Access Machine (RAM) model</a:t>
            </a:r>
          </a:p>
          <a:p>
            <a:pPr lvl="1"/>
            <a:r>
              <a:rPr lang="en-US" dirty="0"/>
              <a:t> Implementation Technology</a:t>
            </a:r>
          </a:p>
          <a:p>
            <a:pPr lvl="1"/>
            <a:r>
              <a:rPr lang="en-US" dirty="0"/>
              <a:t> Instructions are executed one after another, with no concurrent operations</a:t>
            </a:r>
          </a:p>
          <a:p>
            <a:pPr lvl="1"/>
            <a:r>
              <a:rPr lang="en-US" dirty="0"/>
              <a:t> Instructions of RAM model</a:t>
            </a:r>
          </a:p>
          <a:p>
            <a:pPr lvl="2"/>
            <a:r>
              <a:rPr lang="en-US" dirty="0"/>
              <a:t> Arithmetic (such as add, subtract, multiply, divide, remainder, floor, ceiling)</a:t>
            </a:r>
          </a:p>
          <a:p>
            <a:pPr lvl="2"/>
            <a:r>
              <a:rPr lang="en-US" dirty="0"/>
              <a:t> Data movement (load, store, copy) and control (conditional and unconditional branch, subroutine call and return) </a:t>
            </a:r>
          </a:p>
          <a:p>
            <a:pPr lvl="2"/>
            <a:r>
              <a:rPr lang="en-US" dirty="0"/>
              <a:t>Each such instruction takes constant amount of time – Primitive / Elementary Operations</a:t>
            </a:r>
          </a:p>
          <a:p>
            <a:r>
              <a:rPr lang="en-US" dirty="0"/>
              <a:t>In the literature of “Algorithms”, </a:t>
            </a:r>
            <a:r>
              <a:rPr lang="en-US" b="1" dirty="0">
                <a:solidFill>
                  <a:srgbClr val="C00000"/>
                </a:solidFill>
              </a:rPr>
              <a:t>space</a:t>
            </a:r>
            <a:r>
              <a:rPr lang="en-US" dirty="0"/>
              <a:t> and </a:t>
            </a:r>
            <a:r>
              <a:rPr lang="en-US" b="1" dirty="0">
                <a:solidFill>
                  <a:srgbClr val="C00000"/>
                </a:solidFill>
              </a:rPr>
              <a:t>time</a:t>
            </a:r>
            <a:r>
              <a:rPr lang="en-US" dirty="0"/>
              <a:t> requirements of an algorithm are commonly referred to as “Space Complexity” and “Time Complexity” respectively. </a:t>
            </a:r>
            <a:endParaRPr lang="en-IN" dirty="0"/>
          </a:p>
        </p:txBody>
      </p:sp>
    </p:spTree>
    <p:extLst>
      <p:ext uri="{BB962C8B-B14F-4D97-AF65-F5344CB8AC3E}">
        <p14:creationId xmlns:p14="http://schemas.microsoft.com/office/powerpoint/2010/main" val="388308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Algorithm</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6176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762C-1F4D-435B-BCF7-7A4C0B47D1F5}"/>
              </a:ext>
            </a:extLst>
          </p:cNvPr>
          <p:cNvSpPr>
            <a:spLocks noGrp="1"/>
          </p:cNvSpPr>
          <p:nvPr>
            <p:ph type="title"/>
          </p:nvPr>
        </p:nvSpPr>
        <p:spPr/>
        <p:txBody>
          <a:bodyPr/>
          <a:lstStyle/>
          <a:p>
            <a:r>
              <a:rPr lang="en-IN" dirty="0" err="1"/>
              <a:t>Analyzing</a:t>
            </a:r>
            <a:r>
              <a:rPr lang="en-IN" dirty="0"/>
              <a:t> Algorithms</a:t>
            </a:r>
          </a:p>
        </p:txBody>
      </p:sp>
      <p:sp>
        <p:nvSpPr>
          <p:cNvPr id="3" name="Content Placeholder 2">
            <a:extLst>
              <a:ext uri="{FF2B5EF4-FFF2-40B4-BE49-F238E27FC236}">
                <a16:creationId xmlns:a16="http://schemas.microsoft.com/office/drawing/2014/main" id="{7A31D074-8400-4C63-B62B-5C8CE98622CC}"/>
              </a:ext>
            </a:extLst>
          </p:cNvPr>
          <p:cNvSpPr>
            <a:spLocks noGrp="1"/>
          </p:cNvSpPr>
          <p:nvPr>
            <p:ph idx="1"/>
          </p:nvPr>
        </p:nvSpPr>
        <p:spPr/>
        <p:txBody>
          <a:bodyPr/>
          <a:lstStyle/>
          <a:p>
            <a:pPr marL="0" indent="0">
              <a:buNone/>
            </a:pPr>
            <a:r>
              <a:rPr lang="en-US" b="1" dirty="0"/>
              <a:t>Input Size</a:t>
            </a:r>
          </a:p>
          <a:p>
            <a:pPr lvl="1"/>
            <a:r>
              <a:rPr lang="en-US" dirty="0"/>
              <a:t> The best notion for input size depends on the problem being studied. </a:t>
            </a:r>
          </a:p>
          <a:p>
            <a:pPr lvl="1"/>
            <a:endParaRPr lang="en-US" dirty="0"/>
          </a:p>
          <a:p>
            <a:pPr lvl="1"/>
            <a:r>
              <a:rPr lang="en-US" dirty="0"/>
              <a:t> For many problems, such as sorting or computing discrete Fourier transforms, the most natural measure is the number of items in the input—for example, the array size n for sorting. </a:t>
            </a:r>
          </a:p>
          <a:p>
            <a:pPr lvl="1"/>
            <a:endParaRPr lang="en-US" dirty="0"/>
          </a:p>
          <a:p>
            <a:pPr lvl="1"/>
            <a:r>
              <a:rPr lang="en-US" dirty="0"/>
              <a:t> For many other problems, such as multiplying two integers, the best measure of input size is the total number of bits needed to represent the input in ordinary binary notation. </a:t>
            </a:r>
          </a:p>
          <a:p>
            <a:pPr lvl="1"/>
            <a:endParaRPr lang="en-US" dirty="0"/>
          </a:p>
          <a:p>
            <a:pPr lvl="1"/>
            <a:r>
              <a:rPr lang="en-US" dirty="0"/>
              <a:t> Sometimes, it is more appropriate to describe the size of the input with two numbers rather than one. For instance, if the input to an algorithm is a graph, the input size can be described by the numbers of vertices and edges in the graph. </a:t>
            </a:r>
          </a:p>
          <a:p>
            <a:pPr lvl="1"/>
            <a:endParaRPr lang="en-US" dirty="0"/>
          </a:p>
          <a:p>
            <a:pPr lvl="1"/>
            <a:r>
              <a:rPr lang="en-US" dirty="0"/>
              <a:t> We shall indicate which input size measure is being used with each problem we study.</a:t>
            </a:r>
          </a:p>
          <a:p>
            <a:endParaRPr lang="en-IN" dirty="0"/>
          </a:p>
        </p:txBody>
      </p:sp>
    </p:spTree>
    <p:extLst>
      <p:ext uri="{BB962C8B-B14F-4D97-AF65-F5344CB8AC3E}">
        <p14:creationId xmlns:p14="http://schemas.microsoft.com/office/powerpoint/2010/main" val="46309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4522-E2D6-41B8-B2B4-F2D688366A1D}"/>
              </a:ext>
            </a:extLst>
          </p:cNvPr>
          <p:cNvSpPr>
            <a:spLocks noGrp="1"/>
          </p:cNvSpPr>
          <p:nvPr>
            <p:ph type="title"/>
          </p:nvPr>
        </p:nvSpPr>
        <p:spPr/>
        <p:txBody>
          <a:bodyPr/>
          <a:lstStyle/>
          <a:p>
            <a:r>
              <a:rPr lang="en-IN" dirty="0" err="1"/>
              <a:t>Analyzing</a:t>
            </a:r>
            <a:r>
              <a:rPr lang="en-IN" dirty="0"/>
              <a:t> Algorithms</a:t>
            </a:r>
          </a:p>
        </p:txBody>
      </p:sp>
      <p:sp>
        <p:nvSpPr>
          <p:cNvPr id="3" name="Content Placeholder 2">
            <a:extLst>
              <a:ext uri="{FF2B5EF4-FFF2-40B4-BE49-F238E27FC236}">
                <a16:creationId xmlns:a16="http://schemas.microsoft.com/office/drawing/2014/main" id="{E4AFA8CE-8F9D-4BA4-9E2B-6E161A44A0F1}"/>
              </a:ext>
            </a:extLst>
          </p:cNvPr>
          <p:cNvSpPr>
            <a:spLocks noGrp="1"/>
          </p:cNvSpPr>
          <p:nvPr>
            <p:ph idx="1"/>
          </p:nvPr>
        </p:nvSpPr>
        <p:spPr/>
        <p:txBody>
          <a:bodyPr/>
          <a:lstStyle/>
          <a:p>
            <a:pPr marL="0" indent="0">
              <a:buNone/>
            </a:pPr>
            <a:r>
              <a:rPr lang="en-US" b="1" dirty="0"/>
              <a:t>Running Time</a:t>
            </a:r>
          </a:p>
          <a:p>
            <a:pPr lvl="1"/>
            <a:r>
              <a:rPr lang="en-US" dirty="0"/>
              <a:t>The running time of an algorithm on a particular input is the number of primitive operations or “steps” executed. </a:t>
            </a:r>
          </a:p>
          <a:p>
            <a:pPr lvl="1"/>
            <a:r>
              <a:rPr lang="en-US" dirty="0"/>
              <a:t> It is convenient to define the notion of step so that it is as machine-independent as possible. </a:t>
            </a:r>
          </a:p>
          <a:p>
            <a:pPr lvl="1"/>
            <a:r>
              <a:rPr lang="en-US" dirty="0"/>
              <a:t> For the moment, let us adopt the following view. </a:t>
            </a:r>
          </a:p>
          <a:p>
            <a:pPr lvl="1"/>
            <a:r>
              <a:rPr lang="en-US" dirty="0"/>
              <a:t> A constant amount of time is required to execute each line of our pseudocode. </a:t>
            </a:r>
          </a:p>
          <a:p>
            <a:pPr lvl="1"/>
            <a:r>
              <a:rPr lang="en-US" dirty="0"/>
              <a:t> One line may take a different amount of time than another line, but we shall assume that each execution of the </a:t>
            </a:r>
            <a:r>
              <a:rPr lang="en-US" dirty="0" err="1"/>
              <a:t>ith</a:t>
            </a:r>
            <a:r>
              <a:rPr lang="en-US" dirty="0"/>
              <a:t> line takes time ci, where ci is a constant. (Precisely, ci bounds the time required to execute </a:t>
            </a:r>
            <a:r>
              <a:rPr lang="en-US" dirty="0" err="1"/>
              <a:t>ith</a:t>
            </a:r>
            <a:r>
              <a:rPr lang="en-US" dirty="0"/>
              <a:t> line, from above or below, based on whether we want to think of upper bound or lower bound on time requirement.)</a:t>
            </a:r>
          </a:p>
          <a:p>
            <a:pPr lvl="1"/>
            <a:r>
              <a:rPr lang="en-US" dirty="0"/>
              <a:t> This viewpoint is in keeping with the RAM model, and it also reflects how the pseudocode would be implemented on most actual computers.</a:t>
            </a:r>
          </a:p>
          <a:p>
            <a:endParaRPr lang="en-IN" dirty="0"/>
          </a:p>
        </p:txBody>
      </p:sp>
    </p:spTree>
    <p:extLst>
      <p:ext uri="{BB962C8B-B14F-4D97-AF65-F5344CB8AC3E}">
        <p14:creationId xmlns:p14="http://schemas.microsoft.com/office/powerpoint/2010/main" val="277177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E3B1-C7F8-4110-9CC0-AABCCCEAEB11}"/>
              </a:ext>
            </a:extLst>
          </p:cNvPr>
          <p:cNvSpPr>
            <a:spLocks noGrp="1"/>
          </p:cNvSpPr>
          <p:nvPr>
            <p:ph type="title"/>
          </p:nvPr>
        </p:nvSpPr>
        <p:spPr/>
        <p:txBody>
          <a:bodyPr/>
          <a:lstStyle/>
          <a:p>
            <a:r>
              <a:rPr lang="en-IN" dirty="0" err="1"/>
              <a:t>Analyzing</a:t>
            </a:r>
            <a:r>
              <a:rPr lang="en-IN" dirty="0"/>
              <a:t> Algorithms</a:t>
            </a:r>
          </a:p>
        </p:txBody>
      </p:sp>
      <p:sp>
        <p:nvSpPr>
          <p:cNvPr id="3" name="Content Placeholder 2">
            <a:extLst>
              <a:ext uri="{FF2B5EF4-FFF2-40B4-BE49-F238E27FC236}">
                <a16:creationId xmlns:a16="http://schemas.microsoft.com/office/drawing/2014/main" id="{7D47AAED-541D-4A18-8905-BB70638C8CB5}"/>
              </a:ext>
            </a:extLst>
          </p:cNvPr>
          <p:cNvSpPr>
            <a:spLocks noGrp="1"/>
          </p:cNvSpPr>
          <p:nvPr>
            <p:ph idx="1"/>
          </p:nvPr>
        </p:nvSpPr>
        <p:spPr/>
        <p:txBody>
          <a:bodyPr/>
          <a:lstStyle/>
          <a:p>
            <a:r>
              <a:rPr lang="en-US" b="1" dirty="0"/>
              <a:t>Space Complexity :  </a:t>
            </a:r>
            <a:r>
              <a:rPr lang="en-US" dirty="0"/>
              <a:t>Space complexity is a measure of the amount of working storage (memory) an algorithm needs. That means, how much memory, in the worst case, is needed at any point in the algorithm.</a:t>
            </a:r>
          </a:p>
          <a:p>
            <a:pPr marL="0" indent="0">
              <a:buNone/>
            </a:pPr>
            <a:r>
              <a:rPr lang="en-US" dirty="0"/>
              <a:t>Ex:-  int sum(int x, int y, int z)</a:t>
            </a:r>
          </a:p>
          <a:p>
            <a:pPr marL="0" indent="0">
              <a:buNone/>
            </a:pPr>
            <a:r>
              <a:rPr lang="en-US" dirty="0"/>
              <a:t>          {</a:t>
            </a:r>
          </a:p>
          <a:p>
            <a:pPr marL="0" indent="0">
              <a:buNone/>
            </a:pPr>
            <a:r>
              <a:rPr lang="en-US" dirty="0"/>
              <a:t>            int r = x * y * z;</a:t>
            </a:r>
          </a:p>
          <a:p>
            <a:pPr marL="0" indent="0">
              <a:buNone/>
            </a:pPr>
            <a:r>
              <a:rPr lang="en-US" dirty="0"/>
              <a:t>            return r;</a:t>
            </a:r>
          </a:p>
          <a:p>
            <a:pPr marL="0" indent="0">
              <a:buNone/>
            </a:pPr>
            <a:r>
              <a:rPr lang="en-US" dirty="0"/>
              <a:t>          }</a:t>
            </a:r>
          </a:p>
          <a:p>
            <a:pPr marL="0" indent="0">
              <a:buNone/>
            </a:pPr>
            <a:r>
              <a:rPr lang="en-US" dirty="0"/>
              <a:t>   </a:t>
            </a:r>
          </a:p>
          <a:p>
            <a:r>
              <a:rPr lang="en-US" dirty="0"/>
              <a:t>   The code requires 3 units of space for the parameters and 1 unit for the local variable.  </a:t>
            </a:r>
          </a:p>
          <a:p>
            <a:pPr marL="0" indent="0">
              <a:buNone/>
            </a:pPr>
            <a:r>
              <a:rPr lang="en-US" dirty="0"/>
              <a:t> </a:t>
            </a:r>
          </a:p>
          <a:p>
            <a:endParaRPr lang="en-IN" dirty="0"/>
          </a:p>
        </p:txBody>
      </p:sp>
    </p:spTree>
    <p:extLst>
      <p:ext uri="{BB962C8B-B14F-4D97-AF65-F5344CB8AC3E}">
        <p14:creationId xmlns:p14="http://schemas.microsoft.com/office/powerpoint/2010/main" val="14235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2ED7-9DB4-4DE0-AFE1-9D8B2CB5FD28}"/>
              </a:ext>
            </a:extLst>
          </p:cNvPr>
          <p:cNvSpPr>
            <a:spLocks noGrp="1"/>
          </p:cNvSpPr>
          <p:nvPr>
            <p:ph type="title"/>
          </p:nvPr>
        </p:nvSpPr>
        <p:spPr/>
        <p:txBody>
          <a:bodyPr/>
          <a:lstStyle/>
          <a:p>
            <a:r>
              <a:rPr lang="en-IN" dirty="0" err="1"/>
              <a:t>Analyzing</a:t>
            </a:r>
            <a:r>
              <a:rPr lang="en-IN" dirty="0"/>
              <a:t> Algorithms</a:t>
            </a:r>
          </a:p>
        </p:txBody>
      </p:sp>
      <p:sp>
        <p:nvSpPr>
          <p:cNvPr id="3" name="Content Placeholder 2">
            <a:extLst>
              <a:ext uri="{FF2B5EF4-FFF2-40B4-BE49-F238E27FC236}">
                <a16:creationId xmlns:a16="http://schemas.microsoft.com/office/drawing/2014/main" id="{B358E7C5-FD86-4404-B8E6-CB9CED73C422}"/>
              </a:ext>
            </a:extLst>
          </p:cNvPr>
          <p:cNvSpPr>
            <a:spLocks noGrp="1"/>
          </p:cNvSpPr>
          <p:nvPr>
            <p:ph idx="1"/>
          </p:nvPr>
        </p:nvSpPr>
        <p:spPr>
          <a:xfrm>
            <a:off x="131179" y="784438"/>
            <a:ext cx="11929641" cy="5590565"/>
          </a:xfrm>
        </p:spPr>
        <p:txBody>
          <a:bodyPr/>
          <a:lstStyle/>
          <a:p>
            <a:pPr marL="0" indent="0">
              <a:buNone/>
            </a:pPr>
            <a:r>
              <a:rPr lang="en-US" b="1" dirty="0"/>
              <a:t>Time Complexity </a:t>
            </a:r>
            <a:r>
              <a:rPr lang="en-US" dirty="0"/>
              <a:t>: Time complexity is a measure of the amount of execution time an algorithm needs. It is most commonly estimated by counting the number of elementary steps (operations) performed by any algorithm to finish its execution. </a:t>
            </a:r>
          </a:p>
          <a:p>
            <a:pPr marL="0" indent="0">
              <a:buNone/>
            </a:pPr>
            <a:r>
              <a:rPr lang="en-US" dirty="0"/>
              <a:t>Ex:-    int sum(</a:t>
            </a:r>
            <a:r>
              <a:rPr lang="en-US" dirty="0" err="1"/>
              <a:t>A,n</a:t>
            </a:r>
            <a:r>
              <a:rPr lang="en-US" dirty="0"/>
              <a:t>)                // A is an array and n is the number of elements in A</a:t>
            </a:r>
          </a:p>
          <a:p>
            <a:pPr marL="0" indent="0">
              <a:buNone/>
            </a:pPr>
            <a:r>
              <a:rPr lang="en-US" dirty="0"/>
              <a:t>              {                                       </a:t>
            </a:r>
          </a:p>
          <a:p>
            <a:pPr marL="0" indent="0">
              <a:buNone/>
            </a:pPr>
            <a:r>
              <a:rPr lang="en-US" dirty="0"/>
              <a:t>                total = 0;                    //  cost = 1 and no. of times = 1              </a:t>
            </a:r>
          </a:p>
          <a:p>
            <a:pPr marL="0" indent="0">
              <a:buNone/>
            </a:pPr>
            <a:r>
              <a:rPr lang="en-US" dirty="0"/>
              <a:t>                for </a:t>
            </a:r>
            <a:r>
              <a:rPr lang="en-US" dirty="0" err="1"/>
              <a:t>i</a:t>
            </a:r>
            <a:r>
              <a:rPr lang="en-US" dirty="0"/>
              <a:t> = 0 to n-1           //  cost = 2 and no. of times = n+1 </a:t>
            </a:r>
          </a:p>
          <a:p>
            <a:pPr marL="0" indent="0">
              <a:buNone/>
            </a:pPr>
            <a:r>
              <a:rPr lang="en-US" dirty="0"/>
              <a:t>                sum = sum + A[</a:t>
            </a:r>
            <a:r>
              <a:rPr lang="en-US" dirty="0" err="1"/>
              <a:t>i</a:t>
            </a:r>
            <a:r>
              <a:rPr lang="en-US" dirty="0"/>
              <a:t>];     //  cost = 3 and no. of times = n  </a:t>
            </a:r>
          </a:p>
          <a:p>
            <a:pPr marL="0" indent="0">
              <a:buNone/>
            </a:pPr>
            <a:r>
              <a:rPr lang="en-US" dirty="0"/>
              <a:t>                return sum;               //  cost = 4 and no. of times = 1</a:t>
            </a:r>
          </a:p>
          <a:p>
            <a:pPr marL="0" indent="0">
              <a:buNone/>
            </a:pPr>
            <a:r>
              <a:rPr lang="en-US" dirty="0"/>
              <a:t>                }</a:t>
            </a:r>
          </a:p>
          <a:p>
            <a:r>
              <a:rPr lang="en-US" sz="2000" dirty="0"/>
              <a:t>       Time required = 1(1) + 2(n+1) + 3(n) + 4(1) </a:t>
            </a:r>
          </a:p>
          <a:p>
            <a:r>
              <a:rPr lang="en-US" sz="2000" dirty="0"/>
              <a:t>                                = 1 + 2n +2 + 3n + 4 </a:t>
            </a:r>
          </a:p>
          <a:p>
            <a:r>
              <a:rPr lang="en-US" sz="2000" dirty="0"/>
              <a:t>                                = 5n + 7</a:t>
            </a:r>
          </a:p>
          <a:p>
            <a:r>
              <a:rPr lang="en-US" sz="2000" dirty="0"/>
              <a:t>                                = </a:t>
            </a:r>
            <a:r>
              <a:rPr lang="en-US" sz="2000" dirty="0" err="1"/>
              <a:t>cn</a:t>
            </a:r>
            <a:r>
              <a:rPr lang="en-US" sz="2000" dirty="0"/>
              <a:t> + b (c and b are constants) </a:t>
            </a:r>
            <a:endParaRPr lang="en-IN" sz="2000" dirty="0"/>
          </a:p>
        </p:txBody>
      </p:sp>
    </p:spTree>
    <p:extLst>
      <p:ext uri="{BB962C8B-B14F-4D97-AF65-F5344CB8AC3E}">
        <p14:creationId xmlns:p14="http://schemas.microsoft.com/office/powerpoint/2010/main" val="31963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F2C7-9376-4F34-9711-8F4C9BD1B73E}"/>
              </a:ext>
            </a:extLst>
          </p:cNvPr>
          <p:cNvSpPr>
            <a:spLocks noGrp="1"/>
          </p:cNvSpPr>
          <p:nvPr>
            <p:ph type="title"/>
          </p:nvPr>
        </p:nvSpPr>
        <p:spPr/>
        <p:txBody>
          <a:bodyPr/>
          <a:lstStyle/>
          <a:p>
            <a:r>
              <a:rPr lang="en-IN" dirty="0"/>
              <a:t>Significance of Time Complexity</a:t>
            </a:r>
          </a:p>
        </p:txBody>
      </p:sp>
      <p:sp>
        <p:nvSpPr>
          <p:cNvPr id="3" name="Content Placeholder 2">
            <a:extLst>
              <a:ext uri="{FF2B5EF4-FFF2-40B4-BE49-F238E27FC236}">
                <a16:creationId xmlns:a16="http://schemas.microsoft.com/office/drawing/2014/main" id="{3EFB9C27-8152-4C0C-BC88-67A794773B8B}"/>
              </a:ext>
            </a:extLst>
          </p:cNvPr>
          <p:cNvSpPr>
            <a:spLocks noGrp="1"/>
          </p:cNvSpPr>
          <p:nvPr>
            <p:ph idx="1"/>
          </p:nvPr>
        </p:nvSpPr>
        <p:spPr/>
        <p:txBody>
          <a:bodyPr/>
          <a:lstStyle/>
          <a:p>
            <a:r>
              <a:rPr lang="en-US" dirty="0"/>
              <a:t>As memory is available cheaply and in abundance, the space complexity of an algorithm is </a:t>
            </a:r>
            <a:r>
              <a:rPr lang="en-US" b="1" dirty="0">
                <a:solidFill>
                  <a:srgbClr val="C00000"/>
                </a:solidFill>
              </a:rPr>
              <a:t>not</a:t>
            </a:r>
            <a:r>
              <a:rPr lang="en-US" dirty="0"/>
              <a:t> considered as an </a:t>
            </a:r>
            <a:r>
              <a:rPr lang="en-US" b="1" dirty="0">
                <a:solidFill>
                  <a:srgbClr val="C00000"/>
                </a:solidFill>
              </a:rPr>
              <a:t>effective measure </a:t>
            </a:r>
            <a:r>
              <a:rPr lang="en-US" dirty="0"/>
              <a:t>for </a:t>
            </a:r>
            <a:r>
              <a:rPr lang="en-US" dirty="0" err="1"/>
              <a:t>analysing</a:t>
            </a:r>
            <a:r>
              <a:rPr lang="en-US" dirty="0"/>
              <a:t> an algorithm’s performance.</a:t>
            </a:r>
          </a:p>
          <a:p>
            <a:endParaRPr lang="en-US" dirty="0"/>
          </a:p>
          <a:p>
            <a:r>
              <a:rPr lang="en-US" dirty="0"/>
              <a:t>Running time of an algorithm with respect to the problem </a:t>
            </a:r>
            <a:r>
              <a:rPr lang="en-US" b="1" dirty="0">
                <a:solidFill>
                  <a:srgbClr val="C00000"/>
                </a:solidFill>
              </a:rPr>
              <a:t>instances of different sizes</a:t>
            </a:r>
            <a:r>
              <a:rPr lang="en-US" dirty="0"/>
              <a:t>, is often considered to be the decisive measure in differentiating between average algorithms and the optimal one.   </a:t>
            </a:r>
          </a:p>
          <a:p>
            <a:endParaRPr lang="en-US" dirty="0"/>
          </a:p>
          <a:p>
            <a:r>
              <a:rPr lang="en-US" dirty="0"/>
              <a:t>Thus, </a:t>
            </a:r>
            <a:r>
              <a:rPr lang="en-US" dirty="0" err="1"/>
              <a:t>analysing</a:t>
            </a:r>
            <a:r>
              <a:rPr lang="en-US" dirty="0"/>
              <a:t> the time complexity of an algorithm is more important than </a:t>
            </a:r>
            <a:r>
              <a:rPr lang="en-US" dirty="0" err="1"/>
              <a:t>analysing</a:t>
            </a:r>
            <a:r>
              <a:rPr lang="en-US" dirty="0"/>
              <a:t> the space complexity. </a:t>
            </a:r>
            <a:endParaRPr lang="en-IN" dirty="0"/>
          </a:p>
        </p:txBody>
      </p:sp>
    </p:spTree>
    <p:extLst>
      <p:ext uri="{BB962C8B-B14F-4D97-AF65-F5344CB8AC3E}">
        <p14:creationId xmlns:p14="http://schemas.microsoft.com/office/powerpoint/2010/main" val="83777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53B8-EE5E-4F24-838C-44F36C9CC43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36B5F85-5FE7-4222-AD15-B67A63657579}"/>
              </a:ext>
            </a:extLst>
          </p:cNvPr>
          <p:cNvSpPr>
            <a:spLocks noGrp="1"/>
          </p:cNvSpPr>
          <p:nvPr>
            <p:ph idx="1"/>
          </p:nvPr>
        </p:nvSpPr>
        <p:spPr/>
        <p:txBody>
          <a:bodyPr/>
          <a:lstStyle/>
          <a:p>
            <a:r>
              <a:rPr lang="en-IN" dirty="0"/>
              <a:t>1.	Charles E. </a:t>
            </a:r>
            <a:r>
              <a:rPr lang="en-IN" dirty="0" err="1"/>
              <a:t>Leiserson</a:t>
            </a:r>
            <a:r>
              <a:rPr lang="en-IN" dirty="0"/>
              <a:t>, Thomas H. </a:t>
            </a:r>
            <a:r>
              <a:rPr lang="en-IN" dirty="0" err="1"/>
              <a:t>Cormen</a:t>
            </a:r>
            <a:r>
              <a:rPr lang="en-IN" dirty="0"/>
              <a:t>, Ronald L. Rivest, Clifford Stein - Introduction to Algorithms, PHI</a:t>
            </a:r>
          </a:p>
          <a:p>
            <a:endParaRPr lang="en-IN" dirty="0"/>
          </a:p>
          <a:p>
            <a:r>
              <a:rPr lang="en-IN" dirty="0"/>
              <a:t>2.	Ellis Horowitz, </a:t>
            </a:r>
            <a:r>
              <a:rPr lang="en-IN" dirty="0" err="1"/>
              <a:t>SartajSahni</a:t>
            </a:r>
            <a:r>
              <a:rPr lang="en-IN" dirty="0"/>
              <a:t>, </a:t>
            </a:r>
            <a:r>
              <a:rPr lang="en-IN" dirty="0" err="1"/>
              <a:t>Sanguthevar</a:t>
            </a:r>
            <a:r>
              <a:rPr lang="en-IN" dirty="0"/>
              <a:t> </a:t>
            </a:r>
            <a:r>
              <a:rPr lang="en-IN" dirty="0" err="1"/>
              <a:t>Rajasekharan</a:t>
            </a:r>
            <a:r>
              <a:rPr lang="en-IN" dirty="0"/>
              <a:t>, Fundamentals of Computer </a:t>
            </a:r>
            <a:r>
              <a:rPr lang="en-IN" dirty="0" err="1"/>
              <a:t>Algorithms,Galgotia</a:t>
            </a:r>
            <a:r>
              <a:rPr lang="en-IN" dirty="0"/>
              <a:t>.</a:t>
            </a:r>
          </a:p>
          <a:p>
            <a:endParaRPr lang="en-IN" dirty="0"/>
          </a:p>
          <a:p>
            <a:r>
              <a:rPr lang="en-IN" dirty="0"/>
              <a:t>3.	Jean-Paul Tremblay and Paul G. Sorenson, An Introduction to Data Structures with Applications, Tata McGraw Hill</a:t>
            </a:r>
          </a:p>
          <a:p>
            <a:endParaRPr lang="en-IN" dirty="0"/>
          </a:p>
          <a:p>
            <a:r>
              <a:rPr lang="en-IN" dirty="0"/>
              <a:t>4.	</a:t>
            </a:r>
            <a:r>
              <a:rPr lang="en-IN" dirty="0" err="1"/>
              <a:t>Karumanchi</a:t>
            </a:r>
            <a:r>
              <a:rPr lang="en-IN" dirty="0"/>
              <a:t>, Narasimha, Data Structures and Algorithms Made Easy, </a:t>
            </a:r>
            <a:r>
              <a:rPr lang="en-IN" dirty="0" err="1"/>
              <a:t>CareerMonk</a:t>
            </a:r>
            <a:r>
              <a:rPr lang="en-IN" dirty="0"/>
              <a:t> Publications.</a:t>
            </a:r>
          </a:p>
          <a:p>
            <a:endParaRPr lang="en-IN" dirty="0"/>
          </a:p>
        </p:txBody>
      </p:sp>
    </p:spTree>
    <p:extLst>
      <p:ext uri="{BB962C8B-B14F-4D97-AF65-F5344CB8AC3E}">
        <p14:creationId xmlns:p14="http://schemas.microsoft.com/office/powerpoint/2010/main" val="175426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D19A-EA4D-47FC-95F8-C4AE911C7176}"/>
              </a:ext>
            </a:extLst>
          </p:cNvPr>
          <p:cNvSpPr>
            <a:spLocks noGrp="1"/>
          </p:cNvSpPr>
          <p:nvPr>
            <p:ph type="title"/>
          </p:nvPr>
        </p:nvSpPr>
        <p:spPr/>
        <p:txBody>
          <a:bodyPr/>
          <a:lstStyle/>
          <a:p>
            <a:r>
              <a:rPr lang="en-IN" dirty="0"/>
              <a:t>Syllabus</a:t>
            </a:r>
          </a:p>
        </p:txBody>
      </p:sp>
      <p:sp>
        <p:nvSpPr>
          <p:cNvPr id="3" name="Content Placeholder 2">
            <a:extLst>
              <a:ext uri="{FF2B5EF4-FFF2-40B4-BE49-F238E27FC236}">
                <a16:creationId xmlns:a16="http://schemas.microsoft.com/office/drawing/2014/main" id="{A24CA3FA-0782-4850-AD38-27B691DAFF52}"/>
              </a:ext>
            </a:extLst>
          </p:cNvPr>
          <p:cNvSpPr>
            <a:spLocks noGrp="1"/>
          </p:cNvSpPr>
          <p:nvPr>
            <p:ph idx="1"/>
          </p:nvPr>
        </p:nvSpPr>
        <p:spPr>
          <a:xfrm>
            <a:off x="7531962" y="846582"/>
            <a:ext cx="4528857" cy="5590565"/>
          </a:xfrm>
        </p:spPr>
        <p:txBody>
          <a:bodyPr/>
          <a:lstStyle/>
          <a:p>
            <a:r>
              <a:rPr lang="en-IN" dirty="0"/>
              <a:t>Blog Link:</a:t>
            </a:r>
          </a:p>
          <a:p>
            <a:pPr marL="0" indent="0">
              <a:buNone/>
            </a:pPr>
            <a:r>
              <a:rPr lang="en-IN" sz="1800" dirty="0"/>
              <a:t>http://3cs1103pbt.wordress.com/</a:t>
            </a:r>
          </a:p>
          <a:p>
            <a:endParaRPr lang="en-IN" dirty="0"/>
          </a:p>
          <a:p>
            <a:endParaRPr lang="en-IN" dirty="0"/>
          </a:p>
          <a:p>
            <a:r>
              <a:rPr lang="en-IN" dirty="0"/>
              <a:t>Course Site:</a:t>
            </a:r>
          </a:p>
          <a:p>
            <a:pPr marL="0" indent="0">
              <a:buNone/>
            </a:pPr>
            <a:r>
              <a:rPr lang="en-IN" sz="1800" dirty="0"/>
              <a:t>https://sites.google.com/a/nirmauni.ac.in/3cs1103---data-structures-and-algorithm/</a:t>
            </a:r>
          </a:p>
          <a:p>
            <a:endParaRPr lang="en-IN" dirty="0"/>
          </a:p>
          <a:p>
            <a:r>
              <a:rPr lang="en-US" dirty="0"/>
              <a:t>Moodle:</a:t>
            </a:r>
          </a:p>
          <a:p>
            <a:pPr marL="0" indent="0">
              <a:buNone/>
            </a:pPr>
            <a:r>
              <a:rPr lang="en-IN" sz="1800" dirty="0"/>
              <a:t>https://lms.nirmauni.ac.in/course/view.php?id=1070</a:t>
            </a:r>
          </a:p>
        </p:txBody>
      </p:sp>
      <p:pic>
        <p:nvPicPr>
          <p:cNvPr id="4" name="Picture 3">
            <a:extLst>
              <a:ext uri="{FF2B5EF4-FFF2-40B4-BE49-F238E27FC236}">
                <a16:creationId xmlns:a16="http://schemas.microsoft.com/office/drawing/2014/main" id="{FE5FB8AC-CBC2-4D97-BF40-6AA87753F90D}"/>
              </a:ext>
            </a:extLst>
          </p:cNvPr>
          <p:cNvPicPr>
            <a:picLocks noChangeAspect="1"/>
          </p:cNvPicPr>
          <p:nvPr/>
        </p:nvPicPr>
        <p:blipFill>
          <a:blip r:embed="rId2"/>
          <a:stretch>
            <a:fillRect/>
          </a:stretch>
        </p:blipFill>
        <p:spPr>
          <a:xfrm>
            <a:off x="369162" y="720505"/>
            <a:ext cx="7162800" cy="6137495"/>
          </a:xfrm>
          <a:prstGeom prst="rect">
            <a:avLst/>
          </a:prstGeom>
        </p:spPr>
      </p:pic>
    </p:spTree>
    <p:extLst>
      <p:ext uri="{BB962C8B-B14F-4D97-AF65-F5344CB8AC3E}">
        <p14:creationId xmlns:p14="http://schemas.microsoft.com/office/powerpoint/2010/main" val="358561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7E21-D5FA-4A1C-9AA2-D6DAF4B197C2}"/>
              </a:ext>
            </a:extLst>
          </p:cNvPr>
          <p:cNvSpPr>
            <a:spLocks noGrp="1"/>
          </p:cNvSpPr>
          <p:nvPr>
            <p:ph type="title"/>
          </p:nvPr>
        </p:nvSpPr>
        <p:spPr/>
        <p:txBody>
          <a:bodyPr/>
          <a:lstStyle/>
          <a:p>
            <a:r>
              <a:rPr lang="en-IN" dirty="0"/>
              <a:t>Teaching &amp; Evaluation Scheme</a:t>
            </a:r>
          </a:p>
        </p:txBody>
      </p:sp>
      <p:sp>
        <p:nvSpPr>
          <p:cNvPr id="3" name="Content Placeholder 2">
            <a:extLst>
              <a:ext uri="{FF2B5EF4-FFF2-40B4-BE49-F238E27FC236}">
                <a16:creationId xmlns:a16="http://schemas.microsoft.com/office/drawing/2014/main" id="{947C56C1-EDC4-4047-BC74-C0425257BD31}"/>
              </a:ext>
            </a:extLst>
          </p:cNvPr>
          <p:cNvSpPr>
            <a:spLocks noGrp="1"/>
          </p:cNvSpPr>
          <p:nvPr>
            <p:ph idx="1"/>
          </p:nvPr>
        </p:nvSpPr>
        <p:spPr/>
        <p:txBody>
          <a:bodyPr/>
          <a:lstStyle/>
          <a:p>
            <a:r>
              <a:rPr lang="en-US" dirty="0"/>
              <a:t>Teaching Scheme:</a:t>
            </a:r>
          </a:p>
          <a:p>
            <a:endParaRPr lang="en-US" dirty="0"/>
          </a:p>
          <a:p>
            <a:endParaRPr lang="en-US" dirty="0"/>
          </a:p>
          <a:p>
            <a:endParaRPr lang="en-US" dirty="0"/>
          </a:p>
          <a:p>
            <a:r>
              <a:rPr lang="en-US" dirty="0"/>
              <a:t>Evaluation Methodology:</a:t>
            </a:r>
          </a:p>
          <a:p>
            <a:endParaRPr lang="en-US" dirty="0"/>
          </a:p>
          <a:p>
            <a:endParaRPr lang="en-US" dirty="0"/>
          </a:p>
          <a:p>
            <a:endParaRPr lang="en-US" dirty="0"/>
          </a:p>
          <a:p>
            <a:endParaRPr lang="en-US" dirty="0"/>
          </a:p>
          <a:p>
            <a:endParaRPr lang="en-US" dirty="0"/>
          </a:p>
          <a:p>
            <a:r>
              <a:rPr lang="en-US" dirty="0"/>
              <a:t>Assignments in CE:</a:t>
            </a:r>
          </a:p>
          <a:p>
            <a:pPr marL="0" indent="0">
              <a:buNone/>
            </a:pPr>
            <a:r>
              <a:rPr lang="en-IN" dirty="0"/>
              <a:t>	MOOC</a:t>
            </a:r>
          </a:p>
        </p:txBody>
      </p:sp>
      <p:pic>
        <p:nvPicPr>
          <p:cNvPr id="5" name="Picture 4">
            <a:extLst>
              <a:ext uri="{FF2B5EF4-FFF2-40B4-BE49-F238E27FC236}">
                <a16:creationId xmlns:a16="http://schemas.microsoft.com/office/drawing/2014/main" id="{54D5FE73-F30F-4E96-93FD-3617DE371B9D}"/>
              </a:ext>
            </a:extLst>
          </p:cNvPr>
          <p:cNvPicPr>
            <a:picLocks noChangeAspect="1"/>
          </p:cNvPicPr>
          <p:nvPr/>
        </p:nvPicPr>
        <p:blipFill>
          <a:blip r:embed="rId2"/>
          <a:stretch>
            <a:fillRect/>
          </a:stretch>
        </p:blipFill>
        <p:spPr>
          <a:xfrm>
            <a:off x="2356227" y="1337261"/>
            <a:ext cx="6139204" cy="768163"/>
          </a:xfrm>
          <a:prstGeom prst="rect">
            <a:avLst/>
          </a:prstGeom>
        </p:spPr>
      </p:pic>
      <p:pic>
        <p:nvPicPr>
          <p:cNvPr id="7" name="Picture 6">
            <a:extLst>
              <a:ext uri="{FF2B5EF4-FFF2-40B4-BE49-F238E27FC236}">
                <a16:creationId xmlns:a16="http://schemas.microsoft.com/office/drawing/2014/main" id="{DD877FE4-7EE0-47BB-9C8A-3E433BDA7B0B}"/>
              </a:ext>
            </a:extLst>
          </p:cNvPr>
          <p:cNvPicPr>
            <a:picLocks noChangeAspect="1"/>
          </p:cNvPicPr>
          <p:nvPr/>
        </p:nvPicPr>
        <p:blipFill>
          <a:blip r:embed="rId3"/>
          <a:stretch>
            <a:fillRect/>
          </a:stretch>
        </p:blipFill>
        <p:spPr>
          <a:xfrm>
            <a:off x="2356227" y="3081071"/>
            <a:ext cx="8151058" cy="1743607"/>
          </a:xfrm>
          <a:prstGeom prst="rect">
            <a:avLst/>
          </a:prstGeom>
        </p:spPr>
      </p:pic>
    </p:spTree>
    <p:extLst>
      <p:ext uri="{BB962C8B-B14F-4D97-AF65-F5344CB8AC3E}">
        <p14:creationId xmlns:p14="http://schemas.microsoft.com/office/powerpoint/2010/main" val="262749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89F5-5B5E-433B-9F30-926FC69004CC}"/>
              </a:ext>
            </a:extLst>
          </p:cNvPr>
          <p:cNvSpPr>
            <a:spLocks noGrp="1"/>
          </p:cNvSpPr>
          <p:nvPr>
            <p:ph type="title"/>
          </p:nvPr>
        </p:nvSpPr>
        <p:spPr/>
        <p:txBody>
          <a:bodyPr/>
          <a:lstStyle/>
          <a:p>
            <a:r>
              <a:rPr lang="en-US" dirty="0"/>
              <a:t>What is an Algorithm?</a:t>
            </a:r>
          </a:p>
        </p:txBody>
      </p:sp>
      <p:sp>
        <p:nvSpPr>
          <p:cNvPr id="3" name="Content Placeholder 2">
            <a:extLst>
              <a:ext uri="{FF2B5EF4-FFF2-40B4-BE49-F238E27FC236}">
                <a16:creationId xmlns:a16="http://schemas.microsoft.com/office/drawing/2014/main" id="{61CDA448-B041-4E3F-9DEF-CDD490E06B76}"/>
              </a:ext>
            </a:extLst>
          </p:cNvPr>
          <p:cNvSpPr>
            <a:spLocks noGrp="1"/>
          </p:cNvSpPr>
          <p:nvPr>
            <p:ph idx="1"/>
          </p:nvPr>
        </p:nvSpPr>
        <p:spPr/>
        <p:txBody>
          <a:bodyPr/>
          <a:lstStyle/>
          <a:p>
            <a:r>
              <a:rPr lang="en-US" dirty="0"/>
              <a:t>A step-by-step procedure, to solve the different kinds of problems.</a:t>
            </a:r>
            <a:r>
              <a:rPr lang="en-US" b="1" dirty="0"/>
              <a:t> </a:t>
            </a:r>
          </a:p>
          <a:p>
            <a:r>
              <a:rPr lang="en-US" dirty="0"/>
              <a:t>Suppose, we want to make a Chocolate Cake.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dirty="0"/>
              <a:t>An unambiguous sequence of computational steps that transform the input into the output.</a:t>
            </a:r>
          </a:p>
          <a:p>
            <a:endParaRPr lang="en-US" b="1" dirty="0"/>
          </a:p>
          <a:p>
            <a:pPr lvl="1"/>
            <a:endParaRPr lang="en-US" sz="2200" b="1" i="1" dirty="0"/>
          </a:p>
          <a:p>
            <a:pPr lvl="4"/>
            <a:endParaRPr lang="en-US" b="1" i="1" dirty="0"/>
          </a:p>
          <a:p>
            <a:pPr lvl="1"/>
            <a:endParaRPr lang="en-US" b="1" i="1" dirty="0"/>
          </a:p>
          <a:p>
            <a:pPr lvl="1"/>
            <a:endParaRPr lang="en-US" b="1" i="1" dirty="0"/>
          </a:p>
          <a:p>
            <a:pPr marL="457200" lvl="1" indent="0">
              <a:buNone/>
            </a:pPr>
            <a:endParaRPr lang="en-US" b="1" i="1" dirty="0"/>
          </a:p>
          <a:p>
            <a:pPr lvl="1"/>
            <a:endParaRPr lang="en-US" dirty="0"/>
          </a:p>
          <a:p>
            <a:pPr lvl="1"/>
            <a:endParaRPr lang="en-US" dirty="0"/>
          </a:p>
          <a:p>
            <a:pPr lvl="1"/>
            <a:endParaRPr lang="en-US" dirty="0"/>
          </a:p>
          <a:p>
            <a:pPr marL="457200" lvl="1" indent="0">
              <a:buNone/>
            </a:pPr>
            <a:endParaRPr lang="en-US" dirty="0"/>
          </a:p>
        </p:txBody>
      </p:sp>
      <p:sp>
        <p:nvSpPr>
          <p:cNvPr id="5" name="Right Arrow 4"/>
          <p:cNvSpPr/>
          <p:nvPr/>
        </p:nvSpPr>
        <p:spPr>
          <a:xfrm>
            <a:off x="3548057" y="2484667"/>
            <a:ext cx="1125415" cy="689317"/>
          </a:xfrm>
          <a:prstGeom prst="rightArrow">
            <a:avLst>
              <a:gd name="adj1" fmla="val 50000"/>
              <a:gd name="adj2" fmla="val 7449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7535105" y="2479331"/>
            <a:ext cx="1125415" cy="689317"/>
          </a:xfrm>
          <a:prstGeom prst="rightArrow">
            <a:avLst>
              <a:gd name="adj1" fmla="val 50000"/>
              <a:gd name="adj2" fmla="val 7449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703764" y="4362286"/>
            <a:ext cx="1002197" cy="461665"/>
          </a:xfrm>
          <a:prstGeom prst="rect">
            <a:avLst/>
          </a:prstGeom>
          <a:noFill/>
        </p:spPr>
        <p:txBody>
          <a:bodyPr wrap="none" rtlCol="0">
            <a:spAutoFit/>
          </a:bodyPr>
          <a:lstStyle/>
          <a:p>
            <a:r>
              <a:rPr lang="en-IN" sz="2400" b="1" dirty="0">
                <a:solidFill>
                  <a:srgbClr val="A3115D"/>
                </a:solidFill>
              </a:rPr>
              <a:t>Output</a:t>
            </a:r>
            <a:endParaRPr lang="en-IN" b="1" dirty="0">
              <a:solidFill>
                <a:srgbClr val="A3115D"/>
              </a:solidFill>
            </a:endParaRPr>
          </a:p>
        </p:txBody>
      </p:sp>
      <p:pic>
        <p:nvPicPr>
          <p:cNvPr id="4" name="Picture 3"/>
          <p:cNvPicPr>
            <a:picLocks noChangeAspect="1"/>
          </p:cNvPicPr>
          <p:nvPr/>
        </p:nvPicPr>
        <p:blipFill>
          <a:blip r:embed="rId2"/>
          <a:stretch>
            <a:fillRect/>
          </a:stretch>
        </p:blipFill>
        <p:spPr>
          <a:xfrm>
            <a:off x="1504843" y="1966924"/>
            <a:ext cx="1371600" cy="1992413"/>
          </a:xfrm>
          <a:prstGeom prst="rect">
            <a:avLst/>
          </a:prstGeom>
        </p:spPr>
      </p:pic>
      <p:pic>
        <p:nvPicPr>
          <p:cNvPr id="6" name="Picture 5"/>
          <p:cNvPicPr>
            <a:picLocks noChangeAspect="1"/>
          </p:cNvPicPr>
          <p:nvPr/>
        </p:nvPicPr>
        <p:blipFill>
          <a:blip r:embed="rId3"/>
          <a:stretch>
            <a:fillRect/>
          </a:stretch>
        </p:blipFill>
        <p:spPr>
          <a:xfrm>
            <a:off x="5345087" y="1971378"/>
            <a:ext cx="1518404" cy="2091563"/>
          </a:xfrm>
          <a:prstGeom prst="rect">
            <a:avLst/>
          </a:prstGeom>
        </p:spPr>
      </p:pic>
      <p:pic>
        <p:nvPicPr>
          <p:cNvPr id="14" name="Picture 13"/>
          <p:cNvPicPr>
            <a:picLocks noChangeAspect="1"/>
          </p:cNvPicPr>
          <p:nvPr/>
        </p:nvPicPr>
        <p:blipFill>
          <a:blip r:embed="rId4"/>
          <a:stretch>
            <a:fillRect/>
          </a:stretch>
        </p:blipFill>
        <p:spPr>
          <a:xfrm>
            <a:off x="9332135" y="2033303"/>
            <a:ext cx="1920240" cy="1581374"/>
          </a:xfrm>
          <a:prstGeom prst="rect">
            <a:avLst/>
          </a:prstGeom>
        </p:spPr>
      </p:pic>
      <p:sp>
        <p:nvSpPr>
          <p:cNvPr id="10" name="TextBox 9"/>
          <p:cNvSpPr txBox="1"/>
          <p:nvPr/>
        </p:nvSpPr>
        <p:spPr>
          <a:xfrm>
            <a:off x="1838773" y="4362287"/>
            <a:ext cx="870751" cy="461665"/>
          </a:xfrm>
          <a:prstGeom prst="rect">
            <a:avLst/>
          </a:prstGeom>
          <a:noFill/>
        </p:spPr>
        <p:txBody>
          <a:bodyPr wrap="none" rtlCol="0">
            <a:spAutoFit/>
          </a:bodyPr>
          <a:lstStyle/>
          <a:p>
            <a:r>
              <a:rPr lang="en-IN" sz="2400" b="1" dirty="0">
                <a:solidFill>
                  <a:srgbClr val="AD1457"/>
                </a:solidFill>
              </a:rPr>
              <a:t>Input </a:t>
            </a:r>
            <a:endParaRPr lang="en-IN" b="1" dirty="0">
              <a:solidFill>
                <a:srgbClr val="AD1457"/>
              </a:solidFill>
            </a:endParaRPr>
          </a:p>
        </p:txBody>
      </p:sp>
      <p:sp>
        <p:nvSpPr>
          <p:cNvPr id="11" name="TextBox 10"/>
          <p:cNvSpPr txBox="1"/>
          <p:nvPr/>
        </p:nvSpPr>
        <p:spPr>
          <a:xfrm>
            <a:off x="5521303" y="4362287"/>
            <a:ext cx="1217000" cy="461665"/>
          </a:xfrm>
          <a:prstGeom prst="rect">
            <a:avLst/>
          </a:prstGeom>
          <a:noFill/>
        </p:spPr>
        <p:txBody>
          <a:bodyPr wrap="none" rtlCol="0">
            <a:spAutoFit/>
          </a:bodyPr>
          <a:lstStyle/>
          <a:p>
            <a:r>
              <a:rPr lang="en-IN" sz="2400" b="1" dirty="0">
                <a:solidFill>
                  <a:srgbClr val="AD1457"/>
                </a:solidFill>
              </a:rPr>
              <a:t>Process </a:t>
            </a:r>
            <a:endParaRPr lang="en-IN" b="1" dirty="0">
              <a:solidFill>
                <a:srgbClr val="AD1457"/>
              </a:solidFill>
            </a:endParaRPr>
          </a:p>
        </p:txBody>
      </p:sp>
      <p:sp>
        <p:nvSpPr>
          <p:cNvPr id="12" name="TextBox 11"/>
          <p:cNvSpPr txBox="1"/>
          <p:nvPr/>
        </p:nvSpPr>
        <p:spPr>
          <a:xfrm>
            <a:off x="1504843" y="4823951"/>
            <a:ext cx="1708619" cy="461665"/>
          </a:xfrm>
          <a:prstGeom prst="rect">
            <a:avLst/>
          </a:prstGeom>
          <a:noFill/>
        </p:spPr>
        <p:txBody>
          <a:bodyPr wrap="square" rtlCol="0">
            <a:spAutoFit/>
          </a:bodyPr>
          <a:lstStyle/>
          <a:p>
            <a:r>
              <a:rPr lang="en-IN" sz="2400" b="1" dirty="0">
                <a:solidFill>
                  <a:srgbClr val="424242"/>
                </a:solidFill>
              </a:rPr>
              <a:t>Ingredients </a:t>
            </a:r>
            <a:r>
              <a:rPr lang="en-IN" sz="2400" b="1" dirty="0"/>
              <a:t> </a:t>
            </a:r>
            <a:endParaRPr lang="en-IN" b="1" dirty="0"/>
          </a:p>
        </p:txBody>
      </p:sp>
      <p:sp>
        <p:nvSpPr>
          <p:cNvPr id="15" name="TextBox 14"/>
          <p:cNvSpPr txBox="1"/>
          <p:nvPr/>
        </p:nvSpPr>
        <p:spPr>
          <a:xfrm>
            <a:off x="5606399" y="4823951"/>
            <a:ext cx="1046808" cy="461665"/>
          </a:xfrm>
          <a:prstGeom prst="rect">
            <a:avLst/>
          </a:prstGeom>
          <a:noFill/>
        </p:spPr>
        <p:txBody>
          <a:bodyPr wrap="square" rtlCol="0">
            <a:spAutoFit/>
          </a:bodyPr>
          <a:lstStyle/>
          <a:p>
            <a:r>
              <a:rPr lang="en-IN" sz="2400" b="1" dirty="0">
                <a:solidFill>
                  <a:srgbClr val="424242"/>
                </a:solidFill>
              </a:rPr>
              <a:t>Recipe </a:t>
            </a:r>
            <a:endParaRPr lang="en-IN" b="1" dirty="0">
              <a:solidFill>
                <a:srgbClr val="424242"/>
              </a:solidFill>
            </a:endParaRPr>
          </a:p>
        </p:txBody>
      </p:sp>
      <p:sp>
        <p:nvSpPr>
          <p:cNvPr id="16" name="TextBox 15"/>
          <p:cNvSpPr txBox="1"/>
          <p:nvPr/>
        </p:nvSpPr>
        <p:spPr>
          <a:xfrm>
            <a:off x="9787429" y="4745361"/>
            <a:ext cx="834866" cy="461665"/>
          </a:xfrm>
          <a:prstGeom prst="rect">
            <a:avLst/>
          </a:prstGeom>
          <a:noFill/>
        </p:spPr>
        <p:txBody>
          <a:bodyPr wrap="square" rtlCol="0">
            <a:spAutoFit/>
          </a:bodyPr>
          <a:lstStyle/>
          <a:p>
            <a:r>
              <a:rPr lang="en-IN" sz="2400" b="1" dirty="0">
                <a:solidFill>
                  <a:srgbClr val="424242"/>
                </a:solidFill>
              </a:rPr>
              <a:t>Cake</a:t>
            </a:r>
            <a:r>
              <a:rPr lang="en-IN" sz="2400" b="1" dirty="0">
                <a:solidFill>
                  <a:srgbClr val="002060"/>
                </a:solidFill>
              </a:rPr>
              <a:t> </a:t>
            </a:r>
            <a:r>
              <a:rPr lang="en-IN" sz="2400" b="1" dirty="0"/>
              <a:t> </a:t>
            </a:r>
            <a:endParaRPr lang="en-IN" b="1" dirty="0"/>
          </a:p>
        </p:txBody>
      </p:sp>
      <p:sp>
        <p:nvSpPr>
          <p:cNvPr id="8" name="Rounded Rectangle 7"/>
          <p:cNvSpPr/>
          <p:nvPr/>
        </p:nvSpPr>
        <p:spPr>
          <a:xfrm>
            <a:off x="4840941" y="1802674"/>
            <a:ext cx="2380130" cy="3482942"/>
          </a:xfrm>
          <a:prstGeom prst="round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1500"/>
                                        <p:tgtEl>
                                          <p:spTgt spid="6"/>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500"/>
                            </p:stCondLst>
                            <p:childTnLst>
                              <p:par>
                                <p:cTn id="51" presetID="6" presetClass="entr" presetSubtype="32"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circle(out)">
                                      <p:cBhvr>
                                        <p:cTn id="53" dur="1000"/>
                                        <p:tgtEl>
                                          <p:spTgt spid="14"/>
                                        </p:tgtEl>
                                      </p:cBhvr>
                                    </p:animEffect>
                                  </p:childTnLst>
                                </p:cTn>
                              </p:par>
                            </p:childTnLst>
                          </p:cTn>
                        </p:par>
                        <p:par>
                          <p:cTn id="54" fill="hold">
                            <p:stCondLst>
                              <p:cond delay="1500"/>
                            </p:stCondLst>
                            <p:childTnLst>
                              <p:par>
                                <p:cTn id="55" presetID="10" presetClass="entr" presetSubtype="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heel(1)">
                                      <p:cBhvr>
                                        <p:cTn id="67" dur="20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Effect transition="in" filter="fade">
                                      <p:cBhvr>
                                        <p:cTn id="7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0" grpId="0"/>
      <p:bldP spid="11" grpId="0"/>
      <p:bldP spid="12" grpId="0"/>
      <p:bldP spid="15" grpId="0"/>
      <p:bldP spid="16"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89F5-5B5E-433B-9F30-926FC69004CC}"/>
              </a:ext>
            </a:extLst>
          </p:cNvPr>
          <p:cNvSpPr>
            <a:spLocks noGrp="1"/>
          </p:cNvSpPr>
          <p:nvPr>
            <p:ph type="title"/>
          </p:nvPr>
        </p:nvSpPr>
        <p:spPr/>
        <p:txBody>
          <a:bodyPr/>
          <a:lstStyle/>
          <a:p>
            <a:r>
              <a:rPr lang="en-US" dirty="0"/>
              <a:t>What is an Algorithm?</a:t>
            </a:r>
          </a:p>
        </p:txBody>
      </p:sp>
      <p:sp>
        <p:nvSpPr>
          <p:cNvPr id="3" name="Content Placeholder 2">
            <a:extLst>
              <a:ext uri="{FF2B5EF4-FFF2-40B4-BE49-F238E27FC236}">
                <a16:creationId xmlns:a16="http://schemas.microsoft.com/office/drawing/2014/main" id="{61CDA448-B041-4E3F-9DEF-CDD490E06B76}"/>
              </a:ext>
            </a:extLst>
          </p:cNvPr>
          <p:cNvSpPr>
            <a:spLocks noGrp="1"/>
          </p:cNvSpPr>
          <p:nvPr>
            <p:ph idx="1"/>
          </p:nvPr>
        </p:nvSpPr>
        <p:spPr/>
        <p:txBody>
          <a:bodyPr/>
          <a:lstStyle/>
          <a:p>
            <a:r>
              <a:rPr lang="en-US" dirty="0"/>
              <a:t>A process or a set of rules to be followed to achieve desired output, especially by a computer.</a:t>
            </a:r>
          </a:p>
          <a:p>
            <a:pPr lvl="1"/>
            <a:endParaRPr lang="en-US" sz="2200" b="1" i="1" dirty="0"/>
          </a:p>
          <a:p>
            <a:pPr lvl="4"/>
            <a:endParaRPr lang="en-US" b="1" i="1" dirty="0"/>
          </a:p>
          <a:p>
            <a:pPr lvl="1"/>
            <a:endParaRPr lang="en-US" b="1" i="1" dirty="0"/>
          </a:p>
          <a:p>
            <a:pPr lvl="1"/>
            <a:endParaRPr lang="en-US" b="1" i="1" dirty="0"/>
          </a:p>
          <a:p>
            <a:pPr marL="457200" lvl="1" indent="0">
              <a:buNone/>
            </a:pPr>
            <a:endParaRPr lang="en-US" b="1" i="1" dirty="0"/>
          </a:p>
          <a:p>
            <a:pPr lvl="1"/>
            <a:endParaRPr lang="en-US" dirty="0"/>
          </a:p>
          <a:p>
            <a:pPr lvl="1"/>
            <a:endParaRPr lang="en-US" dirty="0"/>
          </a:p>
          <a:p>
            <a:pPr lvl="1"/>
            <a:endParaRPr lang="en-US" dirty="0"/>
          </a:p>
          <a:p>
            <a:pPr lvl="1"/>
            <a:endParaRPr lang="en-US" dirty="0"/>
          </a:p>
          <a:p>
            <a:endParaRPr lang="en-US" sz="2600" dirty="0"/>
          </a:p>
          <a:p>
            <a:r>
              <a:rPr lang="en-US" dirty="0"/>
              <a:t>An algorithm is </a:t>
            </a:r>
            <a:r>
              <a:rPr lang="en-US" b="1" dirty="0">
                <a:solidFill>
                  <a:srgbClr val="AD1457"/>
                </a:solidFill>
              </a:rPr>
              <a:t>any</a:t>
            </a:r>
            <a:r>
              <a:rPr lang="en-US" dirty="0">
                <a:solidFill>
                  <a:srgbClr val="AD1457"/>
                </a:solidFill>
              </a:rPr>
              <a:t> </a:t>
            </a:r>
            <a:r>
              <a:rPr lang="en-US" b="1" dirty="0">
                <a:solidFill>
                  <a:srgbClr val="AD1457"/>
                </a:solidFill>
              </a:rPr>
              <a:t>well-defined computational procedure </a:t>
            </a:r>
            <a:r>
              <a:rPr lang="en-US" dirty="0"/>
              <a:t>that takes some value, or a set of values as input and produces some value, or a set of values as output.</a:t>
            </a:r>
          </a:p>
        </p:txBody>
      </p:sp>
      <p:sp>
        <p:nvSpPr>
          <p:cNvPr id="5" name="Right Arrow 4"/>
          <p:cNvSpPr/>
          <p:nvPr/>
        </p:nvSpPr>
        <p:spPr>
          <a:xfrm>
            <a:off x="3228395" y="2627137"/>
            <a:ext cx="1125415" cy="689317"/>
          </a:xfrm>
          <a:prstGeom prst="rightArrow">
            <a:avLst>
              <a:gd name="adj1" fmla="val 50000"/>
              <a:gd name="adj2" fmla="val 7449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7613301" y="2627137"/>
            <a:ext cx="1125415" cy="689317"/>
          </a:xfrm>
          <a:prstGeom prst="rightArrow">
            <a:avLst>
              <a:gd name="adj1" fmla="val 50000"/>
              <a:gd name="adj2" fmla="val 7449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stretch>
            <a:fillRect/>
          </a:stretch>
        </p:blipFill>
        <p:spPr>
          <a:xfrm>
            <a:off x="1134871" y="2192768"/>
            <a:ext cx="1280160" cy="1763364"/>
          </a:xfrm>
          <a:prstGeom prst="rect">
            <a:avLst/>
          </a:prstGeom>
        </p:spPr>
      </p:pic>
      <p:pic>
        <p:nvPicPr>
          <p:cNvPr id="15" name="Picture 14"/>
          <p:cNvPicPr>
            <a:picLocks noChangeAspect="1"/>
          </p:cNvPicPr>
          <p:nvPr/>
        </p:nvPicPr>
        <p:blipFill>
          <a:blip r:embed="rId3"/>
          <a:stretch>
            <a:fillRect/>
          </a:stretch>
        </p:blipFill>
        <p:spPr>
          <a:xfrm>
            <a:off x="4912293" y="2348276"/>
            <a:ext cx="2011680" cy="1452349"/>
          </a:xfrm>
          <a:prstGeom prst="rect">
            <a:avLst/>
          </a:prstGeom>
        </p:spPr>
      </p:pic>
      <p:pic>
        <p:nvPicPr>
          <p:cNvPr id="16" name="Picture 15"/>
          <p:cNvPicPr>
            <a:picLocks noChangeAspect="1"/>
          </p:cNvPicPr>
          <p:nvPr/>
        </p:nvPicPr>
        <p:blipFill>
          <a:blip r:embed="rId4"/>
          <a:stretch>
            <a:fillRect/>
          </a:stretch>
        </p:blipFill>
        <p:spPr>
          <a:xfrm>
            <a:off x="9428044" y="2385280"/>
            <a:ext cx="1371600" cy="1208947"/>
          </a:xfrm>
          <a:prstGeom prst="rect">
            <a:avLst/>
          </a:prstGeom>
        </p:spPr>
      </p:pic>
      <p:sp>
        <p:nvSpPr>
          <p:cNvPr id="17" name="TextBox 16"/>
          <p:cNvSpPr txBox="1"/>
          <p:nvPr/>
        </p:nvSpPr>
        <p:spPr>
          <a:xfrm>
            <a:off x="9612745" y="4009009"/>
            <a:ext cx="1002197" cy="461665"/>
          </a:xfrm>
          <a:prstGeom prst="rect">
            <a:avLst/>
          </a:prstGeom>
          <a:noFill/>
        </p:spPr>
        <p:txBody>
          <a:bodyPr wrap="none" rtlCol="0">
            <a:spAutoFit/>
          </a:bodyPr>
          <a:lstStyle/>
          <a:p>
            <a:r>
              <a:rPr lang="en-IN" sz="2400" b="1" dirty="0">
                <a:solidFill>
                  <a:srgbClr val="424242"/>
                </a:solidFill>
              </a:rPr>
              <a:t>Output</a:t>
            </a:r>
            <a:endParaRPr lang="en-IN" b="1" dirty="0">
              <a:solidFill>
                <a:srgbClr val="424242"/>
              </a:solidFill>
            </a:endParaRPr>
          </a:p>
        </p:txBody>
      </p:sp>
      <p:sp>
        <p:nvSpPr>
          <p:cNvPr id="19" name="TextBox 18"/>
          <p:cNvSpPr txBox="1"/>
          <p:nvPr/>
        </p:nvSpPr>
        <p:spPr>
          <a:xfrm>
            <a:off x="1044465" y="4008986"/>
            <a:ext cx="1438214" cy="461665"/>
          </a:xfrm>
          <a:prstGeom prst="rect">
            <a:avLst/>
          </a:prstGeom>
          <a:noFill/>
        </p:spPr>
        <p:txBody>
          <a:bodyPr wrap="none" rtlCol="0">
            <a:spAutoFit/>
          </a:bodyPr>
          <a:lstStyle/>
          <a:p>
            <a:r>
              <a:rPr lang="en-IN" sz="2400" b="1" dirty="0">
                <a:solidFill>
                  <a:srgbClr val="424242"/>
                </a:solidFill>
              </a:rPr>
              <a:t>Algorithm </a:t>
            </a:r>
            <a:endParaRPr lang="en-IN" b="1" dirty="0">
              <a:solidFill>
                <a:srgbClr val="424242"/>
              </a:solidFill>
            </a:endParaRPr>
          </a:p>
        </p:txBody>
      </p:sp>
      <p:sp>
        <p:nvSpPr>
          <p:cNvPr id="20" name="TextBox 19"/>
          <p:cNvSpPr txBox="1"/>
          <p:nvPr/>
        </p:nvSpPr>
        <p:spPr>
          <a:xfrm>
            <a:off x="5273565" y="4008985"/>
            <a:ext cx="1289135" cy="461665"/>
          </a:xfrm>
          <a:prstGeom prst="rect">
            <a:avLst/>
          </a:prstGeom>
          <a:noFill/>
        </p:spPr>
        <p:txBody>
          <a:bodyPr wrap="none" rtlCol="0">
            <a:spAutoFit/>
          </a:bodyPr>
          <a:lstStyle/>
          <a:p>
            <a:r>
              <a:rPr lang="en-IN" sz="2400" b="1" dirty="0">
                <a:solidFill>
                  <a:srgbClr val="424242"/>
                </a:solidFill>
              </a:rPr>
              <a:t>Program </a:t>
            </a:r>
            <a:endParaRPr lang="en-IN" b="1" dirty="0">
              <a:solidFill>
                <a:srgbClr val="424242"/>
              </a:solidFill>
            </a:endParaRPr>
          </a:p>
        </p:txBody>
      </p:sp>
      <p:grpSp>
        <p:nvGrpSpPr>
          <p:cNvPr id="22" name="Group 21"/>
          <p:cNvGrpSpPr/>
          <p:nvPr/>
        </p:nvGrpSpPr>
        <p:grpSpPr>
          <a:xfrm>
            <a:off x="5187129" y="1464024"/>
            <a:ext cx="1205437" cy="816293"/>
            <a:chOff x="5187129" y="1464024"/>
            <a:chExt cx="1205437" cy="816293"/>
          </a:xfrm>
        </p:grpSpPr>
        <p:pic>
          <p:nvPicPr>
            <p:cNvPr id="21" name="Picture 20"/>
            <p:cNvPicPr>
              <a:picLocks noChangeAspect="1"/>
            </p:cNvPicPr>
            <p:nvPr/>
          </p:nvPicPr>
          <p:blipFill>
            <a:blip r:embed="rId5"/>
            <a:stretch>
              <a:fillRect/>
            </a:stretch>
          </p:blipFill>
          <p:spPr>
            <a:xfrm>
              <a:off x="5569606" y="1604313"/>
              <a:ext cx="822960" cy="676004"/>
            </a:xfrm>
            <a:prstGeom prst="rect">
              <a:avLst/>
            </a:prstGeom>
          </p:spPr>
        </p:pic>
        <p:sp>
          <p:nvSpPr>
            <p:cNvPr id="18" name="TextBox 17"/>
            <p:cNvSpPr txBox="1"/>
            <p:nvPr/>
          </p:nvSpPr>
          <p:spPr>
            <a:xfrm>
              <a:off x="5187129" y="1464024"/>
              <a:ext cx="764953" cy="400110"/>
            </a:xfrm>
            <a:prstGeom prst="rect">
              <a:avLst/>
            </a:prstGeom>
            <a:noFill/>
          </p:spPr>
          <p:txBody>
            <a:bodyPr wrap="none" rtlCol="0">
              <a:spAutoFit/>
            </a:bodyPr>
            <a:lstStyle/>
            <a:p>
              <a:r>
                <a:rPr lang="en-IN" sz="2000" b="1" dirty="0">
                  <a:solidFill>
                    <a:srgbClr val="A3115D"/>
                  </a:solidFill>
                </a:rPr>
                <a:t>Input </a:t>
              </a:r>
            </a:p>
          </p:txBody>
        </p:sp>
      </p:grpSp>
    </p:spTree>
    <p:extLst>
      <p:ext uri="{BB962C8B-B14F-4D97-AF65-F5344CB8AC3E}">
        <p14:creationId xmlns:p14="http://schemas.microsoft.com/office/powerpoint/2010/main" val="190300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500"/>
                            </p:stCondLst>
                            <p:childTnLst>
                              <p:par>
                                <p:cTn id="23" presetID="21" presetClass="entr" presetSubtype="1"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heel(1)">
                                      <p:cBhvr>
                                        <p:cTn id="25" dur="2000"/>
                                        <p:tgtEl>
                                          <p:spTgt spid="1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up)">
                                      <p:cBhvr>
                                        <p:cTn id="34" dur="10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7"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89F5-5B5E-433B-9F30-926FC69004CC}"/>
              </a:ext>
            </a:extLst>
          </p:cNvPr>
          <p:cNvSpPr>
            <a:spLocks noGrp="1"/>
          </p:cNvSpPr>
          <p:nvPr>
            <p:ph type="title"/>
          </p:nvPr>
        </p:nvSpPr>
        <p:spPr/>
        <p:txBody>
          <a:bodyPr/>
          <a:lstStyle/>
          <a:p>
            <a:r>
              <a:rPr lang="en-US" dirty="0"/>
              <a:t>Characteristics of An Algorithm</a:t>
            </a:r>
          </a:p>
        </p:txBody>
      </p:sp>
      <p:sp>
        <p:nvSpPr>
          <p:cNvPr id="3" name="Content Placeholder 2">
            <a:extLst>
              <a:ext uri="{FF2B5EF4-FFF2-40B4-BE49-F238E27FC236}">
                <a16:creationId xmlns:a16="http://schemas.microsoft.com/office/drawing/2014/main" id="{61CDA448-B041-4E3F-9DEF-CDD490E06B76}"/>
              </a:ext>
            </a:extLst>
          </p:cNvPr>
          <p:cNvSpPr>
            <a:spLocks noGrp="1"/>
          </p:cNvSpPr>
          <p:nvPr>
            <p:ph idx="1"/>
          </p:nvPr>
        </p:nvSpPr>
        <p:spPr/>
        <p:txBody>
          <a:bodyPr/>
          <a:lstStyle/>
          <a:p>
            <a:pPr marL="265113" lvl="1" indent="-265113">
              <a:spcBef>
                <a:spcPts val="1000"/>
              </a:spcBef>
              <a:buFont typeface="Wingdings 3" panose="05040102010807070707" pitchFamily="18" charset="2"/>
              <a:buChar char=""/>
            </a:pPr>
            <a:r>
              <a:rPr lang="en-US" sz="2400" b="1" dirty="0"/>
              <a:t>Finiteness</a:t>
            </a:r>
            <a:r>
              <a:rPr lang="en-US" sz="2400" dirty="0"/>
              <a:t>: An algorithm must always terminate after a </a:t>
            </a:r>
            <a:r>
              <a:rPr lang="en-US" sz="2400" dirty="0">
                <a:solidFill>
                  <a:srgbClr val="AD1457"/>
                </a:solidFill>
              </a:rPr>
              <a:t>finite number of steps</a:t>
            </a:r>
            <a:r>
              <a:rPr lang="en-US" sz="2400" dirty="0"/>
              <a:t>.</a:t>
            </a:r>
          </a:p>
          <a:p>
            <a:pPr marL="265113" lvl="1" indent="-265113">
              <a:spcBef>
                <a:spcPts val="1000"/>
              </a:spcBef>
              <a:buFont typeface="Wingdings 3" panose="05040102010807070707" pitchFamily="18" charset="2"/>
              <a:buChar char=""/>
            </a:pPr>
            <a:r>
              <a:rPr lang="en-US" sz="2400" b="1" dirty="0"/>
              <a:t>Definiteness</a:t>
            </a:r>
            <a:r>
              <a:rPr lang="en-US" sz="2400" dirty="0"/>
              <a:t>: Each step of an algorithm must be </a:t>
            </a:r>
            <a:r>
              <a:rPr lang="en-US" sz="2400" dirty="0">
                <a:solidFill>
                  <a:srgbClr val="AD1457"/>
                </a:solidFill>
              </a:rPr>
              <a:t>precisely defined.</a:t>
            </a:r>
          </a:p>
          <a:p>
            <a:pPr marL="265113" lvl="1" indent="-265113">
              <a:spcBef>
                <a:spcPts val="1000"/>
              </a:spcBef>
              <a:buFont typeface="Wingdings 3" panose="05040102010807070707" pitchFamily="18" charset="2"/>
              <a:buChar char=""/>
            </a:pPr>
            <a:r>
              <a:rPr lang="en-US" sz="2400" b="1" dirty="0"/>
              <a:t>Input</a:t>
            </a:r>
            <a:r>
              <a:rPr lang="en-US" sz="2400" dirty="0"/>
              <a:t>: An algorithm has </a:t>
            </a:r>
            <a:r>
              <a:rPr lang="en-US" sz="2400" dirty="0">
                <a:solidFill>
                  <a:srgbClr val="AD1457"/>
                </a:solidFill>
              </a:rPr>
              <a:t>zero or more </a:t>
            </a:r>
            <a:r>
              <a:rPr lang="en-US" sz="2400" dirty="0"/>
              <a:t>inputs.</a:t>
            </a:r>
          </a:p>
          <a:p>
            <a:pPr marL="265113" lvl="1" indent="-265113">
              <a:spcBef>
                <a:spcPts val="1000"/>
              </a:spcBef>
              <a:buFont typeface="Wingdings 3" panose="05040102010807070707" pitchFamily="18" charset="2"/>
              <a:buChar char=""/>
            </a:pPr>
            <a:r>
              <a:rPr lang="en-US" sz="2400" b="1" dirty="0"/>
              <a:t>Output</a:t>
            </a:r>
            <a:r>
              <a:rPr lang="en-US" sz="2400" dirty="0"/>
              <a:t>: An algorithm must have </a:t>
            </a:r>
            <a:r>
              <a:rPr lang="en-US" sz="2400" dirty="0">
                <a:solidFill>
                  <a:srgbClr val="AD1457"/>
                </a:solidFill>
              </a:rPr>
              <a:t>at least one </a:t>
            </a:r>
            <a:r>
              <a:rPr lang="en-US" sz="2400" dirty="0"/>
              <a:t>desirable output.</a:t>
            </a:r>
          </a:p>
          <a:p>
            <a:pPr marL="265113" lvl="1" indent="-265113">
              <a:spcBef>
                <a:spcPts val="1000"/>
              </a:spcBef>
              <a:buFont typeface="Wingdings 3" panose="05040102010807070707" pitchFamily="18" charset="2"/>
              <a:buChar char=""/>
            </a:pPr>
            <a:r>
              <a:rPr lang="en-US" sz="2400" b="1" dirty="0"/>
              <a:t>Effectiveness</a:t>
            </a:r>
            <a:r>
              <a:rPr lang="en-US" sz="2400" dirty="0"/>
              <a:t>: All the operations to be performed in the algorithm </a:t>
            </a:r>
            <a:r>
              <a:rPr lang="en-US" sz="2400" dirty="0">
                <a:solidFill>
                  <a:srgbClr val="AD1457"/>
                </a:solidFill>
              </a:rPr>
              <a:t>must be sufficiently basic </a:t>
            </a:r>
            <a:r>
              <a:rPr lang="en-US" sz="2400" dirty="0"/>
              <a:t>and essential.</a:t>
            </a:r>
          </a:p>
          <a:p>
            <a:pPr marL="265113" lvl="1" indent="-265113">
              <a:spcBef>
                <a:spcPts val="1000"/>
              </a:spcBef>
              <a:buFont typeface="Wingdings 3" panose="05040102010807070707" pitchFamily="18" charset="2"/>
              <a:buChar char=""/>
            </a:pPr>
            <a:r>
              <a:rPr lang="en-US" sz="2400" b="1" dirty="0"/>
              <a:t>Correctness</a:t>
            </a:r>
            <a:r>
              <a:rPr lang="en-US" sz="2400" dirty="0"/>
              <a:t>: An algorithm must produce </a:t>
            </a:r>
            <a:r>
              <a:rPr lang="en-US" sz="2400" b="1" dirty="0">
                <a:solidFill>
                  <a:srgbClr val="C00000"/>
                </a:solidFill>
              </a:rPr>
              <a:t>correct output </a:t>
            </a:r>
            <a:r>
              <a:rPr lang="en-US" sz="2400" dirty="0"/>
              <a:t>on </a:t>
            </a:r>
            <a:r>
              <a:rPr lang="en-US" sz="2400" b="1" dirty="0">
                <a:solidFill>
                  <a:srgbClr val="C00000"/>
                </a:solidFill>
              </a:rPr>
              <a:t>every possible input instance</a:t>
            </a:r>
            <a:r>
              <a:rPr lang="en-US" sz="2400" dirty="0"/>
              <a:t> of the problem. It is the most important property of an algorithm. </a:t>
            </a:r>
          </a:p>
          <a:p>
            <a:pPr marL="265113" lvl="1" indent="-265113">
              <a:spcBef>
                <a:spcPts val="1000"/>
              </a:spcBef>
              <a:buFont typeface="Wingdings 3" panose="05040102010807070707" pitchFamily="18" charset="2"/>
              <a:buChar char=""/>
            </a:pPr>
            <a:endParaRPr lang="en-US" sz="2400" dirty="0"/>
          </a:p>
          <a:p>
            <a:endParaRPr lang="en-US" dirty="0"/>
          </a:p>
        </p:txBody>
      </p:sp>
    </p:spTree>
    <p:extLst>
      <p:ext uri="{BB962C8B-B14F-4D97-AF65-F5344CB8AC3E}">
        <p14:creationId xmlns:p14="http://schemas.microsoft.com/office/powerpoint/2010/main" val="126044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Simple Multiplication Methods</a:t>
            </a:r>
          </a:p>
        </p:txBody>
      </p:sp>
      <p:sp>
        <p:nvSpPr>
          <p:cNvPr id="33" name="Text Placeholder 2"/>
          <p:cNvSpPr txBox="1">
            <a:spLocks/>
          </p:cNvSpPr>
          <p:nvPr/>
        </p:nvSpPr>
        <p:spPr>
          <a:xfrm>
            <a:off x="578223" y="1198937"/>
            <a:ext cx="3276600" cy="639762"/>
          </a:xfrm>
          <a:prstGeom prst="rect">
            <a:avLst/>
          </a:prstGeom>
          <a:noFill/>
        </p:spPr>
        <p:txBody>
          <a:bodyPr vert="horz" lIns="91440" tIns="45720" rIns="91440" bIns="45720" rtlCol="0">
            <a:normAutofit/>
          </a:bodyPr>
          <a:lstStyle>
            <a:lvl1pPr marL="342900" indent="-342900" algn="just" defTabSz="914400" rtl="0" eaLnBrk="1" latinLnBrk="0" hangingPunct="1">
              <a:lnSpc>
                <a:spcPct val="114000"/>
              </a:lnSpc>
              <a:spcBef>
                <a:spcPts val="0"/>
              </a:spcBef>
              <a:spcAft>
                <a:spcPts val="1200"/>
              </a:spcAft>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ts val="0"/>
              </a:spcBef>
              <a:spcAft>
                <a:spcPts val="1200"/>
              </a:spcAft>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ts val="0"/>
              </a:spcBef>
              <a:spcAft>
                <a:spcPts val="1200"/>
              </a:spcAft>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ts val="0"/>
              </a:spcBef>
              <a:spcAft>
                <a:spcPts val="12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ts val="0"/>
              </a:spcBef>
              <a:spcAft>
                <a:spcPts val="12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b="1" dirty="0">
                <a:solidFill>
                  <a:schemeClr val="accent6">
                    <a:lumMod val="75000"/>
                  </a:schemeClr>
                </a:solidFill>
                <a:latin typeface="+mn-lt"/>
              </a:rPr>
              <a:t>1. American approach</a:t>
            </a:r>
          </a:p>
        </p:txBody>
      </p:sp>
      <p:sp>
        <p:nvSpPr>
          <p:cNvPr id="34" name="Text Placeholder 4"/>
          <p:cNvSpPr txBox="1">
            <a:spLocks/>
          </p:cNvSpPr>
          <p:nvPr/>
        </p:nvSpPr>
        <p:spPr>
          <a:xfrm>
            <a:off x="5696052" y="1198937"/>
            <a:ext cx="3505200" cy="639762"/>
          </a:xfrm>
          <a:prstGeom prst="rect">
            <a:avLst/>
          </a:prstGeom>
          <a:no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b="1" dirty="0">
                <a:solidFill>
                  <a:schemeClr val="accent6">
                    <a:lumMod val="75000"/>
                  </a:schemeClr>
                </a:solidFill>
              </a:rPr>
              <a:t>2. English approach</a:t>
            </a:r>
          </a:p>
        </p:txBody>
      </p:sp>
      <p:sp>
        <p:nvSpPr>
          <p:cNvPr id="35" name="Rectangle 34"/>
          <p:cNvSpPr/>
          <p:nvPr/>
        </p:nvSpPr>
        <p:spPr>
          <a:xfrm>
            <a:off x="1932758" y="1949824"/>
            <a:ext cx="1025912" cy="5334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9 8 1</a:t>
            </a:r>
          </a:p>
        </p:txBody>
      </p:sp>
      <p:sp>
        <p:nvSpPr>
          <p:cNvPr id="36" name="Rectangle 35"/>
          <p:cNvSpPr/>
          <p:nvPr/>
        </p:nvSpPr>
        <p:spPr>
          <a:xfrm>
            <a:off x="1734233" y="3096287"/>
            <a:ext cx="1282390" cy="533400"/>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3 9 2 4</a:t>
            </a:r>
          </a:p>
        </p:txBody>
      </p:sp>
      <p:sp>
        <p:nvSpPr>
          <p:cNvPr id="37" name="Rectangle 36"/>
          <p:cNvSpPr/>
          <p:nvPr/>
        </p:nvSpPr>
        <p:spPr>
          <a:xfrm>
            <a:off x="1492623" y="3629687"/>
            <a:ext cx="1295400" cy="533400"/>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2 9 4 3</a:t>
            </a:r>
          </a:p>
        </p:txBody>
      </p:sp>
      <p:sp>
        <p:nvSpPr>
          <p:cNvPr id="38" name="Rectangle 37"/>
          <p:cNvSpPr/>
          <p:nvPr/>
        </p:nvSpPr>
        <p:spPr>
          <a:xfrm>
            <a:off x="1277032" y="4159624"/>
            <a:ext cx="1282390" cy="533400"/>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1 9 6 2</a:t>
            </a:r>
          </a:p>
        </p:txBody>
      </p:sp>
      <p:sp>
        <p:nvSpPr>
          <p:cNvPr id="39" name="Rectangle 38"/>
          <p:cNvSpPr/>
          <p:nvPr/>
        </p:nvSpPr>
        <p:spPr>
          <a:xfrm>
            <a:off x="1277032" y="4693024"/>
            <a:ext cx="1025912" cy="552797"/>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9 8 1</a:t>
            </a:r>
          </a:p>
        </p:txBody>
      </p:sp>
      <p:sp>
        <p:nvSpPr>
          <p:cNvPr id="40" name="Rectangle 39"/>
          <p:cNvSpPr/>
          <p:nvPr/>
        </p:nvSpPr>
        <p:spPr>
          <a:xfrm>
            <a:off x="1111623" y="5378824"/>
            <a:ext cx="1752600" cy="533400"/>
          </a:xfrm>
          <a:prstGeom prst="rect">
            <a:avLst/>
          </a:prstGeom>
          <a:solidFill>
            <a:srgbClr val="EEECE1"/>
          </a:solidFill>
          <a:ln w="12700" cap="flat" cmpd="sng" algn="ctr">
            <a:solidFill>
              <a:srgbClr val="F48CA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424242"/>
                </a:solidFill>
                <a:effectLst/>
                <a:uLnTx/>
                <a:uFillTx/>
                <a:ea typeface="+mn-ea"/>
                <a:cs typeface="+mn-cs"/>
              </a:rPr>
              <a:t>1 2 1 0 5 5 4</a:t>
            </a:r>
          </a:p>
        </p:txBody>
      </p:sp>
      <p:sp>
        <p:nvSpPr>
          <p:cNvPr id="41" name="Rectangle 40"/>
          <p:cNvSpPr/>
          <p:nvPr/>
        </p:nvSpPr>
        <p:spPr>
          <a:xfrm>
            <a:off x="2559422" y="2483224"/>
            <a:ext cx="256817"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4</a:t>
            </a:r>
          </a:p>
        </p:txBody>
      </p:sp>
      <p:sp>
        <p:nvSpPr>
          <p:cNvPr id="42" name="Rectangle 41"/>
          <p:cNvSpPr/>
          <p:nvPr/>
        </p:nvSpPr>
        <p:spPr>
          <a:xfrm>
            <a:off x="2275067" y="2483224"/>
            <a:ext cx="284356"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3</a:t>
            </a:r>
          </a:p>
        </p:txBody>
      </p:sp>
      <p:sp>
        <p:nvSpPr>
          <p:cNvPr id="43" name="Rectangle 42"/>
          <p:cNvSpPr/>
          <p:nvPr/>
        </p:nvSpPr>
        <p:spPr>
          <a:xfrm>
            <a:off x="2054240" y="2483224"/>
            <a:ext cx="276583"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2</a:t>
            </a:r>
          </a:p>
        </p:txBody>
      </p:sp>
      <p:sp>
        <p:nvSpPr>
          <p:cNvPr id="44" name="Rectangle 43"/>
          <p:cNvSpPr/>
          <p:nvPr/>
        </p:nvSpPr>
        <p:spPr>
          <a:xfrm>
            <a:off x="1797423" y="2483224"/>
            <a:ext cx="256817"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1</a:t>
            </a:r>
          </a:p>
        </p:txBody>
      </p:sp>
      <p:sp>
        <p:nvSpPr>
          <p:cNvPr id="45" name="Rectangle 44"/>
          <p:cNvSpPr/>
          <p:nvPr/>
        </p:nvSpPr>
        <p:spPr>
          <a:xfrm>
            <a:off x="6964165" y="1949824"/>
            <a:ext cx="1025912" cy="5334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9 8 1</a:t>
            </a:r>
          </a:p>
        </p:txBody>
      </p:sp>
      <p:sp>
        <p:nvSpPr>
          <p:cNvPr id="46" name="Rectangle 45"/>
          <p:cNvSpPr/>
          <p:nvPr/>
        </p:nvSpPr>
        <p:spPr>
          <a:xfrm>
            <a:off x="6676430" y="4616824"/>
            <a:ext cx="1282390" cy="533400"/>
          </a:xfrm>
          <a:prstGeom prst="rect">
            <a:avLst/>
          </a:prstGeom>
          <a:solidFill>
            <a:srgbClr val="EEECE1"/>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3 9 2 4</a:t>
            </a:r>
          </a:p>
        </p:txBody>
      </p:sp>
      <p:sp>
        <p:nvSpPr>
          <p:cNvPr id="47" name="Rectangle 46"/>
          <p:cNvSpPr/>
          <p:nvPr/>
        </p:nvSpPr>
        <p:spPr>
          <a:xfrm>
            <a:off x="6447830" y="4083424"/>
            <a:ext cx="1295400" cy="533400"/>
          </a:xfrm>
          <a:prstGeom prst="rect">
            <a:avLst/>
          </a:prstGeom>
          <a:solidFill>
            <a:srgbClr val="EEECE1"/>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2 9 4 3</a:t>
            </a:r>
          </a:p>
        </p:txBody>
      </p:sp>
      <p:sp>
        <p:nvSpPr>
          <p:cNvPr id="48" name="Rectangle 47"/>
          <p:cNvSpPr/>
          <p:nvPr/>
        </p:nvSpPr>
        <p:spPr>
          <a:xfrm>
            <a:off x="6219230" y="3550024"/>
            <a:ext cx="1282390" cy="533400"/>
          </a:xfrm>
          <a:prstGeom prst="rect">
            <a:avLst/>
          </a:prstGeom>
          <a:solidFill>
            <a:srgbClr val="EEECE1"/>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1 9 6 2</a:t>
            </a:r>
          </a:p>
        </p:txBody>
      </p:sp>
      <p:sp>
        <p:nvSpPr>
          <p:cNvPr id="49" name="Rectangle 48"/>
          <p:cNvSpPr/>
          <p:nvPr/>
        </p:nvSpPr>
        <p:spPr>
          <a:xfrm>
            <a:off x="6219230" y="3073427"/>
            <a:ext cx="1004708" cy="476597"/>
          </a:xfrm>
          <a:prstGeom prst="rect">
            <a:avLst/>
          </a:prstGeom>
          <a:solidFill>
            <a:srgbClr val="EEECE1"/>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9 8 1</a:t>
            </a:r>
          </a:p>
        </p:txBody>
      </p:sp>
      <p:sp>
        <p:nvSpPr>
          <p:cNvPr id="50" name="Rectangle 49"/>
          <p:cNvSpPr/>
          <p:nvPr/>
        </p:nvSpPr>
        <p:spPr>
          <a:xfrm>
            <a:off x="6143030" y="5302624"/>
            <a:ext cx="1752600" cy="533400"/>
          </a:xfrm>
          <a:prstGeom prst="rect">
            <a:avLst/>
          </a:prstGeom>
          <a:solidFill>
            <a:srgbClr val="EEECE1"/>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424242"/>
                </a:solidFill>
                <a:effectLst/>
                <a:uLnTx/>
                <a:uFillTx/>
                <a:ea typeface="+mn-ea"/>
                <a:cs typeface="+mn-cs"/>
              </a:rPr>
              <a:t>1 2 1 0 5 5 4</a:t>
            </a:r>
          </a:p>
        </p:txBody>
      </p:sp>
      <p:sp>
        <p:nvSpPr>
          <p:cNvPr id="51" name="Rectangle 50"/>
          <p:cNvSpPr/>
          <p:nvPr/>
        </p:nvSpPr>
        <p:spPr>
          <a:xfrm>
            <a:off x="7590829" y="2483224"/>
            <a:ext cx="256817"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4</a:t>
            </a:r>
          </a:p>
        </p:txBody>
      </p:sp>
      <p:sp>
        <p:nvSpPr>
          <p:cNvPr id="52" name="Rectangle 51"/>
          <p:cNvSpPr/>
          <p:nvPr/>
        </p:nvSpPr>
        <p:spPr>
          <a:xfrm>
            <a:off x="7306474" y="2483224"/>
            <a:ext cx="284356"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3</a:t>
            </a:r>
          </a:p>
        </p:txBody>
      </p:sp>
      <p:sp>
        <p:nvSpPr>
          <p:cNvPr id="53" name="Rectangle 52"/>
          <p:cNvSpPr/>
          <p:nvPr/>
        </p:nvSpPr>
        <p:spPr>
          <a:xfrm>
            <a:off x="7085647" y="2483224"/>
            <a:ext cx="276583"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2</a:t>
            </a:r>
          </a:p>
        </p:txBody>
      </p:sp>
      <p:sp>
        <p:nvSpPr>
          <p:cNvPr id="54" name="Rectangle 53"/>
          <p:cNvSpPr/>
          <p:nvPr/>
        </p:nvSpPr>
        <p:spPr>
          <a:xfrm>
            <a:off x="6828830" y="2483224"/>
            <a:ext cx="256817" cy="4572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ea typeface="+mn-ea"/>
                <a:cs typeface="+mn-cs"/>
              </a:rPr>
              <a:t>1</a:t>
            </a:r>
          </a:p>
        </p:txBody>
      </p:sp>
      <p:cxnSp>
        <p:nvCxnSpPr>
          <p:cNvPr id="55" name="Straight Connector 54"/>
          <p:cNvCxnSpPr/>
          <p:nvPr/>
        </p:nvCxnSpPr>
        <p:spPr>
          <a:xfrm>
            <a:off x="1290549" y="2940424"/>
            <a:ext cx="1954674" cy="0"/>
          </a:xfrm>
          <a:prstGeom prst="line">
            <a:avLst/>
          </a:prstGeom>
          <a:noFill/>
          <a:ln w="19050" cap="flat" cmpd="sng" algn="ctr">
            <a:solidFill>
              <a:srgbClr val="C00000"/>
            </a:solidFill>
            <a:prstDash val="solid"/>
          </a:ln>
          <a:effectLst/>
        </p:spPr>
      </p:cxnSp>
      <p:cxnSp>
        <p:nvCxnSpPr>
          <p:cNvPr id="56" name="Straight Connector 55"/>
          <p:cNvCxnSpPr/>
          <p:nvPr/>
        </p:nvCxnSpPr>
        <p:spPr>
          <a:xfrm>
            <a:off x="789758" y="5245821"/>
            <a:ext cx="2286000" cy="0"/>
          </a:xfrm>
          <a:prstGeom prst="line">
            <a:avLst/>
          </a:prstGeom>
          <a:noFill/>
          <a:ln w="19050" cap="flat" cmpd="sng" algn="ctr">
            <a:solidFill>
              <a:srgbClr val="C00000"/>
            </a:solidFill>
            <a:prstDash val="solid"/>
          </a:ln>
          <a:effectLst/>
        </p:spPr>
      </p:cxnSp>
      <p:cxnSp>
        <p:nvCxnSpPr>
          <p:cNvPr id="57" name="Straight Connector 56"/>
          <p:cNvCxnSpPr/>
          <p:nvPr/>
        </p:nvCxnSpPr>
        <p:spPr>
          <a:xfrm>
            <a:off x="6066830" y="2940424"/>
            <a:ext cx="2133600" cy="0"/>
          </a:xfrm>
          <a:prstGeom prst="line">
            <a:avLst/>
          </a:prstGeom>
          <a:noFill/>
          <a:ln w="19050" cap="flat" cmpd="sng" algn="ctr">
            <a:solidFill>
              <a:srgbClr val="C00000"/>
            </a:solidFill>
            <a:prstDash val="solid"/>
          </a:ln>
          <a:effectLst/>
        </p:spPr>
      </p:cxnSp>
      <p:cxnSp>
        <p:nvCxnSpPr>
          <p:cNvPr id="58" name="Straight Connector 57"/>
          <p:cNvCxnSpPr/>
          <p:nvPr/>
        </p:nvCxnSpPr>
        <p:spPr>
          <a:xfrm>
            <a:off x="5914430" y="5150224"/>
            <a:ext cx="2514600" cy="0"/>
          </a:xfrm>
          <a:prstGeom prst="line">
            <a:avLst/>
          </a:prstGeom>
          <a:noFill/>
          <a:ln w="19050" cap="flat" cmpd="sng" algn="ctr">
            <a:solidFill>
              <a:srgbClr val="C00000"/>
            </a:solidFill>
            <a:prstDash val="solid"/>
          </a:ln>
          <a:effectLst/>
        </p:spPr>
      </p:cxnSp>
      <p:grpSp>
        <p:nvGrpSpPr>
          <p:cNvPr id="2" name="Group 1"/>
          <p:cNvGrpSpPr/>
          <p:nvPr/>
        </p:nvGrpSpPr>
        <p:grpSpPr>
          <a:xfrm>
            <a:off x="4710597" y="1208462"/>
            <a:ext cx="100584" cy="4816499"/>
            <a:chOff x="4710597" y="1208462"/>
            <a:chExt cx="100584" cy="4816499"/>
          </a:xfrm>
          <a:solidFill>
            <a:srgbClr val="424242"/>
          </a:solidFill>
        </p:grpSpPr>
        <p:cxnSp>
          <p:nvCxnSpPr>
            <p:cNvPr id="3" name="Straight Connector 2"/>
            <p:cNvCxnSpPr/>
            <p:nvPr/>
          </p:nvCxnSpPr>
          <p:spPr>
            <a:xfrm flipH="1">
              <a:off x="4760889" y="1253462"/>
              <a:ext cx="0" cy="4771499"/>
            </a:xfrm>
            <a:prstGeom prst="line">
              <a:avLst/>
            </a:prstGeom>
            <a:grpFill/>
            <a:ln w="19050">
              <a:solidFill>
                <a:srgbClr val="424242"/>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710597" y="1208462"/>
              <a:ext cx="100584" cy="91440"/>
            </a:xfrm>
            <a:prstGeom prst="ellipse">
              <a:avLst/>
            </a:prstGeom>
            <a:grpFill/>
            <a:ln>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643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down)">
                                      <p:cBhvr>
                                        <p:cTn id="28" dur="500"/>
                                        <p:tgtEl>
                                          <p:spTgt spid="5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41"/>
                                        </p:tgtEl>
                                        <p:attrNameLst>
                                          <p:attrName>fillcolor</p:attrName>
                                        </p:attrNameLst>
                                      </p:cBhvr>
                                      <p:to>
                                        <a:srgbClr val="00B0F0"/>
                                      </p:to>
                                    </p:animClr>
                                    <p:set>
                                      <p:cBhvr>
                                        <p:cTn id="33" dur="2000" fill="hold"/>
                                        <p:tgtEl>
                                          <p:spTgt spid="41"/>
                                        </p:tgtEl>
                                        <p:attrNameLst>
                                          <p:attrName>fill.type</p:attrName>
                                        </p:attrNameLst>
                                      </p:cBhvr>
                                      <p:to>
                                        <p:strVal val="solid"/>
                                      </p:to>
                                    </p:set>
                                    <p:set>
                                      <p:cBhvr>
                                        <p:cTn id="34" dur="2000" fill="hold"/>
                                        <p:tgtEl>
                                          <p:spTgt spid="41"/>
                                        </p:tgtEl>
                                        <p:attrNameLst>
                                          <p:attrName>fill.on</p:attrName>
                                        </p:attrNameLst>
                                      </p:cBhvr>
                                      <p:to>
                                        <p:strVal val="true"/>
                                      </p:to>
                                    </p:set>
                                  </p:childTnLst>
                                </p:cTn>
                              </p:par>
                            </p:childTnLst>
                          </p:cTn>
                        </p:par>
                        <p:par>
                          <p:cTn id="35" fill="hold">
                            <p:stCondLst>
                              <p:cond delay="2000"/>
                            </p:stCondLst>
                            <p:childTnLst>
                              <p:par>
                                <p:cTn id="36" presetID="22" presetClass="entr" presetSubtype="2"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right)">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42"/>
                                        </p:tgtEl>
                                        <p:attrNameLst>
                                          <p:attrName>fillcolor</p:attrName>
                                        </p:attrNameLst>
                                      </p:cBhvr>
                                      <p:to>
                                        <a:srgbClr val="00B0F0"/>
                                      </p:to>
                                    </p:animClr>
                                    <p:set>
                                      <p:cBhvr>
                                        <p:cTn id="43" dur="2000" fill="hold"/>
                                        <p:tgtEl>
                                          <p:spTgt spid="42"/>
                                        </p:tgtEl>
                                        <p:attrNameLst>
                                          <p:attrName>fill.type</p:attrName>
                                        </p:attrNameLst>
                                      </p:cBhvr>
                                      <p:to>
                                        <p:strVal val="solid"/>
                                      </p:to>
                                    </p:set>
                                    <p:set>
                                      <p:cBhvr>
                                        <p:cTn id="44" dur="2000" fill="hold"/>
                                        <p:tgtEl>
                                          <p:spTgt spid="42"/>
                                        </p:tgtEl>
                                        <p:attrNameLst>
                                          <p:attrName>fill.on</p:attrName>
                                        </p:attrNameLst>
                                      </p:cBhvr>
                                      <p:to>
                                        <p:strVal val="true"/>
                                      </p:to>
                                    </p:set>
                                  </p:childTnLst>
                                </p:cTn>
                              </p:par>
                            </p:childTnLst>
                          </p:cTn>
                        </p:par>
                        <p:par>
                          <p:cTn id="45" fill="hold">
                            <p:stCondLst>
                              <p:cond delay="2000"/>
                            </p:stCondLst>
                            <p:childTnLst>
                              <p:par>
                                <p:cTn id="46" presetID="22" presetClass="entr" presetSubtype="2"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right)">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43"/>
                                        </p:tgtEl>
                                        <p:attrNameLst>
                                          <p:attrName>fillcolor</p:attrName>
                                        </p:attrNameLst>
                                      </p:cBhvr>
                                      <p:to>
                                        <a:srgbClr val="00B0F0"/>
                                      </p:to>
                                    </p:animClr>
                                    <p:set>
                                      <p:cBhvr>
                                        <p:cTn id="53" dur="2000" fill="hold"/>
                                        <p:tgtEl>
                                          <p:spTgt spid="43"/>
                                        </p:tgtEl>
                                        <p:attrNameLst>
                                          <p:attrName>fill.type</p:attrName>
                                        </p:attrNameLst>
                                      </p:cBhvr>
                                      <p:to>
                                        <p:strVal val="solid"/>
                                      </p:to>
                                    </p:set>
                                    <p:set>
                                      <p:cBhvr>
                                        <p:cTn id="54" dur="2000" fill="hold"/>
                                        <p:tgtEl>
                                          <p:spTgt spid="43"/>
                                        </p:tgtEl>
                                        <p:attrNameLst>
                                          <p:attrName>fill.on</p:attrName>
                                        </p:attrNameLst>
                                      </p:cBhvr>
                                      <p:to>
                                        <p:strVal val="true"/>
                                      </p:to>
                                    </p:set>
                                  </p:childTnLst>
                                </p:cTn>
                              </p:par>
                            </p:childTnLst>
                          </p:cTn>
                        </p:par>
                        <p:par>
                          <p:cTn id="55" fill="hold">
                            <p:stCondLst>
                              <p:cond delay="2000"/>
                            </p:stCondLst>
                            <p:childTnLst>
                              <p:par>
                                <p:cTn id="56" presetID="22" presetClass="entr" presetSubtype="2" fill="hold" grpId="0"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right)">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44"/>
                                        </p:tgtEl>
                                        <p:attrNameLst>
                                          <p:attrName>fillcolor</p:attrName>
                                        </p:attrNameLst>
                                      </p:cBhvr>
                                      <p:to>
                                        <a:srgbClr val="00B0F0"/>
                                      </p:to>
                                    </p:animClr>
                                    <p:set>
                                      <p:cBhvr>
                                        <p:cTn id="63" dur="2000" fill="hold"/>
                                        <p:tgtEl>
                                          <p:spTgt spid="44"/>
                                        </p:tgtEl>
                                        <p:attrNameLst>
                                          <p:attrName>fill.type</p:attrName>
                                        </p:attrNameLst>
                                      </p:cBhvr>
                                      <p:to>
                                        <p:strVal val="solid"/>
                                      </p:to>
                                    </p:set>
                                    <p:set>
                                      <p:cBhvr>
                                        <p:cTn id="64" dur="2000" fill="hold"/>
                                        <p:tgtEl>
                                          <p:spTgt spid="44"/>
                                        </p:tgtEl>
                                        <p:attrNameLst>
                                          <p:attrName>fill.on</p:attrName>
                                        </p:attrNameLst>
                                      </p:cBhvr>
                                      <p:to>
                                        <p:strVal val="true"/>
                                      </p:to>
                                    </p:set>
                                  </p:childTnLst>
                                </p:cTn>
                              </p:par>
                            </p:childTnLst>
                          </p:cTn>
                        </p:par>
                        <p:par>
                          <p:cTn id="65" fill="hold">
                            <p:stCondLst>
                              <p:cond delay="2000"/>
                            </p:stCondLst>
                            <p:childTnLst>
                              <p:par>
                                <p:cTn id="66" presetID="22" presetClass="entr" presetSubtype="2"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right)">
                                      <p:cBhvr>
                                        <p:cTn id="68" dur="5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down)">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up)">
                                      <p:cBhvr>
                                        <p:cTn id="78" dur="500"/>
                                        <p:tgtEl>
                                          <p:spTgt spid="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500"/>
                                        <p:tgtEl>
                                          <p:spTgt spid="3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fade">
                                      <p:cBhvr>
                                        <p:cTn id="91" dur="500"/>
                                        <p:tgtEl>
                                          <p:spTgt spid="45"/>
                                        </p:tgtEl>
                                      </p:cBhvr>
                                    </p:animEffect>
                                  </p:childTnLst>
                                </p:cTn>
                              </p:par>
                            </p:childTnLst>
                          </p:cTn>
                        </p:par>
                        <p:par>
                          <p:cTn id="92" fill="hold">
                            <p:stCondLst>
                              <p:cond delay="500"/>
                            </p:stCondLst>
                            <p:childTnLst>
                              <p:par>
                                <p:cTn id="93" presetID="10" presetClass="entr" presetSubtype="0" fill="hold" grpId="1"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500"/>
                                        <p:tgtEl>
                                          <p:spTgt spid="54"/>
                                        </p:tgtEl>
                                      </p:cBhvr>
                                    </p:animEffect>
                                  </p:childTnLst>
                                </p:cTn>
                              </p:par>
                              <p:par>
                                <p:cTn id="96" presetID="10" presetClass="entr" presetSubtype="0" fill="hold" grpId="1" nodeType="with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1"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1"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500"/>
                                        <p:tgtEl>
                                          <p:spTgt spid="51"/>
                                        </p:tgtEl>
                                      </p:cBhvr>
                                    </p:animEffect>
                                  </p:childTnLst>
                                </p:cTn>
                              </p:par>
                            </p:childTnLst>
                          </p:cTn>
                        </p:par>
                        <p:par>
                          <p:cTn id="105" fill="hold">
                            <p:stCondLst>
                              <p:cond delay="1000"/>
                            </p:stCondLst>
                            <p:childTnLst>
                              <p:par>
                                <p:cTn id="106" presetID="22" presetClass="entr" presetSubtype="4" fill="hold" nodeType="afterEffect">
                                  <p:stCondLst>
                                    <p:cond delay="0"/>
                                  </p:stCondLst>
                                  <p:childTnLst>
                                    <p:set>
                                      <p:cBhvr>
                                        <p:cTn id="107" dur="1" fill="hold">
                                          <p:stCondLst>
                                            <p:cond delay="0"/>
                                          </p:stCondLst>
                                        </p:cTn>
                                        <p:tgtEl>
                                          <p:spTgt spid="57"/>
                                        </p:tgtEl>
                                        <p:attrNameLst>
                                          <p:attrName>style.visibility</p:attrName>
                                        </p:attrNameLst>
                                      </p:cBhvr>
                                      <p:to>
                                        <p:strVal val="visible"/>
                                      </p:to>
                                    </p:set>
                                    <p:animEffect transition="in" filter="wipe(down)">
                                      <p:cBhvr>
                                        <p:cTn id="108" dur="500"/>
                                        <p:tgtEl>
                                          <p:spTgt spid="57"/>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mph" presetSubtype="2" fill="hold" grpId="0" nodeType="clickEffect">
                                  <p:stCondLst>
                                    <p:cond delay="0"/>
                                  </p:stCondLst>
                                  <p:childTnLst>
                                    <p:animClr clrSpc="rgb" dir="cw">
                                      <p:cBhvr override="childStyle">
                                        <p:cTn id="112" dur="2000" fill="hold"/>
                                        <p:tgtEl>
                                          <p:spTgt spid="54"/>
                                        </p:tgtEl>
                                        <p:attrNameLst>
                                          <p:attrName>style.color</p:attrName>
                                        </p:attrNameLst>
                                      </p:cBhvr>
                                      <p:to>
                                        <a:srgbClr val="00B0F0"/>
                                      </p:to>
                                    </p:animClr>
                                  </p:childTnLst>
                                </p:cTn>
                              </p:par>
                            </p:childTnLst>
                          </p:cTn>
                        </p:par>
                        <p:par>
                          <p:cTn id="113" fill="hold">
                            <p:stCondLst>
                              <p:cond delay="2000"/>
                            </p:stCondLst>
                            <p:childTnLst>
                              <p:par>
                                <p:cTn id="114" presetID="22" presetClass="entr" presetSubtype="2" fill="hold" grpId="0" nodeType="afterEffect">
                                  <p:stCondLst>
                                    <p:cond delay="0"/>
                                  </p:stCondLst>
                                  <p:childTnLst>
                                    <p:set>
                                      <p:cBhvr>
                                        <p:cTn id="115" dur="1" fill="hold">
                                          <p:stCondLst>
                                            <p:cond delay="0"/>
                                          </p:stCondLst>
                                        </p:cTn>
                                        <p:tgtEl>
                                          <p:spTgt spid="49"/>
                                        </p:tgtEl>
                                        <p:attrNameLst>
                                          <p:attrName>style.visibility</p:attrName>
                                        </p:attrNameLst>
                                      </p:cBhvr>
                                      <p:to>
                                        <p:strVal val="visible"/>
                                      </p:to>
                                    </p:set>
                                    <p:animEffect transition="in" filter="wipe(right)">
                                      <p:cBhvr>
                                        <p:cTn id="116" dur="500"/>
                                        <p:tgtEl>
                                          <p:spTgt spid="49"/>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mph" presetSubtype="2" fill="hold" grpId="0" nodeType="clickEffect">
                                  <p:stCondLst>
                                    <p:cond delay="0"/>
                                  </p:stCondLst>
                                  <p:childTnLst>
                                    <p:animClr clrSpc="rgb" dir="cw">
                                      <p:cBhvr override="childStyle">
                                        <p:cTn id="120" dur="2000" fill="hold"/>
                                        <p:tgtEl>
                                          <p:spTgt spid="53"/>
                                        </p:tgtEl>
                                        <p:attrNameLst>
                                          <p:attrName>style.color</p:attrName>
                                        </p:attrNameLst>
                                      </p:cBhvr>
                                      <p:to>
                                        <a:srgbClr val="00B0F0"/>
                                      </p:to>
                                    </p:animClr>
                                  </p:childTnLst>
                                </p:cTn>
                              </p:par>
                            </p:childTnLst>
                          </p:cTn>
                        </p:par>
                        <p:par>
                          <p:cTn id="121" fill="hold">
                            <p:stCondLst>
                              <p:cond delay="2000"/>
                            </p:stCondLst>
                            <p:childTnLst>
                              <p:par>
                                <p:cTn id="122" presetID="22" presetClass="entr" presetSubtype="2" fill="hold" grpId="0" nodeType="after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wipe(right)">
                                      <p:cBhvr>
                                        <p:cTn id="124" dur="500"/>
                                        <p:tgtEl>
                                          <p:spTgt spid="48"/>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mph" presetSubtype="2" fill="hold" grpId="0" nodeType="clickEffect">
                                  <p:stCondLst>
                                    <p:cond delay="0"/>
                                  </p:stCondLst>
                                  <p:childTnLst>
                                    <p:animClr clrSpc="rgb" dir="cw">
                                      <p:cBhvr override="childStyle">
                                        <p:cTn id="128" dur="2000" fill="hold"/>
                                        <p:tgtEl>
                                          <p:spTgt spid="52"/>
                                        </p:tgtEl>
                                        <p:attrNameLst>
                                          <p:attrName>style.color</p:attrName>
                                        </p:attrNameLst>
                                      </p:cBhvr>
                                      <p:to>
                                        <a:srgbClr val="00B0F0"/>
                                      </p:to>
                                    </p:animClr>
                                  </p:childTnLst>
                                </p:cTn>
                              </p:par>
                            </p:childTnLst>
                          </p:cTn>
                        </p:par>
                        <p:par>
                          <p:cTn id="129" fill="hold">
                            <p:stCondLst>
                              <p:cond delay="2000"/>
                            </p:stCondLst>
                            <p:childTnLst>
                              <p:par>
                                <p:cTn id="130" presetID="22" presetClass="entr" presetSubtype="2" fill="hold" grpId="0" nodeType="after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wipe(right)">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mph" presetSubtype="2" fill="hold" grpId="0" nodeType="clickEffect">
                                  <p:stCondLst>
                                    <p:cond delay="0"/>
                                  </p:stCondLst>
                                  <p:childTnLst>
                                    <p:animClr clrSpc="rgb" dir="cw">
                                      <p:cBhvr override="childStyle">
                                        <p:cTn id="136" dur="2000" fill="hold"/>
                                        <p:tgtEl>
                                          <p:spTgt spid="51"/>
                                        </p:tgtEl>
                                        <p:attrNameLst>
                                          <p:attrName>style.color</p:attrName>
                                        </p:attrNameLst>
                                      </p:cBhvr>
                                      <p:to>
                                        <a:srgbClr val="00B0F0"/>
                                      </p:to>
                                    </p:animClr>
                                  </p:childTnLst>
                                </p:cTn>
                              </p:par>
                            </p:childTnLst>
                          </p:cTn>
                        </p:par>
                        <p:par>
                          <p:cTn id="137" fill="hold">
                            <p:stCondLst>
                              <p:cond delay="2000"/>
                            </p:stCondLst>
                            <p:childTnLst>
                              <p:par>
                                <p:cTn id="138" presetID="22" presetClass="entr" presetSubtype="2" fill="hold" grpId="0" nodeType="afterEffect">
                                  <p:stCondLst>
                                    <p:cond delay="0"/>
                                  </p:stCondLst>
                                  <p:childTnLst>
                                    <p:set>
                                      <p:cBhvr>
                                        <p:cTn id="139" dur="1" fill="hold">
                                          <p:stCondLst>
                                            <p:cond delay="0"/>
                                          </p:stCondLst>
                                        </p:cTn>
                                        <p:tgtEl>
                                          <p:spTgt spid="46"/>
                                        </p:tgtEl>
                                        <p:attrNameLst>
                                          <p:attrName>style.visibility</p:attrName>
                                        </p:attrNameLst>
                                      </p:cBhvr>
                                      <p:to>
                                        <p:strVal val="visible"/>
                                      </p:to>
                                    </p:set>
                                    <p:animEffect transition="in" filter="wipe(right)">
                                      <p:cBhvr>
                                        <p:cTn id="140" dur="500"/>
                                        <p:tgtEl>
                                          <p:spTgt spid="46"/>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58"/>
                                        </p:tgtEl>
                                        <p:attrNameLst>
                                          <p:attrName>style.visibility</p:attrName>
                                        </p:attrNameLst>
                                      </p:cBhvr>
                                      <p:to>
                                        <p:strVal val="visible"/>
                                      </p:to>
                                    </p:set>
                                    <p:animEffect transition="in" filter="wipe(down)">
                                      <p:cBhvr>
                                        <p:cTn id="145" dur="500"/>
                                        <p:tgtEl>
                                          <p:spTgt spid="58"/>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50"/>
                                        </p:tgtEl>
                                        <p:attrNameLst>
                                          <p:attrName>style.visibility</p:attrName>
                                        </p:attrNameLst>
                                      </p:cBhvr>
                                      <p:to>
                                        <p:strVal val="visible"/>
                                      </p:to>
                                    </p:set>
                                    <p:animEffect transition="in" filter="fade">
                                      <p:cBhvr>
                                        <p:cTn id="1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animBg="1"/>
      <p:bldP spid="37" grpId="0" animBg="1"/>
      <p:bldP spid="38" grpId="0" animBg="1"/>
      <p:bldP spid="39" grpId="0" animBg="1"/>
      <p:bldP spid="40" grpId="0" animBg="1"/>
      <p:bldP spid="41" grpId="0"/>
      <p:bldP spid="42" grpId="0"/>
      <p:bldP spid="43" grpId="0"/>
      <p:bldP spid="44" grpId="0"/>
      <p:bldP spid="45" grpId="0"/>
      <p:bldP spid="46" grpId="0" animBg="1"/>
      <p:bldP spid="47" grpId="0" animBg="1"/>
      <p:bldP spid="48" grpId="0" animBg="1"/>
      <p:bldP spid="49" grpId="0" animBg="1"/>
      <p:bldP spid="50" grpId="0" animBg="1"/>
      <p:bldP spid="51" grpId="0"/>
      <p:bldP spid="51" grpId="1"/>
      <p:bldP spid="52" grpId="0"/>
      <p:bldP spid="52" grpId="1"/>
      <p:bldP spid="53" grpId="0"/>
      <p:bldP spid="53" grpId="1"/>
      <p:bldP spid="54" grpId="0"/>
      <p:bldP spid="54" grpId="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2737</TotalTime>
  <Words>2326</Words>
  <Application>Microsoft Office PowerPoint</Application>
  <PresentationFormat>Widescreen</PresentationFormat>
  <Paragraphs>234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Roboto Condensed Light</vt:lpstr>
      <vt:lpstr>Wingdings</vt:lpstr>
      <vt:lpstr>Roboto Condensed</vt:lpstr>
      <vt:lpstr>Open Sans Semibold</vt:lpstr>
      <vt:lpstr>Wingdings 3</vt:lpstr>
      <vt:lpstr>Calibri</vt:lpstr>
      <vt:lpstr>Office Theme</vt:lpstr>
      <vt:lpstr>2CS503 Design &amp; Analysis of Algorithm  Introduction to course</vt:lpstr>
      <vt:lpstr>Introduction to Algorithm</vt:lpstr>
      <vt:lpstr>References</vt:lpstr>
      <vt:lpstr>Syllabus</vt:lpstr>
      <vt:lpstr>Teaching &amp; Evaluation Scheme</vt:lpstr>
      <vt:lpstr>What is an Algorithm?</vt:lpstr>
      <vt:lpstr>What is an Algorithm?</vt:lpstr>
      <vt:lpstr>Characteristics of An Algorithm</vt:lpstr>
      <vt:lpstr>Simple Multiplication Methods</vt:lpstr>
      <vt:lpstr>Introduction  </vt:lpstr>
      <vt:lpstr>PowerPoint Presentation</vt:lpstr>
      <vt:lpstr>PowerPoint Presentation</vt:lpstr>
      <vt:lpstr>PowerPoint Presentation</vt:lpstr>
      <vt:lpstr>Design of an algorithm</vt:lpstr>
      <vt:lpstr>PowerPoint Presentation</vt:lpstr>
      <vt:lpstr>Efficiency of an Algorithm – Does it Matter?</vt:lpstr>
      <vt:lpstr>Efficiency of an Algorithm – Does it Matter?</vt:lpstr>
      <vt:lpstr>Efficiency of an Algorithm – Does it Matter?</vt:lpstr>
      <vt:lpstr>Analyzing Algorithms</vt:lpstr>
      <vt:lpstr>Analyzing Algorithms</vt:lpstr>
      <vt:lpstr>Analyzing Algorithms</vt:lpstr>
      <vt:lpstr>Analyzing Algorithms</vt:lpstr>
      <vt:lpstr>Analyzing Algorithms</vt:lpstr>
      <vt:lpstr>Significance of Time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ASHWIN VERMA</cp:lastModifiedBy>
  <dcterms:created xsi:type="dcterms:W3CDTF">2020-05-01T05:09:15Z</dcterms:created>
  <dcterms:modified xsi:type="dcterms:W3CDTF">2021-08-27T18:51:10Z</dcterms:modified>
</cp:coreProperties>
</file>