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ink/ink3.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8"/>
  </p:notesMasterIdLst>
  <p:sldIdLst>
    <p:sldId id="503" r:id="rId2"/>
    <p:sldId id="351" r:id="rId3"/>
    <p:sldId id="460" r:id="rId4"/>
    <p:sldId id="353" r:id="rId5"/>
    <p:sldId id="461" r:id="rId6"/>
    <p:sldId id="462" r:id="rId7"/>
    <p:sldId id="465" r:id="rId8"/>
    <p:sldId id="397" r:id="rId9"/>
    <p:sldId id="356" r:id="rId10"/>
    <p:sldId id="463" r:id="rId11"/>
    <p:sldId id="358" r:id="rId12"/>
    <p:sldId id="359" r:id="rId13"/>
    <p:sldId id="360" r:id="rId14"/>
    <p:sldId id="361" r:id="rId15"/>
    <p:sldId id="362" r:id="rId16"/>
    <p:sldId id="363" r:id="rId17"/>
    <p:sldId id="364" r:id="rId18"/>
    <p:sldId id="365" r:id="rId19"/>
    <p:sldId id="559" r:id="rId20"/>
    <p:sldId id="560" r:id="rId21"/>
    <p:sldId id="561" r:id="rId22"/>
    <p:sldId id="564" r:id="rId23"/>
    <p:sldId id="565" r:id="rId24"/>
    <p:sldId id="562" r:id="rId25"/>
    <p:sldId id="367" r:id="rId26"/>
    <p:sldId id="546" r:id="rId27"/>
    <p:sldId id="368" r:id="rId28"/>
    <p:sldId id="538" r:id="rId29"/>
    <p:sldId id="539" r:id="rId30"/>
    <p:sldId id="540" r:id="rId31"/>
    <p:sldId id="541" r:id="rId32"/>
    <p:sldId id="542" r:id="rId33"/>
    <p:sldId id="545" r:id="rId34"/>
    <p:sldId id="548" r:id="rId35"/>
    <p:sldId id="549" r:id="rId36"/>
    <p:sldId id="544" r:id="rId37"/>
    <p:sldId id="547" r:id="rId38"/>
    <p:sldId id="370" r:id="rId39"/>
    <p:sldId id="555" r:id="rId40"/>
    <p:sldId id="529" r:id="rId41"/>
    <p:sldId id="530" r:id="rId42"/>
    <p:sldId id="531" r:id="rId43"/>
    <p:sldId id="550" r:id="rId44"/>
    <p:sldId id="551" r:id="rId45"/>
    <p:sldId id="552" r:id="rId46"/>
    <p:sldId id="532" r:id="rId47"/>
    <p:sldId id="533" r:id="rId48"/>
    <p:sldId id="534" r:id="rId49"/>
    <p:sldId id="535" r:id="rId50"/>
    <p:sldId id="536" r:id="rId51"/>
    <p:sldId id="537" r:id="rId52"/>
    <p:sldId id="553" r:id="rId53"/>
    <p:sldId id="554" r:id="rId54"/>
    <p:sldId id="556" r:id="rId55"/>
    <p:sldId id="557" r:id="rId56"/>
    <p:sldId id="566" r:id="rId57"/>
    <p:sldId id="567" r:id="rId58"/>
    <p:sldId id="568" r:id="rId59"/>
    <p:sldId id="569" r:id="rId60"/>
    <p:sldId id="378" r:id="rId61"/>
    <p:sldId id="380" r:id="rId62"/>
    <p:sldId id="523" r:id="rId63"/>
    <p:sldId id="504" r:id="rId64"/>
    <p:sldId id="505" r:id="rId65"/>
    <p:sldId id="506" r:id="rId66"/>
    <p:sldId id="507" r:id="rId67"/>
    <p:sldId id="508" r:id="rId68"/>
    <p:sldId id="509" r:id="rId69"/>
    <p:sldId id="510" r:id="rId70"/>
    <p:sldId id="511" r:id="rId71"/>
    <p:sldId id="512" r:id="rId72"/>
    <p:sldId id="524" r:id="rId73"/>
    <p:sldId id="467" r:id="rId74"/>
    <p:sldId id="381" r:id="rId75"/>
    <p:sldId id="468" r:id="rId76"/>
    <p:sldId id="571" r:id="rId77"/>
    <p:sldId id="570" r:id="rId78"/>
    <p:sldId id="383" r:id="rId79"/>
    <p:sldId id="419" r:id="rId80"/>
    <p:sldId id="525" r:id="rId81"/>
    <p:sldId id="478" r:id="rId82"/>
    <p:sldId id="479" r:id="rId83"/>
    <p:sldId id="429" r:id="rId84"/>
    <p:sldId id="477" r:id="rId85"/>
    <p:sldId id="481" r:id="rId86"/>
    <p:sldId id="396" r:id="rId87"/>
    <p:sldId id="526" r:id="rId88"/>
    <p:sldId id="482" r:id="rId89"/>
    <p:sldId id="483" r:id="rId90"/>
    <p:sldId id="484" r:id="rId91"/>
    <p:sldId id="485" r:id="rId92"/>
    <p:sldId id="486" r:id="rId93"/>
    <p:sldId id="402" r:id="rId94"/>
    <p:sldId id="487" r:id="rId95"/>
    <p:sldId id="403" r:id="rId96"/>
    <p:sldId id="404" r:id="rId97"/>
    <p:sldId id="527" r:id="rId98"/>
    <p:sldId id="491" r:id="rId99"/>
    <p:sldId id="437" r:id="rId100"/>
    <p:sldId id="572" r:id="rId101"/>
    <p:sldId id="573" r:id="rId102"/>
    <p:sldId id="574" r:id="rId103"/>
    <p:sldId id="575" r:id="rId104"/>
    <p:sldId id="576" r:id="rId105"/>
    <p:sldId id="577" r:id="rId106"/>
    <p:sldId id="436" r:id="rId107"/>
    <p:sldId id="492" r:id="rId108"/>
    <p:sldId id="440" r:id="rId109"/>
    <p:sldId id="528" r:id="rId110"/>
    <p:sldId id="428" r:id="rId111"/>
    <p:sldId id="431" r:id="rId112"/>
    <p:sldId id="432" r:id="rId113"/>
    <p:sldId id="495" r:id="rId114"/>
    <p:sldId id="496" r:id="rId115"/>
    <p:sldId id="499" r:id="rId116"/>
    <p:sldId id="500" r:id="rId1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702"/>
    <a:srgbClr val="8AAC46"/>
    <a:srgbClr val="E40524"/>
    <a:srgbClr val="34495E"/>
    <a:srgbClr val="0066FF"/>
    <a:srgbClr val="F8EDEC"/>
    <a:srgbClr val="D6B5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3537" autoAdjust="0"/>
  </p:normalViewPr>
  <p:slideViewPr>
    <p:cSldViewPr>
      <p:cViewPr varScale="1">
        <p:scale>
          <a:sx n="80" d="100"/>
          <a:sy n="80" d="100"/>
        </p:scale>
        <p:origin x="720" y="6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channel name="T" type="integer" max="2.14748E9" units="dev"/>
        </inkml:traceFormat>
        <inkml:channelProperties>
          <inkml:channelProperty channel="X" name="resolution" value="1516.99072" units="1/cm"/>
          <inkml:channelProperty channel="Y" name="resolution" value="2427.18506" units="1/cm"/>
          <inkml:channelProperty channel="F" name="resolution" value="5.68611" units="1/cm"/>
          <inkml:channelProperty channel="T" name="resolution" value="1" units="1/dev"/>
        </inkml:channelProperties>
      </inkml:inkSource>
      <inkml:timestamp xml:id="ts0" timeString="2021-08-18T03:46:33.532"/>
    </inkml:context>
    <inkml:brush xml:id="br0">
      <inkml:brushProperty name="width" value="0.05292" units="cm"/>
      <inkml:brushProperty name="height" value="0.05292" units="cm"/>
      <inkml:brushProperty name="color" value="#FF0000"/>
    </inkml:brush>
  </inkml:definitions>
  <inkml:trace contextRef="#ctx0" brushRef="#br0">5579 9145 225 0,'0'0'13'0,"0"0"5"15,0 0-16-15,0 0 0 16,0 0 4-16,0 0 21 0,0 0-7 16,-77 49-3-1,74-45-9-15,-1-1-8 0,0-3 12 16,0 2 1-16,1 1-2 15,-3-3-3-15,2 1-1 16,1-1 23-16,-2 0-6 16,2 0-9-16,0 0 13 15,0 1-11-15,3-1 1 16,0 0-4-16,-1 0-5 15,1 0 7-15,0 0 1 16,0 0-5-16,0 0-6 16,0 0 2-16,0 0-1 15,0 0-3-15,0 0-2 16,-2 0 0-16,2 0 8 0,0 0-10 15,0 0 9-15,0 0-3 16,0 0-5-16,0 0 0 16,14-1-1-16,14-13 0 15,11-5 3-15,8-3 4 16,1 1-4-16,0 3-3 15,-8 4 6-15,-4 7-6 16,-9 2-1-16,-5 3-2 16,-7 2-4-16,-4 0-12 15,-4 0 5-15,-1 0-5 16,1 0 8-16,1 0 1 0,1 0-28 15,4 0-36 1,2 0-132-16</inkml:trace>
  <inkml:trace contextRef="#ctx0" brushRef="#br0" timeOffset="967.19">7366 9230 363 0,'0'0'41'0,"0"0"-22"0,0 0-6 15,0 0 27-15,0 0 20 16,0 0 20-16,-16 0-33 16,15 0-15-16,1 0-8 15,0 0-5-15,-2 0-17 16,2 0 29-16,0 0-14 15,0 0-9-15,0 0-2 16,0 0-5-16,0 0-1 16,11 0-7-16,22-2 4 15,19-5 3-15,13-4-1 16,13-5-2-16,5-1-14 15,5 0-15-15,8 0 21 16,5 2 8-16,6 1 3 0,1 2 7 16,-1 4-7-1,-5 3-4-15,-10-2 4 0,-8 5 2 16,-16 1 0-16,-14 1-2 15,-15 0-6-15,-15 0 2 16,-12 0 2-16,-9 3-8 16,-3 0 1-16,0-1 9 15,-3 1 20-15,-8 1-1 16,-1-2 7-16,3-1-17 15,5-1 8-15,2 0-14 16,2 0-3-16,0 0 0 16,0 0-23-16,0 4-119 0,8-1-79 15,2-3-125-15</inkml:trace>
  <inkml:trace contextRef="#ctx0" brushRef="#br0" timeOffset="2978.59">10668 9311 381 0,'0'0'151'15,"0"0"-136"-15,0 0 6 16,0 0-13-16,0 0 16 0,0 0 24 15,0 0-2 1,-16-4-22-16,16 4-15 0,0 0-9 16,8-2-1-16,16-1-1 15,13-5 4-15,17-1-3 16,19-5 1-16,18-3 0 15,18-5 5-15,16 0-5 16,12 0 1-16,8-1 1 16,7 5 2-16,3-1-4 15,-4 1 2-15,-8 1 1 16,-9 0-1-16,-17 4-4 15,-10 1 0-15,-16 1 2 16,-16 5 4-16,-17 0-4 16,-15 3 0-16,-18 2 0 0,-13 1-3 15,-7 0 3 1,-5 0 3-16,0 0-3 0,0 0 13 15,0 0 8-15,0 0-10 16,0 0-8-16,0 0-3 16,0 0-13-16,4 0-118 15,-1 0-135-15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channel name="T" type="integer" max="2.14748E9" units="dev"/>
        </inkml:traceFormat>
        <inkml:channelProperties>
          <inkml:channelProperty channel="X" name="resolution" value="1516.99072" units="1/cm"/>
          <inkml:channelProperty channel="Y" name="resolution" value="2427.18506" units="1/cm"/>
          <inkml:channelProperty channel="F" name="resolution" value="5.68611" units="1/cm"/>
          <inkml:channelProperty channel="T" name="resolution" value="1" units="1/dev"/>
        </inkml:channelProperties>
      </inkml:inkSource>
      <inkml:timestamp xml:id="ts0" timeString="2021-08-18T03:47:09.326"/>
    </inkml:context>
    <inkml:brush xml:id="br0">
      <inkml:brushProperty name="width" value="0.05292" units="cm"/>
      <inkml:brushProperty name="height" value="0.05292" units="cm"/>
      <inkml:brushProperty name="color" value="#FF0000"/>
    </inkml:brush>
  </inkml:definitions>
  <inkml:trace contextRef="#ctx0" brushRef="#br0">9285 6961 319 0,'0'0'43'16,"0"0"-3"-16,0 0-20 16,0 0 31-16,0 0-6 15,0 0-10-15,0 0-1 16,-29-37-14-16,29 34-19 15,0 2-1-15,0 1-2 0,0-1-12 16,0 1-40-16,0-2-8 16,0 1-6-16,0-3 37 15,-1 1 5-15,-1-3-8 16,-1-2 30-16,-1 2 4 15,-2-1 4-15,-1 0-2 16,2 0-2-16,-1 0 17 16,1 2 0-16,0-1-5 15,0 5 63-15,2-4-50 16,2 0-10-16,-2 2 10 15,1-1 15-15,1 0-10 16,-2 0-2-16,3 1 20 16,-2 0-11-16,2 2 11 15,-1 1-22-15,-1 0-5 16,2 0-7-16,-1 0-7 0,1 0-7 15,0 10-8-15,0 16 8 16,0 13 5-16,0 5 10 16,0 4-5-16,0 1 0 15,0-1-7-15,0-3 0 16,0-1-2-16,0-7 0 15,6-1-1-15,-3-8-1 16,1-5-30-16,1-6-78 16,-2-12-80-16,0-5-33 15</inkml:trace>
  <inkml:trace contextRef="#ctx0" brushRef="#br0" timeOffset="300.06">8998 6783 364 0,'0'0'19'0,"0"0"-13"16,0 0-6-16,0 0-4 15,0 0 4-15,0 0 18 16,51-43 9-16,-20 27-21 16,1 0-1-16,-4 2-1 15,-6 2 3-15,-7 3-3 16,-1 3 7-16,-7 1-6 0,1 0-4 15,-2 1-2-15,-1 0 2 16,3 0-4-16,3 0 2 16,2 3-42-16,2 1-134 15</inkml:trace>
  <inkml:trace contextRef="#ctx0" brushRef="#br0" timeOffset="645.12">9538 6759 340 0,'0'0'32'0,"0"0"-4"15,0 0 21-15,0 0-9 16,0 0 18-16,0 0-10 16,-1-19-12-16,-2 19-30 15,0 0 14-15,-3 2-20 16,-4 18 0-16,-4 9 0 15,0 8 5-15,1 0-8 16,4-2 7-16,3-2-3 16,4-7 2-16,2-3-3 15,0-2 0-15,3-4-8 16,14-4-83-16,2-8-60 15,4-5-169-15</inkml:trace>
  <inkml:trace contextRef="#ctx0" brushRef="#br0" timeOffset="1041.2">9694 6845 320 0,'0'0'13'16,"0"0"-13"-16,0 0 0 16,0 0 3-16,-10 80 1 15,10-63-1-15,3-2 3 16,11-2-4-16,1-8-1 15,1-2-1-15,1-3-14 16,-1 0-11-16,-3-3 10 16,-2-8 11-16,-5-4-20 15,-6-3 24-15,0-1 1 16,0 2 11-16,0 0-2 15,-11 2-5-15,1 5 10 16,-1 2 21-16,1 4-9 16,0 2-14-16,2 2 0 15,1 0-11-15,2 5-2 16,2 10-3-16,3 1-20 0,0-2-63 15</inkml:trace>
  <inkml:trace contextRef="#ctx0" brushRef="#br0" timeOffset="1341.26">9926 6665 398 0,'0'0'68'16,"0"0"-64"-16,0 0-4 16,0 0 0-16,0 0 9 15,0 0 13-15,94 68-3 16,-67-39 0-16,-3 2-14 15,-8-2 5-15,-4 4 2 16,-12 2-11-16,0 0 1 16,-16 5 5-16,-13 1-7 15,-3-2 0-15,3 0-35 16,4-13-78-16,8-7-220 15</inkml:trace>
  <inkml:trace contextRef="#ctx0" brushRef="#br0" timeOffset="4512.89">11571 6588 277 0,'0'0'88'0,"0"0"-18"15,0 0-12-15,0 0 52 16,0 0 26-16,0 0-74 15,0-1-34-15,0 1-12 16,0 0-6-16,0 3-10 16,0 16 0-16,0 10 6 15,0 10-4-15,0 0 1 16,0 2 0-16,0-4-3 15,0-3 0-15,3-4-16 16,6-6-87-16,-3-9-202 16</inkml:trace>
  <inkml:trace contextRef="#ctx0" brushRef="#br0" timeOffset="4821.96">11350 6575 398 0,'0'0'49'15,"0"0"-43"-15,0 0 0 16,0 0-3-16,0 0 23 15,107-44-11-15,-63 33-6 0,-2 3-8 16,-6 2 2-16,-9 3-3 16,-8 3 0-16,-8 0-2 15,-7 0 1-15,-1 0-5 16,-3 0-27-16,0 0 29 15,0 0-33-15,0 2-71 16,-6 8-97-16</inkml:trace>
  <inkml:trace contextRef="#ctx0" brushRef="#br0" timeOffset="5139.02">11916 6670 520 0,'0'0'82'15,"0"0"-42"-15,0 0 19 16,0 0 16-16,0 0-35 16,0 0-31-16,-21-7-9 15,15 21-4-15,-1 11 4 16,2 5 4-16,4 2-2 15,1 1-2-15,0-3 0 0,4-5-1 16,15-2-21-16,7-9-80 16,2-8-135-16</inkml:trace>
  <inkml:trace contextRef="#ctx0" brushRef="#br0" timeOffset="5379.07">12169 6725 544 0,'0'0'88'0,"0"0"-65"16,0 0-13-16,0 0 22 15,0 0 35-15,0 0-38 16,0 8-26-16,0 8 4 0,0 4-1 15,0 1-6-15,0-1 4 16,3 2-4-16,2-4 0 16,2 0-37-16,2-6-176 15,-3-7-149-15</inkml:trace>
  <inkml:trace contextRef="#ctx0" brushRef="#br0" timeOffset="5668.13">12356 6479 567 0,'0'0'62'16,"0"0"-57"-16,0 0 2 15,0 0-6-15,0 0 41 16,85 46-12-16,-57-12-19 16,-3 5-3-16,-5 3-8 15,-4 6 1-15,-5 2-1 16,-7-2 0-16,-4 1 4 15,-3-4-4-15,-19-3-9 16,-5 0-61-16,-1-9-103 16</inkml:trace>
  <inkml:trace contextRef="#ctx0" brushRef="#br0" timeOffset="7265.45">22599 5886 349 0,'0'0'119'0,"0"0"-80"0,0 0-25 15,0 0 6-15,0 0 34 16,0 0 32-16,-15 2-46 15,10-2-8-15,1 0-12 16,-2 0-16-16,3 0 7 16,0 0 4-16,1 0-7 15,1 0-2-15,-1 0-4 16,2-2 6-16,0-9-8 15,0-2-7-15,0-4-8 16,3-3 13-16,14 3-4 16,2 1 6-16,10 6-10 15,2 0 7-15,4 6 3 16,0 3-5-16,-7 1 4 0,-4 0-15 15,-3 12-6-15,-5 8 7 16,-5 6 15-16,-5 8-1 16,-5 1 1-16,-1-2 1 15,0-7 1-15,0-6 0 16,0-9-2-16,-4-3 0 15,-4-5 1-15,-1-3 6 16,-3 0 1-16,2 0-3 16,0-3 0-16,2-11-3 15,5-3 3-15,3-10-5 16,0-7-13-16,3-4 8 15,18-2-7-15,3 0 7 0,2 5-8 16,-4 12 11 0,-5 6 1-16,-3 10 1 0,-2 4 0 15,-5 3-4-15,1 0-4 16,-1 3-5-16,2 10 11 15,0 4 3-15,0 3-1 16,-2 4 5-16,1 3-5 16,-4 2 14-16,1 2-3 15,-1 2-2-15,-2-5 6 16,-2-1-7-16,0-6-8 15,0-4 1-15,0-3-1 16,0-4 1-16,0-1 2 16,0-3-3-16,6-1-90 15,4-5-65-15,4 0-151 0</inkml:trace>
  <inkml:trace contextRef="#ctx0" brushRef="#br0" timeOffset="7441.48">23191 5818 402 0,'0'0'12'16,"0"0"-12"-16,0 0-27 0,0 0-23 15,95-26-52-15</inkml:trace>
  <inkml:trace contextRef="#ctx0" brushRef="#br0" timeOffset="7716.54">23409 5679 390 0,'0'0'75'0,"0"0"9"0,0 0-9 16,0 0 0-16,0 0-9 15,0 0-20-15,-5-8-27 16,5 8-19-16,0 0 0 16,0 3-3-16,0 15 3 15,0 6 0-15,0 6 3 16,0 3 2-16,0 1-2 0,2 0-3 15,1 5 1-15,0 2-2 16,0-1-34-16,1-1-227 16</inkml:trace>
  <inkml:trace contextRef="#ctx0" brushRef="#br0" timeOffset="8017.6">23881 5682 643 0,'0'0'0'0,"0"0"-8"15,0 0 3-15,0 0 5 16,0 0 0-16,106-31-2 15,-73 26-81-15,-5 0-147 16</inkml:trace>
  <inkml:trace contextRef="#ctx0" brushRef="#br0" timeOffset="8169.63">23883 5836 357 0,'0'0'77'0,"0"0"-62"16,0 0-1-16,0 0-12 15,0 0 20-15,0 0-11 16,122-17-11-16,-65 2-23 16,1-3-265-16</inkml:trace>
  <inkml:trace contextRef="#ctx0" brushRef="#br0" timeOffset="10016">23668 5746 99 0,'0'0'348'0,"0"0"-320"16,0 0-5-16,0 0-20 0,0 0 3 15,0 0 1 1,-43 1 1-16,25 10-4 0,-2 2 1 15,0 0-4-15,2-3 2 16,1-2-2-16,2 1-1 16,2-2 5-16,4 0-2 15,3-4 5-15,3-1-6 16,3 0-1-16,0-1-1 15,0 1 1-15,0 4-1 16,0 3 3-16,7 3 4 16,7 4 22-16,8 3-8 15,8 4-8-15,5 1-10 16,8-1 1-16,2-2-4 15,4-2 0-15,0-2-50 0,-1-5-37 16,-6-5-84-16</inkml:trace>
  <inkml:trace contextRef="#ctx0" brushRef="#br0" timeOffset="10645.12">24432 5582 281 0,'0'0'37'0,"0"0"35"16,0 0-60-16,0 0 60 15,0 0 39-15,0 0 8 16,-8-20-65-16,8 20-17 15,0 0-6-15,-1 0-13 16,1 0-3-16,0 0-9 16,-3 0-6-16,3 0-1 0,0 12-6 15,0 14 6 1,0 10 1-16,0 2 4 0,7 0-2 15,-1-1 0-15,2 0 4 16,1 2-6-16,-2 7-17 16,-4-5-129-16,-3-7-223 15</inkml:trace>
  <inkml:trace contextRef="#ctx0" brushRef="#br0" timeOffset="12562.51">22946 6735 66 0,'0'0'287'15,"0"0"-251"-15,0 0 9 16,0 0 3-16,0 0 26 15,0 0-1-15,-16-41-24 16,14 34-20-16,1-1 4 16,1 0-15-16,0-1 0 0,0-1-1 15,0-1-9-15,3 2-4 16,10 1-3-16,5 1-1 15,3 2 2-15,3 4-2 16,-4 1-5-16,-1 0 2 16,-3 0-4-16,-4 15 1 15,-1 7 4-15,0 9-3 16,-6 6 5-16,-4 1 5 15,-1-6-5-15,0-4 0 16,0-7-2-16,-7-6 2 16,-3-2 2-16,2-6-2 15,-1-2 3-15,1-5-3 16,0 0 0-16,2 0 7 0,0-2-7 15,3-15 1-15,3-5-2 16,0-9-21-16,7-9 3 16,17 1-1-16,1 2-3 15,0 7 2-15,-3 9 21 16,-3 6 12-16,-2 6-12 15,-1 4-2-15,-1 2 2 16,1 3 0-16,-2 0-4 16,3 0 4-16,0 11 0 15,-4 3 0-15,1 2 0 16,-3 4 0-16,-3 1 0 15,-3 3 3-15,-4 1 6 16,1 0 5-16,-2-1-4 16,0-5-3-16,0 2-5 0,0-4 2 15,0-3-4 1,3 0 1-16,2-3-1 0,4-2-2 15,5-3-134-15,5-6-66 16</inkml:trace>
  <inkml:trace contextRef="#ctx0" brushRef="#br0" timeOffset="12917.58">23620 6532 450 0,'0'0'72'0,"0"0"-43"16,0 0-20-16,0 0 19 15,0 0 68-15,0 0-34 16,-4 0-39-16,4 0-11 16,0 0-8-16,0 0 2 15,0 0-1-15,0 0 4 16,0 0-2-16,0 0-2 15,0-1-3-15,0 1-1 16,0 0-1-16,0 0 0 16,0 0-26-16,3 0-112 0,1 0-22 15,-1 0-47 1</inkml:trace>
  <inkml:trace contextRef="#ctx0" brushRef="#br0" timeOffset="14348.84">23307 6488 337 0,'0'0'150'15,"0"0"-86"-15,0 0-55 16,0 0 7-16,0 0 37 15,0 0 21-15,0-7-48 16,0 7-26-16,6 11 1 16,3 9 17-16,0 9 18 15,0 4-11-15,-2 7 3 0,-2 0-13 16,1 2-6-16,-2-1 0 15,1-1-7-15,-4-5-2 16,2-6 1-16,-1-2 1 16,1-5-2-16,0-3-4 15,0-4-38-15,0-3-50 16,4-7-92-16,0-5-43 15</inkml:trace>
  <inkml:trace contextRef="#ctx0" brushRef="#br0" timeOffset="14701.93">23617 6461 487 0,'0'0'37'0,"0"0"-37"16,0 0 7-16,0 0-4 15,0 0 40-15,-107 71 0 16,74-47-17-16,2-2-9 16,4-3-9-16,6-1 0 15,6-2-6-15,6-2-2 16,5-1-1-16,4 0 1 15,0 2 0-15,0 1-3 16,6-2 3-16,13 5 2 16,4 0 9-16,6 6 6 15,3-1 0-15,2 2-12 0,-5 0 4 16,-1-1-2-16,-1-2-5 15,-4-4-1-15,0 0 1 16,-3-3-2-16,0-3-3 16,1-5-120-16,-1-7-60 15</inkml:trace>
  <inkml:trace contextRef="#ctx0" brushRef="#br0" timeOffset="15204.04">24048 6595 542 0,'0'0'65'16,"0"0"-41"-16,0 0-12 16,0 0-12-16,0 0 17 15,99-41-17-15,-61 34-16 16,-3 1-133-16,-10 1-179 15</inkml:trace>
  <inkml:trace contextRef="#ctx0" brushRef="#br0" timeOffset="15363.07">24111 6674 478 0,'0'0'7'0,"0"0"0"16,0 0 0-16,0 0 14 15,0 0 19-15,0 0-8 16,97 19-32-16,-39-19-15 15,5-16-188-15</inkml:trace>
  <inkml:trace contextRef="#ctx0" brushRef="#br0" timeOffset="15895.17">24565 6553 435 0,'0'0'46'16,"0"0"-12"-16,0 0-11 15,0 0 21-15,0 0 22 16,0 0-33-16,-23-69-32 16,38 54 2-16,0 0 0 15,3 6-1-15,-4 3 2 16,-1 6-4-16,-1 0-1 15,-1 0-6-15,0 6-4 16,0 10 11-16,-3 4 4 16,-3 2-4-16,-4 0 1 15,-1-4 1-15,0-3 4 16,0-8-4-16,0 1 2 0,0-6 4 15,0-2 11-15,-6 3-7 16,-2-3 7-16,0 0-13 16,2 0 5-16,1-5-1 15,4-8 4-15,1-6-14 16,0-7-7-16,4-1 7 15,17-5-1-15,2 1-4 16,4 8 5-16,-4 6 1 16,-2 9 2-16,-7 5-3 15,-1 3 0-15,-4 0-1 16,0 1 1-16,0 16 2 0,0 7 1 15,-3 2 2-15,-2 6-2 16,1-1 4-16,-2-4-7 16,0-1 1-16,3-5-1 15,0 1 0-15,1-5-48 16,8-11-189-16</inkml:trace>
  <inkml:trace contextRef="#ctx0" brushRef="#br0" timeOffset="16285.25">25094 6419 481 0,'0'0'265'0,"0"0"-231"15,0 0-30-15,0 0-4 16,0 0 19-16,112-30-5 15,-78 23-14-15,0 0-6 16,-8-1-59-16,-8 2-67 16,-9-2 63-16,-5-2 30 15,-4-5 32-15,0 0 6 16,0-5 1-16,0-1 2 15,0 0 16-15,0 4 36 16,0 4 17-16,-3 7 20 16,2 3-19-16,-1 3-16 15,2 0-18-15,-1 0-20 0,1 0-8 16,-2 6-3-1,1 17-6-15,-1 11 12 0,2 7 8 16,0 4-10-16,0-2-8 16,0 3 2-16,3-1-5 15,2 2-14-15,-5-7-104 16,0-8-374-16</inkml:trace>
  <inkml:trace contextRef="#ctx0" brushRef="#br0" timeOffset="17605.52">23074 6730 181 0,'0'0'11'16,"0"0"-11"-16,0 0-4 15,0 0 4-15,0 0 0 16,0 0 5-16,52 24-3 15,-52-11 10-15,0 2-1 16,-4-4-3-16,-12-1 23 16,-6-3 4-16,2-3-18 15,-2-4-1-15,4 0 23 16,3 0 29-16,6 0-11 15,0-11-24-15,4-6-21 16,4-2-10-16,1-5 4 16,0-1-6-16,16 0 0 0,5 5 0 15,3 5 3-15,1 9-3 16,-1 3 0-16,-4 3-3 15,-2 0-1-15,-4 7-2 16,-6 8-2-16,-2 7 8 16,-6 1 4-16,0 1-1 15,0-2-3-15,-12-5 1 16,-9-5 2-16,-3-1 2 15,-1-8-4-15,-3 0 12 16,5-3 1-16,1 0 10 16,6-3 19-16,3-9-14 15,7-7-1-15,6-3-28 0,0-6 0 16,8-5-11-1,14 2 2-15,3 5 8 0,1 6-22 16,-1 8 18-16,-2 8-1 16,-3 4-2-16,-6 0-5 15,1 6-2-15,-5 14 1 16,-4 5 13-16,-4 5 1 15,-2-1 0-15,0-2 3 16,-11-5-3-16,-11-8 0 16,-6-3 4-16,-5-7-3 15,2-4 8-15,2 0 2 16,7 0-1-16,8-6 9 15,7-5-12-15,7-4-7 16,0 1-44-16,15 1-27 16,13-1-27-16,7 6-104 0</inkml:trace>
  <inkml:trace contextRef="#ctx0" brushRef="#br0" timeOffset="17975.59">22867 6532 473 0,'0'0'35'15,"0"0"-17"-15,0 0-18 16,0 0 2-16,0 0 17 15,0 0 15-15,25 28 12 16,-10 4 5-16,-1 12-18 16,2 7-6-16,-5 5 3 15,-4 4-1-15,1-2-6 16,-1 0-14-16,0-7-3 15,2 2-5-15,2-8 0 16,1-3-1-16,5-6-13 16,3-9-82-16,5-13-135 0</inkml:trace>
  <inkml:trace contextRef="#ctx0" brushRef="#br0" timeOffset="19347.86">22916 6382 525 0,'0'0'0'16,"0"0"-7"-16,0 0-49 16,0 0 44-16,0 0 12 15,84 0 23-15,-28 0-7 16,14 0-10-16,14-1 0 15,8-13-4-15,12-5-4 16,10-5-1-16,9-5-20 16,8-3 23-16,6 1 1 15,0-1 9-15,0 3-3 16,-4 3 8-16,-7 4-4 15,-8 0-9-15,-13 3-2 16,-11 0 7-16,-11 1-15 16,-8 1 8-16,-7 0-2 0,-12 1 2 15,-7 1-7 1,-7-1 14-16,-4 2-5 0,-2-2 5 15,-1-1 2-15,-4 3 1 16,-6 2 9-16,-6 4 8 16,-6 0 8-16,-3 4-7 15,0-1-17-15,-1 1-11 16,1 2 0-16,-1 1 0 15,-3 1-4-15,-5 0 1 16,3 0 2-16,-4 0-8 16,0 0 9-16,0 0 1 15,0 0-1-15,0 0 0 0,0 0 0 16,0 0 3-1,0 0-1-15,0 0-2 0,0 0-5 16,0 0 4-16,0 0-4 16,4 0-2-16,-1 5 7 15,3 11-3-15,-2 11 5 16,2 8-2-16,-1 10 6 15,-2 7 7-15,-2 2-13 16,2 2 3-16,0-1 1 16,-2 2 3-16,4 1-4 15,0-5 5-15,-1-3 0 16,4-6-7-16,-1-4 3 15,-1-1-4-15,1-6 1 16,-1-4-1-16,-1-1 5 16,1-3-5-16,-2 1 1 15,2-4-1-15,3-2-1 0,0-5 1 16,-2-4 0-16,-2-3-2 15,0-3-3-15,-4-3 1 16,1 0 3-16,-1-2 0 16,-1 0-5-16,0 3-2 15,0-3 8-15,0 3 0 16,2 0-1-16,-2-1 1 15,0 0 0-15,0 0 0 16,0 2-1-16,0 3 1 16,0 1 1-16,-2 2 0 15,-5 0-1-15,0 0 0 0,0-1 0 16,-3-1-1-1,-2-1 1-15,-2-1 0 0,-1-1 3 16,-2 0-2-16,-2-2 1 16,-1 1-1-16,-7-1-1 15,-6 0 0-15,-6-1 2 16,-5 0-1-16,-6 3 0 15,-3 1-2-15,-4 0 1 16,-3 2 0-16,-1 2 1 16,-2 2-1-16,-2 2 0 15,-4 0 2-15,-8 3 1 16,-5 5 7-16,-1 0-8 15,-3 0 21-15,3 2-14 16,4-2 12-16,2 4-17 16,7-4-3-16,-1-1-2 0,2-1 1 15,3-2 0 1,1 0 0-16,-4 2 2 0,2 2-2 15,-2 0-1-15,2 1 0 16,3 1 2-16,9-3 2 16,7-3-3-16,9-3-4 15,8-1 2-15,6-3-7 16,6-5 2-16,7 1 5 15,2-6 2-15,4 2-2 16,1-2 1-16,2 1 1 16,1-1 0-16,2 0-9 15,0-1-13-15,0 0-6 0,0 0-15 16,0 3-43-1,0-2-10-15,0-1-114 0</inkml:trace>
  <inkml:trace contextRef="#ctx0" brushRef="#br0" timeOffset="20722.14">11768 8458 154 0,'-112'145'0'0,"24"-5"-68"15</inkml:trace>
  <inkml:trace contextRef="#ctx0" brushRef="#br0" timeOffset="21876.37">9613 7248 266 0,'0'0'15'0,"0"0"-1"0,0 0 0 16,0 0 41-16,0 0 20 16,0 0-35-16,-3-8-21 15,3 8-16-15,0 0 3 16,0 0-5-16,0-2-1 15,0 2 0-15,7-5 0 16,15-4 3-16,8-2 4 16,9-4 0-16,6-5 2 15,3-1 3-15,-2-2-3 16,0 1 2-16,-5 2-5 15,-6 6-4-15,-3 3-4 16,-7 5-17-16,-4 2-26 16,-8 4-59-16,-1 0-42 0</inkml:trace>
  <inkml:trace contextRef="#ctx0" brushRef="#br0" timeOffset="22513.5">11792 7178 343 0,'0'0'29'16,"0"0"-14"-16,0 0-10 15,0 0-1-15,112-15 1 0,-54 1 4 16,6-6-9-1,8 0-2-15,2-3 2 0,1 1-10 16,-4 0-18-16,-5 5-6 16,-9 3 12-16,-11 0-11 15,-9 3-86-15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channel name="T" type="integer" max="2.14748E9" units="dev"/>
        </inkml:traceFormat>
        <inkml:channelProperties>
          <inkml:channelProperty channel="X" name="resolution" value="1516.99072" units="1/cm"/>
          <inkml:channelProperty channel="Y" name="resolution" value="2427.18506" units="1/cm"/>
          <inkml:channelProperty channel="F" name="resolution" value="5.68611" units="1/cm"/>
          <inkml:channelProperty channel="T" name="resolution" value="1" units="1/dev"/>
        </inkml:channelProperties>
      </inkml:inkSource>
      <inkml:timestamp xml:id="ts0" timeString="2021-08-18T03:50:50.916"/>
    </inkml:context>
    <inkml:brush xml:id="br0">
      <inkml:brushProperty name="width" value="0.05292" units="cm"/>
      <inkml:brushProperty name="height" value="0.05292" units="cm"/>
      <inkml:brushProperty name="color" value="#FF0000"/>
    </inkml:brush>
  </inkml:definitions>
  <inkml:trace contextRef="#ctx0" brushRef="#br0">7490 5653 242 0,'0'0'5'0,"0"0"-5"15,0 0-10-15,0 0 8 16,0 0-16-16,0 0-43 15,0 0-65-15</inkml:trace>
  <inkml:trace contextRef="#ctx0" brushRef="#br0" timeOffset="847.08">7490 5653 97 0,'-22'-55'98'16,"20"53"-30"-16,1 1-4 15,-1-1 28-15,1 2-31 0,1-2-36 16,0 2 10-16,0 0-1 16,0 0-9-16,0 0-17 15,0 0-1-15,0 0-7 16,0 0-6-16,3 0 4 15,19 0 2-15,14-5 10 16,10-2 3-16,10-4-8 16,0 0 0-16,-2-1 6 15,-9 2-5-15,-9 5-11 16,-7 0 9-16,-5 3-4 15,-6-1 0-15,-4-1 0 16,-4 1 10-16,-4 1-10 16,-2 0-3-16,-2 2 3 15,-1 0 1-15,-1-1 0 16,0 1-1-16,0 0 7 0,0 0-6 15,0 0 7-15,0 0 5 16,0 0-12-16,0 0 0 16,0 0 1-16,0 0 4 15,0 0-6-15,0 0-4 16,0 0 4-16,0 0 2 15,0 0-2-15,0 0 0 16,0 0 0-16,0 0 0 16,0 0 0-16,0 0-4 15,0 0 3-15,0 1 1 16,3 7-2-16,-1 6 1 15,1 6 1-15,1 3 1 0,1 9-1 16,1 2 1-16,1 3 5 16,-1 1-4-16,3 1 1 15,-3 3-2-15,1-3 0 16,1 0 0-16,0-3 1 15,-1-4 2-15,-1-6-4 16,0-2 0-16,-3-4 0 16,-2-4 0-16,-1-5 0 15,0-2 0-15,0-2-1 16,0-3 2-16,0-1-2 15,0-2 1-15,0 1 0 16,0-2 1-16,0 2-1 16,0-2 0-16,0 3 3 0,0-3-3 15,0 3-1 1,-1 0-1-16,-5 0 2 0,-2 0 6 15,0 4-6-15,-3-1 0 16,0-2 0-16,-3 1 2 16,-1 1 0-16,-3-3 4 15,1 0 2-15,-4 1-7 16,2-1 9-16,1-1-10 15,-1 0 6-15,5 0-4 16,1 0-2-16,7-2-1 16,1 0-1-16,5 0-14 15,0 0-42-15,0 0-64 16,2 0-53-16,9 0-58 15</inkml:trace>
  <inkml:trace contextRef="#ctx0" brushRef="#br0" timeOffset="4461.42">12406 6638 184 0,'0'0'187'0,"0"0"-158"15,0 0-20-15,0 0 12 16,0 0 50-16,0 0 17 15,0 0-22-15,-23 0-40 16,23 0 2-16,0 0 0 16,0 0 7-16,0 0-10 0,0 0-10 15,0 0-2 1,0 0 4-16,0 0-8 0,0 0-4 15,0 0-5-15,4 0 0 16,20 0 0-16,13 0 3 16,18-6 3-16,20-8 12 15,26-6-13-15,22-5-2 16,24-5-3-16,15-1 10 15,-1-2-10-15,-9 4 2 16,-25 4 0-16,-25 9-2 16,-28 4-3-16,-22 9 3 15,-18 0 7-15,-10 3-7 16,-7 0 0-16,-7 0 0 15,-4 0-3-15,-5 0 3 0,-1 0-1 16,0 0 1-16,0 0-3 16,0 0-10-16,0 0 6 15,0 0-3-15,-9 0-37 16,-9 0-179-16,-2 0-178 15</inkml:trace>
  <inkml:trace contextRef="#ctx0" brushRef="#br0" timeOffset="5268.52">12480 6232 346 0,'0'0'39'0,"0"0"-5"16,0 0-14-16,0 0 41 15,0 0-14-15,0 0-8 16,0-3-22-16,6 3-16 15,8 0 4-15,6 0 1 16,15-2 15-16,14-3 0 16,13-2-3-16,17-5 3 15,7-3-21-15,4 1 12 16,-5-1-11-16,-10 7 1 16,-16 2-1-16,-15 1 3 0,-16 3-8 15,-9-1 6-15,-10 1-4 16,-3 2 4-16,-4-1-2 15,-2 1 1-15,0 0 8 16,0 0-7-16,0 0 1 16,0 0-3-16,0 0-5 15,0 0-18-15,0 0-116 16,0 0-191-16</inkml:trace>
  <inkml:trace contextRef="#ctx0" brushRef="#br0" timeOffset="6542.65">12353 6702 298 0,'0'0'42'0,"0"0"-20"16,0 0-5-16,0 0 20 15,0 0 59-15,0 0-59 16,-12-6-31-16,12 6-3 15,-3-1 13-15,2 1 7 16,1 0 16-16,-2 0-11 16,-1 0-14-16,0-1 4 0,-2 1 1 15,1 0-13-15,-2 0-4 16,-1 0 2-16,1 0 2 15,0 0-10-15,0 0 12 16,1 0-8-16,4 0 0 16,1 0 0-16,0 0 0 15,0 0 1-15,0 0-1 16,0 0 0-16,0 0 0 15,0 0 0-15,0 0 8 16,0 0-5-16,0 0 0 16,0 0-3-16,15 0-3 15,13-1 0-15,12-6 6 16,6 0-7-16,1 1-11 15,-3 3-38-15,-6 0-88 0,-10 1-18 16,-9-1-115-16</inkml:trace>
  <inkml:trace contextRef="#ctx0" brushRef="#br0" timeOffset="8210.82">8133 6667 350 0,'0'0'52'0,"0"0"-45"16,0 0-6-16,0 0 49 16,0 0 17-16,0 0-13 15,-11 0-29-15,11 0-13 16,0 0 11-16,0 0 7 15,-1 0-2-15,1 0-18 16,0 0-9-16,0 0-1 16,6-2-8-16,17-7-70 15,14-7-109-15</inkml:trace>
  <inkml:trace contextRef="#ctx0" brushRef="#br0" timeOffset="11469.14">7998 6691 113 0,'0'0'212'0,"0"0"-182"16,0 0-26-16,0 0 11 16,0 0 72-16,0 0-36 15,0 0-29-15,-3 0-20 0,3 0 2 16,0 0 15-16,0 0 11 15,0 0-4-15,0 0-11 16,0 0 4-16,0 0 4 16,0 0-1-16,0 0 0 15,0 0-4-15,0 0-2 16,0 0 5-16,0 0-6 15,0 0-5-15,0 0 0 16,0-1-6-16,0-5-4 16,0-1-2-16,0-3 2 15,0-3-4-15,0-3 4 16,0-4-6-16,1-1 6 15,8-2 0-15,1 2 0 0,1 0-6 16,2 4 3 0,2 0-2-16,3 2 2 0,3-2-1 15,0 0 2-15,1-2-5 16,3 0 7-16,1 0 0 15,0-1-6-15,2-2 8 16,4 3-3-16,2-2 2 16,5 0 4-16,3 1-2 15,0 5 0-15,-5 2 0 16,-7 6-3-16,-5 5 0 15,-3-1-7-15,-3 3 7 16,-2 0 0-16,0 0-4 16,2 0 4-16,0 0 0 15,0 5-2-15,0 2 6 0,-2 1-8 16,-1-2 7-16,-3 0-6 15,2 1 5-15,-4-1-4 16,-4-2 4-16,0-2-4 16,-2 1 4-16,-1-3 0 15,1 2-2-15,1-2-2 16,0 0 2-16,3 0 1 15,-3 0-1-15,1 0 0 16,1 0 0-16,-1 0 4 16,-2 0-4-16,-1 0 0 15,-2 0 1-15,1 0 5 16,-3 0-6-16,1 0-2 15,-1 0 2-15,0 0 0 0,0 0 4 16,0 0-8 0,0 0 10-16,0 0-8 0,0 0 5 15,0 0 1-15,0 0-1 16,0 0 0-16,0 0-1 15,0-3-1-15,0-4-1 16,-3-2 0-16,-3 0-1 16,2-2 2-16,-3 2-1 15,3-1 9-15,-2 3-7 16,2 0 3-16,-2-1-1 15,1 3 8-15,-2-4-1 16,1 3-5-16,0-3 0 16,0 2 15-16,3 3-14 15,0 1-6-15,3 2 8 0,-2 1-2 16,2 0-6-16,0 0 9 15,0 0-6-15,0 0-4 16,0 0-4-16,0 0 4 16,0 0 0-16,0 0-10 15,0 0 8-15,13 2 2 16,6 9 0-16,3 1 1 15,2 1-6-15,1 0 9 16,-1-1-4-16,-4 2 3 16,-2-1-3-16,-5-3 0 15,-4 1-1-15,-5-5-5 16,-1-2 4-16,-1-1 2 15,-2-1 3-15,0-2-3 0,0 1-3 16,0 0 3 0,0 1 1-16,0 2 4 0,-12 1-1 15,-9 4-3-15,-4 1 0 16,-3 2-1-16,2 1 0 15,7 0-1-15,2 0 0 16,8 2-21-16,3 2-102 16,3-3-122-16</inkml:trace>
  <inkml:trace contextRef="#ctx0" brushRef="#br0" timeOffset="12668.26">9214 6704 378 0,'0'0'87'0,"0"0"-78"16,0 0-3-16,0 0 50 15,0 0 45-15,0 0-63 16,-2 0-23-16,2 0-12 15,11 0 8-15,8 0 9 16,10 0-4-16,19-5 11 16,15-3 1-16,20-1-19 15,22-8 0-15,22-7 3 16,14 1-9-16,4-3-3 15,-12 5 6-15,-22 4-1 0,-21 5 0 16,-22 2-10 0,-12 1 10-16,-11 3-4 0,-9 1-1 15,-10 2 2-15,-7 2-2 16,-9-1 4-16,-3 2-3 15,-6 0-1-15,-1 0 0 16,0 0-8-16,0 0 7 16,0 0-6-16,0 0-1 15,-11 0-24-15,-6 0-142 16,-4 0-173-16</inkml:trace>
  <inkml:trace contextRef="#ctx0" brushRef="#br0" timeOffset="13803.38">8248 7688 657 0,'0'0'61'16,"0"0"-54"-16,0 0-3 15,0 0 62-15,0 0-35 16,0 0-31-16,-2 0 7 16,11-9-7-16,4-1 2 15,0-2 1-15,-6 0-2 16,1-1 5-16,-5 1-5 15,-3-4 1-15,0 2 1 16,0 1 0-16,0 6-2 16,0 2 13-16,0 3 9 0,0 2-9 15,0 0-5-15,0 0 2 16,0 0-11-16,0 0-1 15,0 0-7-15,0 9 4 16,0 12-1-16,7 10 5 16,1 5 2-16,1 3-2 15,2 0 0-15,1-2 2 16,1-2-2-16,1-5-1 15,-3-3 1-15,-1-5-2 16,-4-4-8-16,-1-2-8 16,-2-4-2-16,0-2-2 15,-2-2 14-15,-1-3-9 16,0-1 12-16,0-2-3 0,0-2 8 15,-3 1 1-15,-9-1 0 16,-3 0-1-16,0 0 1 16,-3 0-1-16,3 0 0 15,-1 0 2-15,-2 0-2 16,2 4 0-16,0-1 6 15,2 3-6-15,3-2 0 16,6 0 2-16,3-4-2 16,2 0-2-16,0 0-2 15,0 0-2-15,16 0 4 16,11 0-3-16,5-7 5 15,2-3 11-15,-1-1-11 0,-3 2 0 16,-4 2 5 0,-3 1-3-16,-4 1-2 0,-4-1 0 15,-3 3-2-15,-4 1 2 16,-3 1-32-16,0 1 24 15,-4 0-52-15,1 0-62 16,-2 0-61-16</inkml:trace>
  <inkml:trace contextRef="#ctx0" brushRef="#br0" timeOffset="15550.55">12762 7646 575 0,'0'0'85'15,"0"0"-41"-15,0 0 12 16,0 0 20-16,0 0-20 15,0 0-15-15,-36-25-13 16,36 25-17-16,0 0 0 16,-2 0-10-16,-2 3-1 15,-2 18-3-15,-3 8 2 0,-1 10 1 16,5 0 2-16,3-1-2 15,2-4 0-15,2-5-1 16,19 0-2-16,7-6-11 16,8-3-34-16,7-6-33 15,-1-10-195-15,-3-4-69 16</inkml:trace>
  <inkml:trace contextRef="#ctx0" brushRef="#br0" timeOffset="16043.6">12990 7768 441 0,'0'0'39'16,"0"0"58"-16,0 0-52 0,0 0 0 15,0 0 29-15,0 0-39 16,3-50-28-16,10 50-7 15,7 0 2-15,0 0-4 16,0 3-5-16,-4 14 7 16,-2 5-1-16,-6 3 3 15,-5 3-1-15,-3 0 1 16,0-4-1-16,-6-4-1 15,-4-6 8-15,4-6-5 16,3-1 6-16,0-6-1 16,2-1 7-16,1 0 9 15,0-4 0-15,0-20-24 0,3-10-4 16,16-5 4-16,2-1 3 15,4 4-2-15,-2 9 5 16,-7 7-5-16,-1 11 9 16,-7 4-9-16,-1 5-1 15,-1 0-9-15,0 0-12 16,1 14 17-16,4 10 8 15,-2 2-4-15,0 5 4 16,-2 0-2-16,1-4 0 16,-1 0 7-16,0-6-9 15,1 0-5-15,4-4 4 16,-2-8-145-16,1-6-367 15</inkml:trace>
  <inkml:trace contextRef="#ctx0" brushRef="#br0" timeOffset="16255.62">13436 7781 697 0,'0'0'43'16,"0"0"-29"-16,82-32-4 15,-48 20 6-15,0 0-13 16,-1 2-3-16,-5-1-12 16,-3 2-62-16,-8 0-60 15,-8 0-27-15,-7-4 17 0,-2-2-39 16</inkml:trace>
  <inkml:trace contextRef="#ctx0" brushRef="#br0" timeOffset="16494.64">13666 7565 105 0,'0'0'131'16,"0"0"5"-16,-36-76-40 0,28 54-33 15,3 5-7-15,1 6 42 16,3 7-10-16,1 2-16 15,0 2-37-15,0 0-25 16,0 0 12-16,0 0-14 16,4 6-8-16,14 16 1 15,6 9 16-15,1 10-6 16,0 11-2-16,-6 3-7 15,-8 7-2-15,-8 1 3 0,-3 5-8 16,-13-2 3 0,-17 0-44-16,-4-5-93 0,-3-12-249 15</inkml:trace>
  <inkml:trace contextRef="#ctx0" brushRef="#br0" timeOffset="18668.86">9297 6757 271 0,'0'0'94'16,"0"0"-75"-16,0 0-18 0,0 0 3 15,0 0 53-15,0 0-25 16,-3-3-19-16,3 3-1 15,0 0-7-15,0 0 9 16,0 0-1-16,0 0-1 16,0 0-5-16,0 0-6 15,0-2-1-15,14 2 0 16,18-5-2-16,20-2 2 15,23-4 29-15,17-5-28 16,10-3-1-16,-3-1-2 16,-6 3-3-16,-17 3 4 15,-10 6 0-15,-11 1 0 0,-11 0-50 16,-8 4 42-16,-13 0-4 15,-8 2 11-15,-9 1 0 16,-5 0 4-16,1-2 0 16,1 1-2-16,5-6-42 15,3 0-227-15</inkml:trace>
  <inkml:trace contextRef="#ctx0" brushRef="#br0" timeOffset="21975.19">12948 6096 378 0,'0'0'91'16,"0"0"-62"-16,0 0 4 15,0 0 61-15,0 0 19 16,0 0-59-16,0 0-26 16,0 0-10-16,0 0-3 15,0 0-4-15,0 0-2 16,0 0 7-16,0-3-13 15,-4-4 10-15,-4 0-12 16,-1-5 0-16,-4-2 0 16,-2-3-1-16,-8-5-2 0,-5-4 2 15,-5-3 3-15,-6-2-3 16,-5-3 0-16,-3-1-1 15,-5 1 1-15,-1 0-1 16,-4 3 1-16,-3 3 0 16,0 0 4-16,2 6-4 15,3 1-1-15,8 4 1 16,5 5 0-16,6 1 6 15,1 3-5-15,0 2-1 16,-4 5-5-16,-7 1 4 16,-13 0-2-16,-6 7 3 15,-7 6 0-15,2 1 0 0,3-1-6 16,3 0 5-16,4 0 2 15,2 0-2-15,0 2 1 16,1-3 0-16,2 4-1 16,-1 1 1-16,0-1 0 15,1 1 0-15,0 2 0 16,1-2-2-16,2 3 2 15,4 0 5-15,2 0-5 16,4 2 0-16,5 2 0 16,0-4-1-16,1 1 1 15,2 1 0-15,1-3 1 16,1-2 1-16,4 0-2 15,3-1-5-15,1 0 5 16,3-1 0-16,0-1 0 16,3-2 0-16,3-3-1 0,1-2 1 15,4 1 0-15,4-6 0 16,2-1 0-16,1 1 1 15,1-2-1-15,-2 0 0 16,3 0 1-16,-1 0 0 16,-1 0 0-16,0 0-1 15,0-7-4-15,2-4-6 16,-1 0-2-16,2-4 5 15,0-2-2-15,0 0-7 16,0-5-4-16,2 1 20 16,7-3-4-16,-1-1 8 15,1 4-3-15,-3 1 4 0,1 6-5 16,-3 8-6-16,-1 3 6 15,-2 3 2 1,-1 0-2-16,0 0-3 0,0 0-4 16,0 0 6-16,0 0-1 15,0 0-1-15,-1 9-3 16,-9 12 5-16,-1 5 1 15,-4 8 0-15,0 1-1 16,0-1 2-16,2-1-2 16,2-4 2-16,3-4-1 15,3-4 0-15,3-6 0 16,2-1 0-16,0-3 0 15,5 0-1-15,14-5-1 16,14-1-4-16,11-5 5 0,12 0 0 16,7 0-11-16,-3-2 7 15,-5-2-50-15,-8 2-58 16,-9 2-19-16,-9 0-56 15</inkml:trace>
  <inkml:trace contextRef="#ctx0" brushRef="#br0" timeOffset="23026.3">9138 6764 298 0,'0'0'53'16,"0"0"-44"-16,0 0 1 0,0 0 75 16,0 0 16-16,0 0-30 15,0 0-31-15,-15 0-10 16,15 0 15-16,3 0-45 15,20-5 4-15,19-5-4 16,22-4 9-16,19-6 7 16,19-2-12-16,20-8 15 15,18 1-3-15,5 2 11 16,3 7-22-16,-14 8 3 15,-22 7-3-15,-14 2-5 16,-13 3-10-16,-4-3-1 16,-4 0-7-16,-4-2-23 15,-8-2-33-15,-9-1 15 0,-8-2 44 16,-12 1 10-16,-10 2 5 15,-9 4 0-15,-9 0 10 16,-4 3-10-16,-4 0 13 16,0 0 24-16,0 0 14 15,0 0-21-15,0 0-9 16,0 0-1-16,0 0-14 15,0 0-6-15,0-1-21 16,0-2-74-16,-6-2-100 16,-4 1-178-16</inkml:trace>
  <inkml:trace contextRef="#ctx0" brushRef="#br0" timeOffset="23978.39">9380 6475 385 0,'0'0'65'15,"0"0"-65"-15,0 0 2 16,0 0 1-16,0 0 60 16,0 0-20-16,-34 0-14 15,34-1-18-15,0 1 4 16,0 0 28-16,0-2-25 15,1 1-18-15,21-1-6 16,16-3 6-16,17-2 21 16,15-1-5-16,14-4-5 15,8-2-5-15,8-3 3 16,2 0-2-16,-1-2 15 15,-9 2-20-15,-7 0 4 0,-14 2-1 16,-15 3 3 0,-12 2-7-16,-14 4 0 0,-10 2 1 15,-11 2 2-15,-4 2-4 16,-4 0 0-16,-1 0-1 15,0 0 2-15,0 0 4 16,0 0-2-16,0 0 6 16,0 0-9-16,0 0-29 15,-3 0-138-15,-4-7-154 16</inkml:trace>
  <inkml:trace contextRef="#ctx0" brushRef="#br0" timeOffset="24777.47">9525 6222 243 0,'0'0'112'0,"0"0"-97"0,0 0-11 16,0 0 36-1,0 0 38-15,0 0-41 0,0 0-18 16,0 0-2-16,0 0 27 15,0 0 26-15,0 0-16 16,0 0-20-16,0 0 0 16,0 0-8-16,0 0-5 15,0 0-6-15,0 0-5 16,0 0-6-16,0 0-1 15,0 0-3-15,0 0 0 16,15-1-10-16,12-7 10 16,16-1 8-16,8-2-3 15,7 1-5-15,1 1 7 16,0 1-7-16,-1 3 0 15,-3-2 1-15,3-2 0 16,-1-3-1-16,0 0-2 16,-1-3-2-16,-4 1 4 0,-6-1 0 15,-8 5 5-15,-11 3 0 16,-11 3-5-16,-7 3-3 15,-5-1 3-15,-2 2 1 16,-1 0 1-16,2 0-2 16,0 0 0-16,2 0-4 15,0 0 2-15,-1 0-2 16,2 0-77-16,-5 0-125 15,-1 0-356-15</inkml:trace>
  <inkml:trace contextRef="#ctx0" brushRef="#br0" timeOffset="28305.83">9561 7775 458 0,'0'0'55'0,"0"0"-36"16,0 0 14-16,0 0 106 15,0 0-37-15,0 0-53 16,0 0-32-16,0 0-6 16,0 0 7-16,0 0 5 15,0 0-10-15,0-3-5 16,0-3-8-16,1-3 1 15,8-6-1-15,4-2 0 16,7 2 1-16,2 3 4 0,4 2-3 16,-4 5-4-1,-2 5-2-15,-3 0-5 0,0 6-1 16,-2 15 7-16,-2 4 3 15,-1 1 0-15,-8 1 0 16,-4-5 0-16,0-2 0 16,0-3 1-16,-4-3 1 15,-8-3-2-15,2-4 1 16,0-4 1-16,4-2 1 15,1-1-1-15,2 0 11 16,-2-13-13-16,4-10-4 16,1-10-25-16,0-4 25 15,0-2-3-15,10 3 4 16,5 5-3-16,0 8 3 15,3 4 3-15,0 8 0 0,-2 1 5 16,0 5-5-16,-2 1-3 16,2 4-9-16,-2 0 2 15,2 0 10-15,-1 9 1 16,0 4-1-16,0 4 0 15,-4 2 3-15,-1 2-3 16,-3 4-6-16,-2 0 5 16,-2-1 1-16,-3-1 0 15,0-3 3-15,0-4-3 16,0 0 1-16,0-2-1 15,0 1 0-15,1-4-38 16,7-1-143-16,-1-6-84 0</inkml:trace>
  <inkml:trace contextRef="#ctx0" brushRef="#br0" timeOffset="28542.85">10129 7718 702 0,'0'0'82'0,"0"0"-79"15,0 0 2-15,0 0 25 16,0 0-7-16,0 0-23 0,91-37-7 15,-57 27-43-15,-1 4-152 16,-6-2-82-16</inkml:trace>
  <inkml:trace contextRef="#ctx0" brushRef="#br0" timeOffset="28748.87">10332 7579 577 0,'0'0'109'0,"0"0"-22"16,0 0-35-16,0 0 6 15,0 0-14-15,0 0-24 16,-9-12-20-16,9 17-5 15,0 13 2-15,0 7 3 16,0 6 11-16,0 2-5 16,3-2-3-16,1 0-3 15,3-1 0-15,-2-2 0 0,-2 0-34 16,-3-5-98-16,0-3-189 15</inkml:trace>
  <inkml:trace contextRef="#ctx0" brushRef="#br0" timeOffset="29102.91">9553 7596 433 0,'0'0'56'0,"0"0"-31"15,0 0-21-15,0 0-1 16,0 0 17-16,0 0 34 16,-80 78-20-16,78-30 0 15,2 11-15-15,0 0 2 16,9 1 0-16,13-2-16 15,7-7 4-15,2-6-9 16,11-6-2-16,7-10-38 16,6-13-97-16,5-14-107 15</inkml:trace>
  <inkml:trace contextRef="#ctx0" brushRef="#br0" timeOffset="29365.93">10581 7432 803 0,'0'0'34'0,"0"0"-34"16,0 0 0-16,82-7 6 15,-54 17-4-15,1 21 0 0,-7 13-2 16,-8 11 0-16,-10 7 0 16,-4 0 1-16,-6-2-1 15,-18 1-21-15,-3-7-107 16,-7-7-139-16</inkml:trace>
  <inkml:trace contextRef="#ctx0" brushRef="#br0" timeOffset="30577.05">14705 5649 670 0,'0'0'70'0,"0"0"-53"15,0 0-14-15,0 0 39 16,0 0-9-16,0 0-30 15,72-23 3-15,-32 17-6 16,-3 3-82-16,-5 3-129 16,-13 0-69-16</inkml:trace>
  <inkml:trace contextRef="#ctx0" brushRef="#br0" timeOffset="30731.07">14756 5762 342 0,'0'0'11'0,"0"0"-5"0,0 0 55 16,0 0-6-16,0 0-2 15,0 0-2-15,118 12-22 16,-63-21-29-16,1-6-105 16</inkml:trace>
  <inkml:trace contextRef="#ctx0" brushRef="#br0" timeOffset="31321.12">15563 5475 443 0,'0'0'32'16,"0"0"-20"-16,0 0-11 15,0 0 12-15,0 0 41 16,0 0 19-16,94-78-31 16,-66 73-35-16,0 5 9 15,-1 0-16-15,-4 0-1 0,-4 17-4 16,-5 8 0-16,-7 5 5 15,-7 5-2-15,0 0 2 16,-18 2 0-16,-13-1 1 16,-10-3 2-16,-9-3-2 15,-1-8 8-15,3-2 1 16,7-8-2-16,9-3 3 15,13-4 3-15,4-5 11 16,7 0-15-16,5 0 31 16,3-2-17-16,0-10-24 15,0 1-2-15,15 0 2 16,5 4 1-16,2 5-1 0,-2 2 0 15,0 0 0-15,1 7-9 16,0 12 7-16,3 3 1 16,0 7-6-16,3 2 14 15,2 0-5-15,1-1-2 16,5-6-103-16,-3-10-157 15</inkml:trace>
  <inkml:trace contextRef="#ctx0" brushRef="#br0" timeOffset="31636.16">16112 5426 816 0,'0'0'34'0,"0"0"-19"16,0 0-15-16,0 0-1 16,0 0 0-16,0 0 2 15,3 52 14-15,3-17 4 16,-2 3-18-16,1-1 1 15,0-2 6-15,-2-1-7 16,-1-1 0-16,-1-4-2 16,-1-1-8-16,2-5-98 15,1-11-171-15</inkml:trace>
  <inkml:trace contextRef="#ctx0" brushRef="#br0" timeOffset="32664.26">15925 5450 440 0,'0'0'29'16,"0"0"9"-16,0 0 20 15,0 0 91-15,0 0-59 16,0 0-48-16,-18-14-42 15,38 7 5-15,14-2-5 16,14-2 4-16,4 2-4 16,-5 1-10-16,-8 2-16 15,-9 3-6-15,-9 3-11 0,-9 0-23 16,-4 0-23-16,-5 0 6 15,0 0-9-15,1 0-121 16</inkml:trace>
  <inkml:trace contextRef="#ctx0" brushRef="#br0" timeOffset="32961.28">16485 5288 276 0,'0'0'318'0,"0"0"-262"16,0 0-47-16,0 0 28 16,0 0 47-16,0 0-29 15,-48 23-44-15,34 5-9 16,2 8 10-16,4 1-2 15,3 4 0-15,5-2-6 16,0 0 5-16,5-2-9 16,14-3-4-16,5-4-34 15,1-6-97-15,-1-12-152 16</inkml:trace>
  <inkml:trace contextRef="#ctx0" brushRef="#br0" timeOffset="33423.34">16549 5494 372 0,'0'0'236'16,"0"0"-196"-16,0 0-24 16,0 0 8-16,-9-85 35 15,21 76-1-15,7 1-39 16,5 6-19-16,3 2 1 15,-3 0-1-15,0 9-4 16,-4 9-11-16,-5 7 15 16,-3 3-2-16,-7 1 2 15,-5-3-1-15,0-4-1 16,0-5 2-16,-5-3 2 0,-5-6-2 15,-1-1 0-15,2-5 3 16,1-2 1-16,2 0-4 16,3 0 6-16,1-10-5 15,2-10-1-15,0-5-9 16,0-6 2-16,12 0 6 15,7 3-2-15,2 2 2 16,1 9 0-16,-2 5-2 16,1 9 3-16,0 3 2 15,-5 0-2-15,3 0-1 16,0 15-13-16,-3 2 13 15,-4 4-2-15,-2 1 4 16,-4 2-4-16,-3-4 5 16,-1 1-2-16,-2-2 1 15,0-2 1-15,1 0-2 0,2-2-13 16,3-11-201-16</inkml:trace>
  <inkml:trace contextRef="#ctx0" brushRef="#br0" timeOffset="33630.36">17048 5495 805 0,'0'0'42'0,"0"0"-30"0,0 0-12 15,0 0 10-15,111-28-10 16,-67 25-22-16,0-3-196 16,-7-4-350-16</inkml:trace>
  <inkml:trace contextRef="#ctx0" brushRef="#br0" timeOffset="33865.38">17244 5296 781 0,'0'0'47'15,"0"0"-47"-15,0 0 2 16,0 0-2-16,0 0 22 16,0 0 1-16,-2 96-12 15,11-62-7-15,1 2-2 0,0 1-1 16,-4-1 0-16,-2 0-1 15,-2 2 0-15,-2-6-30 16,0-10-175-16,0-8-412 16</inkml:trace>
  <inkml:trace contextRef="#ctx0" brushRef="#br0" timeOffset="34175.41">17299 5193 793 0,'0'0'17'0,"0"0"-10"16,0 0 14-16,0 0 16 15,0 0-23-15,0 0-14 16,106 28 0-16,-63 8 2 16,-4 12-1-16,-3 5 3 15,-5 3-1-15,-6 0-2 16,-10-1 1-16,-12-6-4 15,-3-2 3-15,-16-2-2 16,-14-4 1-16,-7-5-1 16,-4 0-38-16,4-7-111 15,9-9-106-15</inkml:trace>
  <inkml:trace contextRef="#ctx0" brushRef="#br0" timeOffset="34619.46">18149 5317 522 0,'0'0'79'0,"0"0"4"16,0 0-43-16,0 0 49 15,0 0-19-15,0 0-27 16,0-7-23-16,0 7-19 15,0 0-2-15,0 19 0 16,0 11 1-16,0 8 3 16,-1 4 3-16,-2 1-6 15,-1-2 9-15,4-2-8 0,0 1-1 16,0-3 0-16,0-1-10 15,0-4-89-15,0-12-269 16</inkml:trace>
  <inkml:trace contextRef="#ctx0" brushRef="#br0" timeOffset="34861.48">17975 5503 641 0,'0'0'162'0,"0"0"-138"16,0 0-18-16,0 0-6 16,0 0 37-16,91-45-23 15,-36 40 2-15,6 2-15 16,0 1-1-16,-3 2-61 15,-10 0-65-15,-5-2-93 16,-8-3-276-16</inkml:trace>
  <inkml:trace contextRef="#ctx0" brushRef="#br0" timeOffset="35162.51">18647 5264 547 0,'0'0'53'0,"0"0"39"15,0 0-11-15,0 0-15 16,0 0 8-16,0 0-30 15,0-7-28-15,0 7-7 16,0 0-9-16,0 17-7 16,2 14 7-16,5 17 2 15,-2 13 8-15,2 6-6 16,1 3 0-16,-1 6-4 0,0 1-8 15,-2-2-110-15,-2-5-235 16</inkml:trace>
  <inkml:trace contextRef="#ctx0" brushRef="#br0" timeOffset="36188.61">7984 7573 106 0,'0'0'31'15,"0"0"-31"-15</inkml:trace>
  <inkml:trace contextRef="#ctx0" brushRef="#br0" timeOffset="38774.87">7976 6777 55 0,'0'0'15'16,"0"0"-12"-16,0 0 0 15,0 0 37-15,0 0 10 16,0 0 34-16,-19 3-17 15,16-3-50-15,0 0-7 16,0 0-4-16,-1 0 8 16,1-3-13-16,-2-4 4 15,4 0-5-15,1-2-10 16,0-3 5-16,0-1-5 15,0-3 1-15,12-4-7 0,1-3 15 16,6-2 1-16,5-3-10 16,6-2 5-16,4 2-14 15,4 0 11-15,2 0-2 16,6 1 10-16,2 1 6 15,6-1 3-15,7 0-8 16,5 1 3-16,8 4 37 16,4 0-30-16,1 5 9 15,-2 3-15-15,-8 7 14 16,-10 7-19-16,-9 0 0 15,-7 11-6-15,-7 14 6 16,-5 1-1-16,-3 1 3 0,-2-1 3 16,-7-1-4-1,-1-8-1-15,-4-3 3 0,-4-3-6 16,-7-7 7-16,0-3-5 15,-3 0 4-15,0-1 1 16,0 0 2-16,0 0-2 16,0 0 22-16,0 0 7 15,0-9-17-15,0-6-16 16,-3-3-10-16,-3-2 9 15,-4 1-17-15,2-2-3 16,-1 2 2-16,-1 2 0 16,-1 3 19-16,-1 3 1 15,-1 2 20-15,-1 1-17 16,1 1 5-16,3 1 17 15,-1 0-3-15,1-2-10 0,2 0-5 16,-1 1 3-16,3 2 37 16,-1 2-27-16,4-1 10 15,2 3-11-15,-1 1 10 16,2 0-17-16,0 0-13 15,0 0-1-15,0 0-10 16,0 0-2-16,13 8 11 16,4 4 2-16,5 4 0 15,5-1 6-15,3 0-6 16,1 2 0-16,2-5-3 15,-2 0-19-15,-4-2-23 16,-7-4 14-16,-9-3 5 0,-6 0 2 16,-5-3 15-1,0 0 6-15,0 0 3 0,-11 0 5 16,-6 2-4-16,-1-2 5 15,0 0-3-15,0 0 5 16,4 0 2-16,0 0-5 16,2 2-3-16,-1 3-4 15,-1 3 3-15,3 5-2 16,1 0-9-16,4-1-98 15</inkml:trace>
  <inkml:trace contextRef="#ctx0" brushRef="#br0" timeOffset="39624.96">8415 7533 312 0,'0'0'13'0,"-83"-17"20"0,41 15-31 15,1 2 9-15,0 3 14 16,0 13 25-16,1 9-15 16,-4 4-7-16,2 7-12 15,4 3 4-15,7 5 1 16,10 5 0-16,14 6 6 15,7 5-9-15,0 5 6 16,19-2-3-16,14-3-17 16,16-6 1-16,11-13-3 15,9-12-4-15,8-18 1 16,1-11 1-16,1-16-15 15,-5-18-33-15,-2-7-20 16,-7-5 22-16,-7-10 30 0,-7-1 6 16,-9-5 9-1,-14-2 1-15,-13 1-5 0,-15-2 5 16,0 1-1-16,-26-1 1 15,-10 5 32-15,-8 6 14 16,-3 8 10-16,-3 13 1 16,3 9 4-16,0 9-38 15,6 9 4-15,2 6-18 16,1 0-9-16,4 14-5 15,0 13-1-15,4 5-6 16,6 12-4-16,2 7-30 16,4 4-35-16,8-1-18 15,4-4-35-15,2-11-253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9/15/2021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2353192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8</a:t>
            </a:fld>
            <a:endParaRPr lang="en-US"/>
          </a:p>
        </p:txBody>
      </p:sp>
    </p:spTree>
    <p:extLst>
      <p:ext uri="{BB962C8B-B14F-4D97-AF65-F5344CB8AC3E}">
        <p14:creationId xmlns:p14="http://schemas.microsoft.com/office/powerpoint/2010/main" val="2735319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49</a:t>
            </a:fld>
            <a:endParaRPr lang="en-US"/>
          </a:p>
        </p:txBody>
      </p:sp>
    </p:spTree>
    <p:extLst>
      <p:ext uri="{BB962C8B-B14F-4D97-AF65-F5344CB8AC3E}">
        <p14:creationId xmlns:p14="http://schemas.microsoft.com/office/powerpoint/2010/main" val="3013927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60</a:t>
            </a:fld>
            <a:endParaRPr lang="en-US"/>
          </a:p>
        </p:txBody>
      </p:sp>
    </p:spTree>
    <p:extLst>
      <p:ext uri="{BB962C8B-B14F-4D97-AF65-F5344CB8AC3E}">
        <p14:creationId xmlns:p14="http://schemas.microsoft.com/office/powerpoint/2010/main" val="1559721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74</a:t>
            </a:fld>
            <a:endParaRPr lang="en-US"/>
          </a:p>
        </p:txBody>
      </p:sp>
    </p:spTree>
    <p:extLst>
      <p:ext uri="{BB962C8B-B14F-4D97-AF65-F5344CB8AC3E}">
        <p14:creationId xmlns:p14="http://schemas.microsoft.com/office/powerpoint/2010/main" val="3711331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82</a:t>
            </a:fld>
            <a:endParaRPr lang="en-US"/>
          </a:p>
        </p:txBody>
      </p:sp>
    </p:spTree>
    <p:extLst>
      <p:ext uri="{BB962C8B-B14F-4D97-AF65-F5344CB8AC3E}">
        <p14:creationId xmlns:p14="http://schemas.microsoft.com/office/powerpoint/2010/main" val="3103555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Tx/>
              <a:defRPr sz="1800">
                <a:latin typeface="+mj-lt"/>
                <a:ea typeface="Times New Roman" panose="02020603050405020304" pitchFamily="18" charset="0"/>
                <a:cs typeface="Times New Roman" panose="02020603050405020304" pitchFamily="18" charset="0"/>
              </a:defRPr>
            </a:lvl3pPr>
            <a:lvl4pPr algn="just">
              <a:lnSpc>
                <a:spcPct val="114000"/>
              </a:lnSpc>
              <a:buClrTx/>
              <a:defRPr sz="1600">
                <a:latin typeface="+mj-lt"/>
                <a:ea typeface="Times New Roman" panose="02020603050405020304" pitchFamily="18" charset="0"/>
                <a:cs typeface="Times New Roman" panose="02020603050405020304" pitchFamily="18" charset="0"/>
              </a:defRPr>
            </a:lvl4pPr>
            <a:lvl5pPr algn="just">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12192000" cy="381000"/>
          </a:xfrm>
          <a:prstGeom prst="rect">
            <a:avLst/>
          </a:prstGeom>
          <a:solidFill>
            <a:srgbClr val="0070C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a:xfrm>
            <a:off x="4978400" y="6492876"/>
            <a:ext cx="609600" cy="365125"/>
          </a:xfrm>
        </p:spPr>
        <p:txBody>
          <a:bodyPr/>
          <a:lstStyle>
            <a:lvl1pPr algn="ctr">
              <a:defRPr sz="1800">
                <a:solidFill>
                  <a:schemeClr val="bg1"/>
                </a:solidFill>
              </a:defRPr>
            </a:lvl1pPr>
          </a:lstStyle>
          <a:p>
            <a:fld id="{5EA8BEFB-AE5B-48F9-BBAD-B489CDE48C8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3.jp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13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22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0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5.emf"/><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1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2" Type="http://schemas.openxmlformats.org/officeDocument/2006/relationships/image" Target="../media/image46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1.png"/><Relationship Id="rId2" Type="http://schemas.openxmlformats.org/officeDocument/2006/relationships/image" Target="../media/image340.png"/><Relationship Id="rId1" Type="http://schemas.openxmlformats.org/officeDocument/2006/relationships/slideLayout" Target="../slideLayouts/slideLayout2.xml"/><Relationship Id="rId4" Type="http://schemas.openxmlformats.org/officeDocument/2006/relationships/image" Target="../media/image360.png"/></Relationships>
</file>

<file path=ppt/slides/_rels/slide42.xml.rels><?xml version="1.0" encoding="UTF-8" standalone="yes"?>
<Relationships xmlns="http://schemas.openxmlformats.org/package/2006/relationships"><Relationship Id="rId8" Type="http://schemas.openxmlformats.org/officeDocument/2006/relationships/image" Target="../media/image420.png"/><Relationship Id="rId13" Type="http://schemas.openxmlformats.org/officeDocument/2006/relationships/image" Target="../media/image470.png"/><Relationship Id="rId3" Type="http://schemas.openxmlformats.org/officeDocument/2006/relationships/image" Target="../media/image371.png"/><Relationship Id="rId7" Type="http://schemas.openxmlformats.org/officeDocument/2006/relationships/image" Target="../media/image410.png"/><Relationship Id="rId12" Type="http://schemas.openxmlformats.org/officeDocument/2006/relationships/image" Target="../media/image460.png"/><Relationship Id="rId2" Type="http://schemas.openxmlformats.org/officeDocument/2006/relationships/image" Target="../media/image370.png"/><Relationship Id="rId1" Type="http://schemas.openxmlformats.org/officeDocument/2006/relationships/slideLayout" Target="../slideLayouts/slideLayout2.xml"/><Relationship Id="rId6" Type="http://schemas.openxmlformats.org/officeDocument/2006/relationships/image" Target="../media/image400.png"/><Relationship Id="rId11" Type="http://schemas.openxmlformats.org/officeDocument/2006/relationships/image" Target="../media/image450.png"/><Relationship Id="rId5" Type="http://schemas.openxmlformats.org/officeDocument/2006/relationships/image" Target="../media/image390.png"/><Relationship Id="rId10" Type="http://schemas.openxmlformats.org/officeDocument/2006/relationships/image" Target="../media/image440.png"/><Relationship Id="rId4" Type="http://schemas.openxmlformats.org/officeDocument/2006/relationships/image" Target="../media/image380.png"/><Relationship Id="rId9" Type="http://schemas.openxmlformats.org/officeDocument/2006/relationships/image" Target="../media/image4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0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480.png"/><Relationship Id="rId7" Type="http://schemas.openxmlformats.org/officeDocument/2006/relationships/image" Target="../media/image540.png"/><Relationship Id="rId12" Type="http://schemas.openxmlformats.org/officeDocument/2006/relationships/image" Target="../media/image59.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80.png"/><Relationship Id="rId5" Type="http://schemas.openxmlformats.org/officeDocument/2006/relationships/image" Target="../media/image520.png"/><Relationship Id="rId10" Type="http://schemas.openxmlformats.org/officeDocument/2006/relationships/image" Target="../media/image570.png"/><Relationship Id="rId4" Type="http://schemas.openxmlformats.org/officeDocument/2006/relationships/image" Target="../media/image490.png"/><Relationship Id="rId9" Type="http://schemas.openxmlformats.org/officeDocument/2006/relationships/image" Target="../media/image560.png"/></Relationships>
</file>

<file path=ppt/slides/_rels/slide4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3" Type="http://schemas.openxmlformats.org/officeDocument/2006/relationships/image" Target="../media/image64.png"/><Relationship Id="rId7" Type="http://schemas.openxmlformats.org/officeDocument/2006/relationships/image" Target="../media/image66.png"/><Relationship Id="rId12" Type="http://schemas.openxmlformats.org/officeDocument/2006/relationships/image" Target="../media/image7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2.png"/><Relationship Id="rId10" Type="http://schemas.openxmlformats.org/officeDocument/2006/relationships/image" Target="../media/image69.png"/><Relationship Id="rId4" Type="http://schemas.openxmlformats.org/officeDocument/2006/relationships/image" Target="../media/image61.png"/><Relationship Id="rId9" Type="http://schemas.openxmlformats.org/officeDocument/2006/relationships/image" Target="../media/image68.png"/></Relationships>
</file>

<file path=ppt/slides/_rels/slide5.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image" Target="../media/image2.png"/><Relationship Id="rId7" Type="http://schemas.openxmlformats.org/officeDocument/2006/relationships/customXml" Target="../ink/ink1.xml"/><Relationship Id="rId2" Type="http://schemas.openxmlformats.org/officeDocument/2006/relationships/image" Target="../media/image3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810.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4.e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30.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78.png"/></Relationships>
</file>

<file path=ppt/slides/_rels/slide6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85.png"/><Relationship Id="rId7" Type="http://schemas.openxmlformats.org/officeDocument/2006/relationships/image" Target="../media/image89.png"/><Relationship Id="rId2" Type="http://schemas.openxmlformats.org/officeDocument/2006/relationships/image" Target="../media/image500.png"/><Relationship Id="rId1" Type="http://schemas.openxmlformats.org/officeDocument/2006/relationships/slideLayout" Target="../slideLayouts/slideLayout2.xml"/><Relationship Id="rId6" Type="http://schemas.openxmlformats.org/officeDocument/2006/relationships/image" Target="../media/image88.png"/><Relationship Id="rId11" Type="http://schemas.openxmlformats.org/officeDocument/2006/relationships/image" Target="../media/image93.png"/><Relationship Id="rId5" Type="http://schemas.openxmlformats.org/officeDocument/2006/relationships/image" Target="../media/image87.png"/><Relationship Id="rId10" Type="http://schemas.openxmlformats.org/officeDocument/2006/relationships/image" Target="../media/image92.png"/><Relationship Id="rId4" Type="http://schemas.openxmlformats.org/officeDocument/2006/relationships/image" Target="../media/image86.png"/><Relationship Id="rId9" Type="http://schemas.openxmlformats.org/officeDocument/2006/relationships/image" Target="../media/image91.png"/></Relationships>
</file>

<file path=ppt/slides/_rels/slide74.xml.rels><?xml version="1.0" encoding="UTF-8" standalone="yes"?>
<Relationships xmlns="http://schemas.openxmlformats.org/package/2006/relationships"><Relationship Id="rId3" Type="http://schemas.openxmlformats.org/officeDocument/2006/relationships/image" Target="../media/image75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75.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99.png"/><Relationship Id="rId7" Type="http://schemas.openxmlformats.org/officeDocument/2006/relationships/image" Target="../media/image103.png"/><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102.png"/><Relationship Id="rId11" Type="http://schemas.openxmlformats.org/officeDocument/2006/relationships/image" Target="../media/image108.png"/><Relationship Id="rId5" Type="http://schemas.openxmlformats.org/officeDocument/2006/relationships/image" Target="../media/image101.png"/><Relationship Id="rId10" Type="http://schemas.openxmlformats.org/officeDocument/2006/relationships/image" Target="../media/image107.png"/><Relationship Id="rId4" Type="http://schemas.openxmlformats.org/officeDocument/2006/relationships/image" Target="../media/image100.png"/><Relationship Id="rId9" Type="http://schemas.openxmlformats.org/officeDocument/2006/relationships/image" Target="../media/image106.png"/></Relationships>
</file>

<file path=ppt/slides/_rels/slide76.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109.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108.png"/><Relationship Id="rId5" Type="http://schemas.openxmlformats.org/officeDocument/2006/relationships/image" Target="../media/image73.png"/><Relationship Id="rId10" Type="http://schemas.openxmlformats.org/officeDocument/2006/relationships/image" Target="../media/image107.png"/><Relationship Id="rId4" Type="http://schemas.openxmlformats.org/officeDocument/2006/relationships/image" Target="../media/image58.png"/></Relationships>
</file>

<file path=ppt/slides/_rels/slide7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image" Target="../media/image1091.png"/><Relationship Id="rId7" Type="http://schemas.openxmlformats.org/officeDocument/2006/relationships/image" Target="../media/image113.png"/><Relationship Id="rId2" Type="http://schemas.openxmlformats.org/officeDocument/2006/relationships/image" Target="../media/image890.png"/><Relationship Id="rId1" Type="http://schemas.openxmlformats.org/officeDocument/2006/relationships/slideLayout" Target="../slideLayouts/slideLayout2.xml"/><Relationship Id="rId6" Type="http://schemas.openxmlformats.org/officeDocument/2006/relationships/image" Target="../media/image112.png"/><Relationship Id="rId5" Type="http://schemas.openxmlformats.org/officeDocument/2006/relationships/image" Target="../media/image1111.png"/><Relationship Id="rId4" Type="http://schemas.openxmlformats.org/officeDocument/2006/relationships/image" Target="../media/image110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 Id="rId4" Type="http://schemas.openxmlformats.org/officeDocument/2006/relationships/image" Target="../media/image11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10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111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1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01782" y="2245294"/>
            <a:ext cx="4188156" cy="1754326"/>
          </a:xfrm>
          <a:prstGeom prst="rect">
            <a:avLst/>
          </a:prstGeom>
          <a:noFill/>
        </p:spPr>
        <p:txBody>
          <a:bodyPr wrap="square" rtlCol="0">
            <a:spAutoFit/>
          </a:bodyPr>
          <a:lstStyle/>
          <a:p>
            <a:r>
              <a:rPr lang="en-US" sz="3600" b="1" dirty="0">
                <a:solidFill>
                  <a:schemeClr val="bg1"/>
                </a:solidFill>
                <a:latin typeface="Swis721 Cn BT" panose="020B0506020202030204" pitchFamily="34" charset="0"/>
                <a:ea typeface="Open Sans Bold" panose="020B0806030504020204" pitchFamily="34" charset="0"/>
                <a:cs typeface="Open Sans Bold" panose="020B0806030504020204" pitchFamily="34" charset="0"/>
              </a:rPr>
              <a:t>Unit-3</a:t>
            </a:r>
          </a:p>
          <a:p>
            <a:r>
              <a:rPr lang="en-US" sz="3600" b="1" dirty="0">
                <a:solidFill>
                  <a:schemeClr val="bg1"/>
                </a:solidFill>
                <a:ea typeface="Open Sans Semibold" panose="020B0706030804020204" pitchFamily="34" charset="0"/>
                <a:cs typeface="Open Sans Semibold" panose="020B0706030804020204" pitchFamily="34" charset="0"/>
              </a:rPr>
              <a:t>Divide and Conquer Algorithm</a:t>
            </a:r>
            <a:endParaRPr lang="en-US" sz="3600" b="1" dirty="0">
              <a:solidFill>
                <a:schemeClr val="bg1"/>
              </a:solidFill>
              <a:latin typeface="Swis721 Cn BT" panose="020B0506020202030204" pitchFamily="34" charset="0"/>
              <a:ea typeface="Open Sans Bold" panose="020B0806030504020204" pitchFamily="34" charset="0"/>
              <a:cs typeface="Open Sans Bold" panose="020B0806030504020204" pitchFamily="34" charset="0"/>
            </a:endParaRPr>
          </a:p>
        </p:txBody>
      </p:sp>
      <p:sp>
        <p:nvSpPr>
          <p:cNvPr id="30" name="Rectangle 29"/>
          <p:cNvSpPr/>
          <p:nvPr/>
        </p:nvSpPr>
        <p:spPr>
          <a:xfrm>
            <a:off x="6428944" y="4487342"/>
            <a:ext cx="405675" cy="294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 descr="Image result for ANALYSIS AND DESIGN OF ALGORITHMS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7754" y="2070483"/>
            <a:ext cx="1852733" cy="1828800"/>
          </a:xfrm>
          <a:prstGeom prst="rect">
            <a:avLst/>
          </a:prstGeom>
          <a:noFill/>
          <a:extLst>
            <a:ext uri="{909E8E84-426E-40DD-AFC4-6F175D3DCCD1}">
              <a14:hiddenFill xmlns:a14="http://schemas.microsoft.com/office/drawing/2010/main">
                <a:solidFill>
                  <a:srgbClr val="FFFFFF"/>
                </a:solidFill>
              </a14:hiddenFill>
            </a:ext>
          </a:extLst>
        </p:spPr>
      </p:pic>
      <p:sp>
        <p:nvSpPr>
          <p:cNvPr id="28" name="Title 7">
            <a:extLst>
              <a:ext uri="{FF2B5EF4-FFF2-40B4-BE49-F238E27FC236}">
                <a16:creationId xmlns:a16="http://schemas.microsoft.com/office/drawing/2014/main" id="{2364638C-97FF-409E-B60F-C549459DFE52}"/>
              </a:ext>
            </a:extLst>
          </p:cNvPr>
          <p:cNvSpPr>
            <a:spLocks noGrp="1"/>
          </p:cNvSpPr>
          <p:nvPr>
            <p:ph type="ctrTitle"/>
          </p:nvPr>
        </p:nvSpPr>
        <p:spPr>
          <a:xfrm>
            <a:off x="559489" y="1122363"/>
            <a:ext cx="7803275" cy="3740801"/>
          </a:xfrm>
        </p:spPr>
        <p:txBody>
          <a:bodyPr>
            <a:normAutofit/>
          </a:bodyPr>
          <a:lstStyle/>
          <a:p>
            <a:r>
              <a:rPr lang="en-US" sz="5400" b="0" dirty="0">
                <a:latin typeface="Roboto Condensed" panose="02000000000000000000" pitchFamily="2" charset="0"/>
                <a:ea typeface="Roboto Condensed" panose="02000000000000000000" pitchFamily="2" charset="0"/>
              </a:rPr>
              <a:t>2CS503 Design &amp; Analysis of Algorithm</a:t>
            </a:r>
            <a:br>
              <a:rPr lang="en-US" sz="5400" b="0" dirty="0">
                <a:latin typeface="Roboto Condensed" panose="02000000000000000000" pitchFamily="2" charset="0"/>
                <a:ea typeface="Roboto Condensed" panose="02000000000000000000" pitchFamily="2" charset="0"/>
              </a:rPr>
            </a:br>
            <a:br>
              <a:rPr lang="en-US" sz="5400" b="0" dirty="0">
                <a:latin typeface="Roboto Condensed" panose="02000000000000000000" pitchFamily="2" charset="0"/>
                <a:ea typeface="Roboto Condensed" panose="02000000000000000000" pitchFamily="2" charset="0"/>
              </a:rPr>
            </a:br>
            <a:r>
              <a:rPr lang="en-US" sz="5400" b="1" dirty="0">
                <a:latin typeface="Roboto Condensed" panose="02000000000000000000" pitchFamily="2" charset="0"/>
                <a:ea typeface="Roboto Condensed" panose="02000000000000000000" pitchFamily="2" charset="0"/>
              </a:rPr>
              <a:t>Recurrence Relation</a:t>
            </a:r>
          </a:p>
        </p:txBody>
      </p:sp>
    </p:spTree>
    <p:extLst>
      <p:ext uri="{BB962C8B-B14F-4D97-AF65-F5344CB8AC3E}">
        <p14:creationId xmlns:p14="http://schemas.microsoft.com/office/powerpoint/2010/main" val="3309420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Fibonacci series</a:t>
            </a:r>
          </a:p>
        </p:txBody>
      </p:sp>
      <p:sp>
        <p:nvSpPr>
          <p:cNvPr id="4" name="Slide Number Placeholder 3"/>
          <p:cNvSpPr>
            <a:spLocks noGrp="1"/>
          </p:cNvSpPr>
          <p:nvPr>
            <p:ph type="sldNum" sz="quarter" idx="12"/>
          </p:nvPr>
        </p:nvSpPr>
        <p:spPr/>
        <p:txBody>
          <a:bodyPr/>
          <a:lstStyle/>
          <a:p>
            <a:fld id="{5EA8BEFB-AE5B-48F9-BBAD-B489CDE48C80}" type="slidenum">
              <a:rPr lang="en-US" smtClean="0"/>
              <a:pPr/>
              <a:t>10</a:t>
            </a:fld>
            <a:endParaRPr lang="en-US" dirty="0"/>
          </a:p>
        </p:txBody>
      </p:sp>
      <p:sp>
        <p:nvSpPr>
          <p:cNvPr id="5" name="Content Placeholder 3"/>
          <p:cNvSpPr txBox="1">
            <a:spLocks noGrp="1"/>
          </p:cNvSpPr>
          <p:nvPr>
            <p:ph idx="1"/>
          </p:nvPr>
        </p:nvSpPr>
        <p:spPr>
          <a:xfrm>
            <a:off x="1714500" y="990601"/>
            <a:ext cx="8763000" cy="3154069"/>
          </a:xfrm>
          <a:prstGeom prst="rect">
            <a:avLst/>
          </a:prstGeom>
          <a:solidFill>
            <a:schemeClr val="bg2"/>
          </a:solidFill>
        </p:spPr>
        <p:style>
          <a:lnRef idx="0">
            <a:scrgbClr r="0" g="0" b="0"/>
          </a:lnRef>
          <a:fillRef idx="1001">
            <a:schemeClr val="lt2"/>
          </a:fillRef>
          <a:effectRef idx="0">
            <a:scrgbClr r="0" g="0" b="0"/>
          </a:effectRef>
          <a:fontRef idx="major"/>
        </p:style>
        <p:txBody>
          <a:bodyPr wrap="square" rtlCol="0">
            <a:spAutoFit/>
          </a:bodyPr>
          <a:lstStyle/>
          <a:p>
            <a:pPr marL="0" indent="0" algn="l">
              <a:spcAft>
                <a:spcPts val="300"/>
              </a:spcAft>
              <a:buNone/>
            </a:pPr>
            <a:r>
              <a:rPr lang="en-US" b="1" dirty="0">
                <a:solidFill>
                  <a:schemeClr val="tx2">
                    <a:lumMod val="60000"/>
                    <a:lumOff val="40000"/>
                  </a:schemeClr>
                </a:solidFill>
                <a:latin typeface="Consolas" pitchFamily="49" charset="0"/>
                <a:cs typeface="Consolas" pitchFamily="49" charset="0"/>
              </a:rPr>
              <a:t>Function </a:t>
            </a:r>
            <a:r>
              <a:rPr lang="en-US" b="1" dirty="0" err="1">
                <a:solidFill>
                  <a:schemeClr val="tx2">
                    <a:lumMod val="60000"/>
                    <a:lumOff val="40000"/>
                  </a:schemeClr>
                </a:solidFill>
                <a:latin typeface="Consolas" pitchFamily="49" charset="0"/>
                <a:cs typeface="Consolas" pitchFamily="49" charset="0"/>
              </a:rPr>
              <a:t>fibiter</a:t>
            </a:r>
            <a:r>
              <a:rPr lang="en-US" b="1" dirty="0">
                <a:solidFill>
                  <a:schemeClr val="tx2">
                    <a:lumMod val="60000"/>
                    <a:lumOff val="40000"/>
                  </a:schemeClr>
                </a:solidFill>
                <a:latin typeface="Consolas" pitchFamily="49" charset="0"/>
                <a:cs typeface="Consolas" pitchFamily="49" charset="0"/>
              </a:rPr>
              <a:t>(n)</a:t>
            </a:r>
          </a:p>
          <a:p>
            <a:pPr marL="0" indent="0" algn="l">
              <a:spcAft>
                <a:spcPts val="300"/>
              </a:spcAft>
              <a:buNone/>
            </a:pPr>
            <a:r>
              <a:rPr lang="en-US" b="1" dirty="0">
                <a:latin typeface="Consolas" pitchFamily="49" charset="0"/>
                <a:cs typeface="Consolas" pitchFamily="49" charset="0"/>
              </a:rPr>
              <a:t>	</a:t>
            </a:r>
            <a:r>
              <a:rPr lang="en-US" b="1" dirty="0" err="1">
                <a:latin typeface="Consolas" pitchFamily="49" charset="0"/>
                <a:cs typeface="Consolas" pitchFamily="49" charset="0"/>
              </a:rPr>
              <a:t>i</a:t>
            </a:r>
            <a:r>
              <a:rPr lang="en-US" b="1" dirty="0">
                <a:latin typeface="Consolas" pitchFamily="49" charset="0"/>
                <a:cs typeface="Consolas" pitchFamily="49" charset="0"/>
              </a:rPr>
              <a:t> ← 1; j ← 0;</a:t>
            </a:r>
          </a:p>
          <a:p>
            <a:pPr marL="0" indent="0" algn="l">
              <a:spcAft>
                <a:spcPts val="300"/>
              </a:spcAft>
              <a:buNone/>
            </a:pPr>
            <a:r>
              <a:rPr lang="en-US" b="1" dirty="0">
                <a:latin typeface="Consolas" pitchFamily="49" charset="0"/>
                <a:cs typeface="Consolas" pitchFamily="49" charset="0"/>
              </a:rPr>
              <a:t>	for k ← 1 to n do</a:t>
            </a:r>
          </a:p>
          <a:p>
            <a:pPr marL="0" indent="0" algn="l">
              <a:spcAft>
                <a:spcPts val="300"/>
              </a:spcAft>
              <a:buNone/>
            </a:pPr>
            <a:r>
              <a:rPr lang="en-US" b="1" dirty="0">
                <a:latin typeface="Consolas" pitchFamily="49" charset="0"/>
                <a:cs typeface="Consolas" pitchFamily="49" charset="0"/>
              </a:rPr>
              <a:t>		j ← </a:t>
            </a:r>
            <a:r>
              <a:rPr lang="en-US" b="1" dirty="0" err="1">
                <a:latin typeface="Consolas" pitchFamily="49" charset="0"/>
                <a:cs typeface="Consolas" pitchFamily="49" charset="0"/>
              </a:rPr>
              <a:t>i</a:t>
            </a:r>
            <a:r>
              <a:rPr lang="en-US" b="1" dirty="0">
                <a:latin typeface="Consolas" pitchFamily="49" charset="0"/>
                <a:cs typeface="Consolas" pitchFamily="49" charset="0"/>
              </a:rPr>
              <a:t> + j;</a:t>
            </a:r>
          </a:p>
          <a:p>
            <a:pPr marL="0" indent="0" algn="l">
              <a:spcAft>
                <a:spcPts val="300"/>
              </a:spcAft>
              <a:buNone/>
            </a:pPr>
            <a:r>
              <a:rPr lang="en-US" b="1" dirty="0">
                <a:latin typeface="Consolas" pitchFamily="49" charset="0"/>
                <a:cs typeface="Consolas" pitchFamily="49" charset="0"/>
              </a:rPr>
              <a:t>		</a:t>
            </a:r>
            <a:r>
              <a:rPr lang="en-US" b="1" dirty="0" err="1">
                <a:latin typeface="Consolas" pitchFamily="49" charset="0"/>
                <a:cs typeface="Consolas" pitchFamily="49" charset="0"/>
              </a:rPr>
              <a:t>i</a:t>
            </a:r>
            <a:r>
              <a:rPr lang="en-US" b="1" dirty="0">
                <a:latin typeface="Consolas" pitchFamily="49" charset="0"/>
                <a:cs typeface="Consolas" pitchFamily="49" charset="0"/>
              </a:rPr>
              <a:t> ← j – </a:t>
            </a:r>
            <a:r>
              <a:rPr lang="en-US" b="1" dirty="0" err="1">
                <a:latin typeface="Consolas" pitchFamily="49" charset="0"/>
                <a:cs typeface="Consolas" pitchFamily="49" charset="0"/>
              </a:rPr>
              <a:t>i</a:t>
            </a:r>
            <a:r>
              <a:rPr lang="en-US" b="1" dirty="0">
                <a:latin typeface="Consolas" pitchFamily="49" charset="0"/>
                <a:cs typeface="Consolas" pitchFamily="49" charset="0"/>
              </a:rPr>
              <a:t>;</a:t>
            </a:r>
          </a:p>
          <a:p>
            <a:pPr marL="0" indent="0" algn="l">
              <a:spcAft>
                <a:spcPts val="300"/>
              </a:spcAft>
              <a:buNone/>
            </a:pPr>
            <a:r>
              <a:rPr lang="en-US" b="1" dirty="0">
                <a:latin typeface="Consolas" pitchFamily="49" charset="0"/>
                <a:cs typeface="Consolas" pitchFamily="49" charset="0"/>
              </a:rPr>
              <a:t>		return j</a:t>
            </a:r>
          </a:p>
        </p:txBody>
      </p:sp>
      <mc:AlternateContent xmlns:mc="http://schemas.openxmlformats.org/markup-compatibility/2006" xmlns:a14="http://schemas.microsoft.com/office/drawing/2010/main">
        <mc:Choice Requires="a14">
          <p:sp>
            <p:nvSpPr>
              <p:cNvPr id="7" name="TextBox 6"/>
              <p:cNvSpPr txBox="1"/>
              <p:nvPr/>
            </p:nvSpPr>
            <p:spPr>
              <a:xfrm>
                <a:off x="1714500" y="4378304"/>
                <a:ext cx="8763000" cy="1938992"/>
              </a:xfrm>
              <a:prstGeom prst="rect">
                <a:avLst/>
              </a:prstGeom>
              <a:noFill/>
            </p:spPr>
            <p:txBody>
              <a:bodyPr wrap="square" rtlCol="0">
                <a:spAutoFit/>
              </a:bodyPr>
              <a:lstStyle/>
              <a:p>
                <a:pPr algn="just"/>
                <a:r>
                  <a:rPr lang="en-US" sz="2400" b="1" dirty="0"/>
                  <a:t>Iterative Algorithm for Fibonacci series: </a:t>
                </a:r>
                <a:r>
                  <a:rPr lang="en-US" sz="2400" dirty="0"/>
                  <a:t>If we count all arithmetic operations at unit cost; the instructions inside </a:t>
                </a:r>
                <a:r>
                  <a:rPr lang="en-US" sz="2400" i="1" dirty="0"/>
                  <a:t>for</a:t>
                </a:r>
                <a:r>
                  <a:rPr lang="en-US" sz="2400" dirty="0"/>
                  <a:t> loop take constant time </a:t>
                </a:r>
                <a14:m>
                  <m:oMath xmlns:m="http://schemas.openxmlformats.org/officeDocument/2006/math">
                    <m:r>
                      <a:rPr lang="en-US" sz="2400" i="1" dirty="0">
                        <a:latin typeface="Cambria Math" panose="02040503050406030204" pitchFamily="18" charset="0"/>
                      </a:rPr>
                      <m:t>𝑐</m:t>
                    </m:r>
                  </m:oMath>
                </a14:m>
                <a:r>
                  <a:rPr lang="en-US" sz="2400" dirty="0"/>
                  <a:t>. The time taken by the for loop is bounded above by </a:t>
                </a:r>
                <a14:m>
                  <m:oMath xmlns:m="http://schemas.openxmlformats.org/officeDocument/2006/math">
                    <m:r>
                      <a:rPr lang="en-US" sz="2400" i="1" dirty="0">
                        <a:latin typeface="Cambria Math" panose="02040503050406030204" pitchFamily="18" charset="0"/>
                      </a:rPr>
                      <m:t>𝑛</m:t>
                    </m:r>
                  </m:oMath>
                </a14:m>
                <a:r>
                  <a:rPr lang="en-US" sz="2400" dirty="0"/>
                  <a:t>, </a:t>
                </a:r>
                <a14:m>
                  <m:oMath xmlns:m="http://schemas.openxmlformats.org/officeDocument/2006/math">
                    <m:r>
                      <a:rPr lang="en-US" sz="2400" i="1" dirty="0">
                        <a:latin typeface="Cambria Math" panose="02040503050406030204" pitchFamily="18" charset="0"/>
                      </a:rPr>
                      <m:t>𝑖</m:t>
                    </m:r>
                    <m:r>
                      <a:rPr lang="en-US" sz="2400" i="1" dirty="0">
                        <a:latin typeface="Cambria Math" panose="02040503050406030204" pitchFamily="18" charset="0"/>
                      </a:rPr>
                      <m:t>.</m:t>
                    </m:r>
                    <m:r>
                      <a:rPr lang="en-US" sz="2400" i="1" dirty="0">
                        <a:latin typeface="Cambria Math" panose="02040503050406030204" pitchFamily="18" charset="0"/>
                      </a:rPr>
                      <m:t>𝑒</m:t>
                    </m:r>
                  </m:oMath>
                </a14:m>
                <a:r>
                  <a:rPr lang="en-US" sz="2400" dirty="0"/>
                  <a:t>., </a:t>
                </a:r>
                <a14:m>
                  <m:oMath xmlns:m="http://schemas.openxmlformats.org/officeDocument/2006/math">
                    <m:r>
                      <a:rPr lang="en-US" sz="2400" b="1" i="1" dirty="0">
                        <a:latin typeface="Cambria Math" panose="02040503050406030204" pitchFamily="18" charset="0"/>
                      </a:rPr>
                      <m:t>𝒏𝒄</m:t>
                    </m:r>
                    <m:r>
                      <a:rPr lang="en-US" sz="2400" b="1" i="1" dirty="0">
                        <a:latin typeface="Cambria Math" panose="02040503050406030204" pitchFamily="18" charset="0"/>
                      </a:rPr>
                      <m:t> =</m:t>
                    </m:r>
                    <m:r>
                      <a:rPr lang="en-US" sz="2400" b="1" i="1" dirty="0">
                        <a:latin typeface="Cambria Math" panose="02040503050406030204" pitchFamily="18" charset="0"/>
                        <a:ea typeface="Cambria Math" panose="02040503050406030204" pitchFamily="18" charset="0"/>
                      </a:rPr>
                      <m:t>𝛉</m:t>
                    </m:r>
                    <m:r>
                      <a:rPr lang="en-US" sz="2400" b="1" i="1" dirty="0">
                        <a:latin typeface="Cambria Math" panose="02040503050406030204" pitchFamily="18" charset="0"/>
                      </a:rPr>
                      <m:t>(</m:t>
                    </m:r>
                    <m:r>
                      <a:rPr lang="en-US" sz="2400" b="1" i="1" dirty="0">
                        <a:latin typeface="Cambria Math" panose="02040503050406030204" pitchFamily="18" charset="0"/>
                      </a:rPr>
                      <m:t>𝒏</m:t>
                    </m:r>
                    <m:r>
                      <a:rPr lang="en-US" sz="2400" b="1" i="1" dirty="0">
                        <a:latin typeface="Cambria Math" panose="02040503050406030204" pitchFamily="18" charset="0"/>
                      </a:rPr>
                      <m:t>)</m:t>
                    </m:r>
                  </m:oMath>
                </a14:m>
                <a:endParaRPr lang="en-US" sz="2400" dirty="0">
                  <a:ea typeface="Calibri" panose="020F0502020204030204" pitchFamily="34" charset="0"/>
                  <a:cs typeface="Times New Roman" panose="02020603050405020304" pitchFamily="18" charset="0"/>
                </a:endParaRPr>
              </a:p>
              <a:p>
                <a:pPr algn="just"/>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1714500" y="4378304"/>
                <a:ext cx="8763000" cy="1938992"/>
              </a:xfrm>
              <a:prstGeom prst="rect">
                <a:avLst/>
              </a:prstGeom>
              <a:blipFill>
                <a:blip r:embed="rId2"/>
                <a:stretch>
                  <a:fillRect l="-1043" t="-2516" r="-1043"/>
                </a:stretch>
              </a:blipFill>
            </p:spPr>
            <p:txBody>
              <a:bodyPr/>
              <a:lstStyle/>
              <a:p>
                <a:r>
                  <a:rPr lang="en-IN">
                    <a:noFill/>
                  </a:rPr>
                  <a:t> </a:t>
                </a:r>
              </a:p>
            </p:txBody>
          </p:sp>
        </mc:Fallback>
      </mc:AlternateContent>
      <p:sp>
        <p:nvSpPr>
          <p:cNvPr id="8" name="Rounded Rectangle 7"/>
          <p:cNvSpPr/>
          <p:nvPr/>
        </p:nvSpPr>
        <p:spPr>
          <a:xfrm>
            <a:off x="2532268" y="5514976"/>
            <a:ext cx="838200" cy="381000"/>
          </a:xfrm>
          <a:prstGeom prst="roundRect">
            <a:avLst/>
          </a:prstGeom>
          <a:solidFill>
            <a:srgbClr val="FF000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428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fade">
                                      <p:cBhvr>
                                        <p:cTn id="30" dur="500"/>
                                        <p:tgtEl>
                                          <p:spTgt spid="7">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strips(downRigh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7A49F-6412-4040-9CCD-3340F5EF72E6}"/>
              </a:ext>
            </a:extLst>
          </p:cNvPr>
          <p:cNvSpPr>
            <a:spLocks noGrp="1"/>
          </p:cNvSpPr>
          <p:nvPr>
            <p:ph type="title"/>
          </p:nvPr>
        </p:nvSpPr>
        <p:spPr/>
        <p:txBody>
          <a:bodyPr/>
          <a:lstStyle/>
          <a:p>
            <a:r>
              <a:rPr lang="en-IN" dirty="0"/>
              <a:t>Algorithm for simple multiplication</a:t>
            </a:r>
          </a:p>
        </p:txBody>
      </p:sp>
      <p:sp>
        <p:nvSpPr>
          <p:cNvPr id="3" name="Content Placeholder 2">
            <a:extLst>
              <a:ext uri="{FF2B5EF4-FFF2-40B4-BE49-F238E27FC236}">
                <a16:creationId xmlns:a16="http://schemas.microsoft.com/office/drawing/2014/main" id="{9803E981-1A60-430D-84B7-346181BAC775}"/>
              </a:ext>
            </a:extLst>
          </p:cNvPr>
          <p:cNvSpPr>
            <a:spLocks noGrp="1"/>
          </p:cNvSpPr>
          <p:nvPr>
            <p:ph idx="1"/>
          </p:nvPr>
        </p:nvSpPr>
        <p:spPr/>
        <p:txBody>
          <a:bodyPr/>
          <a:lstStyle/>
          <a:p>
            <a:pPr marL="0" indent="-742950" algn="l">
              <a:spcAft>
                <a:spcPts val="0"/>
              </a:spcAft>
              <a:buFont typeface="Arial" panose="020B0604020202020204" pitchFamily="34" charset="0"/>
              <a:buNone/>
              <a:defRPr/>
            </a:pPr>
            <a:endParaRPr lang="en-US" sz="1600" dirty="0">
              <a:latin typeface="Consolas" pitchFamily="49" charset="0"/>
              <a:ea typeface="+mj-ea"/>
            </a:endParaRPr>
          </a:p>
          <a:p>
            <a:pPr marL="0" indent="-742950" algn="l">
              <a:spcAft>
                <a:spcPts val="0"/>
              </a:spcAft>
              <a:buFont typeface="Arial" panose="020B0604020202020204" pitchFamily="34" charset="0"/>
              <a:buNone/>
              <a:defRPr/>
            </a:pPr>
            <a:endParaRPr lang="en-US" sz="1600" dirty="0">
              <a:latin typeface="Consolas" pitchFamily="49" charset="0"/>
              <a:ea typeface="+mj-ea"/>
            </a:endParaRPr>
          </a:p>
          <a:p>
            <a:pPr marL="0" indent="-742950" algn="l">
              <a:spcAft>
                <a:spcPts val="0"/>
              </a:spcAft>
              <a:buFont typeface="Arial" panose="020B0604020202020204" pitchFamily="34" charset="0"/>
              <a:buNone/>
              <a:defRPr/>
            </a:pPr>
            <a:endParaRPr lang="en-US" sz="1600" dirty="0">
              <a:latin typeface="Consolas" pitchFamily="49" charset="0"/>
              <a:ea typeface="+mj-ea"/>
            </a:endParaRPr>
          </a:p>
          <a:p>
            <a:pPr marL="0" indent="-742950" algn="l">
              <a:spcAft>
                <a:spcPts val="0"/>
              </a:spcAft>
              <a:buFont typeface="Arial" panose="020B0604020202020204" pitchFamily="34" charset="0"/>
              <a:buNone/>
              <a:defRPr/>
            </a:pPr>
            <a:endParaRPr lang="en-US" sz="1600" dirty="0">
              <a:latin typeface="Consolas" pitchFamily="49" charset="0"/>
              <a:ea typeface="+mj-ea"/>
            </a:endParaRPr>
          </a:p>
          <a:p>
            <a:pPr marL="0" indent="-742950" algn="l">
              <a:spcAft>
                <a:spcPts val="0"/>
              </a:spcAft>
              <a:buFont typeface="Arial" panose="020B0604020202020204" pitchFamily="34" charset="0"/>
              <a:buNone/>
              <a:defRPr/>
            </a:pPr>
            <a:endParaRPr lang="en-US" sz="1600" dirty="0">
              <a:latin typeface="Consolas" pitchFamily="49" charset="0"/>
              <a:ea typeface="+mj-ea"/>
            </a:endParaRPr>
          </a:p>
          <a:p>
            <a:pPr marL="0" indent="-742950" algn="l">
              <a:spcAft>
                <a:spcPts val="0"/>
              </a:spcAft>
              <a:buFont typeface="Arial" panose="020B0604020202020204" pitchFamily="34" charset="0"/>
              <a:buNone/>
              <a:defRPr/>
            </a:pPr>
            <a:endParaRPr lang="en-US" sz="1600" dirty="0">
              <a:latin typeface="Consolas" pitchFamily="49" charset="0"/>
              <a:ea typeface="+mj-ea"/>
            </a:endParaRPr>
          </a:p>
          <a:p>
            <a:pPr marL="0" indent="-742950" algn="l">
              <a:spcAft>
                <a:spcPts val="0"/>
              </a:spcAft>
              <a:buFont typeface="Arial" panose="020B0604020202020204" pitchFamily="34" charset="0"/>
              <a:buNone/>
              <a:defRPr/>
            </a:pPr>
            <a:endParaRPr lang="en-US" sz="1600" dirty="0">
              <a:latin typeface="Consolas" pitchFamily="49" charset="0"/>
              <a:ea typeface="+mj-ea"/>
            </a:endParaRPr>
          </a:p>
          <a:p>
            <a:pPr marL="0" indent="-742950" algn="l">
              <a:spcAft>
                <a:spcPts val="0"/>
              </a:spcAft>
              <a:buFont typeface="Arial" panose="020B0604020202020204" pitchFamily="34" charset="0"/>
              <a:buNone/>
              <a:defRPr/>
            </a:pPr>
            <a:endParaRPr lang="en-US" sz="1600" dirty="0">
              <a:latin typeface="Consolas" pitchFamily="49" charset="0"/>
              <a:ea typeface="+mj-ea"/>
            </a:endParaRPr>
          </a:p>
          <a:p>
            <a:pPr marL="0" indent="-742950" algn="l">
              <a:spcAft>
                <a:spcPts val="0"/>
              </a:spcAft>
              <a:buFont typeface="Arial" panose="020B0604020202020204" pitchFamily="34" charset="0"/>
              <a:buNone/>
              <a:defRPr/>
            </a:pPr>
            <a:endParaRPr lang="en-US" sz="1600" dirty="0">
              <a:latin typeface="Consolas" pitchFamily="49" charset="0"/>
              <a:ea typeface="+mj-ea"/>
            </a:endParaRPr>
          </a:p>
          <a:p>
            <a:pPr marL="0" indent="-742950" algn="l">
              <a:spcAft>
                <a:spcPts val="0"/>
              </a:spcAft>
              <a:buFont typeface="Arial" panose="020B0604020202020204" pitchFamily="34" charset="0"/>
              <a:buNone/>
              <a:defRPr/>
            </a:pPr>
            <a:endParaRPr lang="en-US" sz="1600" dirty="0">
              <a:latin typeface="Consolas" pitchFamily="49" charset="0"/>
              <a:ea typeface="+mj-ea"/>
            </a:endParaRPr>
          </a:p>
          <a:p>
            <a:pPr marL="0" indent="-742950" algn="l">
              <a:spcAft>
                <a:spcPts val="0"/>
              </a:spcAft>
              <a:buFont typeface="Arial" panose="020B0604020202020204" pitchFamily="34" charset="0"/>
              <a:buNone/>
              <a:defRPr/>
            </a:pPr>
            <a:endParaRPr lang="en-US" sz="1600" dirty="0">
              <a:latin typeface="Consolas" pitchFamily="49" charset="0"/>
              <a:ea typeface="+mj-ea"/>
            </a:endParaRPr>
          </a:p>
          <a:p>
            <a:pPr marL="0" indent="-742950" algn="l">
              <a:spcAft>
                <a:spcPts val="0"/>
              </a:spcAft>
              <a:buFont typeface="Arial" panose="020B0604020202020204" pitchFamily="34" charset="0"/>
              <a:buNone/>
              <a:defRPr/>
            </a:pPr>
            <a:endParaRPr lang="en-US" sz="1600" dirty="0">
              <a:latin typeface="Consolas" pitchFamily="49" charset="0"/>
              <a:ea typeface="+mj-ea"/>
            </a:endParaRPr>
          </a:p>
          <a:p>
            <a:pPr marL="0" indent="-742950" algn="l">
              <a:spcAft>
                <a:spcPts val="0"/>
              </a:spcAft>
              <a:buFont typeface="Arial" panose="020B0604020202020204" pitchFamily="34" charset="0"/>
              <a:buNone/>
              <a:defRPr/>
            </a:pPr>
            <a:endParaRPr lang="en-US" sz="1600" dirty="0">
              <a:latin typeface="Consolas" pitchFamily="49" charset="0"/>
              <a:ea typeface="+mj-ea"/>
            </a:endParaRPr>
          </a:p>
          <a:p>
            <a:pPr marL="0" indent="-742950" algn="l">
              <a:spcAft>
                <a:spcPts val="0"/>
              </a:spcAft>
              <a:buFont typeface="Arial" panose="020B0604020202020204" pitchFamily="34" charset="0"/>
              <a:buNone/>
              <a:defRPr/>
            </a:pPr>
            <a:endParaRPr lang="en-US" sz="1600" dirty="0">
              <a:latin typeface="Consolas" pitchFamily="49" charset="0"/>
              <a:ea typeface="+mj-ea"/>
            </a:endParaRPr>
          </a:p>
          <a:p>
            <a:pPr marL="0" algn="l">
              <a:spcAft>
                <a:spcPts val="0"/>
              </a:spcAft>
              <a:buFont typeface="Arial" panose="020B0604020202020204" pitchFamily="34" charset="0"/>
              <a:buNone/>
              <a:defRPr/>
            </a:pPr>
            <a:r>
              <a:rPr lang="en-US" sz="1600" dirty="0">
                <a:latin typeface="Consolas" pitchFamily="49" charset="0"/>
                <a:ea typeface="+mj-ea"/>
              </a:rPr>
              <a:t>Time Complexity of above method is O(n</a:t>
            </a:r>
            <a:r>
              <a:rPr lang="en-US" sz="1600" baseline="30000" dirty="0">
                <a:latin typeface="Consolas" pitchFamily="49" charset="0"/>
                <a:ea typeface="+mj-ea"/>
              </a:rPr>
              <a:t>3</a:t>
            </a:r>
            <a:r>
              <a:rPr lang="en-US" sz="1600" dirty="0">
                <a:latin typeface="Consolas" pitchFamily="49" charset="0"/>
                <a:ea typeface="+mj-ea"/>
              </a:rPr>
              <a:t>). Why??</a:t>
            </a:r>
          </a:p>
          <a:p>
            <a:endParaRPr lang="en-IN" dirty="0"/>
          </a:p>
        </p:txBody>
      </p:sp>
      <p:sp>
        <p:nvSpPr>
          <p:cNvPr id="4" name="Slide Number Placeholder 3">
            <a:extLst>
              <a:ext uri="{FF2B5EF4-FFF2-40B4-BE49-F238E27FC236}">
                <a16:creationId xmlns:a16="http://schemas.microsoft.com/office/drawing/2014/main" id="{66E08A7F-3CBF-40DC-936E-61A70409B167}"/>
              </a:ext>
            </a:extLst>
          </p:cNvPr>
          <p:cNvSpPr>
            <a:spLocks noGrp="1"/>
          </p:cNvSpPr>
          <p:nvPr>
            <p:ph type="sldNum" sz="quarter" idx="12"/>
          </p:nvPr>
        </p:nvSpPr>
        <p:spPr/>
        <p:txBody>
          <a:bodyPr/>
          <a:lstStyle/>
          <a:p>
            <a:fld id="{5EA8BEFB-AE5B-48F9-BBAD-B489CDE48C80}" type="slidenum">
              <a:rPr lang="en-US" smtClean="0"/>
              <a:pPr/>
              <a:t>100</a:t>
            </a:fld>
            <a:endParaRPr lang="en-US" dirty="0"/>
          </a:p>
        </p:txBody>
      </p:sp>
      <p:sp>
        <p:nvSpPr>
          <p:cNvPr id="5" name="Content Placeholder 4">
            <a:extLst>
              <a:ext uri="{FF2B5EF4-FFF2-40B4-BE49-F238E27FC236}">
                <a16:creationId xmlns:a16="http://schemas.microsoft.com/office/drawing/2014/main" id="{5F956B87-A6F5-4037-9776-C26457AE4D8E}"/>
              </a:ext>
            </a:extLst>
          </p:cNvPr>
          <p:cNvSpPr txBox="1">
            <a:spLocks/>
          </p:cNvSpPr>
          <p:nvPr/>
        </p:nvSpPr>
        <p:spPr>
          <a:xfrm>
            <a:off x="217487" y="918719"/>
            <a:ext cx="11757025" cy="3681777"/>
          </a:xfrm>
          <a:prstGeom prst="rect">
            <a:avLst/>
          </a:prstGeom>
          <a:solidFill>
            <a:schemeClr val="bg2"/>
          </a:solidFill>
        </p:spPr>
        <p:style>
          <a:lnRef idx="0">
            <a:scrgbClr r="0" g="0" b="0"/>
          </a:lnRef>
          <a:fillRef idx="1001">
            <a:schemeClr val="lt2"/>
          </a:fillRef>
          <a:effectRef idx="0">
            <a:scrgbClr r="0" g="0" b="0"/>
          </a:effectRef>
          <a:fontRef idx="major"/>
        </p:style>
        <p:txBody>
          <a:bodyPr vert="horz" wrap="square" lIns="91440" tIns="45720" rIns="91440" bIns="45720" rtlCol="0">
            <a:spAutoFit/>
          </a:bodyPr>
          <a:lstStyle>
            <a:lvl1pPr marL="342900" indent="-342900" algn="just"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just"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just"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just"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just"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9pPr>
          </a:lstStyle>
          <a:p>
            <a:pPr marL="0" algn="l">
              <a:spcAft>
                <a:spcPts val="0"/>
              </a:spcAft>
              <a:buFont typeface="Arial" panose="020B0604020202020204" pitchFamily="34" charset="0"/>
              <a:buNone/>
              <a:defRPr/>
            </a:pPr>
            <a:r>
              <a:rPr lang="en-US" sz="2000" b="1" dirty="0" err="1">
                <a:solidFill>
                  <a:srgbClr val="C00000"/>
                </a:solidFill>
                <a:latin typeface="Consolas" pitchFamily="49" charset="0"/>
              </a:rPr>
              <a:t>Naive_square_multiply</a:t>
            </a:r>
            <a:r>
              <a:rPr lang="en-US" sz="2000" b="1" dirty="0">
                <a:solidFill>
                  <a:srgbClr val="C00000"/>
                </a:solidFill>
                <a:latin typeface="Consolas" pitchFamily="49" charset="0"/>
              </a:rPr>
              <a:t>(A,B) </a:t>
            </a:r>
            <a:r>
              <a:rPr lang="en-US" sz="2000" dirty="0">
                <a:latin typeface="Consolas" pitchFamily="49" charset="0"/>
              </a:rPr>
              <a:t>//A,B,C are two dimensional matrices.</a:t>
            </a:r>
          </a:p>
          <a:p>
            <a:pPr marL="0" algn="l">
              <a:spcAft>
                <a:spcPts val="0"/>
              </a:spcAft>
              <a:buFont typeface="Arial" panose="020B0604020202020204" pitchFamily="34" charset="0"/>
              <a:buNone/>
              <a:defRPr/>
            </a:pPr>
            <a:r>
              <a:rPr lang="en-US" sz="2000" dirty="0">
                <a:latin typeface="Consolas" pitchFamily="49" charset="0"/>
              </a:rPr>
              <a:t>n </a:t>
            </a:r>
            <a:r>
              <a:rPr lang="en-US" sz="2000" dirty="0">
                <a:latin typeface="Consolas" pitchFamily="49" charset="0"/>
                <a:sym typeface="Wingdings" pitchFamily="2" charset="2"/>
              </a:rPr>
              <a:t>  rows[A]</a:t>
            </a:r>
          </a:p>
          <a:p>
            <a:pPr marL="0" algn="l">
              <a:spcAft>
                <a:spcPts val="0"/>
              </a:spcAft>
              <a:buFont typeface="Arial" panose="020B0604020202020204" pitchFamily="34" charset="0"/>
              <a:buNone/>
              <a:defRPr/>
            </a:pPr>
            <a:r>
              <a:rPr lang="en-US" sz="2000" dirty="0">
                <a:latin typeface="Consolas" pitchFamily="49" charset="0"/>
                <a:sym typeface="Wingdings" pitchFamily="2" charset="2"/>
              </a:rPr>
              <a:t>Let C be the matrix having A*B of size n*n.</a:t>
            </a:r>
            <a:endParaRPr lang="en-US" sz="2000" dirty="0">
              <a:latin typeface="Consolas" pitchFamily="49" charset="0"/>
            </a:endParaRPr>
          </a:p>
          <a:p>
            <a:pPr marL="0" algn="l">
              <a:spcAft>
                <a:spcPts val="0"/>
              </a:spcAft>
              <a:buFont typeface="Arial" panose="020B0604020202020204" pitchFamily="34" charset="0"/>
              <a:buNone/>
              <a:defRPr/>
            </a:pPr>
            <a:r>
              <a:rPr lang="en-US" sz="2000" dirty="0">
                <a:latin typeface="Consolas" pitchFamily="49" charset="0"/>
              </a:rPr>
              <a:t>for </a:t>
            </a:r>
            <a:r>
              <a:rPr lang="en-US" sz="2000" dirty="0" err="1">
                <a:latin typeface="Consolas" pitchFamily="49" charset="0"/>
              </a:rPr>
              <a:t>i</a:t>
            </a:r>
            <a:r>
              <a:rPr lang="en-US" sz="2000" dirty="0">
                <a:latin typeface="Consolas" pitchFamily="49" charset="0"/>
                <a:sym typeface="Wingdings" pitchFamily="2" charset="2"/>
              </a:rPr>
              <a:t></a:t>
            </a:r>
            <a:r>
              <a:rPr lang="en-US" sz="2000" dirty="0">
                <a:latin typeface="Consolas" pitchFamily="49" charset="0"/>
              </a:rPr>
              <a:t> 0 to n </a:t>
            </a:r>
          </a:p>
          <a:p>
            <a:pPr marL="0" algn="l">
              <a:spcAft>
                <a:spcPts val="0"/>
              </a:spcAft>
              <a:buFont typeface="Arial" panose="020B0604020202020204" pitchFamily="34" charset="0"/>
              <a:buNone/>
              <a:defRPr/>
            </a:pPr>
            <a:r>
              <a:rPr lang="en-US" sz="2000" dirty="0">
                <a:latin typeface="Consolas" pitchFamily="49" charset="0"/>
              </a:rPr>
              <a:t>    for j</a:t>
            </a:r>
            <a:r>
              <a:rPr lang="en-US" sz="2000" dirty="0">
                <a:latin typeface="Consolas" pitchFamily="49" charset="0"/>
                <a:sym typeface="Wingdings" pitchFamily="2" charset="2"/>
              </a:rPr>
              <a:t></a:t>
            </a:r>
            <a:r>
              <a:rPr lang="en-US" sz="2000" dirty="0">
                <a:latin typeface="Consolas" pitchFamily="49" charset="0"/>
              </a:rPr>
              <a:t> 0 to n</a:t>
            </a:r>
          </a:p>
          <a:p>
            <a:pPr marL="0" algn="l">
              <a:spcAft>
                <a:spcPts val="0"/>
              </a:spcAft>
              <a:buFont typeface="Arial" panose="020B0604020202020204" pitchFamily="34" charset="0"/>
              <a:buNone/>
              <a:defRPr/>
            </a:pPr>
            <a:r>
              <a:rPr lang="en-US" sz="2000" dirty="0">
                <a:latin typeface="Consolas" pitchFamily="49" charset="0"/>
              </a:rPr>
              <a:t>	 for k</a:t>
            </a:r>
            <a:r>
              <a:rPr lang="en-US" sz="2000" dirty="0">
                <a:latin typeface="Consolas" pitchFamily="49" charset="0"/>
                <a:sym typeface="Wingdings" pitchFamily="2" charset="2"/>
              </a:rPr>
              <a:t> 0 to n</a:t>
            </a:r>
          </a:p>
          <a:p>
            <a:pPr marL="0" algn="l">
              <a:spcAft>
                <a:spcPts val="0"/>
              </a:spcAft>
              <a:buFont typeface="Arial" panose="020B0604020202020204" pitchFamily="34" charset="0"/>
              <a:buNone/>
              <a:defRPr/>
            </a:pPr>
            <a:r>
              <a:rPr lang="en-US" sz="2000" dirty="0">
                <a:latin typeface="Consolas" pitchFamily="49" charset="0"/>
                <a:sym typeface="Wingdings" pitchFamily="2" charset="2"/>
              </a:rPr>
              <a:t>             </a:t>
            </a:r>
            <a:r>
              <a:rPr lang="en-US" sz="2000" dirty="0">
                <a:latin typeface="Consolas" pitchFamily="49" charset="0"/>
              </a:rPr>
              <a:t>C[</a:t>
            </a:r>
            <a:r>
              <a:rPr lang="en-US" sz="2000" dirty="0" err="1">
                <a:latin typeface="Consolas" pitchFamily="49" charset="0"/>
              </a:rPr>
              <a:t>i</a:t>
            </a:r>
            <a:r>
              <a:rPr lang="en-US" sz="2000" dirty="0">
                <a:latin typeface="Consolas" pitchFamily="49" charset="0"/>
              </a:rPr>
              <a:t>][j] </a:t>
            </a:r>
            <a:r>
              <a:rPr lang="en-US" sz="2000" dirty="0">
                <a:latin typeface="Consolas" pitchFamily="49" charset="0"/>
                <a:sym typeface="Wingdings" pitchFamily="2" charset="2"/>
              </a:rPr>
              <a:t></a:t>
            </a:r>
            <a:r>
              <a:rPr lang="en-US" sz="2000" dirty="0">
                <a:latin typeface="Consolas" pitchFamily="49" charset="0"/>
              </a:rPr>
              <a:t> C[</a:t>
            </a:r>
            <a:r>
              <a:rPr lang="en-US" sz="2000" dirty="0" err="1">
                <a:latin typeface="Consolas" pitchFamily="49" charset="0"/>
              </a:rPr>
              <a:t>i</a:t>
            </a:r>
            <a:r>
              <a:rPr lang="en-US" sz="2000" dirty="0">
                <a:latin typeface="Consolas" pitchFamily="49" charset="0"/>
              </a:rPr>
              <a:t>][j] +(A[</a:t>
            </a:r>
            <a:r>
              <a:rPr lang="en-US" sz="2000" dirty="0" err="1">
                <a:latin typeface="Consolas" pitchFamily="49" charset="0"/>
              </a:rPr>
              <a:t>i</a:t>
            </a:r>
            <a:r>
              <a:rPr lang="en-US" sz="2000" dirty="0">
                <a:latin typeface="Consolas" pitchFamily="49" charset="0"/>
              </a:rPr>
              <a:t>][k]*B[k][j])</a:t>
            </a:r>
          </a:p>
          <a:p>
            <a:pPr marL="0" indent="-742950" algn="l">
              <a:spcAft>
                <a:spcPts val="0"/>
              </a:spcAft>
              <a:buFont typeface="Arial" panose="020B0604020202020204" pitchFamily="34" charset="0"/>
              <a:buNone/>
              <a:defRPr/>
            </a:pPr>
            <a:r>
              <a:rPr lang="en-US" sz="2000" dirty="0">
                <a:latin typeface="Consolas" pitchFamily="49" charset="0"/>
              </a:rPr>
              <a:t>return C</a:t>
            </a:r>
          </a:p>
          <a:p>
            <a:pPr marL="914400" lvl="2" indent="0" algn="l">
              <a:buFont typeface="Arial" pitchFamily="34" charset="0"/>
              <a:buNone/>
            </a:pPr>
            <a:r>
              <a:rPr lang="en-IN" b="1" dirty="0">
                <a:solidFill>
                  <a:schemeClr val="bg2"/>
                </a:solidFill>
                <a:latin typeface="Consolas" pitchFamily="49" charset="0"/>
                <a:cs typeface="Consolas" pitchFamily="49" charset="0"/>
              </a:rPr>
              <a:t>A[j+1← temp</a:t>
            </a:r>
          </a:p>
        </p:txBody>
      </p:sp>
    </p:spTree>
    <p:extLst>
      <p:ext uri="{BB962C8B-B14F-4D97-AF65-F5344CB8AC3E}">
        <p14:creationId xmlns:p14="http://schemas.microsoft.com/office/powerpoint/2010/main" val="190012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7A49F-6412-4040-9CCD-3340F5EF72E6}"/>
              </a:ext>
            </a:extLst>
          </p:cNvPr>
          <p:cNvSpPr>
            <a:spLocks noGrp="1"/>
          </p:cNvSpPr>
          <p:nvPr>
            <p:ph type="title"/>
          </p:nvPr>
        </p:nvSpPr>
        <p:spPr/>
        <p:txBody>
          <a:bodyPr/>
          <a:lstStyle/>
          <a:p>
            <a:r>
              <a:rPr lang="en-IN" dirty="0"/>
              <a:t>Algorithm for simple Addition</a:t>
            </a:r>
          </a:p>
        </p:txBody>
      </p:sp>
      <p:sp>
        <p:nvSpPr>
          <p:cNvPr id="3" name="Content Placeholder 2">
            <a:extLst>
              <a:ext uri="{FF2B5EF4-FFF2-40B4-BE49-F238E27FC236}">
                <a16:creationId xmlns:a16="http://schemas.microsoft.com/office/drawing/2014/main" id="{9803E981-1A60-430D-84B7-346181BAC775}"/>
              </a:ext>
            </a:extLst>
          </p:cNvPr>
          <p:cNvSpPr>
            <a:spLocks noGrp="1"/>
          </p:cNvSpPr>
          <p:nvPr>
            <p:ph idx="1"/>
          </p:nvPr>
        </p:nvSpPr>
        <p:spPr/>
        <p:txBody>
          <a:bodyPr/>
          <a:lstStyle/>
          <a:p>
            <a:pPr marL="0" indent="-742950" algn="l">
              <a:spcAft>
                <a:spcPts val="0"/>
              </a:spcAft>
              <a:buFont typeface="Arial" panose="020B0604020202020204" pitchFamily="34" charset="0"/>
              <a:buNone/>
              <a:defRPr/>
            </a:pPr>
            <a:endParaRPr lang="en-US" sz="1600" dirty="0">
              <a:latin typeface="Consolas" pitchFamily="49" charset="0"/>
              <a:ea typeface="+mj-ea"/>
            </a:endParaRPr>
          </a:p>
          <a:p>
            <a:pPr marL="0" indent="-742950" algn="l">
              <a:spcAft>
                <a:spcPts val="0"/>
              </a:spcAft>
              <a:buFont typeface="Arial" panose="020B0604020202020204" pitchFamily="34" charset="0"/>
              <a:buNone/>
              <a:defRPr/>
            </a:pPr>
            <a:endParaRPr lang="en-US" sz="1600" dirty="0">
              <a:latin typeface="Consolas" pitchFamily="49" charset="0"/>
              <a:ea typeface="+mj-ea"/>
            </a:endParaRPr>
          </a:p>
          <a:p>
            <a:pPr marL="0" indent="-742950" algn="l">
              <a:spcAft>
                <a:spcPts val="0"/>
              </a:spcAft>
              <a:buFont typeface="Arial" panose="020B0604020202020204" pitchFamily="34" charset="0"/>
              <a:buNone/>
              <a:defRPr/>
            </a:pPr>
            <a:endParaRPr lang="en-US" sz="1600" dirty="0">
              <a:latin typeface="Consolas" pitchFamily="49" charset="0"/>
              <a:ea typeface="+mj-ea"/>
            </a:endParaRPr>
          </a:p>
          <a:p>
            <a:pPr marL="0" indent="-742950" algn="l">
              <a:spcAft>
                <a:spcPts val="0"/>
              </a:spcAft>
              <a:buFont typeface="Arial" panose="020B0604020202020204" pitchFamily="34" charset="0"/>
              <a:buNone/>
              <a:defRPr/>
            </a:pPr>
            <a:endParaRPr lang="en-US" sz="1600" dirty="0">
              <a:latin typeface="Consolas" pitchFamily="49" charset="0"/>
              <a:ea typeface="+mj-ea"/>
            </a:endParaRPr>
          </a:p>
          <a:p>
            <a:pPr marL="0" indent="-742950" algn="l">
              <a:spcAft>
                <a:spcPts val="0"/>
              </a:spcAft>
              <a:buFont typeface="Arial" panose="020B0604020202020204" pitchFamily="34" charset="0"/>
              <a:buNone/>
              <a:defRPr/>
            </a:pPr>
            <a:endParaRPr lang="en-US" sz="1600" dirty="0">
              <a:latin typeface="Consolas" pitchFamily="49" charset="0"/>
              <a:ea typeface="+mj-ea"/>
            </a:endParaRPr>
          </a:p>
          <a:p>
            <a:pPr marL="0" indent="-742950" algn="l">
              <a:spcAft>
                <a:spcPts val="0"/>
              </a:spcAft>
              <a:buFont typeface="Arial" panose="020B0604020202020204" pitchFamily="34" charset="0"/>
              <a:buNone/>
              <a:defRPr/>
            </a:pPr>
            <a:endParaRPr lang="en-US" sz="1600" dirty="0">
              <a:latin typeface="Consolas" pitchFamily="49" charset="0"/>
              <a:ea typeface="+mj-ea"/>
            </a:endParaRPr>
          </a:p>
          <a:p>
            <a:pPr marL="0" indent="-742950" algn="l">
              <a:spcAft>
                <a:spcPts val="0"/>
              </a:spcAft>
              <a:buFont typeface="Arial" panose="020B0604020202020204" pitchFamily="34" charset="0"/>
              <a:buNone/>
              <a:defRPr/>
            </a:pPr>
            <a:endParaRPr lang="en-US" sz="1600" dirty="0">
              <a:latin typeface="Consolas" pitchFamily="49" charset="0"/>
              <a:ea typeface="+mj-ea"/>
            </a:endParaRPr>
          </a:p>
          <a:p>
            <a:pPr marL="0" indent="-742950" algn="l">
              <a:spcAft>
                <a:spcPts val="0"/>
              </a:spcAft>
              <a:buFont typeface="Arial" panose="020B0604020202020204" pitchFamily="34" charset="0"/>
              <a:buNone/>
              <a:defRPr/>
            </a:pPr>
            <a:endParaRPr lang="en-US" sz="1600" dirty="0">
              <a:latin typeface="Consolas" pitchFamily="49" charset="0"/>
              <a:ea typeface="+mj-ea"/>
            </a:endParaRPr>
          </a:p>
          <a:p>
            <a:pPr marL="0" indent="-742950" algn="l">
              <a:spcAft>
                <a:spcPts val="0"/>
              </a:spcAft>
              <a:buFont typeface="Arial" panose="020B0604020202020204" pitchFamily="34" charset="0"/>
              <a:buNone/>
              <a:defRPr/>
            </a:pPr>
            <a:endParaRPr lang="en-US" sz="1600" dirty="0">
              <a:latin typeface="Consolas" pitchFamily="49" charset="0"/>
              <a:ea typeface="+mj-ea"/>
            </a:endParaRPr>
          </a:p>
          <a:p>
            <a:pPr marL="0" indent="-742950" algn="l">
              <a:spcAft>
                <a:spcPts val="0"/>
              </a:spcAft>
              <a:buFont typeface="Arial" panose="020B0604020202020204" pitchFamily="34" charset="0"/>
              <a:buNone/>
              <a:defRPr/>
            </a:pPr>
            <a:endParaRPr lang="en-US" sz="1600" dirty="0">
              <a:latin typeface="Consolas" pitchFamily="49" charset="0"/>
              <a:ea typeface="+mj-ea"/>
            </a:endParaRPr>
          </a:p>
          <a:p>
            <a:pPr marL="0" indent="-742950" algn="l">
              <a:spcAft>
                <a:spcPts val="0"/>
              </a:spcAft>
              <a:buFont typeface="Arial" panose="020B0604020202020204" pitchFamily="34" charset="0"/>
              <a:buNone/>
              <a:defRPr/>
            </a:pPr>
            <a:endParaRPr lang="en-US" sz="1600" dirty="0">
              <a:latin typeface="Consolas" pitchFamily="49" charset="0"/>
              <a:ea typeface="+mj-ea"/>
            </a:endParaRPr>
          </a:p>
          <a:p>
            <a:pPr marL="0" algn="l">
              <a:spcAft>
                <a:spcPts val="0"/>
              </a:spcAft>
              <a:buFont typeface="Arial" panose="020B0604020202020204" pitchFamily="34" charset="0"/>
              <a:buNone/>
              <a:defRPr/>
            </a:pPr>
            <a:r>
              <a:rPr lang="en-US" sz="1600" dirty="0">
                <a:latin typeface="Consolas" pitchFamily="49" charset="0"/>
                <a:ea typeface="+mj-ea"/>
              </a:rPr>
              <a:t>Time Complexity of above method is O(n</a:t>
            </a:r>
            <a:r>
              <a:rPr lang="en-US" sz="1600" baseline="30000" dirty="0">
                <a:latin typeface="Consolas" pitchFamily="49" charset="0"/>
                <a:ea typeface="+mj-ea"/>
              </a:rPr>
              <a:t>2</a:t>
            </a:r>
            <a:r>
              <a:rPr lang="en-US" sz="1600" dirty="0">
                <a:latin typeface="Consolas" pitchFamily="49" charset="0"/>
                <a:ea typeface="+mj-ea"/>
              </a:rPr>
              <a:t>). Why??</a:t>
            </a:r>
          </a:p>
          <a:p>
            <a:endParaRPr lang="en-IN" dirty="0"/>
          </a:p>
        </p:txBody>
      </p:sp>
      <p:sp>
        <p:nvSpPr>
          <p:cNvPr id="4" name="Slide Number Placeholder 3">
            <a:extLst>
              <a:ext uri="{FF2B5EF4-FFF2-40B4-BE49-F238E27FC236}">
                <a16:creationId xmlns:a16="http://schemas.microsoft.com/office/drawing/2014/main" id="{66E08A7F-3CBF-40DC-936E-61A70409B167}"/>
              </a:ext>
            </a:extLst>
          </p:cNvPr>
          <p:cNvSpPr>
            <a:spLocks noGrp="1"/>
          </p:cNvSpPr>
          <p:nvPr>
            <p:ph type="sldNum" sz="quarter" idx="12"/>
          </p:nvPr>
        </p:nvSpPr>
        <p:spPr/>
        <p:txBody>
          <a:bodyPr/>
          <a:lstStyle/>
          <a:p>
            <a:fld id="{5EA8BEFB-AE5B-48F9-BBAD-B489CDE48C80}" type="slidenum">
              <a:rPr lang="en-US" smtClean="0"/>
              <a:pPr/>
              <a:t>101</a:t>
            </a:fld>
            <a:endParaRPr lang="en-US" dirty="0"/>
          </a:p>
        </p:txBody>
      </p:sp>
      <p:sp>
        <p:nvSpPr>
          <p:cNvPr id="5" name="Content Placeholder 4">
            <a:extLst>
              <a:ext uri="{FF2B5EF4-FFF2-40B4-BE49-F238E27FC236}">
                <a16:creationId xmlns:a16="http://schemas.microsoft.com/office/drawing/2014/main" id="{5F956B87-A6F5-4037-9776-C26457AE4D8E}"/>
              </a:ext>
            </a:extLst>
          </p:cNvPr>
          <p:cNvSpPr txBox="1">
            <a:spLocks/>
          </p:cNvSpPr>
          <p:nvPr/>
        </p:nvSpPr>
        <p:spPr>
          <a:xfrm>
            <a:off x="217487" y="918719"/>
            <a:ext cx="11757025" cy="3269357"/>
          </a:xfrm>
          <a:prstGeom prst="rect">
            <a:avLst/>
          </a:prstGeom>
          <a:solidFill>
            <a:schemeClr val="bg2"/>
          </a:solidFill>
        </p:spPr>
        <p:style>
          <a:lnRef idx="0">
            <a:scrgbClr r="0" g="0" b="0"/>
          </a:lnRef>
          <a:fillRef idx="1001">
            <a:schemeClr val="lt2"/>
          </a:fillRef>
          <a:effectRef idx="0">
            <a:scrgbClr r="0" g="0" b="0"/>
          </a:effectRef>
          <a:fontRef idx="major"/>
        </p:style>
        <p:txBody>
          <a:bodyPr vert="horz" wrap="square" lIns="91440" tIns="45720" rIns="91440" bIns="45720" rtlCol="0">
            <a:spAutoFit/>
          </a:bodyPr>
          <a:lstStyle>
            <a:lvl1pPr marL="342900" indent="-342900" algn="just"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just"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just"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just"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just"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9pPr>
          </a:lstStyle>
          <a:p>
            <a:pPr marL="0" algn="l">
              <a:spcAft>
                <a:spcPts val="0"/>
              </a:spcAft>
              <a:buFont typeface="Arial" panose="020B0604020202020204" pitchFamily="34" charset="0"/>
              <a:buNone/>
              <a:defRPr/>
            </a:pPr>
            <a:r>
              <a:rPr lang="en-US" sz="2000" b="1" dirty="0">
                <a:solidFill>
                  <a:srgbClr val="C00000"/>
                </a:solidFill>
                <a:latin typeface="Consolas" pitchFamily="49" charset="0"/>
              </a:rPr>
              <a:t>Addition(A,B) </a:t>
            </a:r>
            <a:r>
              <a:rPr lang="en-US" sz="2000" dirty="0">
                <a:latin typeface="Consolas" pitchFamily="49" charset="0"/>
              </a:rPr>
              <a:t>//A,B,C are two dimensional matrices.</a:t>
            </a:r>
          </a:p>
          <a:p>
            <a:pPr marL="0" algn="l">
              <a:spcAft>
                <a:spcPts val="0"/>
              </a:spcAft>
              <a:buFont typeface="Arial" panose="020B0604020202020204" pitchFamily="34" charset="0"/>
              <a:buNone/>
              <a:defRPr/>
            </a:pPr>
            <a:r>
              <a:rPr lang="en-US" sz="2000" dirty="0">
                <a:latin typeface="Consolas" pitchFamily="49" charset="0"/>
              </a:rPr>
              <a:t>N </a:t>
            </a:r>
            <a:r>
              <a:rPr lang="en-US" sz="2000" dirty="0">
                <a:latin typeface="Consolas" pitchFamily="49" charset="0"/>
                <a:sym typeface="Wingdings" pitchFamily="2" charset="2"/>
              </a:rPr>
              <a:t>  rows[A]</a:t>
            </a:r>
          </a:p>
          <a:p>
            <a:pPr marL="0" algn="l">
              <a:spcAft>
                <a:spcPts val="0"/>
              </a:spcAft>
              <a:buFont typeface="Arial" panose="020B0604020202020204" pitchFamily="34" charset="0"/>
              <a:buNone/>
              <a:defRPr/>
            </a:pPr>
            <a:r>
              <a:rPr lang="en-US" sz="2000" dirty="0">
                <a:latin typeface="Consolas" pitchFamily="49" charset="0"/>
                <a:sym typeface="Wingdings" pitchFamily="2" charset="2"/>
              </a:rPr>
              <a:t>Let C be the matrix having A+B of size n*n.</a:t>
            </a:r>
            <a:endParaRPr lang="en-US" sz="2000" dirty="0">
              <a:latin typeface="Consolas" pitchFamily="49" charset="0"/>
            </a:endParaRPr>
          </a:p>
          <a:p>
            <a:pPr marL="0" algn="l">
              <a:spcAft>
                <a:spcPts val="0"/>
              </a:spcAft>
              <a:buFont typeface="Arial" panose="020B0604020202020204" pitchFamily="34" charset="0"/>
              <a:buNone/>
              <a:defRPr/>
            </a:pPr>
            <a:r>
              <a:rPr lang="en-US" sz="2000" dirty="0">
                <a:latin typeface="Consolas" pitchFamily="49" charset="0"/>
              </a:rPr>
              <a:t>for </a:t>
            </a:r>
            <a:r>
              <a:rPr lang="en-US" sz="2000" dirty="0" err="1">
                <a:latin typeface="Consolas" pitchFamily="49" charset="0"/>
              </a:rPr>
              <a:t>i</a:t>
            </a:r>
            <a:r>
              <a:rPr lang="en-US" sz="2000" dirty="0">
                <a:latin typeface="Consolas" pitchFamily="49" charset="0"/>
                <a:sym typeface="Wingdings" pitchFamily="2" charset="2"/>
              </a:rPr>
              <a:t></a:t>
            </a:r>
            <a:r>
              <a:rPr lang="en-US" sz="2000" dirty="0">
                <a:latin typeface="Consolas" pitchFamily="49" charset="0"/>
              </a:rPr>
              <a:t> 0 to n </a:t>
            </a:r>
          </a:p>
          <a:p>
            <a:pPr marL="0" algn="l">
              <a:spcAft>
                <a:spcPts val="0"/>
              </a:spcAft>
              <a:buFont typeface="Arial" panose="020B0604020202020204" pitchFamily="34" charset="0"/>
              <a:buNone/>
              <a:defRPr/>
            </a:pPr>
            <a:r>
              <a:rPr lang="en-US" sz="2000" dirty="0">
                <a:latin typeface="Consolas" pitchFamily="49" charset="0"/>
              </a:rPr>
              <a:t>    for j</a:t>
            </a:r>
            <a:r>
              <a:rPr lang="en-US" sz="2000" dirty="0">
                <a:latin typeface="Consolas" pitchFamily="49" charset="0"/>
                <a:sym typeface="Wingdings" pitchFamily="2" charset="2"/>
              </a:rPr>
              <a:t></a:t>
            </a:r>
            <a:r>
              <a:rPr lang="en-US" sz="2000" dirty="0">
                <a:latin typeface="Consolas" pitchFamily="49" charset="0"/>
              </a:rPr>
              <a:t> 0 to n</a:t>
            </a:r>
          </a:p>
          <a:p>
            <a:pPr marL="0" algn="l">
              <a:spcAft>
                <a:spcPts val="0"/>
              </a:spcAft>
              <a:buFont typeface="Arial" panose="020B0604020202020204" pitchFamily="34" charset="0"/>
              <a:buNone/>
              <a:defRPr/>
            </a:pPr>
            <a:r>
              <a:rPr lang="en-US" sz="2000" dirty="0">
                <a:latin typeface="Consolas" pitchFamily="49" charset="0"/>
              </a:rPr>
              <a:t>	</a:t>
            </a:r>
            <a:r>
              <a:rPr lang="en-US" sz="2000" dirty="0">
                <a:latin typeface="Consolas" pitchFamily="49" charset="0"/>
                <a:sym typeface="Wingdings" pitchFamily="2" charset="2"/>
              </a:rPr>
              <a:t>   </a:t>
            </a:r>
            <a:r>
              <a:rPr lang="en-US" sz="2000" dirty="0">
                <a:latin typeface="Consolas" pitchFamily="49" charset="0"/>
              </a:rPr>
              <a:t>C[</a:t>
            </a:r>
            <a:r>
              <a:rPr lang="en-US" sz="2000" dirty="0" err="1">
                <a:latin typeface="Consolas" pitchFamily="49" charset="0"/>
              </a:rPr>
              <a:t>i</a:t>
            </a:r>
            <a:r>
              <a:rPr lang="en-US" sz="2000" dirty="0">
                <a:latin typeface="Consolas" pitchFamily="49" charset="0"/>
              </a:rPr>
              <a:t>][j] </a:t>
            </a:r>
            <a:r>
              <a:rPr lang="en-US" sz="2000" dirty="0">
                <a:latin typeface="Consolas" pitchFamily="49" charset="0"/>
                <a:sym typeface="Wingdings" pitchFamily="2" charset="2"/>
              </a:rPr>
              <a:t></a:t>
            </a:r>
            <a:r>
              <a:rPr lang="en-US" sz="2000" dirty="0">
                <a:latin typeface="Consolas" pitchFamily="49" charset="0"/>
              </a:rPr>
              <a:t> (A[</a:t>
            </a:r>
            <a:r>
              <a:rPr lang="en-US" sz="2000" dirty="0" err="1">
                <a:latin typeface="Consolas" pitchFamily="49" charset="0"/>
              </a:rPr>
              <a:t>i</a:t>
            </a:r>
            <a:r>
              <a:rPr lang="en-US" sz="2000" dirty="0">
                <a:latin typeface="Consolas" pitchFamily="49" charset="0"/>
              </a:rPr>
              <a:t>][k]+B[k][j])</a:t>
            </a:r>
          </a:p>
          <a:p>
            <a:pPr marL="0" indent="-742950" algn="l">
              <a:spcAft>
                <a:spcPts val="0"/>
              </a:spcAft>
              <a:buFont typeface="Arial" panose="020B0604020202020204" pitchFamily="34" charset="0"/>
              <a:buNone/>
              <a:defRPr/>
            </a:pPr>
            <a:r>
              <a:rPr lang="en-US" sz="2000" dirty="0">
                <a:latin typeface="Consolas" pitchFamily="49" charset="0"/>
              </a:rPr>
              <a:t>return C</a:t>
            </a:r>
          </a:p>
          <a:p>
            <a:pPr marL="914400" lvl="2" indent="0" algn="l">
              <a:buFont typeface="Arial" pitchFamily="34" charset="0"/>
              <a:buNone/>
            </a:pPr>
            <a:r>
              <a:rPr lang="en-IN" b="1" dirty="0">
                <a:solidFill>
                  <a:schemeClr val="bg2"/>
                </a:solidFill>
                <a:latin typeface="Consolas" pitchFamily="49" charset="0"/>
                <a:cs typeface="Consolas" pitchFamily="49" charset="0"/>
              </a:rPr>
              <a:t>A[j+1← temp</a:t>
            </a:r>
          </a:p>
        </p:txBody>
      </p:sp>
    </p:spTree>
    <p:extLst>
      <p:ext uri="{BB962C8B-B14F-4D97-AF65-F5344CB8AC3E}">
        <p14:creationId xmlns:p14="http://schemas.microsoft.com/office/powerpoint/2010/main" val="262480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6F5A-3860-47FB-A784-179F9298CAE0}"/>
              </a:ext>
            </a:extLst>
          </p:cNvPr>
          <p:cNvSpPr>
            <a:spLocks noGrp="1"/>
          </p:cNvSpPr>
          <p:nvPr>
            <p:ph type="title"/>
          </p:nvPr>
        </p:nvSpPr>
        <p:spPr/>
        <p:txBody>
          <a:bodyPr/>
          <a:lstStyle/>
          <a:p>
            <a:r>
              <a:rPr lang="en-IN" dirty="0"/>
              <a:t>Divide and Conquer Approach</a:t>
            </a:r>
          </a:p>
        </p:txBody>
      </p:sp>
      <p:sp>
        <p:nvSpPr>
          <p:cNvPr id="3" name="Content Placeholder 2">
            <a:extLst>
              <a:ext uri="{FF2B5EF4-FFF2-40B4-BE49-F238E27FC236}">
                <a16:creationId xmlns:a16="http://schemas.microsoft.com/office/drawing/2014/main" id="{B8368D87-EC7C-48E8-B945-816BFA6474F2}"/>
              </a:ext>
            </a:extLst>
          </p:cNvPr>
          <p:cNvSpPr>
            <a:spLocks noGrp="1"/>
          </p:cNvSpPr>
          <p:nvPr>
            <p:ph idx="1"/>
          </p:nvPr>
        </p:nvSpPr>
        <p:spPr/>
        <p:txBody>
          <a:bodyPr/>
          <a:lstStyle/>
          <a:p>
            <a:pPr marL="0" indent="0">
              <a:buNone/>
            </a:pPr>
            <a:r>
              <a:rPr lang="en-US" dirty="0"/>
              <a:t>Following is simple Divide and Conquer method to multiply two square matrices.</a:t>
            </a:r>
          </a:p>
          <a:p>
            <a:pPr>
              <a:buFont typeface="Wingdings" panose="05000000000000000000" pitchFamily="2" charset="2"/>
              <a:buChar char="q"/>
            </a:pPr>
            <a:r>
              <a:rPr lang="en-US" dirty="0"/>
              <a:t>Divide matrices A and B in 4 sub-matrices of size N/2 x N/2 as shown in the below diagram.</a:t>
            </a:r>
          </a:p>
          <a:p>
            <a:pPr>
              <a:buFont typeface="Wingdings" panose="05000000000000000000" pitchFamily="2" charset="2"/>
              <a:buChar char="q"/>
            </a:pPr>
            <a:r>
              <a:rPr lang="en-US" dirty="0"/>
              <a:t>Calculate following values recursively. ae + </a:t>
            </a:r>
            <a:r>
              <a:rPr lang="en-US" dirty="0" err="1"/>
              <a:t>bg</a:t>
            </a:r>
            <a:r>
              <a:rPr lang="en-US" dirty="0"/>
              <a:t>, </a:t>
            </a:r>
            <a:r>
              <a:rPr lang="en-US" dirty="0" err="1"/>
              <a:t>af</a:t>
            </a:r>
            <a:r>
              <a:rPr lang="en-US" dirty="0"/>
              <a:t> + </a:t>
            </a:r>
            <a:r>
              <a:rPr lang="en-US" dirty="0" err="1"/>
              <a:t>bh</a:t>
            </a:r>
            <a:r>
              <a:rPr lang="en-US" dirty="0"/>
              <a:t>, </a:t>
            </a:r>
            <a:r>
              <a:rPr lang="en-US" dirty="0" err="1"/>
              <a:t>ce</a:t>
            </a:r>
            <a:r>
              <a:rPr lang="en-US" dirty="0"/>
              <a:t> + dg and </a:t>
            </a:r>
            <a:r>
              <a:rPr lang="en-US" dirty="0" err="1"/>
              <a:t>cf</a:t>
            </a:r>
            <a:r>
              <a:rPr lang="en-US" dirty="0"/>
              <a:t> + dh.</a:t>
            </a:r>
          </a:p>
          <a:p>
            <a:pPr marL="0" indent="0">
              <a:buNone/>
            </a:pPr>
            <a:endParaRPr lang="en-IN" dirty="0"/>
          </a:p>
        </p:txBody>
      </p:sp>
      <p:sp>
        <p:nvSpPr>
          <p:cNvPr id="4" name="Slide Number Placeholder 3">
            <a:extLst>
              <a:ext uri="{FF2B5EF4-FFF2-40B4-BE49-F238E27FC236}">
                <a16:creationId xmlns:a16="http://schemas.microsoft.com/office/drawing/2014/main" id="{A883DEBD-DC11-4760-8C88-0FFE7191E896}"/>
              </a:ext>
            </a:extLst>
          </p:cNvPr>
          <p:cNvSpPr>
            <a:spLocks noGrp="1"/>
          </p:cNvSpPr>
          <p:nvPr>
            <p:ph type="sldNum" sz="quarter" idx="12"/>
          </p:nvPr>
        </p:nvSpPr>
        <p:spPr/>
        <p:txBody>
          <a:bodyPr/>
          <a:lstStyle/>
          <a:p>
            <a:fld id="{5EA8BEFB-AE5B-48F9-BBAD-B489CDE48C80}" type="slidenum">
              <a:rPr lang="en-US" smtClean="0"/>
              <a:pPr/>
              <a:t>102</a:t>
            </a:fld>
            <a:endParaRPr lang="en-US" dirty="0"/>
          </a:p>
        </p:txBody>
      </p:sp>
      <p:pic>
        <p:nvPicPr>
          <p:cNvPr id="5" name="Picture 4">
            <a:extLst>
              <a:ext uri="{FF2B5EF4-FFF2-40B4-BE49-F238E27FC236}">
                <a16:creationId xmlns:a16="http://schemas.microsoft.com/office/drawing/2014/main" id="{DD71DBAE-842B-41E4-B50B-6475DCDDA2BB}"/>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979738"/>
            <a:ext cx="8001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474841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6FD26-8229-4540-9909-5DC492B58F8D}"/>
              </a:ext>
            </a:extLst>
          </p:cNvPr>
          <p:cNvSpPr>
            <a:spLocks noGrp="1"/>
          </p:cNvSpPr>
          <p:nvPr>
            <p:ph type="title"/>
          </p:nvPr>
        </p:nvSpPr>
        <p:spPr/>
        <p:txBody>
          <a:bodyPr/>
          <a:lstStyle/>
          <a:p>
            <a:endParaRPr lang="en-IN" dirty="0"/>
          </a:p>
        </p:txBody>
      </p:sp>
      <p:sp>
        <p:nvSpPr>
          <p:cNvPr id="4" name="Slide Number Placeholder 3">
            <a:extLst>
              <a:ext uri="{FF2B5EF4-FFF2-40B4-BE49-F238E27FC236}">
                <a16:creationId xmlns:a16="http://schemas.microsoft.com/office/drawing/2014/main" id="{E8539489-A4B1-4868-8C66-35F16CDBCEED}"/>
              </a:ext>
            </a:extLst>
          </p:cNvPr>
          <p:cNvSpPr>
            <a:spLocks noGrp="1"/>
          </p:cNvSpPr>
          <p:nvPr>
            <p:ph type="sldNum" sz="quarter" idx="12"/>
          </p:nvPr>
        </p:nvSpPr>
        <p:spPr/>
        <p:txBody>
          <a:bodyPr/>
          <a:lstStyle/>
          <a:p>
            <a:fld id="{5EA8BEFB-AE5B-48F9-BBAD-B489CDE48C80}" type="slidenum">
              <a:rPr lang="en-US" smtClean="0"/>
              <a:pPr/>
              <a:t>103</a:t>
            </a:fld>
            <a:endParaRPr lang="en-US" dirty="0"/>
          </a:p>
        </p:txBody>
      </p:sp>
      <p:sp>
        <p:nvSpPr>
          <p:cNvPr id="7" name="TextBox 6">
            <a:extLst>
              <a:ext uri="{FF2B5EF4-FFF2-40B4-BE49-F238E27FC236}">
                <a16:creationId xmlns:a16="http://schemas.microsoft.com/office/drawing/2014/main" id="{6F34DAC2-340D-41D2-B72A-65708AB8A3B9}"/>
              </a:ext>
            </a:extLst>
          </p:cNvPr>
          <p:cNvSpPr txBox="1"/>
          <p:nvPr/>
        </p:nvSpPr>
        <p:spPr>
          <a:xfrm>
            <a:off x="131762" y="4724400"/>
            <a:ext cx="11928475" cy="1631216"/>
          </a:xfrm>
          <a:prstGeom prst="rect">
            <a:avLst/>
          </a:prstGeom>
          <a:noFill/>
        </p:spPr>
        <p:txBody>
          <a:bodyPr wrap="square">
            <a:spAutoFit/>
          </a:bodyPr>
          <a:lstStyle/>
          <a:p>
            <a:pPr algn="just">
              <a:defRPr/>
            </a:pPr>
            <a:r>
              <a:rPr lang="en-US" dirty="0">
                <a:solidFill>
                  <a:srgbClr val="000000"/>
                </a:solidFill>
                <a:latin typeface="Open Sans"/>
                <a:cs typeface="Arial" pitchFamily="34" charset="0"/>
              </a:rPr>
              <a:t>In the above method, we do </a:t>
            </a:r>
            <a:r>
              <a:rPr lang="en-US" b="1" dirty="0">
                <a:solidFill>
                  <a:srgbClr val="000000"/>
                </a:solidFill>
                <a:latin typeface="Open Sans"/>
                <a:cs typeface="Arial" pitchFamily="34" charset="0"/>
              </a:rPr>
              <a:t>8 multiplications for matrices of size N/2 x N/2 and 4 additions. Addition of two matrices takes O(N</a:t>
            </a:r>
            <a:r>
              <a:rPr lang="en-US" b="1" baseline="30000" dirty="0">
                <a:solidFill>
                  <a:srgbClr val="000000"/>
                </a:solidFill>
                <a:latin typeface="Open Sans"/>
                <a:cs typeface="Arial" pitchFamily="34" charset="0"/>
              </a:rPr>
              <a:t>2</a:t>
            </a:r>
            <a:r>
              <a:rPr lang="en-US" b="1" dirty="0">
                <a:solidFill>
                  <a:srgbClr val="000000"/>
                </a:solidFill>
                <a:latin typeface="Open Sans"/>
                <a:cs typeface="Arial" pitchFamily="34" charset="0"/>
              </a:rPr>
              <a:t>) time</a:t>
            </a:r>
            <a:r>
              <a:rPr lang="en-US" dirty="0">
                <a:solidFill>
                  <a:srgbClr val="000000"/>
                </a:solidFill>
                <a:latin typeface="Open Sans"/>
                <a:cs typeface="Arial" pitchFamily="34" charset="0"/>
              </a:rPr>
              <a:t>. So the time complexity can be written as</a:t>
            </a:r>
            <a:endParaRPr lang="en-US" sz="1200" dirty="0">
              <a:solidFill>
                <a:srgbClr val="000000"/>
              </a:solidFill>
              <a:latin typeface="Consolas" pitchFamily="49" charset="0"/>
              <a:cs typeface="Arial" pitchFamily="34" charset="0"/>
            </a:endParaRPr>
          </a:p>
          <a:p>
            <a:pPr eaLnBrk="0" hangingPunct="0">
              <a:defRPr/>
            </a:pPr>
            <a:r>
              <a:rPr lang="en-US" sz="3200" b="1" dirty="0">
                <a:solidFill>
                  <a:srgbClr val="000000"/>
                </a:solidFill>
                <a:latin typeface="Consolas" pitchFamily="49" charset="0"/>
                <a:cs typeface="Arial" pitchFamily="34" charset="0"/>
              </a:rPr>
              <a:t>T(N) = 8T(N/2) + O(N</a:t>
            </a:r>
            <a:r>
              <a:rPr lang="en-US" sz="3200" b="1" baseline="30000" dirty="0">
                <a:solidFill>
                  <a:srgbClr val="000000"/>
                </a:solidFill>
                <a:latin typeface="Consolas" pitchFamily="49" charset="0"/>
                <a:cs typeface="Arial" pitchFamily="34" charset="0"/>
              </a:rPr>
              <a:t>2</a:t>
            </a:r>
            <a:r>
              <a:rPr lang="en-US" sz="3200" b="1" dirty="0">
                <a:solidFill>
                  <a:srgbClr val="000000"/>
                </a:solidFill>
                <a:latin typeface="Consolas" pitchFamily="49" charset="0"/>
                <a:cs typeface="Arial" pitchFamily="34" charset="0"/>
              </a:rPr>
              <a:t>)    </a:t>
            </a:r>
          </a:p>
          <a:p>
            <a:pPr eaLnBrk="0" hangingPunct="0">
              <a:defRPr/>
            </a:pPr>
            <a:r>
              <a:rPr lang="en-US" sz="3200" b="1" dirty="0">
                <a:solidFill>
                  <a:srgbClr val="000000"/>
                </a:solidFill>
                <a:latin typeface="Consolas" pitchFamily="49" charset="0"/>
                <a:cs typeface="Arial" pitchFamily="34" charset="0"/>
              </a:rPr>
              <a:t>O(N</a:t>
            </a:r>
            <a:r>
              <a:rPr lang="en-US" sz="3200" b="1" baseline="30000" dirty="0">
                <a:solidFill>
                  <a:srgbClr val="000000"/>
                </a:solidFill>
                <a:latin typeface="Consolas" pitchFamily="49" charset="0"/>
                <a:cs typeface="Arial" pitchFamily="34" charset="0"/>
              </a:rPr>
              <a:t>3</a:t>
            </a:r>
            <a:r>
              <a:rPr lang="en-US" sz="3200" b="1" dirty="0">
                <a:solidFill>
                  <a:srgbClr val="000000"/>
                </a:solidFill>
                <a:latin typeface="Consolas" pitchFamily="49" charset="0"/>
                <a:cs typeface="Arial" pitchFamily="34" charset="0"/>
              </a:rPr>
              <a:t>)(no better than naïve algorithm)</a:t>
            </a:r>
            <a:endParaRPr lang="en-US" sz="6600" b="1" baseline="30000" dirty="0">
              <a:solidFill>
                <a:schemeClr val="tx1"/>
              </a:solidFill>
              <a:latin typeface="Arial" pitchFamily="34" charset="0"/>
              <a:cs typeface="Arial" pitchFamily="34" charset="0"/>
            </a:endParaRPr>
          </a:p>
        </p:txBody>
      </p:sp>
      <p:pic>
        <p:nvPicPr>
          <p:cNvPr id="9" name="Picture 8" descr="Diagram&#10;&#10;Description automatically generated">
            <a:extLst>
              <a:ext uri="{FF2B5EF4-FFF2-40B4-BE49-F238E27FC236}">
                <a16:creationId xmlns:a16="http://schemas.microsoft.com/office/drawing/2014/main" id="{21AA82B3-00ED-4891-9B3F-8EBFFE1A0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5650" y="2055549"/>
            <a:ext cx="5726012" cy="1896741"/>
          </a:xfrm>
          <a:prstGeom prst="rect">
            <a:avLst/>
          </a:prstGeom>
        </p:spPr>
      </p:pic>
      <p:sp>
        <p:nvSpPr>
          <p:cNvPr id="10" name="Content Placeholder 9">
            <a:extLst>
              <a:ext uri="{FF2B5EF4-FFF2-40B4-BE49-F238E27FC236}">
                <a16:creationId xmlns:a16="http://schemas.microsoft.com/office/drawing/2014/main" id="{7E779A64-0FF5-49EB-8E31-0497E6B922D9}"/>
              </a:ext>
            </a:extLst>
          </p:cNvPr>
          <p:cNvSpPr>
            <a:spLocks noGrp="1"/>
          </p:cNvSpPr>
          <p:nvPr>
            <p:ph idx="1"/>
          </p:nvPr>
        </p:nvSpPr>
        <p:spPr>
          <a:xfrm>
            <a:off x="253999" y="990600"/>
            <a:ext cx="11683999" cy="5334000"/>
          </a:xfrm>
        </p:spPr>
        <p:txBody>
          <a:bodyPr/>
          <a:lstStyle/>
          <a:p>
            <a:endParaRPr lang="en-IN" dirty="0"/>
          </a:p>
        </p:txBody>
      </p:sp>
      <p:pic>
        <p:nvPicPr>
          <p:cNvPr id="11" name="Content Placeholder 4">
            <a:extLst>
              <a:ext uri="{FF2B5EF4-FFF2-40B4-BE49-F238E27FC236}">
                <a16:creationId xmlns:a16="http://schemas.microsoft.com/office/drawing/2014/main" id="{48C618FE-E36B-4C11-A4BA-7C18F6D754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25" y="106364"/>
            <a:ext cx="6812426"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859185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3F55-856A-4397-A411-9DA9A7213BF8}"/>
              </a:ext>
            </a:extLst>
          </p:cNvPr>
          <p:cNvSpPr>
            <a:spLocks noGrp="1"/>
          </p:cNvSpPr>
          <p:nvPr>
            <p:ph type="title"/>
          </p:nvPr>
        </p:nvSpPr>
        <p:spPr/>
        <p:txBody>
          <a:bodyPr/>
          <a:lstStyle/>
          <a:p>
            <a:r>
              <a:rPr lang="en-IN" dirty="0"/>
              <a:t>Logic</a:t>
            </a:r>
          </a:p>
        </p:txBody>
      </p:sp>
      <p:sp>
        <p:nvSpPr>
          <p:cNvPr id="3" name="Content Placeholder 2">
            <a:extLst>
              <a:ext uri="{FF2B5EF4-FFF2-40B4-BE49-F238E27FC236}">
                <a16:creationId xmlns:a16="http://schemas.microsoft.com/office/drawing/2014/main" id="{7B1FC666-C4ED-4A10-A3FB-255A16367E04}"/>
              </a:ext>
            </a:extLst>
          </p:cNvPr>
          <p:cNvSpPr>
            <a:spLocks noGrp="1"/>
          </p:cNvSpPr>
          <p:nvPr>
            <p:ph idx="1"/>
          </p:nvPr>
        </p:nvSpPr>
        <p:spPr/>
        <p:txBody>
          <a:bodyPr/>
          <a:lstStyle/>
          <a:p>
            <a:pPr eaLnBrk="1" fontAlgn="auto" hangingPunct="1">
              <a:spcAft>
                <a:spcPts val="0"/>
              </a:spcAft>
              <a:buFont typeface="Wingdings" panose="05000000000000000000" pitchFamily="2" charset="2"/>
              <a:buChar char="Ø"/>
              <a:defRPr/>
            </a:pPr>
            <a:r>
              <a:rPr lang="en-US" dirty="0"/>
              <a:t>Suppose we want to multiply 8 X 8 matrices A and B. n=8</a:t>
            </a:r>
          </a:p>
          <a:p>
            <a:pPr eaLnBrk="1" fontAlgn="auto" hangingPunct="1">
              <a:spcAft>
                <a:spcPts val="0"/>
              </a:spcAft>
              <a:buFont typeface="Wingdings" panose="05000000000000000000" pitchFamily="2" charset="2"/>
              <a:buChar char="Ø"/>
              <a:defRPr/>
            </a:pPr>
            <a:r>
              <a:rPr lang="en-US" dirty="0"/>
              <a:t>Recursively, so, we need to divide it into  sub-matrices of size 4 X 4. n=4</a:t>
            </a:r>
          </a:p>
          <a:p>
            <a:pPr eaLnBrk="1" fontAlgn="auto" hangingPunct="1">
              <a:spcAft>
                <a:spcPts val="0"/>
              </a:spcAft>
              <a:buFont typeface="Wingdings" panose="05000000000000000000" pitchFamily="2" charset="2"/>
              <a:buChar char="Ø"/>
              <a:defRPr/>
            </a:pPr>
            <a:r>
              <a:rPr lang="en-US" dirty="0"/>
              <a:t>Recursively, so, we need to divide it into  sub-matrices of size 2 X 2. n=2</a:t>
            </a:r>
          </a:p>
          <a:p>
            <a:pPr eaLnBrk="1" fontAlgn="auto" hangingPunct="1">
              <a:spcAft>
                <a:spcPts val="0"/>
              </a:spcAft>
              <a:buFont typeface="Wingdings" panose="05000000000000000000" pitchFamily="2" charset="2"/>
              <a:buChar char="Ø"/>
              <a:defRPr/>
            </a:pPr>
            <a:r>
              <a:rPr lang="en-US" dirty="0"/>
              <a:t>Recursively, so, we need to divide it into  sub-matrices of size 1 X 1. n=1, which is the conquer step.</a:t>
            </a:r>
          </a:p>
          <a:p>
            <a:pPr eaLnBrk="1" fontAlgn="auto" hangingPunct="1">
              <a:spcAft>
                <a:spcPts val="0"/>
              </a:spcAft>
              <a:buFont typeface="Wingdings" panose="05000000000000000000" pitchFamily="2" charset="2"/>
              <a:buChar char="Ø"/>
              <a:defRPr/>
            </a:pPr>
            <a:r>
              <a:rPr lang="en-US" dirty="0"/>
              <a:t>Adding </a:t>
            </a:r>
            <a:r>
              <a:rPr lang="en-US" dirty="0" err="1"/>
              <a:t>nxn</a:t>
            </a:r>
            <a:r>
              <a:rPr lang="en-US" dirty="0"/>
              <a:t> matrices will take O(n</a:t>
            </a:r>
            <a:r>
              <a:rPr lang="en-US" baseline="30000" dirty="0"/>
              <a:t>2</a:t>
            </a:r>
            <a:r>
              <a:rPr lang="en-US" dirty="0"/>
              <a:t>) time.</a:t>
            </a:r>
          </a:p>
          <a:p>
            <a:pPr eaLnBrk="1" fontAlgn="auto" hangingPunct="1">
              <a:spcAft>
                <a:spcPts val="0"/>
              </a:spcAft>
              <a:buFont typeface="Arial" panose="020B0604020202020204" pitchFamily="34" charset="0"/>
              <a:buNone/>
              <a:defRPr/>
            </a:pPr>
            <a:r>
              <a:rPr lang="en-US" dirty="0"/>
              <a:t>Hence, recurrence </a:t>
            </a:r>
            <a:r>
              <a:rPr lang="en-US" b="1" dirty="0">
                <a:solidFill>
                  <a:srgbClr val="000000"/>
                </a:solidFill>
                <a:latin typeface="Consolas" pitchFamily="49" charset="0"/>
                <a:cs typeface="Arial" pitchFamily="34" charset="0"/>
              </a:rPr>
              <a:t>T(N) = 8T(N/2) + O(N</a:t>
            </a:r>
            <a:r>
              <a:rPr lang="en-US" b="1" baseline="30000" dirty="0">
                <a:solidFill>
                  <a:srgbClr val="000000"/>
                </a:solidFill>
                <a:latin typeface="Consolas" pitchFamily="49" charset="0"/>
                <a:cs typeface="Arial" pitchFamily="34" charset="0"/>
              </a:rPr>
              <a:t>2</a:t>
            </a:r>
            <a:r>
              <a:rPr lang="en-US" b="1" dirty="0">
                <a:solidFill>
                  <a:srgbClr val="000000"/>
                </a:solidFill>
                <a:latin typeface="Consolas" pitchFamily="49" charset="0"/>
                <a:cs typeface="Arial" pitchFamily="34" charset="0"/>
              </a:rPr>
              <a:t>)     </a:t>
            </a:r>
            <a:r>
              <a:rPr lang="en-US" b="1" dirty="0" err="1">
                <a:solidFill>
                  <a:srgbClr val="000000"/>
                </a:solidFill>
                <a:latin typeface="Consolas" pitchFamily="49" charset="0"/>
                <a:cs typeface="Arial" pitchFamily="34" charset="0"/>
              </a:rPr>
              <a:t>i.e</a:t>
            </a:r>
            <a:r>
              <a:rPr lang="en-US" b="1" dirty="0">
                <a:solidFill>
                  <a:srgbClr val="000000"/>
                </a:solidFill>
                <a:latin typeface="Consolas" pitchFamily="49" charset="0"/>
                <a:cs typeface="Arial" pitchFamily="34" charset="0"/>
              </a:rPr>
              <a:t> O(N</a:t>
            </a:r>
            <a:r>
              <a:rPr lang="en-US" b="1" baseline="30000" dirty="0">
                <a:solidFill>
                  <a:srgbClr val="000000"/>
                </a:solidFill>
                <a:latin typeface="Consolas" pitchFamily="49" charset="0"/>
                <a:cs typeface="Arial" pitchFamily="34" charset="0"/>
              </a:rPr>
              <a:t>3</a:t>
            </a:r>
            <a:r>
              <a:rPr lang="en-US" b="1" dirty="0">
                <a:solidFill>
                  <a:srgbClr val="000000"/>
                </a:solidFill>
                <a:latin typeface="Consolas" pitchFamily="49" charset="0"/>
                <a:cs typeface="Arial" pitchFamily="34" charset="0"/>
              </a:rPr>
              <a:t>)</a:t>
            </a:r>
            <a:endParaRPr lang="en-US" sz="5400" b="1" baseline="30000" dirty="0">
              <a:latin typeface="Arial" pitchFamily="34" charset="0"/>
              <a:cs typeface="Arial" pitchFamily="34" charset="0"/>
            </a:endParaRPr>
          </a:p>
          <a:p>
            <a:endParaRPr lang="en-IN" dirty="0"/>
          </a:p>
        </p:txBody>
      </p:sp>
      <p:sp>
        <p:nvSpPr>
          <p:cNvPr id="4" name="Slide Number Placeholder 3">
            <a:extLst>
              <a:ext uri="{FF2B5EF4-FFF2-40B4-BE49-F238E27FC236}">
                <a16:creationId xmlns:a16="http://schemas.microsoft.com/office/drawing/2014/main" id="{872FF32D-0117-49FF-A1F1-A09FDF858293}"/>
              </a:ext>
            </a:extLst>
          </p:cNvPr>
          <p:cNvSpPr>
            <a:spLocks noGrp="1"/>
          </p:cNvSpPr>
          <p:nvPr>
            <p:ph type="sldNum" sz="quarter" idx="12"/>
          </p:nvPr>
        </p:nvSpPr>
        <p:spPr/>
        <p:txBody>
          <a:bodyPr/>
          <a:lstStyle/>
          <a:p>
            <a:fld id="{5EA8BEFB-AE5B-48F9-BBAD-B489CDE48C80}" type="slidenum">
              <a:rPr lang="en-US" smtClean="0"/>
              <a:pPr/>
              <a:t>104</a:t>
            </a:fld>
            <a:endParaRPr lang="en-US" dirty="0"/>
          </a:p>
        </p:txBody>
      </p:sp>
    </p:spTree>
    <p:extLst>
      <p:ext uri="{BB962C8B-B14F-4D97-AF65-F5344CB8AC3E}">
        <p14:creationId xmlns:p14="http://schemas.microsoft.com/office/powerpoint/2010/main" val="66599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DF1C4-C2B2-468A-A72D-3D5818DAC04A}"/>
              </a:ext>
            </a:extLst>
          </p:cNvPr>
          <p:cNvSpPr>
            <a:spLocks noGrp="1"/>
          </p:cNvSpPr>
          <p:nvPr>
            <p:ph type="title"/>
          </p:nvPr>
        </p:nvSpPr>
        <p:spPr/>
        <p:txBody>
          <a:bodyPr>
            <a:normAutofit fontScale="90000"/>
          </a:bodyPr>
          <a:lstStyle/>
          <a:p>
            <a:r>
              <a:rPr lang="en-US" dirty="0"/>
              <a:t>MOTIVATION BEHIND STRASSEN ALGORITHM</a:t>
            </a:r>
            <a:endParaRPr lang="en-IN" dirty="0"/>
          </a:p>
        </p:txBody>
      </p:sp>
      <p:sp>
        <p:nvSpPr>
          <p:cNvPr id="3" name="Content Placeholder 2">
            <a:extLst>
              <a:ext uri="{FF2B5EF4-FFF2-40B4-BE49-F238E27FC236}">
                <a16:creationId xmlns:a16="http://schemas.microsoft.com/office/drawing/2014/main" id="{57A1E80D-9823-49BC-B217-40DE798E3EFA}"/>
              </a:ext>
            </a:extLst>
          </p:cNvPr>
          <p:cNvSpPr>
            <a:spLocks noGrp="1"/>
          </p:cNvSpPr>
          <p:nvPr>
            <p:ph idx="1"/>
          </p:nvPr>
        </p:nvSpPr>
        <p:spPr/>
        <p:txBody>
          <a:bodyPr/>
          <a:lstStyle/>
          <a:p>
            <a:pPr marL="0" indent="0">
              <a:buNone/>
            </a:pPr>
            <a:r>
              <a:rPr lang="en-US" b="1" dirty="0">
                <a:solidFill>
                  <a:srgbClr val="C00000"/>
                </a:solidFill>
              </a:rPr>
              <a:t>Simple Divide and Conquer also leads to O(N3), can there be a better way?</a:t>
            </a:r>
          </a:p>
          <a:p>
            <a:pPr>
              <a:buFont typeface="Wingdings" panose="05000000000000000000" pitchFamily="2" charset="2"/>
              <a:buChar char="Ø"/>
            </a:pPr>
            <a:r>
              <a:rPr lang="en-US" dirty="0"/>
              <a:t>In the above divide and conquer method, the main component for high time complexity is 8 recursive calls. The idea of Strassen’s method is to reduce the number of recursive calls to 7. Multiplication is more costly operation than addition.</a:t>
            </a:r>
          </a:p>
          <a:p>
            <a:pPr>
              <a:buFont typeface="Wingdings" panose="05000000000000000000" pitchFamily="2" charset="2"/>
              <a:buChar char="Ø"/>
            </a:pPr>
            <a:r>
              <a:rPr lang="en-US" dirty="0"/>
              <a:t>Addition and Subtraction of two matrices takes O(N2) time. So time complexity can be written as</a:t>
            </a:r>
          </a:p>
          <a:p>
            <a:pPr marL="0" indent="0">
              <a:buNone/>
            </a:pPr>
            <a:r>
              <a:rPr lang="en-US" dirty="0"/>
              <a:t> 			</a:t>
            </a:r>
            <a:r>
              <a:rPr lang="en-US" b="1" dirty="0"/>
              <a:t>T(N) = 7T(N/2) + O(N2)</a:t>
            </a:r>
          </a:p>
          <a:p>
            <a:pPr marL="0" indent="0">
              <a:buNone/>
            </a:pPr>
            <a:endParaRPr lang="en-US" b="1" dirty="0"/>
          </a:p>
          <a:p>
            <a:pPr>
              <a:buFont typeface="Wingdings" panose="05000000000000000000" pitchFamily="2" charset="2"/>
              <a:buChar char="Ø"/>
            </a:pPr>
            <a:r>
              <a:rPr lang="en-US" dirty="0"/>
              <a:t>From Master's Theorem, time complexity of above method is O(Nlog27) which is approximately O(N</a:t>
            </a:r>
            <a:r>
              <a:rPr lang="en-US" baseline="30000" dirty="0"/>
              <a:t>2.8074</a:t>
            </a:r>
            <a:r>
              <a:rPr lang="en-US" dirty="0"/>
              <a:t>) </a:t>
            </a:r>
            <a:r>
              <a:rPr lang="en-US" dirty="0" err="1"/>
              <a:t>i.e</a:t>
            </a:r>
            <a:r>
              <a:rPr lang="en-US" dirty="0"/>
              <a:t> O(N</a:t>
            </a:r>
            <a:r>
              <a:rPr lang="en-US" baseline="30000" dirty="0"/>
              <a:t>2.81</a:t>
            </a:r>
            <a:r>
              <a:rPr lang="en-US" dirty="0"/>
              <a:t>)</a:t>
            </a:r>
          </a:p>
          <a:p>
            <a:pPr marL="0" indent="0">
              <a:buNone/>
            </a:pPr>
            <a:endParaRPr lang="en-IN" dirty="0"/>
          </a:p>
        </p:txBody>
      </p:sp>
      <p:sp>
        <p:nvSpPr>
          <p:cNvPr id="4" name="Slide Number Placeholder 3">
            <a:extLst>
              <a:ext uri="{FF2B5EF4-FFF2-40B4-BE49-F238E27FC236}">
                <a16:creationId xmlns:a16="http://schemas.microsoft.com/office/drawing/2014/main" id="{3967F166-820B-4D89-8014-2B7490F4EC1D}"/>
              </a:ext>
            </a:extLst>
          </p:cNvPr>
          <p:cNvSpPr>
            <a:spLocks noGrp="1"/>
          </p:cNvSpPr>
          <p:nvPr>
            <p:ph type="sldNum" sz="quarter" idx="12"/>
          </p:nvPr>
        </p:nvSpPr>
        <p:spPr/>
        <p:txBody>
          <a:bodyPr/>
          <a:lstStyle/>
          <a:p>
            <a:fld id="{5EA8BEFB-AE5B-48F9-BBAD-B489CDE48C80}" type="slidenum">
              <a:rPr lang="en-US" smtClean="0"/>
              <a:pPr/>
              <a:t>105</a:t>
            </a:fld>
            <a:endParaRPr lang="en-US" dirty="0"/>
          </a:p>
        </p:txBody>
      </p:sp>
    </p:spTree>
    <p:extLst>
      <p:ext uri="{BB962C8B-B14F-4D97-AF65-F5344CB8AC3E}">
        <p14:creationId xmlns:p14="http://schemas.microsoft.com/office/powerpoint/2010/main" val="83404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2800" dirty="0" err="1"/>
              <a:t>Strassen’s</a:t>
            </a:r>
            <a:r>
              <a:rPr lang="fr-FR" sz="2800" dirty="0"/>
              <a:t> </a:t>
            </a:r>
            <a:r>
              <a:rPr lang="fr-FR" sz="2800" dirty="0" err="1"/>
              <a:t>Algorithm</a:t>
            </a:r>
            <a:r>
              <a:rPr lang="fr-FR" sz="2800" dirty="0"/>
              <a:t> for Matrix Multiplication </a:t>
            </a:r>
            <a:endParaRPr 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Consider the problem of </a:t>
                </a:r>
                <a:r>
                  <a:rPr lang="en-US" b="1" dirty="0"/>
                  <a:t>multiplying</a:t>
                </a:r>
                <a:r>
                  <a:rPr lang="en-US" dirty="0"/>
                  <a:t> two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𝑛</m:t>
                    </m:r>
                    <m:r>
                      <a:rPr lang="en-US" i="1" dirty="0" smtClean="0">
                        <a:latin typeface="Cambria Math" panose="02040503050406030204" pitchFamily="18" charset="0"/>
                      </a:rPr>
                      <m:t> </m:t>
                    </m:r>
                  </m:oMath>
                </a14:m>
                <a:r>
                  <a:rPr lang="en-US" dirty="0"/>
                  <a:t>matrices. </a:t>
                </a:r>
              </a:p>
              <a:p>
                <a:r>
                  <a:rPr lang="en-US" dirty="0"/>
                  <a:t>Strassen’s devised a better method which has the </a:t>
                </a:r>
                <a:r>
                  <a:rPr lang="en-US" b="1" dirty="0"/>
                  <a:t>same basic method </a:t>
                </a:r>
                <a:r>
                  <a:rPr lang="en-US" dirty="0"/>
                  <a:t>as the multiplication of long integers. </a:t>
                </a:r>
              </a:p>
              <a:p>
                <a:r>
                  <a:rPr lang="en-US" dirty="0"/>
                  <a:t>The main idea is </a:t>
                </a:r>
                <a:r>
                  <a:rPr lang="en-US" b="1" dirty="0"/>
                  <a:t>to save one multiplication </a:t>
                </a:r>
                <a:r>
                  <a:rPr lang="en-US" dirty="0"/>
                  <a:t>on a small problem and then use recursion.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457" r="-10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106</a:t>
            </a:fld>
            <a:endParaRPr lang="en-US" dirty="0"/>
          </a:p>
        </p:txBody>
      </p:sp>
    </p:spTree>
    <p:extLst>
      <p:ext uri="{BB962C8B-B14F-4D97-AF65-F5344CB8AC3E}">
        <p14:creationId xmlns:p14="http://schemas.microsoft.com/office/powerpoint/2010/main" val="415566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A8BEFB-AE5B-48F9-BBAD-B489CDE48C80}" type="slidenum">
              <a:rPr lang="en-US" smtClean="0"/>
              <a:pPr/>
              <a:t>107</a:t>
            </a:fld>
            <a:endParaRPr lang="en-US" dirty="0"/>
          </a:p>
        </p:txBody>
      </p:sp>
      <p:sp>
        <p:nvSpPr>
          <p:cNvPr id="2" name="Title 1"/>
          <p:cNvSpPr>
            <a:spLocks noGrp="1"/>
          </p:cNvSpPr>
          <p:nvPr>
            <p:ph type="title" idx="4294967295"/>
          </p:nvPr>
        </p:nvSpPr>
        <p:spPr>
          <a:xfrm>
            <a:off x="1524000" y="104182"/>
            <a:ext cx="8153399" cy="808037"/>
          </a:xfrm>
        </p:spPr>
        <p:txBody>
          <a:bodyPr>
            <a:noAutofit/>
          </a:bodyPr>
          <a:lstStyle/>
          <a:p>
            <a:r>
              <a:rPr lang="fr-FR" sz="3200" b="1" dirty="0" err="1"/>
              <a:t>Strassen’s</a:t>
            </a:r>
            <a:r>
              <a:rPr lang="fr-FR" sz="3200" b="1" dirty="0"/>
              <a:t> </a:t>
            </a:r>
            <a:r>
              <a:rPr lang="fr-FR" sz="3200" b="1" dirty="0" err="1"/>
              <a:t>Algorithm</a:t>
            </a:r>
            <a:r>
              <a:rPr lang="fr-FR" sz="3200" b="1" dirty="0"/>
              <a:t> for Matrix Multiplication </a:t>
            </a:r>
            <a:endParaRPr lang="en-US" sz="3200" b="1" dirty="0"/>
          </a:p>
        </p:txBody>
      </p:sp>
      <p:pic>
        <p:nvPicPr>
          <p:cNvPr id="9" name="Picture 8" descr="Chart&#10;&#10;Description automatically generated">
            <a:extLst>
              <a:ext uri="{FF2B5EF4-FFF2-40B4-BE49-F238E27FC236}">
                <a16:creationId xmlns:a16="http://schemas.microsoft.com/office/drawing/2014/main" id="{26517C4E-BFEC-40E3-86C3-3774536BF1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605" y="990600"/>
            <a:ext cx="9242690" cy="5562600"/>
          </a:xfrm>
          <a:prstGeom prst="rect">
            <a:avLst/>
          </a:prstGeom>
        </p:spPr>
      </p:pic>
    </p:spTree>
    <p:extLst>
      <p:ext uri="{BB962C8B-B14F-4D97-AF65-F5344CB8AC3E}">
        <p14:creationId xmlns:p14="http://schemas.microsoft.com/office/powerpoint/2010/main" val="394667571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err="1"/>
              <a:t>Strassen’s</a:t>
            </a:r>
            <a:r>
              <a:rPr lang="fr-FR" dirty="0"/>
              <a:t> </a:t>
            </a:r>
            <a:r>
              <a:rPr lang="fr-FR" dirty="0" err="1"/>
              <a:t>Algorithm</a:t>
            </a:r>
            <a:r>
              <a:rPr lang="fr-FR" dirty="0"/>
              <a:t> - </a:t>
            </a:r>
            <a:r>
              <a:rPr lang="fr-FR" dirty="0" err="1"/>
              <a:t>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35282" y="1036637"/>
                <a:ext cx="8763000" cy="5334000"/>
              </a:xfrm>
            </p:spPr>
            <p:txBody>
              <a:bodyPr>
                <a:normAutofit/>
              </a:bodyPr>
              <a:lstStyle/>
              <a:p>
                <a:r>
                  <a:rPr lang="en-US" dirty="0"/>
                  <a:t>It is therefore possible to multiply two </a:t>
                </a:r>
                <a14:m>
                  <m:oMath xmlns:m="http://schemas.openxmlformats.org/officeDocument/2006/math">
                    <m:r>
                      <a:rPr lang="en-US" i="1" dirty="0" smtClean="0">
                        <a:latin typeface="Cambria Math" panose="02040503050406030204" pitchFamily="18" charset="0"/>
                      </a:rPr>
                      <m:t>2 </m:t>
                    </m:r>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 2 </m:t>
                    </m:r>
                  </m:oMath>
                </a14:m>
                <a:r>
                  <a:rPr lang="en-US" dirty="0"/>
                  <a:t>matrices using only </a:t>
                </a:r>
                <a:r>
                  <a:rPr lang="en-US" b="1" dirty="0"/>
                  <a:t>seven scalar multiplications</a:t>
                </a:r>
                <a:r>
                  <a:rPr lang="en-US" dirty="0"/>
                  <a:t>. </a:t>
                </a:r>
              </a:p>
              <a:p>
                <a:r>
                  <a:rPr lang="en-US" dirty="0"/>
                  <a:t>Let </a:t>
                </a:r>
                <a14:m>
                  <m:oMath xmlns:m="http://schemas.openxmlformats.org/officeDocument/2006/math">
                    <m:r>
                      <a:rPr lang="en-US" i="1" dirty="0" smtClean="0">
                        <a:latin typeface="Cambria Math" panose="02040503050406030204" pitchFamily="18" charset="0"/>
                      </a:rPr>
                      <m:t>𝑡</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a:latin typeface="Cambria Math" panose="02040503050406030204" pitchFamily="18" charset="0"/>
                      </a:rPr>
                      <m:t>)</m:t>
                    </m:r>
                  </m:oMath>
                </a14:m>
                <a:r>
                  <a:rPr lang="en-US" dirty="0"/>
                  <a:t> be the time needed to multiply two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𝑛</m:t>
                    </m:r>
                    <m:r>
                      <a:rPr lang="en-US" i="1" dirty="0" smtClean="0">
                        <a:latin typeface="Cambria Math" panose="02040503050406030204" pitchFamily="18" charset="0"/>
                      </a:rPr>
                      <m:t> </m:t>
                    </m:r>
                  </m:oMath>
                </a14:m>
                <a:r>
                  <a:rPr lang="en-US" dirty="0"/>
                  <a:t>matrices by </a:t>
                </a:r>
                <a:r>
                  <a:rPr lang="en-US" b="1" dirty="0"/>
                  <a:t>recursive use of equations</a:t>
                </a:r>
                <a:r>
                  <a:rPr lang="en-US" dirty="0"/>
                  <a:t>.</a:t>
                </a:r>
              </a:p>
              <a:p>
                <a:pPr marL="0" indent="0" algn="ctr">
                  <a:buNone/>
                </a:pPr>
                <a14:m>
                  <m:oMathPara xmlns:m="http://schemas.openxmlformats.org/officeDocument/2006/math">
                    <m:oMathParaPr>
                      <m:jc m:val="centerGroup"/>
                    </m:oMathParaPr>
                    <m:oMath xmlns:m="http://schemas.openxmlformats.org/officeDocument/2006/math">
                      <m:r>
                        <a:rPr lang="en-US" sz="2800" b="1" i="1" dirty="0">
                          <a:solidFill>
                            <a:srgbClr val="C00000"/>
                          </a:solidFill>
                          <a:latin typeface="Cambria Math" panose="02040503050406030204" pitchFamily="18" charset="0"/>
                        </a:rPr>
                        <m:t>𝒕</m:t>
                      </m:r>
                      <m:r>
                        <a:rPr lang="en-US" sz="2800" b="1" i="1" dirty="0">
                          <a:solidFill>
                            <a:srgbClr val="C00000"/>
                          </a:solidFill>
                          <a:latin typeface="Cambria Math" panose="02040503050406030204" pitchFamily="18" charset="0"/>
                        </a:rPr>
                        <m:t>(</m:t>
                      </m:r>
                      <m:r>
                        <a:rPr lang="en-US" sz="2800" b="1" i="1" dirty="0">
                          <a:solidFill>
                            <a:srgbClr val="C00000"/>
                          </a:solidFill>
                          <a:latin typeface="Cambria Math" panose="02040503050406030204" pitchFamily="18" charset="0"/>
                        </a:rPr>
                        <m:t>𝒏</m:t>
                      </m:r>
                      <m:r>
                        <a:rPr lang="en-US" sz="2800" b="1" i="1" dirty="0">
                          <a:solidFill>
                            <a:srgbClr val="C00000"/>
                          </a:solidFill>
                          <a:latin typeface="Cambria Math" panose="02040503050406030204" pitchFamily="18" charset="0"/>
                        </a:rPr>
                        <m:t>)= </m:t>
                      </m:r>
                      <m:r>
                        <a:rPr lang="en-US" sz="2800" b="1" i="1" dirty="0">
                          <a:solidFill>
                            <a:srgbClr val="C00000"/>
                          </a:solidFill>
                          <a:latin typeface="Cambria Math" panose="02040503050406030204" pitchFamily="18" charset="0"/>
                        </a:rPr>
                        <m:t>𝟕</m:t>
                      </m:r>
                      <m:r>
                        <a:rPr lang="en-US" sz="2800" b="1" i="1" dirty="0">
                          <a:solidFill>
                            <a:srgbClr val="C00000"/>
                          </a:solidFill>
                          <a:latin typeface="Cambria Math" panose="02040503050406030204" pitchFamily="18" charset="0"/>
                        </a:rPr>
                        <m:t>𝒕</m:t>
                      </m:r>
                      <m:r>
                        <a:rPr lang="en-US" sz="2800" b="1" i="1" dirty="0">
                          <a:solidFill>
                            <a:srgbClr val="C00000"/>
                          </a:solidFill>
                          <a:latin typeface="Cambria Math" panose="02040503050406030204" pitchFamily="18" charset="0"/>
                        </a:rPr>
                        <m:t>(</m:t>
                      </m:r>
                      <m:r>
                        <a:rPr lang="en-US" sz="2800" b="1" i="1" dirty="0">
                          <a:solidFill>
                            <a:srgbClr val="C00000"/>
                          </a:solidFill>
                          <a:latin typeface="Cambria Math" panose="02040503050406030204" pitchFamily="18" charset="0"/>
                        </a:rPr>
                        <m:t>𝒏</m:t>
                      </m:r>
                      <m:r>
                        <a:rPr lang="en-US" sz="2800" b="1" i="1" dirty="0">
                          <a:solidFill>
                            <a:srgbClr val="C00000"/>
                          </a:solidFill>
                          <a:latin typeface="Cambria Math" panose="02040503050406030204" pitchFamily="18" charset="0"/>
                        </a:rPr>
                        <m:t>/</m:t>
                      </m:r>
                      <m:r>
                        <a:rPr lang="en-US" sz="2800" b="1" i="1" dirty="0">
                          <a:solidFill>
                            <a:srgbClr val="C00000"/>
                          </a:solidFill>
                          <a:latin typeface="Cambria Math" panose="02040503050406030204" pitchFamily="18" charset="0"/>
                        </a:rPr>
                        <m:t>𝟐</m:t>
                      </m:r>
                      <m:r>
                        <a:rPr lang="en-US" sz="2800" b="1" i="1" dirty="0">
                          <a:solidFill>
                            <a:srgbClr val="C00000"/>
                          </a:solidFill>
                          <a:latin typeface="Cambria Math" panose="02040503050406030204" pitchFamily="18" charset="0"/>
                        </a:rPr>
                        <m:t>) + </m:t>
                      </m:r>
                      <m:r>
                        <a:rPr lang="en-US" sz="2800" b="1" i="1" dirty="0">
                          <a:solidFill>
                            <a:srgbClr val="C00000"/>
                          </a:solidFill>
                          <a:latin typeface="Cambria Math" panose="02040503050406030204" pitchFamily="18" charset="0"/>
                        </a:rPr>
                        <m:t>𝒈</m:t>
                      </m:r>
                      <m:r>
                        <a:rPr lang="en-US" sz="2800" b="1" i="1" dirty="0">
                          <a:solidFill>
                            <a:srgbClr val="C00000"/>
                          </a:solidFill>
                          <a:latin typeface="Cambria Math" panose="02040503050406030204" pitchFamily="18" charset="0"/>
                        </a:rPr>
                        <m:t>(</m:t>
                      </m:r>
                      <m:r>
                        <a:rPr lang="en-US" sz="2800" b="1" i="1" dirty="0">
                          <a:solidFill>
                            <a:srgbClr val="C00000"/>
                          </a:solidFill>
                          <a:latin typeface="Cambria Math" panose="02040503050406030204" pitchFamily="18" charset="0"/>
                        </a:rPr>
                        <m:t>𝒏</m:t>
                      </m:r>
                      <m:r>
                        <a:rPr lang="en-US" sz="2800" b="1" i="1" dirty="0">
                          <a:solidFill>
                            <a:srgbClr val="C00000"/>
                          </a:solidFill>
                          <a:latin typeface="Cambria Math" panose="02040503050406030204" pitchFamily="18" charset="0"/>
                        </a:rPr>
                        <m:t>)</m:t>
                      </m:r>
                    </m:oMath>
                  </m:oMathPara>
                </a14:m>
                <a:endParaRPr lang="en-US" sz="2800" b="1" dirty="0">
                  <a:solidFill>
                    <a:srgbClr val="C00000"/>
                  </a:solidFill>
                </a:endParaRPr>
              </a:p>
              <a:p>
                <a:pPr marL="0" indent="0" algn="ctr">
                  <a:buNone/>
                </a:pPr>
                <a:r>
                  <a:rPr lang="en-US" dirty="0"/>
                  <a:t>Where </a:t>
                </a:r>
                <a14:m>
                  <m:oMath xmlns:m="http://schemas.openxmlformats.org/officeDocument/2006/math">
                    <m:r>
                      <a:rPr lang="en-US" i="1" dirty="0" smtClean="0">
                        <a:latin typeface="Cambria Math" panose="02040503050406030204" pitchFamily="18" charset="0"/>
                      </a:rPr>
                      <m:t>𝑔</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a:latin typeface="Cambria Math" panose="02040503050406030204" pitchFamily="18" charset="0"/>
                      </a:rPr>
                      <m:t>) </m:t>
                    </m:r>
                    <m:r>
                      <a:rPr lang="en-US"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 </m:t>
                    </m:r>
                    <m:r>
                      <a:rPr lang="en-US" i="1" dirty="0">
                        <a:latin typeface="Cambria Math" panose="02040503050406030204" pitchFamily="18" charset="0"/>
                      </a:rPr>
                      <m:t>𝑂</m:t>
                    </m:r>
                    <m:r>
                      <a:rPr lang="en-US" i="1" dirty="0">
                        <a:latin typeface="Cambria Math" panose="02040503050406030204" pitchFamily="18" charset="0"/>
                      </a:rPr>
                      <m:t>(</m:t>
                    </m:r>
                    <m:r>
                      <a:rPr lang="en-US" i="1" dirty="0">
                        <a:latin typeface="Cambria Math" panose="02040503050406030204" pitchFamily="18" charset="0"/>
                      </a:rPr>
                      <m:t>𝑛</m:t>
                    </m:r>
                    <m:r>
                      <a:rPr lang="en-US" i="1" baseline="30000" dirty="0">
                        <a:latin typeface="Cambria Math" panose="02040503050406030204" pitchFamily="18" charset="0"/>
                      </a:rPr>
                      <m:t>2</m:t>
                    </m:r>
                    <m:r>
                      <a:rPr lang="en-US" i="1" dirty="0">
                        <a:latin typeface="Cambria Math" panose="02040503050406030204" pitchFamily="18" charset="0"/>
                      </a:rPr>
                      <m:t>). </m:t>
                    </m:r>
                  </m:oMath>
                </a14:m>
                <a:endParaRPr lang="en-US" dirty="0"/>
              </a:p>
              <a:p>
                <a:r>
                  <a:rPr lang="en-US" dirty="0"/>
                  <a:t>The general equation applies with </a:t>
                </a:r>
                <a14:m>
                  <m:oMath xmlns:m="http://schemas.openxmlformats.org/officeDocument/2006/math">
                    <m:r>
                      <a:rPr lang="en-IN" b="0" i="1" dirty="0" smtClean="0">
                        <a:latin typeface="Cambria Math" panose="02040503050406030204" pitchFamily="18" charset="0"/>
                      </a:rPr>
                      <m:t>𝑎</m:t>
                    </m:r>
                    <m:r>
                      <a:rPr lang="en-US" i="1" dirty="0" smtClean="0">
                        <a:latin typeface="Cambria Math" panose="02040503050406030204" pitchFamily="18" charset="0"/>
                      </a:rPr>
                      <m:t>=7, </m:t>
                    </m:r>
                    <m:r>
                      <a:rPr lang="en-US" i="1" dirty="0" smtClean="0">
                        <a:latin typeface="Cambria Math" panose="02040503050406030204" pitchFamily="18" charset="0"/>
                      </a:rPr>
                      <m:t>𝑏</m:t>
                    </m:r>
                    <m:r>
                      <a:rPr lang="en-US" i="1" dirty="0" smtClean="0">
                        <a:latin typeface="Cambria Math" panose="02040503050406030204" pitchFamily="18" charset="0"/>
                      </a:rPr>
                      <m:t>=2 </m:t>
                    </m:r>
                  </m:oMath>
                </a14:m>
                <a:r>
                  <a:rPr lang="en-US" dirty="0"/>
                  <a:t>and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=2</m:t>
                    </m:r>
                  </m:oMath>
                </a14:m>
                <a:r>
                  <a:rPr lang="en-US" dirty="0"/>
                  <a:t>.</a:t>
                </a:r>
              </a:p>
              <a:p>
                <a:r>
                  <a:rPr lang="en-US" dirty="0"/>
                  <a:t>Since </a:t>
                </a:r>
                <a14:m>
                  <m:oMath xmlns:m="http://schemas.openxmlformats.org/officeDocument/2006/math">
                    <m:r>
                      <a:rPr lang="en-IN" b="0" i="1" smtClean="0">
                        <a:latin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&gt;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𝑏</m:t>
                        </m:r>
                      </m:e>
                      <m:sup>
                        <m:r>
                          <a:rPr lang="en-US" b="0" i="1" smtClean="0">
                            <a:latin typeface="Cambria Math" panose="02040503050406030204" pitchFamily="18" charset="0"/>
                            <a:ea typeface="Cambria Math" panose="02040503050406030204" pitchFamily="18" charset="0"/>
                          </a:rPr>
                          <m:t>𝑘</m:t>
                        </m:r>
                      </m:sup>
                    </m:sSup>
                    <m:r>
                      <a:rPr lang="en-US" b="0" i="1" smtClean="0">
                        <a:latin typeface="Cambria Math" panose="02040503050406030204" pitchFamily="18" charset="0"/>
                        <a:ea typeface="Cambria Math" panose="02040503050406030204" pitchFamily="18" charset="0"/>
                      </a:rPr>
                      <m:t>, </m:t>
                    </m:r>
                  </m:oMath>
                </a14:m>
                <a:r>
                  <a:rPr lang="en-US" dirty="0"/>
                  <a:t>the </a:t>
                </a:r>
                <a:r>
                  <a:rPr lang="en-US" b="1" dirty="0"/>
                  <a:t>third case </a:t>
                </a:r>
                <a:r>
                  <a:rPr lang="en-US" dirty="0"/>
                  <a:t>applies and </a:t>
                </a:r>
                <a14:m>
                  <m:oMath xmlns:m="http://schemas.openxmlformats.org/officeDocument/2006/math">
                    <m:r>
                      <a:rPr lang="en-US" i="1" dirty="0" smtClean="0">
                        <a:latin typeface="Cambria Math" panose="02040503050406030204" pitchFamily="18" charset="0"/>
                      </a:rPr>
                      <m:t>𝑡</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e>
                    </m:d>
                    <m:r>
                      <a:rPr lang="en-US" i="1" dirty="0" smtClean="0">
                        <a:latin typeface="Cambria Math" panose="02040503050406030204" pitchFamily="18" charset="0"/>
                      </a:rPr>
                      <m:t>∈</m:t>
                    </m:r>
                    <m:r>
                      <a:rPr lang="en-US" i="1" dirty="0" smtClean="0">
                        <a:latin typeface="Cambria Math" panose="02040503050406030204" pitchFamily="18" charset="0"/>
                      </a:rPr>
                      <m:t>𝑂</m:t>
                    </m:r>
                    <m:d>
                      <m:dPr>
                        <m:ctrlPr>
                          <a:rPr lang="en-US" i="1" dirty="0" smtClean="0">
                            <a:latin typeface="Cambria Math" panose="02040503050406030204" pitchFamily="18" charset="0"/>
                          </a:rPr>
                        </m:ctrlPr>
                      </m:dPr>
                      <m:e>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𝑛</m:t>
                            </m:r>
                          </m:e>
                          <m:sup>
                            <m:r>
                              <a:rPr lang="en-US" b="0" i="1" dirty="0" smtClean="0">
                                <a:latin typeface="Cambria Math" panose="02040503050406030204" pitchFamily="18" charset="0"/>
                              </a:rPr>
                              <m:t>𝑙𝑔</m:t>
                            </m:r>
                            <m:r>
                              <a:rPr lang="en-US" b="0" i="1" dirty="0" smtClean="0">
                                <a:latin typeface="Cambria Math" panose="02040503050406030204" pitchFamily="18" charset="0"/>
                              </a:rPr>
                              <m:t>7</m:t>
                            </m:r>
                          </m:sup>
                        </m:sSup>
                      </m:e>
                    </m:d>
                    <m:r>
                      <a:rPr lang="en-US" b="0" i="1" dirty="0" smtClean="0">
                        <a:latin typeface="Cambria Math" panose="02040503050406030204" pitchFamily="18" charset="0"/>
                      </a:rPr>
                      <m:t>.</m:t>
                    </m:r>
                    <m:r>
                      <a:rPr lang="en-US" i="1" baseline="30000" dirty="0">
                        <a:latin typeface="Cambria Math" panose="02040503050406030204" pitchFamily="18" charset="0"/>
                      </a:rPr>
                      <m:t> </m:t>
                    </m:r>
                  </m:oMath>
                </a14:m>
                <a:endParaRPr lang="en-US" dirty="0"/>
              </a:p>
              <a:p>
                <a:r>
                  <a:rPr lang="en-US" dirty="0"/>
                  <a:t>Since </a:t>
                </a:r>
                <a14:m>
                  <m:oMath xmlns:m="http://schemas.openxmlformats.org/officeDocument/2006/math">
                    <m:r>
                      <a:rPr lang="en-US" b="0" i="1" smtClean="0">
                        <a:latin typeface="Cambria Math" panose="02040503050406030204" pitchFamily="18" charset="0"/>
                      </a:rPr>
                      <m:t>𝑙𝑔</m:t>
                    </m:r>
                    <m:r>
                      <a:rPr lang="en-US" b="0" i="1" smtClean="0">
                        <a:latin typeface="Cambria Math" panose="02040503050406030204" pitchFamily="18" charset="0"/>
                      </a:rPr>
                      <m:t>7&gt;2.81</m:t>
                    </m:r>
                  </m:oMath>
                </a14:m>
                <a:r>
                  <a:rPr lang="en-US" dirty="0"/>
                  <a:t>, it is possible to multiply two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𝑛</m:t>
                    </m:r>
                    <m:r>
                      <a:rPr lang="en-US" i="1" dirty="0" smtClean="0">
                        <a:latin typeface="Cambria Math" panose="02040503050406030204" pitchFamily="18" charset="0"/>
                      </a:rPr>
                      <m:t> </m:t>
                    </m:r>
                  </m:oMath>
                </a14:m>
                <a:r>
                  <a:rPr lang="en-US" dirty="0"/>
                  <a:t>matrices in a time</a:t>
                </a:r>
                <a:r>
                  <a:rPr lang="en-US" b="1" dirty="0"/>
                  <a:t> </a:t>
                </a:r>
                <a14:m>
                  <m:oMath xmlns:m="http://schemas.openxmlformats.org/officeDocument/2006/math">
                    <m:r>
                      <a:rPr lang="en-US" b="1" i="1" dirty="0" smtClean="0">
                        <a:latin typeface="Cambria Math" panose="02040503050406030204" pitchFamily="18" charset="0"/>
                      </a:rPr>
                      <m:t>𝑶</m:t>
                    </m:r>
                    <m:r>
                      <a:rPr lang="en-US" b="1" i="1" dirty="0" smtClean="0">
                        <a:latin typeface="Cambria Math" panose="02040503050406030204" pitchFamily="18" charset="0"/>
                      </a:rPr>
                      <m:t>(</m:t>
                    </m:r>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𝒏</m:t>
                        </m:r>
                      </m:e>
                      <m:sup>
                        <m:r>
                          <a:rPr lang="en-US" b="1" i="1" dirty="0" smtClean="0">
                            <a:latin typeface="Cambria Math" panose="02040503050406030204" pitchFamily="18" charset="0"/>
                          </a:rPr>
                          <m:t>𝟐</m:t>
                        </m:r>
                        <m:r>
                          <a:rPr lang="en-US" b="1" i="1" dirty="0" smtClean="0">
                            <a:latin typeface="Cambria Math" panose="02040503050406030204" pitchFamily="18" charset="0"/>
                          </a:rPr>
                          <m:t>.</m:t>
                        </m:r>
                        <m:r>
                          <a:rPr lang="en-US" b="1" i="1" dirty="0" smtClean="0">
                            <a:latin typeface="Cambria Math" panose="02040503050406030204" pitchFamily="18" charset="0"/>
                          </a:rPr>
                          <m:t>𝟖𝟏</m:t>
                        </m:r>
                      </m:sup>
                    </m:sSup>
                    <m:r>
                      <a:rPr lang="en-US" b="1" i="1" dirty="0">
                        <a:latin typeface="Cambria Math" panose="02040503050406030204" pitchFamily="18" charset="0"/>
                      </a:rPr>
                      <m:t>)</m:t>
                    </m:r>
                  </m:oMath>
                </a14:m>
                <a:r>
                  <a:rPr lang="en-US" dirty="0"/>
                  <a:t>.</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35282" y="1036637"/>
                <a:ext cx="8763000" cy="5334000"/>
              </a:xfrm>
              <a:blipFill>
                <a:blip r:embed="rId2"/>
                <a:stretch>
                  <a:fillRect l="-974" t="-457" r="-104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108</a:t>
            </a:fld>
            <a:endParaRPr lang="en-US" dirty="0"/>
          </a:p>
        </p:txBody>
      </p:sp>
    </p:spTree>
    <p:extLst>
      <p:ext uri="{BB962C8B-B14F-4D97-AF65-F5344CB8AC3E}">
        <p14:creationId xmlns:p14="http://schemas.microsoft.com/office/powerpoint/2010/main" val="82408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640" y="2788920"/>
            <a:ext cx="3474720" cy="640080"/>
          </a:xfrm>
          <a:noFill/>
        </p:spPr>
        <p:txBody>
          <a:bodyPr>
            <a:noAutofit/>
          </a:bodyPr>
          <a:lstStyle/>
          <a:p>
            <a:r>
              <a:rPr lang="en-US" cap="none" dirty="0">
                <a:solidFill>
                  <a:srgbClr val="C00000"/>
                </a:solidFill>
              </a:rPr>
              <a:t>Exponentiation </a:t>
            </a:r>
          </a:p>
        </p:txBody>
      </p:sp>
      <p:sp>
        <p:nvSpPr>
          <p:cNvPr id="4" name="Slide Number Placeholder 3"/>
          <p:cNvSpPr>
            <a:spLocks noGrp="1"/>
          </p:cNvSpPr>
          <p:nvPr>
            <p:ph type="sldNum" sz="quarter" idx="12"/>
          </p:nvPr>
        </p:nvSpPr>
        <p:spPr/>
        <p:txBody>
          <a:bodyPr/>
          <a:lstStyle/>
          <a:p>
            <a:fld id="{5EA8BEFB-AE5B-48F9-BBAD-B489CDE48C80}" type="slidenum">
              <a:rPr lang="en-US" smtClean="0"/>
              <a:pPr/>
              <a:t>109</a:t>
            </a:fld>
            <a:endParaRPr lang="en-US"/>
          </a:p>
        </p:txBody>
      </p:sp>
      <p:sp>
        <p:nvSpPr>
          <p:cNvPr id="5" name="Pentagon 4"/>
          <p:cNvSpPr/>
          <p:nvPr/>
        </p:nvSpPr>
        <p:spPr>
          <a:xfrm rot="5400000">
            <a:off x="-1490568" y="3017522"/>
            <a:ext cx="6858000" cy="822960"/>
          </a:xfrm>
          <a:prstGeom prst="homePlat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7BA1CE"/>
              </a:solidFill>
            </a:endParaRPr>
          </a:p>
        </p:txBody>
      </p:sp>
    </p:spTree>
    <p:extLst>
      <p:ext uri="{BB962C8B-B14F-4D97-AF65-F5344CB8AC3E}">
        <p14:creationId xmlns:p14="http://schemas.microsoft.com/office/powerpoint/2010/main" val="3231963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Fibonacci series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If the value of </a:t>
                </a:r>
                <a14:m>
                  <m:oMath xmlns:m="http://schemas.openxmlformats.org/officeDocument/2006/math">
                    <m:r>
                      <a:rPr lang="en-US" i="1" dirty="0" smtClean="0">
                        <a:latin typeface="Cambria Math" panose="02040503050406030204" pitchFamily="18" charset="0"/>
                      </a:rPr>
                      <m:t>𝑛</m:t>
                    </m:r>
                  </m:oMath>
                </a14:m>
                <a:r>
                  <a:rPr lang="en-US" dirty="0"/>
                  <a:t> is large, then time needed to execute addition operation </a:t>
                </a:r>
                <a:r>
                  <a:rPr lang="en-US" dirty="0">
                    <a:solidFill>
                      <a:schemeClr val="accent1"/>
                    </a:solidFill>
                  </a:rPr>
                  <a:t>increases linearly with the length of operand</a:t>
                </a:r>
                <a:r>
                  <a:rPr lang="en-US" dirty="0"/>
                  <a:t>.</a:t>
                </a:r>
              </a:p>
              <a:p>
                <a:r>
                  <a:rPr lang="en-US" dirty="0"/>
                  <a:t>At the end of </a:t>
                </a:r>
                <a14:m>
                  <m:oMath xmlns:m="http://schemas.openxmlformats.org/officeDocument/2006/math">
                    <m:r>
                      <a:rPr lang="en-US" i="1" dirty="0" smtClean="0">
                        <a:latin typeface="Cambria Math" panose="02040503050406030204" pitchFamily="18" charset="0"/>
                      </a:rPr>
                      <m:t>𝑘</m:t>
                    </m:r>
                    <m:r>
                      <a:rPr lang="en-US" i="1" baseline="30000" dirty="0">
                        <a:latin typeface="Cambria Math" panose="02040503050406030204" pitchFamily="18" charset="0"/>
                      </a:rPr>
                      <m:t>𝑡h</m:t>
                    </m:r>
                  </m:oMath>
                </a14:m>
                <a:r>
                  <a:rPr lang="en-US" dirty="0"/>
                  <a:t> iteration, the value of </a:t>
                </a:r>
                <a14:m>
                  <m:oMath xmlns:m="http://schemas.openxmlformats.org/officeDocument/2006/math">
                    <m:r>
                      <a:rPr lang="en-US" i="1" dirty="0" smtClean="0">
                        <a:latin typeface="Cambria Math" panose="02040503050406030204" pitchFamily="18" charset="0"/>
                      </a:rPr>
                      <m:t>𝑖</m:t>
                    </m:r>
                  </m:oMath>
                </a14:m>
                <a:r>
                  <a:rPr lang="en-US" dirty="0"/>
                  <a:t> and </a:t>
                </a:r>
                <a14:m>
                  <m:oMath xmlns:m="http://schemas.openxmlformats.org/officeDocument/2006/math">
                    <m:r>
                      <a:rPr lang="en-US" i="1" dirty="0" smtClean="0">
                        <a:latin typeface="Cambria Math" panose="02040503050406030204" pitchFamily="18" charset="0"/>
                      </a:rPr>
                      <m:t>𝑗</m:t>
                    </m:r>
                  </m:oMath>
                </a14:m>
                <a:r>
                  <a:rPr lang="en-US" dirty="0"/>
                  <a:t> will be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r>
                          <a:rPr lang="en-US" b="0" i="1" smtClean="0">
                            <a:latin typeface="Cambria Math" panose="02040503050406030204" pitchFamily="18" charset="0"/>
                          </a:rPr>
                          <m:t>−1</m:t>
                        </m:r>
                      </m:sub>
                    </m:sSub>
                  </m:oMath>
                </a14:m>
                <a:r>
                  <a:rPr lang="en-US" dirty="0"/>
                  <a:t> and </a:t>
                </a:r>
                <a14:m>
                  <m:oMath xmlns:m="http://schemas.openxmlformats.org/officeDocument/2006/math">
                    <m:r>
                      <a:rPr lang="en-US" i="1" dirty="0" smtClean="0">
                        <a:latin typeface="Cambria Math" panose="02040503050406030204" pitchFamily="18" charset="0"/>
                      </a:rPr>
                      <m:t>𝑓</m:t>
                    </m:r>
                    <m:r>
                      <a:rPr lang="en-US" i="1" baseline="-25000" dirty="0" err="1">
                        <a:latin typeface="Cambria Math" panose="02040503050406030204" pitchFamily="18" charset="0"/>
                      </a:rPr>
                      <m:t>𝑘</m:t>
                    </m:r>
                  </m:oMath>
                </a14:m>
                <a:r>
                  <a:rPr lang="en-US" dirty="0"/>
                  <a:t>.</a:t>
                </a:r>
              </a:p>
              <a:p>
                <a:r>
                  <a:rPr lang="en-US" dirty="0"/>
                  <a:t>As per De </a:t>
                </a:r>
                <a:r>
                  <a:rPr lang="en-US" dirty="0" err="1"/>
                  <a:t>Moivre’s</a:t>
                </a:r>
                <a:r>
                  <a:rPr lang="en-US" dirty="0"/>
                  <a:t> formula the size of </a:t>
                </a:r>
                <a14:m>
                  <m:oMath xmlns:m="http://schemas.openxmlformats.org/officeDocument/2006/math">
                    <m:r>
                      <a:rPr lang="en-US" i="1" dirty="0" smtClean="0">
                        <a:solidFill>
                          <a:schemeClr val="accent1"/>
                        </a:solidFill>
                        <a:latin typeface="Cambria Math" panose="02040503050406030204" pitchFamily="18" charset="0"/>
                      </a:rPr>
                      <m:t>𝑓</m:t>
                    </m:r>
                    <m:r>
                      <a:rPr lang="en-US" i="1" baseline="-25000" dirty="0" err="1">
                        <a:solidFill>
                          <a:schemeClr val="accent1"/>
                        </a:solidFill>
                        <a:latin typeface="Cambria Math" panose="02040503050406030204" pitchFamily="18" charset="0"/>
                      </a:rPr>
                      <m:t>𝑘</m:t>
                    </m:r>
                    <m:r>
                      <a:rPr lang="en-US" i="1" dirty="0">
                        <a:solidFill>
                          <a:schemeClr val="accent1"/>
                        </a:solidFill>
                        <a:latin typeface="Cambria Math" panose="02040503050406030204" pitchFamily="18" charset="0"/>
                      </a:rPr>
                      <m:t> </m:t>
                    </m:r>
                  </m:oMath>
                </a14:m>
                <a:r>
                  <a:rPr lang="en-US" dirty="0">
                    <a:solidFill>
                      <a:schemeClr val="accent1"/>
                    </a:solidFill>
                  </a:rPr>
                  <a:t>is in </a:t>
                </a:r>
                <a14:m>
                  <m:oMath xmlns:m="http://schemas.openxmlformats.org/officeDocument/2006/math">
                    <m:r>
                      <m:rPr>
                        <m:sty m:val="p"/>
                      </m:rPr>
                      <a:rPr lang="el-GR" i="1" dirty="0" smtClean="0">
                        <a:solidFill>
                          <a:schemeClr val="accent1"/>
                        </a:solidFill>
                        <a:latin typeface="Cambria Math" panose="02040503050406030204" pitchFamily="18" charset="0"/>
                        <a:ea typeface="Cambria Math" panose="02040503050406030204" pitchFamily="18" charset="0"/>
                      </a:rPr>
                      <m:t>θ</m:t>
                    </m:r>
                    <m:r>
                      <a:rPr lang="en-US" i="1" dirty="0">
                        <a:solidFill>
                          <a:schemeClr val="accent1"/>
                        </a:solidFill>
                        <a:latin typeface="Cambria Math" panose="02040503050406030204" pitchFamily="18" charset="0"/>
                      </a:rPr>
                      <m:t>(</m:t>
                    </m:r>
                    <m:r>
                      <a:rPr lang="en-US" i="1" dirty="0">
                        <a:solidFill>
                          <a:schemeClr val="accent1"/>
                        </a:solidFill>
                        <a:latin typeface="Cambria Math" panose="02040503050406030204" pitchFamily="18" charset="0"/>
                      </a:rPr>
                      <m:t>𝑘</m:t>
                    </m:r>
                    <m:r>
                      <a:rPr lang="en-US" i="1" dirty="0">
                        <a:solidFill>
                          <a:schemeClr val="accent1"/>
                        </a:solidFill>
                        <a:latin typeface="Cambria Math" panose="02040503050406030204" pitchFamily="18" charset="0"/>
                      </a:rPr>
                      <m:t>)</m:t>
                    </m:r>
                  </m:oMath>
                </a14:m>
                <a:r>
                  <a:rPr lang="en-US" dirty="0">
                    <a:solidFill>
                      <a:schemeClr val="accent1"/>
                    </a:solidFill>
                  </a:rPr>
                  <a:t>.</a:t>
                </a:r>
              </a:p>
              <a:p>
                <a:r>
                  <a:rPr lang="en-US" dirty="0"/>
                  <a:t>So, </a:t>
                </a:r>
                <a14:m>
                  <m:oMath xmlns:m="http://schemas.openxmlformats.org/officeDocument/2006/math">
                    <m:r>
                      <a:rPr lang="en-US" i="1" dirty="0" smtClean="0">
                        <a:latin typeface="Cambria Math" panose="02040503050406030204" pitchFamily="18" charset="0"/>
                      </a:rPr>
                      <m:t>𝑘</m:t>
                    </m:r>
                    <m:r>
                      <a:rPr lang="en-US" i="1" baseline="30000" dirty="0">
                        <a:latin typeface="Cambria Math" panose="02040503050406030204" pitchFamily="18" charset="0"/>
                      </a:rPr>
                      <m:t>𝑡h</m:t>
                    </m:r>
                  </m:oMath>
                </a14:m>
                <a:r>
                  <a:rPr lang="en-US" dirty="0"/>
                  <a:t> iteration takes time in </a:t>
                </a:r>
                <a14:m>
                  <m:oMath xmlns:m="http://schemas.openxmlformats.org/officeDocument/2006/math">
                    <m:r>
                      <m:rPr>
                        <m:sty m:val="p"/>
                      </m:rPr>
                      <a:rPr lang="el-GR" i="1" dirty="0" smtClean="0">
                        <a:latin typeface="Cambria Math" panose="02040503050406030204" pitchFamily="18" charset="0"/>
                        <a:ea typeface="Cambria Math" panose="02040503050406030204" pitchFamily="18" charset="0"/>
                      </a:rPr>
                      <m:t>θ</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oMath>
                </a14:m>
                <a:r>
                  <a:rPr lang="en-US" dirty="0"/>
                  <a:t>. let </a:t>
                </a:r>
                <a14:m>
                  <m:oMath xmlns:m="http://schemas.openxmlformats.org/officeDocument/2006/math">
                    <m:r>
                      <a:rPr lang="en-US" i="1" dirty="0" smtClean="0">
                        <a:latin typeface="Cambria Math" panose="02040503050406030204" pitchFamily="18" charset="0"/>
                      </a:rPr>
                      <m:t>𝑐</m:t>
                    </m:r>
                  </m:oMath>
                </a14:m>
                <a:r>
                  <a:rPr lang="en-US" dirty="0"/>
                  <a:t> be some constant such that this time is bounded above by </a:t>
                </a:r>
                <a14:m>
                  <m:oMath xmlns:m="http://schemas.openxmlformats.org/officeDocument/2006/math">
                    <m:r>
                      <a:rPr lang="en-US" i="1" dirty="0" smtClean="0">
                        <a:latin typeface="Cambria Math" panose="02040503050406030204" pitchFamily="18" charset="0"/>
                      </a:rPr>
                      <m:t>𝑐𝑘</m:t>
                    </m:r>
                    <m:r>
                      <a:rPr lang="en-US" i="1" dirty="0">
                        <a:latin typeface="Cambria Math" panose="02040503050406030204" pitchFamily="18" charset="0"/>
                      </a:rPr>
                      <m:t> </m:t>
                    </m:r>
                  </m:oMath>
                </a14:m>
                <a:r>
                  <a:rPr lang="en-US" dirty="0"/>
                  <a:t>for all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≥1</m:t>
                    </m:r>
                  </m:oMath>
                </a14:m>
                <a:r>
                  <a:rPr lang="en-US" dirty="0"/>
                  <a:t>.</a:t>
                </a:r>
              </a:p>
              <a:p>
                <a:r>
                  <a:rPr lang="en-US" dirty="0"/>
                  <a:t>The time taken by </a:t>
                </a:r>
                <a:r>
                  <a:rPr lang="en-US" i="1" dirty="0" err="1"/>
                  <a:t>fibiter</a:t>
                </a:r>
                <a:r>
                  <a:rPr lang="en-US" dirty="0"/>
                  <a:t> algorithm is bounded above by,</a:t>
                </a:r>
              </a:p>
              <a:p>
                <a:pPr marL="0" indent="0">
                  <a:buNone/>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𝑘</m:t>
                              </m:r>
                            </m:e>
                          </m:nary>
                        </m:e>
                      </m:nary>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oMath>
                  </m:oMathPara>
                </a14:m>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𝑻</m:t>
                      </m:r>
                      <m:d>
                        <m:dPr>
                          <m:ctrlPr>
                            <a:rPr lang="en-US" b="1" i="1" smtClean="0">
                              <a:latin typeface="Cambria Math" panose="02040503050406030204" pitchFamily="18" charset="0"/>
                            </a:rPr>
                          </m:ctrlPr>
                        </m:dPr>
                        <m:e>
                          <m:r>
                            <a:rPr lang="en-US" b="1" i="1" smtClean="0">
                              <a:latin typeface="Cambria Math" panose="02040503050406030204" pitchFamily="18" charset="0"/>
                            </a:rPr>
                            <m:t>𝒏</m:t>
                          </m:r>
                        </m:e>
                      </m:d>
                      <m:r>
                        <a:rPr lang="en-US" b="1" i="1" smtClean="0">
                          <a:latin typeface="Cambria Math" panose="02040503050406030204" pitchFamily="18" charset="0"/>
                        </a:rPr>
                        <m:t>=</m:t>
                      </m:r>
                      <m:r>
                        <a:rPr lang="el-GR" b="1" i="1" smtClean="0">
                          <a:latin typeface="Cambria Math" panose="02040503050406030204" pitchFamily="18" charset="0"/>
                          <a:ea typeface="Cambria Math" panose="02040503050406030204" pitchFamily="18" charset="0"/>
                        </a:rPr>
                        <m:t>𝜽</m:t>
                      </m:r>
                      <m:d>
                        <m:dPr>
                          <m:ctrlPr>
                            <a:rPr lang="el-GR" b="1" i="1" smtClean="0">
                              <a:latin typeface="Cambria Math" panose="02040503050406030204" pitchFamily="18" charset="0"/>
                              <a:ea typeface="Cambria Math" panose="02040503050406030204" pitchFamily="18" charset="0"/>
                            </a:rPr>
                          </m:ctrlPr>
                        </m:dPr>
                        <m:e>
                          <m:sSup>
                            <m:sSupPr>
                              <m:ctrlPr>
                                <a:rPr lang="el-GR"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𝒏</m:t>
                              </m:r>
                            </m:e>
                            <m:sup>
                              <m:r>
                                <a:rPr lang="en-US" b="1" i="1" smtClean="0">
                                  <a:latin typeface="Cambria Math" panose="02040503050406030204" pitchFamily="18" charset="0"/>
                                  <a:ea typeface="Cambria Math" panose="02040503050406030204" pitchFamily="18" charset="0"/>
                                </a:rPr>
                                <m:t>𝟐</m:t>
                              </m:r>
                            </m:sup>
                          </m:sSup>
                        </m:e>
                      </m:d>
                    </m:oMath>
                  </m:oMathPara>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914" r="-1043"/>
                </a:stretch>
              </a:blipFill>
            </p:spPr>
            <p:txBody>
              <a:bodyPr/>
              <a:lstStyle/>
              <a:p>
                <a:r>
                  <a:rPr lang="en-US">
                    <a:noFill/>
                  </a:rPr>
                  <a:t> </a:t>
                </a:r>
              </a:p>
            </p:txBody>
          </p:sp>
        </mc:Fallback>
      </mc:AlternateContent>
      <p:sp>
        <p:nvSpPr>
          <p:cNvPr id="4" name="Rectangle 2"/>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a:spLocks noChangeArrowheads="1"/>
          </p:cNvSpPr>
          <p:nvPr/>
        </p:nvSpPr>
        <p:spPr bwMode="auto">
          <a:xfrm>
            <a:off x="1524001" y="49302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11</a:t>
            </a:fld>
            <a:endParaRPr lang="en-US" dirty="0"/>
          </a:p>
        </p:txBody>
      </p:sp>
      <p:sp>
        <p:nvSpPr>
          <p:cNvPr id="8" name="Rounded Rectangle 7"/>
          <p:cNvSpPr/>
          <p:nvPr/>
        </p:nvSpPr>
        <p:spPr>
          <a:xfrm>
            <a:off x="5105400" y="5562600"/>
            <a:ext cx="1981200" cy="533400"/>
          </a:xfrm>
          <a:prstGeom prst="round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0651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strips(downRight)">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Exponentiation - Sequential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Let </a:t>
                </a:r>
                <a14:m>
                  <m:oMath xmlns:m="http://schemas.openxmlformats.org/officeDocument/2006/math">
                    <m:r>
                      <a:rPr lang="en-US" i="1" dirty="0" smtClean="0">
                        <a:latin typeface="Cambria Math" panose="02040503050406030204" pitchFamily="18" charset="0"/>
                      </a:rPr>
                      <m:t>𝑎</m:t>
                    </m:r>
                  </m:oMath>
                </a14:m>
                <a:r>
                  <a:rPr lang="en-US" dirty="0"/>
                  <a:t> and </a:t>
                </a:r>
                <a14:m>
                  <m:oMath xmlns:m="http://schemas.openxmlformats.org/officeDocument/2006/math">
                    <m:r>
                      <a:rPr lang="en-US" i="1" dirty="0" smtClean="0">
                        <a:latin typeface="Cambria Math" panose="02040503050406030204" pitchFamily="18" charset="0"/>
                      </a:rPr>
                      <m:t>𝑛</m:t>
                    </m:r>
                  </m:oMath>
                </a14:m>
                <a:r>
                  <a:rPr lang="en-US" dirty="0"/>
                  <a:t> be two integers. We wish to compute the </a:t>
                </a:r>
                <a:r>
                  <a:rPr lang="en-US" b="1" dirty="0"/>
                  <a:t>exponentiation</a:t>
                </a:r>
                <a:r>
                  <a:rPr lang="en-US" dirty="0"/>
                  <a:t> </a:t>
                </a:r>
                <a14:m>
                  <m:oMath xmlns:m="http://schemas.openxmlformats.org/officeDocument/2006/math">
                    <m:r>
                      <a:rPr lang="en-US" b="1" i="1" dirty="0" smtClean="0">
                        <a:solidFill>
                          <a:srgbClr val="FF0000"/>
                        </a:solidFill>
                        <a:latin typeface="Cambria Math" panose="02040503050406030204" pitchFamily="18" charset="0"/>
                      </a:rPr>
                      <m:t>𝒙</m:t>
                    </m:r>
                    <m:r>
                      <a:rPr lang="en-US" b="1" i="1" dirty="0" smtClean="0">
                        <a:solidFill>
                          <a:srgbClr val="FF0000"/>
                        </a:solidFill>
                        <a:latin typeface="Cambria Math" panose="02040503050406030204" pitchFamily="18" charset="0"/>
                      </a:rPr>
                      <m:t>=</m:t>
                    </m:r>
                    <m:sSup>
                      <m:sSupPr>
                        <m:ctrlPr>
                          <a:rPr lang="en-US" b="1" i="1" dirty="0" smtClean="0">
                            <a:solidFill>
                              <a:srgbClr val="FF0000"/>
                            </a:solidFill>
                            <a:latin typeface="Cambria Math" panose="02040503050406030204" pitchFamily="18" charset="0"/>
                          </a:rPr>
                        </m:ctrlPr>
                      </m:sSupPr>
                      <m:e>
                        <m:r>
                          <a:rPr lang="en-US" b="1" i="1" dirty="0" smtClean="0">
                            <a:solidFill>
                              <a:srgbClr val="FF0000"/>
                            </a:solidFill>
                            <a:latin typeface="Cambria Math" panose="02040503050406030204" pitchFamily="18" charset="0"/>
                          </a:rPr>
                          <m:t>𝒂</m:t>
                        </m:r>
                      </m:e>
                      <m:sup>
                        <m:r>
                          <a:rPr lang="en-US" b="1" i="1" dirty="0" smtClean="0">
                            <a:solidFill>
                              <a:srgbClr val="FF0000"/>
                            </a:solidFill>
                            <a:latin typeface="Cambria Math" panose="02040503050406030204" pitchFamily="18" charset="0"/>
                          </a:rPr>
                          <m:t>𝒏</m:t>
                        </m:r>
                      </m:sup>
                    </m:sSup>
                  </m:oMath>
                </a14:m>
                <a:r>
                  <a:rPr lang="en-US" dirty="0"/>
                  <a:t>. </a:t>
                </a:r>
              </a:p>
              <a:p>
                <a:r>
                  <a:rPr lang="en-US" dirty="0"/>
                  <a:t>Algorithm using </a:t>
                </a:r>
                <a:r>
                  <a:rPr lang="en-US" b="1" dirty="0"/>
                  <a:t>Sequential Approach:</a:t>
                </a:r>
              </a:p>
              <a:p>
                <a:endParaRPr lang="en-US" dirty="0"/>
              </a:p>
              <a:p>
                <a:endParaRPr lang="en-US" dirty="0"/>
              </a:p>
              <a:p>
                <a:endParaRPr lang="en-US" dirty="0"/>
              </a:p>
              <a:p>
                <a:endParaRPr lang="en-US" dirty="0"/>
              </a:p>
              <a:p>
                <a:endParaRPr lang="en-US" dirty="0"/>
              </a:p>
              <a:p>
                <a:endParaRPr lang="en-US" dirty="0"/>
              </a:p>
              <a:p>
                <a:r>
                  <a:rPr lang="en-US" dirty="0"/>
                  <a:t>This algorithm takes a time in </a:t>
                </a:r>
                <a14:m>
                  <m:oMath xmlns:m="http://schemas.openxmlformats.org/officeDocument/2006/math">
                    <m:r>
                      <a:rPr lang="en-US" b="1" i="1" dirty="0" smtClean="0">
                        <a:latin typeface="Cambria Math" panose="02040503050406030204" pitchFamily="18" charset="0"/>
                        <a:ea typeface="Cambria Math" panose="02040503050406030204" pitchFamily="18" charset="0"/>
                      </a:rPr>
                      <m:t>𝜽</m:t>
                    </m:r>
                    <m:r>
                      <a:rPr lang="en-US" b="1" i="1" dirty="0" smtClean="0">
                        <a:latin typeface="Cambria Math" panose="02040503050406030204" pitchFamily="18" charset="0"/>
                      </a:rPr>
                      <m:t>(</m:t>
                    </m:r>
                    <m:r>
                      <a:rPr lang="en-US" b="1" i="1" dirty="0" smtClean="0">
                        <a:latin typeface="Cambria Math" panose="02040503050406030204" pitchFamily="18" charset="0"/>
                      </a:rPr>
                      <m:t>𝒏</m:t>
                    </m:r>
                    <m:r>
                      <a:rPr lang="en-US" b="1" i="1" dirty="0" smtClean="0">
                        <a:latin typeface="Cambria Math" panose="02040503050406030204" pitchFamily="18" charset="0"/>
                      </a:rPr>
                      <m:t>)</m:t>
                    </m:r>
                  </m:oMath>
                </a14:m>
                <a:r>
                  <a:rPr lang="en-US" b="1" dirty="0"/>
                  <a:t> </a:t>
                </a:r>
                <a:r>
                  <a:rPr lang="en-US" dirty="0"/>
                  <a:t>since the instruction </a:t>
                </a:r>
                <a14:m>
                  <m:oMath xmlns:m="http://schemas.openxmlformats.org/officeDocument/2006/math">
                    <m:r>
                      <a:rPr lang="en-US" b="1" i="1" dirty="0" smtClean="0">
                        <a:latin typeface="Cambria Math" panose="02040503050406030204" pitchFamily="18" charset="0"/>
                      </a:rPr>
                      <m:t>𝒓</m:t>
                    </m:r>
                    <m:r>
                      <a:rPr lang="en-US" b="1" i="1" dirty="0" smtClean="0">
                        <a:latin typeface="Cambria Math" panose="02040503050406030204" pitchFamily="18" charset="0"/>
                      </a:rPr>
                      <m:t>= </m:t>
                    </m:r>
                    <m:r>
                      <a:rPr lang="en-US" b="1" i="1" dirty="0">
                        <a:latin typeface="Cambria Math" panose="02040503050406030204" pitchFamily="18" charset="0"/>
                      </a:rPr>
                      <m:t>𝒂</m:t>
                    </m:r>
                    <m:r>
                      <a:rPr lang="en-US" b="1" i="1" dirty="0">
                        <a:latin typeface="Cambria Math" panose="02040503050406030204" pitchFamily="18" charset="0"/>
                      </a:rPr>
                      <m:t> ∗ </m:t>
                    </m:r>
                    <m:r>
                      <a:rPr lang="en-US" b="1" i="1" dirty="0">
                        <a:latin typeface="Cambria Math" panose="02040503050406030204" pitchFamily="18" charset="0"/>
                      </a:rPr>
                      <m:t>𝒓</m:t>
                    </m:r>
                  </m:oMath>
                </a14:m>
                <a:r>
                  <a:rPr lang="en-US" dirty="0"/>
                  <a:t> is executed exactly  </a:t>
                </a:r>
                <a14:m>
                  <m:oMath xmlns:m="http://schemas.openxmlformats.org/officeDocument/2006/math">
                    <m:r>
                      <a:rPr lang="en-US" b="1" i="1" dirty="0" smtClean="0">
                        <a:latin typeface="Cambria Math" panose="02040503050406030204" pitchFamily="18" charset="0"/>
                      </a:rPr>
                      <m:t>𝒏</m:t>
                    </m:r>
                    <m:r>
                      <a:rPr lang="en-US" b="1" i="1" dirty="0" smtClean="0">
                        <a:latin typeface="Cambria Math" panose="02040503050406030204" pitchFamily="18" charset="0"/>
                      </a:rPr>
                      <m:t>−</m:t>
                    </m:r>
                    <m:r>
                      <a:rPr lang="en-US" b="1" i="1" dirty="0" smtClean="0">
                        <a:latin typeface="Cambria Math" panose="02040503050406030204" pitchFamily="18" charset="0"/>
                      </a:rPr>
                      <m:t>𝟏</m:t>
                    </m:r>
                  </m:oMath>
                </a14:m>
                <a:r>
                  <a:rPr lang="en-US" b="1" dirty="0"/>
                  <a:t> times</a:t>
                </a:r>
                <a:r>
                  <a:rPr lang="en-US" dirty="0"/>
                  <a:t>, provided the multiplications are counted as elementary operations.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31" t="-457" r="-78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110</a:t>
            </a:fld>
            <a:endParaRPr lang="en-US" dirty="0"/>
          </a:p>
        </p:txBody>
      </p:sp>
      <p:sp>
        <p:nvSpPr>
          <p:cNvPr id="6" name="Content Placeholder 4"/>
          <p:cNvSpPr txBox="1">
            <a:spLocks/>
          </p:cNvSpPr>
          <p:nvPr/>
        </p:nvSpPr>
        <p:spPr>
          <a:xfrm>
            <a:off x="3829050" y="2383938"/>
            <a:ext cx="4533900" cy="2492862"/>
          </a:xfrm>
          <a:prstGeom prst="rect">
            <a:avLst/>
          </a:prstGeom>
          <a:solidFill>
            <a:schemeClr val="bg2"/>
          </a:solidFill>
          <a:ln>
            <a:solidFill>
              <a:srgbClr val="C00000"/>
            </a:solidFill>
          </a:ln>
        </p:spPr>
        <p:style>
          <a:lnRef idx="0">
            <a:scrgbClr r="0" g="0" b="0"/>
          </a:lnRef>
          <a:fillRef idx="1001">
            <a:schemeClr val="lt2"/>
          </a:fillRef>
          <a:effectRef idx="0">
            <a:scrgbClr r="0" g="0" b="0"/>
          </a:effectRef>
          <a:fontRef idx="major"/>
        </p:style>
        <p:txBody>
          <a:bodyPr vert="horz" wrap="square" lIns="91440" tIns="45720" rIns="91440" bIns="45720" rtlCol="0">
            <a:spAutoFit/>
          </a:bodyPr>
          <a:lstStyle>
            <a:lvl1pPr marL="342900" indent="-342900" algn="just"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just"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just"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just"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just"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9pPr>
          </a:lstStyle>
          <a:p>
            <a:pPr marL="0" indent="0">
              <a:buNone/>
            </a:pPr>
            <a:r>
              <a:rPr lang="pt-BR" b="1" dirty="0">
                <a:latin typeface="Consolas" pitchFamily="49" charset="0"/>
                <a:cs typeface="Consolas" pitchFamily="49" charset="0"/>
              </a:rPr>
              <a:t>function exposeq(a, n)</a:t>
            </a:r>
          </a:p>
          <a:p>
            <a:pPr marL="400050" lvl="1" indent="0">
              <a:buNone/>
            </a:pPr>
            <a:r>
              <a:rPr lang="pt-BR" sz="2400" b="1" dirty="0">
                <a:latin typeface="Consolas" pitchFamily="49" charset="0"/>
                <a:cs typeface="Consolas" pitchFamily="49" charset="0"/>
              </a:rPr>
              <a:t>r ← a</a:t>
            </a:r>
          </a:p>
          <a:p>
            <a:pPr marL="400050" lvl="1" indent="0">
              <a:buNone/>
            </a:pPr>
            <a:r>
              <a:rPr lang="pt-BR" sz="2400" b="1" dirty="0">
                <a:latin typeface="Consolas" pitchFamily="49" charset="0"/>
                <a:cs typeface="Consolas" pitchFamily="49" charset="0"/>
              </a:rPr>
              <a:t>for </a:t>
            </a:r>
            <a:r>
              <a:rPr lang="pt-BR" sz="2400" b="1" dirty="0">
                <a:solidFill>
                  <a:srgbClr val="FF0000"/>
                </a:solidFill>
                <a:latin typeface="Consolas" pitchFamily="49" charset="0"/>
                <a:cs typeface="Consolas" pitchFamily="49" charset="0"/>
              </a:rPr>
              <a:t>i ← 1 to n - 1 </a:t>
            </a:r>
            <a:r>
              <a:rPr lang="pt-BR" sz="2400" b="1" dirty="0">
                <a:latin typeface="Consolas" pitchFamily="49" charset="0"/>
                <a:cs typeface="Consolas" pitchFamily="49" charset="0"/>
              </a:rPr>
              <a:t>do </a:t>
            </a:r>
          </a:p>
          <a:p>
            <a:pPr marL="800100" lvl="2" indent="0">
              <a:buNone/>
            </a:pPr>
            <a:r>
              <a:rPr lang="pt-BR" sz="2400" b="1" dirty="0">
                <a:latin typeface="Consolas" pitchFamily="49" charset="0"/>
                <a:cs typeface="Consolas" pitchFamily="49" charset="0"/>
              </a:rPr>
              <a:t>r ← a * r</a:t>
            </a:r>
          </a:p>
          <a:p>
            <a:pPr marL="400050" lvl="1" indent="0">
              <a:buNone/>
            </a:pPr>
            <a:r>
              <a:rPr lang="pt-BR" sz="2400" b="1" dirty="0">
                <a:latin typeface="Consolas" pitchFamily="49" charset="0"/>
                <a:cs typeface="Consolas" pitchFamily="49" charset="0"/>
              </a:rPr>
              <a:t>return r</a:t>
            </a:r>
          </a:p>
        </p:txBody>
      </p:sp>
    </p:spTree>
    <p:extLst>
      <p:ext uri="{BB962C8B-B14F-4D97-AF65-F5344CB8AC3E}">
        <p14:creationId xmlns:p14="http://schemas.microsoft.com/office/powerpoint/2010/main" val="82296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Exponentiation - Sequential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But </a:t>
                </a:r>
                <a:r>
                  <a:rPr lang="en-US" b="1" dirty="0"/>
                  <a:t>to handle larger operands</a:t>
                </a:r>
                <a:r>
                  <a:rPr lang="en-US" dirty="0"/>
                  <a:t>, we must consider the time required for each multiplication. </a:t>
                </a:r>
              </a:p>
              <a:p>
                <a:r>
                  <a:rPr lang="en-US" dirty="0"/>
                  <a:t>Let </a:t>
                </a:r>
                <a14:m>
                  <m:oMath xmlns:m="http://schemas.openxmlformats.org/officeDocument/2006/math">
                    <m:r>
                      <a:rPr lang="en-US" i="1" dirty="0" smtClean="0">
                        <a:solidFill>
                          <a:srgbClr val="FF0000"/>
                        </a:solidFill>
                        <a:latin typeface="Cambria Math" panose="02040503050406030204" pitchFamily="18" charset="0"/>
                      </a:rPr>
                      <m:t>𝑚</m:t>
                    </m:r>
                  </m:oMath>
                </a14:m>
                <a:r>
                  <a:rPr lang="en-US" dirty="0"/>
                  <a:t> be the size of operand </a:t>
                </a:r>
                <a14:m>
                  <m:oMath xmlns:m="http://schemas.openxmlformats.org/officeDocument/2006/math">
                    <m:r>
                      <a:rPr lang="en-US" i="1" dirty="0" smtClean="0">
                        <a:solidFill>
                          <a:srgbClr val="FF0000"/>
                        </a:solidFill>
                        <a:latin typeface="Cambria Math" panose="02040503050406030204" pitchFamily="18" charset="0"/>
                      </a:rPr>
                      <m:t>𝑎</m:t>
                    </m:r>
                  </m:oMath>
                </a14:m>
                <a:r>
                  <a:rPr lang="en-US" dirty="0"/>
                  <a:t>.</a:t>
                </a:r>
              </a:p>
              <a:p>
                <a:r>
                  <a:rPr lang="en-US" dirty="0"/>
                  <a:t>Therefore, the multiplication performed the </a:t>
                </a:r>
                <a14:m>
                  <m:oMath xmlns:m="http://schemas.openxmlformats.org/officeDocument/2006/math">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𝒊</m:t>
                        </m:r>
                      </m:e>
                      <m:sup>
                        <m:r>
                          <a:rPr lang="en-US" b="1" i="1" dirty="0" smtClean="0">
                            <a:latin typeface="Cambria Math" panose="02040503050406030204" pitchFamily="18" charset="0"/>
                          </a:rPr>
                          <m:t>𝒕𝒉</m:t>
                        </m:r>
                      </m:sup>
                    </m:sSup>
                  </m:oMath>
                </a14:m>
                <a:r>
                  <a:rPr lang="en-US" b="1" dirty="0"/>
                  <a:t> time </a:t>
                </a:r>
                <a:r>
                  <a:rPr lang="en-US" dirty="0"/>
                  <a:t>round the loop concerns </a:t>
                </a:r>
                <a:r>
                  <a:rPr lang="en-US" b="1" dirty="0"/>
                  <a:t>an integer of size </a:t>
                </a:r>
                <a14:m>
                  <m:oMath xmlns:m="http://schemas.openxmlformats.org/officeDocument/2006/math">
                    <m:r>
                      <a:rPr lang="en-US" b="1" i="1" dirty="0" smtClean="0">
                        <a:latin typeface="Cambria Math" panose="02040503050406030204" pitchFamily="18" charset="0"/>
                      </a:rPr>
                      <m:t>𝒎</m:t>
                    </m:r>
                  </m:oMath>
                </a14:m>
                <a:r>
                  <a:rPr lang="en-US" b="1" dirty="0"/>
                  <a:t> </a:t>
                </a:r>
                <a:r>
                  <a:rPr lang="en-US" dirty="0"/>
                  <a:t>and </a:t>
                </a:r>
                <a:r>
                  <a:rPr lang="en-US" b="1" dirty="0"/>
                  <a:t>an integer whose size is between </a:t>
                </a:r>
                <a14:m>
                  <m:oMath xmlns:m="http://schemas.openxmlformats.org/officeDocument/2006/math">
                    <m:r>
                      <a:rPr lang="en-US" b="1" i="1" dirty="0" smtClean="0">
                        <a:latin typeface="Cambria Math" panose="02040503050406030204" pitchFamily="18" charset="0"/>
                      </a:rPr>
                      <m:t>𝒊𝒎</m:t>
                    </m:r>
                    <m:r>
                      <a:rPr lang="en-US" b="1" i="1" dirty="0">
                        <a:latin typeface="Cambria Math" panose="02040503050406030204" pitchFamily="18" charset="0"/>
                      </a:rPr>
                      <m:t> − </m:t>
                    </m:r>
                    <m:r>
                      <a:rPr lang="en-US" b="1" i="1" dirty="0" err="1">
                        <a:latin typeface="Cambria Math" panose="02040503050406030204" pitchFamily="18" charset="0"/>
                      </a:rPr>
                      <m:t>𝒊</m:t>
                    </m:r>
                    <m:r>
                      <a:rPr lang="en-US" b="1" i="1" dirty="0">
                        <a:latin typeface="Cambria Math" panose="02040503050406030204" pitchFamily="18" charset="0"/>
                      </a:rPr>
                      <m:t> + </m:t>
                    </m:r>
                    <m:r>
                      <a:rPr lang="en-US" b="1" i="1" dirty="0">
                        <a:latin typeface="Cambria Math" panose="02040503050406030204" pitchFamily="18" charset="0"/>
                      </a:rPr>
                      <m:t>𝟏</m:t>
                    </m:r>
                    <m:r>
                      <a:rPr lang="en-US" b="1" i="1" dirty="0">
                        <a:latin typeface="Cambria Math" panose="02040503050406030204" pitchFamily="18" charset="0"/>
                      </a:rPr>
                      <m:t> </m:t>
                    </m:r>
                  </m:oMath>
                </a14:m>
                <a:r>
                  <a:rPr lang="en-US" b="1" dirty="0"/>
                  <a:t>and </a:t>
                </a:r>
                <a14:m>
                  <m:oMath xmlns:m="http://schemas.openxmlformats.org/officeDocument/2006/math">
                    <m:r>
                      <a:rPr lang="en-US" b="1" i="1" dirty="0" smtClean="0">
                        <a:latin typeface="Cambria Math" panose="02040503050406030204" pitchFamily="18" charset="0"/>
                      </a:rPr>
                      <m:t>𝒊𝒎</m:t>
                    </m:r>
                  </m:oMath>
                </a14:m>
                <a:r>
                  <a:rPr lang="en-US" dirty="0"/>
                  <a:t>, which takes a time between </a:t>
                </a:r>
                <a14:m>
                  <m:oMath xmlns:m="http://schemas.openxmlformats.org/officeDocument/2006/math">
                    <m:r>
                      <a:rPr lang="en-US" i="1" dirty="0" smtClean="0">
                        <a:latin typeface="Cambria Math" panose="02040503050406030204" pitchFamily="18" charset="0"/>
                      </a:rPr>
                      <m:t>𝑀</m:t>
                    </m:r>
                    <m:r>
                      <a:rPr lang="en-US" i="1" dirty="0" smtClean="0">
                        <a:latin typeface="Cambria Math" panose="02040503050406030204" pitchFamily="18" charset="0"/>
                      </a:rPr>
                      <m:t>(</m:t>
                    </m:r>
                    <m:r>
                      <a:rPr lang="en-US" i="1" dirty="0" smtClean="0">
                        <a:latin typeface="Cambria Math" panose="02040503050406030204" pitchFamily="18" charset="0"/>
                      </a:rPr>
                      <m:t>𝑚</m:t>
                    </m:r>
                    <m:r>
                      <a:rPr lang="en-US" i="1" dirty="0" smtClean="0">
                        <a:latin typeface="Cambria Math" panose="02040503050406030204" pitchFamily="18" charset="0"/>
                      </a:rPr>
                      <m:t>, </m:t>
                    </m:r>
                    <m:r>
                      <a:rPr lang="en-US" i="1" dirty="0" err="1">
                        <a:latin typeface="Cambria Math" panose="02040503050406030204" pitchFamily="18" charset="0"/>
                      </a:rPr>
                      <m:t>𝑖𝑚</m:t>
                    </m:r>
                    <m:r>
                      <a:rPr lang="en-US" i="1" dirty="0">
                        <a:latin typeface="Cambria Math" panose="02040503050406030204" pitchFamily="18" charset="0"/>
                      </a:rPr>
                      <m:t> − </m:t>
                    </m:r>
                    <m:r>
                      <a:rPr lang="en-US" i="1" dirty="0" err="1">
                        <a:latin typeface="Cambria Math" panose="02040503050406030204" pitchFamily="18" charset="0"/>
                      </a:rPr>
                      <m:t>𝑖</m:t>
                    </m:r>
                    <m:r>
                      <a:rPr lang="en-US" i="1" dirty="0">
                        <a:latin typeface="Cambria Math" panose="02040503050406030204" pitchFamily="18" charset="0"/>
                      </a:rPr>
                      <m:t> + 1)</m:t>
                    </m:r>
                  </m:oMath>
                </a14:m>
                <a:r>
                  <a:rPr lang="en-US" dirty="0"/>
                  <a:t> and </a:t>
                </a:r>
                <a14:m>
                  <m:oMath xmlns:m="http://schemas.openxmlformats.org/officeDocument/2006/math">
                    <m:r>
                      <a:rPr lang="en-US" i="1" dirty="0" smtClean="0">
                        <a:latin typeface="Cambria Math" panose="02040503050406030204" pitchFamily="18" charset="0"/>
                      </a:rPr>
                      <m:t>𝑀</m:t>
                    </m:r>
                    <m:r>
                      <a:rPr lang="en-US" i="1" dirty="0" smtClean="0">
                        <a:latin typeface="Cambria Math" panose="02040503050406030204" pitchFamily="18" charset="0"/>
                      </a:rPr>
                      <m:t>(</m:t>
                    </m:r>
                    <m:r>
                      <a:rPr lang="en-US" i="1" dirty="0" smtClean="0">
                        <a:latin typeface="Cambria Math" panose="02040503050406030204" pitchFamily="18" charset="0"/>
                      </a:rPr>
                      <m:t>𝑚</m:t>
                    </m:r>
                    <m:r>
                      <a:rPr lang="en-US" i="1" dirty="0" smtClean="0">
                        <a:latin typeface="Cambria Math" panose="02040503050406030204" pitchFamily="18" charset="0"/>
                      </a:rPr>
                      <m:t>, </m:t>
                    </m:r>
                    <m:r>
                      <a:rPr lang="en-US" i="1" dirty="0" err="1">
                        <a:latin typeface="Cambria Math" panose="02040503050406030204" pitchFamily="18" charset="0"/>
                      </a:rPr>
                      <m:t>𝑖𝑚</m:t>
                    </m:r>
                    <m:r>
                      <a:rPr lang="en-US" i="1" dirty="0">
                        <a:latin typeface="Cambria Math" panose="02040503050406030204" pitchFamily="18" charset="0"/>
                      </a:rPr>
                      <m:t>). </m:t>
                    </m:r>
                  </m:oMath>
                </a14:m>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457" r="-10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111</a:t>
            </a:fld>
            <a:endParaRPr lang="en-US" dirty="0"/>
          </a:p>
        </p:txBody>
      </p:sp>
      <mc:AlternateContent xmlns:mc="http://schemas.openxmlformats.org/markup-compatibility/2006" xmlns:a14="http://schemas.microsoft.com/office/drawing/2010/main">
        <mc:Choice Requires="a14">
          <p:sp>
            <p:nvSpPr>
              <p:cNvPr id="6" name="Rounded Rectangle 5"/>
              <p:cNvSpPr/>
              <p:nvPr/>
            </p:nvSpPr>
            <p:spPr>
              <a:xfrm>
                <a:off x="2133600" y="4191000"/>
                <a:ext cx="8153400" cy="2209800"/>
              </a:xfrm>
              <a:prstGeom prst="round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4000"/>
                  </a:lnSpc>
                </a:pPr>
                <a14:m>
                  <m:oMath xmlns:m="http://schemas.openxmlformats.org/officeDocument/2006/math">
                    <m:r>
                      <a:rPr lang="en-US" sz="2200" i="1" dirty="0">
                        <a:solidFill>
                          <a:srgbClr val="0066FF"/>
                        </a:solidFill>
                        <a:latin typeface="Cambria Math" panose="02040503050406030204" pitchFamily="18" charset="0"/>
                      </a:rPr>
                      <m:t>𝑎</m:t>
                    </m:r>
                    <m:r>
                      <a:rPr lang="en-US" sz="2200" i="1" dirty="0">
                        <a:solidFill>
                          <a:srgbClr val="0066FF"/>
                        </a:solidFill>
                        <a:latin typeface="Cambria Math" panose="02040503050406030204" pitchFamily="18" charset="0"/>
                      </a:rPr>
                      <m:t>=5  </m:t>
                    </m:r>
                    <m:r>
                      <a:rPr lang="en-US" sz="2200" i="1" dirty="0">
                        <a:solidFill>
                          <a:srgbClr val="0066FF"/>
                        </a:solidFill>
                        <a:latin typeface="Cambria Math" panose="02040503050406030204" pitchFamily="18" charset="0"/>
                      </a:rPr>
                      <m:t>𝑠𝑜</m:t>
                    </m:r>
                    <m:r>
                      <a:rPr lang="en-US" sz="2200" i="1" dirty="0">
                        <a:solidFill>
                          <a:srgbClr val="0066FF"/>
                        </a:solidFill>
                        <a:latin typeface="Cambria Math" panose="02040503050406030204" pitchFamily="18" charset="0"/>
                      </a:rPr>
                      <m:t> </m:t>
                    </m:r>
                    <m:r>
                      <a:rPr lang="en-US" sz="2200" i="1" dirty="0">
                        <a:solidFill>
                          <a:srgbClr val="0066FF"/>
                        </a:solidFill>
                        <a:latin typeface="Cambria Math" panose="02040503050406030204" pitchFamily="18" charset="0"/>
                      </a:rPr>
                      <m:t>𝑚</m:t>
                    </m:r>
                    <m:r>
                      <a:rPr lang="en-US" sz="2200" i="1" dirty="0">
                        <a:solidFill>
                          <a:srgbClr val="0066FF"/>
                        </a:solidFill>
                        <a:latin typeface="Cambria Math" panose="02040503050406030204" pitchFamily="18" charset="0"/>
                      </a:rPr>
                      <m:t>=1</m:t>
                    </m:r>
                  </m:oMath>
                </a14:m>
                <a:r>
                  <a:rPr lang="en-US" sz="2200" i="1" dirty="0">
                    <a:solidFill>
                      <a:srgbClr val="0066FF"/>
                    </a:solidFill>
                  </a:rPr>
                  <a:t> and </a:t>
                </a:r>
                <a14:m>
                  <m:oMath xmlns:m="http://schemas.openxmlformats.org/officeDocument/2006/math">
                    <m:r>
                      <a:rPr lang="en-US" sz="2200" i="1" dirty="0">
                        <a:solidFill>
                          <a:srgbClr val="0066FF"/>
                        </a:solidFill>
                        <a:latin typeface="Cambria Math" panose="02040503050406030204" pitchFamily="18" charset="0"/>
                      </a:rPr>
                      <m:t>𝑛</m:t>
                    </m:r>
                    <m:r>
                      <a:rPr lang="en-US" sz="2200" i="1" dirty="0">
                        <a:solidFill>
                          <a:srgbClr val="0066FF"/>
                        </a:solidFill>
                        <a:latin typeface="Cambria Math" panose="02040503050406030204" pitchFamily="18" charset="0"/>
                      </a:rPr>
                      <m:t>=25 </m:t>
                    </m:r>
                  </m:oMath>
                </a14:m>
                <a:r>
                  <a:rPr lang="en-US" sz="2200" dirty="0">
                    <a:solidFill>
                      <a:schemeClr val="tx1"/>
                    </a:solidFill>
                  </a:rPr>
                  <a:t>and suppose </a:t>
                </a:r>
                <a14:m>
                  <m:oMath xmlns:m="http://schemas.openxmlformats.org/officeDocument/2006/math">
                    <m:r>
                      <a:rPr lang="en-US" sz="2200" i="1" dirty="0">
                        <a:solidFill>
                          <a:srgbClr val="0066FF"/>
                        </a:solidFill>
                        <a:latin typeface="Cambria Math" panose="02040503050406030204" pitchFamily="18" charset="0"/>
                      </a:rPr>
                      <m:t>𝑖</m:t>
                    </m:r>
                    <m:r>
                      <a:rPr lang="en-US" sz="2200" i="1" dirty="0">
                        <a:solidFill>
                          <a:srgbClr val="0066FF"/>
                        </a:solidFill>
                        <a:latin typeface="Cambria Math" panose="02040503050406030204" pitchFamily="18" charset="0"/>
                      </a:rPr>
                      <m:t>=10</m:t>
                    </m:r>
                  </m:oMath>
                </a14:m>
                <a:endParaRPr lang="en-US" sz="2200" i="1" dirty="0">
                  <a:solidFill>
                    <a:srgbClr val="0066FF"/>
                  </a:solidFill>
                </a:endParaRPr>
              </a:p>
              <a:p>
                <a:pPr algn="just">
                  <a:lnSpc>
                    <a:spcPct val="114000"/>
                  </a:lnSpc>
                </a:pPr>
                <a:r>
                  <a:rPr lang="en-US" sz="2200" dirty="0">
                    <a:solidFill>
                      <a:schemeClr val="tx1"/>
                    </a:solidFill>
                  </a:rPr>
                  <a:t>The body of loop executes </a:t>
                </a:r>
                <a14:m>
                  <m:oMath xmlns:m="http://schemas.openxmlformats.org/officeDocument/2006/math">
                    <m:r>
                      <a:rPr lang="en-US" sz="2200" i="1" dirty="0">
                        <a:solidFill>
                          <a:schemeClr val="tx1"/>
                        </a:solidFill>
                        <a:latin typeface="Cambria Math" panose="02040503050406030204" pitchFamily="18" charset="0"/>
                      </a:rPr>
                      <m:t>10</m:t>
                    </m:r>
                    <m:r>
                      <a:rPr lang="en-US" sz="2200" i="1" baseline="30000" dirty="0">
                        <a:solidFill>
                          <a:schemeClr val="tx1"/>
                        </a:solidFill>
                        <a:latin typeface="Cambria Math" panose="02040503050406030204" pitchFamily="18" charset="0"/>
                      </a:rPr>
                      <m:t>𝑡h</m:t>
                    </m:r>
                  </m:oMath>
                </a14:m>
                <a:r>
                  <a:rPr lang="en-US" sz="2200" dirty="0">
                    <a:solidFill>
                      <a:schemeClr val="tx1"/>
                    </a:solidFill>
                  </a:rPr>
                  <a:t> time as,</a:t>
                </a:r>
              </a:p>
              <a:p>
                <a:pPr lvl="2" algn="just">
                  <a:lnSpc>
                    <a:spcPct val="114000"/>
                  </a:lnSpc>
                </a:pPr>
                <a14:m>
                  <m:oMathPara xmlns:m="http://schemas.openxmlformats.org/officeDocument/2006/math">
                    <m:oMathParaPr>
                      <m:jc m:val="centerGroup"/>
                    </m:oMathParaPr>
                    <m:oMath xmlns:m="http://schemas.openxmlformats.org/officeDocument/2006/math">
                      <m:r>
                        <a:rPr lang="en-US" sz="2200" b="1" i="1" dirty="0">
                          <a:solidFill>
                            <a:schemeClr val="tx1"/>
                          </a:solidFill>
                          <a:latin typeface="Cambria Math" panose="02040503050406030204" pitchFamily="18" charset="0"/>
                        </a:rPr>
                        <m:t>𝒓</m:t>
                      </m:r>
                      <m:r>
                        <a:rPr lang="en-US" sz="2200" b="1" i="1" dirty="0">
                          <a:solidFill>
                            <a:schemeClr val="tx1"/>
                          </a:solidFill>
                          <a:latin typeface="Cambria Math" panose="02040503050406030204" pitchFamily="18" charset="0"/>
                        </a:rPr>
                        <m:t>=</m:t>
                      </m:r>
                      <m:r>
                        <a:rPr lang="en-US" sz="2200" b="1" i="1" dirty="0">
                          <a:solidFill>
                            <a:schemeClr val="tx1"/>
                          </a:solidFill>
                          <a:latin typeface="Cambria Math" panose="02040503050406030204" pitchFamily="18" charset="0"/>
                        </a:rPr>
                        <m:t>𝒂</m:t>
                      </m:r>
                      <m:r>
                        <a:rPr lang="en-US" sz="2200" b="1" i="1" dirty="0">
                          <a:solidFill>
                            <a:schemeClr val="tx1"/>
                          </a:solidFill>
                          <a:latin typeface="Cambria Math" panose="02040503050406030204" pitchFamily="18" charset="0"/>
                        </a:rPr>
                        <m:t> ∗ </m:t>
                      </m:r>
                      <m:r>
                        <a:rPr lang="en-US" sz="2200" b="1" i="1" dirty="0">
                          <a:solidFill>
                            <a:schemeClr val="tx1"/>
                          </a:solidFill>
                          <a:latin typeface="Cambria Math" panose="02040503050406030204" pitchFamily="18" charset="0"/>
                        </a:rPr>
                        <m:t>𝒓</m:t>
                      </m:r>
                    </m:oMath>
                  </m:oMathPara>
                </a14:m>
                <a:endParaRPr lang="en-US" sz="2200" b="1" dirty="0">
                  <a:solidFill>
                    <a:schemeClr val="tx1"/>
                  </a:solidFill>
                </a:endParaRPr>
              </a:p>
              <a:p>
                <a:pPr>
                  <a:lnSpc>
                    <a:spcPct val="114000"/>
                  </a:lnSpc>
                </a:pPr>
                <a:r>
                  <a:rPr lang="en-US" sz="2200" dirty="0">
                    <a:solidFill>
                      <a:schemeClr val="tx1"/>
                    </a:solidFill>
                  </a:rPr>
                  <a:t>here </a:t>
                </a:r>
                <a14:m>
                  <m:oMath xmlns:m="http://schemas.openxmlformats.org/officeDocument/2006/math">
                    <m:r>
                      <a:rPr lang="en-US" sz="2200" i="1" dirty="0">
                        <a:solidFill>
                          <a:schemeClr val="tx1"/>
                        </a:solidFill>
                        <a:latin typeface="Cambria Math" panose="02040503050406030204" pitchFamily="18" charset="0"/>
                      </a:rPr>
                      <m:t>9</m:t>
                    </m:r>
                  </m:oMath>
                </a14:m>
                <a:r>
                  <a:rPr lang="en-US" sz="2200" dirty="0">
                    <a:solidFill>
                      <a:schemeClr val="tx1"/>
                    </a:solidFill>
                  </a:rPr>
                  <a:t> times multiplication is already done so </a:t>
                </a:r>
                <a14:m>
                  <m:oMath xmlns:m="http://schemas.openxmlformats.org/officeDocument/2006/math">
                    <m:r>
                      <a:rPr lang="en-US" sz="2200" b="1" i="1" dirty="0">
                        <a:solidFill>
                          <a:schemeClr val="tx1"/>
                        </a:solidFill>
                        <a:latin typeface="Cambria Math" panose="02040503050406030204" pitchFamily="18" charset="0"/>
                      </a:rPr>
                      <m:t>𝒓</m:t>
                    </m:r>
                    <m:r>
                      <a:rPr lang="en-US" sz="2200" b="1" i="1" dirty="0">
                        <a:solidFill>
                          <a:schemeClr val="tx1"/>
                        </a:solidFill>
                        <a:latin typeface="Cambria Math" panose="02040503050406030204" pitchFamily="18" charset="0"/>
                      </a:rPr>
                      <m:t>=</m:t>
                    </m:r>
                    <m:sSup>
                      <m:sSupPr>
                        <m:ctrlPr>
                          <a:rPr lang="en-US" sz="2200" b="1" i="1" dirty="0">
                            <a:solidFill>
                              <a:schemeClr val="tx1"/>
                            </a:solidFill>
                            <a:latin typeface="Cambria Math" panose="02040503050406030204" pitchFamily="18" charset="0"/>
                          </a:rPr>
                        </m:ctrlPr>
                      </m:sSupPr>
                      <m:e>
                        <m:r>
                          <a:rPr lang="en-US" sz="2200" b="1" i="1" dirty="0">
                            <a:solidFill>
                              <a:schemeClr val="tx1"/>
                            </a:solidFill>
                            <a:latin typeface="Cambria Math" panose="02040503050406030204" pitchFamily="18" charset="0"/>
                          </a:rPr>
                          <m:t>𝟓</m:t>
                        </m:r>
                      </m:e>
                      <m:sup>
                        <m:r>
                          <a:rPr lang="en-US" sz="2200" b="1" i="1" dirty="0">
                            <a:solidFill>
                              <a:schemeClr val="tx1"/>
                            </a:solidFill>
                            <a:latin typeface="Cambria Math" panose="02040503050406030204" pitchFamily="18" charset="0"/>
                          </a:rPr>
                          <m:t>𝟗</m:t>
                        </m:r>
                      </m:sup>
                    </m:sSup>
                    <m:r>
                      <a:rPr lang="en-US" sz="2200" i="1" dirty="0">
                        <a:solidFill>
                          <a:schemeClr val="tx1"/>
                        </a:solidFill>
                        <a:latin typeface="Cambria Math" panose="02040503050406030204" pitchFamily="18" charset="0"/>
                      </a:rPr>
                      <m:t>=1953125</m:t>
                    </m:r>
                  </m:oMath>
                </a14:m>
                <a:endParaRPr lang="en-US" sz="2200" dirty="0">
                  <a:solidFill>
                    <a:schemeClr val="tx1"/>
                  </a:solidFill>
                </a:endParaRPr>
              </a:p>
              <a:p>
                <a:pPr algn="just">
                  <a:lnSpc>
                    <a:spcPct val="114000"/>
                  </a:lnSpc>
                </a:pPr>
                <a:r>
                  <a:rPr lang="en-US" sz="2200" dirty="0">
                    <a:solidFill>
                      <a:schemeClr val="tx1"/>
                    </a:solidFill>
                  </a:rPr>
                  <a:t>The size of </a:t>
                </a:r>
                <a14:m>
                  <m:oMath xmlns:m="http://schemas.openxmlformats.org/officeDocument/2006/math">
                    <m:r>
                      <a:rPr lang="en-US" sz="2200" i="1" dirty="0">
                        <a:solidFill>
                          <a:schemeClr val="tx1"/>
                        </a:solidFill>
                        <a:latin typeface="Cambria Math" panose="02040503050406030204" pitchFamily="18" charset="0"/>
                      </a:rPr>
                      <m:t>𝑟</m:t>
                    </m:r>
                  </m:oMath>
                </a14:m>
                <a:r>
                  <a:rPr lang="en-US" sz="2200" dirty="0">
                    <a:solidFill>
                      <a:schemeClr val="tx1"/>
                    </a:solidFill>
                  </a:rPr>
                  <a:t> is between </a:t>
                </a:r>
                <a14:m>
                  <m:oMath xmlns:m="http://schemas.openxmlformats.org/officeDocument/2006/math">
                    <m:r>
                      <a:rPr lang="en-US" sz="2200" i="1" dirty="0">
                        <a:solidFill>
                          <a:srgbClr val="0066FF"/>
                        </a:solidFill>
                        <a:latin typeface="Cambria Math" panose="02040503050406030204" pitchFamily="18" charset="0"/>
                      </a:rPr>
                      <m:t>𝑖𝑚</m:t>
                    </m:r>
                    <m:r>
                      <a:rPr lang="en-US" sz="2200" i="1" dirty="0">
                        <a:solidFill>
                          <a:srgbClr val="0066FF"/>
                        </a:solidFill>
                        <a:latin typeface="Cambria Math" panose="02040503050406030204" pitchFamily="18" charset="0"/>
                      </a:rPr>
                      <m:t>−</m:t>
                    </m:r>
                    <m:r>
                      <a:rPr lang="en-US" sz="2200" i="1" dirty="0">
                        <a:solidFill>
                          <a:srgbClr val="0066FF"/>
                        </a:solidFill>
                        <a:latin typeface="Cambria Math" panose="02040503050406030204" pitchFamily="18" charset="0"/>
                      </a:rPr>
                      <m:t>𝑖</m:t>
                    </m:r>
                    <m:r>
                      <a:rPr lang="en-US" sz="2200" i="1" dirty="0">
                        <a:solidFill>
                          <a:srgbClr val="0066FF"/>
                        </a:solidFill>
                        <a:latin typeface="Cambria Math" panose="02040503050406030204" pitchFamily="18" charset="0"/>
                      </a:rPr>
                      <m:t>+1 </m:t>
                    </m:r>
                    <m:r>
                      <a:rPr lang="en-US" sz="2200" i="1" dirty="0">
                        <a:solidFill>
                          <a:srgbClr val="0066FF"/>
                        </a:solidFill>
                        <a:latin typeface="Cambria Math" panose="02040503050406030204" pitchFamily="18" charset="0"/>
                      </a:rPr>
                      <m:t>𝑡𝑜</m:t>
                    </m:r>
                    <m:r>
                      <a:rPr lang="en-US" sz="2200" i="1" dirty="0">
                        <a:solidFill>
                          <a:srgbClr val="0066FF"/>
                        </a:solidFill>
                        <a:latin typeface="Cambria Math" panose="02040503050406030204" pitchFamily="18" charset="0"/>
                      </a:rPr>
                      <m:t> </m:t>
                    </m:r>
                    <m:r>
                      <a:rPr lang="en-US" sz="2200" i="1" dirty="0" err="1">
                        <a:solidFill>
                          <a:srgbClr val="0066FF"/>
                        </a:solidFill>
                        <a:latin typeface="Cambria Math" panose="02040503050406030204" pitchFamily="18" charset="0"/>
                      </a:rPr>
                      <m:t>𝑖𝑚</m:t>
                    </m:r>
                    <m:r>
                      <a:rPr lang="en-US" sz="2200" i="1" dirty="0">
                        <a:solidFill>
                          <a:srgbClr val="0066FF"/>
                        </a:solidFill>
                        <a:latin typeface="Cambria Math" panose="02040503050406030204" pitchFamily="18" charset="0"/>
                      </a:rPr>
                      <m:t>, </m:t>
                    </m:r>
                  </m:oMath>
                </a14:m>
                <a:r>
                  <a:rPr lang="en-US" sz="2200" dirty="0">
                    <a:solidFill>
                      <a:schemeClr val="tx1"/>
                    </a:solidFill>
                  </a:rPr>
                  <a:t>i.e., between </a:t>
                </a:r>
                <a14:m>
                  <m:oMath xmlns:m="http://schemas.openxmlformats.org/officeDocument/2006/math">
                    <m:r>
                      <a:rPr lang="en-US" sz="2200" b="1" i="1" dirty="0">
                        <a:solidFill>
                          <a:schemeClr val="tx1"/>
                        </a:solidFill>
                        <a:latin typeface="Cambria Math" panose="02040503050406030204" pitchFamily="18" charset="0"/>
                      </a:rPr>
                      <m:t>𝟏</m:t>
                    </m:r>
                    <m:r>
                      <a:rPr lang="en-US" sz="2200" b="1" i="1" dirty="0">
                        <a:solidFill>
                          <a:schemeClr val="tx1"/>
                        </a:solidFill>
                        <a:latin typeface="Cambria Math" panose="02040503050406030204" pitchFamily="18" charset="0"/>
                      </a:rPr>
                      <m:t> </m:t>
                    </m:r>
                    <m:r>
                      <a:rPr lang="en-US" sz="2200" b="1" i="1" dirty="0">
                        <a:solidFill>
                          <a:schemeClr val="tx1"/>
                        </a:solidFill>
                        <a:latin typeface="Cambria Math" panose="02040503050406030204" pitchFamily="18" charset="0"/>
                      </a:rPr>
                      <m:t>𝒕𝒐</m:t>
                    </m:r>
                    <m:r>
                      <a:rPr lang="en-US" sz="2200" b="1" i="1" dirty="0">
                        <a:solidFill>
                          <a:schemeClr val="tx1"/>
                        </a:solidFill>
                        <a:latin typeface="Cambria Math" panose="02040503050406030204" pitchFamily="18" charset="0"/>
                      </a:rPr>
                      <m:t> </m:t>
                    </m:r>
                    <m:r>
                      <a:rPr lang="en-US" sz="2200" b="1" i="1" dirty="0">
                        <a:solidFill>
                          <a:schemeClr val="tx1"/>
                        </a:solidFill>
                        <a:latin typeface="Cambria Math" panose="02040503050406030204" pitchFamily="18" charset="0"/>
                      </a:rPr>
                      <m:t>𝟏𝟎</m:t>
                    </m:r>
                    <m:r>
                      <a:rPr lang="en-US" sz="2200" b="1" i="1" dirty="0">
                        <a:solidFill>
                          <a:schemeClr val="tx1"/>
                        </a:solidFill>
                        <a:latin typeface="Cambria Math" panose="02040503050406030204" pitchFamily="18" charset="0"/>
                      </a:rPr>
                      <m:t> </m:t>
                    </m:r>
                  </m:oMath>
                </a14:m>
                <a:endParaRPr lang="en-US" sz="2200" b="1" dirty="0">
                  <a:solidFill>
                    <a:schemeClr val="tx1"/>
                  </a:solidFill>
                </a:endParaRPr>
              </a:p>
            </p:txBody>
          </p:sp>
        </mc:Choice>
        <mc:Fallback xmlns="">
          <p:sp>
            <p:nvSpPr>
              <p:cNvPr id="6" name="Rounded Rectangle 5"/>
              <p:cNvSpPr>
                <a:spLocks noRot="1" noChangeAspect="1" noMove="1" noResize="1" noEditPoints="1" noAdjustHandles="1" noChangeArrowheads="1" noChangeShapeType="1" noTextEdit="1"/>
              </p:cNvSpPr>
              <p:nvPr/>
            </p:nvSpPr>
            <p:spPr>
              <a:xfrm>
                <a:off x="2133600" y="4191000"/>
                <a:ext cx="8153400" cy="2209800"/>
              </a:xfrm>
              <a:prstGeom prst="roundRect">
                <a:avLst/>
              </a:prstGeom>
              <a:blipFill>
                <a:blip r:embed="rId3"/>
                <a:stretch>
                  <a:fillRect b="-275"/>
                </a:stretch>
              </a:blipFill>
              <a:ln w="12700">
                <a:solidFill>
                  <a:srgbClr val="C00000"/>
                </a:solidFill>
              </a:ln>
            </p:spPr>
            <p:txBody>
              <a:bodyPr/>
              <a:lstStyle/>
              <a:p>
                <a:r>
                  <a:rPr lang="en-IN">
                    <a:noFill/>
                  </a:rPr>
                  <a:t> </a:t>
                </a:r>
              </a:p>
            </p:txBody>
          </p:sp>
        </mc:Fallback>
      </mc:AlternateContent>
      <p:sp>
        <p:nvSpPr>
          <p:cNvPr id="7" name="Rectangle 6"/>
          <p:cNvSpPr/>
          <p:nvPr/>
        </p:nvSpPr>
        <p:spPr>
          <a:xfrm>
            <a:off x="2091816" y="3672348"/>
            <a:ext cx="449334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137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Exponentiation - Sequential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The total time </a:t>
                </a:r>
                <a14:m>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𝑚</m:t>
                    </m:r>
                    <m:r>
                      <a:rPr lang="en-US" i="1" dirty="0" smtClean="0">
                        <a:latin typeface="Cambria Math" panose="02040503050406030204" pitchFamily="18" charset="0"/>
                      </a:rPr>
                      <m:t>, </m:t>
                    </m:r>
                    <m:r>
                      <a:rPr lang="en-US" i="1" dirty="0" smtClean="0">
                        <a:latin typeface="Cambria Math" panose="02040503050406030204" pitchFamily="18" charset="0"/>
                      </a:rPr>
                      <m:t>𝑛</m:t>
                    </m:r>
                    <m:r>
                      <a:rPr lang="en-US" i="1" dirty="0" smtClean="0">
                        <a:latin typeface="Cambria Math" panose="02040503050406030204" pitchFamily="18" charset="0"/>
                      </a:rPr>
                      <m:t>) </m:t>
                    </m:r>
                  </m:oMath>
                </a14:m>
                <a:r>
                  <a:rPr lang="en-US" dirty="0"/>
                  <a:t>spent multiplying when computing a</a:t>
                </a:r>
                <a:r>
                  <a:rPr lang="en-US" baseline="30000" dirty="0"/>
                  <a:t>n</a:t>
                </a:r>
                <a:r>
                  <a:rPr lang="en-US" dirty="0"/>
                  <a:t> with </a:t>
                </a:r>
                <a:r>
                  <a:rPr lang="en-US" b="1" i="1" dirty="0" err="1"/>
                  <a:t>exposeq</a:t>
                </a:r>
                <a:r>
                  <a:rPr lang="en-US" dirty="0"/>
                  <a:t> is therefore,</a:t>
                </a:r>
              </a:p>
              <a:p>
                <a:pPr marL="0" indent="0">
                  <a:buNone/>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r>
                            <a:rPr lang="en-US" b="0" i="1" smtClean="0">
                              <a:latin typeface="Cambria Math" panose="02040503050406030204" pitchFamily="18" charset="0"/>
                            </a:rPr>
                            <m:t>−1</m:t>
                          </m:r>
                        </m:sup>
                        <m:e>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𝑖𝑚</m:t>
                              </m:r>
                              <m:r>
                                <a:rPr lang="en-US" b="0" i="1" smtClean="0">
                                  <a:latin typeface="Cambria Math" panose="02040503050406030204" pitchFamily="18" charset="0"/>
                                </a:rPr>
                                <m:t>−1+1</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p>
                            <m:e>
                              <m:r>
                                <a:rPr lang="en-US" b="0" i="1" smtClean="0">
                                  <a:latin typeface="Cambria Math" panose="02040503050406030204" pitchFamily="18" charset="0"/>
                                  <a:ea typeface="Cambria Math" panose="02040503050406030204" pitchFamily="18" charset="0"/>
                                </a:rPr>
                                <m:t>𝑀</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𝑖𝑚</m:t>
                                  </m:r>
                                </m:e>
                              </m:d>
                            </m:e>
                          </m:nary>
                        </m:e>
                      </m:nary>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𝑛</m:t>
                          </m:r>
                        </m:e>
                      </m:d>
                      <m:r>
                        <a:rPr lang="en-US" i="1">
                          <a:latin typeface="Cambria Math" panose="02040503050406030204" pitchFamily="18" charset="0"/>
                          <a:ea typeface="Cambria Math" panose="02040503050406030204" pitchFamily="18" charset="0"/>
                        </a:rPr>
                        <m:t>≤</m:t>
                      </m:r>
                      <m:nary>
                        <m:naryPr>
                          <m:chr m:val="∑"/>
                          <m:ctrlPr>
                            <a:rPr lang="en-US"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p>
                        <m:e>
                          <m:r>
                            <a:rPr lang="en-US" b="0" i="1" smtClean="0">
                              <a:latin typeface="Cambria Math" panose="02040503050406030204" pitchFamily="18" charset="0"/>
                              <a:ea typeface="Cambria Math" panose="02040503050406030204" pitchFamily="18" charset="0"/>
                            </a:rPr>
                            <m:t>𝑀</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𝑖𝑚</m:t>
                              </m:r>
                            </m:e>
                          </m:d>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p>
                            <m:e>
                              <m:r>
                                <a:rPr lang="en-US" b="0" i="1" smtClean="0">
                                  <a:latin typeface="Cambria Math" panose="02040503050406030204" pitchFamily="18" charset="0"/>
                                  <a:ea typeface="Cambria Math" panose="02040503050406030204" pitchFamily="18" charset="0"/>
                                </a:rPr>
                                <m:t>𝑐𝑚</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𝑖𝑚</m:t>
                              </m:r>
                            </m:e>
                          </m:nary>
                        </m:e>
                      </m:nary>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r>
                            <a:rPr lang="en-US" b="0" i="1" smtClean="0">
                              <a:latin typeface="Cambria Math" panose="02040503050406030204" pitchFamily="18" charset="0"/>
                            </a:rPr>
                            <m:t>−1</m:t>
                          </m:r>
                        </m:sup>
                        <m:e>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2</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nary>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𝜽</m:t>
                      </m:r>
                      <m:d>
                        <m:dPr>
                          <m:ctrlPr>
                            <a:rPr lang="en-US" b="1" i="1" smtClean="0">
                              <a:latin typeface="Cambria Math" panose="02040503050406030204" pitchFamily="18" charset="0"/>
                              <a:ea typeface="Cambria Math" panose="02040503050406030204" pitchFamily="18" charset="0"/>
                            </a:rPr>
                          </m:ctrlPr>
                        </m:dPr>
                        <m:e>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𝒎</m:t>
                              </m:r>
                            </m:e>
                            <m:sup>
                              <m:r>
                                <a:rPr lang="en-US" b="1" i="1" smtClean="0">
                                  <a:latin typeface="Cambria Math" panose="02040503050406030204" pitchFamily="18" charset="0"/>
                                  <a:ea typeface="Cambria Math" panose="02040503050406030204" pitchFamily="18" charset="0"/>
                                </a:rPr>
                                <m:t>𝟐</m:t>
                              </m:r>
                            </m:sup>
                          </m:sSup>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𝒏</m:t>
                              </m:r>
                            </m:e>
                            <m:sup>
                              <m:r>
                                <a:rPr lang="en-US" b="1" i="1" smtClean="0">
                                  <a:latin typeface="Cambria Math" panose="02040503050406030204" pitchFamily="18" charset="0"/>
                                  <a:ea typeface="Cambria Math" panose="02040503050406030204" pitchFamily="18" charset="0"/>
                                </a:rPr>
                                <m:t>𝟐</m:t>
                              </m:r>
                            </m:sup>
                          </m:sSup>
                        </m:e>
                      </m:d>
                    </m:oMath>
                  </m:oMathPara>
                </a14:m>
                <a:endParaRPr lang="en-US" b="1" dirty="0"/>
              </a:p>
              <a:p>
                <a:r>
                  <a:rPr lang="en-US" dirty="0"/>
                  <a:t>If we use the </a:t>
                </a:r>
                <a:r>
                  <a:rPr lang="en-US" b="1" dirty="0"/>
                  <a:t>divide-and-conquer</a:t>
                </a:r>
                <a:r>
                  <a:rPr lang="en-US" dirty="0"/>
                  <a:t> multiplication algorithm,  </a:t>
                </a:r>
              </a:p>
              <a:p>
                <a:pPr marL="0" indent="0" algn="ctr">
                  <a:buNone/>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𝑻</m:t>
                      </m:r>
                      <m:r>
                        <a:rPr lang="en-US" b="1" i="1" dirty="0" smtClean="0">
                          <a:latin typeface="Cambria Math" panose="02040503050406030204" pitchFamily="18" charset="0"/>
                        </a:rPr>
                        <m:t>(</m:t>
                      </m:r>
                      <m:r>
                        <a:rPr lang="en-US" b="1" i="1" dirty="0" smtClean="0">
                          <a:latin typeface="Cambria Math" panose="02040503050406030204" pitchFamily="18" charset="0"/>
                        </a:rPr>
                        <m:t>𝒎</m:t>
                      </m:r>
                      <m:r>
                        <a:rPr lang="en-US" b="1" i="1" dirty="0" smtClean="0">
                          <a:latin typeface="Cambria Math" panose="02040503050406030204" pitchFamily="18" charset="0"/>
                        </a:rPr>
                        <m:t>, </m:t>
                      </m:r>
                      <m:r>
                        <a:rPr lang="en-US" b="1" i="1" dirty="0" smtClean="0">
                          <a:latin typeface="Cambria Math" panose="02040503050406030204" pitchFamily="18" charset="0"/>
                        </a:rPr>
                        <m:t>𝒏</m:t>
                      </m:r>
                      <m:r>
                        <a:rPr lang="en-US" b="1" i="1" dirty="0" smtClean="0">
                          <a:latin typeface="Cambria Math" panose="02040503050406030204" pitchFamily="18" charset="0"/>
                        </a:rPr>
                        <m:t>)∈</m:t>
                      </m:r>
                      <m:r>
                        <a:rPr lang="en-US" b="1" i="1" dirty="0" smtClean="0">
                          <a:latin typeface="Cambria Math" panose="02040503050406030204" pitchFamily="18" charset="0"/>
                          <a:ea typeface="Cambria Math" panose="02040503050406030204" pitchFamily="18" charset="0"/>
                        </a:rPr>
                        <m:t>𝜽</m:t>
                      </m:r>
                      <m:r>
                        <a:rPr lang="en-US" b="1" i="1" dirty="0">
                          <a:latin typeface="Cambria Math" panose="02040503050406030204" pitchFamily="18" charset="0"/>
                        </a:rPr>
                        <m:t>(</m:t>
                      </m:r>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𝒎</m:t>
                          </m:r>
                        </m:e>
                        <m:sup>
                          <m:r>
                            <a:rPr lang="en-US" b="1" i="1" dirty="0" smtClean="0">
                              <a:latin typeface="Cambria Math" panose="02040503050406030204" pitchFamily="18" charset="0"/>
                            </a:rPr>
                            <m:t>𝒍𝒈</m:t>
                          </m:r>
                          <m:r>
                            <a:rPr lang="en-US" b="1" i="1" dirty="0" smtClean="0">
                              <a:latin typeface="Cambria Math" panose="02040503050406030204" pitchFamily="18" charset="0"/>
                            </a:rPr>
                            <m:t>𝟑</m:t>
                          </m:r>
                        </m:sup>
                      </m:sSup>
                      <m:r>
                        <a:rPr lang="en-US" b="1" i="1" dirty="0">
                          <a:latin typeface="Cambria Math" panose="02040503050406030204" pitchFamily="18" charset="0"/>
                        </a:rPr>
                        <m:t>𝒏</m:t>
                      </m:r>
                      <m:r>
                        <a:rPr lang="en-US" b="1" i="1" baseline="30000" dirty="0">
                          <a:latin typeface="Cambria Math" panose="02040503050406030204" pitchFamily="18" charset="0"/>
                        </a:rPr>
                        <m:t>𝟐</m:t>
                      </m:r>
                      <m:r>
                        <a:rPr lang="en-US" b="1" i="1" dirty="0">
                          <a:latin typeface="Cambria Math" panose="02040503050406030204" pitchFamily="18" charset="0"/>
                        </a:rPr>
                        <m:t>)</m:t>
                      </m:r>
                    </m:oMath>
                  </m:oMathPara>
                </a14:m>
                <a:endParaRPr lang="en-US" b="1" dirty="0"/>
              </a:p>
              <a:p>
                <a:endParaRPr lang="en-US" dirty="0"/>
              </a:p>
              <a:p>
                <a:pPr marL="0" indent="0">
                  <a:buNone/>
                </a:pPr>
                <a:endParaRPr lang="en-US"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31" t="-457"/>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112</a:t>
            </a:fld>
            <a:endParaRPr lang="en-US" dirty="0"/>
          </a:p>
        </p:txBody>
      </p:sp>
      <p:sp>
        <p:nvSpPr>
          <p:cNvPr id="7" name="Rectangle 6"/>
          <p:cNvSpPr/>
          <p:nvPr/>
        </p:nvSpPr>
        <p:spPr>
          <a:xfrm>
            <a:off x="5999427" y="5759244"/>
            <a:ext cx="1554480" cy="461010"/>
          </a:xfrm>
          <a:prstGeom prst="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86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Exponentiation – D &amp; 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r>
                  <a:rPr lang="en-US" dirty="0"/>
                  <a:t>The efficient exponentiation algorithm is based on the simple observation that for an even n, a</a:t>
                </a:r>
                <a:r>
                  <a:rPr lang="en-US" baseline="30000" dirty="0"/>
                  <a:t>n</a:t>
                </a:r>
                <a:r>
                  <a:rPr lang="en-US" dirty="0"/>
                  <a:t>=a</a:t>
                </a:r>
                <a:r>
                  <a:rPr lang="en-US" baseline="30000" dirty="0"/>
                  <a:t>(n/2)</a:t>
                </a:r>
                <a:r>
                  <a:rPr lang="en-US" dirty="0"/>
                  <a:t> * a</a:t>
                </a:r>
                <a:r>
                  <a:rPr lang="en-US" baseline="30000" dirty="0"/>
                  <a:t>(n/2)</a:t>
                </a:r>
                <a:r>
                  <a:rPr lang="en-US" dirty="0"/>
                  <a:t>. </a:t>
                </a:r>
              </a:p>
              <a:p>
                <a:r>
                  <a:rPr lang="en-US" dirty="0"/>
                  <a:t>The case of odd b is trivial, as it's obvious that a</a:t>
                </a:r>
                <a:r>
                  <a:rPr lang="en-US" baseline="30000" dirty="0"/>
                  <a:t>n</a:t>
                </a:r>
                <a:r>
                  <a:rPr lang="en-US" dirty="0"/>
                  <a:t>=a</a:t>
                </a:r>
                <a:r>
                  <a:rPr lang="en-US" baseline="30000" dirty="0"/>
                  <a:t> </a:t>
                </a:r>
                <a:r>
                  <a:rPr lang="en-US" dirty="0"/>
                  <a:t>* a</a:t>
                </a:r>
                <a:r>
                  <a:rPr lang="en-US" baseline="30000" dirty="0"/>
                  <a:t>(n-1)</a:t>
                </a:r>
                <a:r>
                  <a:rPr lang="en-US" dirty="0"/>
                  <a:t>. </a:t>
                </a:r>
              </a:p>
              <a:p>
                <a:r>
                  <a:rPr lang="en-US" dirty="0"/>
                  <a:t>So now we can compute by doing only log(n) </a:t>
                </a:r>
                <a:r>
                  <a:rPr lang="en-US" dirty="0" err="1"/>
                  <a:t>squarings</a:t>
                </a:r>
                <a:r>
                  <a:rPr lang="en-US" dirty="0"/>
                  <a:t> and no more than log(n) multiplications, instead of n multiplications - and this is a very improvement </a:t>
                </a:r>
                <a:r>
                  <a:rPr lang="en-US" dirty="0">
                    <a:solidFill>
                      <a:srgbClr val="C00000"/>
                    </a:solidFill>
                  </a:rPr>
                  <a:t>for a large n</a:t>
                </a:r>
                <a:r>
                  <a:rPr lang="en-US" dirty="0"/>
                  <a:t>.</a:t>
                </a:r>
              </a:p>
              <a:p>
                <a:r>
                  <a:rPr lang="en-US" b="1" dirty="0">
                    <a:solidFill>
                      <a:srgbClr val="C00000"/>
                    </a:solidFill>
                  </a:rPr>
                  <a:t>Suppose, we want to compute </a:t>
                </a:r>
                <a14:m>
                  <m:oMath xmlns:m="http://schemas.openxmlformats.org/officeDocument/2006/math">
                    <m:sSup>
                      <m:sSupPr>
                        <m:ctrlPr>
                          <a:rPr lang="en-US" sz="2800" b="1" i="1">
                            <a:solidFill>
                              <a:srgbClr val="C00000"/>
                            </a:solidFill>
                            <a:latin typeface="Cambria Math" panose="02040503050406030204" pitchFamily="18" charset="0"/>
                          </a:rPr>
                        </m:ctrlPr>
                      </m:sSupPr>
                      <m:e>
                        <m:r>
                          <a:rPr lang="en-US" sz="2800" b="1" i="1">
                            <a:solidFill>
                              <a:srgbClr val="C00000"/>
                            </a:solidFill>
                            <a:latin typeface="Cambria Math" panose="02040503050406030204" pitchFamily="18" charset="0"/>
                          </a:rPr>
                          <m:t>𝒂</m:t>
                        </m:r>
                      </m:e>
                      <m:sup>
                        <m:r>
                          <a:rPr lang="en-US" sz="2800" b="1" i="1">
                            <a:solidFill>
                              <a:srgbClr val="C00000"/>
                            </a:solidFill>
                            <a:latin typeface="Cambria Math" panose="02040503050406030204" pitchFamily="18" charset="0"/>
                          </a:rPr>
                          <m:t>𝟏𝟎</m:t>
                        </m:r>
                      </m:sup>
                    </m:sSup>
                  </m:oMath>
                </a14:m>
                <a:endParaRPr lang="en-US" sz="2800" b="1" dirty="0"/>
              </a:p>
              <a:p>
                <a:pPr marL="0" indent="0">
                  <a:buNone/>
                </a:pPr>
                <a:r>
                  <a:rPr lang="en-US" dirty="0"/>
                  <a:t>We can write as, </a:t>
                </a:r>
              </a:p>
              <a:p>
                <a:pPr marL="0" indent="0">
                  <a:buNone/>
                </a:pPr>
                <a14:m>
                  <m:oMathPara xmlns:m="http://schemas.openxmlformats.org/officeDocument/2006/math">
                    <m:oMathParaPr>
                      <m:jc m:val="centerGroup"/>
                    </m:oMathParaPr>
                    <m:oMath xmlns:m="http://schemas.openxmlformats.org/officeDocument/2006/math">
                      <m:r>
                        <a:rPr lang="fr-FR" sz="2800" i="1" dirty="0">
                          <a:latin typeface="Cambria Math" panose="02040503050406030204" pitchFamily="18" charset="0"/>
                        </a:rPr>
                        <m:t>𝑎</m:t>
                      </m:r>
                      <m:r>
                        <a:rPr lang="fr-FR" sz="2800" i="1" baseline="30000" dirty="0">
                          <a:latin typeface="Cambria Math" panose="02040503050406030204" pitchFamily="18" charset="0"/>
                        </a:rPr>
                        <m:t>10  </m:t>
                      </m:r>
                      <m:r>
                        <a:rPr lang="fr-FR" sz="2800" i="1" dirty="0">
                          <a:latin typeface="Cambria Math" panose="02040503050406030204" pitchFamily="18" charset="0"/>
                        </a:rPr>
                        <m:t>= (</m:t>
                      </m:r>
                      <m:r>
                        <a:rPr lang="fr-FR" sz="2800" i="1" dirty="0">
                          <a:latin typeface="Cambria Math" panose="02040503050406030204" pitchFamily="18" charset="0"/>
                        </a:rPr>
                        <m:t>𝑎</m:t>
                      </m:r>
                      <m:r>
                        <a:rPr lang="fr-FR" sz="2800" i="1" baseline="30000" dirty="0">
                          <a:latin typeface="Cambria Math" panose="02040503050406030204" pitchFamily="18" charset="0"/>
                        </a:rPr>
                        <m:t>5</m:t>
                      </m:r>
                      <m:r>
                        <a:rPr lang="fr-FR" sz="2800" i="1" dirty="0">
                          <a:latin typeface="Cambria Math" panose="02040503050406030204" pitchFamily="18" charset="0"/>
                        </a:rPr>
                        <m:t>)</m:t>
                      </m:r>
                      <m:r>
                        <a:rPr lang="fr-FR" sz="2800" i="1" baseline="30000" dirty="0">
                          <a:latin typeface="Cambria Math" panose="02040503050406030204" pitchFamily="18" charset="0"/>
                        </a:rPr>
                        <m:t>2 </m:t>
                      </m:r>
                      <m:r>
                        <a:rPr lang="fr-FR" sz="2800" i="1" dirty="0">
                          <a:latin typeface="Cambria Math" panose="02040503050406030204" pitchFamily="18" charset="0"/>
                        </a:rPr>
                        <m:t>= (</m:t>
                      </m:r>
                      <m:r>
                        <a:rPr lang="fr-FR" sz="2800" i="1" dirty="0">
                          <a:latin typeface="Cambria Math" panose="02040503050406030204" pitchFamily="18" charset="0"/>
                        </a:rPr>
                        <m:t>𝑎</m:t>
                      </m:r>
                      <m:r>
                        <a:rPr lang="fr-FR" sz="2800" i="1" dirty="0">
                          <a:latin typeface="Cambria Math" panose="02040503050406030204" pitchFamily="18" charset="0"/>
                        </a:rPr>
                        <m:t>.</m:t>
                      </m:r>
                      <m:r>
                        <a:rPr lang="fr-FR" sz="2800" i="1" dirty="0">
                          <a:latin typeface="Cambria Math" panose="02040503050406030204" pitchFamily="18" charset="0"/>
                        </a:rPr>
                        <m:t>𝑎</m:t>
                      </m:r>
                      <m:r>
                        <a:rPr lang="fr-FR" sz="2800" i="1" baseline="30000" dirty="0">
                          <a:latin typeface="Cambria Math" panose="02040503050406030204" pitchFamily="18" charset="0"/>
                        </a:rPr>
                        <m:t>4</m:t>
                      </m:r>
                      <m:r>
                        <a:rPr lang="fr-FR" sz="2800" i="1" dirty="0">
                          <a:latin typeface="Cambria Math" panose="02040503050406030204" pitchFamily="18" charset="0"/>
                        </a:rPr>
                        <m:t>)</m:t>
                      </m:r>
                      <m:r>
                        <a:rPr lang="fr-FR" sz="2800" i="1" baseline="30000" dirty="0">
                          <a:latin typeface="Cambria Math" panose="02040503050406030204" pitchFamily="18" charset="0"/>
                        </a:rPr>
                        <m:t>2 </m:t>
                      </m:r>
                      <m:r>
                        <a:rPr lang="fr-FR" sz="2800" i="1" dirty="0">
                          <a:latin typeface="Cambria Math" panose="02040503050406030204" pitchFamily="18" charset="0"/>
                        </a:rPr>
                        <m:t>= (</m:t>
                      </m:r>
                      <m:r>
                        <a:rPr lang="fr-FR" sz="2800" i="1" dirty="0">
                          <a:latin typeface="Cambria Math" panose="02040503050406030204" pitchFamily="18" charset="0"/>
                        </a:rPr>
                        <m:t>𝑎</m:t>
                      </m:r>
                      <m:r>
                        <a:rPr lang="fr-FR" sz="2800" i="1" dirty="0">
                          <a:latin typeface="Cambria Math" panose="02040503050406030204" pitchFamily="18" charset="0"/>
                        </a:rPr>
                        <m:t>.(</m:t>
                      </m:r>
                      <m:r>
                        <a:rPr lang="fr-FR" sz="2800" i="1" dirty="0">
                          <a:latin typeface="Cambria Math" panose="02040503050406030204" pitchFamily="18" charset="0"/>
                        </a:rPr>
                        <m:t>𝑎</m:t>
                      </m:r>
                      <m:r>
                        <a:rPr lang="fr-FR" sz="2800" i="1" baseline="30000" dirty="0">
                          <a:latin typeface="Cambria Math" panose="02040503050406030204" pitchFamily="18" charset="0"/>
                        </a:rPr>
                        <m:t>2</m:t>
                      </m:r>
                      <m:r>
                        <a:rPr lang="fr-FR" sz="2800" i="1" dirty="0">
                          <a:latin typeface="Cambria Math" panose="02040503050406030204" pitchFamily="18" charset="0"/>
                        </a:rPr>
                        <m:t> )</m:t>
                      </m:r>
                      <m:r>
                        <a:rPr lang="fr-FR" sz="2800" i="1" baseline="30000" dirty="0">
                          <a:latin typeface="Cambria Math" panose="02040503050406030204" pitchFamily="18" charset="0"/>
                        </a:rPr>
                        <m:t>2</m:t>
                      </m:r>
                      <m:r>
                        <a:rPr lang="fr-FR" sz="2800" i="1" dirty="0">
                          <a:latin typeface="Cambria Math" panose="02040503050406030204" pitchFamily="18" charset="0"/>
                        </a:rPr>
                        <m:t>)</m:t>
                      </m:r>
                      <m:r>
                        <a:rPr lang="fr-FR" sz="2800" i="1" baseline="30000" dirty="0">
                          <a:latin typeface="Cambria Math" panose="02040503050406030204" pitchFamily="18" charset="0"/>
                        </a:rPr>
                        <m:t>2   </m:t>
                      </m:r>
                    </m:oMath>
                  </m:oMathPara>
                </a14:m>
                <a:endParaRPr lang="fr-FR" sz="2800" baseline="30000" dirty="0"/>
              </a:p>
              <a:p>
                <a:r>
                  <a:rPr lang="en-US" dirty="0"/>
                  <a:t>In general, </a:t>
                </a:r>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𝑛</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eqArr>
                                  <m:eqArrPr>
                                    <m:ctrlPr>
                                      <a:rPr lang="en-US" b="0" i="1" smtClean="0">
                                        <a:latin typeface="Cambria Math" panose="02040503050406030204" pitchFamily="18" charset="0"/>
                                      </a:rPr>
                                    </m:ctrlPr>
                                  </m:eqArrPr>
                                  <m:e>
                                    <m:r>
                                      <m:rPr>
                                        <m:brk m:alnAt="7"/>
                                      </m:rPr>
                                      <a:rPr lang="en-IN" b="0" i="1" smtClean="0">
                                        <a:latin typeface="Cambria Math" panose="02040503050406030204" pitchFamily="18" charset="0"/>
                                      </a:rPr>
                                      <m:t>1           </m:t>
                                    </m:r>
                                    <m:r>
                                      <a:rPr lang="en-IN" b="0" i="1" smtClean="0">
                                        <a:latin typeface="Cambria Math" panose="02040503050406030204" pitchFamily="18" charset="0"/>
                                      </a:rPr>
                                      <m:t>𝑖𝑓</m:t>
                                    </m:r>
                                    <m:r>
                                      <a:rPr lang="en-IN" b="0" i="1" smtClean="0">
                                        <a:latin typeface="Cambria Math" panose="02040503050406030204" pitchFamily="18" charset="0"/>
                                      </a:rPr>
                                      <m:t> </m:t>
                                    </m:r>
                                    <m:r>
                                      <a:rPr lang="en-IN" b="0" i="1" smtClean="0">
                                        <a:latin typeface="Cambria Math" panose="02040503050406030204" pitchFamily="18" charset="0"/>
                                      </a:rPr>
                                      <m:t>𝑛</m:t>
                                    </m:r>
                                    <m:r>
                                      <a:rPr lang="en-IN" b="0" i="1" smtClean="0">
                                        <a:latin typeface="Cambria Math" panose="02040503050406030204" pitchFamily="18" charset="0"/>
                                      </a:rPr>
                                      <m:t>=0</m:t>
                                    </m:r>
                                  </m:e>
                                  <m:e>
                                    <m:r>
                                      <m:rPr>
                                        <m:brk m:alnAt="7"/>
                                      </m:rP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=1</m:t>
                                    </m:r>
                                  </m:e>
                                </m:eqArr>
                              </m:e>
                            </m:mr>
                            <m:m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sup>
                                        </m:sSup>
                                      </m:e>
                                    </m:d>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𝑒𝑣𝑒𝑛</m:t>
                                </m:r>
                              </m:e>
                            </m:mr>
                            <m:mr>
                              <m:e>
                                <m:r>
                                  <a:rPr lang="en-US" b="0" i="1" smtClean="0">
                                    <a:latin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𝑜𝑡h𝑒𝑟𝑤𝑖𝑠𝑒</m:t>
                                </m:r>
                              </m:e>
                            </m:mr>
                          </m:m>
                        </m:e>
                      </m:d>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78" t="-1143" r="-67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113</a:t>
            </a:fld>
            <a:endParaRPr lang="en-US" dirty="0"/>
          </a:p>
        </p:txBody>
      </p:sp>
    </p:spTree>
    <p:extLst>
      <p:ext uri="{BB962C8B-B14F-4D97-AF65-F5344CB8AC3E}">
        <p14:creationId xmlns:p14="http://schemas.microsoft.com/office/powerpoint/2010/main" val="222107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Exponentiation – D &amp; 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Algorithm using </a:t>
                </a:r>
                <a:r>
                  <a:rPr lang="en-US" b="1" dirty="0"/>
                  <a:t>Divide &amp; Conquer Approach:</a:t>
                </a:r>
              </a:p>
              <a:p>
                <a:endParaRPr lang="en-US" b="1" dirty="0"/>
              </a:p>
              <a:p>
                <a:endParaRPr lang="en-US" b="1" dirty="0"/>
              </a:p>
              <a:p>
                <a:endParaRPr lang="en-US" b="1" dirty="0"/>
              </a:p>
              <a:p>
                <a:endParaRPr lang="en-US" b="1" dirty="0"/>
              </a:p>
              <a:p>
                <a:endParaRPr lang="en-US" b="1" dirty="0"/>
              </a:p>
              <a:p>
                <a:r>
                  <a:rPr lang="en-US" dirty="0"/>
                  <a:t>Number of operations performed by the algorithm is given by,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d>
                        <m:dPr>
                          <m:ctrlPr>
                            <a:rPr lang="en-US"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eqArr>
                                  <m:eqArrPr>
                                    <m:ctrlPr>
                                      <a:rPr lang="en-US" b="0" i="1" smtClean="0">
                                        <a:latin typeface="Cambria Math" panose="02040503050406030204" pitchFamily="18" charset="0"/>
                                      </a:rPr>
                                    </m:ctrlPr>
                                  </m:eqArrPr>
                                  <m:e>
                                    <m:r>
                                      <m:rPr>
                                        <m:brk m:alnAt="7"/>
                                      </m:rPr>
                                      <a:rPr lang="en-IN" b="0" i="1" smtClean="0">
                                        <a:latin typeface="Cambria Math" panose="02040503050406030204" pitchFamily="18" charset="0"/>
                                      </a:rPr>
                                      <m:t>0               </m:t>
                                    </m:r>
                                    <m:r>
                                      <a:rPr lang="en-IN" b="0" i="1" smtClean="0">
                                        <a:latin typeface="Cambria Math" panose="02040503050406030204" pitchFamily="18" charset="0"/>
                                      </a:rPr>
                                      <m:t>𝑖𝑓</m:t>
                                    </m:r>
                                    <m:r>
                                      <a:rPr lang="en-IN" b="0" i="1" smtClean="0">
                                        <a:latin typeface="Cambria Math" panose="02040503050406030204" pitchFamily="18" charset="0"/>
                                      </a:rPr>
                                      <m:t> </m:t>
                                    </m:r>
                                    <m:r>
                                      <a:rPr lang="en-IN" b="0" i="1" smtClean="0">
                                        <a:latin typeface="Cambria Math" panose="02040503050406030204" pitchFamily="18" charset="0"/>
                                      </a:rPr>
                                      <m:t>𝑛</m:t>
                                    </m:r>
                                    <m:r>
                                      <a:rPr lang="en-IN" b="0" i="1" smtClean="0">
                                        <a:latin typeface="Cambria Math" panose="02040503050406030204" pitchFamily="18" charset="0"/>
                                      </a:rPr>
                                      <m:t>=0</m:t>
                                    </m:r>
                                  </m:e>
                                  <m:e>
                                    <m:r>
                                      <m:rPr>
                                        <m:brk m:alnAt="7"/>
                                      </m:rP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=1</m:t>
                                    </m:r>
                                  </m:e>
                                </m:eqArr>
                              </m:e>
                            </m:mr>
                            <m:mr>
                              <m:e>
                                <m:r>
                                  <a:rPr lang="en-US" b="0" i="1" smtClean="0">
                                    <a:latin typeface="Cambria Math" panose="02040503050406030204" pitchFamily="18" charset="0"/>
                                  </a:rPr>
                                  <m:t>𝑁</m:t>
                                </m:r>
                                <m:d>
                                  <m:dPr>
                                    <m:ctrlPr>
                                      <a:rPr lang="en-US" i="1" smtClean="0">
                                        <a:latin typeface="Cambria Math" panose="02040503050406030204" pitchFamily="18" charset="0"/>
                                      </a:rPr>
                                    </m:ctrlPr>
                                  </m:dPr>
                                  <m:e>
                                    <m:f>
                                      <m:fPr>
                                        <m:type m:val="lin"/>
                                        <m:ctrlPr>
                                          <a:rPr lang="en-US"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𝑒𝑣𝑒𝑛</m:t>
                                </m:r>
                              </m:e>
                            </m:mr>
                            <m:mr>
                              <m:e>
                                <m:r>
                                  <a:rPr lang="en-US" b="0" i="1" smtClean="0">
                                    <a:latin typeface="Cambria Math" panose="02040503050406030204" pitchFamily="18" charset="0"/>
                                  </a:rPr>
                                  <m:t>𝑁</m:t>
                                </m:r>
                                <m:d>
                                  <m:dPr>
                                    <m:ctrlPr>
                                      <a:rPr lang="en-US"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+1 </m:t>
                                </m:r>
                                <m:r>
                                  <a:rPr lang="en-US" b="0" i="1" smtClean="0">
                                    <a:latin typeface="Cambria Math" panose="02040503050406030204" pitchFamily="18" charset="0"/>
                                  </a:rPr>
                                  <m:t>𝑜𝑡h𝑒𝑟𝑤𝑖𝑠𝑒</m:t>
                                </m:r>
                              </m:e>
                            </m:mr>
                          </m:m>
                        </m:e>
                      </m:d>
                    </m:oMath>
                  </m:oMathPara>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31" t="-457"/>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114</a:t>
            </a:fld>
            <a:endParaRPr lang="en-US" dirty="0"/>
          </a:p>
        </p:txBody>
      </p:sp>
      <p:sp>
        <p:nvSpPr>
          <p:cNvPr id="5" name="Content Placeholder 4"/>
          <p:cNvSpPr txBox="1">
            <a:spLocks/>
          </p:cNvSpPr>
          <p:nvPr/>
        </p:nvSpPr>
        <p:spPr>
          <a:xfrm>
            <a:off x="2247900" y="1583418"/>
            <a:ext cx="7696200" cy="2466829"/>
          </a:xfrm>
          <a:prstGeom prst="rect">
            <a:avLst/>
          </a:prstGeom>
          <a:solidFill>
            <a:schemeClr val="bg2"/>
          </a:solidFill>
          <a:ln>
            <a:solidFill>
              <a:srgbClr val="C00000"/>
            </a:solidFill>
          </a:ln>
        </p:spPr>
        <p:style>
          <a:lnRef idx="0">
            <a:scrgbClr r="0" g="0" b="0"/>
          </a:lnRef>
          <a:fillRef idx="1001">
            <a:schemeClr val="lt2"/>
          </a:fillRef>
          <a:effectRef idx="0">
            <a:scrgbClr r="0" g="0" b="0"/>
          </a:effectRef>
          <a:fontRef idx="major"/>
        </p:style>
        <p:txBody>
          <a:bodyPr vert="horz" wrap="square" lIns="91440" tIns="45720" rIns="91440" bIns="45720" rtlCol="0">
            <a:spAutoFit/>
          </a:bodyPr>
          <a:lstStyle>
            <a:lvl1pPr marL="342900" indent="-342900" algn="just"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just"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just"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just"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just"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9pPr>
          </a:lstStyle>
          <a:p>
            <a:pPr marL="0" indent="0">
              <a:buNone/>
            </a:pPr>
            <a:r>
              <a:rPr lang="en-US" b="1" dirty="0">
                <a:latin typeface="Consolas" pitchFamily="49" charset="0"/>
                <a:cs typeface="Consolas" pitchFamily="49" charset="0"/>
              </a:rPr>
              <a:t>function </a:t>
            </a:r>
            <a:r>
              <a:rPr lang="en-US" b="1" dirty="0" err="1">
                <a:latin typeface="Consolas" pitchFamily="49" charset="0"/>
                <a:cs typeface="Consolas" pitchFamily="49" charset="0"/>
              </a:rPr>
              <a:t>expoDC</a:t>
            </a:r>
            <a:r>
              <a:rPr lang="en-US" b="1" dirty="0">
                <a:latin typeface="Consolas" pitchFamily="49" charset="0"/>
                <a:cs typeface="Consolas" pitchFamily="49" charset="0"/>
              </a:rPr>
              <a:t>(a, n)</a:t>
            </a:r>
          </a:p>
          <a:p>
            <a:pPr marL="0" indent="0">
              <a:buNone/>
            </a:pPr>
            <a:r>
              <a:rPr lang="en-US" b="1" dirty="0">
                <a:latin typeface="Consolas" pitchFamily="49" charset="0"/>
                <a:cs typeface="Consolas" pitchFamily="49" charset="0"/>
              </a:rPr>
              <a:t>  if n = 0 then return  1 </a:t>
            </a:r>
          </a:p>
          <a:p>
            <a:pPr marL="0" indent="0">
              <a:buNone/>
            </a:pPr>
            <a:r>
              <a:rPr lang="en-US" sz="2400" b="1" dirty="0">
                <a:latin typeface="Consolas" pitchFamily="49" charset="0"/>
                <a:cs typeface="Consolas" pitchFamily="49" charset="0"/>
              </a:rPr>
              <a:t>  if n = 1 then return  a</a:t>
            </a:r>
            <a:endParaRPr lang="en-US" b="1" dirty="0">
              <a:latin typeface="Consolas" pitchFamily="49" charset="0"/>
              <a:cs typeface="Consolas" pitchFamily="49" charset="0"/>
            </a:endParaRPr>
          </a:p>
          <a:p>
            <a:pPr marL="0" indent="0">
              <a:buNone/>
            </a:pPr>
            <a:r>
              <a:rPr lang="en-US" sz="2400" b="1" dirty="0">
                <a:latin typeface="Consolas" pitchFamily="49" charset="0"/>
                <a:cs typeface="Consolas" pitchFamily="49" charset="0"/>
              </a:rPr>
              <a:t>  if n is even then return </a:t>
            </a:r>
            <a:r>
              <a:rPr lang="en-US" sz="2400" b="1" dirty="0">
                <a:solidFill>
                  <a:srgbClr val="FF0000"/>
                </a:solidFill>
                <a:latin typeface="Consolas" pitchFamily="49" charset="0"/>
                <a:cs typeface="Consolas" pitchFamily="49" charset="0"/>
              </a:rPr>
              <a:t>[</a:t>
            </a:r>
            <a:r>
              <a:rPr lang="en-US" sz="2400" b="1" dirty="0" err="1">
                <a:solidFill>
                  <a:srgbClr val="FF0000"/>
                </a:solidFill>
                <a:latin typeface="Consolas" pitchFamily="49" charset="0"/>
                <a:cs typeface="Consolas" pitchFamily="49" charset="0"/>
              </a:rPr>
              <a:t>expoDC</a:t>
            </a:r>
            <a:r>
              <a:rPr lang="en-US" sz="2400" b="1" dirty="0">
                <a:solidFill>
                  <a:srgbClr val="FF0000"/>
                </a:solidFill>
                <a:latin typeface="Consolas" pitchFamily="49" charset="0"/>
                <a:cs typeface="Consolas" pitchFamily="49" charset="0"/>
              </a:rPr>
              <a:t>(a, n/2)]</a:t>
            </a:r>
            <a:r>
              <a:rPr lang="en-US" sz="2400" b="1" baseline="30000" dirty="0">
                <a:solidFill>
                  <a:srgbClr val="FF0000"/>
                </a:solidFill>
                <a:latin typeface="Consolas" pitchFamily="49" charset="0"/>
                <a:cs typeface="Consolas" pitchFamily="49" charset="0"/>
              </a:rPr>
              <a:t>2</a:t>
            </a:r>
          </a:p>
          <a:p>
            <a:pPr marL="0" indent="0">
              <a:buNone/>
            </a:pPr>
            <a:r>
              <a:rPr lang="en-US" b="1" baseline="30000" dirty="0">
                <a:solidFill>
                  <a:srgbClr val="FF0000"/>
                </a:solidFill>
                <a:latin typeface="Consolas" pitchFamily="49" charset="0"/>
                <a:cs typeface="Consolas" pitchFamily="49" charset="0"/>
              </a:rPr>
              <a:t> </a:t>
            </a:r>
            <a:r>
              <a:rPr lang="en-US" b="1" dirty="0">
                <a:solidFill>
                  <a:srgbClr val="FF0000"/>
                </a:solidFill>
                <a:latin typeface="Consolas" pitchFamily="49" charset="0"/>
                <a:cs typeface="Consolas" pitchFamily="49" charset="0"/>
              </a:rPr>
              <a:t> else </a:t>
            </a:r>
            <a:r>
              <a:rPr lang="en-US" sz="2400" b="1" dirty="0">
                <a:latin typeface="Consolas" pitchFamily="49" charset="0"/>
                <a:cs typeface="Consolas" pitchFamily="49" charset="0"/>
              </a:rPr>
              <a:t>return </a:t>
            </a:r>
            <a:r>
              <a:rPr lang="en-US" sz="2400" b="1" dirty="0">
                <a:solidFill>
                  <a:srgbClr val="FF0000"/>
                </a:solidFill>
                <a:latin typeface="Consolas" pitchFamily="49" charset="0"/>
                <a:cs typeface="Consolas" pitchFamily="49" charset="0"/>
              </a:rPr>
              <a:t>a * </a:t>
            </a:r>
            <a:r>
              <a:rPr lang="en-US" sz="2400" b="1" dirty="0" err="1">
                <a:solidFill>
                  <a:srgbClr val="FF0000"/>
                </a:solidFill>
                <a:latin typeface="Consolas" pitchFamily="49" charset="0"/>
                <a:cs typeface="Consolas" pitchFamily="49" charset="0"/>
              </a:rPr>
              <a:t>expoDC</a:t>
            </a:r>
            <a:r>
              <a:rPr lang="en-US" sz="2400" b="1" dirty="0">
                <a:solidFill>
                  <a:srgbClr val="FF0000"/>
                </a:solidFill>
                <a:latin typeface="Consolas" pitchFamily="49" charset="0"/>
                <a:cs typeface="Consolas" pitchFamily="49" charset="0"/>
              </a:rPr>
              <a:t>(a, n - 1)</a:t>
            </a:r>
          </a:p>
        </p:txBody>
      </p:sp>
    </p:spTree>
    <p:extLst>
      <p:ext uri="{BB962C8B-B14F-4D97-AF65-F5344CB8AC3E}">
        <p14:creationId xmlns:p14="http://schemas.microsoft.com/office/powerpoint/2010/main" val="61381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500"/>
                                        <p:tgtEl>
                                          <p:spTgt spid="5">
                                            <p:txEl>
                                              <p:pRg st="0" end="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fade">
                                      <p:cBhvr>
                                        <p:cTn id="28" dur="500"/>
                                        <p:tgtEl>
                                          <p:spTgt spid="5">
                                            <p:txEl>
                                              <p:p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Effect transition="in" filter="fade">
                                      <p:cBhvr>
                                        <p:cTn id="31" dur="500"/>
                                        <p:tgtEl>
                                          <p:spTgt spid="5">
                                            <p:txEl>
                                              <p:pRg st="2" end="2"/>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fade">
                                      <p:cBhvr>
                                        <p:cTn id="34" dur="500"/>
                                        <p:tgtEl>
                                          <p:spTgt spid="5">
                                            <p:txEl>
                                              <p:pRg st="3" end="3"/>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Exponentiation – D &amp; C</a:t>
            </a:r>
          </a:p>
        </p:txBody>
      </p:sp>
      <p:sp>
        <p:nvSpPr>
          <p:cNvPr id="3" name="Content Placeholder 2"/>
          <p:cNvSpPr>
            <a:spLocks noGrp="1"/>
          </p:cNvSpPr>
          <p:nvPr>
            <p:ph idx="1"/>
          </p:nvPr>
        </p:nvSpPr>
        <p:spPr>
          <a:xfrm>
            <a:off x="7391400" y="3810000"/>
            <a:ext cx="4546600" cy="2514600"/>
          </a:xfrm>
        </p:spPr>
        <p:txBody>
          <a:bodyPr>
            <a:normAutofit fontScale="85000" lnSpcReduction="10000"/>
          </a:bodyPr>
          <a:lstStyle/>
          <a:p>
            <a:r>
              <a:rPr lang="en-US" dirty="0"/>
              <a:t>N/2</a:t>
            </a:r>
            <a:r>
              <a:rPr lang="en-US" baseline="30000" dirty="0"/>
              <a:t>x </a:t>
            </a:r>
            <a:r>
              <a:rPr lang="en-US" dirty="0"/>
              <a:t>= 1</a:t>
            </a:r>
          </a:p>
          <a:p>
            <a:r>
              <a:rPr lang="en-US" dirty="0"/>
              <a:t>N = 2</a:t>
            </a:r>
            <a:r>
              <a:rPr lang="en-US" baseline="30000" dirty="0"/>
              <a:t>x</a:t>
            </a:r>
          </a:p>
          <a:p>
            <a:r>
              <a:rPr lang="en-US" dirty="0" err="1"/>
              <a:t>logN</a:t>
            </a:r>
            <a:r>
              <a:rPr lang="en-US" dirty="0"/>
              <a:t> = x</a:t>
            </a:r>
          </a:p>
          <a:p>
            <a:r>
              <a:rPr lang="en-US" dirty="0"/>
              <a:t>O(</a:t>
            </a:r>
            <a:r>
              <a:rPr lang="en-US" dirty="0" err="1"/>
              <a:t>logN</a:t>
            </a:r>
            <a:r>
              <a:rPr lang="en-US" dirty="0"/>
              <a:t>)</a:t>
            </a:r>
          </a:p>
          <a:p>
            <a:r>
              <a:rPr lang="en-US" dirty="0"/>
              <a:t>N=2</a:t>
            </a:r>
            <a:r>
              <a:rPr lang="en-US" baseline="30000" dirty="0"/>
              <a:t>12</a:t>
            </a:r>
          </a:p>
          <a:p>
            <a:r>
              <a:rPr lang="en-US" dirty="0"/>
              <a:t>Speed of the machine is 2</a:t>
            </a:r>
            <a:r>
              <a:rPr lang="en-US" baseline="30000" dirty="0"/>
              <a:t>10</a:t>
            </a:r>
            <a:r>
              <a:rPr lang="en-US" dirty="0"/>
              <a:t> / second</a:t>
            </a:r>
          </a:p>
        </p:txBody>
      </p:sp>
      <p:sp>
        <p:nvSpPr>
          <p:cNvPr id="4" name="Slide Number Placeholder 3"/>
          <p:cNvSpPr>
            <a:spLocks noGrp="1"/>
          </p:cNvSpPr>
          <p:nvPr>
            <p:ph type="sldNum" sz="quarter" idx="12"/>
          </p:nvPr>
        </p:nvSpPr>
        <p:spPr/>
        <p:txBody>
          <a:bodyPr/>
          <a:lstStyle/>
          <a:p>
            <a:fld id="{5EA8BEFB-AE5B-48F9-BBAD-B489CDE48C80}" type="slidenum">
              <a:rPr lang="en-US" smtClean="0"/>
              <a:pPr/>
              <a:t>115</a:t>
            </a:fld>
            <a:endParaRPr lang="en-US" dirty="0"/>
          </a:p>
        </p:txBody>
      </p:sp>
      <p:sp>
        <p:nvSpPr>
          <p:cNvPr id="6" name="Oval 5">
            <a:extLst>
              <a:ext uri="{FF2B5EF4-FFF2-40B4-BE49-F238E27FC236}">
                <a16:creationId xmlns:a16="http://schemas.microsoft.com/office/drawing/2014/main" id="{63ADEA94-471D-4AF6-9F68-2E07E54A01C5}"/>
              </a:ext>
            </a:extLst>
          </p:cNvPr>
          <p:cNvSpPr/>
          <p:nvPr/>
        </p:nvSpPr>
        <p:spPr>
          <a:xfrm>
            <a:off x="5511720" y="914401"/>
            <a:ext cx="685800" cy="685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800" dirty="0"/>
              <a:t>a</a:t>
            </a:r>
            <a:r>
              <a:rPr lang="en-IN" sz="2800" baseline="30000" dirty="0"/>
              <a:t>n</a:t>
            </a:r>
          </a:p>
        </p:txBody>
      </p:sp>
      <p:sp>
        <p:nvSpPr>
          <p:cNvPr id="8" name="Oval 7">
            <a:extLst>
              <a:ext uri="{FF2B5EF4-FFF2-40B4-BE49-F238E27FC236}">
                <a16:creationId xmlns:a16="http://schemas.microsoft.com/office/drawing/2014/main" id="{09EDBEEE-D4A4-4357-8830-07553B82D404}"/>
              </a:ext>
            </a:extLst>
          </p:cNvPr>
          <p:cNvSpPr/>
          <p:nvPr/>
        </p:nvSpPr>
        <p:spPr>
          <a:xfrm>
            <a:off x="4495800" y="1905000"/>
            <a:ext cx="685800" cy="685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600" dirty="0"/>
              <a:t>a</a:t>
            </a:r>
            <a:r>
              <a:rPr lang="en-IN" sz="1600" baseline="30000" dirty="0"/>
              <a:t>n/2</a:t>
            </a:r>
          </a:p>
        </p:txBody>
      </p:sp>
      <p:sp>
        <p:nvSpPr>
          <p:cNvPr id="9" name="Oval 8">
            <a:extLst>
              <a:ext uri="{FF2B5EF4-FFF2-40B4-BE49-F238E27FC236}">
                <a16:creationId xmlns:a16="http://schemas.microsoft.com/office/drawing/2014/main" id="{DD46E3A7-8C98-4F26-BB9B-ECE64C342B3C}"/>
              </a:ext>
            </a:extLst>
          </p:cNvPr>
          <p:cNvSpPr/>
          <p:nvPr/>
        </p:nvSpPr>
        <p:spPr>
          <a:xfrm>
            <a:off x="6400800" y="2019300"/>
            <a:ext cx="685800" cy="685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600" dirty="0"/>
              <a:t>a</a:t>
            </a:r>
            <a:r>
              <a:rPr lang="en-IN" sz="1600" baseline="30000" dirty="0"/>
              <a:t>n/2</a:t>
            </a:r>
          </a:p>
        </p:txBody>
      </p:sp>
      <p:sp>
        <p:nvSpPr>
          <p:cNvPr id="11" name="Oval 10">
            <a:extLst>
              <a:ext uri="{FF2B5EF4-FFF2-40B4-BE49-F238E27FC236}">
                <a16:creationId xmlns:a16="http://schemas.microsoft.com/office/drawing/2014/main" id="{4AA0DE60-8045-4588-A9CE-2217F51EF6EE}"/>
              </a:ext>
            </a:extLst>
          </p:cNvPr>
          <p:cNvSpPr/>
          <p:nvPr/>
        </p:nvSpPr>
        <p:spPr>
          <a:xfrm>
            <a:off x="3505200" y="3028951"/>
            <a:ext cx="685800" cy="685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600" dirty="0"/>
              <a:t>a</a:t>
            </a:r>
            <a:r>
              <a:rPr lang="en-IN" sz="1600" baseline="30000" dirty="0"/>
              <a:t>n/4</a:t>
            </a:r>
          </a:p>
        </p:txBody>
      </p:sp>
      <p:sp>
        <p:nvSpPr>
          <p:cNvPr id="12" name="Oval 11">
            <a:extLst>
              <a:ext uri="{FF2B5EF4-FFF2-40B4-BE49-F238E27FC236}">
                <a16:creationId xmlns:a16="http://schemas.microsoft.com/office/drawing/2014/main" id="{29DF2764-D804-40C5-A347-78C83ED053A4}"/>
              </a:ext>
            </a:extLst>
          </p:cNvPr>
          <p:cNvSpPr/>
          <p:nvPr/>
        </p:nvSpPr>
        <p:spPr>
          <a:xfrm>
            <a:off x="5410200" y="3067050"/>
            <a:ext cx="685800" cy="685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600" dirty="0"/>
              <a:t>a</a:t>
            </a:r>
            <a:r>
              <a:rPr lang="en-IN" sz="1600" baseline="30000" dirty="0"/>
              <a:t>n/4</a:t>
            </a:r>
          </a:p>
        </p:txBody>
      </p:sp>
      <p:sp>
        <p:nvSpPr>
          <p:cNvPr id="13" name="Oval 12">
            <a:extLst>
              <a:ext uri="{FF2B5EF4-FFF2-40B4-BE49-F238E27FC236}">
                <a16:creationId xmlns:a16="http://schemas.microsoft.com/office/drawing/2014/main" id="{695E0D08-8E78-442A-902B-5D55020A9B11}"/>
              </a:ext>
            </a:extLst>
          </p:cNvPr>
          <p:cNvSpPr/>
          <p:nvPr/>
        </p:nvSpPr>
        <p:spPr>
          <a:xfrm>
            <a:off x="2590800" y="4152900"/>
            <a:ext cx="685800" cy="685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600" dirty="0"/>
              <a:t>a</a:t>
            </a:r>
            <a:r>
              <a:rPr lang="en-IN" sz="1600" baseline="30000" dirty="0"/>
              <a:t>n/8</a:t>
            </a:r>
          </a:p>
        </p:txBody>
      </p:sp>
      <p:sp>
        <p:nvSpPr>
          <p:cNvPr id="14" name="Oval 13">
            <a:extLst>
              <a:ext uri="{FF2B5EF4-FFF2-40B4-BE49-F238E27FC236}">
                <a16:creationId xmlns:a16="http://schemas.microsoft.com/office/drawing/2014/main" id="{8C6690D8-4887-4E94-BC32-714871713A0D}"/>
              </a:ext>
            </a:extLst>
          </p:cNvPr>
          <p:cNvSpPr/>
          <p:nvPr/>
        </p:nvSpPr>
        <p:spPr>
          <a:xfrm>
            <a:off x="4343400" y="4215234"/>
            <a:ext cx="685800" cy="6858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600" dirty="0"/>
              <a:t>a</a:t>
            </a:r>
            <a:r>
              <a:rPr lang="en-IN" sz="1600" baseline="30000" dirty="0"/>
              <a:t>n/8</a:t>
            </a:r>
          </a:p>
        </p:txBody>
      </p:sp>
      <p:cxnSp>
        <p:nvCxnSpPr>
          <p:cNvPr id="16" name="Straight Connector 15">
            <a:extLst>
              <a:ext uri="{FF2B5EF4-FFF2-40B4-BE49-F238E27FC236}">
                <a16:creationId xmlns:a16="http://schemas.microsoft.com/office/drawing/2014/main" id="{35A5A752-58EA-49E9-AAAF-439C5A3CC34E}"/>
              </a:ext>
            </a:extLst>
          </p:cNvPr>
          <p:cNvCxnSpPr>
            <a:stCxn id="6" idx="3"/>
            <a:endCxn id="8" idx="7"/>
          </p:cNvCxnSpPr>
          <p:nvPr/>
        </p:nvCxnSpPr>
        <p:spPr>
          <a:xfrm flipH="1">
            <a:off x="5081167" y="1499768"/>
            <a:ext cx="530986" cy="505665"/>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A71787DD-C66C-4362-AFDA-12F2C08C279A}"/>
              </a:ext>
            </a:extLst>
          </p:cNvPr>
          <p:cNvCxnSpPr>
            <a:cxnSpLocks/>
            <a:stCxn id="8" idx="3"/>
            <a:endCxn id="11" idx="7"/>
          </p:cNvCxnSpPr>
          <p:nvPr/>
        </p:nvCxnSpPr>
        <p:spPr>
          <a:xfrm flipH="1">
            <a:off x="4090567" y="2490367"/>
            <a:ext cx="505666" cy="639017"/>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DA1E1B32-670B-4D64-A958-D68D4910174B}"/>
              </a:ext>
            </a:extLst>
          </p:cNvPr>
          <p:cNvCxnSpPr>
            <a:cxnSpLocks/>
            <a:endCxn id="13" idx="7"/>
          </p:cNvCxnSpPr>
          <p:nvPr/>
        </p:nvCxnSpPr>
        <p:spPr>
          <a:xfrm flipH="1">
            <a:off x="3176167" y="3633367"/>
            <a:ext cx="454786" cy="619966"/>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F4986128-0EE5-450A-8555-BDDEBB35A479}"/>
              </a:ext>
            </a:extLst>
          </p:cNvPr>
          <p:cNvCxnSpPr>
            <a:stCxn id="6" idx="5"/>
            <a:endCxn id="9" idx="1"/>
          </p:cNvCxnSpPr>
          <p:nvPr/>
        </p:nvCxnSpPr>
        <p:spPr>
          <a:xfrm>
            <a:off x="6097087" y="1499768"/>
            <a:ext cx="404146" cy="619965"/>
          </a:xfrm>
          <a:prstGeom prst="line">
            <a:avLst/>
          </a:prstGeom>
        </p:spPr>
        <p:style>
          <a:lnRef idx="2">
            <a:schemeClr val="accent6"/>
          </a:lnRef>
          <a:fillRef idx="0">
            <a:schemeClr val="accent6"/>
          </a:fillRef>
          <a:effectRef idx="1">
            <a:schemeClr val="accent6"/>
          </a:effectRef>
          <a:fontRef idx="minor">
            <a:schemeClr val="tx1"/>
          </a:fontRef>
        </p:style>
      </p:cxnSp>
      <p:cxnSp>
        <p:nvCxnSpPr>
          <p:cNvPr id="24" name="Straight Connector 23">
            <a:extLst>
              <a:ext uri="{FF2B5EF4-FFF2-40B4-BE49-F238E27FC236}">
                <a16:creationId xmlns:a16="http://schemas.microsoft.com/office/drawing/2014/main" id="{93B392E3-AD84-4C44-81D6-E1C481D62A7C}"/>
              </a:ext>
            </a:extLst>
          </p:cNvPr>
          <p:cNvCxnSpPr>
            <a:cxnSpLocks/>
            <a:stCxn id="8" idx="5"/>
            <a:endCxn id="12" idx="1"/>
          </p:cNvCxnSpPr>
          <p:nvPr/>
        </p:nvCxnSpPr>
        <p:spPr>
          <a:xfrm>
            <a:off x="5081167" y="2490367"/>
            <a:ext cx="429466" cy="677116"/>
          </a:xfrm>
          <a:prstGeom prst="line">
            <a:avLst/>
          </a:prstGeom>
        </p:spPr>
        <p:style>
          <a:lnRef idx="2">
            <a:schemeClr val="accent6"/>
          </a:lnRef>
          <a:fillRef idx="0">
            <a:schemeClr val="accent6"/>
          </a:fillRef>
          <a:effectRef idx="1">
            <a:schemeClr val="accent6"/>
          </a:effectRef>
          <a:fontRef idx="minor">
            <a:schemeClr val="tx1"/>
          </a:fontRef>
        </p:style>
      </p:cxnSp>
      <p:cxnSp>
        <p:nvCxnSpPr>
          <p:cNvPr id="27" name="Straight Connector 26">
            <a:extLst>
              <a:ext uri="{FF2B5EF4-FFF2-40B4-BE49-F238E27FC236}">
                <a16:creationId xmlns:a16="http://schemas.microsoft.com/office/drawing/2014/main" id="{2BE54599-81B3-4DE4-9BB8-BA3A47D6356F}"/>
              </a:ext>
            </a:extLst>
          </p:cNvPr>
          <p:cNvCxnSpPr>
            <a:cxnSpLocks/>
            <a:stCxn id="11" idx="5"/>
            <a:endCxn id="14" idx="1"/>
          </p:cNvCxnSpPr>
          <p:nvPr/>
        </p:nvCxnSpPr>
        <p:spPr>
          <a:xfrm>
            <a:off x="4090567" y="3614318"/>
            <a:ext cx="353266" cy="701349"/>
          </a:xfrm>
          <a:prstGeom prst="line">
            <a:avLst/>
          </a:prstGeom>
        </p:spPr>
        <p:style>
          <a:lnRef idx="2">
            <a:schemeClr val="accent6"/>
          </a:lnRef>
          <a:fillRef idx="0">
            <a:schemeClr val="accent6"/>
          </a:fillRef>
          <a:effectRef idx="1">
            <a:schemeClr val="accent6"/>
          </a:effectRef>
          <a:fontRef idx="minor">
            <a:schemeClr val="tx1"/>
          </a:fontRef>
        </p:style>
      </p:cxnSp>
      <p:sp>
        <p:nvSpPr>
          <p:cNvPr id="33" name="Oval 32">
            <a:extLst>
              <a:ext uri="{FF2B5EF4-FFF2-40B4-BE49-F238E27FC236}">
                <a16:creationId xmlns:a16="http://schemas.microsoft.com/office/drawing/2014/main" id="{AFCC8D01-273B-4FE8-BBC6-CF13BF969280}"/>
              </a:ext>
            </a:extLst>
          </p:cNvPr>
          <p:cNvSpPr/>
          <p:nvPr/>
        </p:nvSpPr>
        <p:spPr>
          <a:xfrm>
            <a:off x="1752600" y="5410200"/>
            <a:ext cx="685800" cy="685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600" dirty="0"/>
              <a:t>a</a:t>
            </a:r>
            <a:r>
              <a:rPr lang="en-IN" sz="1600" baseline="30000" dirty="0"/>
              <a:t>1</a:t>
            </a:r>
          </a:p>
        </p:txBody>
      </p:sp>
      <p:cxnSp>
        <p:nvCxnSpPr>
          <p:cNvPr id="36" name="Straight Connector 35">
            <a:extLst>
              <a:ext uri="{FF2B5EF4-FFF2-40B4-BE49-F238E27FC236}">
                <a16:creationId xmlns:a16="http://schemas.microsoft.com/office/drawing/2014/main" id="{9B0D51AC-4A06-4D6F-A2EB-5792A853331E}"/>
              </a:ext>
            </a:extLst>
          </p:cNvPr>
          <p:cNvCxnSpPr>
            <a:stCxn id="13" idx="3"/>
            <a:endCxn id="33" idx="0"/>
          </p:cNvCxnSpPr>
          <p:nvPr/>
        </p:nvCxnSpPr>
        <p:spPr>
          <a:xfrm flipH="1">
            <a:off x="2095500" y="4738267"/>
            <a:ext cx="595733" cy="67193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7" name="Oval 36">
            <a:extLst>
              <a:ext uri="{FF2B5EF4-FFF2-40B4-BE49-F238E27FC236}">
                <a16:creationId xmlns:a16="http://schemas.microsoft.com/office/drawing/2014/main" id="{5238F7AB-38B8-4D1B-88D9-6B1E77131F9E}"/>
              </a:ext>
            </a:extLst>
          </p:cNvPr>
          <p:cNvSpPr/>
          <p:nvPr/>
        </p:nvSpPr>
        <p:spPr>
          <a:xfrm>
            <a:off x="3060660" y="5486401"/>
            <a:ext cx="685800" cy="685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600" dirty="0"/>
              <a:t>a</a:t>
            </a:r>
            <a:r>
              <a:rPr lang="en-IN" sz="1600" baseline="30000" dirty="0"/>
              <a:t>1</a:t>
            </a:r>
          </a:p>
        </p:txBody>
      </p:sp>
      <p:cxnSp>
        <p:nvCxnSpPr>
          <p:cNvPr id="39" name="Straight Connector 38">
            <a:extLst>
              <a:ext uri="{FF2B5EF4-FFF2-40B4-BE49-F238E27FC236}">
                <a16:creationId xmlns:a16="http://schemas.microsoft.com/office/drawing/2014/main" id="{E94F17FC-3934-49A4-85DA-610299E0D8FC}"/>
              </a:ext>
            </a:extLst>
          </p:cNvPr>
          <p:cNvCxnSpPr>
            <a:stCxn id="13" idx="4"/>
            <a:endCxn id="37" idx="1"/>
          </p:cNvCxnSpPr>
          <p:nvPr/>
        </p:nvCxnSpPr>
        <p:spPr>
          <a:xfrm>
            <a:off x="2933700" y="4838700"/>
            <a:ext cx="227393" cy="74813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285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41291" y="2767282"/>
            <a:ext cx="4909421" cy="1323439"/>
          </a:xfrm>
          <a:prstGeom prst="rect">
            <a:avLst/>
          </a:prstGeom>
          <a:noFill/>
        </p:spPr>
        <p:txBody>
          <a:bodyPr wrap="none" lIns="91440" tIns="45720" rIns="91440" bIns="45720">
            <a:spAutoFit/>
          </a:bodyPr>
          <a:lstStyle/>
          <a:p>
            <a:pPr algn="ctr"/>
            <a:r>
              <a:rPr lang="en-US" sz="8000" b="1" dirty="0">
                <a:ln w="22225">
                  <a:solidFill>
                    <a:schemeClr val="accent2"/>
                  </a:solidFill>
                  <a:prstDash val="solid"/>
                </a:ln>
                <a:solidFill>
                  <a:schemeClr val="accent2">
                    <a:lumMod val="40000"/>
                    <a:lumOff val="60000"/>
                  </a:schemeClr>
                </a:solidFill>
              </a:rPr>
              <a:t>Thank You!</a:t>
            </a:r>
          </a:p>
        </p:txBody>
      </p:sp>
    </p:spTree>
    <p:extLst>
      <p:ext uri="{BB962C8B-B14F-4D97-AF65-F5344CB8AC3E}">
        <p14:creationId xmlns:p14="http://schemas.microsoft.com/office/powerpoint/2010/main" val="4050071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Fibonacci series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it-IT" dirty="0"/>
                  <a:t>Recursive Algorithm for Fibonacci series,</a:t>
                </a:r>
              </a:p>
              <a:p>
                <a:endParaRPr lang="it-IT" dirty="0"/>
              </a:p>
              <a:p>
                <a:endParaRPr lang="it-IT" dirty="0"/>
              </a:p>
              <a:p>
                <a:endParaRPr lang="it-IT" dirty="0"/>
              </a:p>
              <a:p>
                <a:endParaRPr lang="it-IT" dirty="0"/>
              </a:p>
              <a:p>
                <a:r>
                  <a:rPr lang="it-IT" dirty="0"/>
                  <a:t>The recurrence equation of above algorithm is given as,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d>
                        <m:dPr>
                          <m:begChr m:val="{"/>
                          <m:endChr m:val=""/>
                          <m:ctrlPr>
                            <a:rPr lang="it-IT" i="1" smtClean="0">
                              <a:latin typeface="Cambria Math" panose="02040503050406030204" pitchFamily="18" charset="0"/>
                            </a:rPr>
                          </m:ctrlPr>
                        </m:dPr>
                        <m:e>
                          <m:eqArr>
                            <m:eqArrPr>
                              <m:ctrlPr>
                                <a:rPr lang="it-IT" i="1" smtClean="0">
                                  <a:latin typeface="Cambria Math" panose="02040503050406030204" pitchFamily="18" charset="0"/>
                                </a:rPr>
                              </m:ctrlPr>
                            </m:eqArrPr>
                            <m:e>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=0 </m:t>
                              </m:r>
                              <m:r>
                                <a:rPr lang="en-US" b="0" i="1" smtClean="0">
                                  <a:latin typeface="Cambria Math" panose="02040503050406030204" pitchFamily="18" charset="0"/>
                                </a:rPr>
                                <m:t>𝑜𝑟</m:t>
                              </m:r>
                              <m:r>
                                <a:rPr lang="en-US" b="0" i="1" smtClean="0">
                                  <a:latin typeface="Cambria Math" panose="02040503050406030204" pitchFamily="18" charset="0"/>
                                </a:rPr>
                                <m:t> 1</m:t>
                              </m:r>
                            </m:e>
                            <m:e>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−2</m:t>
                                  </m:r>
                                </m:e>
                              </m:d>
                              <m:r>
                                <a:rPr lang="en-US" b="0" i="1" smtClean="0">
                                  <a:latin typeface="Cambria Math" panose="02040503050406030204" pitchFamily="18" charset="0"/>
                                </a:rPr>
                                <m:t>  </m:t>
                              </m:r>
                              <m:r>
                                <a:rPr lang="en-US" b="0" i="1" smtClean="0">
                                  <a:latin typeface="Cambria Math" panose="02040503050406030204" pitchFamily="18" charset="0"/>
                                </a:rPr>
                                <m:t>𝑜</m:t>
                              </m:r>
                              <m:r>
                                <a:rPr lang="en-US" b="0" i="1" smtClean="0">
                                  <a:latin typeface="Cambria Math" panose="02040503050406030204" pitchFamily="18" charset="0"/>
                                </a:rPr>
                                <m:t>/</m:t>
                              </m:r>
                              <m:r>
                                <a:rPr lang="en-US" b="0" i="1" smtClean="0">
                                  <a:latin typeface="Cambria Math" panose="02040503050406030204" pitchFamily="18" charset="0"/>
                                </a:rPr>
                                <m:t>𝑤</m:t>
                              </m:r>
                            </m:e>
                          </m:eqArr>
                        </m:e>
                      </m:d>
                    </m:oMath>
                  </m:oMathPara>
                </a14:m>
                <a:endParaRPr lang="it-IT" dirty="0"/>
              </a:p>
              <a:p>
                <a:r>
                  <a:rPr lang="en-US" dirty="0"/>
                  <a:t>The recurrence can be re-written as,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−2</m:t>
                          </m:r>
                        </m:e>
                      </m:d>
                      <m:r>
                        <a:rPr lang="en-US" b="0" i="1" smtClean="0">
                          <a:latin typeface="Cambria Math" panose="02040503050406030204" pitchFamily="18" charset="0"/>
                        </a:rPr>
                        <m:t>=0</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4" t="-457"/>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EA8BEFB-AE5B-48F9-BBAD-B489CDE48C80}" type="slidenum">
              <a:rPr lang="en-US" smtClean="0"/>
              <a:pPr/>
              <a:t>12</a:t>
            </a:fld>
            <a:endParaRPr lang="en-US" dirty="0"/>
          </a:p>
        </p:txBody>
      </p:sp>
      <p:sp>
        <p:nvSpPr>
          <p:cNvPr id="6" name="Content Placeholder 3"/>
          <p:cNvSpPr txBox="1">
            <a:spLocks/>
          </p:cNvSpPr>
          <p:nvPr/>
        </p:nvSpPr>
        <p:spPr>
          <a:xfrm>
            <a:off x="1889760" y="1600200"/>
            <a:ext cx="8412480" cy="1580048"/>
          </a:xfrm>
          <a:prstGeom prst="rect">
            <a:avLst/>
          </a:prstGeom>
          <a:solidFill>
            <a:schemeClr val="bg2"/>
          </a:solidFill>
        </p:spPr>
        <p:style>
          <a:lnRef idx="0">
            <a:scrgbClr r="0" g="0" b="0"/>
          </a:lnRef>
          <a:fillRef idx="1001">
            <a:schemeClr val="lt2"/>
          </a:fillRef>
          <a:effectRef idx="0">
            <a:scrgbClr r="0" g="0" b="0"/>
          </a:effectRef>
          <a:fontRef idx="major"/>
        </p:style>
        <p:txBody>
          <a:bodyPr vert="horz" wrap="square" lIns="91440" tIns="45720" rIns="91440" bIns="45720" rtlCol="0">
            <a:spAutoFit/>
          </a:bodyPr>
          <a:lstStyle>
            <a:lvl1pPr marL="342900" indent="-342900" algn="just"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just"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just"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just"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just"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9pPr>
          </a:lstStyle>
          <a:p>
            <a:pPr marL="0" indent="0" algn="l">
              <a:spcAft>
                <a:spcPts val="300"/>
              </a:spcAft>
              <a:buNone/>
            </a:pPr>
            <a:r>
              <a:rPr lang="en-US" b="1">
                <a:solidFill>
                  <a:schemeClr val="tx2">
                    <a:lumMod val="60000"/>
                    <a:lumOff val="40000"/>
                  </a:schemeClr>
                </a:solidFill>
                <a:latin typeface="Consolas" pitchFamily="49" charset="0"/>
                <a:cs typeface="Consolas" pitchFamily="49" charset="0"/>
              </a:rPr>
              <a:t>Function fibrec(n)</a:t>
            </a:r>
          </a:p>
          <a:p>
            <a:pPr marL="0" indent="0" algn="l">
              <a:spcAft>
                <a:spcPts val="300"/>
              </a:spcAft>
              <a:buNone/>
            </a:pPr>
            <a:r>
              <a:rPr lang="en-US" b="1">
                <a:latin typeface="Consolas" pitchFamily="49" charset="0"/>
                <a:cs typeface="Consolas" pitchFamily="49" charset="0"/>
              </a:rPr>
              <a:t>	if n &lt; 2 then return n</a:t>
            </a:r>
          </a:p>
          <a:p>
            <a:pPr marL="0" indent="0" algn="l">
              <a:spcAft>
                <a:spcPts val="300"/>
              </a:spcAft>
              <a:buNone/>
            </a:pPr>
            <a:r>
              <a:rPr lang="en-US" b="1">
                <a:latin typeface="Consolas" pitchFamily="49" charset="0"/>
                <a:cs typeface="Consolas" pitchFamily="49" charset="0"/>
              </a:rPr>
              <a:t>	else return fibrec (n – 1) + fibrec (n – 2)</a:t>
            </a:r>
            <a:endParaRPr lang="en-US" b="1" dirty="0">
              <a:latin typeface="Consolas" pitchFamily="49" charset="0"/>
              <a:cs typeface="Consolas" pitchFamily="49" charset="0"/>
            </a:endParaRPr>
          </a:p>
        </p:txBody>
      </p:sp>
    </p:spTree>
    <p:extLst>
      <p:ext uri="{BB962C8B-B14F-4D97-AF65-F5344CB8AC3E}">
        <p14:creationId xmlns:p14="http://schemas.microsoft.com/office/powerpoint/2010/main" val="322502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500"/>
                                        <p:tgtEl>
                                          <p:spTgt spid="6">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500"/>
                                        <p:tgtEl>
                                          <p:spTgt spid="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Fibonacci series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characteristic polynomial is,</a:t>
                </a:r>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−1=</m:t>
                      </m:r>
                      <m:r>
                        <a:rPr lang="en-US" b="0" i="0" smtClean="0">
                          <a:latin typeface="Cambria Math" panose="02040503050406030204" pitchFamily="18" charset="0"/>
                        </a:rPr>
                        <m:t>0</m:t>
                      </m:r>
                    </m:oMath>
                  </m:oMathPara>
                </a14:m>
                <a:endParaRPr lang="en-US" b="0" dirty="0"/>
              </a:p>
              <a:p>
                <a:r>
                  <a:rPr lang="en-US" dirty="0"/>
                  <a:t>Whose roots are,</a:t>
                </a:r>
              </a:p>
              <a:p>
                <a:pPr marL="0" indent="0" algn="ctr">
                  <a:buNone/>
                </a:pP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𝑟</m:t>
                        </m:r>
                      </m:e>
                      <m:sub>
                        <m:r>
                          <a:rPr lang="en-US" sz="2800" i="1">
                            <a:latin typeface="Cambria Math" panose="02040503050406030204" pitchFamily="18" charset="0"/>
                          </a:rPr>
                          <m:t>1</m:t>
                        </m:r>
                      </m:sub>
                    </m:sSub>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rad>
                          <m:radPr>
                            <m:degHide m:val="on"/>
                            <m:ctrlPr>
                              <a:rPr lang="en-US" sz="2800" i="1">
                                <a:latin typeface="Cambria Math" panose="02040503050406030204" pitchFamily="18" charset="0"/>
                              </a:rPr>
                            </m:ctrlPr>
                          </m:radPr>
                          <m:deg/>
                          <m:e>
                            <m:r>
                              <a:rPr lang="en-US" sz="2800" i="1">
                                <a:latin typeface="Cambria Math" panose="02040503050406030204" pitchFamily="18" charset="0"/>
                              </a:rPr>
                              <m:t>5</m:t>
                            </m:r>
                          </m:e>
                        </m:rad>
                      </m:num>
                      <m:den>
                        <m:r>
                          <a:rPr lang="en-US" sz="2800" i="1">
                            <a:latin typeface="Cambria Math" panose="02040503050406030204" pitchFamily="18" charset="0"/>
                          </a:rPr>
                          <m:t>2</m:t>
                        </m:r>
                      </m:den>
                    </m:f>
                  </m:oMath>
                </a14:m>
                <a:r>
                  <a:rPr lang="en-US" sz="2800" dirty="0"/>
                  <a:t>   and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𝑟</m:t>
                        </m:r>
                      </m:e>
                      <m:sub>
                        <m:r>
                          <a:rPr lang="en-US" sz="2800" i="1">
                            <a:latin typeface="Cambria Math" panose="02040503050406030204" pitchFamily="18" charset="0"/>
                          </a:rPr>
                          <m:t>2</m:t>
                        </m:r>
                      </m:sub>
                    </m:sSub>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rad>
                          <m:radPr>
                            <m:degHide m:val="on"/>
                            <m:ctrlPr>
                              <a:rPr lang="en-US" sz="2800" i="1">
                                <a:latin typeface="Cambria Math" panose="02040503050406030204" pitchFamily="18" charset="0"/>
                              </a:rPr>
                            </m:ctrlPr>
                          </m:radPr>
                          <m:deg/>
                          <m:e>
                            <m:r>
                              <a:rPr lang="en-US" sz="2800" i="1">
                                <a:latin typeface="Cambria Math" panose="02040503050406030204" pitchFamily="18" charset="0"/>
                              </a:rPr>
                              <m:t>5</m:t>
                            </m:r>
                          </m:e>
                        </m:rad>
                      </m:num>
                      <m:den>
                        <m:r>
                          <a:rPr lang="en-US" sz="2800" i="1">
                            <a:latin typeface="Cambria Math" panose="02040503050406030204" pitchFamily="18" charset="0"/>
                          </a:rPr>
                          <m:t>2</m:t>
                        </m:r>
                      </m:den>
                    </m:f>
                  </m:oMath>
                </a14:m>
                <a:endParaRPr lang="en-US" sz="2800" dirty="0"/>
              </a:p>
              <a:p>
                <a:r>
                  <a:rPr lang="en-US" dirty="0"/>
                  <a:t>The general solution is therefore of the form,</a:t>
                </a:r>
              </a:p>
              <a:p>
                <a:pPr marL="0" indent="0">
                  <a:buNone/>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smtClean="0">
                              <a:latin typeface="Cambria Math" panose="02040503050406030204" pitchFamily="18" charset="0"/>
                            </a:rPr>
                            <m:t>𝑻</m:t>
                          </m:r>
                        </m:e>
                        <m:sub>
                          <m:r>
                            <a:rPr lang="en-US" b="1" i="1" smtClean="0">
                              <a:latin typeface="Cambria Math" panose="02040503050406030204" pitchFamily="18" charset="0"/>
                            </a:rPr>
                            <m:t>𝒏</m:t>
                          </m:r>
                        </m:sub>
                      </m:sSub>
                      <m:r>
                        <a:rPr lang="en-US" b="1" i="1">
                          <a:latin typeface="Cambria Math" panose="02040503050406030204" pitchFamily="18" charset="0"/>
                        </a:rPr>
                        <m:t>=</m:t>
                      </m:r>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𝒄</m:t>
                          </m:r>
                        </m:e>
                        <m:sub>
                          <m:r>
                            <a:rPr lang="en-US" b="1" i="1" smtClean="0">
                              <a:latin typeface="Cambria Math" panose="02040503050406030204" pitchFamily="18" charset="0"/>
                            </a:rPr>
                            <m:t>𝟏</m:t>
                          </m:r>
                        </m:sub>
                      </m:sSub>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𝒓</m:t>
                          </m:r>
                        </m:e>
                        <m:sub>
                          <m:r>
                            <a:rPr lang="en-US" b="1" i="1" smtClean="0">
                              <a:latin typeface="Cambria Math" panose="02040503050406030204" pitchFamily="18" charset="0"/>
                            </a:rPr>
                            <m:t>𝟏</m:t>
                          </m:r>
                        </m:sub>
                        <m:sup>
                          <m:r>
                            <a:rPr lang="en-US" b="1" i="1" smtClean="0">
                              <a:latin typeface="Cambria Math" panose="02040503050406030204" pitchFamily="18" charset="0"/>
                            </a:rPr>
                            <m:t>𝒏</m:t>
                          </m:r>
                        </m:sup>
                      </m:sSubSup>
                      <m:r>
                        <a:rPr lang="en-US" b="1" i="0"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𝒄</m:t>
                          </m:r>
                        </m:e>
                        <m:sub>
                          <m:r>
                            <a:rPr lang="en-US" b="1" i="1" smtClean="0">
                              <a:latin typeface="Cambria Math" panose="02040503050406030204" pitchFamily="18" charset="0"/>
                            </a:rPr>
                            <m:t>𝟐</m:t>
                          </m:r>
                        </m:sub>
                      </m:sSub>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𝒓</m:t>
                          </m:r>
                        </m:e>
                        <m:sub>
                          <m:r>
                            <a:rPr lang="en-US" b="1" i="1" smtClean="0">
                              <a:latin typeface="Cambria Math" panose="02040503050406030204" pitchFamily="18" charset="0"/>
                            </a:rPr>
                            <m:t>𝟐</m:t>
                          </m:r>
                        </m:sub>
                        <m:sup>
                          <m:r>
                            <a:rPr lang="en-US" b="1" i="1" smtClean="0">
                              <a:latin typeface="Cambria Math" panose="02040503050406030204" pitchFamily="18" charset="0"/>
                            </a:rPr>
                            <m:t>𝒏</m:t>
                          </m:r>
                        </m:sup>
                      </m:sSubSup>
                    </m:oMath>
                  </m:oMathPara>
                </a14:m>
                <a:endParaRPr lang="en-US" b="1" dirty="0"/>
              </a:p>
              <a:p>
                <a:r>
                  <a:rPr lang="en-US" dirty="0"/>
                  <a:t>Substituting initial values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=0 </m:t>
                    </m:r>
                  </m:oMath>
                </a14:m>
                <a:r>
                  <a:rPr lang="en-US" dirty="0"/>
                  <a:t>and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m:t>
                    </m:r>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0</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r>
                        <a:rPr lang="en-US" b="0" i="1" smtClean="0">
                          <a:latin typeface="Cambria Math" panose="02040503050406030204" pitchFamily="18" charset="0"/>
                        </a:rPr>
                        <m:t>=0             </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r>
                        <a:rPr lang="en-US" b="0" i="1" smtClean="0">
                          <a:latin typeface="Cambria Math" panose="02040503050406030204" pitchFamily="18" charset="0"/>
                        </a:rPr>
                        <m:t> =1      (2)</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4" t="-4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ounded Rectangle 3"/>
              <p:cNvSpPr/>
              <p:nvPr/>
            </p:nvSpPr>
            <p:spPr>
              <a:xfrm>
                <a:off x="8153400" y="3505200"/>
                <a:ext cx="20574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𝒕</m:t>
                          </m:r>
                        </m:e>
                        <m:sub>
                          <m:r>
                            <a:rPr lang="en-US" sz="2400" b="1" i="1">
                              <a:latin typeface="Cambria Math" panose="02040503050406030204" pitchFamily="18" charset="0"/>
                            </a:rPr>
                            <m:t>𝒏</m:t>
                          </m:r>
                        </m:sub>
                      </m:sSub>
                      <m:r>
                        <a:rPr lang="en-US" sz="2400" b="1" i="1">
                          <a:latin typeface="Cambria Math" panose="02040503050406030204" pitchFamily="18" charset="0"/>
                        </a:rPr>
                        <m:t>=</m:t>
                      </m:r>
                      <m:nary>
                        <m:naryPr>
                          <m:chr m:val="∑"/>
                          <m:ctrlPr>
                            <a:rPr lang="en-US" sz="2400" b="1" i="1">
                              <a:latin typeface="Cambria Math" panose="02040503050406030204" pitchFamily="18" charset="0"/>
                            </a:rPr>
                          </m:ctrlPr>
                        </m:naryPr>
                        <m:sub>
                          <m:r>
                            <m:rPr>
                              <m:brk m:alnAt="23"/>
                            </m:rPr>
                            <a:rPr lang="en-US" sz="2400" b="1" i="1">
                              <a:latin typeface="Cambria Math" panose="02040503050406030204" pitchFamily="18" charset="0"/>
                            </a:rPr>
                            <m:t>𝒊</m:t>
                          </m:r>
                          <m:r>
                            <a:rPr lang="en-US" sz="2400" b="1" i="1">
                              <a:latin typeface="Cambria Math" panose="02040503050406030204" pitchFamily="18" charset="0"/>
                            </a:rPr>
                            <m:t>=</m:t>
                          </m:r>
                          <m:r>
                            <a:rPr lang="en-US" sz="2400" b="1" i="1">
                              <a:latin typeface="Cambria Math" panose="02040503050406030204" pitchFamily="18" charset="0"/>
                            </a:rPr>
                            <m:t>𝟏</m:t>
                          </m:r>
                        </m:sub>
                        <m:sup>
                          <m:r>
                            <a:rPr lang="en-US" sz="2400" b="1" i="1">
                              <a:latin typeface="Cambria Math" panose="02040503050406030204" pitchFamily="18" charset="0"/>
                            </a:rPr>
                            <m:t>𝒌</m:t>
                          </m:r>
                        </m:sup>
                        <m:e>
                          <m:sSub>
                            <m:sSubPr>
                              <m:ctrlPr>
                                <a:rPr lang="en-US" sz="2400" b="1" i="1">
                                  <a:latin typeface="Cambria Math" panose="02040503050406030204" pitchFamily="18" charset="0"/>
                                </a:rPr>
                              </m:ctrlPr>
                            </m:sSubPr>
                            <m:e>
                              <m:r>
                                <a:rPr lang="en-US" sz="2400" b="1" i="1">
                                  <a:latin typeface="Cambria Math" panose="02040503050406030204" pitchFamily="18" charset="0"/>
                                </a:rPr>
                                <m:t>𝒄</m:t>
                              </m:r>
                            </m:e>
                            <m:sub>
                              <m:r>
                                <a:rPr lang="en-US" sz="2400" b="1" i="1">
                                  <a:latin typeface="Cambria Math" panose="02040503050406030204" pitchFamily="18" charset="0"/>
                                </a:rPr>
                                <m:t>𝒊</m:t>
                              </m:r>
                            </m:sub>
                          </m:sSub>
                          <m:sSubSup>
                            <m:sSubSupPr>
                              <m:ctrlPr>
                                <a:rPr lang="en-US" sz="2400" b="1" i="1">
                                  <a:latin typeface="Cambria Math" panose="02040503050406030204" pitchFamily="18" charset="0"/>
                                </a:rPr>
                              </m:ctrlPr>
                            </m:sSubSupPr>
                            <m:e>
                              <m:r>
                                <a:rPr lang="en-US" sz="2400" b="1" i="1">
                                  <a:latin typeface="Cambria Math" panose="02040503050406030204" pitchFamily="18" charset="0"/>
                                </a:rPr>
                                <m:t>𝒓</m:t>
                              </m:r>
                            </m:e>
                            <m:sub>
                              <m:r>
                                <a:rPr lang="en-US" sz="2400" b="1" i="1">
                                  <a:latin typeface="Cambria Math" panose="02040503050406030204" pitchFamily="18" charset="0"/>
                                </a:rPr>
                                <m:t>𝒊</m:t>
                              </m:r>
                            </m:sub>
                            <m:sup>
                              <m:r>
                                <a:rPr lang="en-US" sz="2400" b="1" i="1">
                                  <a:latin typeface="Cambria Math" panose="02040503050406030204" pitchFamily="18" charset="0"/>
                                </a:rPr>
                                <m:t>𝒏</m:t>
                              </m:r>
                            </m:sup>
                          </m:sSubSup>
                        </m:e>
                      </m:nary>
                    </m:oMath>
                  </m:oMathPara>
                </a14:m>
                <a:endParaRPr lang="en-US" sz="2400" b="1" dirty="0"/>
              </a:p>
            </p:txBody>
          </p:sp>
        </mc:Choice>
        <mc:Fallback xmlns="">
          <p:sp>
            <p:nvSpPr>
              <p:cNvPr id="4" name="Rounded Rectangle 3"/>
              <p:cNvSpPr>
                <a:spLocks noRot="1" noChangeAspect="1" noMove="1" noResize="1" noEditPoints="1" noAdjustHandles="1" noChangeArrowheads="1" noChangeShapeType="1" noTextEdit="1"/>
              </p:cNvSpPr>
              <p:nvPr/>
            </p:nvSpPr>
            <p:spPr>
              <a:xfrm>
                <a:off x="8153400" y="3505200"/>
                <a:ext cx="2057400" cy="1371600"/>
              </a:xfrm>
              <a:prstGeom prst="round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ounded Rectangle 5"/>
              <p:cNvSpPr/>
              <p:nvPr/>
            </p:nvSpPr>
            <p:spPr>
              <a:xfrm>
                <a:off x="7689273" y="1066800"/>
                <a:ext cx="27813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rPr>
                            <m:t>𝑏</m:t>
                          </m:r>
                          <m:r>
                            <a:rPr lang="en-US" sz="2000" i="1">
                              <a:latin typeface="Cambria Math" panose="02040503050406030204" pitchFamily="18" charset="0"/>
                              <a:ea typeface="Cambria Math" panose="02040503050406030204" pitchFamily="18" charset="0"/>
                            </a:rPr>
                            <m:t>±</m:t>
                          </m:r>
                          <m:rad>
                            <m:radPr>
                              <m:degHide m:val="on"/>
                              <m:ctrlPr>
                                <a:rPr lang="en-US" sz="2000" i="1">
                                  <a:latin typeface="Cambria Math" panose="02040503050406030204" pitchFamily="18" charset="0"/>
                                  <a:ea typeface="Cambria Math" panose="02040503050406030204" pitchFamily="18" charset="0"/>
                                </a:rPr>
                              </m:ctrlPr>
                            </m:radPr>
                            <m:deg/>
                            <m:e>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𝑏</m:t>
                                  </m:r>
                                </m:e>
                                <m:sup>
                                  <m:r>
                                    <a:rPr lang="en-US" sz="2000" i="1">
                                      <a:latin typeface="Cambria Math" panose="02040503050406030204" pitchFamily="18" charset="0"/>
                                      <a:ea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−4</m:t>
                              </m:r>
                              <m:r>
                                <a:rPr lang="en-US" sz="2000" i="1">
                                  <a:latin typeface="Cambria Math" panose="02040503050406030204" pitchFamily="18" charset="0"/>
                                  <a:ea typeface="Cambria Math" panose="02040503050406030204" pitchFamily="18" charset="0"/>
                                </a:rPr>
                                <m:t>𝑎𝑐</m:t>
                              </m:r>
                            </m:e>
                          </m:rad>
                        </m:num>
                        <m:den>
                          <m:r>
                            <a:rPr lang="en-US" sz="2000" i="1">
                              <a:latin typeface="Cambria Math" panose="02040503050406030204" pitchFamily="18" charset="0"/>
                            </a:rPr>
                            <m:t>2</m:t>
                          </m:r>
                          <m:r>
                            <a:rPr lang="en-US" sz="2000" i="1">
                              <a:latin typeface="Cambria Math" panose="02040503050406030204" pitchFamily="18" charset="0"/>
                            </a:rPr>
                            <m:t>𝑎</m:t>
                          </m:r>
                        </m:den>
                      </m:f>
                    </m:oMath>
                  </m:oMathPara>
                </a14:m>
                <a:endParaRPr lang="en-US" sz="2000" dirty="0"/>
              </a:p>
            </p:txBody>
          </p:sp>
        </mc:Choice>
        <mc:Fallback xmlns="">
          <p:sp>
            <p:nvSpPr>
              <p:cNvPr id="6" name="Rounded Rectangle 5"/>
              <p:cNvSpPr>
                <a:spLocks noRot="1" noChangeAspect="1" noMove="1" noResize="1" noEditPoints="1" noAdjustHandles="1" noChangeArrowheads="1" noChangeShapeType="1" noTextEdit="1"/>
              </p:cNvSpPr>
              <p:nvPr/>
            </p:nvSpPr>
            <p:spPr>
              <a:xfrm>
                <a:off x="7689273" y="1066800"/>
                <a:ext cx="2781300" cy="1295400"/>
              </a:xfrm>
              <a:prstGeom prst="roundRect">
                <a:avLst/>
              </a:prstGeom>
              <a:blipFill>
                <a:blip r:embed="rId4"/>
                <a:stretch>
                  <a:fillRect/>
                </a:stretch>
              </a:blipFill>
            </p:spPr>
            <p:txBody>
              <a:bodyPr/>
              <a:lstStyle/>
              <a:p>
                <a:r>
                  <a:rPr lang="en-IN">
                    <a:noFill/>
                  </a:rPr>
                  <a:t> </a:t>
                </a:r>
              </a:p>
            </p:txBody>
          </p:sp>
        </mc:Fallback>
      </mc:AlternateContent>
      <p:sp>
        <p:nvSpPr>
          <p:cNvPr id="7" name="Slide Number Placeholder 6"/>
          <p:cNvSpPr>
            <a:spLocks noGrp="1"/>
          </p:cNvSpPr>
          <p:nvPr>
            <p:ph type="sldNum" sz="quarter" idx="12"/>
          </p:nvPr>
        </p:nvSpPr>
        <p:spPr/>
        <p:txBody>
          <a:bodyPr/>
          <a:lstStyle/>
          <a:p>
            <a:fld id="{5EA8BEFB-AE5B-48F9-BBAD-B489CDE48C80}" type="slidenum">
              <a:rPr lang="en-US" smtClean="0"/>
              <a:pPr/>
              <a:t>13</a:t>
            </a:fld>
            <a:endParaRPr lang="en-US" dirty="0"/>
          </a:p>
        </p:txBody>
      </p:sp>
    </p:spTree>
    <p:extLst>
      <p:ext uri="{BB962C8B-B14F-4D97-AF65-F5344CB8AC3E}">
        <p14:creationId xmlns:p14="http://schemas.microsoft.com/office/powerpoint/2010/main" val="71553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500"/>
                                        <p:tgtEl>
                                          <p:spTgt spid="3">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Effect transition="in" filter="fade">
                                      <p:cBhvr>
                                        <p:cTn id="59" dur="500"/>
                                        <p:tgtEl>
                                          <p:spTgt spid="3">
                                            <p:txEl>
                                              <p:pRg st="7" end="7"/>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Effect transition="in" filter="fade">
                                      <p:cBhvr>
                                        <p:cTn id="6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Fibonacci series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Solving these equations, we obtain</a:t>
                </a: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5</m:t>
                            </m:r>
                          </m:e>
                        </m:rad>
                      </m:den>
                    </m:f>
                    <m:r>
                      <a:rPr lang="en-US" i="1" smtClean="0">
                        <a:latin typeface="Cambria Math" panose="02040503050406030204" pitchFamily="18" charset="0"/>
                      </a:rPr>
                      <m:t> </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5</m:t>
                            </m:r>
                          </m:e>
                        </m:rad>
                      </m:den>
                    </m:f>
                  </m:oMath>
                </a14:m>
                <a:r>
                  <a:rPr lang="en-US" dirty="0"/>
                  <a:t> </a:t>
                </a:r>
              </a:p>
              <a:p>
                <a:r>
                  <a:rPr lang="en-US" dirty="0"/>
                  <a:t>Substituting the values of roots and constants,</a:t>
                </a: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𝑛</m:t>
                        </m:r>
                      </m:sub>
                    </m:sSub>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5</m:t>
                            </m:r>
                          </m:e>
                        </m:rad>
                      </m:den>
                    </m:f>
                    <m:d>
                      <m:dPr>
                        <m:begChr m:val="["/>
                        <m:endChr m:val="]"/>
                        <m:ctrlPr>
                          <a:rPr lang="en-US" i="1" smtClean="0">
                            <a:latin typeface="Cambria Math" panose="02040503050406030204" pitchFamily="18" charset="0"/>
                          </a:rPr>
                        </m:ctrlPr>
                      </m:dPr>
                      <m:e>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rad>
                                      <m:radPr>
                                        <m:degHide m:val="on"/>
                                        <m:ctrlPr>
                                          <a:rPr lang="en-US" i="1">
                                            <a:latin typeface="Cambria Math" panose="02040503050406030204" pitchFamily="18" charset="0"/>
                                          </a:rPr>
                                        </m:ctrlPr>
                                      </m:radPr>
                                      <m:deg/>
                                      <m:e>
                                        <m:r>
                                          <a:rPr lang="en-US" i="1">
                                            <a:latin typeface="Cambria Math" panose="02040503050406030204" pitchFamily="18" charset="0"/>
                                          </a:rPr>
                                          <m:t>5</m:t>
                                        </m:r>
                                      </m:e>
                                    </m:rad>
                                  </m:num>
                                  <m:den>
                                    <m:r>
                                      <a:rPr lang="en-US" i="1">
                                        <a:latin typeface="Cambria Math" panose="02040503050406030204" pitchFamily="18" charset="0"/>
                                      </a:rPr>
                                      <m:t>2</m:t>
                                    </m:r>
                                  </m:den>
                                </m:f>
                              </m:e>
                            </m:d>
                          </m:e>
                          <m:sup>
                            <m:r>
                              <a:rPr lang="en-US" b="0" i="1" smtClean="0">
                                <a:latin typeface="Cambria Math" panose="02040503050406030204" pitchFamily="18" charset="0"/>
                              </a:rPr>
                              <m:t>𝑛</m:t>
                            </m:r>
                          </m:sup>
                        </m:sSup>
                        <m:r>
                          <a:rPr lang="en-US" b="0" i="1" smtClean="0">
                            <a:latin typeface="Cambria Math" panose="02040503050406030204" pitchFamily="18" charset="0"/>
                          </a:rPr>
                          <m:t> − </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5</m:t>
                                        </m:r>
                                      </m:e>
                                    </m:rad>
                                  </m:num>
                                  <m:den>
                                    <m:r>
                                      <a:rPr lang="en-US" i="1">
                                        <a:latin typeface="Cambria Math" panose="02040503050406030204" pitchFamily="18" charset="0"/>
                                      </a:rPr>
                                      <m:t>2</m:t>
                                    </m:r>
                                  </m:den>
                                </m:f>
                              </m:e>
                            </m:d>
                          </m:e>
                          <m:sup>
                            <m:r>
                              <a:rPr lang="en-US" b="0" i="1" smtClean="0">
                                <a:latin typeface="Cambria Math" panose="02040503050406030204" pitchFamily="18" charset="0"/>
                              </a:rPr>
                              <m:t>𝑛</m:t>
                            </m:r>
                          </m:sup>
                        </m:sSup>
                        <m:r>
                          <a:rPr lang="en-US" b="0" i="1" smtClean="0">
                            <a:latin typeface="Cambria Math" panose="02040503050406030204" pitchFamily="18" charset="0"/>
                          </a:rPr>
                          <m:t> </m:t>
                        </m:r>
                      </m:e>
                    </m:d>
                    <m:r>
                      <a:rPr lang="en-US" b="0" i="0" smtClean="0">
                        <a:latin typeface="Cambria Math" panose="02040503050406030204" pitchFamily="18" charset="0"/>
                      </a:rPr>
                      <m:t>………</m:t>
                    </m:r>
                    <m:r>
                      <m:rPr>
                        <m:sty m:val="p"/>
                      </m:rPr>
                      <a:rPr lang="en-US" b="0" i="0" smtClean="0">
                        <a:latin typeface="Cambria Math" panose="02040503050406030204" pitchFamily="18" charset="0"/>
                      </a:rPr>
                      <m:t>de</m:t>
                    </m:r>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Moivre</m:t>
                        </m:r>
                      </m:e>
                      <m:sup>
                        <m:r>
                          <a:rPr lang="en-US" b="0" i="0" smtClean="0">
                            <a:latin typeface="Cambria Math" panose="02040503050406030204" pitchFamily="18" charset="0"/>
                          </a:rPr>
                          <m:t>′</m:t>
                        </m:r>
                      </m:sup>
                    </m:sSup>
                    <m:r>
                      <m:rPr>
                        <m:sty m:val="p"/>
                      </m:rPr>
                      <a:rPr lang="en-US" b="0" i="0" smtClean="0">
                        <a:latin typeface="Cambria Math" panose="02040503050406030204" pitchFamily="18" charset="0"/>
                      </a:rPr>
                      <m:t>s</m:t>
                    </m:r>
                    <m:r>
                      <a:rPr lang="en-US" b="0" i="0" smtClean="0">
                        <a:latin typeface="Cambria Math" panose="02040503050406030204" pitchFamily="18" charset="0"/>
                      </a:rPr>
                      <m:t> </m:t>
                    </m:r>
                    <m:r>
                      <m:rPr>
                        <m:sty m:val="p"/>
                      </m:rPr>
                      <a:rPr lang="en-US" b="0" i="0" smtClean="0">
                        <a:latin typeface="Cambria Math" panose="02040503050406030204" pitchFamily="18" charset="0"/>
                      </a:rPr>
                      <m:t>formula</m:t>
                    </m:r>
                  </m:oMath>
                </a14:m>
                <a:r>
                  <a:rPr lang="en-US" dirty="0"/>
                  <a:t> </a:t>
                </a:r>
              </a:p>
              <a:p>
                <a:pPr marL="0" indent="0" algn="ctr">
                  <a:buNone/>
                </a:pPr>
                <a14:m>
                  <m:oMathPara xmlns:m="http://schemas.openxmlformats.org/officeDocument/2006/math">
                    <m:oMathParaPr>
                      <m:jc m:val="centerGroup"/>
                    </m:oMathParaPr>
                    <m:oMath xmlns:m="http://schemas.openxmlformats.org/officeDocument/2006/math">
                      <m:sSub>
                        <m:sSubPr>
                          <m:ctrlPr>
                            <a:rPr lang="en-US" sz="2800" b="1" i="1">
                              <a:latin typeface="Cambria Math" panose="02040503050406030204" pitchFamily="18" charset="0"/>
                            </a:rPr>
                          </m:ctrlPr>
                        </m:sSubPr>
                        <m:e>
                          <m:r>
                            <a:rPr lang="en-US" sz="2800" b="1" i="1">
                              <a:latin typeface="Cambria Math" panose="02040503050406030204" pitchFamily="18" charset="0"/>
                            </a:rPr>
                            <m:t>𝑻</m:t>
                          </m:r>
                        </m:e>
                        <m:sub>
                          <m:r>
                            <a:rPr lang="en-US" sz="2800" b="1" i="1">
                              <a:latin typeface="Cambria Math" panose="02040503050406030204" pitchFamily="18" charset="0"/>
                            </a:rPr>
                            <m:t>𝒏</m:t>
                          </m:r>
                          <m:r>
                            <a:rPr lang="en-US" sz="2800" b="1" i="1">
                              <a:latin typeface="Cambria Math" panose="02040503050406030204" pitchFamily="18" charset="0"/>
                            </a:rPr>
                            <m:t> </m:t>
                          </m:r>
                        </m:sub>
                      </m:sSub>
                      <m:r>
                        <a:rPr lang="en-US" sz="2800" b="1" i="1">
                          <a:latin typeface="Cambria Math" panose="02040503050406030204" pitchFamily="18" charset="0"/>
                          <a:ea typeface="Cambria Math" panose="02040503050406030204" pitchFamily="18" charset="0"/>
                        </a:rPr>
                        <m:t>∈</m:t>
                      </m:r>
                      <m:r>
                        <a:rPr lang="en-US" sz="2800" b="1" i="1">
                          <a:latin typeface="Cambria Math" panose="02040503050406030204" pitchFamily="18" charset="0"/>
                          <a:ea typeface="Cambria Math" panose="02040503050406030204" pitchFamily="18" charset="0"/>
                        </a:rPr>
                        <m:t>𝑶</m:t>
                      </m:r>
                      <m:sSup>
                        <m:sSupPr>
                          <m:ctrlPr>
                            <a:rPr lang="en-US" sz="2800" b="1" i="1">
                              <a:latin typeface="Cambria Math" panose="02040503050406030204" pitchFamily="18" charset="0"/>
                              <a:ea typeface="Cambria Math" panose="02040503050406030204" pitchFamily="18" charset="0"/>
                            </a:rPr>
                          </m:ctrlPr>
                        </m:sSupPr>
                        <m:e>
                          <m:d>
                            <m:dPr>
                              <m:ctrlPr>
                                <a:rPr lang="en-US" sz="2800" b="1" i="1">
                                  <a:latin typeface="Cambria Math" panose="02040503050406030204" pitchFamily="18" charset="0"/>
                                  <a:ea typeface="Cambria Math" panose="02040503050406030204" pitchFamily="18" charset="0"/>
                                </a:rPr>
                              </m:ctrlPr>
                            </m:dPr>
                            <m:e>
                              <m:r>
                                <a:rPr lang="en-US" sz="2800" b="1" i="1">
                                  <a:latin typeface="Cambria Math" panose="02040503050406030204" pitchFamily="18" charset="0"/>
                                  <a:ea typeface="Cambria Math" panose="02040503050406030204" pitchFamily="18" charset="0"/>
                                </a:rPr>
                                <m:t>∅</m:t>
                              </m:r>
                            </m:e>
                          </m:d>
                        </m:e>
                        <m:sup>
                          <m:r>
                            <a:rPr lang="en-US" sz="2800" b="1" i="1">
                              <a:latin typeface="Cambria Math" panose="02040503050406030204" pitchFamily="18" charset="0"/>
                              <a:ea typeface="Cambria Math" panose="02040503050406030204" pitchFamily="18" charset="0"/>
                            </a:rPr>
                            <m:t>𝒏</m:t>
                          </m:r>
                        </m:sup>
                      </m:sSup>
                    </m:oMath>
                  </m:oMathPara>
                </a14:m>
                <a:endParaRPr lang="en-US" sz="2800" dirty="0"/>
              </a:p>
              <a:p>
                <a:r>
                  <a:rPr lang="en-US" b="1" dirty="0"/>
                  <a:t>Time taken for recursive Fibonacci algorithm grows exponentially.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4" t="-457" r="-1043"/>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EA8BEFB-AE5B-48F9-BBAD-B489CDE48C80}" type="slidenum">
              <a:rPr lang="en-US" smtClean="0"/>
              <a:pPr/>
              <a:t>14</a:t>
            </a:fld>
            <a:endParaRPr lang="en-US" dirty="0"/>
          </a:p>
        </p:txBody>
      </p:sp>
      <p:sp>
        <p:nvSpPr>
          <p:cNvPr id="6" name="Rounded Rectangle 5"/>
          <p:cNvSpPr/>
          <p:nvPr/>
        </p:nvSpPr>
        <p:spPr>
          <a:xfrm>
            <a:off x="5105400" y="3581400"/>
            <a:ext cx="1981200" cy="533400"/>
          </a:xfrm>
          <a:prstGeom prst="round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287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strips(downRigh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Tower of Hanoi</a:t>
            </a:r>
          </a:p>
        </p:txBody>
      </p:sp>
      <p:sp>
        <p:nvSpPr>
          <p:cNvPr id="3" name="Slide Number Placeholder 2"/>
          <p:cNvSpPr>
            <a:spLocks noGrp="1"/>
          </p:cNvSpPr>
          <p:nvPr>
            <p:ph type="sldNum" sz="quarter" idx="12"/>
          </p:nvPr>
        </p:nvSpPr>
        <p:spPr/>
        <p:txBody>
          <a:bodyPr/>
          <a:lstStyle/>
          <a:p>
            <a:fld id="{5EA8BEFB-AE5B-48F9-BBAD-B489CDE48C80}" type="slidenum">
              <a:rPr lang="en-US" smtClean="0"/>
              <a:pPr/>
              <a:t>15</a:t>
            </a:fld>
            <a:endParaRPr lang="en-US" dirty="0"/>
          </a:p>
        </p:txBody>
      </p:sp>
      <p:sp>
        <p:nvSpPr>
          <p:cNvPr id="8" name="Right Arrow 7"/>
          <p:cNvSpPr/>
          <p:nvPr/>
        </p:nvSpPr>
        <p:spPr>
          <a:xfrm>
            <a:off x="5561646" y="1920240"/>
            <a:ext cx="914400" cy="365760"/>
          </a:xfrm>
          <a:prstGeom prst="rightArrow">
            <a:avLst/>
          </a:prstGeom>
          <a:gradFill flip="none" rotWithShape="1">
            <a:gsLst>
              <a:gs pos="0">
                <a:schemeClr val="accent3">
                  <a:lumMod val="0"/>
                  <a:lumOff val="100000"/>
                </a:schemeClr>
              </a:gs>
              <a:gs pos="35000">
                <a:schemeClr val="accent3">
                  <a:lumMod val="0"/>
                  <a:lumOff val="100000"/>
                </a:schemeClr>
              </a:gs>
              <a:gs pos="76000">
                <a:srgbClr val="C0000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stretch>
            <a:fillRect/>
          </a:stretch>
        </p:blipFill>
        <p:spPr>
          <a:xfrm>
            <a:off x="1798689" y="1371600"/>
            <a:ext cx="3486150" cy="1295400"/>
          </a:xfrm>
          <a:prstGeom prst="rect">
            <a:avLst/>
          </a:prstGeom>
        </p:spPr>
      </p:pic>
      <p:pic>
        <p:nvPicPr>
          <p:cNvPr id="12" name="Picture 11"/>
          <p:cNvPicPr>
            <a:picLocks noChangeAspect="1"/>
          </p:cNvPicPr>
          <p:nvPr/>
        </p:nvPicPr>
        <p:blipFill>
          <a:blip r:embed="rId3"/>
          <a:stretch>
            <a:fillRect/>
          </a:stretch>
        </p:blipFill>
        <p:spPr>
          <a:xfrm>
            <a:off x="6844789" y="1371601"/>
            <a:ext cx="3590925" cy="1266825"/>
          </a:xfrm>
          <a:prstGeom prst="rect">
            <a:avLst/>
          </a:prstGeom>
        </p:spPr>
      </p:pic>
      <p:pic>
        <p:nvPicPr>
          <p:cNvPr id="13" name="Picture 12"/>
          <p:cNvPicPr>
            <a:picLocks noChangeAspect="1"/>
          </p:cNvPicPr>
          <p:nvPr/>
        </p:nvPicPr>
        <p:blipFill>
          <a:blip r:embed="rId4"/>
          <a:stretch>
            <a:fillRect/>
          </a:stretch>
        </p:blipFill>
        <p:spPr>
          <a:xfrm>
            <a:off x="1798689" y="4130358"/>
            <a:ext cx="3486150" cy="1343025"/>
          </a:xfrm>
          <a:prstGeom prst="rect">
            <a:avLst/>
          </a:prstGeom>
        </p:spPr>
      </p:pic>
      <p:pic>
        <p:nvPicPr>
          <p:cNvPr id="14" name="Picture 13"/>
          <p:cNvPicPr>
            <a:picLocks noChangeAspect="1"/>
          </p:cNvPicPr>
          <p:nvPr/>
        </p:nvPicPr>
        <p:blipFill>
          <a:blip r:embed="rId5"/>
          <a:stretch>
            <a:fillRect/>
          </a:stretch>
        </p:blipFill>
        <p:spPr>
          <a:xfrm>
            <a:off x="6873363" y="4177982"/>
            <a:ext cx="3562350" cy="1295400"/>
          </a:xfrm>
          <a:prstGeom prst="rect">
            <a:avLst/>
          </a:prstGeom>
        </p:spPr>
      </p:pic>
      <p:sp>
        <p:nvSpPr>
          <p:cNvPr id="15" name="Right Arrow 14"/>
          <p:cNvSpPr/>
          <p:nvPr/>
        </p:nvSpPr>
        <p:spPr>
          <a:xfrm rot="5400000">
            <a:off x="8260080" y="3398520"/>
            <a:ext cx="914400" cy="365760"/>
          </a:xfrm>
          <a:prstGeom prst="rightArrow">
            <a:avLst/>
          </a:prstGeom>
          <a:gradFill flip="none" rotWithShape="1">
            <a:gsLst>
              <a:gs pos="0">
                <a:schemeClr val="accent3">
                  <a:lumMod val="0"/>
                  <a:lumOff val="100000"/>
                </a:schemeClr>
              </a:gs>
              <a:gs pos="35000">
                <a:schemeClr val="accent3">
                  <a:lumMod val="0"/>
                  <a:lumOff val="100000"/>
                </a:schemeClr>
              </a:gs>
              <a:gs pos="76000">
                <a:srgbClr val="0070C0"/>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0800000">
            <a:off x="5561647" y="4511039"/>
            <a:ext cx="914400" cy="365760"/>
          </a:xfrm>
          <a:prstGeom prst="rightArrow">
            <a:avLst/>
          </a:prstGeom>
          <a:gradFill flip="none" rotWithShape="1">
            <a:gsLst>
              <a:gs pos="0">
                <a:schemeClr val="accent3">
                  <a:lumMod val="0"/>
                  <a:lumOff val="100000"/>
                </a:schemeClr>
              </a:gs>
              <a:gs pos="35000">
                <a:schemeClr val="accent3">
                  <a:lumMod val="0"/>
                  <a:lumOff val="100000"/>
                </a:schemeClr>
              </a:gs>
              <a:gs pos="76000">
                <a:srgbClr val="8AAC46"/>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6">
            <p14:nvContentPartPr>
              <p14:cNvPr id="4" name="Ink 3"/>
              <p14:cNvContentPartPr/>
              <p14:nvPr/>
            </p14:nvContentPartPr>
            <p14:xfrm>
              <a:off x="2686320" y="1869480"/>
              <a:ext cx="4045320" cy="1080360"/>
            </p14:xfrm>
          </p:contentPart>
        </mc:Choice>
        <mc:Fallback xmlns="">
          <p:pic>
            <p:nvPicPr>
              <p:cNvPr id="4" name="Ink 3"/>
              <p:cNvPicPr/>
              <p:nvPr/>
            </p:nvPicPr>
            <p:blipFill>
              <a:blip r:embed="rId7"/>
              <a:stretch>
                <a:fillRect/>
              </a:stretch>
            </p:blipFill>
            <p:spPr>
              <a:xfrm>
                <a:off x="2679480" y="1860840"/>
                <a:ext cx="4059360" cy="1096200"/>
              </a:xfrm>
              <a:prstGeom prst="rect">
                <a:avLst/>
              </a:prstGeom>
            </p:spPr>
          </p:pic>
        </mc:Fallback>
      </mc:AlternateContent>
    </p:spTree>
    <p:extLst>
      <p:ext uri="{BB962C8B-B14F-4D97-AF65-F5344CB8AC3E}">
        <p14:creationId xmlns:p14="http://schemas.microsoft.com/office/powerpoint/2010/main" val="156184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Righ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trips(downRigh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strips(down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righ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strips(downLeft)">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Tower of Hanoi</a:t>
            </a:r>
          </a:p>
        </p:txBody>
      </p:sp>
      <p:pic>
        <p:nvPicPr>
          <p:cNvPr id="4" name="Content Placeholder 3"/>
          <p:cNvPicPr>
            <a:picLocks noGrp="1" noChangeAspect="1"/>
          </p:cNvPicPr>
          <p:nvPr>
            <p:ph idx="1"/>
          </p:nvPr>
        </p:nvPicPr>
        <p:blipFill>
          <a:blip r:embed="rId2"/>
          <a:stretch>
            <a:fillRect/>
          </a:stretch>
        </p:blipFill>
        <p:spPr>
          <a:xfrm>
            <a:off x="6230302" y="4202308"/>
            <a:ext cx="4147719" cy="1371600"/>
          </a:xfrm>
          <a:prstGeom prst="rect">
            <a:avLst/>
          </a:prstGeom>
        </p:spPr>
      </p:pic>
      <p:pic>
        <p:nvPicPr>
          <p:cNvPr id="6" name="Picture 5"/>
          <p:cNvPicPr>
            <a:picLocks noChangeAspect="1"/>
          </p:cNvPicPr>
          <p:nvPr/>
        </p:nvPicPr>
        <p:blipFill>
          <a:blip r:embed="rId3"/>
          <a:stretch>
            <a:fillRect/>
          </a:stretch>
        </p:blipFill>
        <p:spPr>
          <a:xfrm>
            <a:off x="8113660" y="3053654"/>
            <a:ext cx="381000" cy="838200"/>
          </a:xfrm>
          <a:prstGeom prst="rect">
            <a:avLst/>
          </a:prstGeom>
        </p:spPr>
      </p:pic>
      <p:sp>
        <p:nvSpPr>
          <p:cNvPr id="3" name="Slide Number Placeholder 2"/>
          <p:cNvSpPr>
            <a:spLocks noGrp="1"/>
          </p:cNvSpPr>
          <p:nvPr>
            <p:ph type="sldNum" sz="quarter" idx="12"/>
          </p:nvPr>
        </p:nvSpPr>
        <p:spPr/>
        <p:txBody>
          <a:bodyPr/>
          <a:lstStyle/>
          <a:p>
            <a:fld id="{5EA8BEFB-AE5B-48F9-BBAD-B489CDE48C80}" type="slidenum">
              <a:rPr lang="en-US" smtClean="0"/>
              <a:pPr/>
              <a:t>16</a:t>
            </a:fld>
            <a:endParaRPr lang="en-US" dirty="0"/>
          </a:p>
        </p:txBody>
      </p:sp>
      <p:pic>
        <p:nvPicPr>
          <p:cNvPr id="5" name="Picture 4"/>
          <p:cNvPicPr>
            <a:picLocks noChangeAspect="1"/>
          </p:cNvPicPr>
          <p:nvPr/>
        </p:nvPicPr>
        <p:blipFill>
          <a:blip r:embed="rId4"/>
          <a:stretch>
            <a:fillRect/>
          </a:stretch>
        </p:blipFill>
        <p:spPr>
          <a:xfrm>
            <a:off x="1752600" y="1554480"/>
            <a:ext cx="3566160" cy="1097280"/>
          </a:xfrm>
          <a:prstGeom prst="rect">
            <a:avLst/>
          </a:prstGeom>
        </p:spPr>
      </p:pic>
      <p:pic>
        <p:nvPicPr>
          <p:cNvPr id="8" name="Picture 7"/>
          <p:cNvPicPr>
            <a:picLocks noChangeAspect="1"/>
          </p:cNvPicPr>
          <p:nvPr/>
        </p:nvPicPr>
        <p:blipFill>
          <a:blip r:embed="rId5"/>
          <a:stretch>
            <a:fillRect/>
          </a:stretch>
        </p:blipFill>
        <p:spPr>
          <a:xfrm>
            <a:off x="6479690" y="1554480"/>
            <a:ext cx="3883511" cy="1097280"/>
          </a:xfrm>
          <a:prstGeom prst="rect">
            <a:avLst/>
          </a:prstGeom>
        </p:spPr>
      </p:pic>
      <p:pic>
        <p:nvPicPr>
          <p:cNvPr id="9" name="Picture 8"/>
          <p:cNvPicPr>
            <a:picLocks noChangeAspect="1"/>
          </p:cNvPicPr>
          <p:nvPr/>
        </p:nvPicPr>
        <p:blipFill>
          <a:blip r:embed="rId3"/>
          <a:stretch>
            <a:fillRect/>
          </a:stretch>
        </p:blipFill>
        <p:spPr>
          <a:xfrm rot="16200000">
            <a:off x="5943600" y="1526282"/>
            <a:ext cx="381000" cy="838200"/>
          </a:xfrm>
          <a:prstGeom prst="rect">
            <a:avLst/>
          </a:prstGeom>
        </p:spPr>
      </p:pic>
    </p:spTree>
    <p:extLst>
      <p:ext uri="{BB962C8B-B14F-4D97-AF65-F5344CB8AC3E}">
        <p14:creationId xmlns:p14="http://schemas.microsoft.com/office/powerpoint/2010/main" val="390848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strips(down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Tower of Hanoi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number of movements of a ring required in the tower of Hanoi problem is given by,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rPr>
                                <m:t>=0</m:t>
                              </m:r>
                            </m:e>
                            <m:e>
                              <m:r>
                                <a:rPr lang="en-US" b="0" i="1" smtClean="0">
                                  <a:latin typeface="Cambria Math" panose="02040503050406030204" pitchFamily="18" charset="0"/>
                                </a:rPr>
                                <m:t>2</m:t>
                              </m:r>
                              <m:r>
                                <a:rPr lang="en-US" b="0" i="1" smtClean="0">
                                  <a:latin typeface="Cambria Math" panose="02040503050406030204" pitchFamily="18" charset="0"/>
                                </a:rPr>
                                <m:t>𝑡</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−1</m:t>
                                  </m:r>
                                </m:e>
                              </m:d>
                              <m:r>
                                <a:rPr lang="en-US" b="0" i="1" smtClean="0">
                                  <a:latin typeface="Cambria Math" panose="02040503050406030204" pitchFamily="18" charset="0"/>
                                </a:rPr>
                                <m:t>+1  </m:t>
                              </m:r>
                              <m:r>
                                <a:rPr lang="en-US" b="0" i="1" smtClean="0">
                                  <a:latin typeface="Cambria Math" panose="02040503050406030204" pitchFamily="18" charset="0"/>
                                </a:rPr>
                                <m:t>𝑜</m:t>
                              </m:r>
                              <m:r>
                                <a:rPr lang="en-US" b="0" i="1" smtClean="0">
                                  <a:latin typeface="Cambria Math" panose="02040503050406030204" pitchFamily="18" charset="0"/>
                                </a:rPr>
                                <m:t>/</m:t>
                              </m:r>
                              <m:r>
                                <a:rPr lang="en-US" b="0" i="1" smtClean="0">
                                  <a:latin typeface="Cambria Math" panose="02040503050406030204" pitchFamily="18" charset="0"/>
                                </a:rPr>
                                <m:t>𝑤</m:t>
                              </m:r>
                            </m:e>
                          </m:eqArr>
                        </m:e>
                      </m:d>
                    </m:oMath>
                  </m:oMathPara>
                </a14:m>
                <a:endParaRPr lang="en-US" dirty="0"/>
              </a:p>
              <a:p>
                <a:r>
                  <a:rPr lang="en-US" dirty="0"/>
                  <a:t>The equation can be written as,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e>
                      </m:d>
                      <m:r>
                        <a:rPr lang="en-US" b="0" i="1" smtClean="0">
                          <a:latin typeface="Cambria Math" panose="02040503050406030204" pitchFamily="18" charset="0"/>
                        </a:rPr>
                        <m:t>−2</m:t>
                      </m:r>
                      <m:r>
                        <a:rPr lang="en-US" b="0" i="1" smtClean="0">
                          <a:latin typeface="Cambria Math" panose="02040503050406030204" pitchFamily="18" charset="0"/>
                        </a:rPr>
                        <m:t>𝑡</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−1</m:t>
                          </m:r>
                        </m:e>
                      </m:d>
                      <m:r>
                        <a:rPr lang="en-US" b="0" i="1" smtClean="0">
                          <a:latin typeface="Cambria Math" panose="02040503050406030204" pitchFamily="18" charset="0"/>
                        </a:rPr>
                        <m:t>=1     (1)</m:t>
                      </m:r>
                    </m:oMath>
                  </m:oMathPara>
                </a14:m>
                <a:endParaRPr lang="en-US" dirty="0"/>
              </a:p>
              <a:p>
                <a:r>
                  <a:rPr lang="en-US" dirty="0"/>
                  <a:t>To convert it into homogeneous equation,</a:t>
                </a:r>
              </a:p>
              <a:p>
                <a:pPr lvl="1"/>
                <a:r>
                  <a:rPr lang="en-US" dirty="0">
                    <a:solidFill>
                      <a:srgbClr val="0066FF"/>
                    </a:solidFill>
                  </a:rPr>
                  <a:t>Multiply with -1 and replace m by m-1,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𝑡</m:t>
                      </m:r>
                      <m:d>
                        <m:dPr>
                          <m:ctrlPr>
                            <a:rPr lang="en-US" i="1">
                              <a:latin typeface="Cambria Math" panose="02040503050406030204" pitchFamily="18" charset="0"/>
                            </a:rPr>
                          </m:ctrlPr>
                        </m:dPr>
                        <m:e>
                          <m:r>
                            <a:rPr lang="en-US" i="1">
                              <a:latin typeface="Cambria Math" panose="02040503050406030204" pitchFamily="18" charset="0"/>
                            </a:rPr>
                            <m:t>𝑚</m:t>
                          </m:r>
                          <m:r>
                            <a:rPr lang="en-US" b="0" i="1" smtClean="0">
                              <a:latin typeface="Cambria Math" panose="02040503050406030204" pitchFamily="18" charset="0"/>
                            </a:rPr>
                            <m:t>−1</m:t>
                          </m:r>
                        </m:e>
                      </m:d>
                      <m:r>
                        <a:rPr lang="en-US" b="0" i="1" smtClean="0">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𝑡</m:t>
                      </m:r>
                      <m:d>
                        <m:dPr>
                          <m:ctrlPr>
                            <a:rPr lang="en-US" i="1">
                              <a:latin typeface="Cambria Math" panose="02040503050406030204" pitchFamily="18" charset="0"/>
                            </a:rPr>
                          </m:ctrlPr>
                        </m:dPr>
                        <m:e>
                          <m:r>
                            <a:rPr lang="en-US" i="1">
                              <a:latin typeface="Cambria Math" panose="02040503050406030204" pitchFamily="18" charset="0"/>
                            </a:rPr>
                            <m:t>𝑚</m:t>
                          </m:r>
                          <m:r>
                            <a:rPr lang="en-US" i="1">
                              <a:latin typeface="Cambria Math" panose="02040503050406030204" pitchFamily="18" charset="0"/>
                            </a:rPr>
                            <m:t>−2</m:t>
                          </m:r>
                        </m:e>
                      </m:d>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     (</m:t>
                      </m:r>
                      <m:r>
                        <a:rPr lang="en-US" b="0" i="1" smtClean="0">
                          <a:latin typeface="Cambria Math" panose="02040503050406030204" pitchFamily="18" charset="0"/>
                        </a:rPr>
                        <m:t>2</m:t>
                      </m:r>
                      <m:r>
                        <a:rPr lang="en-US" i="1">
                          <a:latin typeface="Cambria Math" panose="02040503050406030204" pitchFamily="18" charset="0"/>
                        </a:rPr>
                        <m:t>)</m:t>
                      </m:r>
                    </m:oMath>
                  </m:oMathPara>
                </a14:m>
                <a:endParaRPr lang="en-US" dirty="0"/>
              </a:p>
              <a:p>
                <a:r>
                  <a:rPr lang="en-US" dirty="0"/>
                  <a:t>Solving equations (1) and (2), we have now</a:t>
                </a: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𝒕</m:t>
                      </m:r>
                      <m:d>
                        <m:dPr>
                          <m:ctrlPr>
                            <a:rPr lang="en-US" b="1" i="1">
                              <a:latin typeface="Cambria Math" panose="02040503050406030204" pitchFamily="18" charset="0"/>
                            </a:rPr>
                          </m:ctrlPr>
                        </m:dPr>
                        <m:e>
                          <m:r>
                            <a:rPr lang="en-US" b="1" i="1">
                              <a:latin typeface="Cambria Math" panose="02040503050406030204" pitchFamily="18" charset="0"/>
                            </a:rPr>
                            <m:t>𝒎</m:t>
                          </m:r>
                        </m:e>
                      </m:d>
                      <m:r>
                        <a:rPr lang="en-US" b="1" i="1">
                          <a:latin typeface="Cambria Math" panose="02040503050406030204" pitchFamily="18" charset="0"/>
                        </a:rPr>
                        <m:t>−</m:t>
                      </m:r>
                      <m:r>
                        <a:rPr lang="en-US" b="1" i="1" smtClean="0">
                          <a:latin typeface="Cambria Math" panose="02040503050406030204" pitchFamily="18" charset="0"/>
                        </a:rPr>
                        <m:t>𝟑</m:t>
                      </m:r>
                      <m:r>
                        <a:rPr lang="en-US" b="1" i="1">
                          <a:latin typeface="Cambria Math" panose="02040503050406030204" pitchFamily="18" charset="0"/>
                        </a:rPr>
                        <m:t>𝒕</m:t>
                      </m:r>
                      <m:d>
                        <m:dPr>
                          <m:ctrlPr>
                            <a:rPr lang="en-US" b="1" i="1">
                              <a:latin typeface="Cambria Math" panose="02040503050406030204" pitchFamily="18" charset="0"/>
                            </a:rPr>
                          </m:ctrlPr>
                        </m:dPr>
                        <m:e>
                          <m:r>
                            <a:rPr lang="en-US" b="1" i="1">
                              <a:latin typeface="Cambria Math" panose="02040503050406030204" pitchFamily="18" charset="0"/>
                            </a:rPr>
                            <m:t>𝒎</m:t>
                          </m:r>
                          <m:r>
                            <a:rPr lang="en-US" b="1" i="1">
                              <a:latin typeface="Cambria Math" panose="02040503050406030204" pitchFamily="18" charset="0"/>
                            </a:rPr>
                            <m:t>−</m:t>
                          </m:r>
                          <m:r>
                            <a:rPr lang="en-US" b="1" i="1">
                              <a:latin typeface="Cambria Math" panose="02040503050406030204" pitchFamily="18" charset="0"/>
                            </a:rPr>
                            <m:t>𝟏</m:t>
                          </m:r>
                        </m:e>
                      </m:d>
                      <m:r>
                        <a:rPr lang="en-US" b="1" i="1" smtClean="0">
                          <a:latin typeface="Cambria Math" panose="02040503050406030204" pitchFamily="18" charset="0"/>
                        </a:rPr>
                        <m:t>+</m:t>
                      </m:r>
                      <m:r>
                        <a:rPr lang="en-US" b="1" i="1" smtClean="0">
                          <a:latin typeface="Cambria Math" panose="02040503050406030204" pitchFamily="18" charset="0"/>
                        </a:rPr>
                        <m:t>𝟐</m:t>
                      </m:r>
                      <m:r>
                        <a:rPr lang="en-US" b="1" i="1" smtClean="0">
                          <a:latin typeface="Cambria Math" panose="02040503050406030204" pitchFamily="18" charset="0"/>
                        </a:rPr>
                        <m:t>𝒕</m:t>
                      </m:r>
                      <m:r>
                        <a:rPr lang="en-US" b="1" i="1" smtClean="0">
                          <a:latin typeface="Cambria Math" panose="02040503050406030204" pitchFamily="18" charset="0"/>
                        </a:rPr>
                        <m:t>(</m:t>
                      </m:r>
                      <m:r>
                        <a:rPr lang="en-US" b="1" i="1" smtClean="0">
                          <a:latin typeface="Cambria Math" panose="02040503050406030204" pitchFamily="18" charset="0"/>
                        </a:rPr>
                        <m:t>𝒎</m:t>
                      </m:r>
                      <m:r>
                        <a:rPr lang="en-US" b="1" i="1" smtClean="0">
                          <a:latin typeface="Cambria Math" panose="02040503050406030204" pitchFamily="18" charset="0"/>
                        </a:rPr>
                        <m:t>−</m:t>
                      </m:r>
                      <m:r>
                        <a:rPr lang="en-US" b="1" i="1" smtClean="0">
                          <a:latin typeface="Cambria Math" panose="02040503050406030204" pitchFamily="18" charset="0"/>
                        </a:rPr>
                        <m:t>𝟐</m:t>
                      </m:r>
                      <m:r>
                        <a:rPr lang="en-US" b="1" i="1" smtClean="0">
                          <a:latin typeface="Cambria Math" panose="02040503050406030204" pitchFamily="18" charset="0"/>
                        </a:rPr>
                        <m:t>)=</m:t>
                      </m:r>
                      <m:r>
                        <a:rPr lang="en-US" b="1" i="1" smtClean="0">
                          <a:latin typeface="Cambria Math" panose="02040503050406030204" pitchFamily="18" charset="0"/>
                        </a:rPr>
                        <m:t>𝟎</m:t>
                      </m:r>
                    </m:oMath>
                  </m:oMathPara>
                </a14:m>
                <a:endParaRPr lang="en-US" b="1"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4" t="-457" r="-10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17</a:t>
            </a:fld>
            <a:endParaRPr lang="en-US" dirty="0"/>
          </a:p>
        </p:txBody>
      </p:sp>
      <p:sp>
        <p:nvSpPr>
          <p:cNvPr id="5" name="Rounded Rectangle 4"/>
          <p:cNvSpPr/>
          <p:nvPr/>
        </p:nvSpPr>
        <p:spPr>
          <a:xfrm>
            <a:off x="8077200" y="30480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Inhomogeneous equation</a:t>
            </a:r>
          </a:p>
        </p:txBody>
      </p:sp>
    </p:spTree>
    <p:extLst>
      <p:ext uri="{BB962C8B-B14F-4D97-AF65-F5344CB8AC3E}">
        <p14:creationId xmlns:p14="http://schemas.microsoft.com/office/powerpoint/2010/main" val="179659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5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500"/>
                                        <p:tgtEl>
                                          <p:spTgt spid="3">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500"/>
                                        <p:tgtEl>
                                          <p:spTgt spid="3">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fade">
                                      <p:cBhvr>
                                        <p:cTn id="51" dur="500"/>
                                        <p:tgtEl>
                                          <p:spTgt spid="3">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Tower of Hanoi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The characteristic polynomial is,</a:t>
                </a:r>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−3</m:t>
                      </m:r>
                      <m:r>
                        <a:rPr lang="en-US" i="1">
                          <a:latin typeface="Cambria Math" panose="02040503050406030204" pitchFamily="18" charset="0"/>
                        </a:rPr>
                        <m:t>𝑥</m:t>
                      </m:r>
                      <m:r>
                        <a:rPr lang="en-US" i="1">
                          <a:latin typeface="Cambria Math" panose="02040503050406030204" pitchFamily="18" charset="0"/>
                        </a:rPr>
                        <m:t>+2=</m:t>
                      </m:r>
                      <m:r>
                        <a:rPr lang="en-US">
                          <a:latin typeface="Cambria Math" panose="02040503050406030204" pitchFamily="18" charset="0"/>
                        </a:rPr>
                        <m:t>0</m:t>
                      </m:r>
                    </m:oMath>
                  </m:oMathPara>
                </a14:m>
                <a:endParaRPr lang="en-US" dirty="0"/>
              </a:p>
              <a:p>
                <a:r>
                  <a:rPr lang="en-US" dirty="0"/>
                  <a:t>Whose roots are,</a:t>
                </a:r>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r>
                      <a:rPr lang="en-US" i="1">
                        <a:latin typeface="Cambria Math" panose="02040503050406030204" pitchFamily="18" charset="0"/>
                      </a:rPr>
                      <m:t>=2</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m:t>
                        </m:r>
                      </m:sub>
                    </m:sSub>
                    <m:r>
                      <a:rPr lang="en-US" i="1">
                        <a:latin typeface="Cambria Math" panose="02040503050406030204" pitchFamily="18" charset="0"/>
                      </a:rPr>
                      <m:t>=1</m:t>
                    </m:r>
                  </m:oMath>
                </a14:m>
                <a:endParaRPr lang="en-US" dirty="0"/>
              </a:p>
              <a:p>
                <a:r>
                  <a:rPr lang="en-US" dirty="0"/>
                  <a:t>The general solution is therefore of the form,</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𝑚</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sSup>
                        <m:sSupPr>
                          <m:ctrlPr>
                            <a:rPr lang="en-US" i="1">
                              <a:latin typeface="Cambria Math" panose="02040503050406030204" pitchFamily="18" charset="0"/>
                            </a:rPr>
                          </m:ctrlPr>
                        </m:sSupPr>
                        <m:e>
                          <m:r>
                            <a:rPr lang="en-US" i="1">
                              <a:latin typeface="Cambria Math" panose="02040503050406030204" pitchFamily="18" charset="0"/>
                            </a:rPr>
                            <m:t>1</m:t>
                          </m:r>
                        </m:e>
                        <m:sup>
                          <m:r>
                            <a:rPr lang="en-US" i="1">
                              <a:latin typeface="Cambria Math" panose="02040503050406030204" pitchFamily="18" charset="0"/>
                            </a:rPr>
                            <m:t>𝑚</m:t>
                          </m:r>
                        </m:sup>
                      </m:sSup>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𝑚</m:t>
                          </m:r>
                        </m:sup>
                      </m:sSup>
                    </m:oMath>
                  </m:oMathPara>
                </a14:m>
                <a:endParaRPr lang="en-US" dirty="0"/>
              </a:p>
              <a:p>
                <a:r>
                  <a:rPr lang="en-US" dirty="0"/>
                  <a:t>Substituting initial values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=0 </m:t>
                    </m:r>
                  </m:oMath>
                </a14:m>
                <a:r>
                  <a:rPr lang="en-US" dirty="0"/>
                  <a:t>and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m:t>
                    </m:r>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rPr>
                            <m:t>0</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r>
                        <a:rPr lang="en-US" i="1">
                          <a:latin typeface="Cambria Math" panose="02040503050406030204" pitchFamily="18" charset="0"/>
                        </a:rPr>
                        <m:t>=0       </m:t>
                      </m:r>
                      <m:d>
                        <m:dPr>
                          <m:ctrlPr>
                            <a:rPr lang="en-US" i="1">
                              <a:latin typeface="Cambria Math" panose="02040503050406030204" pitchFamily="18" charset="0"/>
                            </a:rPr>
                          </m:ctrlPr>
                        </m:dPr>
                        <m:e>
                          <m:r>
                            <a:rPr lang="en-US" i="1">
                              <a:latin typeface="Cambria Math" panose="02040503050406030204" pitchFamily="18" charset="0"/>
                            </a:rPr>
                            <m:t>1</m:t>
                          </m:r>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en-US">
                          <a:latin typeface="Cambria Math" panose="02040503050406030204" pitchFamily="18" charset="0"/>
                        </a:rPr>
                        <m:t>+</m:t>
                      </m:r>
                      <m:r>
                        <a:rPr lang="en-US" b="0" i="0"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r>
                        <a:rPr lang="en-US" b="0" i="1" smtClean="0">
                          <a:latin typeface="Cambria Math" panose="02040503050406030204" pitchFamily="18" charset="0"/>
                        </a:rPr>
                        <m:t>=1</m:t>
                      </m:r>
                      <m:r>
                        <a:rPr lang="en-US" i="1">
                          <a:latin typeface="Cambria Math" panose="02040503050406030204" pitchFamily="18" charset="0"/>
                        </a:rPr>
                        <m:t>       (2)</m:t>
                      </m:r>
                    </m:oMath>
                  </m:oMathPara>
                </a14:m>
                <a:endParaRPr lang="en-US" dirty="0"/>
              </a:p>
              <a:p>
                <a:r>
                  <a:rPr lang="en-US" dirty="0"/>
                  <a:t>Solving these linear equations we get c</a:t>
                </a:r>
                <a:r>
                  <a:rPr lang="en-US" baseline="-25000" dirty="0"/>
                  <a:t>1</a:t>
                </a:r>
                <a:r>
                  <a:rPr lang="en-US" dirty="0"/>
                  <a:t> = -1 and c</a:t>
                </a:r>
                <a:r>
                  <a:rPr lang="en-US" baseline="-25000" dirty="0"/>
                  <a:t>2</a:t>
                </a:r>
                <a:r>
                  <a:rPr lang="en-US" dirty="0"/>
                  <a:t> = 1.</a:t>
                </a:r>
              </a:p>
              <a:p>
                <a:r>
                  <a:rPr lang="en-US" dirty="0"/>
                  <a:t>Therefore time complexity of tower of Hanoi problem is given as,</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𝒕</m:t>
                      </m:r>
                      <m:d>
                        <m:dPr>
                          <m:ctrlPr>
                            <a:rPr lang="en-US" b="1" i="1" smtClean="0">
                              <a:latin typeface="Cambria Math" panose="02040503050406030204" pitchFamily="18" charset="0"/>
                            </a:rPr>
                          </m:ctrlPr>
                        </m:dPr>
                        <m:e>
                          <m:r>
                            <a:rPr lang="en-US" b="1" i="1" smtClean="0">
                              <a:latin typeface="Cambria Math" panose="02040503050406030204" pitchFamily="18" charset="0"/>
                            </a:rPr>
                            <m:t>𝒎</m:t>
                          </m:r>
                        </m:e>
                      </m:d>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𝟐</m:t>
                          </m:r>
                        </m:e>
                        <m:sup>
                          <m:r>
                            <a:rPr lang="en-US" b="1" i="1" smtClean="0">
                              <a:latin typeface="Cambria Math" panose="02040503050406030204" pitchFamily="18" charset="0"/>
                            </a:rPr>
                            <m:t>𝒎</m:t>
                          </m:r>
                        </m:sup>
                      </m:sSup>
                      <m:r>
                        <a:rPr lang="en-US" b="1" i="1" smtClean="0">
                          <a:latin typeface="Cambria Math" panose="02040503050406030204" pitchFamily="18" charset="0"/>
                        </a:rPr>
                        <m:t> −</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𝑶</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𝟐</m:t>
                              </m:r>
                            </m:e>
                            <m:sup>
                              <m:r>
                                <a:rPr lang="en-US" b="1" i="1" smtClean="0">
                                  <a:latin typeface="Cambria Math" panose="02040503050406030204" pitchFamily="18" charset="0"/>
                                </a:rPr>
                                <m:t>𝒎</m:t>
                              </m:r>
                            </m:sup>
                          </m:sSup>
                        </m:e>
                      </m:d>
                    </m:oMath>
                  </m:oMathPara>
                </a14:m>
                <a:endParaRPr lang="en-US" b="1"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4" t="-914"/>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EA8BEFB-AE5B-48F9-BBAD-B489CDE48C80}" type="slidenum">
              <a:rPr lang="en-US" smtClean="0"/>
              <a:pPr/>
              <a:t>18</a:t>
            </a:fld>
            <a:endParaRPr lang="en-US" dirty="0"/>
          </a:p>
        </p:txBody>
      </p:sp>
      <p:sp>
        <p:nvSpPr>
          <p:cNvPr id="6" name="Rounded Rectangle 5"/>
          <p:cNvSpPr/>
          <p:nvPr/>
        </p:nvSpPr>
        <p:spPr>
          <a:xfrm>
            <a:off x="6858000" y="5791200"/>
            <a:ext cx="914400" cy="457200"/>
          </a:xfrm>
          <a:prstGeom prst="round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3966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6"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strips(downRight)">
                                      <p:cBhvr>
                                        <p:cTn id="6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C5D5-0763-43E0-A382-2903B51182A7}"/>
              </a:ext>
            </a:extLst>
          </p:cNvPr>
          <p:cNvSpPr>
            <a:spLocks noGrp="1"/>
          </p:cNvSpPr>
          <p:nvPr>
            <p:ph type="title"/>
          </p:nvPr>
        </p:nvSpPr>
        <p:spPr/>
        <p:txBody>
          <a:bodyPr/>
          <a:lstStyle/>
          <a:p>
            <a:r>
              <a:rPr lang="en-IN" dirty="0"/>
              <a:t>Non-homogeneous recurrence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BE1DF0-D9DD-4CAF-BFA0-59BF6D976C07}"/>
                  </a:ext>
                </a:extLst>
              </p:cNvPr>
              <p:cNvSpPr>
                <a:spLocks noGrp="1"/>
              </p:cNvSpPr>
              <p:nvPr>
                <p:ph idx="1"/>
              </p:nvPr>
            </p:nvSpPr>
            <p:spPr/>
            <p:txBody>
              <a:bodyPr>
                <a:normAutofit/>
              </a:bodyPr>
              <a:lstStyle/>
              <a:p>
                <a:pPr marL="0" indent="0">
                  <a:buNone/>
                </a:pPr>
                <a:r>
                  <a:rPr lang="en-US" dirty="0"/>
                  <a:t>Recurrence equation</a:t>
                </a:r>
              </a:p>
              <a:p>
                <a:pPr marL="0" indent="0" algn="ctr">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IN" b="0" i="1" smtClean="0">
                        <a:latin typeface="Cambria Math" panose="02040503050406030204" pitchFamily="18" charset="0"/>
                      </a:rPr>
                      <m:t>𝑇</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IN" b="0" i="1" smtClean="0">
                        <a:latin typeface="Cambria Math" panose="02040503050406030204" pitchFamily="18" charset="0"/>
                      </a:rPr>
                      <m:t>𝑇</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−1)+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IN" b="0" i="1" smtClean="0">
                        <a:latin typeface="Cambria Math" panose="02040503050406030204" pitchFamily="18" charset="0"/>
                      </a:rPr>
                      <m:t>𝑇</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−2)+⋯+</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𝑇</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𝑛</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𝑘</m:t>
                    </m:r>
                    <m:r>
                      <a:rPr lang="en-IN" b="0" i="1" smtClean="0">
                        <a:latin typeface="Cambria Math" panose="02040503050406030204" pitchFamily="18" charset="0"/>
                        <a:ea typeface="Cambria Math" panose="02040503050406030204" pitchFamily="18" charset="0"/>
                      </a:rPr>
                      <m:t>)=</m:t>
                    </m:r>
                    <m:r>
                      <a:rPr lang="en-IN" b="0" i="1" smtClean="0">
                        <a:solidFill>
                          <a:srgbClr val="C00000"/>
                        </a:solidFill>
                        <a:latin typeface="Cambria Math" panose="02040503050406030204" pitchFamily="18" charset="0"/>
                        <a:ea typeface="Cambria Math" panose="02040503050406030204" pitchFamily="18" charset="0"/>
                      </a:rPr>
                      <m:t>𝑓</m:t>
                    </m:r>
                    <m:r>
                      <a:rPr lang="en-IN" b="0" i="1" smtClean="0">
                        <a:solidFill>
                          <a:srgbClr val="C00000"/>
                        </a:solidFill>
                        <a:latin typeface="Cambria Math" panose="02040503050406030204" pitchFamily="18" charset="0"/>
                        <a:ea typeface="Cambria Math" panose="02040503050406030204" pitchFamily="18" charset="0"/>
                      </a:rPr>
                      <m:t>(</m:t>
                    </m:r>
                    <m:r>
                      <a:rPr lang="en-IN" b="0" i="1" smtClean="0">
                        <a:solidFill>
                          <a:srgbClr val="C00000"/>
                        </a:solidFill>
                        <a:latin typeface="Cambria Math" panose="02040503050406030204" pitchFamily="18" charset="0"/>
                        <a:ea typeface="Cambria Math" panose="02040503050406030204" pitchFamily="18" charset="0"/>
                      </a:rPr>
                      <m:t>𝑛</m:t>
                    </m:r>
                    <m:r>
                      <a:rPr lang="en-IN" b="0" i="1" smtClean="0">
                        <a:solidFill>
                          <a:srgbClr val="C00000"/>
                        </a:solidFill>
                        <a:latin typeface="Cambria Math" panose="02040503050406030204" pitchFamily="18" charset="0"/>
                        <a:ea typeface="Cambria Math" panose="02040503050406030204" pitchFamily="18" charset="0"/>
                      </a:rPr>
                      <m:t>)</m:t>
                    </m:r>
                  </m:oMath>
                </a14:m>
                <a:endParaRPr lang="en-US" dirty="0">
                  <a:solidFill>
                    <a:srgbClr val="C00000"/>
                  </a:solidFill>
                </a:endParaRPr>
              </a:p>
              <a:p>
                <a:pPr marL="0" indent="0">
                  <a:buNone/>
                </a:pPr>
                <a:r>
                  <a:rPr lang="en-IN" dirty="0"/>
                  <a:t>is called as recurrence of order k, where a</a:t>
                </a:r>
                <a:r>
                  <a:rPr lang="en-IN" baseline="-25000" dirty="0"/>
                  <a:t>0</a:t>
                </a:r>
                <a:r>
                  <a:rPr lang="en-IN" dirty="0"/>
                  <a:t>,a</a:t>
                </a:r>
                <a:r>
                  <a:rPr lang="en-IN" baseline="-25000" dirty="0"/>
                  <a:t>1</a:t>
                </a:r>
                <a:r>
                  <a:rPr lang="en-IN" dirty="0"/>
                  <a:t>,a</a:t>
                </a:r>
                <a:r>
                  <a:rPr lang="en-IN" baseline="-25000" dirty="0"/>
                  <a:t>2</a:t>
                </a:r>
                <a:r>
                  <a:rPr lang="en-IN" dirty="0"/>
                  <a:t>,…</a:t>
                </a:r>
                <a:r>
                  <a:rPr lang="en-IN" dirty="0" err="1"/>
                  <a:t>a</a:t>
                </a:r>
                <a:r>
                  <a:rPr lang="en-IN" baseline="-25000" dirty="0" err="1"/>
                  <a:t>k</a:t>
                </a:r>
                <a:r>
                  <a:rPr lang="en-IN" dirty="0"/>
                  <a:t> are constants, it is also known as k</a:t>
                </a:r>
                <a:r>
                  <a:rPr lang="en-IN" baseline="30000" dirty="0"/>
                  <a:t>th</a:t>
                </a:r>
                <a:r>
                  <a:rPr lang="en-IN" dirty="0"/>
                  <a:t> order linear recurrence relation.</a:t>
                </a:r>
              </a:p>
              <a:p>
                <a:pPr marL="0" indent="0">
                  <a:buNone/>
                </a:pPr>
                <a:r>
                  <a:rPr lang="en-IN" dirty="0"/>
                  <a:t>The solution of a given recurrence relation is given by:</a:t>
                </a:r>
              </a:p>
              <a:p>
                <a:pPr marL="0" indent="0">
                  <a:buNone/>
                </a:pPr>
                <a:r>
                  <a:rPr lang="en-IN" dirty="0">
                    <a:solidFill>
                      <a:srgbClr val="C00000"/>
                    </a:solidFill>
                  </a:rPr>
                  <a:t>Total solution </a:t>
                </a:r>
                <a:r>
                  <a:rPr lang="en-IN" dirty="0"/>
                  <a:t>or </a:t>
                </a:r>
                <a:r>
                  <a:rPr lang="en-IN" dirty="0">
                    <a:solidFill>
                      <a:srgbClr val="C00000"/>
                    </a:solidFill>
                  </a:rPr>
                  <a:t>general solution </a:t>
                </a:r>
                <a:r>
                  <a:rPr lang="en-IN" dirty="0"/>
                  <a:t>:= Homogeneous solution + Particular solution</a:t>
                </a:r>
              </a:p>
              <a:p>
                <a:pPr marL="0" indent="0">
                  <a:buNone/>
                </a:pPr>
                <a:r>
                  <a:rPr lang="en-IN" b="1" i="1" dirty="0">
                    <a:latin typeface="Cambria Math" panose="02040503050406030204" pitchFamily="18" charset="0"/>
                    <a:ea typeface="Cambria Math" panose="02040503050406030204" pitchFamily="18" charset="0"/>
                  </a:rPr>
                  <a:t>                            </a:t>
                </a:r>
                <a:r>
                  <a:rPr lang="en-IN" b="1" dirty="0">
                    <a:latin typeface="Cambria Math" panose="02040503050406030204" pitchFamily="18" charset="0"/>
                    <a:ea typeface="Cambria Math" panose="02040503050406030204" pitchFamily="18" charset="0"/>
                  </a:rPr>
                  <a:t>T(n) = T(n)</a:t>
                </a:r>
                <a:r>
                  <a:rPr lang="en-IN" b="1" baseline="30000" dirty="0" err="1">
                    <a:latin typeface="Cambria Math" panose="02040503050406030204" pitchFamily="18" charset="0"/>
                    <a:ea typeface="Cambria Math" panose="02040503050406030204" pitchFamily="18" charset="0"/>
                  </a:rPr>
                  <a:t>h</a:t>
                </a:r>
                <a:r>
                  <a:rPr lang="en-IN" b="1" dirty="0" err="1">
                    <a:latin typeface="Cambria Math" panose="02040503050406030204" pitchFamily="18" charset="0"/>
                    <a:ea typeface="Cambria Math" panose="02040503050406030204" pitchFamily="18" charset="0"/>
                  </a:rPr>
                  <a:t>+T</a:t>
                </a:r>
                <a:r>
                  <a:rPr lang="en-IN" b="1" dirty="0">
                    <a:latin typeface="Cambria Math" panose="02040503050406030204" pitchFamily="18" charset="0"/>
                    <a:ea typeface="Cambria Math" panose="02040503050406030204" pitchFamily="18" charset="0"/>
                  </a:rPr>
                  <a:t>(n)</a:t>
                </a:r>
                <a:r>
                  <a:rPr lang="en-IN" b="1" baseline="30000" dirty="0">
                    <a:latin typeface="Cambria Math" panose="02040503050406030204" pitchFamily="18" charset="0"/>
                    <a:ea typeface="Cambria Math" panose="02040503050406030204" pitchFamily="18" charset="0"/>
                  </a:rPr>
                  <a:t>p</a:t>
                </a:r>
              </a:p>
              <a:p>
                <a:pPr marL="0" indent="0">
                  <a:buNone/>
                </a:pPr>
                <a:endParaRPr lang="en-IN" b="1" i="1" baseline="30000" dirty="0">
                  <a:latin typeface="Cambria Math" panose="02040503050406030204" pitchFamily="18" charset="0"/>
                  <a:ea typeface="Cambria Math" panose="02040503050406030204" pitchFamily="18" charset="0"/>
                </a:endParaRPr>
              </a:p>
              <a:p>
                <a:pPr marL="0" indent="0">
                  <a:buNone/>
                </a:pPr>
                <a:r>
                  <a:rPr lang="en-IN" b="1" dirty="0">
                    <a:solidFill>
                      <a:srgbClr val="C00000"/>
                    </a:solidFill>
                    <a:latin typeface="Cambria Math" panose="02040503050406030204" pitchFamily="18" charset="0"/>
                    <a:ea typeface="Cambria Math" panose="02040503050406030204" pitchFamily="18" charset="0"/>
                  </a:rPr>
                  <a:t>Homogeneous solution(T(n)</a:t>
                </a:r>
                <a:r>
                  <a:rPr lang="en-IN" b="1" baseline="30000" dirty="0">
                    <a:solidFill>
                      <a:srgbClr val="C00000"/>
                    </a:solidFill>
                    <a:latin typeface="Cambria Math" panose="02040503050406030204" pitchFamily="18" charset="0"/>
                    <a:ea typeface="Cambria Math" panose="02040503050406030204" pitchFamily="18" charset="0"/>
                  </a:rPr>
                  <a:t>h</a:t>
                </a:r>
                <a:r>
                  <a:rPr lang="en-IN" b="1" dirty="0">
                    <a:solidFill>
                      <a:srgbClr val="C00000"/>
                    </a:solidFill>
                    <a:latin typeface="Cambria Math" panose="02040503050406030204" pitchFamily="18" charset="0"/>
                    <a:ea typeface="Cambria Math" panose="02040503050406030204" pitchFamily="18" charset="0"/>
                  </a:rPr>
                  <a:t>)</a:t>
                </a:r>
                <a:r>
                  <a:rPr lang="en-IN" b="1" dirty="0">
                    <a:latin typeface="Cambria Math" panose="02040503050406030204" pitchFamily="18" charset="0"/>
                    <a:ea typeface="Cambria Math" panose="02040503050406030204" pitchFamily="18" charset="0"/>
                  </a:rPr>
                  <a:t>: </a:t>
                </a:r>
                <a:r>
                  <a:rPr lang="en-IN" dirty="0">
                    <a:latin typeface="Cambria Math" panose="02040503050406030204" pitchFamily="18" charset="0"/>
                    <a:ea typeface="Cambria Math" panose="02040503050406030204" pitchFamily="18" charset="0"/>
                  </a:rPr>
                  <a:t>we calculate homogeneous solution by putting f(n)=0, and simply solves it</a:t>
                </a:r>
                <a:r>
                  <a:rPr lang="en-IN" b="1" dirty="0">
                    <a:latin typeface="Cambria Math" panose="02040503050406030204" pitchFamily="18" charset="0"/>
                    <a:ea typeface="Cambria Math" panose="02040503050406030204" pitchFamily="18" charset="0"/>
                  </a:rPr>
                  <a:t>.</a:t>
                </a:r>
              </a:p>
              <a:p>
                <a:pPr marL="0" indent="0">
                  <a:buNone/>
                </a:pPr>
                <a:r>
                  <a:rPr lang="en-IN" sz="2000" b="1" dirty="0">
                    <a:latin typeface="Cambria Math" panose="02040503050406030204" pitchFamily="18" charset="0"/>
                    <a:ea typeface="Cambria Math" panose="02040503050406030204" pitchFamily="18" charset="0"/>
                  </a:rPr>
                  <a:t>T(n)</a:t>
                </a:r>
                <a:r>
                  <a:rPr lang="en-IN" sz="2000" b="1" baseline="30000" dirty="0">
                    <a:latin typeface="Cambria Math" panose="02040503050406030204" pitchFamily="18" charset="0"/>
                    <a:ea typeface="Cambria Math" panose="02040503050406030204" pitchFamily="18" charset="0"/>
                  </a:rPr>
                  <a:t>h</a:t>
                </a:r>
                <a:r>
                  <a:rPr lang="en-IN" sz="2000" b="1" dirty="0">
                    <a:latin typeface="Cambria Math" panose="02040503050406030204" pitchFamily="18" charset="0"/>
                    <a:ea typeface="Cambria Math" panose="02040503050406030204" pitchFamily="18" charset="0"/>
                  </a:rPr>
                  <a:t> =&gt;</a:t>
                </a:r>
                <a14:m>
                  <m:oMath xmlns:m="http://schemas.openxmlformats.org/officeDocument/2006/math">
                    <m:sSub>
                      <m:sSubPr>
                        <m:ctrlPr>
                          <a:rPr lang="en-US" sz="2000" i="1" smtClean="0">
                            <a:latin typeface="Cambria Math" panose="02040503050406030204" pitchFamily="18" charset="0"/>
                          </a:rPr>
                        </m:ctrlPr>
                      </m:sSubPr>
                      <m:e>
                        <m:r>
                          <a:rPr lang="en-IN" sz="2000" b="0" i="1" smtClean="0">
                            <a:latin typeface="Cambria Math" panose="02040503050406030204" pitchFamily="18" charset="0"/>
                          </a:rPr>
                          <m:t> </m:t>
                        </m:r>
                        <m:r>
                          <a:rPr lang="en-US" sz="2000" b="0" i="1" smtClean="0">
                            <a:latin typeface="Cambria Math" panose="02040503050406030204" pitchFamily="18" charset="0"/>
                          </a:rPr>
                          <m:t>𝑎</m:t>
                        </m:r>
                      </m:e>
                      <m:sub>
                        <m:r>
                          <a:rPr lang="en-US" sz="2000" b="0" i="1" smtClean="0">
                            <a:latin typeface="Cambria Math" panose="02040503050406030204" pitchFamily="18" charset="0"/>
                          </a:rPr>
                          <m:t>0</m:t>
                        </m:r>
                      </m:sub>
                    </m:sSub>
                    <m:r>
                      <a:rPr lang="en-IN" sz="2000" b="0" i="1" smtClean="0">
                        <a:latin typeface="Cambria Math" panose="02040503050406030204" pitchFamily="18" charset="0"/>
                      </a:rPr>
                      <m:t>𝑇</m:t>
                    </m:r>
                    <m:r>
                      <a:rPr lang="en-IN" sz="2000" b="0" i="1" smtClean="0">
                        <a:latin typeface="Cambria Math" panose="02040503050406030204" pitchFamily="18" charset="0"/>
                      </a:rPr>
                      <m:t>(</m:t>
                    </m:r>
                    <m:r>
                      <a:rPr lang="en-IN" sz="2000" b="0" i="1" smtClean="0">
                        <a:latin typeface="Cambria Math" panose="02040503050406030204" pitchFamily="18" charset="0"/>
                      </a:rPr>
                      <m:t>𝑛</m:t>
                    </m:r>
                    <m:r>
                      <a:rPr lang="en-IN"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1</m:t>
                        </m:r>
                      </m:sub>
                    </m:sSub>
                    <m:r>
                      <a:rPr lang="en-IN" sz="2000" b="0" i="1" smtClean="0">
                        <a:latin typeface="Cambria Math" panose="02040503050406030204" pitchFamily="18" charset="0"/>
                      </a:rPr>
                      <m:t>𝑇</m:t>
                    </m:r>
                    <m:r>
                      <a:rPr lang="en-IN" sz="2000" b="0" i="1" smtClean="0">
                        <a:latin typeface="Cambria Math" panose="02040503050406030204" pitchFamily="18" charset="0"/>
                      </a:rPr>
                      <m:t>(</m:t>
                    </m:r>
                    <m:r>
                      <a:rPr lang="en-IN" sz="2000" b="0" i="1" smtClean="0">
                        <a:latin typeface="Cambria Math" panose="02040503050406030204" pitchFamily="18" charset="0"/>
                      </a:rPr>
                      <m:t>𝑛</m:t>
                    </m:r>
                    <m:r>
                      <a:rPr lang="en-IN" sz="2000" b="0" i="1" smtClean="0">
                        <a:latin typeface="Cambria Math" panose="02040503050406030204" pitchFamily="18" charset="0"/>
                      </a:rPr>
                      <m:t>−1)+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2</m:t>
                        </m:r>
                      </m:sub>
                    </m:sSub>
                    <m:r>
                      <a:rPr lang="en-IN" sz="2000" b="0" i="1" smtClean="0">
                        <a:latin typeface="Cambria Math" panose="02040503050406030204" pitchFamily="18" charset="0"/>
                      </a:rPr>
                      <m:t>𝑇</m:t>
                    </m:r>
                    <m:r>
                      <a:rPr lang="en-IN" sz="2000" b="0" i="1" smtClean="0">
                        <a:latin typeface="Cambria Math" panose="02040503050406030204" pitchFamily="18" charset="0"/>
                      </a:rPr>
                      <m:t>(</m:t>
                    </m:r>
                    <m:r>
                      <a:rPr lang="en-IN" sz="2000" b="0" i="1" smtClean="0">
                        <a:latin typeface="Cambria Math" panose="02040503050406030204" pitchFamily="18" charset="0"/>
                      </a:rPr>
                      <m:t>𝑛</m:t>
                    </m:r>
                    <m:r>
                      <a:rPr lang="en-IN" sz="2000" b="0" i="1" smtClean="0">
                        <a:latin typeface="Cambria Math" panose="02040503050406030204" pitchFamily="18" charset="0"/>
                      </a:rPr>
                      <m:t>−2)+⋯+</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𝑘</m:t>
                        </m:r>
                      </m:sub>
                    </m:sSub>
                    <m:r>
                      <a:rPr lang="en-IN" sz="2000" b="0" i="1" smtClean="0">
                        <a:latin typeface="Cambria Math" panose="02040503050406030204" pitchFamily="18" charset="0"/>
                        <a:ea typeface="Cambria Math" panose="02040503050406030204" pitchFamily="18" charset="0"/>
                      </a:rPr>
                      <m:t>𝑇</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𝑛</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𝑘</m:t>
                    </m:r>
                    <m:r>
                      <a:rPr lang="en-IN" sz="2000" b="0" i="1" smtClean="0">
                        <a:latin typeface="Cambria Math" panose="02040503050406030204" pitchFamily="18" charset="0"/>
                        <a:ea typeface="Cambria Math" panose="02040503050406030204" pitchFamily="18" charset="0"/>
                      </a:rPr>
                      <m:t>)=0</m:t>
                    </m:r>
                  </m:oMath>
                </a14:m>
                <a:endParaRPr lang="en-IN" sz="2000" b="1" dirty="0">
                  <a:latin typeface="Cambria Math" panose="02040503050406030204" pitchFamily="18" charset="0"/>
                  <a:ea typeface="Cambria Math" panose="02040503050406030204" pitchFamily="18" charset="0"/>
                </a:endParaRPr>
              </a:p>
              <a:p>
                <a:pPr marL="0" indent="0">
                  <a:buNone/>
                </a:pPr>
                <a:endParaRPr lang="en-IN" sz="3200" b="1" baseline="30000"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2DBE1DF0-D9DD-4CAF-BFA0-59BF6D976C07}"/>
                  </a:ext>
                </a:extLst>
              </p:cNvPr>
              <p:cNvSpPr>
                <a:spLocks noGrp="1" noRot="1" noChangeAspect="1" noMove="1" noResize="1" noEditPoints="1" noAdjustHandles="1" noChangeArrowheads="1" noChangeShapeType="1" noTextEdit="1"/>
              </p:cNvSpPr>
              <p:nvPr>
                <p:ph idx="1"/>
              </p:nvPr>
            </p:nvSpPr>
            <p:spPr>
              <a:blipFill>
                <a:blip r:embed="rId2"/>
                <a:stretch>
                  <a:fillRect l="-835" t="-457" r="-783"/>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CDDF6F1A-EA12-44A0-8F3A-B799E55BD5C6}"/>
              </a:ext>
            </a:extLst>
          </p:cNvPr>
          <p:cNvSpPr>
            <a:spLocks noGrp="1"/>
          </p:cNvSpPr>
          <p:nvPr>
            <p:ph type="sldNum" sz="quarter" idx="12"/>
          </p:nvPr>
        </p:nvSpPr>
        <p:spPr/>
        <p:txBody>
          <a:bodyPr/>
          <a:lstStyle/>
          <a:p>
            <a:fld id="{5EA8BEFB-AE5B-48F9-BBAD-B489CDE48C80}" type="slidenum">
              <a:rPr lang="en-US" smtClean="0"/>
              <a:pPr/>
              <a:t>19</a:t>
            </a:fld>
            <a:endParaRPr lang="en-US" dirty="0"/>
          </a:p>
        </p:txBody>
      </p:sp>
    </p:spTree>
    <p:extLst>
      <p:ext uri="{BB962C8B-B14F-4D97-AF65-F5344CB8AC3E}">
        <p14:creationId xmlns:p14="http://schemas.microsoft.com/office/powerpoint/2010/main" val="1235395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to be covered</a:t>
            </a:r>
          </a:p>
        </p:txBody>
      </p:sp>
      <p:sp>
        <p:nvSpPr>
          <p:cNvPr id="3" name="Content Placeholder 2"/>
          <p:cNvSpPr>
            <a:spLocks noGrp="1"/>
          </p:cNvSpPr>
          <p:nvPr>
            <p:ph idx="1"/>
          </p:nvPr>
        </p:nvSpPr>
        <p:spPr/>
        <p:txBody>
          <a:bodyPr>
            <a:normAutofit/>
          </a:bodyPr>
          <a:lstStyle/>
          <a:p>
            <a:r>
              <a:rPr lang="en-US" dirty="0"/>
              <a:t>Introduction to Recurrence Equation</a:t>
            </a:r>
          </a:p>
          <a:p>
            <a:r>
              <a:rPr lang="en-US" dirty="0"/>
              <a:t>Different methods to solve recurrence</a:t>
            </a:r>
          </a:p>
          <a:p>
            <a:r>
              <a:rPr lang="en-US" dirty="0"/>
              <a:t>Divide and Conquer Technique</a:t>
            </a:r>
          </a:p>
          <a:p>
            <a:r>
              <a:rPr lang="en-US" dirty="0"/>
              <a:t>Multiplying large Integers Problem</a:t>
            </a:r>
          </a:p>
          <a:p>
            <a:r>
              <a:rPr lang="en-US" dirty="0"/>
              <a:t>Problem Solving using divide and conquer algorithm – </a:t>
            </a:r>
          </a:p>
          <a:p>
            <a:pPr marL="914400" lvl="1" indent="-457200">
              <a:buFont typeface="+mj-lt"/>
              <a:buAutoNum type="arabicPeriod"/>
            </a:pPr>
            <a:r>
              <a:rPr lang="en-US" dirty="0"/>
              <a:t>Binary Search</a:t>
            </a:r>
          </a:p>
          <a:p>
            <a:pPr marL="914400" lvl="1" indent="-457200">
              <a:buFont typeface="+mj-lt"/>
              <a:buAutoNum type="arabicPeriod"/>
            </a:pPr>
            <a:r>
              <a:rPr lang="en-US" dirty="0"/>
              <a:t>Sorting (Merge Sort, Quick Sort)</a:t>
            </a:r>
          </a:p>
          <a:p>
            <a:pPr marL="914400" lvl="1" indent="-457200">
              <a:buFont typeface="+mj-lt"/>
              <a:buAutoNum type="arabicPeriod"/>
            </a:pPr>
            <a:r>
              <a:rPr lang="en-US" dirty="0"/>
              <a:t>Matrix Multiplication</a:t>
            </a:r>
          </a:p>
          <a:p>
            <a:pPr marL="914400" lvl="1" indent="-457200">
              <a:buFont typeface="+mj-lt"/>
              <a:buAutoNum type="arabicPeriod"/>
            </a:pPr>
            <a:r>
              <a:rPr lang="en-US" dirty="0"/>
              <a:t>Exponential</a:t>
            </a:r>
          </a:p>
        </p:txBody>
      </p:sp>
      <p:sp>
        <p:nvSpPr>
          <p:cNvPr id="4" name="Slide Number Placeholder 3"/>
          <p:cNvSpPr>
            <a:spLocks noGrp="1"/>
          </p:cNvSpPr>
          <p:nvPr>
            <p:ph type="sldNum" sz="quarter" idx="12"/>
          </p:nvPr>
        </p:nvSpPr>
        <p:spPr/>
        <p:txBody>
          <a:bodyPr/>
          <a:lstStyle/>
          <a:p>
            <a:fld id="{5EA8BEFB-AE5B-48F9-BBAD-B489CDE48C80}" type="slidenum">
              <a:rPr lang="en-US" smtClean="0"/>
              <a:pPr/>
              <a:t>2</a:t>
            </a:fld>
            <a:endParaRPr lang="en-US" dirty="0"/>
          </a:p>
        </p:txBody>
      </p:sp>
    </p:spTree>
    <p:extLst>
      <p:ext uri="{BB962C8B-B14F-4D97-AF65-F5344CB8AC3E}">
        <p14:creationId xmlns:p14="http://schemas.microsoft.com/office/powerpoint/2010/main" val="294397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C6FE2E-A6D5-4A57-A61D-469E2DED3158}"/>
              </a:ext>
            </a:extLst>
          </p:cNvPr>
          <p:cNvSpPr>
            <a:spLocks noGrp="1"/>
          </p:cNvSpPr>
          <p:nvPr>
            <p:ph idx="1"/>
          </p:nvPr>
        </p:nvSpPr>
        <p:spPr>
          <a:xfrm>
            <a:off x="254000" y="914400"/>
            <a:ext cx="11684000" cy="5410200"/>
          </a:xfrm>
        </p:spPr>
        <p:txBody>
          <a:bodyPr/>
          <a:lstStyle/>
          <a:p>
            <a:pPr marL="0" indent="0">
              <a:buNone/>
            </a:pPr>
            <a:r>
              <a:rPr lang="en-IN" b="1" dirty="0">
                <a:solidFill>
                  <a:srgbClr val="C00000"/>
                </a:solidFill>
                <a:latin typeface="Cambria Math" panose="02040503050406030204" pitchFamily="18" charset="0"/>
                <a:ea typeface="Cambria Math" panose="02040503050406030204" pitchFamily="18" charset="0"/>
              </a:rPr>
              <a:t>Particular solution(T(n)</a:t>
            </a:r>
            <a:r>
              <a:rPr lang="en-IN" b="1" baseline="30000" dirty="0">
                <a:solidFill>
                  <a:srgbClr val="C00000"/>
                </a:solidFill>
                <a:latin typeface="Cambria Math" panose="02040503050406030204" pitchFamily="18" charset="0"/>
                <a:ea typeface="Cambria Math" panose="02040503050406030204" pitchFamily="18" charset="0"/>
              </a:rPr>
              <a:t>p</a:t>
            </a:r>
            <a:r>
              <a:rPr lang="en-IN" b="1" dirty="0">
                <a:solidFill>
                  <a:srgbClr val="C00000"/>
                </a:solidFill>
                <a:latin typeface="Cambria Math" panose="02040503050406030204" pitchFamily="18" charset="0"/>
                <a:ea typeface="Cambria Math" panose="02040503050406030204" pitchFamily="18" charset="0"/>
              </a:rPr>
              <a:t>)</a:t>
            </a:r>
            <a:r>
              <a:rPr lang="en-IN" b="1" dirty="0">
                <a:latin typeface="Cambria Math" panose="02040503050406030204" pitchFamily="18" charset="0"/>
                <a:ea typeface="Cambria Math" panose="02040503050406030204" pitchFamily="18" charset="0"/>
              </a:rPr>
              <a:t>: </a:t>
            </a:r>
            <a:r>
              <a:rPr lang="en-IN" dirty="0">
                <a:latin typeface="Cambria Math" panose="02040503050406030204" pitchFamily="18" charset="0"/>
                <a:ea typeface="Cambria Math" panose="02040503050406030204" pitchFamily="18" charset="0"/>
              </a:rPr>
              <a:t>it exist only when RHS of recurrence relation is non-zero. i.e. f(n)≠0.</a:t>
            </a:r>
          </a:p>
          <a:p>
            <a:pPr marL="0" indent="0">
              <a:buNone/>
            </a:pPr>
            <a:r>
              <a:rPr lang="en-IN" dirty="0">
                <a:latin typeface="Cambria Math" panose="02040503050406030204" pitchFamily="18" charset="0"/>
                <a:ea typeface="Cambria Math" panose="02040503050406030204" pitchFamily="18" charset="0"/>
              </a:rPr>
              <a:t>If  f(n)≠0 we consider three possibility:</a:t>
            </a:r>
          </a:p>
          <a:p>
            <a:pPr lvl="1" indent="-342900"/>
            <a:r>
              <a:rPr lang="en-IN" sz="2400" dirty="0">
                <a:latin typeface="Cambria Math" panose="02040503050406030204" pitchFamily="18" charset="0"/>
                <a:ea typeface="Cambria Math" panose="02040503050406030204" pitchFamily="18" charset="0"/>
              </a:rPr>
              <a:t>Case1: f(n) is constant</a:t>
            </a:r>
          </a:p>
          <a:p>
            <a:pPr lvl="1" indent="-342900"/>
            <a:r>
              <a:rPr lang="en-IN" sz="2400" dirty="0">
                <a:latin typeface="Cambria Math" panose="02040503050406030204" pitchFamily="18" charset="0"/>
                <a:ea typeface="Cambria Math" panose="02040503050406030204" pitchFamily="18" charset="0"/>
              </a:rPr>
              <a:t>Case2: f(n) is polynomial of degree n</a:t>
            </a:r>
          </a:p>
          <a:p>
            <a:pPr lvl="1" indent="-342900"/>
            <a:r>
              <a:rPr lang="en-IN" sz="2400" dirty="0">
                <a:latin typeface="Cambria Math" panose="02040503050406030204" pitchFamily="18" charset="0"/>
                <a:ea typeface="Cambria Math" panose="02040503050406030204" pitchFamily="18" charset="0"/>
              </a:rPr>
              <a:t>Case3: f(n) is exponential</a:t>
            </a:r>
          </a:p>
          <a:p>
            <a:pPr marL="0" indent="0">
              <a:buNone/>
            </a:pPr>
            <a:endParaRPr lang="en-IN" dirty="0">
              <a:latin typeface="Cambria Math" panose="02040503050406030204" pitchFamily="18" charset="0"/>
              <a:ea typeface="Cambria Math" panose="020405030504060302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8D2765C9-BA45-44F2-A32F-E9BE593E3DAD}"/>
              </a:ext>
            </a:extLst>
          </p:cNvPr>
          <p:cNvSpPr>
            <a:spLocks noGrp="1"/>
          </p:cNvSpPr>
          <p:nvPr>
            <p:ph type="sldNum" sz="quarter" idx="12"/>
          </p:nvPr>
        </p:nvSpPr>
        <p:spPr/>
        <p:txBody>
          <a:bodyPr/>
          <a:lstStyle/>
          <a:p>
            <a:fld id="{5EA8BEFB-AE5B-48F9-BBAD-B489CDE48C80}" type="slidenum">
              <a:rPr lang="en-US" smtClean="0"/>
              <a:pPr/>
              <a:t>20</a:t>
            </a:fld>
            <a:endParaRPr lang="en-US" dirty="0"/>
          </a:p>
        </p:txBody>
      </p:sp>
    </p:spTree>
    <p:extLst>
      <p:ext uri="{BB962C8B-B14F-4D97-AF65-F5344CB8AC3E}">
        <p14:creationId xmlns:p14="http://schemas.microsoft.com/office/powerpoint/2010/main" val="3296311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97D4B6-8CD8-482B-A01D-D2C10CB07790}"/>
              </a:ext>
            </a:extLst>
          </p:cNvPr>
          <p:cNvSpPr>
            <a:spLocks noGrp="1"/>
          </p:cNvSpPr>
          <p:nvPr>
            <p:ph idx="1"/>
          </p:nvPr>
        </p:nvSpPr>
        <p:spPr>
          <a:xfrm>
            <a:off x="254000" y="962382"/>
            <a:ext cx="4724400" cy="4876800"/>
          </a:xfrm>
        </p:spPr>
        <p:txBody>
          <a:bodyPr/>
          <a:lstStyle/>
          <a:p>
            <a:pPr marL="0" indent="0">
              <a:buNone/>
            </a:pPr>
            <a:r>
              <a:rPr lang="en-IN" b="1" dirty="0">
                <a:solidFill>
                  <a:srgbClr val="C00000"/>
                </a:solidFill>
                <a:latin typeface="Cambria Math" panose="02040503050406030204" pitchFamily="18" charset="0"/>
                <a:ea typeface="Cambria Math" panose="02040503050406030204" pitchFamily="18" charset="0"/>
              </a:rPr>
              <a:t>Particular solution(T(n)</a:t>
            </a:r>
            <a:r>
              <a:rPr lang="en-IN" b="1" baseline="30000" dirty="0">
                <a:solidFill>
                  <a:srgbClr val="C00000"/>
                </a:solidFill>
                <a:latin typeface="Cambria Math" panose="02040503050406030204" pitchFamily="18" charset="0"/>
                <a:ea typeface="Cambria Math" panose="02040503050406030204" pitchFamily="18" charset="0"/>
              </a:rPr>
              <a:t>p</a:t>
            </a:r>
            <a:r>
              <a:rPr lang="en-IN" b="1" dirty="0">
                <a:solidFill>
                  <a:srgbClr val="C00000"/>
                </a:solidFill>
                <a:latin typeface="Cambria Math" panose="02040503050406030204" pitchFamily="18" charset="0"/>
                <a:ea typeface="Cambria Math" panose="02040503050406030204" pitchFamily="18" charset="0"/>
              </a:rPr>
              <a:t>)</a:t>
            </a:r>
            <a:endParaRPr lang="en-IN" dirty="0">
              <a:latin typeface="Cambria Math" panose="02040503050406030204" pitchFamily="18" charset="0"/>
              <a:ea typeface="Cambria Math" panose="02040503050406030204" pitchFamily="18" charset="0"/>
            </a:endParaRPr>
          </a:p>
          <a:p>
            <a:pPr marL="400050" lvl="1" indent="0">
              <a:buNone/>
            </a:pPr>
            <a:r>
              <a:rPr lang="en-IN" sz="2400" dirty="0">
                <a:latin typeface="Cambria Math" panose="02040503050406030204" pitchFamily="18" charset="0"/>
                <a:ea typeface="Cambria Math" panose="02040503050406030204" pitchFamily="18" charset="0"/>
              </a:rPr>
              <a:t>Case1: f(n) is constant</a:t>
            </a:r>
          </a:p>
          <a:p>
            <a:pPr marL="1714500" lvl="3" indent="-457200">
              <a:buFont typeface="+mj-lt"/>
              <a:buAutoNum type="arabicPeriod"/>
            </a:pPr>
            <a:r>
              <a:rPr lang="en-IN" sz="1800" dirty="0">
                <a:latin typeface="Cambria Math" panose="02040503050406030204" pitchFamily="18" charset="0"/>
                <a:ea typeface="Cambria Math" panose="02040503050406030204" pitchFamily="18" charset="0"/>
              </a:rPr>
              <a:t>find p by putting T(n)=p,</a:t>
            </a:r>
          </a:p>
          <a:p>
            <a:pPr marL="1714500" lvl="3" indent="-457200">
              <a:buFont typeface="+mj-lt"/>
              <a:buAutoNum type="arabicPeriod"/>
            </a:pPr>
            <a:r>
              <a:rPr lang="en-IN" sz="1800" dirty="0">
                <a:latin typeface="Cambria Math" panose="02040503050406030204" pitchFamily="18" charset="0"/>
                <a:ea typeface="Cambria Math" panose="02040503050406030204" pitchFamily="18" charset="0"/>
              </a:rPr>
              <a:t>If fails, put T(n)=np</a:t>
            </a:r>
          </a:p>
          <a:p>
            <a:pPr marL="1714500" lvl="3" indent="-457200">
              <a:buFont typeface="+mj-lt"/>
              <a:buAutoNum type="arabicPeriod"/>
            </a:pPr>
            <a:r>
              <a:rPr lang="en-IN" sz="1800" dirty="0">
                <a:latin typeface="Cambria Math" panose="02040503050406030204" pitchFamily="18" charset="0"/>
                <a:ea typeface="Cambria Math" panose="02040503050406030204" pitchFamily="18" charset="0"/>
              </a:rPr>
              <a:t>If fails, put T(n)=n</a:t>
            </a:r>
            <a:r>
              <a:rPr lang="en-IN" sz="1800" baseline="30000" dirty="0">
                <a:latin typeface="Cambria Math" panose="02040503050406030204" pitchFamily="18" charset="0"/>
                <a:ea typeface="Cambria Math" panose="02040503050406030204" pitchFamily="18" charset="0"/>
              </a:rPr>
              <a:t>2</a:t>
            </a:r>
            <a:r>
              <a:rPr lang="en-IN" sz="1800" dirty="0">
                <a:latin typeface="Cambria Math" panose="02040503050406030204" pitchFamily="18" charset="0"/>
                <a:ea typeface="Cambria Math" panose="02040503050406030204" pitchFamily="18" charset="0"/>
              </a:rPr>
              <a:t>p…</a:t>
            </a:r>
          </a:p>
          <a:p>
            <a:pPr marL="0" indent="0">
              <a:buNone/>
            </a:pPr>
            <a:endParaRPr lang="en-IN" dirty="0"/>
          </a:p>
        </p:txBody>
      </p:sp>
      <p:sp>
        <p:nvSpPr>
          <p:cNvPr id="4" name="Slide Number Placeholder 3">
            <a:extLst>
              <a:ext uri="{FF2B5EF4-FFF2-40B4-BE49-F238E27FC236}">
                <a16:creationId xmlns:a16="http://schemas.microsoft.com/office/drawing/2014/main" id="{E4819E14-E7DC-4402-B0E9-3064A57D3D1C}"/>
              </a:ext>
            </a:extLst>
          </p:cNvPr>
          <p:cNvSpPr>
            <a:spLocks noGrp="1"/>
          </p:cNvSpPr>
          <p:nvPr>
            <p:ph type="sldNum" sz="quarter" idx="12"/>
          </p:nvPr>
        </p:nvSpPr>
        <p:spPr/>
        <p:txBody>
          <a:bodyPr/>
          <a:lstStyle/>
          <a:p>
            <a:fld id="{5EA8BEFB-AE5B-48F9-BBAD-B489CDE48C80}" type="slidenum">
              <a:rPr lang="en-US" smtClean="0"/>
              <a:pPr/>
              <a:t>21</a:t>
            </a:fld>
            <a:endParaRPr lang="en-US" dirty="0"/>
          </a:p>
        </p:txBody>
      </p:sp>
      <p:sp>
        <p:nvSpPr>
          <p:cNvPr id="5" name="TextBox 4">
            <a:extLst>
              <a:ext uri="{FF2B5EF4-FFF2-40B4-BE49-F238E27FC236}">
                <a16:creationId xmlns:a16="http://schemas.microsoft.com/office/drawing/2014/main" id="{37A408E8-E25A-4E58-B522-E95C1C8892FE}"/>
              </a:ext>
            </a:extLst>
          </p:cNvPr>
          <p:cNvSpPr txBox="1"/>
          <p:nvPr/>
        </p:nvSpPr>
        <p:spPr>
          <a:xfrm>
            <a:off x="5283200" y="1028343"/>
            <a:ext cx="6781800" cy="4801314"/>
          </a:xfrm>
          <a:prstGeom prst="rect">
            <a:avLst/>
          </a:prstGeom>
          <a:noFill/>
        </p:spPr>
        <p:txBody>
          <a:bodyPr wrap="square" rtlCol="0">
            <a:spAutoFit/>
          </a:bodyPr>
          <a:lstStyle/>
          <a:p>
            <a:r>
              <a:rPr lang="en-IN" sz="1800" b="1" dirty="0">
                <a:latin typeface="Cambria Math" panose="02040503050406030204" pitchFamily="18" charset="0"/>
                <a:ea typeface="Cambria Math" panose="02040503050406030204" pitchFamily="18" charset="0"/>
              </a:rPr>
              <a:t>   T(n)</a:t>
            </a:r>
            <a:r>
              <a:rPr lang="en-IN" b="1" dirty="0">
                <a:latin typeface="Cambria Math" panose="02040503050406030204" pitchFamily="18" charset="0"/>
                <a:ea typeface="Cambria Math" panose="02040503050406030204" pitchFamily="18" charset="0"/>
              </a:rPr>
              <a:t>-2T(n-1)+T(n-2)=1</a:t>
            </a:r>
          </a:p>
          <a:p>
            <a:endParaRPr lang="en-IN" b="1" dirty="0">
              <a:latin typeface="Cambria Math" panose="02040503050406030204" pitchFamily="18" charset="0"/>
              <a:ea typeface="Cambria Math" panose="02040503050406030204" pitchFamily="18" charset="0"/>
            </a:endParaRPr>
          </a:p>
          <a:p>
            <a:r>
              <a:rPr lang="en-IN" b="1" dirty="0">
                <a:latin typeface="Cambria Math" panose="02040503050406030204" pitchFamily="18" charset="0"/>
                <a:ea typeface="Cambria Math" panose="02040503050406030204" pitchFamily="18" charset="0"/>
              </a:rPr>
              <a:t>   </a:t>
            </a:r>
            <a:r>
              <a:rPr lang="en-IN" dirty="0">
                <a:latin typeface="Cambria Math" panose="02040503050406030204" pitchFamily="18" charset="0"/>
                <a:ea typeface="Cambria Math" panose="02040503050406030204" pitchFamily="18" charset="0"/>
              </a:rPr>
              <a:t>=&gt; To calculate Particular solution </a:t>
            </a:r>
          </a:p>
          <a:p>
            <a:r>
              <a:rPr lang="en-IN" b="1" dirty="0">
                <a:latin typeface="Cambria Math" panose="02040503050406030204" pitchFamily="18" charset="0"/>
                <a:ea typeface="Cambria Math" panose="02040503050406030204" pitchFamily="18" charset="0"/>
              </a:rPr>
              <a:t>   </a:t>
            </a:r>
          </a:p>
          <a:p>
            <a:r>
              <a:rPr lang="en-IN" b="1" dirty="0">
                <a:latin typeface="Cambria Math" panose="02040503050406030204" pitchFamily="18" charset="0"/>
                <a:ea typeface="Cambria Math" panose="02040503050406030204" pitchFamily="18" charset="0"/>
              </a:rPr>
              <a:t>=&gt; </a:t>
            </a:r>
            <a:r>
              <a:rPr lang="en-IN" dirty="0">
                <a:latin typeface="Cambria Math" panose="02040503050406030204" pitchFamily="18" charset="0"/>
                <a:ea typeface="Cambria Math" panose="02040503050406030204" pitchFamily="18" charset="0"/>
              </a:rPr>
              <a:t>put T(n)=P</a:t>
            </a:r>
          </a:p>
          <a:p>
            <a:r>
              <a:rPr lang="en-IN" b="1" dirty="0">
                <a:latin typeface="Cambria Math" panose="02040503050406030204" pitchFamily="18" charset="0"/>
                <a:ea typeface="Cambria Math" panose="02040503050406030204" pitchFamily="18" charset="0"/>
              </a:rPr>
              <a:t>   </a:t>
            </a:r>
            <a:r>
              <a:rPr lang="en-IN" dirty="0">
                <a:latin typeface="Cambria Math" panose="02040503050406030204" pitchFamily="18" charset="0"/>
                <a:ea typeface="Cambria Math" panose="02040503050406030204" pitchFamily="18" charset="0"/>
              </a:rPr>
              <a:t>=&gt; P-2(P-1)+P-2=1</a:t>
            </a:r>
          </a:p>
          <a:p>
            <a:r>
              <a:rPr lang="en-IN" dirty="0">
                <a:latin typeface="Cambria Math" panose="02040503050406030204" pitchFamily="18" charset="0"/>
                <a:ea typeface="Cambria Math" panose="02040503050406030204" pitchFamily="18" charset="0"/>
              </a:rPr>
              <a:t>   =&gt; 0=1 </a:t>
            </a:r>
            <a:r>
              <a:rPr lang="en-IN" dirty="0">
                <a:solidFill>
                  <a:srgbClr val="C00000"/>
                </a:solidFill>
                <a:latin typeface="Cambria Math" panose="02040503050406030204" pitchFamily="18" charset="0"/>
                <a:ea typeface="Cambria Math" panose="02040503050406030204" pitchFamily="18" charset="0"/>
              </a:rPr>
              <a:t>fail</a:t>
            </a:r>
          </a:p>
          <a:p>
            <a:r>
              <a:rPr lang="en-IN" dirty="0">
                <a:latin typeface="Cambria Math" panose="02040503050406030204" pitchFamily="18" charset="0"/>
                <a:ea typeface="Cambria Math" panose="02040503050406030204" pitchFamily="18" charset="0"/>
              </a:rPr>
              <a:t>   </a:t>
            </a:r>
          </a:p>
          <a:p>
            <a:r>
              <a:rPr lang="en-IN" dirty="0">
                <a:latin typeface="Cambria Math" panose="02040503050406030204" pitchFamily="18" charset="0"/>
                <a:ea typeface="Cambria Math" panose="02040503050406030204" pitchFamily="18" charset="0"/>
              </a:rPr>
              <a:t>=&gt; put T(n)=</a:t>
            </a:r>
            <a:r>
              <a:rPr lang="en-IN" dirty="0" err="1">
                <a:latin typeface="Cambria Math" panose="02040503050406030204" pitchFamily="18" charset="0"/>
                <a:ea typeface="Cambria Math" panose="02040503050406030204" pitchFamily="18" charset="0"/>
              </a:rPr>
              <a:t>nP</a:t>
            </a:r>
            <a:endParaRPr lang="en-IN" dirty="0">
              <a:latin typeface="Cambria Math" panose="02040503050406030204" pitchFamily="18" charset="0"/>
              <a:ea typeface="Cambria Math" panose="02040503050406030204" pitchFamily="18" charset="0"/>
            </a:endParaRPr>
          </a:p>
          <a:p>
            <a:r>
              <a:rPr lang="en-IN" dirty="0">
                <a:latin typeface="Cambria Math" panose="02040503050406030204" pitchFamily="18" charset="0"/>
                <a:ea typeface="Cambria Math" panose="02040503050406030204" pitchFamily="18" charset="0"/>
              </a:rPr>
              <a:t>   =&gt; nP-2(n-1)P+(n-2)P=1</a:t>
            </a:r>
          </a:p>
          <a:p>
            <a:r>
              <a:rPr lang="en-IN" dirty="0">
                <a:latin typeface="Cambria Math" panose="02040503050406030204" pitchFamily="18" charset="0"/>
                <a:ea typeface="Cambria Math" panose="02040503050406030204" pitchFamily="18" charset="0"/>
              </a:rPr>
              <a:t>   =&gt; 0=1 </a:t>
            </a:r>
            <a:r>
              <a:rPr lang="en-IN" dirty="0">
                <a:solidFill>
                  <a:srgbClr val="C00000"/>
                </a:solidFill>
                <a:latin typeface="Cambria Math" panose="02040503050406030204" pitchFamily="18" charset="0"/>
                <a:ea typeface="Cambria Math" panose="02040503050406030204" pitchFamily="18" charset="0"/>
              </a:rPr>
              <a:t>fail</a:t>
            </a:r>
          </a:p>
          <a:p>
            <a:r>
              <a:rPr lang="en-IN" dirty="0">
                <a:latin typeface="Cambria Math" panose="02040503050406030204" pitchFamily="18" charset="0"/>
                <a:ea typeface="Cambria Math" panose="02040503050406030204" pitchFamily="18" charset="0"/>
              </a:rPr>
              <a:t>   </a:t>
            </a:r>
          </a:p>
          <a:p>
            <a:r>
              <a:rPr lang="en-IN" dirty="0">
                <a:latin typeface="Cambria Math" panose="02040503050406030204" pitchFamily="18" charset="0"/>
                <a:ea typeface="Cambria Math" panose="02040503050406030204" pitchFamily="18" charset="0"/>
              </a:rPr>
              <a:t>=&gt; put T(n)=n</a:t>
            </a:r>
            <a:r>
              <a:rPr lang="en-IN" baseline="30000" dirty="0">
                <a:latin typeface="Cambria Math" panose="02040503050406030204" pitchFamily="18" charset="0"/>
                <a:ea typeface="Cambria Math" panose="02040503050406030204" pitchFamily="18" charset="0"/>
              </a:rPr>
              <a:t>2</a:t>
            </a:r>
            <a:r>
              <a:rPr lang="en-IN" dirty="0">
                <a:latin typeface="Cambria Math" panose="02040503050406030204" pitchFamily="18" charset="0"/>
                <a:ea typeface="Cambria Math" panose="02040503050406030204" pitchFamily="18" charset="0"/>
              </a:rPr>
              <a:t>P</a:t>
            </a:r>
          </a:p>
          <a:p>
            <a:r>
              <a:rPr lang="en-IN" dirty="0">
                <a:latin typeface="Cambria Math" panose="02040503050406030204" pitchFamily="18" charset="0"/>
                <a:ea typeface="Cambria Math" panose="02040503050406030204" pitchFamily="18" charset="0"/>
              </a:rPr>
              <a:t>   =&gt; n</a:t>
            </a:r>
            <a:r>
              <a:rPr lang="en-IN" baseline="30000" dirty="0">
                <a:latin typeface="Cambria Math" panose="02040503050406030204" pitchFamily="18" charset="0"/>
                <a:ea typeface="Cambria Math" panose="02040503050406030204" pitchFamily="18" charset="0"/>
              </a:rPr>
              <a:t>2</a:t>
            </a:r>
            <a:r>
              <a:rPr lang="en-IN" dirty="0">
                <a:latin typeface="Cambria Math" panose="02040503050406030204" pitchFamily="18" charset="0"/>
                <a:ea typeface="Cambria Math" panose="02040503050406030204" pitchFamily="18" charset="0"/>
              </a:rPr>
              <a:t>P – 2(n-1)</a:t>
            </a:r>
            <a:r>
              <a:rPr lang="en-IN" baseline="30000" dirty="0">
                <a:latin typeface="Cambria Math" panose="02040503050406030204" pitchFamily="18" charset="0"/>
                <a:ea typeface="Cambria Math" panose="02040503050406030204" pitchFamily="18" charset="0"/>
              </a:rPr>
              <a:t>2</a:t>
            </a:r>
            <a:r>
              <a:rPr lang="en-IN" dirty="0">
                <a:latin typeface="Cambria Math" panose="02040503050406030204" pitchFamily="18" charset="0"/>
                <a:ea typeface="Cambria Math" panose="02040503050406030204" pitchFamily="18" charset="0"/>
              </a:rPr>
              <a:t>P+(n-2)P=1 </a:t>
            </a:r>
            <a:endParaRPr lang="en-IN" baseline="30000" dirty="0">
              <a:latin typeface="Cambria Math" panose="02040503050406030204" pitchFamily="18" charset="0"/>
              <a:ea typeface="Cambria Math" panose="02040503050406030204" pitchFamily="18" charset="0"/>
            </a:endParaRPr>
          </a:p>
          <a:p>
            <a:r>
              <a:rPr lang="en-IN" dirty="0">
                <a:latin typeface="Cambria Math" panose="02040503050406030204" pitchFamily="18" charset="0"/>
                <a:ea typeface="Cambria Math" panose="02040503050406030204" pitchFamily="18" charset="0"/>
              </a:rPr>
              <a:t>   =&gt; p=1/2</a:t>
            </a:r>
          </a:p>
          <a:p>
            <a:r>
              <a:rPr lang="en-IN" dirty="0">
                <a:latin typeface="Cambria Math" panose="02040503050406030204" pitchFamily="18" charset="0"/>
                <a:ea typeface="Cambria Math" panose="02040503050406030204" pitchFamily="18" charset="0"/>
              </a:rPr>
              <a:t>   =&gt; Now put the value of P in solution</a:t>
            </a:r>
          </a:p>
          <a:p>
            <a:r>
              <a:rPr lang="en-IN" dirty="0">
                <a:latin typeface="Cambria Math" panose="02040503050406030204" pitchFamily="18" charset="0"/>
                <a:ea typeface="Cambria Math" panose="02040503050406030204" pitchFamily="18" charset="0"/>
              </a:rPr>
              <a:t>           </a:t>
            </a:r>
            <a:r>
              <a:rPr lang="en-IN" b="1" dirty="0">
                <a:latin typeface="Cambria Math" panose="02040503050406030204" pitchFamily="18" charset="0"/>
                <a:ea typeface="Cambria Math" panose="02040503050406030204" pitchFamily="18" charset="0"/>
              </a:rPr>
              <a:t>T(n)</a:t>
            </a:r>
            <a:r>
              <a:rPr lang="en-IN" b="1" baseline="30000" dirty="0">
                <a:latin typeface="Cambria Math" panose="02040503050406030204" pitchFamily="18" charset="0"/>
                <a:ea typeface="Cambria Math" panose="02040503050406030204" pitchFamily="18" charset="0"/>
              </a:rPr>
              <a:t>p</a:t>
            </a:r>
            <a:r>
              <a:rPr lang="en-IN" b="1" dirty="0">
                <a:latin typeface="Cambria Math" panose="02040503050406030204" pitchFamily="18" charset="0"/>
                <a:ea typeface="Cambria Math" panose="02040503050406030204" pitchFamily="18" charset="0"/>
              </a:rPr>
              <a:t>=n</a:t>
            </a:r>
            <a:r>
              <a:rPr lang="en-IN" b="1" baseline="30000" dirty="0">
                <a:latin typeface="Cambria Math" panose="02040503050406030204" pitchFamily="18" charset="0"/>
                <a:ea typeface="Cambria Math" panose="02040503050406030204" pitchFamily="18" charset="0"/>
              </a:rPr>
              <a:t>2</a:t>
            </a:r>
            <a:r>
              <a:rPr lang="en-IN" b="1" dirty="0">
                <a:latin typeface="Cambria Math" panose="02040503050406030204" pitchFamily="18" charset="0"/>
                <a:ea typeface="Cambria Math" panose="02040503050406030204" pitchFamily="18" charset="0"/>
              </a:rPr>
              <a:t>P=&gt;n</a:t>
            </a:r>
            <a:r>
              <a:rPr lang="en-IN" b="1" baseline="30000" dirty="0">
                <a:latin typeface="Cambria Math" panose="02040503050406030204" pitchFamily="18" charset="0"/>
                <a:ea typeface="Cambria Math" panose="02040503050406030204" pitchFamily="18" charset="0"/>
              </a:rPr>
              <a:t>2</a:t>
            </a:r>
            <a:r>
              <a:rPr lang="en-IN" b="1" dirty="0">
                <a:latin typeface="Cambria Math" panose="02040503050406030204" pitchFamily="18" charset="0"/>
                <a:ea typeface="Cambria Math" panose="02040503050406030204" pitchFamily="18" charset="0"/>
              </a:rPr>
              <a:t>/2</a:t>
            </a:r>
            <a:endParaRPr lang="en-IN" b="1" dirty="0">
              <a:solidFill>
                <a:srgbClr val="C00000"/>
              </a:solidFill>
            </a:endParaRPr>
          </a:p>
        </p:txBody>
      </p:sp>
    </p:spTree>
    <p:extLst>
      <p:ext uri="{BB962C8B-B14F-4D97-AF65-F5344CB8AC3E}">
        <p14:creationId xmlns:p14="http://schemas.microsoft.com/office/powerpoint/2010/main" val="31841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97D4B6-8CD8-482B-A01D-D2C10CB07790}"/>
              </a:ext>
            </a:extLst>
          </p:cNvPr>
          <p:cNvSpPr>
            <a:spLocks noGrp="1"/>
          </p:cNvSpPr>
          <p:nvPr>
            <p:ph idx="1"/>
          </p:nvPr>
        </p:nvSpPr>
        <p:spPr>
          <a:xfrm>
            <a:off x="254000" y="962382"/>
            <a:ext cx="4724400" cy="4876800"/>
          </a:xfrm>
        </p:spPr>
        <p:txBody>
          <a:bodyPr/>
          <a:lstStyle/>
          <a:p>
            <a:pPr marL="0" indent="0">
              <a:buNone/>
            </a:pPr>
            <a:r>
              <a:rPr lang="en-IN" b="1" dirty="0">
                <a:solidFill>
                  <a:srgbClr val="C00000"/>
                </a:solidFill>
                <a:latin typeface="Cambria Math" panose="02040503050406030204" pitchFamily="18" charset="0"/>
                <a:ea typeface="Cambria Math" panose="02040503050406030204" pitchFamily="18" charset="0"/>
              </a:rPr>
              <a:t>Particular solution(T(n)</a:t>
            </a:r>
            <a:r>
              <a:rPr lang="en-IN" b="1" baseline="30000" dirty="0">
                <a:solidFill>
                  <a:srgbClr val="C00000"/>
                </a:solidFill>
                <a:latin typeface="Cambria Math" panose="02040503050406030204" pitchFamily="18" charset="0"/>
                <a:ea typeface="Cambria Math" panose="02040503050406030204" pitchFamily="18" charset="0"/>
              </a:rPr>
              <a:t>p</a:t>
            </a:r>
            <a:r>
              <a:rPr lang="en-IN" b="1" dirty="0">
                <a:solidFill>
                  <a:srgbClr val="C00000"/>
                </a:solidFill>
                <a:latin typeface="Cambria Math" panose="02040503050406030204" pitchFamily="18" charset="0"/>
                <a:ea typeface="Cambria Math" panose="02040503050406030204" pitchFamily="18" charset="0"/>
              </a:rPr>
              <a:t>)</a:t>
            </a:r>
            <a:endParaRPr lang="en-IN" dirty="0">
              <a:latin typeface="Cambria Math" panose="02040503050406030204" pitchFamily="18" charset="0"/>
              <a:ea typeface="Cambria Math" panose="02040503050406030204" pitchFamily="18" charset="0"/>
            </a:endParaRPr>
          </a:p>
          <a:p>
            <a:pPr marL="400050" lvl="1" indent="0">
              <a:buNone/>
            </a:pPr>
            <a:r>
              <a:rPr lang="en-IN" sz="2400" dirty="0">
                <a:latin typeface="Cambria Math" panose="02040503050406030204" pitchFamily="18" charset="0"/>
                <a:ea typeface="Cambria Math" panose="02040503050406030204" pitchFamily="18" charset="0"/>
              </a:rPr>
              <a:t>Case2: f(n) is polynomial</a:t>
            </a:r>
          </a:p>
          <a:p>
            <a:pPr marL="1714500" lvl="3" indent="-457200">
              <a:buFont typeface="+mj-lt"/>
              <a:buAutoNum type="arabicPeriod"/>
            </a:pPr>
            <a:r>
              <a:rPr lang="en-IN" sz="1800" dirty="0">
                <a:latin typeface="Cambria Math" panose="02040503050406030204" pitchFamily="18" charset="0"/>
                <a:ea typeface="Cambria Math" panose="02040503050406030204" pitchFamily="18" charset="0"/>
              </a:rPr>
              <a:t>T(n)=d</a:t>
            </a:r>
            <a:r>
              <a:rPr lang="en-IN" sz="1800" baseline="-25000" dirty="0">
                <a:latin typeface="Cambria Math" panose="02040503050406030204" pitchFamily="18" charset="0"/>
                <a:ea typeface="Cambria Math" panose="02040503050406030204" pitchFamily="18" charset="0"/>
              </a:rPr>
              <a:t>0</a:t>
            </a:r>
            <a:r>
              <a:rPr lang="en-IN" sz="1800" dirty="0">
                <a:latin typeface="Cambria Math" panose="02040503050406030204" pitchFamily="18" charset="0"/>
                <a:ea typeface="Cambria Math" panose="02040503050406030204" pitchFamily="18" charset="0"/>
              </a:rPr>
              <a:t>+d</a:t>
            </a:r>
            <a:r>
              <a:rPr lang="en-IN" sz="1800" baseline="-25000" dirty="0">
                <a:latin typeface="Cambria Math" panose="02040503050406030204" pitchFamily="18" charset="0"/>
                <a:ea typeface="Cambria Math" panose="02040503050406030204" pitchFamily="18" charset="0"/>
              </a:rPr>
              <a:t>1</a:t>
            </a:r>
            <a:r>
              <a:rPr lang="en-IN" sz="1800" dirty="0">
                <a:latin typeface="Cambria Math" panose="02040503050406030204" pitchFamily="18" charset="0"/>
                <a:ea typeface="Cambria Math" panose="02040503050406030204" pitchFamily="18" charset="0"/>
              </a:rPr>
              <a:t>n+d</a:t>
            </a:r>
            <a:r>
              <a:rPr lang="en-IN" sz="1800" baseline="-25000" dirty="0">
                <a:latin typeface="Cambria Math" panose="02040503050406030204" pitchFamily="18" charset="0"/>
                <a:ea typeface="Cambria Math" panose="02040503050406030204" pitchFamily="18" charset="0"/>
              </a:rPr>
              <a:t>2</a:t>
            </a:r>
            <a:r>
              <a:rPr lang="en-IN" sz="1800" dirty="0">
                <a:latin typeface="Cambria Math" panose="02040503050406030204" pitchFamily="18" charset="0"/>
                <a:ea typeface="Cambria Math" panose="02040503050406030204" pitchFamily="18" charset="0"/>
              </a:rPr>
              <a:t>n</a:t>
            </a:r>
            <a:r>
              <a:rPr lang="en-IN" sz="1800" baseline="30000" dirty="0">
                <a:latin typeface="Cambria Math" panose="02040503050406030204" pitchFamily="18" charset="0"/>
                <a:ea typeface="Cambria Math" panose="02040503050406030204" pitchFamily="18" charset="0"/>
              </a:rPr>
              <a:t>2</a:t>
            </a:r>
            <a:r>
              <a:rPr lang="en-IN" sz="1800" dirty="0">
                <a:latin typeface="Cambria Math" panose="02040503050406030204" pitchFamily="18" charset="0"/>
                <a:ea typeface="Cambria Math" panose="02040503050406030204" pitchFamily="18" charset="0"/>
              </a:rPr>
              <a:t>…</a:t>
            </a:r>
            <a:r>
              <a:rPr lang="en-IN" sz="1800" dirty="0" err="1">
                <a:latin typeface="Cambria Math" panose="02040503050406030204" pitchFamily="18" charset="0"/>
                <a:ea typeface="Cambria Math" panose="02040503050406030204" pitchFamily="18" charset="0"/>
              </a:rPr>
              <a:t>d</a:t>
            </a:r>
            <a:r>
              <a:rPr lang="en-IN" sz="1800" baseline="-25000" dirty="0" err="1">
                <a:latin typeface="Cambria Math" panose="02040503050406030204" pitchFamily="18" charset="0"/>
                <a:ea typeface="Cambria Math" panose="02040503050406030204" pitchFamily="18" charset="0"/>
              </a:rPr>
              <a:t>m</a:t>
            </a:r>
            <a:r>
              <a:rPr lang="en-IN" sz="1800" dirty="0" err="1">
                <a:latin typeface="Cambria Math" panose="02040503050406030204" pitchFamily="18" charset="0"/>
                <a:ea typeface="Cambria Math" panose="02040503050406030204" pitchFamily="18" charset="0"/>
              </a:rPr>
              <a:t>n</a:t>
            </a:r>
            <a:r>
              <a:rPr lang="en-IN" sz="1800" baseline="30000" dirty="0" err="1">
                <a:latin typeface="Cambria Math" panose="02040503050406030204" pitchFamily="18" charset="0"/>
                <a:ea typeface="Cambria Math" panose="02040503050406030204" pitchFamily="18" charset="0"/>
              </a:rPr>
              <a:t>m</a:t>
            </a:r>
            <a:endParaRPr lang="en-IN" sz="1800" baseline="30000" dirty="0">
              <a:latin typeface="Cambria Math" panose="02040503050406030204" pitchFamily="18" charset="0"/>
              <a:ea typeface="Cambria Math" panose="02040503050406030204" pitchFamily="18" charset="0"/>
            </a:endParaRPr>
          </a:p>
          <a:p>
            <a:pPr marL="1714500" lvl="3" indent="-457200">
              <a:buFont typeface="+mj-lt"/>
              <a:buAutoNum type="arabicPeriod"/>
            </a:pPr>
            <a:r>
              <a:rPr lang="en-IN" sz="1800" dirty="0">
                <a:latin typeface="Cambria Math" panose="02040503050406030204" pitchFamily="18" charset="0"/>
                <a:ea typeface="Cambria Math" panose="02040503050406030204" pitchFamily="18" charset="0"/>
              </a:rPr>
              <a:t>Find d0, d1, d2.. Y comparing the co-efficient  </a:t>
            </a:r>
          </a:p>
          <a:p>
            <a:pPr marL="0" indent="0">
              <a:buNone/>
            </a:pPr>
            <a:endParaRPr lang="en-IN" dirty="0"/>
          </a:p>
        </p:txBody>
      </p:sp>
      <p:sp>
        <p:nvSpPr>
          <p:cNvPr id="4" name="Slide Number Placeholder 3">
            <a:extLst>
              <a:ext uri="{FF2B5EF4-FFF2-40B4-BE49-F238E27FC236}">
                <a16:creationId xmlns:a16="http://schemas.microsoft.com/office/drawing/2014/main" id="{E4819E14-E7DC-4402-B0E9-3064A57D3D1C}"/>
              </a:ext>
            </a:extLst>
          </p:cNvPr>
          <p:cNvSpPr>
            <a:spLocks noGrp="1"/>
          </p:cNvSpPr>
          <p:nvPr>
            <p:ph type="sldNum" sz="quarter" idx="12"/>
          </p:nvPr>
        </p:nvSpPr>
        <p:spPr/>
        <p:txBody>
          <a:bodyPr/>
          <a:lstStyle/>
          <a:p>
            <a:fld id="{5EA8BEFB-AE5B-48F9-BBAD-B489CDE48C80}" type="slidenum">
              <a:rPr lang="en-US" smtClean="0"/>
              <a:pPr/>
              <a:t>22</a:t>
            </a:fld>
            <a:endParaRPr lang="en-US" dirty="0"/>
          </a:p>
        </p:txBody>
      </p:sp>
      <p:sp>
        <p:nvSpPr>
          <p:cNvPr id="5" name="TextBox 4">
            <a:extLst>
              <a:ext uri="{FF2B5EF4-FFF2-40B4-BE49-F238E27FC236}">
                <a16:creationId xmlns:a16="http://schemas.microsoft.com/office/drawing/2014/main" id="{37A408E8-E25A-4E58-B522-E95C1C8892FE}"/>
              </a:ext>
            </a:extLst>
          </p:cNvPr>
          <p:cNvSpPr txBox="1"/>
          <p:nvPr/>
        </p:nvSpPr>
        <p:spPr>
          <a:xfrm>
            <a:off x="5283200" y="1028343"/>
            <a:ext cx="6781800" cy="4247317"/>
          </a:xfrm>
          <a:prstGeom prst="rect">
            <a:avLst/>
          </a:prstGeom>
          <a:noFill/>
        </p:spPr>
        <p:txBody>
          <a:bodyPr wrap="square" rtlCol="0">
            <a:spAutoFit/>
          </a:bodyPr>
          <a:lstStyle/>
          <a:p>
            <a:r>
              <a:rPr lang="en-IN" sz="1800" b="1" dirty="0">
                <a:latin typeface="Cambria Math" panose="02040503050406030204" pitchFamily="18" charset="0"/>
                <a:ea typeface="Cambria Math" panose="02040503050406030204" pitchFamily="18" charset="0"/>
              </a:rPr>
              <a:t>   T(n)</a:t>
            </a:r>
            <a:r>
              <a:rPr lang="en-IN" b="1" dirty="0">
                <a:latin typeface="Cambria Math" panose="02040503050406030204" pitchFamily="18" charset="0"/>
                <a:ea typeface="Cambria Math" panose="02040503050406030204" pitchFamily="18" charset="0"/>
              </a:rPr>
              <a:t>-8T(n-1) =14n+5</a:t>
            </a:r>
          </a:p>
          <a:p>
            <a:endParaRPr lang="en-IN" b="1" dirty="0">
              <a:latin typeface="Cambria Math" panose="02040503050406030204" pitchFamily="18" charset="0"/>
              <a:ea typeface="Cambria Math" panose="02040503050406030204" pitchFamily="18" charset="0"/>
            </a:endParaRPr>
          </a:p>
          <a:p>
            <a:r>
              <a:rPr lang="en-IN" b="1" dirty="0">
                <a:latin typeface="Cambria Math" panose="02040503050406030204" pitchFamily="18" charset="0"/>
                <a:ea typeface="Cambria Math" panose="02040503050406030204" pitchFamily="18" charset="0"/>
              </a:rPr>
              <a:t>   </a:t>
            </a:r>
            <a:r>
              <a:rPr lang="en-IN" dirty="0">
                <a:latin typeface="Cambria Math" panose="02040503050406030204" pitchFamily="18" charset="0"/>
                <a:ea typeface="Cambria Math" panose="02040503050406030204" pitchFamily="18" charset="0"/>
              </a:rPr>
              <a:t>=&gt; To calculate Particular solution </a:t>
            </a:r>
          </a:p>
          <a:p>
            <a:r>
              <a:rPr lang="en-IN" b="1" dirty="0">
                <a:latin typeface="Cambria Math" panose="02040503050406030204" pitchFamily="18" charset="0"/>
                <a:ea typeface="Cambria Math" panose="02040503050406030204" pitchFamily="18" charset="0"/>
              </a:rPr>
              <a:t>   </a:t>
            </a:r>
          </a:p>
          <a:p>
            <a:r>
              <a:rPr lang="en-IN" b="1" dirty="0">
                <a:latin typeface="Cambria Math" panose="02040503050406030204" pitchFamily="18" charset="0"/>
                <a:ea typeface="Cambria Math" panose="02040503050406030204" pitchFamily="18" charset="0"/>
              </a:rPr>
              <a:t>=&gt; </a:t>
            </a:r>
            <a:r>
              <a:rPr lang="en-IN" dirty="0">
                <a:latin typeface="Cambria Math" panose="02040503050406030204" pitchFamily="18" charset="0"/>
                <a:ea typeface="Cambria Math" panose="02040503050406030204" pitchFamily="18" charset="0"/>
              </a:rPr>
              <a:t>put T(n)=</a:t>
            </a:r>
            <a:r>
              <a:rPr lang="en-IN" sz="1800" dirty="0">
                <a:latin typeface="Cambria Math" panose="02040503050406030204" pitchFamily="18" charset="0"/>
                <a:ea typeface="Cambria Math" panose="02040503050406030204" pitchFamily="18" charset="0"/>
              </a:rPr>
              <a:t> d</a:t>
            </a:r>
            <a:r>
              <a:rPr lang="en-IN" sz="1800" baseline="-25000" dirty="0">
                <a:latin typeface="Cambria Math" panose="02040503050406030204" pitchFamily="18" charset="0"/>
                <a:ea typeface="Cambria Math" panose="02040503050406030204" pitchFamily="18" charset="0"/>
              </a:rPr>
              <a:t>0</a:t>
            </a:r>
            <a:r>
              <a:rPr lang="en-IN" sz="1800" dirty="0">
                <a:latin typeface="Cambria Math" panose="02040503050406030204" pitchFamily="18" charset="0"/>
                <a:ea typeface="Cambria Math" panose="02040503050406030204" pitchFamily="18" charset="0"/>
              </a:rPr>
              <a:t>+d</a:t>
            </a:r>
            <a:r>
              <a:rPr lang="en-IN" sz="1800" baseline="-25000" dirty="0">
                <a:latin typeface="Cambria Math" panose="02040503050406030204" pitchFamily="18" charset="0"/>
                <a:ea typeface="Cambria Math" panose="02040503050406030204" pitchFamily="18" charset="0"/>
              </a:rPr>
              <a:t>1</a:t>
            </a:r>
            <a:r>
              <a:rPr lang="en-IN" sz="1800" dirty="0">
                <a:latin typeface="Cambria Math" panose="02040503050406030204" pitchFamily="18" charset="0"/>
                <a:ea typeface="Cambria Math" panose="02040503050406030204" pitchFamily="18" charset="0"/>
              </a:rPr>
              <a:t>n</a:t>
            </a:r>
          </a:p>
          <a:p>
            <a:r>
              <a:rPr lang="en-IN" dirty="0">
                <a:latin typeface="Cambria Math" panose="02040503050406030204" pitchFamily="18" charset="0"/>
                <a:ea typeface="Cambria Math" panose="02040503050406030204" pitchFamily="18" charset="0"/>
              </a:rPr>
              <a:t>=&gt; </a:t>
            </a:r>
            <a:r>
              <a:rPr lang="en-IN" sz="1800" dirty="0">
                <a:latin typeface="Cambria Math" panose="02040503050406030204" pitchFamily="18" charset="0"/>
                <a:ea typeface="Cambria Math" panose="02040503050406030204" pitchFamily="18" charset="0"/>
              </a:rPr>
              <a:t>d</a:t>
            </a:r>
            <a:r>
              <a:rPr lang="en-IN" sz="1800" baseline="-25000" dirty="0">
                <a:latin typeface="Cambria Math" panose="02040503050406030204" pitchFamily="18" charset="0"/>
                <a:ea typeface="Cambria Math" panose="02040503050406030204" pitchFamily="18" charset="0"/>
              </a:rPr>
              <a:t>0</a:t>
            </a:r>
            <a:r>
              <a:rPr lang="en-IN" sz="1800" dirty="0">
                <a:latin typeface="Cambria Math" panose="02040503050406030204" pitchFamily="18" charset="0"/>
                <a:ea typeface="Cambria Math" panose="02040503050406030204" pitchFamily="18" charset="0"/>
              </a:rPr>
              <a:t>+d</a:t>
            </a:r>
            <a:r>
              <a:rPr lang="en-IN" sz="1800" baseline="-25000" dirty="0">
                <a:latin typeface="Cambria Math" panose="02040503050406030204" pitchFamily="18" charset="0"/>
                <a:ea typeface="Cambria Math" panose="02040503050406030204" pitchFamily="18" charset="0"/>
              </a:rPr>
              <a:t>1</a:t>
            </a:r>
            <a:r>
              <a:rPr lang="en-IN" sz="1800" dirty="0">
                <a:latin typeface="Cambria Math" panose="02040503050406030204" pitchFamily="18" charset="0"/>
                <a:ea typeface="Cambria Math" panose="02040503050406030204" pitchFamily="18" charset="0"/>
              </a:rPr>
              <a:t>n – 8(d</a:t>
            </a:r>
            <a:r>
              <a:rPr lang="en-IN" sz="1800" baseline="-25000" dirty="0">
                <a:latin typeface="Cambria Math" panose="02040503050406030204" pitchFamily="18" charset="0"/>
                <a:ea typeface="Cambria Math" panose="02040503050406030204" pitchFamily="18" charset="0"/>
              </a:rPr>
              <a:t>0</a:t>
            </a:r>
            <a:r>
              <a:rPr lang="en-IN" sz="1800" dirty="0">
                <a:latin typeface="Cambria Math" panose="02040503050406030204" pitchFamily="18" charset="0"/>
                <a:ea typeface="Cambria Math" panose="02040503050406030204" pitchFamily="18" charset="0"/>
              </a:rPr>
              <a:t>+d</a:t>
            </a:r>
            <a:r>
              <a:rPr lang="en-IN" sz="1800" baseline="-25000" dirty="0">
                <a:latin typeface="Cambria Math" panose="02040503050406030204" pitchFamily="18" charset="0"/>
                <a:ea typeface="Cambria Math" panose="02040503050406030204" pitchFamily="18" charset="0"/>
              </a:rPr>
              <a:t>1</a:t>
            </a:r>
            <a:r>
              <a:rPr lang="en-IN" sz="1800" dirty="0">
                <a:latin typeface="Cambria Math" panose="02040503050406030204" pitchFamily="18" charset="0"/>
                <a:ea typeface="Cambria Math" panose="02040503050406030204" pitchFamily="18" charset="0"/>
              </a:rPr>
              <a:t>(n-1))=14n+5</a:t>
            </a:r>
            <a:endParaRPr lang="en-IN" dirty="0">
              <a:latin typeface="Cambria Math" panose="02040503050406030204" pitchFamily="18" charset="0"/>
              <a:ea typeface="Cambria Math" panose="02040503050406030204" pitchFamily="18" charset="0"/>
            </a:endParaRPr>
          </a:p>
          <a:p>
            <a:r>
              <a:rPr lang="en-IN" dirty="0">
                <a:latin typeface="Cambria Math" panose="02040503050406030204" pitchFamily="18" charset="0"/>
                <a:ea typeface="Cambria Math" panose="02040503050406030204" pitchFamily="18" charset="0"/>
              </a:rPr>
              <a:t>=&gt; -7d</a:t>
            </a:r>
            <a:r>
              <a:rPr lang="en-IN" baseline="-25000" dirty="0">
                <a:latin typeface="Cambria Math" panose="02040503050406030204" pitchFamily="18" charset="0"/>
                <a:ea typeface="Cambria Math" panose="02040503050406030204" pitchFamily="18" charset="0"/>
              </a:rPr>
              <a:t>0</a:t>
            </a:r>
            <a:r>
              <a:rPr lang="en-IN" dirty="0">
                <a:latin typeface="Cambria Math" panose="02040503050406030204" pitchFamily="18" charset="0"/>
                <a:ea typeface="Cambria Math" panose="02040503050406030204" pitchFamily="18" charset="0"/>
              </a:rPr>
              <a:t> – 7d</a:t>
            </a:r>
            <a:r>
              <a:rPr lang="en-IN" baseline="-25000" dirty="0">
                <a:latin typeface="Cambria Math" panose="02040503050406030204" pitchFamily="18" charset="0"/>
                <a:ea typeface="Cambria Math" panose="02040503050406030204" pitchFamily="18" charset="0"/>
              </a:rPr>
              <a:t>1</a:t>
            </a:r>
            <a:r>
              <a:rPr lang="en-IN" dirty="0">
                <a:latin typeface="Cambria Math" panose="02040503050406030204" pitchFamily="18" charset="0"/>
                <a:ea typeface="Cambria Math" panose="02040503050406030204" pitchFamily="18" charset="0"/>
              </a:rPr>
              <a:t>n+8d</a:t>
            </a:r>
            <a:r>
              <a:rPr lang="en-IN" baseline="-25000" dirty="0">
                <a:latin typeface="Cambria Math" panose="02040503050406030204" pitchFamily="18" charset="0"/>
                <a:ea typeface="Cambria Math" panose="02040503050406030204" pitchFamily="18" charset="0"/>
              </a:rPr>
              <a:t>1</a:t>
            </a:r>
            <a:r>
              <a:rPr lang="en-IN" dirty="0">
                <a:latin typeface="Cambria Math" panose="02040503050406030204" pitchFamily="18" charset="0"/>
                <a:ea typeface="Cambria Math" panose="02040503050406030204" pitchFamily="18" charset="0"/>
              </a:rPr>
              <a:t>=5 + 14n</a:t>
            </a:r>
          </a:p>
          <a:p>
            <a:r>
              <a:rPr lang="en-IN" dirty="0">
                <a:solidFill>
                  <a:srgbClr val="C00000"/>
                </a:solidFill>
                <a:latin typeface="Cambria Math" panose="02040503050406030204" pitchFamily="18" charset="0"/>
                <a:ea typeface="Cambria Math" panose="02040503050406030204" pitchFamily="18" charset="0"/>
              </a:rPr>
              <a:t>=&gt; By comparing the coefficient of n</a:t>
            </a:r>
            <a:r>
              <a:rPr lang="en-IN" baseline="30000" dirty="0">
                <a:solidFill>
                  <a:srgbClr val="C00000"/>
                </a:solidFill>
                <a:latin typeface="Cambria Math" panose="02040503050406030204" pitchFamily="18" charset="0"/>
                <a:ea typeface="Cambria Math" panose="02040503050406030204" pitchFamily="18" charset="0"/>
              </a:rPr>
              <a:t>0</a:t>
            </a:r>
            <a:r>
              <a:rPr lang="en-IN" dirty="0">
                <a:solidFill>
                  <a:srgbClr val="C00000"/>
                </a:solidFill>
                <a:latin typeface="Cambria Math" panose="02040503050406030204" pitchFamily="18" charset="0"/>
                <a:ea typeface="Cambria Math" panose="02040503050406030204" pitchFamily="18" charset="0"/>
              </a:rPr>
              <a:t>, n</a:t>
            </a:r>
            <a:r>
              <a:rPr lang="en-IN" baseline="30000" dirty="0">
                <a:solidFill>
                  <a:srgbClr val="C00000"/>
                </a:solidFill>
                <a:latin typeface="Cambria Math" panose="02040503050406030204" pitchFamily="18" charset="0"/>
                <a:ea typeface="Cambria Math" panose="02040503050406030204" pitchFamily="18" charset="0"/>
              </a:rPr>
              <a:t>1</a:t>
            </a:r>
            <a:r>
              <a:rPr lang="en-IN" dirty="0">
                <a:solidFill>
                  <a:srgbClr val="C00000"/>
                </a:solidFill>
                <a:latin typeface="Cambria Math" panose="02040503050406030204" pitchFamily="18" charset="0"/>
                <a:ea typeface="Cambria Math" panose="02040503050406030204" pitchFamily="18" charset="0"/>
              </a:rPr>
              <a:t> term</a:t>
            </a:r>
          </a:p>
          <a:p>
            <a:r>
              <a:rPr lang="en-IN" dirty="0">
                <a:latin typeface="Cambria Math" panose="02040503050406030204" pitchFamily="18" charset="0"/>
                <a:ea typeface="Cambria Math" panose="02040503050406030204" pitchFamily="18" charset="0"/>
              </a:rPr>
              <a:t>=&gt; -7d</a:t>
            </a:r>
            <a:r>
              <a:rPr lang="en-IN" baseline="-25000" dirty="0">
                <a:latin typeface="Cambria Math" panose="02040503050406030204" pitchFamily="18" charset="0"/>
                <a:ea typeface="Cambria Math" panose="02040503050406030204" pitchFamily="18" charset="0"/>
              </a:rPr>
              <a:t>1</a:t>
            </a:r>
            <a:r>
              <a:rPr lang="en-IN" dirty="0">
                <a:latin typeface="Cambria Math" panose="02040503050406030204" pitchFamily="18" charset="0"/>
                <a:ea typeface="Cambria Math" panose="02040503050406030204" pitchFamily="18" charset="0"/>
              </a:rPr>
              <a:t>=14  =&gt; d</a:t>
            </a:r>
            <a:r>
              <a:rPr lang="en-IN" baseline="-25000" dirty="0">
                <a:latin typeface="Cambria Math" panose="02040503050406030204" pitchFamily="18" charset="0"/>
                <a:ea typeface="Cambria Math" panose="02040503050406030204" pitchFamily="18" charset="0"/>
              </a:rPr>
              <a:t>1</a:t>
            </a:r>
            <a:r>
              <a:rPr lang="en-IN" dirty="0">
                <a:latin typeface="Cambria Math" panose="02040503050406030204" pitchFamily="18" charset="0"/>
                <a:ea typeface="Cambria Math" panose="02040503050406030204" pitchFamily="18" charset="0"/>
              </a:rPr>
              <a:t>=-2</a:t>
            </a:r>
          </a:p>
          <a:p>
            <a:r>
              <a:rPr lang="en-IN" dirty="0">
                <a:latin typeface="Cambria Math" panose="02040503050406030204" pitchFamily="18" charset="0"/>
                <a:ea typeface="Cambria Math" panose="02040503050406030204" pitchFamily="18" charset="0"/>
              </a:rPr>
              <a:t>=&gt; -7d</a:t>
            </a:r>
            <a:r>
              <a:rPr lang="en-IN" baseline="-25000" dirty="0">
                <a:latin typeface="Cambria Math" panose="02040503050406030204" pitchFamily="18" charset="0"/>
                <a:ea typeface="Cambria Math" panose="02040503050406030204" pitchFamily="18" charset="0"/>
              </a:rPr>
              <a:t>0</a:t>
            </a:r>
            <a:r>
              <a:rPr lang="en-IN" dirty="0">
                <a:latin typeface="Cambria Math" panose="02040503050406030204" pitchFamily="18" charset="0"/>
                <a:ea typeface="Cambria Math" panose="02040503050406030204" pitchFamily="18" charset="0"/>
              </a:rPr>
              <a:t>+8d</a:t>
            </a:r>
            <a:r>
              <a:rPr lang="en-IN" baseline="-25000" dirty="0">
                <a:latin typeface="Cambria Math" panose="02040503050406030204" pitchFamily="18" charset="0"/>
                <a:ea typeface="Cambria Math" panose="02040503050406030204" pitchFamily="18" charset="0"/>
              </a:rPr>
              <a:t>1</a:t>
            </a:r>
            <a:r>
              <a:rPr lang="en-IN" dirty="0">
                <a:latin typeface="Cambria Math" panose="02040503050406030204" pitchFamily="18" charset="0"/>
                <a:ea typeface="Cambria Math" panose="02040503050406030204" pitchFamily="18" charset="0"/>
              </a:rPr>
              <a:t>=5 =&gt;d</a:t>
            </a:r>
            <a:r>
              <a:rPr lang="en-IN" baseline="-25000" dirty="0">
                <a:latin typeface="Cambria Math" panose="02040503050406030204" pitchFamily="18" charset="0"/>
                <a:ea typeface="Cambria Math" panose="02040503050406030204" pitchFamily="18" charset="0"/>
              </a:rPr>
              <a:t>0</a:t>
            </a:r>
            <a:r>
              <a:rPr lang="en-IN" dirty="0">
                <a:latin typeface="Cambria Math" panose="02040503050406030204" pitchFamily="18" charset="0"/>
                <a:ea typeface="Cambria Math" panose="02040503050406030204" pitchFamily="18" charset="0"/>
              </a:rPr>
              <a:t>= -3</a:t>
            </a:r>
          </a:p>
          <a:p>
            <a:r>
              <a:rPr lang="en-IN" dirty="0">
                <a:latin typeface="Cambria Math" panose="02040503050406030204" pitchFamily="18" charset="0"/>
                <a:ea typeface="Cambria Math" panose="02040503050406030204" pitchFamily="18" charset="0"/>
              </a:rPr>
              <a:t>   Now put the value of d</a:t>
            </a:r>
            <a:r>
              <a:rPr lang="en-IN" baseline="-25000" dirty="0">
                <a:latin typeface="Cambria Math" panose="02040503050406030204" pitchFamily="18" charset="0"/>
                <a:ea typeface="Cambria Math" panose="02040503050406030204" pitchFamily="18" charset="0"/>
              </a:rPr>
              <a:t>0</a:t>
            </a:r>
            <a:r>
              <a:rPr lang="en-IN" dirty="0">
                <a:latin typeface="Cambria Math" panose="02040503050406030204" pitchFamily="18" charset="0"/>
                <a:ea typeface="Cambria Math" panose="02040503050406030204" pitchFamily="18" charset="0"/>
              </a:rPr>
              <a:t> and d</a:t>
            </a:r>
            <a:r>
              <a:rPr lang="en-IN" baseline="-25000" dirty="0">
                <a:latin typeface="Cambria Math" panose="02040503050406030204" pitchFamily="18" charset="0"/>
                <a:ea typeface="Cambria Math" panose="02040503050406030204" pitchFamily="18" charset="0"/>
              </a:rPr>
              <a:t>1</a:t>
            </a:r>
            <a:r>
              <a:rPr lang="en-IN" dirty="0">
                <a:latin typeface="Cambria Math" panose="02040503050406030204" pitchFamily="18" charset="0"/>
                <a:ea typeface="Cambria Math" panose="02040503050406030204" pitchFamily="18" charset="0"/>
              </a:rPr>
              <a:t> to get the solution</a:t>
            </a:r>
          </a:p>
          <a:p>
            <a:r>
              <a:rPr lang="en-IN" b="1" dirty="0">
                <a:latin typeface="Cambria Math" panose="02040503050406030204" pitchFamily="18" charset="0"/>
                <a:ea typeface="Cambria Math" panose="02040503050406030204" pitchFamily="18" charset="0"/>
              </a:rPr>
              <a:t>   T(n)</a:t>
            </a:r>
            <a:r>
              <a:rPr lang="en-IN" b="1" baseline="30000" dirty="0">
                <a:latin typeface="Cambria Math" panose="02040503050406030204" pitchFamily="18" charset="0"/>
                <a:ea typeface="Cambria Math" panose="02040503050406030204" pitchFamily="18" charset="0"/>
              </a:rPr>
              <a:t>p</a:t>
            </a:r>
            <a:r>
              <a:rPr lang="en-IN" b="1" dirty="0">
                <a:latin typeface="Cambria Math" panose="02040503050406030204" pitchFamily="18" charset="0"/>
                <a:ea typeface="Cambria Math" panose="02040503050406030204" pitchFamily="18" charset="0"/>
              </a:rPr>
              <a:t>=</a:t>
            </a:r>
            <a:r>
              <a:rPr lang="en-IN" sz="1800" dirty="0">
                <a:latin typeface="Cambria Math" panose="02040503050406030204" pitchFamily="18" charset="0"/>
                <a:ea typeface="Cambria Math" panose="02040503050406030204" pitchFamily="18" charset="0"/>
              </a:rPr>
              <a:t>d</a:t>
            </a:r>
            <a:r>
              <a:rPr lang="en-IN" sz="1800" baseline="-25000" dirty="0">
                <a:latin typeface="Cambria Math" panose="02040503050406030204" pitchFamily="18" charset="0"/>
                <a:ea typeface="Cambria Math" panose="02040503050406030204" pitchFamily="18" charset="0"/>
              </a:rPr>
              <a:t>0</a:t>
            </a:r>
            <a:r>
              <a:rPr lang="en-IN" sz="1800" dirty="0">
                <a:latin typeface="Cambria Math" panose="02040503050406030204" pitchFamily="18" charset="0"/>
                <a:ea typeface="Cambria Math" panose="02040503050406030204" pitchFamily="18" charset="0"/>
              </a:rPr>
              <a:t>+d</a:t>
            </a:r>
            <a:r>
              <a:rPr lang="en-IN" sz="1800" baseline="-25000" dirty="0">
                <a:latin typeface="Cambria Math" panose="02040503050406030204" pitchFamily="18" charset="0"/>
                <a:ea typeface="Cambria Math" panose="02040503050406030204" pitchFamily="18" charset="0"/>
              </a:rPr>
              <a:t>1</a:t>
            </a:r>
            <a:r>
              <a:rPr lang="en-IN" sz="1800" dirty="0">
                <a:latin typeface="Cambria Math" panose="02040503050406030204" pitchFamily="18" charset="0"/>
                <a:ea typeface="Cambria Math" panose="02040503050406030204" pitchFamily="18" charset="0"/>
              </a:rPr>
              <a:t>n</a:t>
            </a:r>
          </a:p>
          <a:p>
            <a:r>
              <a:rPr lang="en-IN" dirty="0">
                <a:latin typeface="Cambria Math" panose="02040503050406030204" pitchFamily="18" charset="0"/>
                <a:ea typeface="Cambria Math" panose="02040503050406030204" pitchFamily="18" charset="0"/>
              </a:rPr>
              <a:t>   </a:t>
            </a:r>
            <a:r>
              <a:rPr lang="en-IN" b="1" dirty="0">
                <a:latin typeface="Cambria Math" panose="02040503050406030204" pitchFamily="18" charset="0"/>
                <a:ea typeface="Cambria Math" panose="02040503050406030204" pitchFamily="18" charset="0"/>
              </a:rPr>
              <a:t>T(n)</a:t>
            </a:r>
            <a:r>
              <a:rPr lang="en-IN" b="1" baseline="30000" dirty="0">
                <a:latin typeface="Cambria Math" panose="02040503050406030204" pitchFamily="18" charset="0"/>
                <a:ea typeface="Cambria Math" panose="02040503050406030204" pitchFamily="18" charset="0"/>
              </a:rPr>
              <a:t>p</a:t>
            </a:r>
            <a:r>
              <a:rPr lang="en-IN" b="1" dirty="0">
                <a:latin typeface="Cambria Math" panose="02040503050406030204" pitchFamily="18" charset="0"/>
                <a:ea typeface="Cambria Math" panose="02040503050406030204" pitchFamily="18" charset="0"/>
              </a:rPr>
              <a:t>= -3 </a:t>
            </a:r>
            <a:r>
              <a:rPr lang="en-IN" sz="1800" b="1" dirty="0">
                <a:latin typeface="Cambria Math" panose="02040503050406030204" pitchFamily="18" charset="0"/>
                <a:ea typeface="Cambria Math" panose="02040503050406030204" pitchFamily="18" charset="0"/>
              </a:rPr>
              <a:t>+ </a:t>
            </a:r>
            <a:r>
              <a:rPr lang="en-IN" b="1" dirty="0">
                <a:latin typeface="Cambria Math" panose="02040503050406030204" pitchFamily="18" charset="0"/>
                <a:ea typeface="Cambria Math" panose="02040503050406030204" pitchFamily="18" charset="0"/>
              </a:rPr>
              <a:t>(-2)</a:t>
            </a:r>
            <a:r>
              <a:rPr lang="en-IN" sz="1800" b="1" dirty="0">
                <a:latin typeface="Cambria Math" panose="02040503050406030204" pitchFamily="18" charset="0"/>
                <a:ea typeface="Cambria Math" panose="02040503050406030204" pitchFamily="18" charset="0"/>
              </a:rPr>
              <a:t>n</a:t>
            </a:r>
          </a:p>
          <a:p>
            <a:endParaRPr lang="en-IN" sz="1800" dirty="0">
              <a:latin typeface="Cambria Math" panose="02040503050406030204" pitchFamily="18" charset="0"/>
              <a:ea typeface="Cambria Math" panose="02040503050406030204" pitchFamily="18" charset="0"/>
            </a:endParaRPr>
          </a:p>
          <a:p>
            <a:endParaRPr lang="en-IN" b="1" dirty="0">
              <a:solidFill>
                <a:srgbClr val="C00000"/>
              </a:solidFill>
            </a:endParaRPr>
          </a:p>
        </p:txBody>
      </p:sp>
    </p:spTree>
    <p:extLst>
      <p:ext uri="{BB962C8B-B14F-4D97-AF65-F5344CB8AC3E}">
        <p14:creationId xmlns:p14="http://schemas.microsoft.com/office/powerpoint/2010/main" val="420960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97D4B6-8CD8-482B-A01D-D2C10CB07790}"/>
              </a:ext>
            </a:extLst>
          </p:cNvPr>
          <p:cNvSpPr>
            <a:spLocks noGrp="1"/>
          </p:cNvSpPr>
          <p:nvPr>
            <p:ph idx="1"/>
          </p:nvPr>
        </p:nvSpPr>
        <p:spPr>
          <a:xfrm>
            <a:off x="254000" y="962382"/>
            <a:ext cx="4724400" cy="4876800"/>
          </a:xfrm>
        </p:spPr>
        <p:txBody>
          <a:bodyPr/>
          <a:lstStyle/>
          <a:p>
            <a:pPr marL="0" indent="0">
              <a:buNone/>
            </a:pPr>
            <a:r>
              <a:rPr lang="en-IN" b="1" dirty="0">
                <a:solidFill>
                  <a:srgbClr val="C00000"/>
                </a:solidFill>
                <a:latin typeface="Cambria Math" panose="02040503050406030204" pitchFamily="18" charset="0"/>
                <a:ea typeface="Cambria Math" panose="02040503050406030204" pitchFamily="18" charset="0"/>
              </a:rPr>
              <a:t>Particular solution(T(n)</a:t>
            </a:r>
            <a:r>
              <a:rPr lang="en-IN" b="1" baseline="30000" dirty="0">
                <a:solidFill>
                  <a:srgbClr val="C00000"/>
                </a:solidFill>
                <a:latin typeface="Cambria Math" panose="02040503050406030204" pitchFamily="18" charset="0"/>
                <a:ea typeface="Cambria Math" panose="02040503050406030204" pitchFamily="18" charset="0"/>
              </a:rPr>
              <a:t>p</a:t>
            </a:r>
            <a:r>
              <a:rPr lang="en-IN" b="1" dirty="0">
                <a:solidFill>
                  <a:srgbClr val="C00000"/>
                </a:solidFill>
                <a:latin typeface="Cambria Math" panose="02040503050406030204" pitchFamily="18" charset="0"/>
                <a:ea typeface="Cambria Math" panose="02040503050406030204" pitchFamily="18" charset="0"/>
              </a:rPr>
              <a:t>)</a:t>
            </a:r>
            <a:endParaRPr lang="en-IN" sz="2000" b="1" dirty="0">
              <a:solidFill>
                <a:srgbClr val="C00000"/>
              </a:solidFill>
              <a:latin typeface="Cambria Math" panose="02040503050406030204" pitchFamily="18" charset="0"/>
              <a:ea typeface="Cambria Math" panose="02040503050406030204" pitchFamily="18" charset="0"/>
            </a:endParaRPr>
          </a:p>
          <a:p>
            <a:pPr marL="0" indent="0">
              <a:buNone/>
            </a:pPr>
            <a:r>
              <a:rPr lang="en-IN" sz="2000" b="1" dirty="0">
                <a:solidFill>
                  <a:srgbClr val="C00000"/>
                </a:solidFill>
                <a:latin typeface="Cambria Math" panose="02040503050406030204" pitchFamily="18" charset="0"/>
                <a:ea typeface="Cambria Math" panose="02040503050406030204" pitchFamily="18" charset="0"/>
              </a:rPr>
              <a:t> </a:t>
            </a:r>
            <a:r>
              <a:rPr lang="en-IN" sz="2400" dirty="0">
                <a:latin typeface="Cambria Math" panose="02040503050406030204" pitchFamily="18" charset="0"/>
                <a:ea typeface="Cambria Math" panose="02040503050406030204" pitchFamily="18" charset="0"/>
              </a:rPr>
              <a:t>Case3: f(n) is exponential function       	</a:t>
            </a:r>
            <a:r>
              <a:rPr lang="en-IN" sz="1800" dirty="0">
                <a:latin typeface="Cambria Math" panose="02040503050406030204" pitchFamily="18" charset="0"/>
                <a:ea typeface="Cambria Math" panose="02040503050406030204" pitchFamily="18" charset="0"/>
              </a:rPr>
              <a:t>find d by putting T(n)=d*a</a:t>
            </a:r>
            <a:r>
              <a:rPr lang="en-IN" sz="1800" baseline="30000" dirty="0">
                <a:latin typeface="Cambria Math" panose="02040503050406030204" pitchFamily="18" charset="0"/>
                <a:ea typeface="Cambria Math" panose="02040503050406030204" pitchFamily="18" charset="0"/>
              </a:rPr>
              <a:t>n</a:t>
            </a:r>
            <a:r>
              <a:rPr lang="en-IN" sz="1800" dirty="0">
                <a:latin typeface="Cambria Math" panose="02040503050406030204" pitchFamily="18" charset="0"/>
                <a:ea typeface="Cambria Math" panose="02040503050406030204" pitchFamily="18" charset="0"/>
              </a:rPr>
              <a:t>,</a:t>
            </a:r>
          </a:p>
          <a:p>
            <a:pPr marL="0" indent="0">
              <a:buNone/>
            </a:pPr>
            <a:r>
              <a:rPr lang="en-IN" sz="1800" dirty="0">
                <a:latin typeface="Cambria Math" panose="02040503050406030204" pitchFamily="18" charset="0"/>
                <a:ea typeface="Cambria Math" panose="02040503050406030204" pitchFamily="18" charset="0"/>
              </a:rPr>
              <a:t>                  if homogeneous solution contains a  	term single </a:t>
            </a:r>
            <a:r>
              <a:rPr lang="en-IN" sz="1800" dirty="0" err="1">
                <a:latin typeface="Cambria Math" panose="02040503050406030204" pitchFamily="18" charset="0"/>
                <a:ea typeface="Cambria Math" panose="02040503050406030204" pitchFamily="18" charset="0"/>
              </a:rPr>
              <a:t>a</a:t>
            </a:r>
            <a:r>
              <a:rPr lang="en-IN" sz="1800" baseline="30000" dirty="0" err="1">
                <a:latin typeface="Cambria Math" panose="02040503050406030204" pitchFamily="18" charset="0"/>
                <a:ea typeface="Cambria Math" panose="02040503050406030204" pitchFamily="18" charset="0"/>
              </a:rPr>
              <a:t>k</a:t>
            </a:r>
            <a:r>
              <a:rPr lang="en-IN" sz="1800" dirty="0">
                <a:latin typeface="Cambria Math" panose="02040503050406030204" pitchFamily="18" charset="0"/>
                <a:ea typeface="Cambria Math" panose="02040503050406030204" pitchFamily="18" charset="0"/>
              </a:rPr>
              <a:t> then T(n)= n(d*a</a:t>
            </a:r>
            <a:r>
              <a:rPr lang="en-IN" sz="1800" baseline="30000" dirty="0">
                <a:latin typeface="Cambria Math" panose="02040503050406030204" pitchFamily="18" charset="0"/>
                <a:ea typeface="Cambria Math" panose="02040503050406030204" pitchFamily="18" charset="0"/>
              </a:rPr>
              <a:t>n</a:t>
            </a:r>
            <a:r>
              <a:rPr lang="en-IN" sz="1800" dirty="0">
                <a:latin typeface="Cambria Math" panose="02040503050406030204" pitchFamily="18" charset="0"/>
                <a:ea typeface="Cambria Math" panose="02040503050406030204" pitchFamily="18" charset="0"/>
              </a:rPr>
              <a:t>) </a:t>
            </a:r>
          </a:p>
          <a:p>
            <a:pPr marL="0" indent="0">
              <a:buNone/>
            </a:pPr>
            <a:r>
              <a:rPr lang="en-IN" sz="1800" dirty="0">
                <a:latin typeface="Cambria Math" panose="02040503050406030204" pitchFamily="18" charset="0"/>
                <a:ea typeface="Cambria Math" panose="02040503050406030204" pitchFamily="18" charset="0"/>
              </a:rPr>
              <a:t>                  if contain two times then </a:t>
            </a:r>
          </a:p>
          <a:p>
            <a:pPr marL="0" indent="0">
              <a:buNone/>
            </a:pPr>
            <a:r>
              <a:rPr lang="en-IN" sz="1800" dirty="0">
                <a:latin typeface="Cambria Math" panose="02040503050406030204" pitchFamily="18" charset="0"/>
                <a:ea typeface="Cambria Math" panose="02040503050406030204" pitchFamily="18" charset="0"/>
              </a:rPr>
              <a:t>		T(n)= n</a:t>
            </a:r>
            <a:r>
              <a:rPr lang="en-IN" sz="1800" baseline="30000" dirty="0">
                <a:latin typeface="Cambria Math" panose="02040503050406030204" pitchFamily="18" charset="0"/>
                <a:ea typeface="Cambria Math" panose="02040503050406030204" pitchFamily="18" charset="0"/>
              </a:rPr>
              <a:t>2</a:t>
            </a:r>
            <a:r>
              <a:rPr lang="en-IN" sz="1800" dirty="0">
                <a:latin typeface="Cambria Math" panose="02040503050406030204" pitchFamily="18" charset="0"/>
                <a:ea typeface="Cambria Math" panose="02040503050406030204" pitchFamily="18" charset="0"/>
              </a:rPr>
              <a:t>(d*a</a:t>
            </a:r>
            <a:r>
              <a:rPr lang="en-IN" sz="1800" baseline="30000" dirty="0">
                <a:latin typeface="Cambria Math" panose="02040503050406030204" pitchFamily="18" charset="0"/>
                <a:ea typeface="Cambria Math" panose="02040503050406030204" pitchFamily="18" charset="0"/>
              </a:rPr>
              <a:t>n</a:t>
            </a:r>
            <a:r>
              <a:rPr lang="en-IN" sz="1800" dirty="0">
                <a:latin typeface="Cambria Math" panose="02040503050406030204" pitchFamily="18" charset="0"/>
                <a:ea typeface="Cambria Math" panose="02040503050406030204" pitchFamily="18" charset="0"/>
              </a:rPr>
              <a:t>) </a:t>
            </a:r>
            <a:endParaRPr lang="en-IN" sz="1800" baseline="30000" dirty="0">
              <a:latin typeface="Cambria Math" panose="02040503050406030204" pitchFamily="18" charset="0"/>
              <a:ea typeface="Cambria Math" panose="02040503050406030204" pitchFamily="18" charset="0"/>
            </a:endParaRPr>
          </a:p>
          <a:p>
            <a:pPr marL="0" indent="0">
              <a:buNone/>
            </a:pPr>
            <a:r>
              <a:rPr lang="en-IN" dirty="0"/>
              <a:t>             </a:t>
            </a:r>
          </a:p>
        </p:txBody>
      </p:sp>
      <p:sp>
        <p:nvSpPr>
          <p:cNvPr id="4" name="Slide Number Placeholder 3">
            <a:extLst>
              <a:ext uri="{FF2B5EF4-FFF2-40B4-BE49-F238E27FC236}">
                <a16:creationId xmlns:a16="http://schemas.microsoft.com/office/drawing/2014/main" id="{E4819E14-E7DC-4402-B0E9-3064A57D3D1C}"/>
              </a:ext>
            </a:extLst>
          </p:cNvPr>
          <p:cNvSpPr>
            <a:spLocks noGrp="1"/>
          </p:cNvSpPr>
          <p:nvPr>
            <p:ph type="sldNum" sz="quarter" idx="12"/>
          </p:nvPr>
        </p:nvSpPr>
        <p:spPr/>
        <p:txBody>
          <a:bodyPr/>
          <a:lstStyle/>
          <a:p>
            <a:fld id="{5EA8BEFB-AE5B-48F9-BBAD-B489CDE48C80}" type="slidenum">
              <a:rPr lang="en-US" smtClean="0"/>
              <a:pPr/>
              <a:t>23</a:t>
            </a:fld>
            <a:endParaRPr lang="en-US" dirty="0"/>
          </a:p>
        </p:txBody>
      </p:sp>
      <p:sp>
        <p:nvSpPr>
          <p:cNvPr id="5" name="TextBox 4">
            <a:extLst>
              <a:ext uri="{FF2B5EF4-FFF2-40B4-BE49-F238E27FC236}">
                <a16:creationId xmlns:a16="http://schemas.microsoft.com/office/drawing/2014/main" id="{37A408E8-E25A-4E58-B522-E95C1C8892FE}"/>
              </a:ext>
            </a:extLst>
          </p:cNvPr>
          <p:cNvSpPr txBox="1"/>
          <p:nvPr/>
        </p:nvSpPr>
        <p:spPr>
          <a:xfrm>
            <a:off x="5283200" y="1028343"/>
            <a:ext cx="6781800" cy="3970318"/>
          </a:xfrm>
          <a:prstGeom prst="rect">
            <a:avLst/>
          </a:prstGeom>
          <a:noFill/>
        </p:spPr>
        <p:txBody>
          <a:bodyPr wrap="square" rtlCol="0">
            <a:spAutoFit/>
          </a:bodyPr>
          <a:lstStyle/>
          <a:p>
            <a:r>
              <a:rPr lang="en-IN" sz="1800" b="1" dirty="0">
                <a:latin typeface="Cambria Math" panose="02040503050406030204" pitchFamily="18" charset="0"/>
                <a:ea typeface="Cambria Math" panose="02040503050406030204" pitchFamily="18" charset="0"/>
              </a:rPr>
              <a:t> T(n)</a:t>
            </a:r>
            <a:r>
              <a:rPr lang="en-IN" b="1" dirty="0">
                <a:latin typeface="Cambria Math" panose="02040503050406030204" pitchFamily="18" charset="0"/>
                <a:ea typeface="Cambria Math" panose="02040503050406030204" pitchFamily="18" charset="0"/>
              </a:rPr>
              <a:t>-8T(n-1) =5 * 2</a:t>
            </a:r>
            <a:r>
              <a:rPr lang="en-IN" b="1" baseline="30000" dirty="0">
                <a:latin typeface="Cambria Math" panose="02040503050406030204" pitchFamily="18" charset="0"/>
                <a:ea typeface="Cambria Math" panose="02040503050406030204" pitchFamily="18" charset="0"/>
              </a:rPr>
              <a:t>n</a:t>
            </a:r>
          </a:p>
          <a:p>
            <a:endParaRPr lang="en-IN" b="1" dirty="0">
              <a:latin typeface="Cambria Math" panose="02040503050406030204" pitchFamily="18" charset="0"/>
              <a:ea typeface="Cambria Math" panose="02040503050406030204" pitchFamily="18" charset="0"/>
            </a:endParaRPr>
          </a:p>
          <a:p>
            <a:r>
              <a:rPr lang="en-IN" b="1" dirty="0">
                <a:latin typeface="Cambria Math" panose="02040503050406030204" pitchFamily="18" charset="0"/>
                <a:ea typeface="Cambria Math" panose="02040503050406030204" pitchFamily="18" charset="0"/>
              </a:rPr>
              <a:t>   </a:t>
            </a:r>
            <a:r>
              <a:rPr lang="en-IN" dirty="0">
                <a:latin typeface="Cambria Math" panose="02040503050406030204" pitchFamily="18" charset="0"/>
                <a:ea typeface="Cambria Math" panose="02040503050406030204" pitchFamily="18" charset="0"/>
              </a:rPr>
              <a:t>=&gt; To calculate Particular solution </a:t>
            </a:r>
          </a:p>
          <a:p>
            <a:r>
              <a:rPr lang="en-IN" b="1" dirty="0">
                <a:latin typeface="Cambria Math" panose="02040503050406030204" pitchFamily="18" charset="0"/>
                <a:ea typeface="Cambria Math" panose="02040503050406030204" pitchFamily="18" charset="0"/>
              </a:rPr>
              <a:t>   </a:t>
            </a:r>
          </a:p>
          <a:p>
            <a:r>
              <a:rPr lang="en-IN" b="1" dirty="0">
                <a:latin typeface="Cambria Math" panose="02040503050406030204" pitchFamily="18" charset="0"/>
                <a:ea typeface="Cambria Math" panose="02040503050406030204" pitchFamily="18" charset="0"/>
              </a:rPr>
              <a:t>=&gt; </a:t>
            </a:r>
            <a:r>
              <a:rPr lang="en-IN" dirty="0">
                <a:latin typeface="Cambria Math" panose="02040503050406030204" pitchFamily="18" charset="0"/>
                <a:ea typeface="Cambria Math" panose="02040503050406030204" pitchFamily="18" charset="0"/>
              </a:rPr>
              <a:t>put T(n)=</a:t>
            </a:r>
            <a:r>
              <a:rPr lang="en-IN" sz="1800" dirty="0">
                <a:latin typeface="Cambria Math" panose="02040503050406030204" pitchFamily="18" charset="0"/>
                <a:ea typeface="Cambria Math" panose="02040503050406030204" pitchFamily="18" charset="0"/>
              </a:rPr>
              <a:t> da</a:t>
            </a:r>
            <a:r>
              <a:rPr lang="en-IN" sz="1800" baseline="30000" dirty="0">
                <a:latin typeface="Cambria Math" panose="02040503050406030204" pitchFamily="18" charset="0"/>
                <a:ea typeface="Cambria Math" panose="02040503050406030204" pitchFamily="18" charset="0"/>
              </a:rPr>
              <a:t>n      {a=2}</a:t>
            </a:r>
          </a:p>
          <a:p>
            <a:r>
              <a:rPr lang="en-IN" dirty="0">
                <a:latin typeface="Cambria Math" panose="02040503050406030204" pitchFamily="18" charset="0"/>
                <a:ea typeface="Cambria Math" panose="02040503050406030204" pitchFamily="18" charset="0"/>
              </a:rPr>
              <a:t>=&gt; </a:t>
            </a:r>
            <a:r>
              <a:rPr lang="en-IN" sz="1800" dirty="0">
                <a:latin typeface="Cambria Math" panose="02040503050406030204" pitchFamily="18" charset="0"/>
                <a:ea typeface="Cambria Math" panose="02040503050406030204" pitchFamily="18" charset="0"/>
              </a:rPr>
              <a:t>d*2</a:t>
            </a:r>
            <a:r>
              <a:rPr lang="en-IN" sz="1800" baseline="30000" dirty="0">
                <a:latin typeface="Cambria Math" panose="02040503050406030204" pitchFamily="18" charset="0"/>
                <a:ea typeface="Cambria Math" panose="02040503050406030204" pitchFamily="18" charset="0"/>
              </a:rPr>
              <a:t>n</a:t>
            </a:r>
            <a:r>
              <a:rPr lang="en-IN" sz="1800" dirty="0">
                <a:latin typeface="Cambria Math" panose="02040503050406030204" pitchFamily="18" charset="0"/>
                <a:ea typeface="Cambria Math" panose="02040503050406030204" pitchFamily="18" charset="0"/>
              </a:rPr>
              <a:t> – 8*d2</a:t>
            </a:r>
            <a:r>
              <a:rPr lang="en-IN" sz="1800" baseline="30000" dirty="0">
                <a:latin typeface="Cambria Math" panose="02040503050406030204" pitchFamily="18" charset="0"/>
                <a:ea typeface="Cambria Math" panose="02040503050406030204" pitchFamily="18" charset="0"/>
              </a:rPr>
              <a:t>n-1</a:t>
            </a:r>
            <a:r>
              <a:rPr lang="en-IN" sz="1800" dirty="0">
                <a:latin typeface="Cambria Math" panose="02040503050406030204" pitchFamily="18" charset="0"/>
                <a:ea typeface="Cambria Math" panose="02040503050406030204" pitchFamily="18" charset="0"/>
              </a:rPr>
              <a:t>=5*2</a:t>
            </a:r>
            <a:r>
              <a:rPr lang="en-IN" sz="1800" baseline="30000" dirty="0">
                <a:latin typeface="Cambria Math" panose="02040503050406030204" pitchFamily="18" charset="0"/>
                <a:ea typeface="Cambria Math" panose="02040503050406030204" pitchFamily="18" charset="0"/>
              </a:rPr>
              <a:t>n</a:t>
            </a:r>
            <a:endParaRPr lang="en-IN" baseline="30000" dirty="0">
              <a:latin typeface="Cambria Math" panose="02040503050406030204" pitchFamily="18" charset="0"/>
              <a:ea typeface="Cambria Math" panose="02040503050406030204" pitchFamily="18" charset="0"/>
            </a:endParaRPr>
          </a:p>
          <a:p>
            <a:r>
              <a:rPr lang="en-IN" dirty="0">
                <a:latin typeface="Cambria Math" panose="02040503050406030204" pitchFamily="18" charset="0"/>
                <a:ea typeface="Cambria Math" panose="02040503050406030204" pitchFamily="18" charset="0"/>
              </a:rPr>
              <a:t>=&gt; </a:t>
            </a:r>
            <a:r>
              <a:rPr lang="en-IN" sz="1800" dirty="0">
                <a:latin typeface="Cambria Math" panose="02040503050406030204" pitchFamily="18" charset="0"/>
                <a:ea typeface="Cambria Math" panose="02040503050406030204" pitchFamily="18" charset="0"/>
              </a:rPr>
              <a:t>d*2</a:t>
            </a:r>
            <a:r>
              <a:rPr lang="en-IN" sz="1800" baseline="30000" dirty="0">
                <a:latin typeface="Cambria Math" panose="02040503050406030204" pitchFamily="18" charset="0"/>
                <a:ea typeface="Cambria Math" panose="02040503050406030204" pitchFamily="18" charset="0"/>
              </a:rPr>
              <a:t>n</a:t>
            </a:r>
            <a:r>
              <a:rPr lang="en-IN" sz="1800" dirty="0">
                <a:latin typeface="Cambria Math" panose="02040503050406030204" pitchFamily="18" charset="0"/>
                <a:ea typeface="Cambria Math" panose="02040503050406030204" pitchFamily="18" charset="0"/>
              </a:rPr>
              <a:t> – 4*2</a:t>
            </a:r>
            <a:r>
              <a:rPr lang="en-IN" sz="1800" baseline="30000" dirty="0">
                <a:latin typeface="Cambria Math" panose="02040503050406030204" pitchFamily="18" charset="0"/>
                <a:ea typeface="Cambria Math" panose="02040503050406030204" pitchFamily="18" charset="0"/>
              </a:rPr>
              <a:t>1</a:t>
            </a:r>
            <a:r>
              <a:rPr lang="en-IN" sz="1800" dirty="0">
                <a:latin typeface="Cambria Math" panose="02040503050406030204" pitchFamily="18" charset="0"/>
                <a:ea typeface="Cambria Math" panose="02040503050406030204" pitchFamily="18" charset="0"/>
              </a:rPr>
              <a:t>*d2</a:t>
            </a:r>
            <a:r>
              <a:rPr lang="en-IN" sz="1800" baseline="30000" dirty="0">
                <a:latin typeface="Cambria Math" panose="02040503050406030204" pitchFamily="18" charset="0"/>
                <a:ea typeface="Cambria Math" panose="02040503050406030204" pitchFamily="18" charset="0"/>
              </a:rPr>
              <a:t>n-1</a:t>
            </a:r>
            <a:r>
              <a:rPr lang="en-IN" sz="1800" dirty="0">
                <a:latin typeface="Cambria Math" panose="02040503050406030204" pitchFamily="18" charset="0"/>
                <a:ea typeface="Cambria Math" panose="02040503050406030204" pitchFamily="18" charset="0"/>
              </a:rPr>
              <a:t>=5*2</a:t>
            </a:r>
            <a:r>
              <a:rPr lang="en-IN" sz="1800" baseline="30000" dirty="0">
                <a:latin typeface="Cambria Math" panose="02040503050406030204" pitchFamily="18" charset="0"/>
                <a:ea typeface="Cambria Math" panose="02040503050406030204" pitchFamily="18" charset="0"/>
              </a:rPr>
              <a:t>n</a:t>
            </a:r>
          </a:p>
          <a:p>
            <a:r>
              <a:rPr lang="en-IN" dirty="0">
                <a:solidFill>
                  <a:srgbClr val="C00000"/>
                </a:solidFill>
                <a:latin typeface="Cambria Math" panose="02040503050406030204" pitchFamily="18" charset="0"/>
                <a:ea typeface="Cambria Math" panose="02040503050406030204" pitchFamily="18" charset="0"/>
              </a:rPr>
              <a:t>=&gt; </a:t>
            </a:r>
            <a:r>
              <a:rPr lang="en-IN" sz="1800" dirty="0">
                <a:latin typeface="Cambria Math" panose="02040503050406030204" pitchFamily="18" charset="0"/>
                <a:ea typeface="Cambria Math" panose="02040503050406030204" pitchFamily="18" charset="0"/>
              </a:rPr>
              <a:t>d*2</a:t>
            </a:r>
            <a:r>
              <a:rPr lang="en-IN" sz="1800" baseline="30000" dirty="0">
                <a:latin typeface="Cambria Math" panose="02040503050406030204" pitchFamily="18" charset="0"/>
                <a:ea typeface="Cambria Math" panose="02040503050406030204" pitchFamily="18" charset="0"/>
              </a:rPr>
              <a:t>n</a:t>
            </a:r>
            <a:r>
              <a:rPr lang="en-IN" sz="1800" dirty="0">
                <a:latin typeface="Cambria Math" panose="02040503050406030204" pitchFamily="18" charset="0"/>
                <a:ea typeface="Cambria Math" panose="02040503050406030204" pitchFamily="18" charset="0"/>
              </a:rPr>
              <a:t> – 4*d2</a:t>
            </a:r>
            <a:r>
              <a:rPr lang="en-IN" sz="1800" baseline="30000" dirty="0">
                <a:latin typeface="Cambria Math" panose="02040503050406030204" pitchFamily="18" charset="0"/>
                <a:ea typeface="Cambria Math" panose="02040503050406030204" pitchFamily="18" charset="0"/>
              </a:rPr>
              <a:t>n</a:t>
            </a:r>
            <a:r>
              <a:rPr lang="en-IN" sz="1800" dirty="0">
                <a:latin typeface="Cambria Math" panose="02040503050406030204" pitchFamily="18" charset="0"/>
                <a:ea typeface="Cambria Math" panose="02040503050406030204" pitchFamily="18" charset="0"/>
              </a:rPr>
              <a:t>=5*2</a:t>
            </a:r>
            <a:r>
              <a:rPr lang="en-IN" sz="1800" baseline="30000" dirty="0">
                <a:latin typeface="Cambria Math" panose="02040503050406030204" pitchFamily="18" charset="0"/>
                <a:ea typeface="Cambria Math" panose="02040503050406030204" pitchFamily="18" charset="0"/>
              </a:rPr>
              <a:t>n</a:t>
            </a:r>
          </a:p>
          <a:p>
            <a:r>
              <a:rPr lang="en-IN" dirty="0">
                <a:solidFill>
                  <a:srgbClr val="C00000"/>
                </a:solidFill>
                <a:latin typeface="Cambria Math" panose="02040503050406030204" pitchFamily="18" charset="0"/>
                <a:ea typeface="Cambria Math" panose="02040503050406030204" pitchFamily="18" charset="0"/>
              </a:rPr>
              <a:t>=&gt;2</a:t>
            </a:r>
            <a:r>
              <a:rPr lang="en-IN" baseline="30000" dirty="0">
                <a:solidFill>
                  <a:srgbClr val="C00000"/>
                </a:solidFill>
                <a:latin typeface="Cambria Math" panose="02040503050406030204" pitchFamily="18" charset="0"/>
                <a:ea typeface="Cambria Math" panose="02040503050406030204" pitchFamily="18" charset="0"/>
              </a:rPr>
              <a:t>n</a:t>
            </a:r>
            <a:r>
              <a:rPr lang="en-IN" dirty="0">
                <a:solidFill>
                  <a:srgbClr val="C00000"/>
                </a:solidFill>
                <a:latin typeface="Cambria Math" panose="02040503050406030204" pitchFamily="18" charset="0"/>
                <a:ea typeface="Cambria Math" panose="02040503050406030204" pitchFamily="18" charset="0"/>
              </a:rPr>
              <a:t>(d-4d)=5*2</a:t>
            </a:r>
            <a:r>
              <a:rPr lang="en-IN" baseline="30000" dirty="0">
                <a:solidFill>
                  <a:srgbClr val="C00000"/>
                </a:solidFill>
                <a:latin typeface="Cambria Math" panose="02040503050406030204" pitchFamily="18" charset="0"/>
                <a:ea typeface="Cambria Math" panose="02040503050406030204" pitchFamily="18" charset="0"/>
              </a:rPr>
              <a:t>n</a:t>
            </a:r>
          </a:p>
          <a:p>
            <a:r>
              <a:rPr lang="en-IN" dirty="0">
                <a:solidFill>
                  <a:srgbClr val="C00000"/>
                </a:solidFill>
                <a:latin typeface="Cambria Math" panose="02040503050406030204" pitchFamily="18" charset="0"/>
                <a:ea typeface="Cambria Math" panose="02040503050406030204" pitchFamily="18" charset="0"/>
              </a:rPr>
              <a:t>=&gt; By comparing the coefficient of 2</a:t>
            </a:r>
            <a:r>
              <a:rPr lang="en-IN" baseline="30000" dirty="0">
                <a:solidFill>
                  <a:srgbClr val="C00000"/>
                </a:solidFill>
                <a:latin typeface="Cambria Math" panose="02040503050406030204" pitchFamily="18" charset="0"/>
                <a:ea typeface="Cambria Math" panose="02040503050406030204" pitchFamily="18" charset="0"/>
              </a:rPr>
              <a:t>n</a:t>
            </a:r>
            <a:endParaRPr lang="en-IN" dirty="0">
              <a:solidFill>
                <a:srgbClr val="C00000"/>
              </a:solidFill>
              <a:latin typeface="Cambria Math" panose="02040503050406030204" pitchFamily="18" charset="0"/>
              <a:ea typeface="Cambria Math" panose="02040503050406030204" pitchFamily="18" charset="0"/>
            </a:endParaRPr>
          </a:p>
          <a:p>
            <a:r>
              <a:rPr lang="en-IN" dirty="0">
                <a:latin typeface="Cambria Math" panose="02040503050406030204" pitchFamily="18" charset="0"/>
                <a:ea typeface="Cambria Math" panose="02040503050406030204" pitchFamily="18" charset="0"/>
              </a:rPr>
              <a:t>=&gt; d=-5/3</a:t>
            </a:r>
          </a:p>
          <a:p>
            <a:r>
              <a:rPr lang="en-IN" dirty="0">
                <a:latin typeface="Cambria Math" panose="02040503050406030204" pitchFamily="18" charset="0"/>
                <a:ea typeface="Cambria Math" panose="02040503050406030204" pitchFamily="18" charset="0"/>
              </a:rPr>
              <a:t>   Now put the value of d to get the solution</a:t>
            </a:r>
          </a:p>
          <a:p>
            <a:r>
              <a:rPr lang="en-IN" b="1" dirty="0">
                <a:latin typeface="Cambria Math" panose="02040503050406030204" pitchFamily="18" charset="0"/>
                <a:ea typeface="Cambria Math" panose="02040503050406030204" pitchFamily="18" charset="0"/>
              </a:rPr>
              <a:t>   T(n)</a:t>
            </a:r>
            <a:r>
              <a:rPr lang="en-IN" b="1" baseline="30000" dirty="0">
                <a:latin typeface="Cambria Math" panose="02040503050406030204" pitchFamily="18" charset="0"/>
                <a:ea typeface="Cambria Math" panose="02040503050406030204" pitchFamily="18" charset="0"/>
              </a:rPr>
              <a:t>p</a:t>
            </a:r>
            <a:r>
              <a:rPr lang="en-IN" b="1" dirty="0">
                <a:latin typeface="Cambria Math" panose="02040503050406030204" pitchFamily="18" charset="0"/>
                <a:ea typeface="Cambria Math" panose="02040503050406030204" pitchFamily="18" charset="0"/>
              </a:rPr>
              <a:t>=</a:t>
            </a:r>
            <a:r>
              <a:rPr lang="en-IN" sz="1800" dirty="0">
                <a:latin typeface="Cambria Math" panose="02040503050406030204" pitchFamily="18" charset="0"/>
                <a:ea typeface="Cambria Math" panose="02040503050406030204" pitchFamily="18" charset="0"/>
              </a:rPr>
              <a:t>da</a:t>
            </a:r>
            <a:r>
              <a:rPr lang="en-IN" sz="1800" baseline="30000" dirty="0">
                <a:latin typeface="Cambria Math" panose="02040503050406030204" pitchFamily="18" charset="0"/>
                <a:ea typeface="Cambria Math" panose="02040503050406030204" pitchFamily="18" charset="0"/>
              </a:rPr>
              <a:t>n</a:t>
            </a:r>
          </a:p>
          <a:p>
            <a:r>
              <a:rPr lang="en-IN" dirty="0">
                <a:latin typeface="Cambria Math" panose="02040503050406030204" pitchFamily="18" charset="0"/>
                <a:ea typeface="Cambria Math" panose="02040503050406030204" pitchFamily="18" charset="0"/>
              </a:rPr>
              <a:t>   </a:t>
            </a:r>
            <a:r>
              <a:rPr lang="en-IN" b="1" dirty="0">
                <a:latin typeface="Cambria Math" panose="02040503050406030204" pitchFamily="18" charset="0"/>
                <a:ea typeface="Cambria Math" panose="02040503050406030204" pitchFamily="18" charset="0"/>
              </a:rPr>
              <a:t>T(n)</a:t>
            </a:r>
            <a:r>
              <a:rPr lang="en-IN" b="1" baseline="30000" dirty="0">
                <a:latin typeface="Cambria Math" panose="02040503050406030204" pitchFamily="18" charset="0"/>
                <a:ea typeface="Cambria Math" panose="02040503050406030204" pitchFamily="18" charset="0"/>
              </a:rPr>
              <a:t>p</a:t>
            </a:r>
            <a:r>
              <a:rPr lang="en-IN" b="1" dirty="0">
                <a:latin typeface="Cambria Math" panose="02040503050406030204" pitchFamily="18" charset="0"/>
                <a:ea typeface="Cambria Math" panose="02040503050406030204" pitchFamily="18" charset="0"/>
              </a:rPr>
              <a:t>= -3/2 *</a:t>
            </a:r>
            <a:r>
              <a:rPr lang="en-IN" sz="1800" b="1" dirty="0">
                <a:latin typeface="Cambria Math" panose="02040503050406030204" pitchFamily="18" charset="0"/>
                <a:ea typeface="Cambria Math" panose="02040503050406030204" pitchFamily="18" charset="0"/>
              </a:rPr>
              <a:t> </a:t>
            </a:r>
            <a:r>
              <a:rPr lang="en-IN" b="1" dirty="0">
                <a:latin typeface="Cambria Math" panose="02040503050406030204" pitchFamily="18" charset="0"/>
                <a:ea typeface="Cambria Math" panose="02040503050406030204" pitchFamily="18" charset="0"/>
              </a:rPr>
              <a:t>2</a:t>
            </a:r>
            <a:r>
              <a:rPr lang="en-IN" sz="1800" b="1" baseline="30000" dirty="0">
                <a:latin typeface="Cambria Math" panose="02040503050406030204" pitchFamily="18" charset="0"/>
                <a:ea typeface="Cambria Math" panose="02040503050406030204" pitchFamily="18" charset="0"/>
              </a:rPr>
              <a:t>n</a:t>
            </a:r>
            <a:endParaRPr lang="en-IN" b="1" baseline="30000" dirty="0">
              <a:solidFill>
                <a:srgbClr val="C00000"/>
              </a:solidFill>
            </a:endParaRPr>
          </a:p>
        </p:txBody>
      </p:sp>
    </p:spTree>
    <p:extLst>
      <p:ext uri="{BB962C8B-B14F-4D97-AF65-F5344CB8AC3E}">
        <p14:creationId xmlns:p14="http://schemas.microsoft.com/office/powerpoint/2010/main" val="264722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7243-B447-4E38-BF9F-42E44E961B39}"/>
              </a:ext>
            </a:extLst>
          </p:cNvPr>
          <p:cNvSpPr>
            <a:spLocks noGrp="1"/>
          </p:cNvSpPr>
          <p:nvPr>
            <p:ph type="title"/>
          </p:nvPr>
        </p:nvSpPr>
        <p:spPr/>
        <p:txBody>
          <a:bodyPr>
            <a:normAutofit/>
          </a:bodyPr>
          <a:lstStyle/>
          <a:p>
            <a:r>
              <a:rPr lang="en-IN" sz="2800" dirty="0"/>
              <a:t>Find the total solution: </a:t>
            </a:r>
            <a:r>
              <a:rPr lang="en-IN" sz="2800" dirty="0">
                <a:latin typeface="Cambria Math" panose="02040503050406030204" pitchFamily="18" charset="0"/>
                <a:ea typeface="Cambria Math" panose="02040503050406030204" pitchFamily="18" charset="0"/>
              </a:rPr>
              <a:t> </a:t>
            </a:r>
            <a:r>
              <a:rPr lang="en-IN" sz="2800" b="1" dirty="0">
                <a:latin typeface="Cambria Math" panose="02040503050406030204" pitchFamily="18" charset="0"/>
                <a:ea typeface="Cambria Math" panose="02040503050406030204" pitchFamily="18" charset="0"/>
              </a:rPr>
              <a:t>T(n)-8T(n-1) =14n+5</a:t>
            </a:r>
            <a:endParaRPr lang="en-IN" sz="2800" dirty="0"/>
          </a:p>
        </p:txBody>
      </p:sp>
      <p:sp>
        <p:nvSpPr>
          <p:cNvPr id="3" name="Content Placeholder 2">
            <a:extLst>
              <a:ext uri="{FF2B5EF4-FFF2-40B4-BE49-F238E27FC236}">
                <a16:creationId xmlns:a16="http://schemas.microsoft.com/office/drawing/2014/main" id="{7C7CF210-92E8-4AAE-AF83-02BD4193A338}"/>
              </a:ext>
            </a:extLst>
          </p:cNvPr>
          <p:cNvSpPr>
            <a:spLocks noGrp="1"/>
          </p:cNvSpPr>
          <p:nvPr>
            <p:ph idx="1"/>
          </p:nvPr>
        </p:nvSpPr>
        <p:spPr>
          <a:xfrm>
            <a:off x="762000" y="914401"/>
            <a:ext cx="4622800" cy="2590799"/>
          </a:xfrm>
        </p:spPr>
        <p:txBody>
          <a:bodyPr>
            <a:normAutofit/>
          </a:bodyPr>
          <a:lstStyle/>
          <a:p>
            <a:pPr marL="0" indent="0">
              <a:buNone/>
            </a:pPr>
            <a:r>
              <a:rPr lang="en-IN" sz="1800" dirty="0">
                <a:latin typeface="Cambria Math" panose="02040503050406030204" pitchFamily="18" charset="0"/>
                <a:ea typeface="Cambria Math" panose="02040503050406030204" pitchFamily="18" charset="0"/>
              </a:rPr>
              <a:t>1.   Homogeneous solution(T(n)</a:t>
            </a:r>
            <a:r>
              <a:rPr lang="en-IN" sz="1800" baseline="30000" dirty="0">
                <a:latin typeface="Cambria Math" panose="02040503050406030204" pitchFamily="18" charset="0"/>
                <a:ea typeface="Cambria Math" panose="02040503050406030204" pitchFamily="18" charset="0"/>
              </a:rPr>
              <a:t>h</a:t>
            </a:r>
            <a:r>
              <a:rPr lang="en-IN" sz="1800" dirty="0">
                <a:latin typeface="Cambria Math" panose="02040503050406030204" pitchFamily="18" charset="0"/>
                <a:ea typeface="Cambria Math" panose="02040503050406030204" pitchFamily="18" charset="0"/>
              </a:rPr>
              <a:t>)</a:t>
            </a:r>
          </a:p>
          <a:p>
            <a:pPr marL="0" indent="0">
              <a:buNone/>
            </a:pPr>
            <a:r>
              <a:rPr lang="en-IN" sz="1800" b="1" dirty="0">
                <a:latin typeface="Cambria Math" panose="02040503050406030204" pitchFamily="18" charset="0"/>
                <a:ea typeface="Cambria Math" panose="02040503050406030204" pitchFamily="18" charset="0"/>
              </a:rPr>
              <a:t>       T(n)-8T(n-1)=0</a:t>
            </a:r>
          </a:p>
          <a:p>
            <a:pPr marL="0" indent="0">
              <a:buNone/>
            </a:pPr>
            <a:r>
              <a:rPr lang="en-IN" sz="1800" b="1" dirty="0">
                <a:latin typeface="Cambria Math" panose="02040503050406030204" pitchFamily="18" charset="0"/>
                <a:ea typeface="Cambria Math" panose="02040503050406030204" pitchFamily="18" charset="0"/>
              </a:rPr>
              <a:t>       characteristic equation</a:t>
            </a:r>
          </a:p>
          <a:p>
            <a:pPr marL="0" indent="0">
              <a:buNone/>
            </a:pPr>
            <a:r>
              <a:rPr lang="en-IN" sz="1800" dirty="0">
                <a:latin typeface="Cambria Math" panose="02040503050406030204" pitchFamily="18" charset="0"/>
                <a:ea typeface="Cambria Math" panose="02040503050406030204" pitchFamily="18" charset="0"/>
              </a:rPr>
              <a:t>       X-8=0 , roots=(8)</a:t>
            </a:r>
          </a:p>
          <a:p>
            <a:pPr marL="0" indent="0">
              <a:buNone/>
            </a:pPr>
            <a:r>
              <a:rPr lang="en-IN" sz="1800" b="1" dirty="0">
                <a:latin typeface="Cambria Math" panose="02040503050406030204" pitchFamily="18" charset="0"/>
                <a:ea typeface="Cambria Math" panose="02040503050406030204" pitchFamily="18" charset="0"/>
              </a:rPr>
              <a:t>       T(n)</a:t>
            </a:r>
            <a:r>
              <a:rPr lang="en-IN" sz="1800" b="1" baseline="30000" dirty="0">
                <a:latin typeface="Cambria Math" panose="02040503050406030204" pitchFamily="18" charset="0"/>
                <a:ea typeface="Cambria Math" panose="02040503050406030204" pitchFamily="18" charset="0"/>
              </a:rPr>
              <a:t>h </a:t>
            </a:r>
            <a:r>
              <a:rPr lang="en-IN" sz="1800" b="1" dirty="0">
                <a:latin typeface="Cambria Math" panose="02040503050406030204" pitchFamily="18" charset="0"/>
                <a:ea typeface="Cambria Math" panose="02040503050406030204" pitchFamily="18" charset="0"/>
              </a:rPr>
              <a:t>= c</a:t>
            </a:r>
            <a:r>
              <a:rPr lang="en-IN" sz="1800" b="1" baseline="-25000" dirty="0">
                <a:latin typeface="Cambria Math" panose="02040503050406030204" pitchFamily="18" charset="0"/>
                <a:ea typeface="Cambria Math" panose="02040503050406030204" pitchFamily="18" charset="0"/>
              </a:rPr>
              <a:t>1</a:t>
            </a:r>
            <a:r>
              <a:rPr lang="en-IN" sz="1800" b="1" dirty="0">
                <a:latin typeface="Cambria Math" panose="02040503050406030204" pitchFamily="18" charset="0"/>
                <a:ea typeface="Cambria Math" panose="02040503050406030204" pitchFamily="18" charset="0"/>
              </a:rPr>
              <a:t>8</a:t>
            </a:r>
            <a:r>
              <a:rPr lang="en-IN" sz="1800" b="1" baseline="30000" dirty="0">
                <a:latin typeface="Cambria Math" panose="02040503050406030204" pitchFamily="18" charset="0"/>
                <a:ea typeface="Cambria Math" panose="02040503050406030204" pitchFamily="18" charset="0"/>
              </a:rPr>
              <a:t>n</a:t>
            </a:r>
          </a:p>
        </p:txBody>
      </p:sp>
      <p:sp>
        <p:nvSpPr>
          <p:cNvPr id="4" name="Slide Number Placeholder 3">
            <a:extLst>
              <a:ext uri="{FF2B5EF4-FFF2-40B4-BE49-F238E27FC236}">
                <a16:creationId xmlns:a16="http://schemas.microsoft.com/office/drawing/2014/main" id="{F2D5344F-A216-4C47-8E58-2B7C016A610E}"/>
              </a:ext>
            </a:extLst>
          </p:cNvPr>
          <p:cNvSpPr>
            <a:spLocks noGrp="1"/>
          </p:cNvSpPr>
          <p:nvPr>
            <p:ph type="sldNum" sz="quarter" idx="12"/>
          </p:nvPr>
        </p:nvSpPr>
        <p:spPr/>
        <p:txBody>
          <a:bodyPr/>
          <a:lstStyle/>
          <a:p>
            <a:fld id="{5EA8BEFB-AE5B-48F9-BBAD-B489CDE48C80}" type="slidenum">
              <a:rPr lang="en-US" smtClean="0"/>
              <a:pPr/>
              <a:t>24</a:t>
            </a:fld>
            <a:endParaRPr lang="en-US" dirty="0"/>
          </a:p>
        </p:txBody>
      </p:sp>
      <p:sp>
        <p:nvSpPr>
          <p:cNvPr id="5" name="Content Placeholder 2">
            <a:extLst>
              <a:ext uri="{FF2B5EF4-FFF2-40B4-BE49-F238E27FC236}">
                <a16:creationId xmlns:a16="http://schemas.microsoft.com/office/drawing/2014/main" id="{32D62000-15C3-4396-8CA2-5EAF54BDC24B}"/>
              </a:ext>
            </a:extLst>
          </p:cNvPr>
          <p:cNvSpPr txBox="1">
            <a:spLocks/>
          </p:cNvSpPr>
          <p:nvPr/>
        </p:nvSpPr>
        <p:spPr>
          <a:xfrm>
            <a:off x="7286627" y="892176"/>
            <a:ext cx="4622800" cy="3886199"/>
          </a:xfrm>
          <a:prstGeom prst="rect">
            <a:avLst/>
          </a:prstGeom>
        </p:spPr>
        <p:txBody>
          <a:bodyPr vert="horz" lIns="91440" tIns="45720" rIns="91440" bIns="45720" rtlCol="0">
            <a:noAutofit/>
          </a:bodyPr>
          <a:lstStyle>
            <a:lvl1pPr marL="342900" indent="-342900" algn="just"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just"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just"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just"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just"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1800" dirty="0">
                <a:latin typeface="Cambria Math" panose="02040503050406030204" pitchFamily="18" charset="0"/>
                <a:ea typeface="Cambria Math" panose="02040503050406030204" pitchFamily="18" charset="0"/>
              </a:rPr>
              <a:t>2.   Particular solution(T(n)</a:t>
            </a:r>
            <a:r>
              <a:rPr lang="en-IN" sz="1800" baseline="30000" dirty="0">
                <a:latin typeface="Cambria Math" panose="02040503050406030204" pitchFamily="18" charset="0"/>
                <a:ea typeface="Cambria Math" panose="02040503050406030204" pitchFamily="18" charset="0"/>
              </a:rPr>
              <a:t>p</a:t>
            </a:r>
            <a:r>
              <a:rPr lang="en-IN" sz="1800" dirty="0">
                <a:latin typeface="Cambria Math" panose="02040503050406030204" pitchFamily="18" charset="0"/>
                <a:ea typeface="Cambria Math" panose="02040503050406030204" pitchFamily="18" charset="0"/>
              </a:rPr>
              <a:t>)</a:t>
            </a:r>
          </a:p>
          <a:p>
            <a:r>
              <a:rPr lang="en-IN" sz="1800" b="1" dirty="0">
                <a:latin typeface="Cambria Math" panose="02040503050406030204" pitchFamily="18" charset="0"/>
                <a:ea typeface="Cambria Math" panose="02040503050406030204" pitchFamily="18" charset="0"/>
              </a:rPr>
              <a:t>=&gt; </a:t>
            </a:r>
            <a:r>
              <a:rPr lang="en-IN" sz="1800" dirty="0">
                <a:latin typeface="Cambria Math" panose="02040503050406030204" pitchFamily="18" charset="0"/>
                <a:ea typeface="Cambria Math" panose="02040503050406030204" pitchFamily="18" charset="0"/>
              </a:rPr>
              <a:t>put T(n)= d</a:t>
            </a:r>
            <a:r>
              <a:rPr lang="en-IN" sz="1800" baseline="-25000" dirty="0">
                <a:latin typeface="Cambria Math" panose="02040503050406030204" pitchFamily="18" charset="0"/>
                <a:ea typeface="Cambria Math" panose="02040503050406030204" pitchFamily="18" charset="0"/>
              </a:rPr>
              <a:t>0</a:t>
            </a:r>
            <a:r>
              <a:rPr lang="en-IN" sz="1800" dirty="0">
                <a:latin typeface="Cambria Math" panose="02040503050406030204" pitchFamily="18" charset="0"/>
                <a:ea typeface="Cambria Math" panose="02040503050406030204" pitchFamily="18" charset="0"/>
              </a:rPr>
              <a:t>+d</a:t>
            </a:r>
            <a:r>
              <a:rPr lang="en-IN" sz="1800" baseline="-25000" dirty="0">
                <a:latin typeface="Cambria Math" panose="02040503050406030204" pitchFamily="18" charset="0"/>
                <a:ea typeface="Cambria Math" panose="02040503050406030204" pitchFamily="18" charset="0"/>
              </a:rPr>
              <a:t>1</a:t>
            </a:r>
            <a:r>
              <a:rPr lang="en-IN" sz="1800" dirty="0">
                <a:latin typeface="Cambria Math" panose="02040503050406030204" pitchFamily="18" charset="0"/>
                <a:ea typeface="Cambria Math" panose="02040503050406030204" pitchFamily="18" charset="0"/>
              </a:rPr>
              <a:t>n</a:t>
            </a:r>
          </a:p>
          <a:p>
            <a:r>
              <a:rPr lang="en-IN" sz="1800" dirty="0">
                <a:latin typeface="Cambria Math" panose="02040503050406030204" pitchFamily="18" charset="0"/>
                <a:ea typeface="Cambria Math" panose="02040503050406030204" pitchFamily="18" charset="0"/>
              </a:rPr>
              <a:t>=&gt; d</a:t>
            </a:r>
            <a:r>
              <a:rPr lang="en-IN" sz="1800" baseline="-25000" dirty="0">
                <a:latin typeface="Cambria Math" panose="02040503050406030204" pitchFamily="18" charset="0"/>
                <a:ea typeface="Cambria Math" panose="02040503050406030204" pitchFamily="18" charset="0"/>
              </a:rPr>
              <a:t>0</a:t>
            </a:r>
            <a:r>
              <a:rPr lang="en-IN" sz="1800" dirty="0">
                <a:latin typeface="Cambria Math" panose="02040503050406030204" pitchFamily="18" charset="0"/>
                <a:ea typeface="Cambria Math" panose="02040503050406030204" pitchFamily="18" charset="0"/>
              </a:rPr>
              <a:t>+d</a:t>
            </a:r>
            <a:r>
              <a:rPr lang="en-IN" sz="1800" baseline="-25000" dirty="0">
                <a:latin typeface="Cambria Math" panose="02040503050406030204" pitchFamily="18" charset="0"/>
                <a:ea typeface="Cambria Math" panose="02040503050406030204" pitchFamily="18" charset="0"/>
              </a:rPr>
              <a:t>1</a:t>
            </a:r>
            <a:r>
              <a:rPr lang="en-IN" sz="1800" dirty="0">
                <a:latin typeface="Cambria Math" panose="02040503050406030204" pitchFamily="18" charset="0"/>
                <a:ea typeface="Cambria Math" panose="02040503050406030204" pitchFamily="18" charset="0"/>
              </a:rPr>
              <a:t>n – 8(d</a:t>
            </a:r>
            <a:r>
              <a:rPr lang="en-IN" sz="1800" baseline="-25000" dirty="0">
                <a:latin typeface="Cambria Math" panose="02040503050406030204" pitchFamily="18" charset="0"/>
                <a:ea typeface="Cambria Math" panose="02040503050406030204" pitchFamily="18" charset="0"/>
              </a:rPr>
              <a:t>0</a:t>
            </a:r>
            <a:r>
              <a:rPr lang="en-IN" sz="1800" dirty="0">
                <a:latin typeface="Cambria Math" panose="02040503050406030204" pitchFamily="18" charset="0"/>
                <a:ea typeface="Cambria Math" panose="02040503050406030204" pitchFamily="18" charset="0"/>
              </a:rPr>
              <a:t>+d</a:t>
            </a:r>
            <a:r>
              <a:rPr lang="en-IN" sz="1800" baseline="-25000" dirty="0">
                <a:latin typeface="Cambria Math" panose="02040503050406030204" pitchFamily="18" charset="0"/>
                <a:ea typeface="Cambria Math" panose="02040503050406030204" pitchFamily="18" charset="0"/>
              </a:rPr>
              <a:t>1</a:t>
            </a:r>
            <a:r>
              <a:rPr lang="en-IN" sz="1800" dirty="0">
                <a:latin typeface="Cambria Math" panose="02040503050406030204" pitchFamily="18" charset="0"/>
                <a:ea typeface="Cambria Math" panose="02040503050406030204" pitchFamily="18" charset="0"/>
              </a:rPr>
              <a:t>(n-1))=14n+5</a:t>
            </a:r>
          </a:p>
          <a:p>
            <a:r>
              <a:rPr lang="en-IN" sz="1800" dirty="0">
                <a:latin typeface="Cambria Math" panose="02040503050406030204" pitchFamily="18" charset="0"/>
                <a:ea typeface="Cambria Math" panose="02040503050406030204" pitchFamily="18" charset="0"/>
              </a:rPr>
              <a:t>=&gt; -7d</a:t>
            </a:r>
            <a:r>
              <a:rPr lang="en-IN" sz="1800" baseline="-25000" dirty="0">
                <a:latin typeface="Cambria Math" panose="02040503050406030204" pitchFamily="18" charset="0"/>
                <a:ea typeface="Cambria Math" panose="02040503050406030204" pitchFamily="18" charset="0"/>
              </a:rPr>
              <a:t>0</a:t>
            </a:r>
            <a:r>
              <a:rPr lang="en-IN" sz="1800" dirty="0">
                <a:latin typeface="Cambria Math" panose="02040503050406030204" pitchFamily="18" charset="0"/>
                <a:ea typeface="Cambria Math" panose="02040503050406030204" pitchFamily="18" charset="0"/>
              </a:rPr>
              <a:t> – 7d</a:t>
            </a:r>
            <a:r>
              <a:rPr lang="en-IN" sz="1800" baseline="-25000" dirty="0">
                <a:latin typeface="Cambria Math" panose="02040503050406030204" pitchFamily="18" charset="0"/>
                <a:ea typeface="Cambria Math" panose="02040503050406030204" pitchFamily="18" charset="0"/>
              </a:rPr>
              <a:t>1</a:t>
            </a:r>
            <a:r>
              <a:rPr lang="en-IN" sz="1800" dirty="0">
                <a:latin typeface="Cambria Math" panose="02040503050406030204" pitchFamily="18" charset="0"/>
                <a:ea typeface="Cambria Math" panose="02040503050406030204" pitchFamily="18" charset="0"/>
              </a:rPr>
              <a:t>n+8d</a:t>
            </a:r>
            <a:r>
              <a:rPr lang="en-IN" sz="1800" baseline="-25000" dirty="0">
                <a:latin typeface="Cambria Math" panose="02040503050406030204" pitchFamily="18" charset="0"/>
                <a:ea typeface="Cambria Math" panose="02040503050406030204" pitchFamily="18" charset="0"/>
              </a:rPr>
              <a:t>1</a:t>
            </a:r>
            <a:r>
              <a:rPr lang="en-IN" sz="1800" dirty="0">
                <a:latin typeface="Cambria Math" panose="02040503050406030204" pitchFamily="18" charset="0"/>
                <a:ea typeface="Cambria Math" panose="02040503050406030204" pitchFamily="18" charset="0"/>
              </a:rPr>
              <a:t>=5 + 14n</a:t>
            </a:r>
          </a:p>
          <a:p>
            <a:r>
              <a:rPr lang="en-IN" sz="1800" dirty="0">
                <a:solidFill>
                  <a:srgbClr val="C00000"/>
                </a:solidFill>
                <a:latin typeface="Cambria Math" panose="02040503050406030204" pitchFamily="18" charset="0"/>
                <a:ea typeface="Cambria Math" panose="02040503050406030204" pitchFamily="18" charset="0"/>
              </a:rPr>
              <a:t>=&gt; By comparing the coefficient of n</a:t>
            </a:r>
            <a:r>
              <a:rPr lang="en-IN" sz="1800" baseline="30000" dirty="0">
                <a:solidFill>
                  <a:srgbClr val="C00000"/>
                </a:solidFill>
                <a:latin typeface="Cambria Math" panose="02040503050406030204" pitchFamily="18" charset="0"/>
                <a:ea typeface="Cambria Math" panose="02040503050406030204" pitchFamily="18" charset="0"/>
              </a:rPr>
              <a:t>0</a:t>
            </a:r>
            <a:r>
              <a:rPr lang="en-IN" sz="1800" dirty="0">
                <a:solidFill>
                  <a:srgbClr val="C00000"/>
                </a:solidFill>
                <a:latin typeface="Cambria Math" panose="02040503050406030204" pitchFamily="18" charset="0"/>
                <a:ea typeface="Cambria Math" panose="02040503050406030204" pitchFamily="18" charset="0"/>
              </a:rPr>
              <a:t>, n</a:t>
            </a:r>
            <a:r>
              <a:rPr lang="en-IN" sz="1800" baseline="30000" dirty="0">
                <a:solidFill>
                  <a:srgbClr val="C00000"/>
                </a:solidFill>
                <a:latin typeface="Cambria Math" panose="02040503050406030204" pitchFamily="18" charset="0"/>
                <a:ea typeface="Cambria Math" panose="02040503050406030204" pitchFamily="18" charset="0"/>
              </a:rPr>
              <a:t>1</a:t>
            </a:r>
            <a:r>
              <a:rPr lang="en-IN" sz="1800" dirty="0">
                <a:solidFill>
                  <a:srgbClr val="C00000"/>
                </a:solidFill>
                <a:latin typeface="Cambria Math" panose="02040503050406030204" pitchFamily="18" charset="0"/>
                <a:ea typeface="Cambria Math" panose="02040503050406030204" pitchFamily="18" charset="0"/>
              </a:rPr>
              <a:t> term</a:t>
            </a:r>
          </a:p>
          <a:p>
            <a:r>
              <a:rPr lang="en-IN" sz="1800" dirty="0">
                <a:latin typeface="Cambria Math" panose="02040503050406030204" pitchFamily="18" charset="0"/>
                <a:ea typeface="Cambria Math" panose="02040503050406030204" pitchFamily="18" charset="0"/>
              </a:rPr>
              <a:t>=&gt; -7d</a:t>
            </a:r>
            <a:r>
              <a:rPr lang="en-IN" sz="1800" baseline="-25000" dirty="0">
                <a:latin typeface="Cambria Math" panose="02040503050406030204" pitchFamily="18" charset="0"/>
                <a:ea typeface="Cambria Math" panose="02040503050406030204" pitchFamily="18" charset="0"/>
              </a:rPr>
              <a:t>1</a:t>
            </a:r>
            <a:r>
              <a:rPr lang="en-IN" sz="1800" dirty="0">
                <a:latin typeface="Cambria Math" panose="02040503050406030204" pitchFamily="18" charset="0"/>
                <a:ea typeface="Cambria Math" panose="02040503050406030204" pitchFamily="18" charset="0"/>
              </a:rPr>
              <a:t>=14  =&gt; d</a:t>
            </a:r>
            <a:r>
              <a:rPr lang="en-IN" sz="1800" baseline="-25000" dirty="0">
                <a:latin typeface="Cambria Math" panose="02040503050406030204" pitchFamily="18" charset="0"/>
                <a:ea typeface="Cambria Math" panose="02040503050406030204" pitchFamily="18" charset="0"/>
              </a:rPr>
              <a:t>1</a:t>
            </a:r>
            <a:r>
              <a:rPr lang="en-IN" sz="1800" dirty="0">
                <a:latin typeface="Cambria Math" panose="02040503050406030204" pitchFamily="18" charset="0"/>
                <a:ea typeface="Cambria Math" panose="02040503050406030204" pitchFamily="18" charset="0"/>
              </a:rPr>
              <a:t>=-2</a:t>
            </a:r>
          </a:p>
          <a:p>
            <a:r>
              <a:rPr lang="en-IN" sz="1800" dirty="0">
                <a:latin typeface="Cambria Math" panose="02040503050406030204" pitchFamily="18" charset="0"/>
                <a:ea typeface="Cambria Math" panose="02040503050406030204" pitchFamily="18" charset="0"/>
              </a:rPr>
              <a:t>=&gt; -7d</a:t>
            </a:r>
            <a:r>
              <a:rPr lang="en-IN" sz="1800" baseline="-25000" dirty="0">
                <a:latin typeface="Cambria Math" panose="02040503050406030204" pitchFamily="18" charset="0"/>
                <a:ea typeface="Cambria Math" panose="02040503050406030204" pitchFamily="18" charset="0"/>
              </a:rPr>
              <a:t>0</a:t>
            </a:r>
            <a:r>
              <a:rPr lang="en-IN" sz="1800" dirty="0">
                <a:latin typeface="Cambria Math" panose="02040503050406030204" pitchFamily="18" charset="0"/>
                <a:ea typeface="Cambria Math" panose="02040503050406030204" pitchFamily="18" charset="0"/>
              </a:rPr>
              <a:t>+8d</a:t>
            </a:r>
            <a:r>
              <a:rPr lang="en-IN" sz="1800" baseline="-25000" dirty="0">
                <a:latin typeface="Cambria Math" panose="02040503050406030204" pitchFamily="18" charset="0"/>
                <a:ea typeface="Cambria Math" panose="02040503050406030204" pitchFamily="18" charset="0"/>
              </a:rPr>
              <a:t>1</a:t>
            </a:r>
            <a:r>
              <a:rPr lang="en-IN" sz="1800" dirty="0">
                <a:latin typeface="Cambria Math" panose="02040503050406030204" pitchFamily="18" charset="0"/>
                <a:ea typeface="Cambria Math" panose="02040503050406030204" pitchFamily="18" charset="0"/>
              </a:rPr>
              <a:t>=5 =&gt;d</a:t>
            </a:r>
            <a:r>
              <a:rPr lang="en-IN" sz="1800" baseline="-25000" dirty="0">
                <a:latin typeface="Cambria Math" panose="02040503050406030204" pitchFamily="18" charset="0"/>
                <a:ea typeface="Cambria Math" panose="02040503050406030204" pitchFamily="18" charset="0"/>
              </a:rPr>
              <a:t>0</a:t>
            </a:r>
            <a:r>
              <a:rPr lang="en-IN" sz="1800" dirty="0">
                <a:latin typeface="Cambria Math" panose="02040503050406030204" pitchFamily="18" charset="0"/>
                <a:ea typeface="Cambria Math" panose="02040503050406030204" pitchFamily="18" charset="0"/>
              </a:rPr>
              <a:t>= -3</a:t>
            </a:r>
          </a:p>
          <a:p>
            <a:r>
              <a:rPr lang="en-IN" sz="1800" dirty="0">
                <a:latin typeface="Cambria Math" panose="02040503050406030204" pitchFamily="18" charset="0"/>
                <a:ea typeface="Cambria Math" panose="02040503050406030204" pitchFamily="18" charset="0"/>
              </a:rPr>
              <a:t>   Now put the value of d</a:t>
            </a:r>
            <a:r>
              <a:rPr lang="en-IN" sz="1800" baseline="-25000" dirty="0">
                <a:latin typeface="Cambria Math" panose="02040503050406030204" pitchFamily="18" charset="0"/>
                <a:ea typeface="Cambria Math" panose="02040503050406030204" pitchFamily="18" charset="0"/>
              </a:rPr>
              <a:t>0</a:t>
            </a:r>
            <a:r>
              <a:rPr lang="en-IN" sz="1800" dirty="0">
                <a:latin typeface="Cambria Math" panose="02040503050406030204" pitchFamily="18" charset="0"/>
                <a:ea typeface="Cambria Math" panose="02040503050406030204" pitchFamily="18" charset="0"/>
              </a:rPr>
              <a:t> and d</a:t>
            </a:r>
            <a:r>
              <a:rPr lang="en-IN" sz="1800" baseline="-25000" dirty="0">
                <a:latin typeface="Cambria Math" panose="02040503050406030204" pitchFamily="18" charset="0"/>
                <a:ea typeface="Cambria Math" panose="02040503050406030204" pitchFamily="18" charset="0"/>
              </a:rPr>
              <a:t>1</a:t>
            </a:r>
            <a:r>
              <a:rPr lang="en-IN" sz="1800" dirty="0">
                <a:latin typeface="Cambria Math" panose="02040503050406030204" pitchFamily="18" charset="0"/>
                <a:ea typeface="Cambria Math" panose="02040503050406030204" pitchFamily="18" charset="0"/>
              </a:rPr>
              <a:t> to get the solution</a:t>
            </a:r>
          </a:p>
          <a:p>
            <a:r>
              <a:rPr lang="en-IN" sz="1800" b="1" dirty="0">
                <a:latin typeface="Cambria Math" panose="02040503050406030204" pitchFamily="18" charset="0"/>
                <a:ea typeface="Cambria Math" panose="02040503050406030204" pitchFamily="18" charset="0"/>
              </a:rPr>
              <a:t>   </a:t>
            </a:r>
            <a:r>
              <a:rPr lang="en-IN" sz="1800" dirty="0">
                <a:latin typeface="Cambria Math" panose="02040503050406030204" pitchFamily="18" charset="0"/>
                <a:ea typeface="Cambria Math" panose="02040503050406030204" pitchFamily="18" charset="0"/>
              </a:rPr>
              <a:t>T(n)</a:t>
            </a:r>
            <a:r>
              <a:rPr lang="en-IN" sz="1800" baseline="30000" dirty="0">
                <a:latin typeface="Cambria Math" panose="02040503050406030204" pitchFamily="18" charset="0"/>
                <a:ea typeface="Cambria Math" panose="02040503050406030204" pitchFamily="18" charset="0"/>
              </a:rPr>
              <a:t>p</a:t>
            </a:r>
            <a:r>
              <a:rPr lang="en-IN" sz="1800" b="1" dirty="0">
                <a:latin typeface="Cambria Math" panose="02040503050406030204" pitchFamily="18" charset="0"/>
                <a:ea typeface="Cambria Math" panose="02040503050406030204" pitchFamily="18" charset="0"/>
              </a:rPr>
              <a:t>=</a:t>
            </a:r>
            <a:r>
              <a:rPr lang="en-IN" sz="1800" dirty="0">
                <a:latin typeface="Cambria Math" panose="02040503050406030204" pitchFamily="18" charset="0"/>
                <a:ea typeface="Cambria Math" panose="02040503050406030204" pitchFamily="18" charset="0"/>
              </a:rPr>
              <a:t>d</a:t>
            </a:r>
            <a:r>
              <a:rPr lang="en-IN" sz="1800" baseline="-25000" dirty="0">
                <a:latin typeface="Cambria Math" panose="02040503050406030204" pitchFamily="18" charset="0"/>
                <a:ea typeface="Cambria Math" panose="02040503050406030204" pitchFamily="18" charset="0"/>
              </a:rPr>
              <a:t>0</a:t>
            </a:r>
            <a:r>
              <a:rPr lang="en-IN" sz="1800" dirty="0">
                <a:latin typeface="Cambria Math" panose="02040503050406030204" pitchFamily="18" charset="0"/>
                <a:ea typeface="Cambria Math" panose="02040503050406030204" pitchFamily="18" charset="0"/>
              </a:rPr>
              <a:t>+d</a:t>
            </a:r>
            <a:r>
              <a:rPr lang="en-IN" sz="1800" baseline="-25000" dirty="0">
                <a:latin typeface="Cambria Math" panose="02040503050406030204" pitchFamily="18" charset="0"/>
                <a:ea typeface="Cambria Math" panose="02040503050406030204" pitchFamily="18" charset="0"/>
              </a:rPr>
              <a:t>1</a:t>
            </a:r>
            <a:r>
              <a:rPr lang="en-IN" sz="1800" dirty="0">
                <a:latin typeface="Cambria Math" panose="02040503050406030204" pitchFamily="18" charset="0"/>
                <a:ea typeface="Cambria Math" panose="02040503050406030204" pitchFamily="18" charset="0"/>
              </a:rPr>
              <a:t>n</a:t>
            </a:r>
          </a:p>
          <a:p>
            <a:r>
              <a:rPr lang="en-IN" sz="1800" dirty="0">
                <a:latin typeface="Cambria Math" panose="02040503050406030204" pitchFamily="18" charset="0"/>
                <a:ea typeface="Cambria Math" panose="02040503050406030204" pitchFamily="18" charset="0"/>
              </a:rPr>
              <a:t>   </a:t>
            </a:r>
            <a:r>
              <a:rPr lang="en-IN" sz="1800" b="1" dirty="0">
                <a:latin typeface="Cambria Math" panose="02040503050406030204" pitchFamily="18" charset="0"/>
                <a:ea typeface="Cambria Math" panose="02040503050406030204" pitchFamily="18" charset="0"/>
              </a:rPr>
              <a:t>T(n)</a:t>
            </a:r>
            <a:r>
              <a:rPr lang="en-IN" sz="1800" b="1" baseline="30000" dirty="0">
                <a:latin typeface="Cambria Math" panose="02040503050406030204" pitchFamily="18" charset="0"/>
                <a:ea typeface="Cambria Math" panose="02040503050406030204" pitchFamily="18" charset="0"/>
              </a:rPr>
              <a:t>p</a:t>
            </a:r>
            <a:r>
              <a:rPr lang="en-IN" sz="1800" b="1" dirty="0">
                <a:latin typeface="Cambria Math" panose="02040503050406030204" pitchFamily="18" charset="0"/>
                <a:ea typeface="Cambria Math" panose="02040503050406030204" pitchFamily="18" charset="0"/>
              </a:rPr>
              <a:t>= -3 + (-2)n</a:t>
            </a:r>
          </a:p>
        </p:txBody>
      </p:sp>
      <p:sp>
        <p:nvSpPr>
          <p:cNvPr id="6" name="Content Placeholder 2">
            <a:extLst>
              <a:ext uri="{FF2B5EF4-FFF2-40B4-BE49-F238E27FC236}">
                <a16:creationId xmlns:a16="http://schemas.microsoft.com/office/drawing/2014/main" id="{BD72F85B-6849-45E7-B42F-4DA573EF5644}"/>
              </a:ext>
            </a:extLst>
          </p:cNvPr>
          <p:cNvSpPr txBox="1">
            <a:spLocks/>
          </p:cNvSpPr>
          <p:nvPr/>
        </p:nvSpPr>
        <p:spPr>
          <a:xfrm>
            <a:off x="2971800" y="5502274"/>
            <a:ext cx="6426200" cy="1173164"/>
          </a:xfrm>
          <a:prstGeom prst="rect">
            <a:avLst/>
          </a:prstGeom>
        </p:spPr>
        <p:txBody>
          <a:bodyPr vert="horz" lIns="91440" tIns="45720" rIns="91440" bIns="45720" rtlCol="0">
            <a:normAutofit/>
          </a:bodyPr>
          <a:lstStyle>
            <a:lvl1pPr marL="342900" indent="-342900" algn="just"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just"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just"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just"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just"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2000" dirty="0">
                <a:latin typeface="Cambria Math" panose="02040503050406030204" pitchFamily="18" charset="0"/>
                <a:ea typeface="Cambria Math" panose="02040503050406030204" pitchFamily="18" charset="0"/>
              </a:rPr>
              <a:t>Total solution(T(n))=(T(n)</a:t>
            </a:r>
            <a:r>
              <a:rPr lang="en-IN" sz="2000" baseline="30000" dirty="0">
                <a:latin typeface="Cambria Math" panose="02040503050406030204" pitchFamily="18" charset="0"/>
                <a:ea typeface="Cambria Math" panose="02040503050406030204" pitchFamily="18" charset="0"/>
              </a:rPr>
              <a:t>h</a:t>
            </a:r>
            <a:r>
              <a:rPr lang="en-IN" sz="2000" dirty="0">
                <a:latin typeface="Cambria Math" panose="02040503050406030204" pitchFamily="18" charset="0"/>
                <a:ea typeface="Cambria Math" panose="02040503050406030204" pitchFamily="18" charset="0"/>
              </a:rPr>
              <a:t>) + (T(n)</a:t>
            </a:r>
            <a:r>
              <a:rPr lang="en-IN" sz="2000" baseline="30000" dirty="0">
                <a:latin typeface="Cambria Math" panose="02040503050406030204" pitchFamily="18" charset="0"/>
                <a:ea typeface="Cambria Math" panose="02040503050406030204" pitchFamily="18" charset="0"/>
              </a:rPr>
              <a:t>h</a:t>
            </a:r>
            <a:r>
              <a:rPr lang="en-IN" sz="2000" dirty="0">
                <a:latin typeface="Cambria Math" panose="02040503050406030204" pitchFamily="18" charset="0"/>
                <a:ea typeface="Cambria Math" panose="02040503050406030204" pitchFamily="18" charset="0"/>
              </a:rPr>
              <a:t>)</a:t>
            </a:r>
          </a:p>
          <a:p>
            <a:pPr marL="0" indent="0">
              <a:buNone/>
            </a:pPr>
            <a:r>
              <a:rPr lang="en-IN" sz="2000" b="1" dirty="0">
                <a:latin typeface="Cambria Math" panose="02040503050406030204" pitchFamily="18" charset="0"/>
                <a:ea typeface="Cambria Math" panose="02040503050406030204" pitchFamily="18" charset="0"/>
              </a:rPr>
              <a:t>      T(n) =</a:t>
            </a:r>
            <a:r>
              <a:rPr lang="en-IN" sz="2000" dirty="0">
                <a:latin typeface="Cambria Math" panose="02040503050406030204" pitchFamily="18" charset="0"/>
                <a:ea typeface="Cambria Math" panose="02040503050406030204" pitchFamily="18" charset="0"/>
              </a:rPr>
              <a:t> c</a:t>
            </a:r>
            <a:r>
              <a:rPr lang="en-IN" sz="2000" baseline="-25000" dirty="0">
                <a:latin typeface="Cambria Math" panose="02040503050406030204" pitchFamily="18" charset="0"/>
                <a:ea typeface="Cambria Math" panose="02040503050406030204" pitchFamily="18" charset="0"/>
              </a:rPr>
              <a:t>1</a:t>
            </a:r>
            <a:r>
              <a:rPr lang="en-IN" sz="2000" dirty="0">
                <a:latin typeface="Cambria Math" panose="02040503050406030204" pitchFamily="18" charset="0"/>
                <a:ea typeface="Cambria Math" panose="02040503050406030204" pitchFamily="18" charset="0"/>
              </a:rPr>
              <a:t>8</a:t>
            </a:r>
            <a:r>
              <a:rPr lang="en-IN" sz="2000" baseline="30000" dirty="0">
                <a:latin typeface="Cambria Math" panose="02040503050406030204" pitchFamily="18" charset="0"/>
                <a:ea typeface="Cambria Math" panose="02040503050406030204" pitchFamily="18" charset="0"/>
              </a:rPr>
              <a:t>n</a:t>
            </a:r>
            <a:r>
              <a:rPr lang="en-IN" sz="2000" b="1" baseline="30000" dirty="0">
                <a:latin typeface="Cambria Math" panose="02040503050406030204" pitchFamily="18" charset="0"/>
                <a:ea typeface="Cambria Math" panose="02040503050406030204" pitchFamily="18" charset="0"/>
              </a:rPr>
              <a:t> </a:t>
            </a:r>
            <a:r>
              <a:rPr lang="en-IN" sz="2000" b="1" dirty="0">
                <a:latin typeface="Cambria Math" panose="02040503050406030204" pitchFamily="18" charset="0"/>
                <a:ea typeface="Cambria Math" panose="02040503050406030204" pitchFamily="18" charset="0"/>
              </a:rPr>
              <a:t>-3 + (-2)</a:t>
            </a:r>
            <a:r>
              <a:rPr lang="en-IN" sz="2000" b="1" baseline="30000" dirty="0">
                <a:latin typeface="Cambria Math" panose="02040503050406030204" pitchFamily="18" charset="0"/>
                <a:ea typeface="Cambria Math" panose="02040503050406030204" pitchFamily="18" charset="0"/>
              </a:rPr>
              <a:t>n</a:t>
            </a:r>
            <a:endParaRPr lang="en-IN" sz="2000" baseline="30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3177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Method</a:t>
            </a:r>
            <a:r>
              <a:rPr lang="en-US" sz="2800" dirty="0"/>
              <a:t>(for divide and conquer recurrence)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ln>
                <a:noFill/>
              </a:ln>
            </p:spPr>
            <p:txBody>
              <a:bodyPr>
                <a:normAutofit lnSpcReduction="10000"/>
              </a:bodyPr>
              <a:lstStyle/>
              <a:p>
                <a:r>
                  <a:rPr lang="en-US" sz="2200" dirty="0"/>
                  <a:t>All divide and conquer algorithm divide the problem into sub-problems, each of which is part of the original problem, and then perform  some  additional  work  to  compute  the  final  answer.. </a:t>
                </a:r>
              </a:p>
              <a:p>
                <a:r>
                  <a:rPr lang="en-US" sz="2200" dirty="0"/>
                  <a:t>Suppose you have a recurrence of the form</a:t>
                </a:r>
              </a:p>
              <a:p>
                <a:endParaRPr lang="en-US" sz="2200" dirty="0"/>
              </a:p>
              <a:p>
                <a:pPr marL="0" indent="0" algn="ctr">
                  <a:buNone/>
                </a:pPr>
                <a14:m>
                  <m:oMathPara xmlns:m="http://schemas.openxmlformats.org/officeDocument/2006/math">
                    <m:oMathParaPr>
                      <m:jc m:val="centerGroup"/>
                    </m:oMathParaPr>
                    <m:oMath xmlns:m="http://schemas.openxmlformats.org/officeDocument/2006/math">
                      <m:r>
                        <a:rPr lang="en-US" sz="2600" i="1" dirty="0">
                          <a:latin typeface="Cambria Math" panose="02040503050406030204" pitchFamily="18" charset="0"/>
                        </a:rPr>
                        <m:t>𝑇</m:t>
                      </m:r>
                      <m:r>
                        <a:rPr lang="en-US" sz="2600" i="1" dirty="0">
                          <a:latin typeface="Cambria Math" panose="02040503050406030204" pitchFamily="18" charset="0"/>
                        </a:rPr>
                        <m:t>(</m:t>
                      </m:r>
                      <m:r>
                        <a:rPr lang="en-US" sz="2600" i="1" dirty="0">
                          <a:latin typeface="Cambria Math" panose="02040503050406030204" pitchFamily="18" charset="0"/>
                        </a:rPr>
                        <m:t>𝑛</m:t>
                      </m:r>
                      <m:r>
                        <a:rPr lang="en-US" sz="2600" i="1" dirty="0">
                          <a:latin typeface="Cambria Math" panose="02040503050406030204" pitchFamily="18" charset="0"/>
                        </a:rPr>
                        <m:t>) = </m:t>
                      </m:r>
                      <m:r>
                        <a:rPr lang="en-US" sz="2600" i="1" dirty="0">
                          <a:solidFill>
                            <a:srgbClr val="0066FF"/>
                          </a:solidFill>
                          <a:latin typeface="Cambria Math" panose="02040503050406030204" pitchFamily="18" charset="0"/>
                        </a:rPr>
                        <m:t>𝑎</m:t>
                      </m:r>
                      <m:r>
                        <a:rPr lang="en-US" sz="2600" i="1" dirty="0" err="1">
                          <a:solidFill>
                            <a:srgbClr val="FF0000"/>
                          </a:solidFill>
                          <a:latin typeface="Cambria Math" panose="02040503050406030204" pitchFamily="18" charset="0"/>
                        </a:rPr>
                        <m:t>𝑇</m:t>
                      </m:r>
                      <m:r>
                        <a:rPr lang="en-US" sz="2600" i="1" dirty="0">
                          <a:solidFill>
                            <a:srgbClr val="FF0000"/>
                          </a:solidFill>
                          <a:latin typeface="Cambria Math" panose="02040503050406030204" pitchFamily="18" charset="0"/>
                        </a:rPr>
                        <m:t>(</m:t>
                      </m:r>
                      <m:r>
                        <a:rPr lang="en-US" sz="2600" i="1" dirty="0">
                          <a:solidFill>
                            <a:srgbClr val="FF0000"/>
                          </a:solidFill>
                          <a:latin typeface="Cambria Math" panose="02040503050406030204" pitchFamily="18" charset="0"/>
                        </a:rPr>
                        <m:t>𝑛</m:t>
                      </m:r>
                      <m:r>
                        <a:rPr lang="en-US" sz="2600" i="1" dirty="0">
                          <a:solidFill>
                            <a:srgbClr val="FF0000"/>
                          </a:solidFill>
                          <a:latin typeface="Cambria Math" panose="02040503050406030204" pitchFamily="18" charset="0"/>
                        </a:rPr>
                        <m:t>/</m:t>
                      </m:r>
                      <m:r>
                        <a:rPr lang="en-US" sz="2600" i="1" dirty="0">
                          <a:solidFill>
                            <a:srgbClr val="FF0000"/>
                          </a:solidFill>
                          <a:latin typeface="Cambria Math" panose="02040503050406030204" pitchFamily="18" charset="0"/>
                        </a:rPr>
                        <m:t>𝑏</m:t>
                      </m:r>
                      <m:r>
                        <a:rPr lang="en-US" sz="2600" i="1" dirty="0">
                          <a:solidFill>
                            <a:srgbClr val="FF0000"/>
                          </a:solidFill>
                          <a:latin typeface="Cambria Math" panose="02040503050406030204" pitchFamily="18" charset="0"/>
                        </a:rPr>
                        <m:t>) + </m:t>
                      </m:r>
                      <m:r>
                        <a:rPr lang="en-US" sz="2600" i="1" dirty="0">
                          <a:solidFill>
                            <a:schemeClr val="accent2">
                              <a:lumMod val="75000"/>
                            </a:schemeClr>
                          </a:solidFill>
                          <a:latin typeface="Cambria Math" panose="02040503050406030204" pitchFamily="18" charset="0"/>
                        </a:rPr>
                        <m:t>𝑓</m:t>
                      </m:r>
                      <m:r>
                        <a:rPr lang="en-US" sz="2600" i="1" dirty="0">
                          <a:solidFill>
                            <a:schemeClr val="accent2">
                              <a:lumMod val="75000"/>
                            </a:schemeClr>
                          </a:solidFill>
                          <a:latin typeface="Cambria Math" panose="02040503050406030204" pitchFamily="18" charset="0"/>
                        </a:rPr>
                        <m:t>(</m:t>
                      </m:r>
                      <m:r>
                        <a:rPr lang="en-US" sz="2600" i="1" dirty="0">
                          <a:solidFill>
                            <a:schemeClr val="accent2">
                              <a:lumMod val="75000"/>
                            </a:schemeClr>
                          </a:solidFill>
                          <a:latin typeface="Cambria Math" panose="02040503050406030204" pitchFamily="18" charset="0"/>
                        </a:rPr>
                        <m:t>𝑛</m:t>
                      </m:r>
                      <m:r>
                        <a:rPr lang="en-US" sz="2600" i="1" dirty="0">
                          <a:solidFill>
                            <a:schemeClr val="accent2">
                              <a:lumMod val="75000"/>
                            </a:schemeClr>
                          </a:solidFill>
                          <a:latin typeface="Cambria Math" panose="02040503050406030204" pitchFamily="18" charset="0"/>
                        </a:rPr>
                        <m:t>)</m:t>
                      </m:r>
                    </m:oMath>
                  </m:oMathPara>
                </a14:m>
                <a:endParaRPr lang="en-US" sz="2600" dirty="0">
                  <a:solidFill>
                    <a:schemeClr val="accent2">
                      <a:lumMod val="75000"/>
                    </a:schemeClr>
                  </a:solidFill>
                </a:endParaRPr>
              </a:p>
              <a:p>
                <a:endParaRPr lang="en-US" sz="2600" dirty="0"/>
              </a:p>
              <a:p>
                <a:endParaRPr lang="en-US" dirty="0"/>
              </a:p>
              <a:p>
                <a:endParaRPr lang="en-US" sz="2200" dirty="0"/>
              </a:p>
              <a:p>
                <a:r>
                  <a:rPr lang="en-US" sz="2200" b="1" dirty="0"/>
                  <a:t>This recurrence would arise in the analysis of a recursive algorithm.</a:t>
                </a:r>
              </a:p>
              <a:p>
                <a:r>
                  <a:rPr lang="en-US" sz="2200" dirty="0"/>
                  <a:t>When input size </a:t>
                </a:r>
                <a14:m>
                  <m:oMath xmlns:m="http://schemas.openxmlformats.org/officeDocument/2006/math">
                    <m:r>
                      <a:rPr lang="en-US" sz="2200" i="1" dirty="0">
                        <a:solidFill>
                          <a:srgbClr val="FF0000"/>
                        </a:solidFill>
                        <a:latin typeface="Cambria Math" panose="02040503050406030204" pitchFamily="18" charset="0"/>
                      </a:rPr>
                      <m:t>𝑛</m:t>
                    </m:r>
                  </m:oMath>
                </a14:m>
                <a:r>
                  <a:rPr lang="en-US" sz="2200" dirty="0"/>
                  <a:t> is large, the problem is divided up into </a:t>
                </a:r>
                <a14:m>
                  <m:oMath xmlns:m="http://schemas.openxmlformats.org/officeDocument/2006/math">
                    <m:r>
                      <a:rPr lang="en-US" sz="2200" i="1" dirty="0">
                        <a:solidFill>
                          <a:srgbClr val="FF0000"/>
                        </a:solidFill>
                        <a:latin typeface="Cambria Math" panose="02040503050406030204" pitchFamily="18" charset="0"/>
                      </a:rPr>
                      <m:t>𝑎</m:t>
                    </m:r>
                  </m:oMath>
                </a14:m>
                <a:r>
                  <a:rPr lang="en-US" sz="2200" dirty="0"/>
                  <a:t> sub-problems each of size </a:t>
                </a:r>
                <a14:m>
                  <m:oMath xmlns:m="http://schemas.openxmlformats.org/officeDocument/2006/math">
                    <m:r>
                      <a:rPr lang="en-US" sz="2200" i="1" dirty="0">
                        <a:solidFill>
                          <a:srgbClr val="FF0000"/>
                        </a:solidFill>
                        <a:latin typeface="Cambria Math" panose="02040503050406030204" pitchFamily="18" charset="0"/>
                      </a:rPr>
                      <m:t>𝑛</m:t>
                    </m:r>
                    <m:r>
                      <a:rPr lang="en-US" sz="2200" i="1" dirty="0">
                        <a:solidFill>
                          <a:srgbClr val="FF0000"/>
                        </a:solidFill>
                        <a:latin typeface="Cambria Math" panose="02040503050406030204" pitchFamily="18" charset="0"/>
                      </a:rPr>
                      <m:t>/</m:t>
                    </m:r>
                    <m:r>
                      <a:rPr lang="en-US" sz="2200" i="1" dirty="0">
                        <a:solidFill>
                          <a:srgbClr val="FF0000"/>
                        </a:solidFill>
                        <a:latin typeface="Cambria Math" panose="02040503050406030204" pitchFamily="18" charset="0"/>
                      </a:rPr>
                      <m:t>𝑏</m:t>
                    </m:r>
                  </m:oMath>
                </a14:m>
                <a:r>
                  <a:rPr lang="en-US" sz="2200" dirty="0"/>
                  <a:t>. Sub-problems are solved recursively and results are recombined.</a:t>
                </a:r>
              </a:p>
              <a:p>
                <a:r>
                  <a:rPr lang="en-US" sz="2200" dirty="0"/>
                  <a:t> The work to split the problem into sub-problems and recombine the results is </a:t>
                </a:r>
                <a14:m>
                  <m:oMath xmlns:m="http://schemas.openxmlformats.org/officeDocument/2006/math">
                    <m:r>
                      <a:rPr lang="en-US" sz="2200" i="1" dirty="0">
                        <a:solidFill>
                          <a:schemeClr val="accent2">
                            <a:lumMod val="75000"/>
                          </a:schemeClr>
                        </a:solidFill>
                        <a:latin typeface="Cambria Math" panose="02040503050406030204" pitchFamily="18" charset="0"/>
                      </a:rPr>
                      <m:t>𝑓</m:t>
                    </m:r>
                    <m:r>
                      <a:rPr lang="en-US" sz="2200" i="1" dirty="0">
                        <a:solidFill>
                          <a:schemeClr val="accent2">
                            <a:lumMod val="75000"/>
                          </a:schemeClr>
                        </a:solidFill>
                        <a:latin typeface="Cambria Math" panose="02040503050406030204" pitchFamily="18" charset="0"/>
                      </a:rPr>
                      <m:t>(</m:t>
                    </m:r>
                    <m:r>
                      <a:rPr lang="en-US" sz="2200" i="1" dirty="0">
                        <a:solidFill>
                          <a:schemeClr val="accent2">
                            <a:lumMod val="75000"/>
                          </a:schemeClr>
                        </a:solidFill>
                        <a:latin typeface="Cambria Math" panose="02040503050406030204" pitchFamily="18" charset="0"/>
                      </a:rPr>
                      <m:t>𝑛</m:t>
                    </m:r>
                    <m:r>
                      <a:rPr lang="en-US" sz="2200" i="1" dirty="0">
                        <a:solidFill>
                          <a:schemeClr val="accent2">
                            <a:lumMod val="75000"/>
                          </a:schemeClr>
                        </a:solidFill>
                        <a:latin typeface="Cambria Math" panose="02040503050406030204" pitchFamily="18" charset="0"/>
                      </a:rPr>
                      <m:t>)</m:t>
                    </m:r>
                  </m:oMath>
                </a14:m>
                <a:r>
                  <a:rPr lang="en-US" sz="2200" dirty="0">
                    <a:solidFill>
                      <a:schemeClr val="accent2">
                        <a:lumMod val="75000"/>
                      </a:schemeClr>
                    </a:solidFill>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4" t="-800" r="-678"/>
                </a:stretch>
              </a:blipFill>
              <a:ln>
                <a:noFill/>
              </a:ln>
            </p:spPr>
            <p:txBody>
              <a:bodyPr/>
              <a:lstStyle/>
              <a:p>
                <a:r>
                  <a:rPr lang="en-IN">
                    <a:noFill/>
                  </a:rPr>
                  <a:t> </a:t>
                </a:r>
              </a:p>
            </p:txBody>
          </p:sp>
        </mc:Fallback>
      </mc:AlternateContent>
      <p:sp>
        <p:nvSpPr>
          <p:cNvPr id="4" name="TextBox 3"/>
          <p:cNvSpPr txBox="1"/>
          <p:nvPr/>
        </p:nvSpPr>
        <p:spPr>
          <a:xfrm>
            <a:off x="3524250" y="3505200"/>
            <a:ext cx="1828800" cy="707886"/>
          </a:xfrm>
          <a:prstGeom prst="rect">
            <a:avLst/>
          </a:prstGeom>
          <a:solidFill>
            <a:schemeClr val="accent1">
              <a:lumMod val="20000"/>
              <a:lumOff val="80000"/>
            </a:schemeClr>
          </a:solidFill>
        </p:spPr>
        <p:txBody>
          <a:bodyPr wrap="square" rtlCol="0">
            <a:spAutoFit/>
          </a:bodyPr>
          <a:lstStyle/>
          <a:p>
            <a:r>
              <a:rPr lang="en-US" sz="2000" dirty="0">
                <a:solidFill>
                  <a:srgbClr val="FF0000"/>
                </a:solidFill>
              </a:rPr>
              <a:t>Number of sub-problems</a:t>
            </a:r>
          </a:p>
        </p:txBody>
      </p:sp>
      <p:cxnSp>
        <p:nvCxnSpPr>
          <p:cNvPr id="6" name="Curved Connector 5"/>
          <p:cNvCxnSpPr/>
          <p:nvPr/>
        </p:nvCxnSpPr>
        <p:spPr>
          <a:xfrm rot="10800000" flipV="1">
            <a:off x="4476751" y="2938592"/>
            <a:ext cx="1066803" cy="588694"/>
          </a:xfrm>
          <a:prstGeom prst="curvedConnector3">
            <a:avLst>
              <a:gd name="adj1" fmla="val 107143"/>
            </a:avLst>
          </a:prstGeom>
          <a:ln w="28575">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a:endCxn id="26" idx="1"/>
          </p:cNvCxnSpPr>
          <p:nvPr/>
        </p:nvCxnSpPr>
        <p:spPr>
          <a:xfrm rot="16200000" flipH="1">
            <a:off x="6108939" y="3122979"/>
            <a:ext cx="964724" cy="685798"/>
          </a:xfrm>
          <a:prstGeom prst="curved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934200" y="3594297"/>
            <a:ext cx="2362202" cy="707886"/>
          </a:xfrm>
          <a:prstGeom prst="rect">
            <a:avLst/>
          </a:prstGeom>
          <a:solidFill>
            <a:schemeClr val="accent6">
              <a:lumMod val="20000"/>
              <a:lumOff val="80000"/>
            </a:schemeClr>
          </a:solidFill>
        </p:spPr>
        <p:txBody>
          <a:bodyPr wrap="square" rtlCol="0">
            <a:spAutoFit/>
          </a:bodyPr>
          <a:lstStyle/>
          <a:p>
            <a:r>
              <a:rPr lang="en-US" sz="2000" dirty="0">
                <a:solidFill>
                  <a:srgbClr val="FF0000"/>
                </a:solidFill>
              </a:rPr>
              <a:t>Time required to solve a sub-problem</a:t>
            </a:r>
          </a:p>
        </p:txBody>
      </p:sp>
      <p:sp>
        <p:nvSpPr>
          <p:cNvPr id="83" name="TextBox 82"/>
          <p:cNvSpPr txBox="1"/>
          <p:nvPr/>
        </p:nvSpPr>
        <p:spPr>
          <a:xfrm>
            <a:off x="8429626" y="2041582"/>
            <a:ext cx="2095499" cy="707886"/>
          </a:xfrm>
          <a:prstGeom prst="rect">
            <a:avLst/>
          </a:prstGeom>
          <a:solidFill>
            <a:schemeClr val="accent2">
              <a:lumMod val="20000"/>
              <a:lumOff val="80000"/>
            </a:schemeClr>
          </a:solidFill>
        </p:spPr>
        <p:txBody>
          <a:bodyPr wrap="square" rtlCol="0">
            <a:spAutoFit/>
          </a:bodyPr>
          <a:lstStyle/>
          <a:p>
            <a:r>
              <a:rPr lang="en-US" sz="2000" dirty="0">
                <a:solidFill>
                  <a:srgbClr val="FF0000"/>
                </a:solidFill>
              </a:rPr>
              <a:t>Time to divide &amp; recombine</a:t>
            </a:r>
          </a:p>
        </p:txBody>
      </p:sp>
      <p:cxnSp>
        <p:nvCxnSpPr>
          <p:cNvPr id="92" name="Curved Connector 91"/>
          <p:cNvCxnSpPr/>
          <p:nvPr/>
        </p:nvCxnSpPr>
        <p:spPr>
          <a:xfrm flipV="1">
            <a:off x="7620000" y="2383925"/>
            <a:ext cx="800101" cy="228599"/>
          </a:xfrm>
          <a:prstGeom prst="curvedConnector3">
            <a:avLst>
              <a:gd name="adj1" fmla="val -3680"/>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Slide Number Placeholder 22"/>
          <p:cNvSpPr>
            <a:spLocks noGrp="1"/>
          </p:cNvSpPr>
          <p:nvPr>
            <p:ph type="sldNum" sz="quarter" idx="12"/>
          </p:nvPr>
        </p:nvSpPr>
        <p:spPr/>
        <p:txBody>
          <a:bodyPr/>
          <a:lstStyle/>
          <a:p>
            <a:fld id="{5EA8BEFB-AE5B-48F9-BBAD-B489CDE48C80}" type="slidenum">
              <a:rPr lang="en-US" smtClean="0"/>
              <a:pPr/>
              <a:t>25</a:t>
            </a:fld>
            <a:endParaRPr lang="en-US" dirty="0"/>
          </a:p>
        </p:txBody>
      </p:sp>
    </p:spTree>
    <p:extLst>
      <p:ext uri="{BB962C8B-B14F-4D97-AF65-F5344CB8AC3E}">
        <p14:creationId xmlns:p14="http://schemas.microsoft.com/office/powerpoint/2010/main" val="279000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2"/>
                                        </p:tgtEl>
                                        <p:attrNameLst>
                                          <p:attrName>style.visibility</p:attrName>
                                        </p:attrNameLst>
                                      </p:cBhvr>
                                      <p:to>
                                        <p:strVal val="visible"/>
                                      </p:to>
                                    </p:set>
                                    <p:animEffect transition="in" filter="fade">
                                      <p:cBhvr>
                                        <p:cTn id="38" dur="500"/>
                                        <p:tgtEl>
                                          <p:spTgt spid="9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3"/>
                                        </p:tgtEl>
                                        <p:attrNameLst>
                                          <p:attrName>style.visibility</p:attrName>
                                        </p:attrNameLst>
                                      </p:cBhvr>
                                      <p:to>
                                        <p:strVal val="visible"/>
                                      </p:to>
                                    </p:set>
                                    <p:animEffect transition="in" filter="fade">
                                      <p:cBhvr>
                                        <p:cTn id="41" dur="500"/>
                                        <p:tgtEl>
                                          <p:spTgt spid="8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6" grpId="0" animBg="1"/>
      <p:bldP spid="8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434A8-F08D-42EE-9891-6250F20D951C}"/>
              </a:ext>
            </a:extLst>
          </p:cNvPr>
          <p:cNvSpPr>
            <a:spLocks noGrp="1"/>
          </p:cNvSpPr>
          <p:nvPr>
            <p:ph type="title"/>
          </p:nvPr>
        </p:nvSpPr>
        <p:spPr/>
        <p:txBody>
          <a:bodyPr>
            <a:normAutofit/>
          </a:bodyPr>
          <a:lstStyle/>
          <a:p>
            <a:r>
              <a:rPr lang="en-US" dirty="0"/>
              <a:t>Master Method</a:t>
            </a:r>
            <a:r>
              <a:rPr lang="en-US" sz="2800" dirty="0"/>
              <a:t>(for divide and conquer recurrence)</a:t>
            </a:r>
            <a:endParaRPr lang="en-IN" dirty="0"/>
          </a:p>
        </p:txBody>
      </p:sp>
      <p:sp>
        <p:nvSpPr>
          <p:cNvPr id="3" name="Content Placeholder 2">
            <a:extLst>
              <a:ext uri="{FF2B5EF4-FFF2-40B4-BE49-F238E27FC236}">
                <a16:creationId xmlns:a16="http://schemas.microsoft.com/office/drawing/2014/main" id="{ADC09E7F-BCB6-4A58-9C6E-4ED2D9979182}"/>
              </a:ext>
            </a:extLst>
          </p:cNvPr>
          <p:cNvSpPr>
            <a:spLocks noGrp="1"/>
          </p:cNvSpPr>
          <p:nvPr>
            <p:ph idx="1"/>
          </p:nvPr>
        </p:nvSpPr>
        <p:spPr/>
        <p:txBody>
          <a:bodyPr/>
          <a:lstStyle/>
          <a:p>
            <a:pPr marL="0" indent="0">
              <a:buNone/>
            </a:pPr>
            <a:r>
              <a:rPr lang="en-US" dirty="0"/>
              <a:t>As  an  example,  a  merge  sort algorithm operates on two sub-problems, each of which is half the size of the original, and then performs O(n) additional work for merging. This gives the running time equation:</a:t>
            </a:r>
          </a:p>
          <a:p>
            <a:pPr marL="0" indent="0">
              <a:buNone/>
            </a:pPr>
            <a:r>
              <a:rPr lang="pt-BR" dirty="0">
                <a:effectLst/>
                <a:latin typeface="Arial" panose="020B0604020202020204" pitchFamily="34" charset="0"/>
              </a:rPr>
              <a:t>                                                 T(n) = 2T (n/2) + O(n)</a:t>
            </a:r>
          </a:p>
          <a:p>
            <a:pPr marL="0" indent="0">
              <a:buNone/>
            </a:pPr>
            <a:endParaRPr lang="pt-BR" dirty="0">
              <a:latin typeface="Arial" panose="020B0604020202020204" pitchFamily="34" charset="0"/>
            </a:endParaRPr>
          </a:p>
          <a:p>
            <a:pPr marL="0" indent="0">
              <a:buNone/>
            </a:pPr>
            <a:r>
              <a:rPr lang="en-US" dirty="0"/>
              <a:t>The  following  theorem  can  be  used  to  determine  the  running  time  of  divide  and  conquer algorithms. For a given program (algorithm), first we try to find the recurrence relation for the problem. If the recurrence is of the below form, then we can directly give the answer without fully solving it. If the recurrence is of the form</a:t>
            </a:r>
            <a:endParaRPr lang="en-IN" dirty="0"/>
          </a:p>
        </p:txBody>
      </p:sp>
      <p:sp>
        <p:nvSpPr>
          <p:cNvPr id="4" name="Slide Number Placeholder 3">
            <a:extLst>
              <a:ext uri="{FF2B5EF4-FFF2-40B4-BE49-F238E27FC236}">
                <a16:creationId xmlns:a16="http://schemas.microsoft.com/office/drawing/2014/main" id="{FCDE7F99-45F3-4CDA-A2A6-6B0BE488A081}"/>
              </a:ext>
            </a:extLst>
          </p:cNvPr>
          <p:cNvSpPr>
            <a:spLocks noGrp="1"/>
          </p:cNvSpPr>
          <p:nvPr>
            <p:ph type="sldNum" sz="quarter" idx="12"/>
          </p:nvPr>
        </p:nvSpPr>
        <p:spPr/>
        <p:txBody>
          <a:bodyPr/>
          <a:lstStyle/>
          <a:p>
            <a:fld id="{5EA8BEFB-AE5B-48F9-BBAD-B489CDE48C80}" type="slidenum">
              <a:rPr lang="en-US" smtClean="0"/>
              <a:pPr/>
              <a:t>26</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39FB056-B23F-4040-82EF-853BD9E50285}"/>
                  </a:ext>
                </a:extLst>
              </p:cNvPr>
              <p:cNvSpPr/>
              <p:nvPr/>
            </p:nvSpPr>
            <p:spPr>
              <a:xfrm>
                <a:off x="2743200" y="5236845"/>
                <a:ext cx="6096000" cy="640080"/>
              </a:xfrm>
              <a:prstGeom prst="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800" i="1" dirty="0" smtClean="0">
                          <a:solidFill>
                            <a:schemeClr val="tx1"/>
                          </a:solidFill>
                          <a:latin typeface="Cambria Math" panose="02040503050406030204" pitchFamily="18" charset="0"/>
                        </a:rPr>
                        <m:t>𝑇</m:t>
                      </m:r>
                      <m:r>
                        <a:rPr lang="en-US" sz="2800" i="1" dirty="0" smtClean="0">
                          <a:solidFill>
                            <a:schemeClr val="tx1"/>
                          </a:solidFill>
                          <a:latin typeface="Cambria Math" panose="02040503050406030204" pitchFamily="18" charset="0"/>
                        </a:rPr>
                        <m:t>(</m:t>
                      </m:r>
                      <m:r>
                        <a:rPr lang="en-US" sz="2800" i="1" dirty="0" smtClean="0">
                          <a:solidFill>
                            <a:schemeClr val="tx1"/>
                          </a:solidFill>
                          <a:latin typeface="Cambria Math" panose="02040503050406030204" pitchFamily="18" charset="0"/>
                        </a:rPr>
                        <m:t>𝑛</m:t>
                      </m:r>
                      <m:r>
                        <a:rPr lang="en-US" sz="2800" i="1" dirty="0" smtClean="0">
                          <a:solidFill>
                            <a:schemeClr val="tx1"/>
                          </a:solidFill>
                          <a:latin typeface="Cambria Math" panose="02040503050406030204" pitchFamily="18" charset="0"/>
                        </a:rPr>
                        <m:t>) = </m:t>
                      </m:r>
                      <m:r>
                        <a:rPr lang="en-US" sz="2800" i="1" dirty="0" smtClean="0">
                          <a:solidFill>
                            <a:schemeClr val="tx1"/>
                          </a:solidFill>
                          <a:latin typeface="Cambria Math" panose="02040503050406030204" pitchFamily="18" charset="0"/>
                        </a:rPr>
                        <m:t>𝑎𝑇</m:t>
                      </m:r>
                      <m:r>
                        <a:rPr lang="en-US" sz="2800" i="1" dirty="0">
                          <a:solidFill>
                            <a:schemeClr val="tx1"/>
                          </a:solidFill>
                          <a:latin typeface="Cambria Math" panose="02040503050406030204" pitchFamily="18" charset="0"/>
                        </a:rPr>
                        <m:t>(</m:t>
                      </m:r>
                      <m:r>
                        <a:rPr lang="en-US" sz="2800" i="1" dirty="0">
                          <a:solidFill>
                            <a:schemeClr val="tx1"/>
                          </a:solidFill>
                          <a:latin typeface="Cambria Math" panose="02040503050406030204" pitchFamily="18" charset="0"/>
                        </a:rPr>
                        <m:t>𝑛</m:t>
                      </m:r>
                      <m:r>
                        <a:rPr lang="en-US" sz="2800" i="1" dirty="0">
                          <a:solidFill>
                            <a:schemeClr val="tx1"/>
                          </a:solidFill>
                          <a:latin typeface="Cambria Math" panose="02040503050406030204" pitchFamily="18" charset="0"/>
                        </a:rPr>
                        <m:t>/</m:t>
                      </m:r>
                      <m:r>
                        <a:rPr lang="en-US" sz="2800" i="1" dirty="0">
                          <a:solidFill>
                            <a:schemeClr val="tx1"/>
                          </a:solidFill>
                          <a:latin typeface="Cambria Math" panose="02040503050406030204" pitchFamily="18" charset="0"/>
                        </a:rPr>
                        <m:t>𝑏</m:t>
                      </m:r>
                      <m:r>
                        <a:rPr lang="en-US" sz="2800" i="1" dirty="0">
                          <a:solidFill>
                            <a:schemeClr val="tx1"/>
                          </a:solidFill>
                          <a:latin typeface="Cambria Math" panose="02040503050406030204" pitchFamily="18" charset="0"/>
                        </a:rPr>
                        <m:t>) + </m:t>
                      </m:r>
                      <m:r>
                        <a:rPr lang="en-US" sz="2800" i="1" dirty="0" smtClean="0">
                          <a:solidFill>
                            <a:schemeClr val="tx1"/>
                          </a:solidFill>
                          <a:latin typeface="Cambria Math" panose="02040503050406030204" pitchFamily="18" charset="0"/>
                        </a:rPr>
                        <m:t>𝜃</m:t>
                      </m:r>
                      <m:r>
                        <a:rPr lang="en-IN" sz="2800" b="0" i="1" dirty="0" smtClean="0">
                          <a:solidFill>
                            <a:schemeClr val="tx1"/>
                          </a:solidFill>
                          <a:latin typeface="Cambria Math" panose="02040503050406030204" pitchFamily="18" charset="0"/>
                        </a:rPr>
                        <m:t>(</m:t>
                      </m:r>
                      <m:r>
                        <a:rPr lang="en-IN" sz="2800" b="0" i="1" dirty="0" smtClean="0">
                          <a:solidFill>
                            <a:schemeClr val="tx1"/>
                          </a:solidFill>
                          <a:latin typeface="Cambria Math" panose="02040503050406030204" pitchFamily="18" charset="0"/>
                        </a:rPr>
                        <m:t>𝑛𝑘𝑙𝑜𝑔𝑝𝑛</m:t>
                      </m:r>
                      <m:r>
                        <a:rPr lang="en-IN" sz="2800" b="0" i="1" dirty="0" smtClean="0">
                          <a:solidFill>
                            <a:schemeClr val="tx1"/>
                          </a:solidFill>
                          <a:latin typeface="Cambria Math" panose="02040503050406030204" pitchFamily="18" charset="0"/>
                        </a:rPr>
                        <m:t>)</m:t>
                      </m:r>
                    </m:oMath>
                  </m:oMathPara>
                </a14:m>
                <a:endParaRPr lang="en-US" sz="2800" dirty="0">
                  <a:solidFill>
                    <a:schemeClr val="tx1"/>
                  </a:solidFill>
                </a:endParaRPr>
              </a:p>
            </p:txBody>
          </p:sp>
        </mc:Choice>
        <mc:Fallback xmlns="">
          <p:sp>
            <p:nvSpPr>
              <p:cNvPr id="5" name="Rectangle 4">
                <a:extLst>
                  <a:ext uri="{FF2B5EF4-FFF2-40B4-BE49-F238E27FC236}">
                    <a16:creationId xmlns:a16="http://schemas.microsoft.com/office/drawing/2014/main" id="{839FB056-B23F-4040-82EF-853BD9E50285}"/>
                  </a:ext>
                </a:extLst>
              </p:cNvPr>
              <p:cNvSpPr>
                <a:spLocks noRot="1" noChangeAspect="1" noMove="1" noResize="1" noEditPoints="1" noAdjustHandles="1" noChangeArrowheads="1" noChangeShapeType="1" noTextEdit="1"/>
              </p:cNvSpPr>
              <p:nvPr/>
            </p:nvSpPr>
            <p:spPr>
              <a:xfrm>
                <a:off x="2743200" y="5236845"/>
                <a:ext cx="6096000" cy="640080"/>
              </a:xfrm>
              <a:prstGeom prst="rect">
                <a:avLst/>
              </a:prstGeom>
              <a:blipFill>
                <a:blip r:embed="rId2"/>
                <a:stretch>
                  <a:fillRect/>
                </a:stretch>
              </a:blipFill>
              <a:ln>
                <a:solidFill>
                  <a:srgbClr val="0066FF"/>
                </a:solidFill>
              </a:ln>
            </p:spPr>
            <p:txBody>
              <a:bodyPr/>
              <a:lstStyle/>
              <a:p>
                <a:r>
                  <a:rPr lang="en-IN">
                    <a:noFill/>
                  </a:rPr>
                  <a:t> </a:t>
                </a:r>
              </a:p>
            </p:txBody>
          </p:sp>
        </mc:Fallback>
      </mc:AlternateContent>
    </p:spTree>
    <p:extLst>
      <p:ext uri="{BB962C8B-B14F-4D97-AF65-F5344CB8AC3E}">
        <p14:creationId xmlns:p14="http://schemas.microsoft.com/office/powerpoint/2010/main" val="715692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Master Method</a:t>
            </a:r>
            <a:r>
              <a:rPr lang="en-US" sz="2800" dirty="0"/>
              <a:t>(for divide and conquer recurrence)</a:t>
            </a:r>
            <a:endParaRPr lang="en-US" dirty="0"/>
          </a:p>
        </p:txBody>
      </p:sp>
      <p:sp>
        <p:nvSpPr>
          <p:cNvPr id="3" name="Content Placeholder 2"/>
          <p:cNvSpPr>
            <a:spLocks noGrp="1"/>
          </p:cNvSpPr>
          <p:nvPr>
            <p:ph idx="1"/>
          </p:nvPr>
        </p:nvSpPr>
        <p:spPr>
          <a:xfrm>
            <a:off x="234950" y="990600"/>
            <a:ext cx="11684000" cy="5334000"/>
          </a:xfrm>
        </p:spPr>
        <p:txBody>
          <a:bodyPr>
            <a:normAutofit/>
          </a:bodyPr>
          <a:lstStyle/>
          <a:p>
            <a:pPr marL="0" indent="0">
              <a:buNone/>
            </a:pPr>
            <a:r>
              <a:rPr lang="en-US" dirty="0"/>
              <a:t>                                                                                                                      </a:t>
            </a:r>
          </a:p>
          <a:p>
            <a:pPr marL="0" indent="0">
              <a:buNone/>
            </a:pPr>
            <a:endParaRPr lang="en-US" dirty="0"/>
          </a:p>
          <a:p>
            <a:pPr marL="0" indent="0">
              <a:buNone/>
            </a:pPr>
            <a:r>
              <a:rPr lang="en-US" dirty="0"/>
              <a:t>        where a ≥ 1, b &gt;1, k ≥ 0 and p is a real number, then:</a:t>
            </a:r>
          </a:p>
          <a:p>
            <a:endParaRPr lang="en-US" b="1" dirty="0"/>
          </a:p>
          <a:p>
            <a:pPr lvl="1"/>
            <a:endParaRPr lang="en-US" dirty="0"/>
          </a:p>
          <a:p>
            <a:endParaRPr lang="en-US" dirty="0"/>
          </a:p>
        </p:txBody>
      </p:sp>
      <p:sp>
        <p:nvSpPr>
          <p:cNvPr id="5" name="Slide Number Placeholder 4"/>
          <p:cNvSpPr>
            <a:spLocks noGrp="1"/>
          </p:cNvSpPr>
          <p:nvPr>
            <p:ph type="sldNum" sz="quarter" idx="12"/>
          </p:nvPr>
        </p:nvSpPr>
        <p:spPr/>
        <p:txBody>
          <a:bodyPr/>
          <a:lstStyle/>
          <a:p>
            <a:fld id="{5EA8BEFB-AE5B-48F9-BBAD-B489CDE48C80}" type="slidenum">
              <a:rPr lang="en-US" smtClean="0"/>
              <a:pPr/>
              <a:t>27</a:t>
            </a:fld>
            <a:endParaRPr lang="en-US" dirty="0"/>
          </a:p>
        </p:txBody>
      </p:sp>
      <mc:AlternateContent xmlns:mc="http://schemas.openxmlformats.org/markup-compatibility/2006" xmlns:a14="http://schemas.microsoft.com/office/drawing/2010/main">
        <mc:Choice Requires="a14">
          <p:sp>
            <p:nvSpPr>
              <p:cNvPr id="7" name="Rectangle 6"/>
              <p:cNvSpPr/>
              <p:nvPr/>
            </p:nvSpPr>
            <p:spPr>
              <a:xfrm>
                <a:off x="1930400" y="1188720"/>
                <a:ext cx="6096000" cy="640080"/>
              </a:xfrm>
              <a:prstGeom prst="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800" i="1" dirty="0" smtClean="0">
                          <a:solidFill>
                            <a:schemeClr val="tx1"/>
                          </a:solidFill>
                          <a:latin typeface="Cambria Math" panose="02040503050406030204" pitchFamily="18" charset="0"/>
                        </a:rPr>
                        <m:t>𝑇</m:t>
                      </m:r>
                      <m:r>
                        <a:rPr lang="en-US" sz="2800" i="1" dirty="0" smtClean="0">
                          <a:solidFill>
                            <a:schemeClr val="tx1"/>
                          </a:solidFill>
                          <a:latin typeface="Cambria Math" panose="02040503050406030204" pitchFamily="18" charset="0"/>
                        </a:rPr>
                        <m:t>(</m:t>
                      </m:r>
                      <m:r>
                        <a:rPr lang="en-US" sz="2800" i="1" dirty="0" smtClean="0">
                          <a:solidFill>
                            <a:schemeClr val="tx1"/>
                          </a:solidFill>
                          <a:latin typeface="Cambria Math" panose="02040503050406030204" pitchFamily="18" charset="0"/>
                        </a:rPr>
                        <m:t>𝑛</m:t>
                      </m:r>
                      <m:r>
                        <a:rPr lang="en-US" sz="2800" i="1" dirty="0" smtClean="0">
                          <a:solidFill>
                            <a:schemeClr val="tx1"/>
                          </a:solidFill>
                          <a:latin typeface="Cambria Math" panose="02040503050406030204" pitchFamily="18" charset="0"/>
                        </a:rPr>
                        <m:t>) = </m:t>
                      </m:r>
                      <m:r>
                        <a:rPr lang="en-US" sz="2800" i="1" dirty="0" smtClean="0">
                          <a:solidFill>
                            <a:schemeClr val="tx1"/>
                          </a:solidFill>
                          <a:latin typeface="Cambria Math" panose="02040503050406030204" pitchFamily="18" charset="0"/>
                        </a:rPr>
                        <m:t>𝑎𝑇</m:t>
                      </m:r>
                      <m:r>
                        <a:rPr lang="en-US" sz="2800" i="1" dirty="0">
                          <a:solidFill>
                            <a:schemeClr val="tx1"/>
                          </a:solidFill>
                          <a:latin typeface="Cambria Math" panose="02040503050406030204" pitchFamily="18" charset="0"/>
                        </a:rPr>
                        <m:t>(</m:t>
                      </m:r>
                      <m:r>
                        <a:rPr lang="en-US" sz="2800" i="1" dirty="0">
                          <a:solidFill>
                            <a:schemeClr val="tx1"/>
                          </a:solidFill>
                          <a:latin typeface="Cambria Math" panose="02040503050406030204" pitchFamily="18" charset="0"/>
                        </a:rPr>
                        <m:t>𝑛</m:t>
                      </m:r>
                      <m:r>
                        <a:rPr lang="en-US" sz="2800" i="1" dirty="0">
                          <a:solidFill>
                            <a:schemeClr val="tx1"/>
                          </a:solidFill>
                          <a:latin typeface="Cambria Math" panose="02040503050406030204" pitchFamily="18" charset="0"/>
                        </a:rPr>
                        <m:t>/</m:t>
                      </m:r>
                      <m:r>
                        <a:rPr lang="en-US" sz="2800" i="1" dirty="0">
                          <a:solidFill>
                            <a:schemeClr val="tx1"/>
                          </a:solidFill>
                          <a:latin typeface="Cambria Math" panose="02040503050406030204" pitchFamily="18" charset="0"/>
                        </a:rPr>
                        <m:t>𝑏</m:t>
                      </m:r>
                      <m:r>
                        <a:rPr lang="en-US" sz="2800" i="1" dirty="0">
                          <a:solidFill>
                            <a:schemeClr val="tx1"/>
                          </a:solidFill>
                          <a:latin typeface="Cambria Math" panose="02040503050406030204" pitchFamily="18" charset="0"/>
                        </a:rPr>
                        <m:t>) + </m:t>
                      </m:r>
                      <m:r>
                        <a:rPr lang="en-US" sz="2800" i="1" dirty="0" smtClean="0">
                          <a:solidFill>
                            <a:schemeClr val="tx1"/>
                          </a:solidFill>
                          <a:latin typeface="Cambria Math" panose="02040503050406030204" pitchFamily="18" charset="0"/>
                        </a:rPr>
                        <m:t>𝜃</m:t>
                      </m:r>
                      <m:r>
                        <a:rPr lang="en-IN" sz="2800" b="0" i="1" dirty="0" smtClean="0">
                          <a:solidFill>
                            <a:schemeClr val="tx1"/>
                          </a:solidFill>
                          <a:latin typeface="Cambria Math" panose="02040503050406030204" pitchFamily="18" charset="0"/>
                        </a:rPr>
                        <m:t>(</m:t>
                      </m:r>
                      <m:r>
                        <a:rPr lang="en-IN" sz="2800" b="0" i="1" dirty="0" smtClean="0">
                          <a:solidFill>
                            <a:schemeClr val="tx1"/>
                          </a:solidFill>
                          <a:latin typeface="Cambria Math" panose="02040503050406030204" pitchFamily="18" charset="0"/>
                        </a:rPr>
                        <m:t>𝑛𝑘𝑙𝑜𝑔𝑝𝑛</m:t>
                      </m:r>
                      <m:r>
                        <a:rPr lang="en-IN" sz="2800" b="0" i="1" dirty="0" smtClean="0">
                          <a:solidFill>
                            <a:schemeClr val="tx1"/>
                          </a:solidFill>
                          <a:latin typeface="Cambria Math" panose="02040503050406030204" pitchFamily="18" charset="0"/>
                        </a:rPr>
                        <m:t>)</m:t>
                      </m:r>
                    </m:oMath>
                  </m:oMathPara>
                </a14:m>
                <a:endParaRPr lang="en-US" sz="2800" dirty="0">
                  <a:solidFill>
                    <a:schemeClr val="tx1"/>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1930400" y="1188720"/>
                <a:ext cx="6096000" cy="640080"/>
              </a:xfrm>
              <a:prstGeom prst="rect">
                <a:avLst/>
              </a:prstGeom>
              <a:blipFill rotWithShape="0">
                <a:blip r:embed="rId2"/>
                <a:stretch>
                  <a:fillRect/>
                </a:stretch>
              </a:blipFill>
              <a:ln>
                <a:solidFill>
                  <a:srgbClr val="0066FF"/>
                </a:solidFill>
              </a:ln>
            </p:spPr>
            <p:txBody>
              <a:bodyPr/>
              <a:lstStyle/>
              <a:p>
                <a:r>
                  <a:rPr lang="en-IN">
                    <a:noFill/>
                  </a:rPr>
                  <a:t> </a:t>
                </a:r>
              </a:p>
            </p:txBody>
          </p:sp>
        </mc:Fallback>
      </mc:AlternateContent>
      <p:pic>
        <p:nvPicPr>
          <p:cNvPr id="6" name="Picture 5" descr="Text, letter&#10;&#10;Description automatically generated">
            <a:extLst>
              <a:ext uri="{FF2B5EF4-FFF2-40B4-BE49-F238E27FC236}">
                <a16:creationId xmlns:a16="http://schemas.microsoft.com/office/drawing/2014/main" id="{255A5501-7BA2-4E41-B6AA-4B668F9B74E4}"/>
              </a:ext>
            </a:extLst>
          </p:cNvPr>
          <p:cNvPicPr>
            <a:picLocks noChangeAspect="1"/>
          </p:cNvPicPr>
          <p:nvPr/>
        </p:nvPicPr>
        <p:blipFill>
          <a:blip r:embed="rId3"/>
          <a:stretch>
            <a:fillRect/>
          </a:stretch>
        </p:blipFill>
        <p:spPr>
          <a:xfrm>
            <a:off x="1277937" y="2667000"/>
            <a:ext cx="8010525" cy="3467100"/>
          </a:xfrm>
          <a:prstGeom prst="rect">
            <a:avLst/>
          </a:prstGeom>
        </p:spPr>
      </p:pic>
    </p:spTree>
    <p:extLst>
      <p:ext uri="{BB962C8B-B14F-4D97-AF65-F5344CB8AC3E}">
        <p14:creationId xmlns:p14="http://schemas.microsoft.com/office/powerpoint/2010/main" val="186435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A23847-193C-494F-BD81-F70EB7DE672C}"/>
              </a:ext>
            </a:extLst>
          </p:cNvPr>
          <p:cNvSpPr>
            <a:spLocks noGrp="1"/>
          </p:cNvSpPr>
          <p:nvPr>
            <p:ph idx="1"/>
          </p:nvPr>
        </p:nvSpPr>
        <p:spPr>
          <a:xfrm>
            <a:off x="254000" y="2743200"/>
            <a:ext cx="11684000" cy="3581400"/>
          </a:xfrm>
        </p:spPr>
        <p:txBody>
          <a:bodyPr/>
          <a:lstStyle/>
          <a:p>
            <a:pPr marL="0" indent="0">
              <a:buNone/>
            </a:pPr>
            <a:r>
              <a:rPr lang="en-IN" dirty="0"/>
              <a:t>1. </a:t>
            </a:r>
          </a:p>
        </p:txBody>
      </p:sp>
      <p:sp>
        <p:nvSpPr>
          <p:cNvPr id="4" name="Slide Number Placeholder 3">
            <a:extLst>
              <a:ext uri="{FF2B5EF4-FFF2-40B4-BE49-F238E27FC236}">
                <a16:creationId xmlns:a16="http://schemas.microsoft.com/office/drawing/2014/main" id="{A0C121E6-5349-48BC-B79A-635E62816BEE}"/>
              </a:ext>
            </a:extLst>
          </p:cNvPr>
          <p:cNvSpPr>
            <a:spLocks noGrp="1"/>
          </p:cNvSpPr>
          <p:nvPr>
            <p:ph type="sldNum" sz="quarter" idx="12"/>
          </p:nvPr>
        </p:nvSpPr>
        <p:spPr/>
        <p:txBody>
          <a:bodyPr/>
          <a:lstStyle/>
          <a:p>
            <a:fld id="{5EA8BEFB-AE5B-48F9-BBAD-B489CDE48C80}" type="slidenum">
              <a:rPr lang="en-US" smtClean="0"/>
              <a:pPr/>
              <a:t>28</a:t>
            </a:fld>
            <a:endParaRPr lang="en-US" dirty="0"/>
          </a:p>
        </p:txBody>
      </p:sp>
      <p:pic>
        <p:nvPicPr>
          <p:cNvPr id="5" name="Picture 4" descr="Text, letter&#10;&#10;Description automatically generated">
            <a:extLst>
              <a:ext uri="{FF2B5EF4-FFF2-40B4-BE49-F238E27FC236}">
                <a16:creationId xmlns:a16="http://schemas.microsoft.com/office/drawing/2014/main" id="{6E697C14-A716-42BF-8C7B-F2F41B45C6B7}"/>
              </a:ext>
            </a:extLst>
          </p:cNvPr>
          <p:cNvPicPr>
            <a:picLocks noChangeAspect="1"/>
          </p:cNvPicPr>
          <p:nvPr/>
        </p:nvPicPr>
        <p:blipFill>
          <a:blip r:embed="rId2"/>
          <a:stretch>
            <a:fillRect/>
          </a:stretch>
        </p:blipFill>
        <p:spPr>
          <a:xfrm>
            <a:off x="3191668" y="50998"/>
            <a:ext cx="5808663" cy="2514094"/>
          </a:xfrm>
          <a:prstGeom prst="rect">
            <a:avLst/>
          </a:prstGeom>
        </p:spPr>
      </p:pic>
      <p:pic>
        <p:nvPicPr>
          <p:cNvPr id="9" name="Picture 8">
            <a:extLst>
              <a:ext uri="{FF2B5EF4-FFF2-40B4-BE49-F238E27FC236}">
                <a16:creationId xmlns:a16="http://schemas.microsoft.com/office/drawing/2014/main" id="{44561545-5948-4FC8-AD36-87CA7F953069}"/>
              </a:ext>
            </a:extLst>
          </p:cNvPr>
          <p:cNvPicPr>
            <a:picLocks noChangeAspect="1"/>
          </p:cNvPicPr>
          <p:nvPr/>
        </p:nvPicPr>
        <p:blipFill>
          <a:blip r:embed="rId3"/>
          <a:stretch>
            <a:fillRect/>
          </a:stretch>
        </p:blipFill>
        <p:spPr>
          <a:xfrm>
            <a:off x="838199" y="2819400"/>
            <a:ext cx="2514601" cy="400878"/>
          </a:xfrm>
          <a:prstGeom prst="rect">
            <a:avLst/>
          </a:prstGeom>
        </p:spPr>
      </p:pic>
    </p:spTree>
    <p:extLst>
      <p:ext uri="{BB962C8B-B14F-4D97-AF65-F5344CB8AC3E}">
        <p14:creationId xmlns:p14="http://schemas.microsoft.com/office/powerpoint/2010/main" val="718169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A23847-193C-494F-BD81-F70EB7DE672C}"/>
              </a:ext>
            </a:extLst>
          </p:cNvPr>
          <p:cNvSpPr>
            <a:spLocks noGrp="1"/>
          </p:cNvSpPr>
          <p:nvPr>
            <p:ph idx="1"/>
          </p:nvPr>
        </p:nvSpPr>
        <p:spPr>
          <a:xfrm>
            <a:off x="254000" y="2743200"/>
            <a:ext cx="11684000" cy="3581400"/>
          </a:xfrm>
        </p:spPr>
        <p:txBody>
          <a:bodyPr/>
          <a:lstStyle/>
          <a:p>
            <a:pPr marL="0" indent="0">
              <a:buNone/>
            </a:pPr>
            <a:r>
              <a:rPr lang="en-IN" dirty="0"/>
              <a:t>2. </a:t>
            </a:r>
          </a:p>
        </p:txBody>
      </p:sp>
      <p:sp>
        <p:nvSpPr>
          <p:cNvPr id="4" name="Slide Number Placeholder 3">
            <a:extLst>
              <a:ext uri="{FF2B5EF4-FFF2-40B4-BE49-F238E27FC236}">
                <a16:creationId xmlns:a16="http://schemas.microsoft.com/office/drawing/2014/main" id="{A0C121E6-5349-48BC-B79A-635E62816BEE}"/>
              </a:ext>
            </a:extLst>
          </p:cNvPr>
          <p:cNvSpPr>
            <a:spLocks noGrp="1"/>
          </p:cNvSpPr>
          <p:nvPr>
            <p:ph type="sldNum" sz="quarter" idx="12"/>
          </p:nvPr>
        </p:nvSpPr>
        <p:spPr/>
        <p:txBody>
          <a:bodyPr/>
          <a:lstStyle/>
          <a:p>
            <a:fld id="{5EA8BEFB-AE5B-48F9-BBAD-B489CDE48C80}" type="slidenum">
              <a:rPr lang="en-US" smtClean="0"/>
              <a:pPr/>
              <a:t>29</a:t>
            </a:fld>
            <a:endParaRPr lang="en-US" dirty="0"/>
          </a:p>
        </p:txBody>
      </p:sp>
      <p:pic>
        <p:nvPicPr>
          <p:cNvPr id="5" name="Picture 4" descr="Text, letter&#10;&#10;Description automatically generated">
            <a:extLst>
              <a:ext uri="{FF2B5EF4-FFF2-40B4-BE49-F238E27FC236}">
                <a16:creationId xmlns:a16="http://schemas.microsoft.com/office/drawing/2014/main" id="{6E697C14-A716-42BF-8C7B-F2F41B45C6B7}"/>
              </a:ext>
            </a:extLst>
          </p:cNvPr>
          <p:cNvPicPr>
            <a:picLocks noChangeAspect="1"/>
          </p:cNvPicPr>
          <p:nvPr/>
        </p:nvPicPr>
        <p:blipFill>
          <a:blip r:embed="rId2"/>
          <a:stretch>
            <a:fillRect/>
          </a:stretch>
        </p:blipFill>
        <p:spPr>
          <a:xfrm>
            <a:off x="3191668" y="50998"/>
            <a:ext cx="5808663" cy="2514094"/>
          </a:xfrm>
          <a:prstGeom prst="rect">
            <a:avLst/>
          </a:prstGeom>
        </p:spPr>
      </p:pic>
      <p:pic>
        <p:nvPicPr>
          <p:cNvPr id="6" name="Picture 5">
            <a:extLst>
              <a:ext uri="{FF2B5EF4-FFF2-40B4-BE49-F238E27FC236}">
                <a16:creationId xmlns:a16="http://schemas.microsoft.com/office/drawing/2014/main" id="{26D427E0-E9D9-44F5-BA3F-6FCAC88C381F}"/>
              </a:ext>
            </a:extLst>
          </p:cNvPr>
          <p:cNvPicPr>
            <a:picLocks noChangeAspect="1"/>
          </p:cNvPicPr>
          <p:nvPr/>
        </p:nvPicPr>
        <p:blipFill>
          <a:blip r:embed="rId3"/>
          <a:stretch>
            <a:fillRect/>
          </a:stretch>
        </p:blipFill>
        <p:spPr>
          <a:xfrm>
            <a:off x="838201" y="2771776"/>
            <a:ext cx="2133600" cy="408562"/>
          </a:xfrm>
          <a:prstGeom prst="rect">
            <a:avLst/>
          </a:prstGeom>
        </p:spPr>
      </p:pic>
    </p:spTree>
    <p:extLst>
      <p:ext uri="{BB962C8B-B14F-4D97-AF65-F5344CB8AC3E}">
        <p14:creationId xmlns:p14="http://schemas.microsoft.com/office/powerpoint/2010/main" val="4156754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Many algorithms (divide and conquer) are </a:t>
                </a:r>
                <a:r>
                  <a:rPr lang="en-US" b="1" dirty="0"/>
                  <a:t>recursive</a:t>
                </a:r>
                <a:r>
                  <a:rPr lang="en-US" dirty="0"/>
                  <a:t> in nature. </a:t>
                </a:r>
              </a:p>
              <a:p>
                <a:r>
                  <a:rPr lang="en-US" dirty="0"/>
                  <a:t>When we analyze them, we get a </a:t>
                </a:r>
                <a:r>
                  <a:rPr lang="en-US" b="1" dirty="0">
                    <a:solidFill>
                      <a:srgbClr val="FF0000"/>
                    </a:solidFill>
                  </a:rPr>
                  <a:t>recurrence relation </a:t>
                </a:r>
                <a:r>
                  <a:rPr lang="en-US" b="1" dirty="0"/>
                  <a:t>for time complexity. </a:t>
                </a:r>
              </a:p>
              <a:p>
                <a:r>
                  <a:rPr lang="en-US" dirty="0"/>
                  <a:t>We get running time as a </a:t>
                </a:r>
                <a:r>
                  <a:rPr lang="en-US" b="1" dirty="0"/>
                  <a:t>function of </a:t>
                </a:r>
                <a14:m>
                  <m:oMath xmlns:m="http://schemas.openxmlformats.org/officeDocument/2006/math">
                    <m:r>
                      <a:rPr lang="en-US" b="1" i="1" dirty="0">
                        <a:latin typeface="Cambria Math" panose="02040503050406030204" pitchFamily="18" charset="0"/>
                      </a:rPr>
                      <m:t>𝒏</m:t>
                    </m:r>
                  </m:oMath>
                </a14:m>
                <a:r>
                  <a:rPr lang="en-US" b="1" dirty="0"/>
                  <a:t> </a:t>
                </a:r>
                <a:r>
                  <a:rPr lang="en-US" dirty="0"/>
                  <a:t>(input size) and we get the running time on inputs of </a:t>
                </a:r>
                <a:r>
                  <a:rPr lang="en-US" b="1" dirty="0"/>
                  <a:t>smaller sizes</a:t>
                </a:r>
                <a:r>
                  <a:rPr lang="en-US" dirty="0"/>
                  <a:t>.</a:t>
                </a:r>
              </a:p>
              <a:p>
                <a:r>
                  <a:rPr lang="en-US" dirty="0"/>
                  <a:t>A recurrence is a </a:t>
                </a:r>
                <a:r>
                  <a:rPr lang="en-US" b="1" dirty="0"/>
                  <a:t>recursive description of a function</a:t>
                </a:r>
                <a:r>
                  <a:rPr lang="en-US" dirty="0"/>
                  <a:t>, or a description of a function in terms of itself.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457" r="-10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3</a:t>
            </a:fld>
            <a:endParaRPr lang="en-US" dirty="0"/>
          </a:p>
        </p:txBody>
      </p:sp>
    </p:spTree>
    <p:extLst>
      <p:ext uri="{BB962C8B-B14F-4D97-AF65-F5344CB8AC3E}">
        <p14:creationId xmlns:p14="http://schemas.microsoft.com/office/powerpoint/2010/main" val="277057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A23847-193C-494F-BD81-F70EB7DE672C}"/>
              </a:ext>
            </a:extLst>
          </p:cNvPr>
          <p:cNvSpPr>
            <a:spLocks noGrp="1"/>
          </p:cNvSpPr>
          <p:nvPr>
            <p:ph idx="1"/>
          </p:nvPr>
        </p:nvSpPr>
        <p:spPr>
          <a:xfrm>
            <a:off x="254000" y="2743200"/>
            <a:ext cx="11684000" cy="3581400"/>
          </a:xfrm>
        </p:spPr>
        <p:txBody>
          <a:bodyPr/>
          <a:lstStyle/>
          <a:p>
            <a:pPr marL="0" indent="0">
              <a:buNone/>
            </a:pPr>
            <a:r>
              <a:rPr lang="en-IN" dirty="0"/>
              <a:t>3. </a:t>
            </a:r>
          </a:p>
        </p:txBody>
      </p:sp>
      <p:sp>
        <p:nvSpPr>
          <p:cNvPr id="4" name="Slide Number Placeholder 3">
            <a:extLst>
              <a:ext uri="{FF2B5EF4-FFF2-40B4-BE49-F238E27FC236}">
                <a16:creationId xmlns:a16="http://schemas.microsoft.com/office/drawing/2014/main" id="{A0C121E6-5349-48BC-B79A-635E62816BEE}"/>
              </a:ext>
            </a:extLst>
          </p:cNvPr>
          <p:cNvSpPr>
            <a:spLocks noGrp="1"/>
          </p:cNvSpPr>
          <p:nvPr>
            <p:ph type="sldNum" sz="quarter" idx="12"/>
          </p:nvPr>
        </p:nvSpPr>
        <p:spPr/>
        <p:txBody>
          <a:bodyPr/>
          <a:lstStyle/>
          <a:p>
            <a:fld id="{5EA8BEFB-AE5B-48F9-BBAD-B489CDE48C80}" type="slidenum">
              <a:rPr lang="en-US" smtClean="0"/>
              <a:pPr/>
              <a:t>30</a:t>
            </a:fld>
            <a:endParaRPr lang="en-US" dirty="0"/>
          </a:p>
        </p:txBody>
      </p:sp>
      <p:pic>
        <p:nvPicPr>
          <p:cNvPr id="5" name="Picture 4" descr="Text, letter&#10;&#10;Description automatically generated">
            <a:extLst>
              <a:ext uri="{FF2B5EF4-FFF2-40B4-BE49-F238E27FC236}">
                <a16:creationId xmlns:a16="http://schemas.microsoft.com/office/drawing/2014/main" id="{6E697C14-A716-42BF-8C7B-F2F41B45C6B7}"/>
              </a:ext>
            </a:extLst>
          </p:cNvPr>
          <p:cNvPicPr>
            <a:picLocks noChangeAspect="1"/>
          </p:cNvPicPr>
          <p:nvPr/>
        </p:nvPicPr>
        <p:blipFill>
          <a:blip r:embed="rId2"/>
          <a:stretch>
            <a:fillRect/>
          </a:stretch>
        </p:blipFill>
        <p:spPr>
          <a:xfrm>
            <a:off x="3191668" y="50998"/>
            <a:ext cx="5808663" cy="2514094"/>
          </a:xfrm>
          <a:prstGeom prst="rect">
            <a:avLst/>
          </a:prstGeom>
        </p:spPr>
      </p:pic>
      <p:pic>
        <p:nvPicPr>
          <p:cNvPr id="6" name="Picture 5">
            <a:extLst>
              <a:ext uri="{FF2B5EF4-FFF2-40B4-BE49-F238E27FC236}">
                <a16:creationId xmlns:a16="http://schemas.microsoft.com/office/drawing/2014/main" id="{50533B9C-CB17-4C8E-8283-FF91B78BF725}"/>
              </a:ext>
            </a:extLst>
          </p:cNvPr>
          <p:cNvPicPr>
            <a:picLocks noChangeAspect="1"/>
          </p:cNvPicPr>
          <p:nvPr/>
        </p:nvPicPr>
        <p:blipFill>
          <a:blip r:embed="rId3"/>
          <a:stretch>
            <a:fillRect/>
          </a:stretch>
        </p:blipFill>
        <p:spPr>
          <a:xfrm>
            <a:off x="762000" y="2819400"/>
            <a:ext cx="2314575" cy="390525"/>
          </a:xfrm>
          <a:prstGeom prst="rect">
            <a:avLst/>
          </a:prstGeom>
        </p:spPr>
      </p:pic>
    </p:spTree>
    <p:extLst>
      <p:ext uri="{BB962C8B-B14F-4D97-AF65-F5344CB8AC3E}">
        <p14:creationId xmlns:p14="http://schemas.microsoft.com/office/powerpoint/2010/main" val="3667512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A23847-193C-494F-BD81-F70EB7DE672C}"/>
              </a:ext>
            </a:extLst>
          </p:cNvPr>
          <p:cNvSpPr>
            <a:spLocks noGrp="1"/>
          </p:cNvSpPr>
          <p:nvPr>
            <p:ph idx="1"/>
          </p:nvPr>
        </p:nvSpPr>
        <p:spPr>
          <a:xfrm>
            <a:off x="254000" y="2743200"/>
            <a:ext cx="11684000" cy="3581400"/>
          </a:xfrm>
        </p:spPr>
        <p:txBody>
          <a:bodyPr/>
          <a:lstStyle/>
          <a:p>
            <a:pPr marL="0" indent="0">
              <a:buNone/>
            </a:pPr>
            <a:r>
              <a:rPr lang="en-IN" dirty="0"/>
              <a:t>4. </a:t>
            </a:r>
          </a:p>
        </p:txBody>
      </p:sp>
      <p:sp>
        <p:nvSpPr>
          <p:cNvPr id="4" name="Slide Number Placeholder 3">
            <a:extLst>
              <a:ext uri="{FF2B5EF4-FFF2-40B4-BE49-F238E27FC236}">
                <a16:creationId xmlns:a16="http://schemas.microsoft.com/office/drawing/2014/main" id="{A0C121E6-5349-48BC-B79A-635E62816BEE}"/>
              </a:ext>
            </a:extLst>
          </p:cNvPr>
          <p:cNvSpPr>
            <a:spLocks noGrp="1"/>
          </p:cNvSpPr>
          <p:nvPr>
            <p:ph type="sldNum" sz="quarter" idx="12"/>
          </p:nvPr>
        </p:nvSpPr>
        <p:spPr/>
        <p:txBody>
          <a:bodyPr/>
          <a:lstStyle/>
          <a:p>
            <a:fld id="{5EA8BEFB-AE5B-48F9-BBAD-B489CDE48C80}" type="slidenum">
              <a:rPr lang="en-US" smtClean="0"/>
              <a:pPr/>
              <a:t>31</a:t>
            </a:fld>
            <a:endParaRPr lang="en-US" dirty="0"/>
          </a:p>
        </p:txBody>
      </p:sp>
      <p:pic>
        <p:nvPicPr>
          <p:cNvPr id="5" name="Picture 4" descr="Text, letter&#10;&#10;Description automatically generated">
            <a:extLst>
              <a:ext uri="{FF2B5EF4-FFF2-40B4-BE49-F238E27FC236}">
                <a16:creationId xmlns:a16="http://schemas.microsoft.com/office/drawing/2014/main" id="{6E697C14-A716-42BF-8C7B-F2F41B45C6B7}"/>
              </a:ext>
            </a:extLst>
          </p:cNvPr>
          <p:cNvPicPr>
            <a:picLocks noChangeAspect="1"/>
          </p:cNvPicPr>
          <p:nvPr/>
        </p:nvPicPr>
        <p:blipFill>
          <a:blip r:embed="rId2"/>
          <a:stretch>
            <a:fillRect/>
          </a:stretch>
        </p:blipFill>
        <p:spPr>
          <a:xfrm>
            <a:off x="3191668" y="50998"/>
            <a:ext cx="5808663" cy="2514094"/>
          </a:xfrm>
          <a:prstGeom prst="rect">
            <a:avLst/>
          </a:prstGeom>
        </p:spPr>
      </p:pic>
      <p:pic>
        <p:nvPicPr>
          <p:cNvPr id="6" name="Picture 5">
            <a:extLst>
              <a:ext uri="{FF2B5EF4-FFF2-40B4-BE49-F238E27FC236}">
                <a16:creationId xmlns:a16="http://schemas.microsoft.com/office/drawing/2014/main" id="{784546C9-4CD9-4191-A754-558228509C7A}"/>
              </a:ext>
            </a:extLst>
          </p:cNvPr>
          <p:cNvPicPr>
            <a:picLocks noChangeAspect="1"/>
          </p:cNvPicPr>
          <p:nvPr/>
        </p:nvPicPr>
        <p:blipFill>
          <a:blip r:embed="rId3"/>
          <a:stretch>
            <a:fillRect/>
          </a:stretch>
        </p:blipFill>
        <p:spPr>
          <a:xfrm>
            <a:off x="838200" y="2819400"/>
            <a:ext cx="2686050" cy="342900"/>
          </a:xfrm>
          <a:prstGeom prst="rect">
            <a:avLst/>
          </a:prstGeom>
        </p:spPr>
      </p:pic>
    </p:spTree>
    <p:extLst>
      <p:ext uri="{BB962C8B-B14F-4D97-AF65-F5344CB8AC3E}">
        <p14:creationId xmlns:p14="http://schemas.microsoft.com/office/powerpoint/2010/main" val="38323106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A23847-193C-494F-BD81-F70EB7DE672C}"/>
              </a:ext>
            </a:extLst>
          </p:cNvPr>
          <p:cNvSpPr>
            <a:spLocks noGrp="1"/>
          </p:cNvSpPr>
          <p:nvPr>
            <p:ph idx="1"/>
          </p:nvPr>
        </p:nvSpPr>
        <p:spPr>
          <a:xfrm>
            <a:off x="254000" y="2743200"/>
            <a:ext cx="11684000" cy="3581400"/>
          </a:xfrm>
        </p:spPr>
        <p:txBody>
          <a:bodyPr/>
          <a:lstStyle/>
          <a:p>
            <a:pPr marL="0" indent="0">
              <a:buNone/>
            </a:pPr>
            <a:r>
              <a:rPr lang="en-IN" dirty="0"/>
              <a:t>5. </a:t>
            </a:r>
          </a:p>
        </p:txBody>
      </p:sp>
      <p:sp>
        <p:nvSpPr>
          <p:cNvPr id="4" name="Slide Number Placeholder 3">
            <a:extLst>
              <a:ext uri="{FF2B5EF4-FFF2-40B4-BE49-F238E27FC236}">
                <a16:creationId xmlns:a16="http://schemas.microsoft.com/office/drawing/2014/main" id="{A0C121E6-5349-48BC-B79A-635E62816BEE}"/>
              </a:ext>
            </a:extLst>
          </p:cNvPr>
          <p:cNvSpPr>
            <a:spLocks noGrp="1"/>
          </p:cNvSpPr>
          <p:nvPr>
            <p:ph type="sldNum" sz="quarter" idx="12"/>
          </p:nvPr>
        </p:nvSpPr>
        <p:spPr/>
        <p:txBody>
          <a:bodyPr/>
          <a:lstStyle/>
          <a:p>
            <a:fld id="{5EA8BEFB-AE5B-48F9-BBAD-B489CDE48C80}" type="slidenum">
              <a:rPr lang="en-US" smtClean="0"/>
              <a:pPr/>
              <a:t>32</a:t>
            </a:fld>
            <a:endParaRPr lang="en-US" dirty="0"/>
          </a:p>
        </p:txBody>
      </p:sp>
      <p:pic>
        <p:nvPicPr>
          <p:cNvPr id="5" name="Picture 4" descr="Text, letter&#10;&#10;Description automatically generated">
            <a:extLst>
              <a:ext uri="{FF2B5EF4-FFF2-40B4-BE49-F238E27FC236}">
                <a16:creationId xmlns:a16="http://schemas.microsoft.com/office/drawing/2014/main" id="{6E697C14-A716-42BF-8C7B-F2F41B45C6B7}"/>
              </a:ext>
            </a:extLst>
          </p:cNvPr>
          <p:cNvPicPr>
            <a:picLocks noChangeAspect="1"/>
          </p:cNvPicPr>
          <p:nvPr/>
        </p:nvPicPr>
        <p:blipFill>
          <a:blip r:embed="rId2"/>
          <a:stretch>
            <a:fillRect/>
          </a:stretch>
        </p:blipFill>
        <p:spPr>
          <a:xfrm>
            <a:off x="3191668" y="50998"/>
            <a:ext cx="5808663" cy="2514094"/>
          </a:xfrm>
          <a:prstGeom prst="rect">
            <a:avLst/>
          </a:prstGeom>
        </p:spPr>
      </p:pic>
      <p:pic>
        <p:nvPicPr>
          <p:cNvPr id="6" name="Picture 5">
            <a:extLst>
              <a:ext uri="{FF2B5EF4-FFF2-40B4-BE49-F238E27FC236}">
                <a16:creationId xmlns:a16="http://schemas.microsoft.com/office/drawing/2014/main" id="{A8F77893-4619-4AE9-91CC-7686879DA763}"/>
              </a:ext>
            </a:extLst>
          </p:cNvPr>
          <p:cNvPicPr>
            <a:picLocks noChangeAspect="1"/>
          </p:cNvPicPr>
          <p:nvPr/>
        </p:nvPicPr>
        <p:blipFill>
          <a:blip r:embed="rId3"/>
          <a:stretch>
            <a:fillRect/>
          </a:stretch>
        </p:blipFill>
        <p:spPr>
          <a:xfrm>
            <a:off x="838200" y="2895600"/>
            <a:ext cx="2790825" cy="333375"/>
          </a:xfrm>
          <a:prstGeom prst="rect">
            <a:avLst/>
          </a:prstGeom>
        </p:spPr>
      </p:pic>
    </p:spTree>
    <p:extLst>
      <p:ext uri="{BB962C8B-B14F-4D97-AF65-F5344CB8AC3E}">
        <p14:creationId xmlns:p14="http://schemas.microsoft.com/office/powerpoint/2010/main" val="4217465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A23847-193C-494F-BD81-F70EB7DE672C}"/>
              </a:ext>
            </a:extLst>
          </p:cNvPr>
          <p:cNvSpPr>
            <a:spLocks noGrp="1"/>
          </p:cNvSpPr>
          <p:nvPr>
            <p:ph idx="1"/>
          </p:nvPr>
        </p:nvSpPr>
        <p:spPr>
          <a:xfrm>
            <a:off x="254000" y="2743200"/>
            <a:ext cx="11684000" cy="3581400"/>
          </a:xfrm>
        </p:spPr>
        <p:txBody>
          <a:bodyPr/>
          <a:lstStyle/>
          <a:p>
            <a:pPr marL="0" indent="0">
              <a:buNone/>
            </a:pPr>
            <a:r>
              <a:rPr lang="en-IN" dirty="0"/>
              <a:t>6. </a:t>
            </a:r>
            <a:endParaRPr lang="en-IN" baseline="30000" dirty="0"/>
          </a:p>
        </p:txBody>
      </p:sp>
      <p:sp>
        <p:nvSpPr>
          <p:cNvPr id="4" name="Slide Number Placeholder 3">
            <a:extLst>
              <a:ext uri="{FF2B5EF4-FFF2-40B4-BE49-F238E27FC236}">
                <a16:creationId xmlns:a16="http://schemas.microsoft.com/office/drawing/2014/main" id="{A0C121E6-5349-48BC-B79A-635E62816BEE}"/>
              </a:ext>
            </a:extLst>
          </p:cNvPr>
          <p:cNvSpPr>
            <a:spLocks noGrp="1"/>
          </p:cNvSpPr>
          <p:nvPr>
            <p:ph type="sldNum" sz="quarter" idx="12"/>
          </p:nvPr>
        </p:nvSpPr>
        <p:spPr/>
        <p:txBody>
          <a:bodyPr/>
          <a:lstStyle/>
          <a:p>
            <a:fld id="{5EA8BEFB-AE5B-48F9-BBAD-B489CDE48C80}" type="slidenum">
              <a:rPr lang="en-US" smtClean="0"/>
              <a:pPr/>
              <a:t>33</a:t>
            </a:fld>
            <a:endParaRPr lang="en-US" dirty="0"/>
          </a:p>
        </p:txBody>
      </p:sp>
      <p:pic>
        <p:nvPicPr>
          <p:cNvPr id="5" name="Picture 4" descr="Text, letter&#10;&#10;Description automatically generated">
            <a:extLst>
              <a:ext uri="{FF2B5EF4-FFF2-40B4-BE49-F238E27FC236}">
                <a16:creationId xmlns:a16="http://schemas.microsoft.com/office/drawing/2014/main" id="{6E697C14-A716-42BF-8C7B-F2F41B45C6B7}"/>
              </a:ext>
            </a:extLst>
          </p:cNvPr>
          <p:cNvPicPr>
            <a:picLocks noChangeAspect="1"/>
          </p:cNvPicPr>
          <p:nvPr/>
        </p:nvPicPr>
        <p:blipFill>
          <a:blip r:embed="rId2"/>
          <a:stretch>
            <a:fillRect/>
          </a:stretch>
        </p:blipFill>
        <p:spPr>
          <a:xfrm>
            <a:off x="3191668" y="50998"/>
            <a:ext cx="5808663" cy="2514094"/>
          </a:xfrm>
          <a:prstGeom prst="rect">
            <a:avLst/>
          </a:prstGeom>
        </p:spPr>
      </p:pic>
      <p:pic>
        <p:nvPicPr>
          <p:cNvPr id="6" name="Picture 5">
            <a:extLst>
              <a:ext uri="{FF2B5EF4-FFF2-40B4-BE49-F238E27FC236}">
                <a16:creationId xmlns:a16="http://schemas.microsoft.com/office/drawing/2014/main" id="{378C8790-1EF2-465D-A4E7-FB57A263DF6B}"/>
              </a:ext>
            </a:extLst>
          </p:cNvPr>
          <p:cNvPicPr>
            <a:picLocks noChangeAspect="1"/>
          </p:cNvPicPr>
          <p:nvPr/>
        </p:nvPicPr>
        <p:blipFill>
          <a:blip r:embed="rId3"/>
          <a:stretch>
            <a:fillRect/>
          </a:stretch>
        </p:blipFill>
        <p:spPr>
          <a:xfrm>
            <a:off x="762000" y="2819400"/>
            <a:ext cx="2619375" cy="381000"/>
          </a:xfrm>
          <a:prstGeom prst="rect">
            <a:avLst/>
          </a:prstGeom>
        </p:spPr>
      </p:pic>
    </p:spTree>
    <p:extLst>
      <p:ext uri="{BB962C8B-B14F-4D97-AF65-F5344CB8AC3E}">
        <p14:creationId xmlns:p14="http://schemas.microsoft.com/office/powerpoint/2010/main" val="17028467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A23847-193C-494F-BD81-F70EB7DE672C}"/>
              </a:ext>
            </a:extLst>
          </p:cNvPr>
          <p:cNvSpPr>
            <a:spLocks noGrp="1"/>
          </p:cNvSpPr>
          <p:nvPr>
            <p:ph idx="1"/>
          </p:nvPr>
        </p:nvSpPr>
        <p:spPr>
          <a:xfrm>
            <a:off x="254000" y="2743200"/>
            <a:ext cx="11684000" cy="3581400"/>
          </a:xfrm>
        </p:spPr>
        <p:txBody>
          <a:bodyPr/>
          <a:lstStyle/>
          <a:p>
            <a:pPr marL="0" indent="0">
              <a:buNone/>
            </a:pPr>
            <a:r>
              <a:rPr lang="en-IN" dirty="0"/>
              <a:t>7. </a:t>
            </a:r>
            <a:endParaRPr lang="en-IN" baseline="30000" dirty="0"/>
          </a:p>
        </p:txBody>
      </p:sp>
      <p:sp>
        <p:nvSpPr>
          <p:cNvPr id="4" name="Slide Number Placeholder 3">
            <a:extLst>
              <a:ext uri="{FF2B5EF4-FFF2-40B4-BE49-F238E27FC236}">
                <a16:creationId xmlns:a16="http://schemas.microsoft.com/office/drawing/2014/main" id="{A0C121E6-5349-48BC-B79A-635E62816BEE}"/>
              </a:ext>
            </a:extLst>
          </p:cNvPr>
          <p:cNvSpPr>
            <a:spLocks noGrp="1"/>
          </p:cNvSpPr>
          <p:nvPr>
            <p:ph type="sldNum" sz="quarter" idx="12"/>
          </p:nvPr>
        </p:nvSpPr>
        <p:spPr/>
        <p:txBody>
          <a:bodyPr/>
          <a:lstStyle/>
          <a:p>
            <a:fld id="{5EA8BEFB-AE5B-48F9-BBAD-B489CDE48C80}" type="slidenum">
              <a:rPr lang="en-US" smtClean="0"/>
              <a:pPr/>
              <a:t>34</a:t>
            </a:fld>
            <a:endParaRPr lang="en-US" dirty="0"/>
          </a:p>
        </p:txBody>
      </p:sp>
      <p:pic>
        <p:nvPicPr>
          <p:cNvPr id="5" name="Picture 4" descr="Text, letter&#10;&#10;Description automatically generated">
            <a:extLst>
              <a:ext uri="{FF2B5EF4-FFF2-40B4-BE49-F238E27FC236}">
                <a16:creationId xmlns:a16="http://schemas.microsoft.com/office/drawing/2014/main" id="{6E697C14-A716-42BF-8C7B-F2F41B45C6B7}"/>
              </a:ext>
            </a:extLst>
          </p:cNvPr>
          <p:cNvPicPr>
            <a:picLocks noChangeAspect="1"/>
          </p:cNvPicPr>
          <p:nvPr/>
        </p:nvPicPr>
        <p:blipFill>
          <a:blip r:embed="rId2"/>
          <a:stretch>
            <a:fillRect/>
          </a:stretch>
        </p:blipFill>
        <p:spPr>
          <a:xfrm>
            <a:off x="3191668" y="50998"/>
            <a:ext cx="5808663" cy="2514094"/>
          </a:xfrm>
          <a:prstGeom prst="rect">
            <a:avLst/>
          </a:prstGeom>
        </p:spPr>
      </p:pic>
      <p:pic>
        <p:nvPicPr>
          <p:cNvPr id="7" name="Picture 6">
            <a:extLst>
              <a:ext uri="{FF2B5EF4-FFF2-40B4-BE49-F238E27FC236}">
                <a16:creationId xmlns:a16="http://schemas.microsoft.com/office/drawing/2014/main" id="{97C375BF-5CB6-4139-84BC-6B9F9E322938}"/>
              </a:ext>
            </a:extLst>
          </p:cNvPr>
          <p:cNvPicPr>
            <a:picLocks noChangeAspect="1"/>
          </p:cNvPicPr>
          <p:nvPr/>
        </p:nvPicPr>
        <p:blipFill>
          <a:blip r:embed="rId3"/>
          <a:stretch>
            <a:fillRect/>
          </a:stretch>
        </p:blipFill>
        <p:spPr>
          <a:xfrm>
            <a:off x="914400" y="2819400"/>
            <a:ext cx="2533650" cy="352425"/>
          </a:xfrm>
          <a:prstGeom prst="rect">
            <a:avLst/>
          </a:prstGeom>
        </p:spPr>
      </p:pic>
    </p:spTree>
    <p:extLst>
      <p:ext uri="{BB962C8B-B14F-4D97-AF65-F5344CB8AC3E}">
        <p14:creationId xmlns:p14="http://schemas.microsoft.com/office/powerpoint/2010/main" val="2540382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A23847-193C-494F-BD81-F70EB7DE672C}"/>
              </a:ext>
            </a:extLst>
          </p:cNvPr>
          <p:cNvSpPr>
            <a:spLocks noGrp="1"/>
          </p:cNvSpPr>
          <p:nvPr>
            <p:ph idx="1"/>
          </p:nvPr>
        </p:nvSpPr>
        <p:spPr>
          <a:xfrm>
            <a:off x="254000" y="2743200"/>
            <a:ext cx="11684000" cy="3581400"/>
          </a:xfrm>
        </p:spPr>
        <p:txBody>
          <a:bodyPr/>
          <a:lstStyle/>
          <a:p>
            <a:pPr marL="0" indent="0">
              <a:buNone/>
            </a:pPr>
            <a:r>
              <a:rPr lang="en-IN" dirty="0"/>
              <a:t>8. </a:t>
            </a:r>
            <a:endParaRPr lang="en-IN" baseline="30000" dirty="0"/>
          </a:p>
        </p:txBody>
      </p:sp>
      <p:sp>
        <p:nvSpPr>
          <p:cNvPr id="4" name="Slide Number Placeholder 3">
            <a:extLst>
              <a:ext uri="{FF2B5EF4-FFF2-40B4-BE49-F238E27FC236}">
                <a16:creationId xmlns:a16="http://schemas.microsoft.com/office/drawing/2014/main" id="{A0C121E6-5349-48BC-B79A-635E62816BEE}"/>
              </a:ext>
            </a:extLst>
          </p:cNvPr>
          <p:cNvSpPr>
            <a:spLocks noGrp="1"/>
          </p:cNvSpPr>
          <p:nvPr>
            <p:ph type="sldNum" sz="quarter" idx="12"/>
          </p:nvPr>
        </p:nvSpPr>
        <p:spPr/>
        <p:txBody>
          <a:bodyPr/>
          <a:lstStyle/>
          <a:p>
            <a:fld id="{5EA8BEFB-AE5B-48F9-BBAD-B489CDE48C80}" type="slidenum">
              <a:rPr lang="en-US" smtClean="0"/>
              <a:pPr/>
              <a:t>35</a:t>
            </a:fld>
            <a:endParaRPr lang="en-US" dirty="0"/>
          </a:p>
        </p:txBody>
      </p:sp>
      <p:pic>
        <p:nvPicPr>
          <p:cNvPr id="5" name="Picture 4" descr="Text, letter&#10;&#10;Description automatically generated">
            <a:extLst>
              <a:ext uri="{FF2B5EF4-FFF2-40B4-BE49-F238E27FC236}">
                <a16:creationId xmlns:a16="http://schemas.microsoft.com/office/drawing/2014/main" id="{6E697C14-A716-42BF-8C7B-F2F41B45C6B7}"/>
              </a:ext>
            </a:extLst>
          </p:cNvPr>
          <p:cNvPicPr>
            <a:picLocks noChangeAspect="1"/>
          </p:cNvPicPr>
          <p:nvPr/>
        </p:nvPicPr>
        <p:blipFill>
          <a:blip r:embed="rId2"/>
          <a:stretch>
            <a:fillRect/>
          </a:stretch>
        </p:blipFill>
        <p:spPr>
          <a:xfrm>
            <a:off x="3191668" y="50998"/>
            <a:ext cx="5808663" cy="2514094"/>
          </a:xfrm>
          <a:prstGeom prst="rect">
            <a:avLst/>
          </a:prstGeom>
        </p:spPr>
      </p:pic>
      <p:pic>
        <p:nvPicPr>
          <p:cNvPr id="7" name="Picture 6">
            <a:extLst>
              <a:ext uri="{FF2B5EF4-FFF2-40B4-BE49-F238E27FC236}">
                <a16:creationId xmlns:a16="http://schemas.microsoft.com/office/drawing/2014/main" id="{702A9248-2BFC-40CF-96D5-C7CBF3FED4E3}"/>
              </a:ext>
            </a:extLst>
          </p:cNvPr>
          <p:cNvPicPr>
            <a:picLocks noChangeAspect="1"/>
          </p:cNvPicPr>
          <p:nvPr/>
        </p:nvPicPr>
        <p:blipFill>
          <a:blip r:embed="rId3"/>
          <a:stretch>
            <a:fillRect/>
          </a:stretch>
        </p:blipFill>
        <p:spPr>
          <a:xfrm>
            <a:off x="914400" y="2819400"/>
            <a:ext cx="2886075" cy="371475"/>
          </a:xfrm>
          <a:prstGeom prst="rect">
            <a:avLst/>
          </a:prstGeom>
        </p:spPr>
      </p:pic>
    </p:spTree>
    <p:extLst>
      <p:ext uri="{BB962C8B-B14F-4D97-AF65-F5344CB8AC3E}">
        <p14:creationId xmlns:p14="http://schemas.microsoft.com/office/powerpoint/2010/main" val="5045154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A23847-193C-494F-BD81-F70EB7DE672C}"/>
              </a:ext>
            </a:extLst>
          </p:cNvPr>
          <p:cNvSpPr>
            <a:spLocks noGrp="1"/>
          </p:cNvSpPr>
          <p:nvPr>
            <p:ph idx="1"/>
          </p:nvPr>
        </p:nvSpPr>
        <p:spPr>
          <a:xfrm>
            <a:off x="254000" y="2743200"/>
            <a:ext cx="11684000" cy="3581400"/>
          </a:xfrm>
        </p:spPr>
        <p:txBody>
          <a:bodyPr/>
          <a:lstStyle/>
          <a:p>
            <a:pPr marL="0" indent="0">
              <a:buNone/>
            </a:pPr>
            <a:r>
              <a:rPr lang="en-IN" dirty="0"/>
              <a:t>9. </a:t>
            </a:r>
          </a:p>
        </p:txBody>
      </p:sp>
      <p:sp>
        <p:nvSpPr>
          <p:cNvPr id="4" name="Slide Number Placeholder 3">
            <a:extLst>
              <a:ext uri="{FF2B5EF4-FFF2-40B4-BE49-F238E27FC236}">
                <a16:creationId xmlns:a16="http://schemas.microsoft.com/office/drawing/2014/main" id="{A0C121E6-5349-48BC-B79A-635E62816BEE}"/>
              </a:ext>
            </a:extLst>
          </p:cNvPr>
          <p:cNvSpPr>
            <a:spLocks noGrp="1"/>
          </p:cNvSpPr>
          <p:nvPr>
            <p:ph type="sldNum" sz="quarter" idx="12"/>
          </p:nvPr>
        </p:nvSpPr>
        <p:spPr/>
        <p:txBody>
          <a:bodyPr/>
          <a:lstStyle/>
          <a:p>
            <a:fld id="{5EA8BEFB-AE5B-48F9-BBAD-B489CDE48C80}" type="slidenum">
              <a:rPr lang="en-US" smtClean="0"/>
              <a:pPr/>
              <a:t>36</a:t>
            </a:fld>
            <a:endParaRPr lang="en-US" dirty="0"/>
          </a:p>
        </p:txBody>
      </p:sp>
      <p:pic>
        <p:nvPicPr>
          <p:cNvPr id="5" name="Picture 4" descr="Text, letter&#10;&#10;Description automatically generated">
            <a:extLst>
              <a:ext uri="{FF2B5EF4-FFF2-40B4-BE49-F238E27FC236}">
                <a16:creationId xmlns:a16="http://schemas.microsoft.com/office/drawing/2014/main" id="{6E697C14-A716-42BF-8C7B-F2F41B45C6B7}"/>
              </a:ext>
            </a:extLst>
          </p:cNvPr>
          <p:cNvPicPr>
            <a:picLocks noChangeAspect="1"/>
          </p:cNvPicPr>
          <p:nvPr/>
        </p:nvPicPr>
        <p:blipFill>
          <a:blip r:embed="rId2"/>
          <a:stretch>
            <a:fillRect/>
          </a:stretch>
        </p:blipFill>
        <p:spPr>
          <a:xfrm>
            <a:off x="3191668" y="50998"/>
            <a:ext cx="5808663" cy="2514094"/>
          </a:xfrm>
          <a:prstGeom prst="rect">
            <a:avLst/>
          </a:prstGeom>
        </p:spPr>
      </p:pic>
      <p:pic>
        <p:nvPicPr>
          <p:cNvPr id="6" name="Picture 5">
            <a:extLst>
              <a:ext uri="{FF2B5EF4-FFF2-40B4-BE49-F238E27FC236}">
                <a16:creationId xmlns:a16="http://schemas.microsoft.com/office/drawing/2014/main" id="{D233A352-2145-4512-A9ED-CE372F9ABE12}"/>
              </a:ext>
            </a:extLst>
          </p:cNvPr>
          <p:cNvPicPr>
            <a:picLocks noChangeAspect="1"/>
          </p:cNvPicPr>
          <p:nvPr/>
        </p:nvPicPr>
        <p:blipFill>
          <a:blip r:embed="rId3"/>
          <a:stretch>
            <a:fillRect/>
          </a:stretch>
        </p:blipFill>
        <p:spPr>
          <a:xfrm>
            <a:off x="838200" y="2809875"/>
            <a:ext cx="2524125" cy="390525"/>
          </a:xfrm>
          <a:prstGeom prst="rect">
            <a:avLst/>
          </a:prstGeom>
        </p:spPr>
      </p:pic>
    </p:spTree>
    <p:extLst>
      <p:ext uri="{BB962C8B-B14F-4D97-AF65-F5344CB8AC3E}">
        <p14:creationId xmlns:p14="http://schemas.microsoft.com/office/powerpoint/2010/main" val="1175101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A23847-193C-494F-BD81-F70EB7DE672C}"/>
              </a:ext>
            </a:extLst>
          </p:cNvPr>
          <p:cNvSpPr>
            <a:spLocks noGrp="1"/>
          </p:cNvSpPr>
          <p:nvPr>
            <p:ph idx="1"/>
          </p:nvPr>
        </p:nvSpPr>
        <p:spPr>
          <a:xfrm>
            <a:off x="254000" y="2743200"/>
            <a:ext cx="11684000" cy="3581400"/>
          </a:xfrm>
        </p:spPr>
        <p:txBody>
          <a:bodyPr/>
          <a:lstStyle/>
          <a:p>
            <a:pPr marL="0" indent="0">
              <a:buNone/>
            </a:pPr>
            <a:r>
              <a:rPr lang="en-IN" dirty="0"/>
              <a:t>10. </a:t>
            </a:r>
            <a:endParaRPr lang="en-IN" baseline="30000" dirty="0"/>
          </a:p>
        </p:txBody>
      </p:sp>
      <p:sp>
        <p:nvSpPr>
          <p:cNvPr id="4" name="Slide Number Placeholder 3">
            <a:extLst>
              <a:ext uri="{FF2B5EF4-FFF2-40B4-BE49-F238E27FC236}">
                <a16:creationId xmlns:a16="http://schemas.microsoft.com/office/drawing/2014/main" id="{A0C121E6-5349-48BC-B79A-635E62816BEE}"/>
              </a:ext>
            </a:extLst>
          </p:cNvPr>
          <p:cNvSpPr>
            <a:spLocks noGrp="1"/>
          </p:cNvSpPr>
          <p:nvPr>
            <p:ph type="sldNum" sz="quarter" idx="12"/>
          </p:nvPr>
        </p:nvSpPr>
        <p:spPr/>
        <p:txBody>
          <a:bodyPr/>
          <a:lstStyle/>
          <a:p>
            <a:fld id="{5EA8BEFB-AE5B-48F9-BBAD-B489CDE48C80}" type="slidenum">
              <a:rPr lang="en-US" smtClean="0"/>
              <a:pPr/>
              <a:t>37</a:t>
            </a:fld>
            <a:endParaRPr lang="en-US" dirty="0"/>
          </a:p>
        </p:txBody>
      </p:sp>
      <p:pic>
        <p:nvPicPr>
          <p:cNvPr id="5" name="Picture 4" descr="Text, letter&#10;&#10;Description automatically generated">
            <a:extLst>
              <a:ext uri="{FF2B5EF4-FFF2-40B4-BE49-F238E27FC236}">
                <a16:creationId xmlns:a16="http://schemas.microsoft.com/office/drawing/2014/main" id="{6E697C14-A716-42BF-8C7B-F2F41B45C6B7}"/>
              </a:ext>
            </a:extLst>
          </p:cNvPr>
          <p:cNvPicPr>
            <a:picLocks noChangeAspect="1"/>
          </p:cNvPicPr>
          <p:nvPr/>
        </p:nvPicPr>
        <p:blipFill>
          <a:blip r:embed="rId2"/>
          <a:stretch>
            <a:fillRect/>
          </a:stretch>
        </p:blipFill>
        <p:spPr>
          <a:xfrm>
            <a:off x="3191668" y="50998"/>
            <a:ext cx="5808663" cy="2514094"/>
          </a:xfrm>
          <a:prstGeom prst="rect">
            <a:avLst/>
          </a:prstGeom>
        </p:spPr>
      </p:pic>
      <p:pic>
        <p:nvPicPr>
          <p:cNvPr id="7" name="Picture 6">
            <a:extLst>
              <a:ext uri="{FF2B5EF4-FFF2-40B4-BE49-F238E27FC236}">
                <a16:creationId xmlns:a16="http://schemas.microsoft.com/office/drawing/2014/main" id="{9DE937F5-16DB-4CE4-B037-F6AE5C2FA997}"/>
              </a:ext>
            </a:extLst>
          </p:cNvPr>
          <p:cNvPicPr>
            <a:picLocks noChangeAspect="1"/>
          </p:cNvPicPr>
          <p:nvPr/>
        </p:nvPicPr>
        <p:blipFill>
          <a:blip r:embed="rId3"/>
          <a:stretch>
            <a:fillRect/>
          </a:stretch>
        </p:blipFill>
        <p:spPr>
          <a:xfrm>
            <a:off x="810418" y="2819400"/>
            <a:ext cx="2381250" cy="323850"/>
          </a:xfrm>
          <a:prstGeom prst="rect">
            <a:avLst/>
          </a:prstGeom>
        </p:spPr>
      </p:pic>
      <p:pic>
        <p:nvPicPr>
          <p:cNvPr id="9" name="Picture 8">
            <a:extLst>
              <a:ext uri="{FF2B5EF4-FFF2-40B4-BE49-F238E27FC236}">
                <a16:creationId xmlns:a16="http://schemas.microsoft.com/office/drawing/2014/main" id="{5188E6F8-784C-4AE2-A3BC-1E6FC577CA5D}"/>
              </a:ext>
            </a:extLst>
          </p:cNvPr>
          <p:cNvPicPr>
            <a:picLocks noChangeAspect="1"/>
          </p:cNvPicPr>
          <p:nvPr/>
        </p:nvPicPr>
        <p:blipFill>
          <a:blip r:embed="rId4"/>
          <a:stretch>
            <a:fillRect/>
          </a:stretch>
        </p:blipFill>
        <p:spPr>
          <a:xfrm>
            <a:off x="3886200" y="2819400"/>
            <a:ext cx="2657475" cy="342900"/>
          </a:xfrm>
          <a:prstGeom prst="rect">
            <a:avLst/>
          </a:prstGeom>
        </p:spPr>
      </p:pic>
      <p:pic>
        <p:nvPicPr>
          <p:cNvPr id="11" name="Picture 10">
            <a:extLst>
              <a:ext uri="{FF2B5EF4-FFF2-40B4-BE49-F238E27FC236}">
                <a16:creationId xmlns:a16="http://schemas.microsoft.com/office/drawing/2014/main" id="{97AF030D-485B-4433-B4DC-8230C5A90FD1}"/>
              </a:ext>
            </a:extLst>
          </p:cNvPr>
          <p:cNvPicPr>
            <a:picLocks noChangeAspect="1"/>
          </p:cNvPicPr>
          <p:nvPr/>
        </p:nvPicPr>
        <p:blipFill>
          <a:blip r:embed="rId5"/>
          <a:stretch>
            <a:fillRect/>
          </a:stretch>
        </p:blipFill>
        <p:spPr>
          <a:xfrm>
            <a:off x="6823868" y="2819400"/>
            <a:ext cx="2886075" cy="352425"/>
          </a:xfrm>
          <a:prstGeom prst="rect">
            <a:avLst/>
          </a:prstGeom>
        </p:spPr>
      </p:pic>
      <p:sp>
        <p:nvSpPr>
          <p:cNvPr id="6" name="TextBox 5">
            <a:extLst>
              <a:ext uri="{FF2B5EF4-FFF2-40B4-BE49-F238E27FC236}">
                <a16:creationId xmlns:a16="http://schemas.microsoft.com/office/drawing/2014/main" id="{CFE423A3-79C2-4D24-8B18-3698AB83E8EC}"/>
              </a:ext>
            </a:extLst>
          </p:cNvPr>
          <p:cNvSpPr txBox="1"/>
          <p:nvPr/>
        </p:nvSpPr>
        <p:spPr>
          <a:xfrm>
            <a:off x="3352800" y="4038600"/>
            <a:ext cx="4580741" cy="369332"/>
          </a:xfrm>
          <a:prstGeom prst="rect">
            <a:avLst/>
          </a:prstGeom>
          <a:noFill/>
        </p:spPr>
        <p:txBody>
          <a:bodyPr wrap="none" rtlCol="0">
            <a:spAutoFit/>
          </a:bodyPr>
          <a:lstStyle/>
          <a:p>
            <a:r>
              <a:rPr lang="en-IN" dirty="0">
                <a:solidFill>
                  <a:srgbClr val="C00000"/>
                </a:solidFill>
              </a:rPr>
              <a:t>We can not apply master method in such cases</a:t>
            </a:r>
          </a:p>
        </p:txBody>
      </p:sp>
    </p:spTree>
    <p:extLst>
      <p:ext uri="{BB962C8B-B14F-4D97-AF65-F5344CB8AC3E}">
        <p14:creationId xmlns:p14="http://schemas.microsoft.com/office/powerpoint/2010/main" val="2756286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Example 4: </a:t>
                </a:r>
                <a14:m>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)=4</m:t>
                    </m:r>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/2) + </m:t>
                    </m:r>
                    <m:r>
                      <a:rPr lang="en-US" i="1" dirty="0">
                        <a:latin typeface="Cambria Math" panose="02040503050406030204" pitchFamily="18" charset="0"/>
                        <a:ea typeface="Cambria Math" panose="02040503050406030204" pitchFamily="18" charset="0"/>
                      </a:rPr>
                      <m:t>𝑛</m:t>
                    </m:r>
                    <m:r>
                      <a:rPr lang="en-US" i="1" baseline="30000" dirty="0">
                        <a:latin typeface="Cambria Math" panose="02040503050406030204" pitchFamily="18" charset="0"/>
                        <a:ea typeface="Cambria Math" panose="02040503050406030204" pitchFamily="18" charset="0"/>
                      </a:rPr>
                      <m:t>2</m:t>
                    </m:r>
                  </m:oMath>
                </a14:m>
                <a:endParaRPr lang="en-US" dirty="0"/>
              </a:p>
              <a:p>
                <a:r>
                  <a:rPr lang="en-US" dirty="0"/>
                  <a:t>Example 5: </a:t>
                </a:r>
                <a14:m>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)=4</m:t>
                    </m:r>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/2) + </m:t>
                    </m:r>
                    <m:r>
                      <a:rPr lang="en-US" i="1" dirty="0">
                        <a:latin typeface="Cambria Math" panose="02040503050406030204" pitchFamily="18" charset="0"/>
                      </a:rPr>
                      <m:t>𝑛</m:t>
                    </m:r>
                    <m:r>
                      <a:rPr lang="en-US" i="1" baseline="30000" dirty="0">
                        <a:latin typeface="Cambria Math" panose="02040503050406030204" pitchFamily="18" charset="0"/>
                      </a:rPr>
                      <m:t>3</m:t>
                    </m:r>
                  </m:oMath>
                </a14:m>
                <a:endParaRPr lang="en-US" dirty="0"/>
              </a:p>
              <a:p>
                <a:r>
                  <a:rPr lang="en-US" dirty="0"/>
                  <a:t>Example 6: </a:t>
                </a:r>
                <a14:m>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)=9</m:t>
                    </m:r>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/3) + </m:t>
                    </m:r>
                    <m:r>
                      <a:rPr lang="en-US" i="1" dirty="0" smtClean="0">
                        <a:latin typeface="Cambria Math" panose="02040503050406030204" pitchFamily="18" charset="0"/>
                      </a:rPr>
                      <m:t>𝑛</m:t>
                    </m:r>
                    <m:r>
                      <a:rPr lang="en-US" i="1" dirty="0" smtClean="0">
                        <a:latin typeface="Cambria Math" panose="02040503050406030204" pitchFamily="18" charset="0"/>
                      </a:rPr>
                      <m:t>  </m:t>
                    </m:r>
                  </m:oMath>
                </a14:m>
                <a:r>
                  <a:rPr lang="en-US" dirty="0"/>
                  <a:t> </a:t>
                </a:r>
              </a:p>
              <a:p>
                <a:r>
                  <a:rPr lang="en-US" dirty="0"/>
                  <a:t>Example 7: </a:t>
                </a:r>
                <a14:m>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𝑇</m:t>
                    </m:r>
                    <m:r>
                      <a:rPr lang="en-US" i="1" dirty="0" smtClean="0">
                        <a:latin typeface="Cambria Math" panose="02040503050406030204" pitchFamily="18" charset="0"/>
                      </a:rPr>
                      <m:t>(2</m:t>
                    </m:r>
                    <m:r>
                      <a:rPr lang="en-US" i="1" dirty="0" smtClean="0">
                        <a:latin typeface="Cambria Math" panose="02040503050406030204" pitchFamily="18" charset="0"/>
                      </a:rPr>
                      <m:t>𝑛</m:t>
                    </m:r>
                    <m:r>
                      <a:rPr lang="en-US" i="1" dirty="0" smtClean="0">
                        <a:latin typeface="Cambria Math" panose="02040503050406030204" pitchFamily="18" charset="0"/>
                      </a:rPr>
                      <m:t>/3) + 1   </m:t>
                    </m:r>
                  </m:oMath>
                </a14:m>
                <a:r>
                  <a:rPr lang="en-US" dirty="0"/>
                  <a:t> </a:t>
                </a:r>
              </a:p>
              <a:p>
                <a:r>
                  <a:rPr lang="en-US" dirty="0"/>
                  <a:t>Example 8: </a:t>
                </a:r>
                <a14:m>
                  <m:oMath xmlns:m="http://schemas.openxmlformats.org/officeDocument/2006/math">
                    <m:r>
                      <a:rPr lang="en-US" i="1" dirty="0">
                        <a:latin typeface="Cambria Math" panose="02040503050406030204" pitchFamily="18" charset="0"/>
                      </a:rPr>
                      <m:t>𝑇</m:t>
                    </m:r>
                    <m:d>
                      <m:dPr>
                        <m:ctrlPr>
                          <a:rPr lang="en-US" i="1" dirty="0">
                            <a:latin typeface="Cambria Math" panose="02040503050406030204" pitchFamily="18" charset="0"/>
                          </a:rPr>
                        </m:ctrlPr>
                      </m:dPr>
                      <m:e>
                        <m:r>
                          <a:rPr lang="en-US" i="1" dirty="0">
                            <a:latin typeface="Cambria Math" panose="02040503050406030204" pitchFamily="18" charset="0"/>
                          </a:rPr>
                          <m:t>𝑛</m:t>
                        </m:r>
                      </m:e>
                    </m:d>
                    <m:r>
                      <a:rPr lang="en-US" i="1" dirty="0">
                        <a:latin typeface="Cambria Math" panose="02040503050406030204" pitchFamily="18" charset="0"/>
                      </a:rPr>
                      <m:t>=</m:t>
                    </m:r>
                    <m:r>
                      <a:rPr lang="en-US" b="0" i="1" dirty="0" smtClean="0">
                        <a:latin typeface="Cambria Math" panose="02040503050406030204" pitchFamily="18" charset="0"/>
                      </a:rPr>
                      <m:t>7</m:t>
                    </m:r>
                    <m:r>
                      <a:rPr lang="en-US" i="1" dirty="0">
                        <a:latin typeface="Cambria Math" panose="02040503050406030204" pitchFamily="18" charset="0"/>
                      </a:rPr>
                      <m:t>𝑇</m:t>
                    </m:r>
                    <m:d>
                      <m:dPr>
                        <m:ctrlPr>
                          <a:rPr lang="en-US" i="1" dirty="0">
                            <a:latin typeface="Cambria Math" panose="02040503050406030204" pitchFamily="18" charset="0"/>
                          </a:rPr>
                        </m:ctrlPr>
                      </m:dPr>
                      <m:e>
                        <m:f>
                          <m:fPr>
                            <m:type m:val="lin"/>
                            <m:ctrlPr>
                              <a:rPr lang="en-US"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e>
                    </m:d>
                    <m:r>
                      <a:rPr lang="en-US" i="1" dirty="0">
                        <a:latin typeface="Cambria Math" panose="02040503050406030204" pitchFamily="18" charset="0"/>
                      </a:rPr>
                      <m:t>+</m:t>
                    </m:r>
                    <m:r>
                      <a:rPr lang="en-US" i="1" dirty="0">
                        <a:latin typeface="Cambria Math" panose="02040503050406030204" pitchFamily="18" charset="0"/>
                      </a:rPr>
                      <m:t>𝑛</m:t>
                    </m:r>
                    <m:r>
                      <a:rPr lang="en-US" i="1" baseline="30000" dirty="0">
                        <a:latin typeface="Cambria Math" panose="02040503050406030204" pitchFamily="18" charset="0"/>
                      </a:rPr>
                      <m:t>3</m:t>
                    </m:r>
                  </m:oMath>
                </a14:m>
                <a:r>
                  <a:rPr lang="en-US" dirty="0"/>
                  <a:t> </a:t>
                </a:r>
              </a:p>
              <a:p>
                <a:r>
                  <a:rPr lang="en-US" dirty="0"/>
                  <a:t>Example 9: </a:t>
                </a:r>
                <a14:m>
                  <m:oMath xmlns:m="http://schemas.openxmlformats.org/officeDocument/2006/math">
                    <m:r>
                      <a:rPr lang="en-US" i="1" dirty="0">
                        <a:latin typeface="Cambria Math" panose="02040503050406030204" pitchFamily="18" charset="0"/>
                      </a:rPr>
                      <m:t>𝑇</m:t>
                    </m:r>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)=27</m:t>
                    </m:r>
                    <m:r>
                      <a:rPr lang="en-US" i="1" dirty="0">
                        <a:latin typeface="Cambria Math" panose="02040503050406030204" pitchFamily="18" charset="0"/>
                      </a:rPr>
                      <m:t>𝑇</m:t>
                    </m:r>
                    <m:r>
                      <a:rPr lang="en-US" i="1" dirty="0">
                        <a:latin typeface="Cambria Math" panose="02040503050406030204" pitchFamily="18" charset="0"/>
                      </a:rPr>
                      <m:t>(</m:t>
                    </m:r>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𝑛</m:t>
                        </m:r>
                      </m:e>
                      <m:sup>
                        <m:r>
                          <a:rPr lang="en-US" b="0" i="1" dirty="0" smtClean="0">
                            <a:latin typeface="Cambria Math" panose="02040503050406030204" pitchFamily="18" charset="0"/>
                          </a:rPr>
                          <m:t>2</m:t>
                        </m:r>
                      </m:sup>
                    </m:sSup>
                    <m:r>
                      <a:rPr lang="en-US" i="1" dirty="0">
                        <a:latin typeface="Cambria Math" panose="02040503050406030204" pitchFamily="18" charset="0"/>
                      </a:rPr>
                      <m:t>) +</m:t>
                    </m:r>
                    <m:r>
                      <a:rPr lang="en-US" b="0" i="1" dirty="0" smtClean="0">
                        <a:latin typeface="Cambria Math" panose="02040503050406030204" pitchFamily="18" charset="0"/>
                      </a:rPr>
                      <m:t>16</m:t>
                    </m:r>
                    <m:r>
                      <a:rPr lang="en-US" i="1" dirty="0">
                        <a:latin typeface="Cambria Math" panose="02040503050406030204" pitchFamily="18" charset="0"/>
                      </a:rPr>
                      <m:t>𝑛</m:t>
                    </m:r>
                  </m:oMath>
                </a14:m>
                <a:endParaRPr lang="en-US" dirty="0"/>
              </a:p>
              <a:p>
                <a:endParaRPr lang="en-US" dirty="0"/>
              </a:p>
              <a:p>
                <a:pPr marL="0"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31" t="-457"/>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38</a:t>
            </a:fld>
            <a:endParaRPr lang="en-US" dirty="0"/>
          </a:p>
        </p:txBody>
      </p:sp>
    </p:spTree>
    <p:extLst>
      <p:ext uri="{BB962C8B-B14F-4D97-AF65-F5344CB8AC3E}">
        <p14:creationId xmlns:p14="http://schemas.microsoft.com/office/powerpoint/2010/main" val="247155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Master Theorem for Subtract and Conquer Recurrences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latin typeface="Cambria Math" panose="02040503050406030204" pitchFamily="18" charset="0"/>
                    <a:ea typeface="Cambria Math" panose="02040503050406030204" pitchFamily="18" charset="0"/>
                  </a:rPr>
                  <a:t>Let T(n) be a function defined on positive n, and having the property</a:t>
                </a:r>
              </a:p>
              <a:p>
                <a:pPr marL="0" indent="0">
                  <a:buNone/>
                </a:pPr>
                <a:r>
                  <a:rPr lang="en-US" i="1" dirty="0">
                    <a:latin typeface="Cambria Math" panose="02040503050406030204" pitchFamily="18" charset="0"/>
                    <a:ea typeface="Cambria Math" panose="02040503050406030204" pitchFamily="18" charset="0"/>
                  </a:rPr>
                  <a:t>                           T(n)</a:t>
                </a:r>
                <a14:m>
                  <m:oMath xmlns:m="http://schemas.openxmlformats.org/officeDocument/2006/math">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eqArr>
                          <m:eqArrPr>
                            <m:ctrlPr>
                              <a:rPr lang="en-US" i="1">
                                <a:latin typeface="Cambria Math" panose="02040503050406030204" pitchFamily="18" charset="0"/>
                                <a:ea typeface="Cambria Math" panose="02040503050406030204" pitchFamily="18" charset="0"/>
                              </a:rPr>
                            </m:ctrlPr>
                          </m:eqArrPr>
                          <m:e>
                            <m:r>
                              <a:rPr lang="en-US" b="0" i="1" smtClean="0">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𝑖𝑓</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e>
                          <m:e>
                            <m:r>
                              <a:rPr lang="en-US" b="0" i="1" smtClean="0">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𝑖𝑓</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&gt;1</m:t>
                            </m:r>
                          </m:e>
                        </m:eqArr>
                      </m:e>
                    </m:d>
                  </m:oMath>
                </a14:m>
                <a:endParaRPr lang="en-US" i="1" dirty="0">
                  <a:latin typeface="Cambria Math" panose="02040503050406030204" pitchFamily="18" charset="0"/>
                  <a:ea typeface="Cambria Math" panose="02040503050406030204" pitchFamily="18" charset="0"/>
                </a:endParaRPr>
              </a:p>
              <a:p>
                <a:pPr marL="0" indent="0">
                  <a:buNone/>
                </a:pPr>
                <a:r>
                  <a:rPr lang="en-US" dirty="0">
                    <a:latin typeface="Cambria Math" panose="02040503050406030204" pitchFamily="18" charset="0"/>
                    <a:ea typeface="Cambria Math" panose="02040503050406030204" pitchFamily="18" charset="0"/>
                  </a:rPr>
                  <a:t>for some constants </a:t>
                </a:r>
                <a:r>
                  <a:rPr lang="en-US" dirty="0" err="1">
                    <a:latin typeface="Cambria Math" panose="02040503050406030204" pitchFamily="18" charset="0"/>
                    <a:ea typeface="Cambria Math" panose="02040503050406030204" pitchFamily="18" charset="0"/>
                  </a:rPr>
                  <a:t>c,a</a:t>
                </a:r>
                <a:r>
                  <a:rPr lang="en-US" dirty="0">
                    <a:latin typeface="Cambria Math" panose="02040503050406030204" pitchFamily="18" charset="0"/>
                    <a:ea typeface="Cambria Math" panose="02040503050406030204" pitchFamily="18" charset="0"/>
                  </a:rPr>
                  <a:t> &gt; 0,b ≥ 0,k ≥ 0, and function f(n). If f(n) is in O(</a:t>
                </a:r>
                <a:r>
                  <a:rPr lang="en-US" dirty="0" err="1">
                    <a:latin typeface="Cambria Math" panose="02040503050406030204" pitchFamily="18" charset="0"/>
                    <a:ea typeface="Cambria Math" panose="02040503050406030204" pitchFamily="18" charset="0"/>
                  </a:rPr>
                  <a:t>n</a:t>
                </a:r>
                <a:r>
                  <a:rPr lang="en-US" baseline="30000" dirty="0" err="1">
                    <a:latin typeface="Cambria Math" panose="02040503050406030204" pitchFamily="18" charset="0"/>
                    <a:ea typeface="Cambria Math" panose="02040503050406030204" pitchFamily="18" charset="0"/>
                  </a:rPr>
                  <a:t>k</a:t>
                </a:r>
                <a:r>
                  <a:rPr lang="en-US" dirty="0">
                    <a:latin typeface="Cambria Math" panose="02040503050406030204" pitchFamily="18" charset="0"/>
                    <a:ea typeface="Cambria Math" panose="02040503050406030204" pitchFamily="18" charset="0"/>
                  </a:rPr>
                  <a:t> ), then</a:t>
                </a:r>
              </a:p>
              <a:p>
                <a:pPr marL="0" indent="0">
                  <a:buNone/>
                </a:pPr>
                <a:endParaRPr lang="en-US" dirty="0">
                  <a:latin typeface="Cambria Math" panose="02040503050406030204" pitchFamily="18" charset="0"/>
                  <a:ea typeface="Cambria Math" panose="02040503050406030204" pitchFamily="18" charset="0"/>
                </a:endParaRPr>
              </a:p>
              <a:p>
                <a:pPr marL="0" indent="0">
                  <a:buNone/>
                </a:pPr>
                <a:endParaRPr lang="en-US" dirty="0">
                  <a:latin typeface="Cambria Math" panose="02040503050406030204" pitchFamily="18" charset="0"/>
                  <a:ea typeface="Cambria Math" panose="02040503050406030204" pitchFamily="18" charset="0"/>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35" t="-68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39</a:t>
            </a:fld>
            <a:endParaRPr lang="en-US" dirty="0"/>
          </a:p>
        </p:txBody>
      </p:sp>
      <p:pic>
        <p:nvPicPr>
          <p:cNvPr id="5" name="Picture 4"/>
          <p:cNvPicPr>
            <a:picLocks noChangeAspect="1"/>
          </p:cNvPicPr>
          <p:nvPr/>
        </p:nvPicPr>
        <p:blipFill>
          <a:blip r:embed="rId3"/>
          <a:stretch>
            <a:fillRect/>
          </a:stretch>
        </p:blipFill>
        <p:spPr>
          <a:xfrm>
            <a:off x="2133600" y="3657600"/>
            <a:ext cx="4067175" cy="1181100"/>
          </a:xfrm>
          <a:prstGeom prst="rect">
            <a:avLst/>
          </a:prstGeom>
        </p:spPr>
      </p:pic>
    </p:spTree>
    <p:extLst>
      <p:ext uri="{BB962C8B-B14F-4D97-AF65-F5344CB8AC3E}">
        <p14:creationId xmlns:p14="http://schemas.microsoft.com/office/powerpoint/2010/main" val="2391002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to Solve Recurrence</a:t>
            </a:r>
          </a:p>
        </p:txBody>
      </p:sp>
      <p:sp>
        <p:nvSpPr>
          <p:cNvPr id="3" name="Content Placeholder 2"/>
          <p:cNvSpPr>
            <a:spLocks noGrp="1"/>
          </p:cNvSpPr>
          <p:nvPr>
            <p:ph idx="1"/>
          </p:nvPr>
        </p:nvSpPr>
        <p:spPr/>
        <p:txBody>
          <a:bodyPr/>
          <a:lstStyle/>
          <a:p>
            <a:r>
              <a:rPr lang="en-US" dirty="0"/>
              <a:t>Substitution</a:t>
            </a:r>
          </a:p>
          <a:p>
            <a:r>
              <a:rPr lang="en-US" dirty="0"/>
              <a:t>Homogeneous  (characteristic equation)</a:t>
            </a:r>
          </a:p>
          <a:p>
            <a:r>
              <a:rPr lang="en-US" dirty="0"/>
              <a:t>Non-homogeneous</a:t>
            </a:r>
          </a:p>
          <a:p>
            <a:r>
              <a:rPr lang="en-US" dirty="0"/>
              <a:t>Master method</a:t>
            </a:r>
          </a:p>
          <a:p>
            <a:r>
              <a:rPr lang="en-US" dirty="0"/>
              <a:t>Recurrence tree</a:t>
            </a:r>
          </a:p>
          <a:p>
            <a:r>
              <a:rPr lang="en-US" dirty="0"/>
              <a:t>Intelligent guess work</a:t>
            </a:r>
          </a:p>
          <a:p>
            <a:r>
              <a:rPr lang="en-US" dirty="0"/>
              <a:t>Change of variable</a:t>
            </a:r>
          </a:p>
          <a:p>
            <a:r>
              <a:rPr lang="en-US" dirty="0"/>
              <a:t>Range transformations </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a:t>
            </a:fld>
            <a:endParaRPr lang="en-US" dirty="0"/>
          </a:p>
        </p:txBody>
      </p:sp>
    </p:spTree>
    <p:extLst>
      <p:ext uri="{BB962C8B-B14F-4D97-AF65-F5344CB8AC3E}">
        <p14:creationId xmlns:p14="http://schemas.microsoft.com/office/powerpoint/2010/main" val="136382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iterate type="lt">
                                    <p:tmPct val="0"/>
                                  </p:iterate>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iterate type="lt">
                                    <p:tmPct val="0"/>
                                  </p:iterate>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mph" presetSubtype="0" fill="hold" nodeType="clickEffect">
                                  <p:stCondLst>
                                    <p:cond delay="0"/>
                                  </p:stCondLst>
                                  <p:iterate type="lt">
                                    <p:tmPct val="4000"/>
                                  </p:iterate>
                                  <p:childTnLst>
                                    <p:set>
                                      <p:cBhvr override="childStyle">
                                        <p:cTn id="39" dur="500" fill="hold"/>
                                        <p:tgtEl>
                                          <p:spTgt spid="3">
                                            <p:txEl>
                                              <p:pRg st="0" end="0"/>
                                            </p:txEl>
                                          </p:spTgt>
                                        </p:tgtEl>
                                        <p:attrNameLst>
                                          <p:attrName>style.color</p:attrName>
                                        </p:attrNameLst>
                                      </p:cBhvr>
                                      <p:to>
                                        <p:clrVal>
                                          <a:srgbClr val="E40524"/>
                                        </p:clrVal>
                                      </p:to>
                                    </p:set>
                                    <p:set>
                                      <p:cBhvr>
                                        <p:cTn id="40" dur="500" fill="hold"/>
                                        <p:tgtEl>
                                          <p:spTgt spid="3">
                                            <p:txEl>
                                              <p:pRg st="0" end="0"/>
                                            </p:txEl>
                                          </p:spTgt>
                                        </p:tgtEl>
                                        <p:attrNameLst>
                                          <p:attrName>fillcolor</p:attrName>
                                        </p:attrNameLst>
                                      </p:cBhvr>
                                      <p:to>
                                        <p:clrVal>
                                          <a:srgbClr val="E40524"/>
                                        </p:clrVal>
                                      </p:to>
                                    </p:set>
                                    <p:set>
                                      <p:cBhvr>
                                        <p:cTn id="41" dur="500" fill="hold"/>
                                        <p:tgtEl>
                                          <p:spTgt spid="3">
                                            <p:txEl>
                                              <p:pRg st="0" end="0"/>
                                            </p:txEl>
                                          </p:spTgt>
                                        </p:tgtEl>
                                        <p:attrNameLst>
                                          <p:attrName>fill.type</p:attrName>
                                        </p:attrNameLst>
                                      </p:cBhvr>
                                      <p:to>
                                        <p:strVal val="solid"/>
                                      </p:to>
                                    </p:set>
                                  </p:childTnLst>
                                </p:cTn>
                              </p:par>
                            </p:childTnLst>
                          </p:cTn>
                        </p:par>
                        <p:par>
                          <p:cTn id="42" fill="hold">
                            <p:stCondLst>
                              <p:cond delay="720"/>
                            </p:stCondLst>
                            <p:childTnLst>
                              <p:par>
                                <p:cTn id="43" presetID="16" presetClass="emph" presetSubtype="0" fill="hold" nodeType="afterEffect">
                                  <p:stCondLst>
                                    <p:cond delay="0"/>
                                  </p:stCondLst>
                                  <p:iterate type="lt">
                                    <p:tmPct val="4000"/>
                                  </p:iterate>
                                  <p:childTnLst>
                                    <p:set>
                                      <p:cBhvr override="childStyle">
                                        <p:cTn id="44" dur="500" fill="hold"/>
                                        <p:tgtEl>
                                          <p:spTgt spid="3">
                                            <p:txEl>
                                              <p:pRg st="3" end="3"/>
                                            </p:txEl>
                                          </p:spTgt>
                                        </p:tgtEl>
                                        <p:attrNameLst>
                                          <p:attrName>style.color</p:attrName>
                                        </p:attrNameLst>
                                      </p:cBhvr>
                                      <p:to>
                                        <p:clrVal>
                                          <a:srgbClr val="E40524"/>
                                        </p:clrVal>
                                      </p:to>
                                    </p:set>
                                    <p:set>
                                      <p:cBhvr>
                                        <p:cTn id="45" dur="500" fill="hold"/>
                                        <p:tgtEl>
                                          <p:spTgt spid="3">
                                            <p:txEl>
                                              <p:pRg st="3" end="3"/>
                                            </p:txEl>
                                          </p:spTgt>
                                        </p:tgtEl>
                                        <p:attrNameLst>
                                          <p:attrName>fillcolor</p:attrName>
                                        </p:attrNameLst>
                                      </p:cBhvr>
                                      <p:to>
                                        <p:clrVal>
                                          <a:srgbClr val="E40524"/>
                                        </p:clrVal>
                                      </p:to>
                                    </p:set>
                                    <p:set>
                                      <p:cBhvr>
                                        <p:cTn id="46" dur="500" fill="hold"/>
                                        <p:tgtEl>
                                          <p:spTgt spid="3">
                                            <p:txEl>
                                              <p:pRg st="3" end="3"/>
                                            </p:txEl>
                                          </p:spTgt>
                                        </p:tgtEl>
                                        <p:attrNameLst>
                                          <p:attrName>fill.type</p:attrName>
                                        </p:attrNameLst>
                                      </p:cBhvr>
                                      <p:to>
                                        <p:strVal val="solid"/>
                                      </p:to>
                                    </p:set>
                                  </p:childTnLst>
                                </p:cTn>
                              </p:par>
                            </p:childTnLst>
                          </p:cTn>
                        </p:par>
                        <p:par>
                          <p:cTn id="47" fill="hold">
                            <p:stCondLst>
                              <p:cond delay="1440"/>
                            </p:stCondLst>
                            <p:childTnLst>
                              <p:par>
                                <p:cTn id="48" presetID="16" presetClass="emph" presetSubtype="0" fill="hold" nodeType="afterEffect">
                                  <p:stCondLst>
                                    <p:cond delay="0"/>
                                  </p:stCondLst>
                                  <p:iterate type="lt">
                                    <p:tmPct val="4000"/>
                                  </p:iterate>
                                  <p:childTnLst>
                                    <p:set>
                                      <p:cBhvr override="childStyle">
                                        <p:cTn id="49" dur="500" fill="hold"/>
                                        <p:tgtEl>
                                          <p:spTgt spid="3">
                                            <p:txEl>
                                              <p:pRg st="4" end="4"/>
                                            </p:txEl>
                                          </p:spTgt>
                                        </p:tgtEl>
                                        <p:attrNameLst>
                                          <p:attrName>style.color</p:attrName>
                                        </p:attrNameLst>
                                      </p:cBhvr>
                                      <p:to>
                                        <p:clrVal>
                                          <a:srgbClr val="E40524"/>
                                        </p:clrVal>
                                      </p:to>
                                    </p:set>
                                    <p:set>
                                      <p:cBhvr>
                                        <p:cTn id="50" dur="500" fill="hold"/>
                                        <p:tgtEl>
                                          <p:spTgt spid="3">
                                            <p:txEl>
                                              <p:pRg st="4" end="4"/>
                                            </p:txEl>
                                          </p:spTgt>
                                        </p:tgtEl>
                                        <p:attrNameLst>
                                          <p:attrName>fillcolor</p:attrName>
                                        </p:attrNameLst>
                                      </p:cBhvr>
                                      <p:to>
                                        <p:clrVal>
                                          <a:srgbClr val="E40524"/>
                                        </p:clrVal>
                                      </p:to>
                                    </p:set>
                                    <p:set>
                                      <p:cBhvr>
                                        <p:cTn id="51" dur="500" fill="hold"/>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Recurrence Tree Method</a:t>
            </a:r>
          </a:p>
        </p:txBody>
      </p:sp>
      <p:sp>
        <p:nvSpPr>
          <p:cNvPr id="3" name="Content Placeholder 2"/>
          <p:cNvSpPr>
            <a:spLocks noGrp="1"/>
          </p:cNvSpPr>
          <p:nvPr>
            <p:ph idx="1"/>
          </p:nvPr>
        </p:nvSpPr>
        <p:spPr/>
        <p:txBody>
          <a:bodyPr>
            <a:normAutofit lnSpcReduction="10000"/>
          </a:bodyPr>
          <a:lstStyle/>
          <a:p>
            <a:pPr marL="0" indent="0">
              <a:buNone/>
            </a:pPr>
            <a:r>
              <a:rPr lang="en-US" sz="2800" b="1" dirty="0"/>
              <a:t>Steps to solve recurrence relations using recursion tree method:</a:t>
            </a:r>
          </a:p>
          <a:p>
            <a:pPr marL="0" indent="0" fontAlgn="base">
              <a:buNone/>
            </a:pPr>
            <a:endParaRPr lang="en-US" b="1" u="sng" dirty="0"/>
          </a:p>
          <a:p>
            <a:pPr marL="0" indent="0" fontAlgn="base">
              <a:buNone/>
            </a:pPr>
            <a:r>
              <a:rPr lang="en-US" b="1" dirty="0"/>
              <a:t>Step-01: </a:t>
            </a:r>
            <a:r>
              <a:rPr lang="en-US" dirty="0"/>
              <a:t>Draw a recursion tree based on the given recurrence relation.</a:t>
            </a:r>
          </a:p>
          <a:p>
            <a:pPr marL="0" indent="0" fontAlgn="base">
              <a:buNone/>
            </a:pPr>
            <a:endParaRPr lang="en-US" b="1" u="sng" dirty="0"/>
          </a:p>
          <a:p>
            <a:pPr marL="0" indent="0" fontAlgn="base">
              <a:buNone/>
            </a:pPr>
            <a:r>
              <a:rPr lang="en-US" b="1" dirty="0"/>
              <a:t>Step-02: </a:t>
            </a:r>
            <a:r>
              <a:rPr lang="en-US" dirty="0"/>
              <a:t>Determine-</a:t>
            </a:r>
          </a:p>
          <a:p>
            <a:pPr lvl="2" fontAlgn="base">
              <a:buFont typeface="Courier New" panose="02070309020205020404" pitchFamily="49" charset="0"/>
              <a:buChar char="o"/>
            </a:pPr>
            <a:r>
              <a:rPr lang="en-US" dirty="0"/>
              <a:t>Cost of each level</a:t>
            </a:r>
          </a:p>
          <a:p>
            <a:pPr lvl="2" fontAlgn="base">
              <a:buFont typeface="Courier New" panose="02070309020205020404" pitchFamily="49" charset="0"/>
              <a:buChar char="o"/>
            </a:pPr>
            <a:r>
              <a:rPr lang="en-US" dirty="0"/>
              <a:t>Total number of levels in the recursion tree</a:t>
            </a:r>
          </a:p>
          <a:p>
            <a:pPr lvl="2" fontAlgn="base">
              <a:buFont typeface="Courier New" panose="02070309020205020404" pitchFamily="49" charset="0"/>
              <a:buChar char="o"/>
            </a:pPr>
            <a:r>
              <a:rPr lang="en-US" dirty="0"/>
              <a:t>Number of nodes in the last level</a:t>
            </a:r>
          </a:p>
          <a:p>
            <a:pPr lvl="2" fontAlgn="base">
              <a:buFont typeface="Courier New" panose="02070309020205020404" pitchFamily="49" charset="0"/>
              <a:buChar char="o"/>
            </a:pPr>
            <a:r>
              <a:rPr lang="en-US" dirty="0"/>
              <a:t>Cost of the last level</a:t>
            </a:r>
          </a:p>
          <a:p>
            <a:pPr marL="0" indent="0" fontAlgn="base">
              <a:buNone/>
            </a:pPr>
            <a:endParaRPr lang="en-US" b="1" u="sng" dirty="0"/>
          </a:p>
          <a:p>
            <a:pPr marL="0" indent="0" fontAlgn="base">
              <a:buNone/>
            </a:pPr>
            <a:r>
              <a:rPr lang="en-US" b="1" dirty="0"/>
              <a:t>Step-03: </a:t>
            </a:r>
            <a:r>
              <a:rPr lang="en-US" dirty="0"/>
              <a:t>Add cost of all the levels of the recursion tree and simplify the expression so obtained in terms of asymptotic notation</a:t>
            </a:r>
          </a:p>
          <a:p>
            <a:pPr marL="0" indent="0">
              <a:buNone/>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40</a:t>
            </a:fld>
            <a:endParaRPr lang="en-US" dirty="0"/>
          </a:p>
        </p:txBody>
      </p:sp>
    </p:spTree>
    <p:extLst>
      <p:ext uri="{BB962C8B-B14F-4D97-AF65-F5344CB8AC3E}">
        <p14:creationId xmlns:p14="http://schemas.microsoft.com/office/powerpoint/2010/main" val="216492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Recurrence Tree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Here while solving recurrences, we </a:t>
                </a:r>
                <a:r>
                  <a:rPr lang="en-US" b="1" dirty="0"/>
                  <a:t>divide the problem </a:t>
                </a:r>
                <a:r>
                  <a:rPr lang="en-US" dirty="0"/>
                  <a:t>into sub-problems of  equal size.</a:t>
                </a:r>
              </a:p>
              <a:p>
                <a:r>
                  <a:rPr lang="en-US" altLang="en-US" dirty="0"/>
                  <a:t>E.g., </a:t>
                </a:r>
                <a14:m>
                  <m:oMath xmlns:m="http://schemas.openxmlformats.org/officeDocument/2006/math">
                    <m:r>
                      <a:rPr lang="en-US" altLang="en-US" i="1" dirty="0" smtClean="0">
                        <a:solidFill>
                          <a:srgbClr val="0066FF"/>
                        </a:solidFill>
                        <a:latin typeface="Cambria Math" panose="02040503050406030204" pitchFamily="18" charset="0"/>
                      </a:rPr>
                      <m:t>𝑇</m:t>
                    </m:r>
                    <m:r>
                      <a:rPr lang="en-US" altLang="en-US" i="1" dirty="0" smtClean="0">
                        <a:solidFill>
                          <a:srgbClr val="0066FF"/>
                        </a:solidFill>
                        <a:latin typeface="Cambria Math" panose="02040503050406030204" pitchFamily="18" charset="0"/>
                      </a:rPr>
                      <m:t>(</m:t>
                    </m:r>
                    <m:r>
                      <a:rPr lang="en-US" altLang="en-US" i="1" dirty="0" smtClean="0">
                        <a:solidFill>
                          <a:srgbClr val="0066FF"/>
                        </a:solidFill>
                        <a:latin typeface="Cambria Math" panose="02040503050406030204" pitchFamily="18" charset="0"/>
                      </a:rPr>
                      <m:t>𝑛</m:t>
                    </m:r>
                    <m:r>
                      <a:rPr lang="en-US" altLang="en-US" i="1" dirty="0" smtClean="0">
                        <a:solidFill>
                          <a:srgbClr val="0066FF"/>
                        </a:solidFill>
                        <a:latin typeface="Cambria Math" panose="02040503050406030204" pitchFamily="18" charset="0"/>
                      </a:rPr>
                      <m:t>)=</m:t>
                    </m:r>
                    <m:r>
                      <a:rPr lang="en-US" altLang="en-US" i="1" dirty="0" smtClean="0">
                        <a:solidFill>
                          <a:srgbClr val="0066FF"/>
                        </a:solidFill>
                        <a:latin typeface="Cambria Math" panose="02040503050406030204" pitchFamily="18" charset="0"/>
                      </a:rPr>
                      <m:t>𝑎</m:t>
                    </m:r>
                    <m:r>
                      <a:rPr lang="en-US" altLang="en-US" i="1" dirty="0" smtClean="0">
                        <a:solidFill>
                          <a:srgbClr val="0066FF"/>
                        </a:solidFill>
                        <a:latin typeface="Cambria Math" panose="02040503050406030204" pitchFamily="18" charset="0"/>
                      </a:rPr>
                      <m:t> </m:t>
                    </m:r>
                    <m:r>
                      <a:rPr lang="en-US" altLang="en-US" i="1" dirty="0" smtClean="0">
                        <a:solidFill>
                          <a:srgbClr val="0066FF"/>
                        </a:solidFill>
                        <a:latin typeface="Cambria Math" panose="02040503050406030204" pitchFamily="18" charset="0"/>
                      </a:rPr>
                      <m:t>𝑇</m:t>
                    </m:r>
                    <m:r>
                      <a:rPr lang="en-US" altLang="en-US" i="1" dirty="0" smtClean="0">
                        <a:solidFill>
                          <a:srgbClr val="0066FF"/>
                        </a:solidFill>
                        <a:latin typeface="Cambria Math" panose="02040503050406030204" pitchFamily="18" charset="0"/>
                      </a:rPr>
                      <m:t>(</m:t>
                    </m:r>
                    <m:r>
                      <a:rPr lang="en-US" altLang="en-US" i="1" dirty="0" smtClean="0">
                        <a:solidFill>
                          <a:srgbClr val="0066FF"/>
                        </a:solidFill>
                        <a:latin typeface="Cambria Math" panose="02040503050406030204" pitchFamily="18" charset="0"/>
                      </a:rPr>
                      <m:t>𝑛</m:t>
                    </m:r>
                    <m:r>
                      <a:rPr lang="en-US" altLang="en-US" i="1" dirty="0" smtClean="0">
                        <a:solidFill>
                          <a:srgbClr val="0066FF"/>
                        </a:solidFill>
                        <a:latin typeface="Cambria Math" panose="02040503050406030204" pitchFamily="18" charset="0"/>
                      </a:rPr>
                      <m:t>/</m:t>
                    </m:r>
                    <m:r>
                      <a:rPr lang="en-US" altLang="en-US" i="1" dirty="0" smtClean="0">
                        <a:solidFill>
                          <a:srgbClr val="0066FF"/>
                        </a:solidFill>
                        <a:latin typeface="Cambria Math" panose="02040503050406030204" pitchFamily="18" charset="0"/>
                      </a:rPr>
                      <m:t>𝑏</m:t>
                    </m:r>
                    <m:r>
                      <a:rPr lang="en-US" altLang="en-US" i="1" dirty="0" smtClean="0">
                        <a:solidFill>
                          <a:srgbClr val="0066FF"/>
                        </a:solidFill>
                        <a:latin typeface="Cambria Math" panose="02040503050406030204" pitchFamily="18" charset="0"/>
                      </a:rPr>
                      <m:t>) + </m:t>
                    </m:r>
                    <m:r>
                      <a:rPr lang="en-US" altLang="en-US" i="1" dirty="0" smtClean="0">
                        <a:solidFill>
                          <a:srgbClr val="0066FF"/>
                        </a:solidFill>
                        <a:latin typeface="Cambria Math" panose="02040503050406030204" pitchFamily="18" charset="0"/>
                      </a:rPr>
                      <m:t>𝑓</m:t>
                    </m:r>
                    <m:r>
                      <a:rPr lang="en-US" altLang="en-US" i="1" dirty="0" smtClean="0">
                        <a:solidFill>
                          <a:srgbClr val="0066FF"/>
                        </a:solidFill>
                        <a:latin typeface="Cambria Math" panose="02040503050406030204" pitchFamily="18" charset="0"/>
                      </a:rPr>
                      <m:t>(</m:t>
                    </m:r>
                    <m:r>
                      <a:rPr lang="en-US" altLang="en-US" i="1" dirty="0" smtClean="0">
                        <a:solidFill>
                          <a:srgbClr val="0066FF"/>
                        </a:solidFill>
                        <a:latin typeface="Cambria Math" panose="02040503050406030204" pitchFamily="18" charset="0"/>
                      </a:rPr>
                      <m:t>𝑛</m:t>
                    </m:r>
                    <m:r>
                      <a:rPr lang="en-US" altLang="en-US" i="1" dirty="0" smtClean="0">
                        <a:solidFill>
                          <a:srgbClr val="0066FF"/>
                        </a:solidFill>
                        <a:latin typeface="Cambria Math" panose="02040503050406030204" pitchFamily="18" charset="0"/>
                      </a:rPr>
                      <m:t>) </m:t>
                    </m:r>
                  </m:oMath>
                </a14:m>
                <a:r>
                  <a:rPr lang="en-US" altLang="en-US" dirty="0"/>
                  <a:t>where </a:t>
                </a:r>
                <a14:m>
                  <m:oMath xmlns:m="http://schemas.openxmlformats.org/officeDocument/2006/math">
                    <m:r>
                      <a:rPr lang="en-US" altLang="en-US" i="1" dirty="0" smtClean="0">
                        <a:latin typeface="Cambria Math" panose="02040503050406030204" pitchFamily="18" charset="0"/>
                      </a:rPr>
                      <m:t>𝑎</m:t>
                    </m:r>
                    <m:r>
                      <a:rPr lang="en-US" altLang="en-US" i="1" dirty="0">
                        <a:latin typeface="Cambria Math" panose="02040503050406030204" pitchFamily="18" charset="0"/>
                      </a:rPr>
                      <m:t>&gt;1 ,</m:t>
                    </m:r>
                    <m:r>
                      <a:rPr lang="en-US" altLang="en-US" i="1" dirty="0">
                        <a:latin typeface="Cambria Math" panose="02040503050406030204" pitchFamily="18" charset="0"/>
                      </a:rPr>
                      <m:t>𝑏</m:t>
                    </m:r>
                    <m:r>
                      <a:rPr lang="en-US" altLang="en-US" i="1" dirty="0">
                        <a:latin typeface="Cambria Math" panose="02040503050406030204" pitchFamily="18" charset="0"/>
                      </a:rPr>
                      <m:t>&gt;1 </m:t>
                    </m:r>
                  </m:oMath>
                </a14:m>
                <a:r>
                  <a:rPr lang="en-US" altLang="en-US" dirty="0"/>
                  <a:t>and </a:t>
                </a:r>
                <a14:m>
                  <m:oMath xmlns:m="http://schemas.openxmlformats.org/officeDocument/2006/math">
                    <m:r>
                      <a:rPr lang="en-US" altLang="en-US" i="1" dirty="0" smtClean="0">
                        <a:latin typeface="Cambria Math" panose="02040503050406030204" pitchFamily="18" charset="0"/>
                      </a:rPr>
                      <m:t>𝑓</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𝑛</m:t>
                    </m:r>
                    <m:r>
                      <a:rPr lang="en-US" altLang="en-US" i="1" dirty="0" smtClean="0">
                        <a:latin typeface="Cambria Math" panose="02040503050406030204" pitchFamily="18" charset="0"/>
                      </a:rPr>
                      <m:t>)</m:t>
                    </m:r>
                  </m:oMath>
                </a14:m>
                <a:r>
                  <a:rPr lang="en-US" altLang="en-US" dirty="0"/>
                  <a:t> is a given function.</a:t>
                </a:r>
              </a:p>
              <a:p>
                <a14:m>
                  <m:oMath xmlns:m="http://schemas.openxmlformats.org/officeDocument/2006/math">
                    <m:r>
                      <a:rPr lang="en-US" altLang="en-US" i="1" dirty="0" smtClean="0">
                        <a:latin typeface="Cambria Math" panose="02040503050406030204" pitchFamily="18" charset="0"/>
                      </a:rPr>
                      <m:t>𝐹</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𝑛</m:t>
                    </m:r>
                    <m:r>
                      <a:rPr lang="en-US" altLang="en-US" i="1" dirty="0">
                        <a:latin typeface="Cambria Math" panose="02040503050406030204" pitchFamily="18" charset="0"/>
                      </a:rPr>
                      <m:t>)</m:t>
                    </m:r>
                  </m:oMath>
                </a14:m>
                <a:r>
                  <a:rPr lang="en-US" altLang="en-US" dirty="0"/>
                  <a:t> is the cost of </a:t>
                </a:r>
                <a:r>
                  <a:rPr lang="en-US" altLang="en-US" b="1" dirty="0"/>
                  <a:t>splitting or combining </a:t>
                </a:r>
                <a:r>
                  <a:rPr lang="en-US" altLang="en-US" dirty="0"/>
                  <a:t>the sub problems.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457" r="-10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41</a:t>
            </a:fld>
            <a:endParaRPr lang="en-US" dirty="0"/>
          </a:p>
        </p:txBody>
      </p:sp>
      <mc:AlternateContent xmlns:mc="http://schemas.openxmlformats.org/markup-compatibility/2006" xmlns:a14="http://schemas.microsoft.com/office/drawing/2010/main">
        <mc:Choice Requires="a14">
          <p:sp>
            <p:nvSpPr>
              <p:cNvPr id="6" name="Oval 5"/>
              <p:cNvSpPr/>
              <p:nvPr/>
            </p:nvSpPr>
            <p:spPr>
              <a:xfrm>
                <a:off x="5410200" y="3581400"/>
                <a:ext cx="640080" cy="64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400" i="1" dirty="0">
                          <a:solidFill>
                            <a:srgbClr val="C00000"/>
                          </a:solidFill>
                          <a:latin typeface="Cambria Math" panose="02040503050406030204" pitchFamily="18" charset="0"/>
                        </a:rPr>
                        <m:t>𝑛</m:t>
                      </m:r>
                    </m:oMath>
                  </m:oMathPara>
                </a14:m>
                <a:endParaRPr lang="en-US" sz="2400" dirty="0">
                  <a:solidFill>
                    <a:srgbClr val="C00000"/>
                  </a:solidFill>
                </a:endParaRPr>
              </a:p>
            </p:txBody>
          </p:sp>
        </mc:Choice>
        <mc:Fallback xmlns="">
          <p:sp>
            <p:nvSpPr>
              <p:cNvPr id="6" name="Oval 5"/>
              <p:cNvSpPr>
                <a:spLocks noRot="1" noChangeAspect="1" noMove="1" noResize="1" noEditPoints="1" noAdjustHandles="1" noChangeArrowheads="1" noChangeShapeType="1" noTextEdit="1"/>
              </p:cNvSpPr>
              <p:nvPr/>
            </p:nvSpPr>
            <p:spPr>
              <a:xfrm>
                <a:off x="5410200" y="3581400"/>
                <a:ext cx="640080" cy="640080"/>
              </a:xfrm>
              <a:prstGeom prst="ellipse">
                <a:avLst/>
              </a:prstGeom>
              <a:blipFill>
                <a:blip r:embed="rId3"/>
                <a:stretch>
                  <a:fillRect/>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4495800" y="4915308"/>
                <a:ext cx="640080" cy="64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f>
                        <m:fPr>
                          <m:type m:val="lin"/>
                          <m:ctrlPr>
                            <a:rPr lang="en-US" sz="2400" i="1" dirty="0">
                              <a:solidFill>
                                <a:srgbClr val="C00000"/>
                              </a:solidFill>
                              <a:latin typeface="Cambria Math" panose="02040503050406030204" pitchFamily="18" charset="0"/>
                            </a:rPr>
                          </m:ctrlPr>
                        </m:fPr>
                        <m:num>
                          <m:r>
                            <a:rPr lang="en-US" sz="2400" i="1" dirty="0">
                              <a:solidFill>
                                <a:srgbClr val="C00000"/>
                              </a:solidFill>
                              <a:latin typeface="Cambria Math" panose="02040503050406030204" pitchFamily="18" charset="0"/>
                            </a:rPr>
                            <m:t>𝑛</m:t>
                          </m:r>
                        </m:num>
                        <m:den>
                          <m:r>
                            <a:rPr lang="en-US" sz="2400" i="1" dirty="0">
                              <a:solidFill>
                                <a:srgbClr val="C00000"/>
                              </a:solidFill>
                              <a:latin typeface="Cambria Math" panose="02040503050406030204" pitchFamily="18" charset="0"/>
                            </a:rPr>
                            <m:t>𝑏</m:t>
                          </m:r>
                        </m:den>
                      </m:f>
                    </m:oMath>
                  </m:oMathPara>
                </a14:m>
                <a:endParaRPr lang="en-US" sz="2400" dirty="0">
                  <a:solidFill>
                    <a:srgbClr val="C00000"/>
                  </a:solidFill>
                </a:endParaRPr>
              </a:p>
            </p:txBody>
          </p:sp>
        </mc:Choice>
        <mc:Fallback xmlns="">
          <p:sp>
            <p:nvSpPr>
              <p:cNvPr id="8" name="Oval 7"/>
              <p:cNvSpPr>
                <a:spLocks noRot="1" noChangeAspect="1" noMove="1" noResize="1" noEditPoints="1" noAdjustHandles="1" noChangeArrowheads="1" noChangeShapeType="1" noTextEdit="1"/>
              </p:cNvSpPr>
              <p:nvPr/>
            </p:nvSpPr>
            <p:spPr>
              <a:xfrm>
                <a:off x="4495800" y="4915308"/>
                <a:ext cx="640080" cy="640080"/>
              </a:xfrm>
              <a:prstGeom prst="ellipse">
                <a:avLst/>
              </a:prstGeom>
              <a:blipFill>
                <a:blip r:embed="rId4"/>
                <a:stretch>
                  <a:fillRect l="-50459" t="-71560" r="-55963" b="-118349"/>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6385560" y="4915308"/>
                <a:ext cx="640080" cy="64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f>
                        <m:fPr>
                          <m:type m:val="lin"/>
                          <m:ctrlPr>
                            <a:rPr lang="en-US" sz="2400" i="1" dirty="0">
                              <a:solidFill>
                                <a:srgbClr val="C00000"/>
                              </a:solidFill>
                              <a:latin typeface="Cambria Math" panose="02040503050406030204" pitchFamily="18" charset="0"/>
                            </a:rPr>
                          </m:ctrlPr>
                        </m:fPr>
                        <m:num>
                          <m:r>
                            <a:rPr lang="en-US" sz="2400" i="1" dirty="0">
                              <a:solidFill>
                                <a:srgbClr val="C00000"/>
                              </a:solidFill>
                              <a:latin typeface="Cambria Math" panose="02040503050406030204" pitchFamily="18" charset="0"/>
                            </a:rPr>
                            <m:t>𝑛</m:t>
                          </m:r>
                        </m:num>
                        <m:den>
                          <m:r>
                            <a:rPr lang="en-US" sz="2400" i="1" dirty="0">
                              <a:solidFill>
                                <a:srgbClr val="C00000"/>
                              </a:solidFill>
                              <a:latin typeface="Cambria Math" panose="02040503050406030204" pitchFamily="18" charset="0"/>
                            </a:rPr>
                            <m:t>𝑏</m:t>
                          </m:r>
                        </m:den>
                      </m:f>
                    </m:oMath>
                  </m:oMathPara>
                </a14:m>
                <a:endParaRPr lang="en-US" sz="2400" dirty="0">
                  <a:solidFill>
                    <a:srgbClr val="C00000"/>
                  </a:solidFill>
                </a:endParaRPr>
              </a:p>
            </p:txBody>
          </p:sp>
        </mc:Choice>
        <mc:Fallback xmlns="">
          <p:sp>
            <p:nvSpPr>
              <p:cNvPr id="9" name="Oval 8"/>
              <p:cNvSpPr>
                <a:spLocks noRot="1" noChangeAspect="1" noMove="1" noResize="1" noEditPoints="1" noAdjustHandles="1" noChangeArrowheads="1" noChangeShapeType="1" noTextEdit="1"/>
              </p:cNvSpPr>
              <p:nvPr/>
            </p:nvSpPr>
            <p:spPr>
              <a:xfrm>
                <a:off x="6385560" y="4915308"/>
                <a:ext cx="640080" cy="640080"/>
              </a:xfrm>
              <a:prstGeom prst="ellipse">
                <a:avLst/>
              </a:prstGeom>
              <a:blipFill>
                <a:blip r:embed="rId4"/>
                <a:stretch>
                  <a:fillRect l="-50459" t="-71560" r="-55963" b="-118349"/>
                </a:stretch>
              </a:blipFill>
              <a:ln>
                <a:solidFill>
                  <a:schemeClr val="tx1"/>
                </a:solidFill>
              </a:ln>
            </p:spPr>
            <p:txBody>
              <a:bodyPr/>
              <a:lstStyle/>
              <a:p>
                <a:r>
                  <a:rPr lang="en-IN">
                    <a:noFill/>
                  </a:rPr>
                  <a:t> </a:t>
                </a:r>
              </a:p>
            </p:txBody>
          </p:sp>
        </mc:Fallback>
      </mc:AlternateContent>
      <p:cxnSp>
        <p:nvCxnSpPr>
          <p:cNvPr id="10" name="Straight Connector 9"/>
          <p:cNvCxnSpPr>
            <a:stCxn id="6" idx="3"/>
            <a:endCxn id="8" idx="0"/>
          </p:cNvCxnSpPr>
          <p:nvPr/>
        </p:nvCxnSpPr>
        <p:spPr>
          <a:xfrm flipH="1">
            <a:off x="4815840" y="4127742"/>
            <a:ext cx="688098" cy="7875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5"/>
            <a:endCxn id="9" idx="0"/>
          </p:cNvCxnSpPr>
          <p:nvPr/>
        </p:nvCxnSpPr>
        <p:spPr>
          <a:xfrm>
            <a:off x="5956542" y="4127742"/>
            <a:ext cx="749058" cy="7875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170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par>
                                <p:cTn id="27" presetID="22" presetClass="entr" presetSubtype="1"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Recurrence Tree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solidFill>
                      <a:srgbClr val="0066FF"/>
                    </a:solidFill>
                  </a:rPr>
                  <a:t>Example 1: </a:t>
                </a:r>
                <a14:m>
                  <m:oMath xmlns:m="http://schemas.openxmlformats.org/officeDocument/2006/math">
                    <m:r>
                      <a:rPr lang="en-US" altLang="en-US" i="1" dirty="0" smtClean="0">
                        <a:solidFill>
                          <a:srgbClr val="0066FF"/>
                        </a:solidFill>
                        <a:latin typeface="Cambria Math" panose="02040503050406030204" pitchFamily="18" charset="0"/>
                      </a:rPr>
                      <m:t>𝑇</m:t>
                    </m:r>
                    <m:r>
                      <a:rPr lang="en-US" altLang="en-US" i="1" dirty="0" smtClean="0">
                        <a:solidFill>
                          <a:srgbClr val="0066FF"/>
                        </a:solidFill>
                        <a:latin typeface="Cambria Math" panose="02040503050406030204" pitchFamily="18" charset="0"/>
                      </a:rPr>
                      <m:t>(</m:t>
                    </m:r>
                    <m:r>
                      <a:rPr lang="en-US" altLang="en-US" i="1" dirty="0" smtClean="0">
                        <a:solidFill>
                          <a:srgbClr val="0066FF"/>
                        </a:solidFill>
                        <a:latin typeface="Cambria Math" panose="02040503050406030204" pitchFamily="18" charset="0"/>
                      </a:rPr>
                      <m:t>𝑛</m:t>
                    </m:r>
                    <m:r>
                      <a:rPr lang="en-US" altLang="en-US" i="1" dirty="0" smtClean="0">
                        <a:solidFill>
                          <a:srgbClr val="0066FF"/>
                        </a:solidFill>
                        <a:latin typeface="Cambria Math" panose="02040503050406030204" pitchFamily="18" charset="0"/>
                      </a:rPr>
                      <m:t>)=2</m:t>
                    </m:r>
                    <m:r>
                      <a:rPr lang="en-US" altLang="en-US" i="1" dirty="0" smtClean="0">
                        <a:solidFill>
                          <a:srgbClr val="0066FF"/>
                        </a:solidFill>
                        <a:latin typeface="Cambria Math" panose="02040503050406030204" pitchFamily="18" charset="0"/>
                      </a:rPr>
                      <m:t>𝑇</m:t>
                    </m:r>
                    <m:r>
                      <a:rPr lang="en-US" altLang="en-US" i="1" dirty="0" smtClean="0">
                        <a:solidFill>
                          <a:srgbClr val="0066FF"/>
                        </a:solidFill>
                        <a:latin typeface="Cambria Math" panose="02040503050406030204" pitchFamily="18" charset="0"/>
                      </a:rPr>
                      <m:t>(</m:t>
                    </m:r>
                    <m:r>
                      <a:rPr lang="en-US" altLang="en-US" i="1" dirty="0" smtClean="0">
                        <a:solidFill>
                          <a:srgbClr val="0066FF"/>
                        </a:solidFill>
                        <a:latin typeface="Cambria Math" panose="02040503050406030204" pitchFamily="18" charset="0"/>
                      </a:rPr>
                      <m:t>𝑛</m:t>
                    </m:r>
                    <m:r>
                      <a:rPr lang="en-US" altLang="en-US" i="1" dirty="0" smtClean="0">
                        <a:solidFill>
                          <a:srgbClr val="0066FF"/>
                        </a:solidFill>
                        <a:latin typeface="Cambria Math" panose="02040503050406030204" pitchFamily="18" charset="0"/>
                      </a:rPr>
                      <m:t>/2)+</m:t>
                    </m:r>
                    <m:r>
                      <a:rPr lang="en-US" altLang="en-US" i="1" dirty="0" smtClean="0">
                        <a:solidFill>
                          <a:srgbClr val="0066FF"/>
                        </a:solidFill>
                        <a:latin typeface="Cambria Math" panose="02040503050406030204" pitchFamily="18" charset="0"/>
                      </a:rPr>
                      <m:t>𝑛</m:t>
                    </m:r>
                  </m:oMath>
                </a14:m>
                <a:endParaRPr lang="en-US" altLang="en-US" dirty="0">
                  <a:solidFill>
                    <a:srgbClr val="0066FF"/>
                  </a:solidFill>
                </a:endParaRPr>
              </a:p>
              <a:p>
                <a:r>
                  <a:rPr lang="en-US" dirty="0"/>
                  <a:t>The recursion tree for this recurrence is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4" t="-4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590800" y="3733801"/>
                <a:ext cx="91440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en-US" sz="2400" i="1" dirty="0">
                          <a:latin typeface="Cambria Math" panose="02040503050406030204" pitchFamily="18" charset="0"/>
                          <a:cs typeface="Times New Roman" panose="02020603050405020304" pitchFamily="18" charset="0"/>
                        </a:rPr>
                        <m:t>log</m:t>
                      </m:r>
                      <m:r>
                        <a:rPr lang="en-US" altLang="en-US" sz="2400" i="1" baseline="-25000" dirty="0">
                          <a:latin typeface="Cambria Math" panose="02040503050406030204" pitchFamily="18" charset="0"/>
                          <a:cs typeface="Times New Roman" panose="02020603050405020304" pitchFamily="18" charset="0"/>
                        </a:rPr>
                        <m:t>2 </m:t>
                      </m:r>
                      <m:r>
                        <a:rPr lang="en-US" altLang="en-US" sz="2400" i="1" dirty="0">
                          <a:latin typeface="Cambria Math" panose="02040503050406030204" pitchFamily="18" charset="0"/>
                          <a:cs typeface="Times New Roman" panose="02020603050405020304" pitchFamily="18" charset="0"/>
                        </a:rPr>
                        <m:t>𝑛</m:t>
                      </m:r>
                    </m:oMath>
                  </m:oMathPara>
                </a14:m>
                <a:endParaRPr lang="en-US" altLang="en-US" sz="2400" dirty="0">
                  <a:latin typeface="+mj-lt"/>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2590800" y="3733801"/>
                <a:ext cx="914400" cy="461665"/>
              </a:xfrm>
              <a:prstGeom prst="rect">
                <a:avLst/>
              </a:prstGeom>
              <a:blipFill>
                <a:blip r:embed="rId3"/>
                <a:stretch>
                  <a:fillRect l="-5333" b="-17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9325968" y="4523097"/>
                <a:ext cx="37807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en-US" sz="2400" i="1" dirty="0">
                          <a:latin typeface="Cambria Math" panose="02040503050406030204" pitchFamily="18" charset="0"/>
                          <a:cs typeface="Times New Roman" panose="02020603050405020304" pitchFamily="18" charset="0"/>
                        </a:rPr>
                        <m:t>𝑛</m:t>
                      </m:r>
                    </m:oMath>
                  </m:oMathPara>
                </a14:m>
                <a:endParaRPr lang="en-US" sz="2400" dirty="0">
                  <a:latin typeface="+mj-lt"/>
                </a:endParaRPr>
              </a:p>
            </p:txBody>
          </p:sp>
        </mc:Choice>
        <mc:Fallback xmlns="">
          <p:sp>
            <p:nvSpPr>
              <p:cNvPr id="6" name="Rectangle 5"/>
              <p:cNvSpPr>
                <a:spLocks noRot="1" noChangeAspect="1" noMove="1" noResize="1" noEditPoints="1" noAdjustHandles="1" noChangeArrowheads="1" noChangeShapeType="1" noTextEdit="1"/>
              </p:cNvSpPr>
              <p:nvPr/>
            </p:nvSpPr>
            <p:spPr>
              <a:xfrm>
                <a:off x="9325968" y="4523097"/>
                <a:ext cx="378076" cy="46166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9296400" y="3352801"/>
                <a:ext cx="37807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en-US" sz="2400" i="1" dirty="0">
                          <a:latin typeface="Cambria Math" panose="02040503050406030204" pitchFamily="18" charset="0"/>
                          <a:cs typeface="Times New Roman" panose="02020603050405020304" pitchFamily="18" charset="0"/>
                        </a:rPr>
                        <m:t>𝑛</m:t>
                      </m:r>
                    </m:oMath>
                  </m:oMathPara>
                </a14:m>
                <a:endParaRPr lang="en-US" sz="2400" dirty="0">
                  <a:latin typeface="+mj-lt"/>
                </a:endParaRPr>
              </a:p>
            </p:txBody>
          </p:sp>
        </mc:Choice>
        <mc:Fallback xmlns="">
          <p:sp>
            <p:nvSpPr>
              <p:cNvPr id="7" name="Rectangle 6"/>
              <p:cNvSpPr>
                <a:spLocks noRot="1" noChangeAspect="1" noMove="1" noResize="1" noEditPoints="1" noAdjustHandles="1" noChangeArrowheads="1" noChangeShapeType="1" noTextEdit="1"/>
              </p:cNvSpPr>
              <p:nvPr/>
            </p:nvSpPr>
            <p:spPr>
              <a:xfrm>
                <a:off x="9296400" y="3352801"/>
                <a:ext cx="378076" cy="461665"/>
              </a:xfrm>
              <a:prstGeom prst="rect">
                <a:avLst/>
              </a:prstGeom>
              <a:blipFill>
                <a:blip r:embed="rId5"/>
                <a:stretch>
                  <a:fillRect/>
                </a:stretch>
              </a:blipFill>
            </p:spPr>
            <p:txBody>
              <a:bodyPr/>
              <a:lstStyle/>
              <a:p>
                <a:r>
                  <a:rPr lang="en-IN">
                    <a:noFill/>
                  </a:rPr>
                  <a:t> </a:t>
                </a:r>
              </a:p>
            </p:txBody>
          </p:sp>
        </mc:Fallback>
      </mc:AlternateContent>
      <p:sp>
        <p:nvSpPr>
          <p:cNvPr id="8" name="Slide Number Placeholder 7"/>
          <p:cNvSpPr>
            <a:spLocks noGrp="1"/>
          </p:cNvSpPr>
          <p:nvPr>
            <p:ph type="sldNum" sz="quarter" idx="12"/>
          </p:nvPr>
        </p:nvSpPr>
        <p:spPr/>
        <p:txBody>
          <a:bodyPr/>
          <a:lstStyle/>
          <a:p>
            <a:fld id="{5EA8BEFB-AE5B-48F9-BBAD-B489CDE48C80}" type="slidenum">
              <a:rPr lang="en-US" smtClean="0"/>
              <a:pPr/>
              <a:t>42</a:t>
            </a:fld>
            <a:endParaRPr lang="en-US" dirty="0"/>
          </a:p>
        </p:txBody>
      </p:sp>
      <mc:AlternateContent xmlns:mc="http://schemas.openxmlformats.org/markup-compatibility/2006" xmlns:a14="http://schemas.microsoft.com/office/drawing/2010/main">
        <mc:Choice Requires="a14">
          <p:sp>
            <p:nvSpPr>
              <p:cNvPr id="9" name="Oval 8"/>
              <p:cNvSpPr/>
              <p:nvPr/>
            </p:nvSpPr>
            <p:spPr>
              <a:xfrm>
                <a:off x="5699760" y="2209800"/>
                <a:ext cx="777240" cy="73152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400" i="1" dirty="0">
                          <a:solidFill>
                            <a:srgbClr val="C00000"/>
                          </a:solidFill>
                          <a:latin typeface="Cambria Math" panose="02040503050406030204" pitchFamily="18" charset="0"/>
                        </a:rPr>
                        <m:t>𝑛</m:t>
                      </m:r>
                    </m:oMath>
                  </m:oMathPara>
                </a14:m>
                <a:endParaRPr lang="en-US" sz="2400" dirty="0">
                  <a:solidFill>
                    <a:srgbClr val="C00000"/>
                  </a:solidFill>
                </a:endParaRPr>
              </a:p>
            </p:txBody>
          </p:sp>
        </mc:Choice>
        <mc:Fallback xmlns="">
          <p:sp>
            <p:nvSpPr>
              <p:cNvPr id="9" name="Oval 8"/>
              <p:cNvSpPr>
                <a:spLocks noRot="1" noChangeAspect="1" noMove="1" noResize="1" noEditPoints="1" noAdjustHandles="1" noChangeArrowheads="1" noChangeShapeType="1" noTextEdit="1"/>
              </p:cNvSpPr>
              <p:nvPr/>
            </p:nvSpPr>
            <p:spPr>
              <a:xfrm>
                <a:off x="5699760" y="2209800"/>
                <a:ext cx="777240" cy="731520"/>
              </a:xfrm>
              <a:prstGeom prst="ellipse">
                <a:avLst/>
              </a:prstGeom>
              <a:blipFill>
                <a:blip r:embed="rId6"/>
                <a:stretch>
                  <a:fillRect/>
                </a:stretch>
              </a:blipFill>
              <a:ln w="12700">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4785360" y="3276600"/>
                <a:ext cx="777240" cy="73152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f>
                        <m:fPr>
                          <m:type m:val="lin"/>
                          <m:ctrlPr>
                            <a:rPr lang="en-US" sz="2400" i="1" dirty="0">
                              <a:solidFill>
                                <a:srgbClr val="C00000"/>
                              </a:solidFill>
                              <a:latin typeface="Cambria Math" panose="02040503050406030204" pitchFamily="18" charset="0"/>
                            </a:rPr>
                          </m:ctrlPr>
                        </m:fPr>
                        <m:num>
                          <m:r>
                            <a:rPr lang="en-US" sz="2400" i="1" dirty="0">
                              <a:solidFill>
                                <a:srgbClr val="C00000"/>
                              </a:solidFill>
                              <a:latin typeface="Cambria Math" panose="02040503050406030204" pitchFamily="18" charset="0"/>
                            </a:rPr>
                            <m:t>𝑛</m:t>
                          </m:r>
                        </m:num>
                        <m:den>
                          <m:r>
                            <a:rPr lang="en-US" sz="2400" i="1" dirty="0">
                              <a:solidFill>
                                <a:srgbClr val="C00000"/>
                              </a:solidFill>
                              <a:latin typeface="Cambria Math" panose="02040503050406030204" pitchFamily="18" charset="0"/>
                            </a:rPr>
                            <m:t>2</m:t>
                          </m:r>
                        </m:den>
                      </m:f>
                    </m:oMath>
                  </m:oMathPara>
                </a14:m>
                <a:endParaRPr lang="en-US" sz="2400" dirty="0">
                  <a:solidFill>
                    <a:srgbClr val="C00000"/>
                  </a:solidFill>
                </a:endParaRPr>
              </a:p>
            </p:txBody>
          </p:sp>
        </mc:Choice>
        <mc:Fallback xmlns="">
          <p:sp>
            <p:nvSpPr>
              <p:cNvPr id="10" name="Oval 9"/>
              <p:cNvSpPr>
                <a:spLocks noRot="1" noChangeAspect="1" noMove="1" noResize="1" noEditPoints="1" noAdjustHandles="1" noChangeArrowheads="1" noChangeShapeType="1" noTextEdit="1"/>
              </p:cNvSpPr>
              <p:nvPr/>
            </p:nvSpPr>
            <p:spPr>
              <a:xfrm>
                <a:off x="4785360" y="3276600"/>
                <a:ext cx="777240" cy="731520"/>
              </a:xfrm>
              <a:prstGeom prst="ellipse">
                <a:avLst/>
              </a:prstGeom>
              <a:blipFill>
                <a:blip r:embed="rId7"/>
                <a:stretch>
                  <a:fillRect l="-33846" t="-59016" r="-51538" b="-100000"/>
                </a:stretch>
              </a:blipFill>
              <a:ln w="12700">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p:cNvSpPr/>
              <p:nvPr/>
            </p:nvSpPr>
            <p:spPr>
              <a:xfrm>
                <a:off x="6675120" y="3276600"/>
                <a:ext cx="777240" cy="73152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f>
                        <m:fPr>
                          <m:type m:val="lin"/>
                          <m:ctrlPr>
                            <a:rPr lang="en-US" sz="2400" i="1" dirty="0">
                              <a:solidFill>
                                <a:srgbClr val="C00000"/>
                              </a:solidFill>
                              <a:latin typeface="Cambria Math" panose="02040503050406030204" pitchFamily="18" charset="0"/>
                            </a:rPr>
                          </m:ctrlPr>
                        </m:fPr>
                        <m:num>
                          <m:r>
                            <a:rPr lang="en-US" sz="2400" i="1" dirty="0">
                              <a:solidFill>
                                <a:srgbClr val="C00000"/>
                              </a:solidFill>
                              <a:latin typeface="Cambria Math" panose="02040503050406030204" pitchFamily="18" charset="0"/>
                            </a:rPr>
                            <m:t>𝑛</m:t>
                          </m:r>
                        </m:num>
                        <m:den>
                          <m:r>
                            <a:rPr lang="en-US" sz="2400" i="1" dirty="0">
                              <a:solidFill>
                                <a:srgbClr val="C00000"/>
                              </a:solidFill>
                              <a:latin typeface="Cambria Math" panose="02040503050406030204" pitchFamily="18" charset="0"/>
                            </a:rPr>
                            <m:t>2</m:t>
                          </m:r>
                        </m:den>
                      </m:f>
                    </m:oMath>
                  </m:oMathPara>
                </a14:m>
                <a:endParaRPr lang="en-US" sz="2400" dirty="0">
                  <a:solidFill>
                    <a:srgbClr val="C00000"/>
                  </a:solidFill>
                </a:endParaRPr>
              </a:p>
            </p:txBody>
          </p:sp>
        </mc:Choice>
        <mc:Fallback xmlns="">
          <p:sp>
            <p:nvSpPr>
              <p:cNvPr id="11" name="Oval 10"/>
              <p:cNvSpPr>
                <a:spLocks noRot="1" noChangeAspect="1" noMove="1" noResize="1" noEditPoints="1" noAdjustHandles="1" noChangeArrowheads="1" noChangeShapeType="1" noTextEdit="1"/>
              </p:cNvSpPr>
              <p:nvPr/>
            </p:nvSpPr>
            <p:spPr>
              <a:xfrm>
                <a:off x="6675120" y="3276600"/>
                <a:ext cx="777240" cy="731520"/>
              </a:xfrm>
              <a:prstGeom prst="ellipse">
                <a:avLst/>
              </a:prstGeom>
              <a:blipFill>
                <a:blip r:embed="rId7"/>
                <a:stretch>
                  <a:fillRect l="-33846" t="-59016" r="-51538" b="-100000"/>
                </a:stretch>
              </a:blipFill>
              <a:ln w="12700">
                <a:solidFill>
                  <a:schemeClr val="tx1"/>
                </a:solidFill>
              </a:ln>
            </p:spPr>
            <p:txBody>
              <a:bodyPr/>
              <a:lstStyle/>
              <a:p>
                <a:r>
                  <a:rPr lang="en-IN">
                    <a:noFill/>
                  </a:rPr>
                  <a:t> </a:t>
                </a:r>
              </a:p>
            </p:txBody>
          </p:sp>
        </mc:Fallback>
      </mc:AlternateContent>
      <p:cxnSp>
        <p:nvCxnSpPr>
          <p:cNvPr id="12" name="Straight Connector 11"/>
          <p:cNvCxnSpPr>
            <a:stCxn id="9" idx="3"/>
            <a:endCxn id="10" idx="0"/>
          </p:cNvCxnSpPr>
          <p:nvPr/>
        </p:nvCxnSpPr>
        <p:spPr>
          <a:xfrm flipH="1">
            <a:off x="5173980" y="2834192"/>
            <a:ext cx="639604" cy="442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5"/>
            <a:endCxn id="11" idx="0"/>
          </p:cNvCxnSpPr>
          <p:nvPr/>
        </p:nvCxnSpPr>
        <p:spPr>
          <a:xfrm>
            <a:off x="6363176" y="2834192"/>
            <a:ext cx="700564" cy="442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p:cNvSpPr/>
              <p:nvPr/>
            </p:nvSpPr>
            <p:spPr>
              <a:xfrm>
                <a:off x="4235104" y="4495800"/>
                <a:ext cx="777240" cy="73152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f>
                        <m:fPr>
                          <m:type m:val="lin"/>
                          <m:ctrlPr>
                            <a:rPr lang="en-US" sz="2400" i="1" dirty="0">
                              <a:solidFill>
                                <a:srgbClr val="C00000"/>
                              </a:solidFill>
                              <a:latin typeface="Cambria Math" panose="02040503050406030204" pitchFamily="18" charset="0"/>
                            </a:rPr>
                          </m:ctrlPr>
                        </m:fPr>
                        <m:num>
                          <m:r>
                            <a:rPr lang="en-US" sz="2400" i="1" dirty="0">
                              <a:solidFill>
                                <a:srgbClr val="C00000"/>
                              </a:solidFill>
                              <a:latin typeface="Cambria Math" panose="02040503050406030204" pitchFamily="18" charset="0"/>
                            </a:rPr>
                            <m:t>𝑛</m:t>
                          </m:r>
                        </m:num>
                        <m:den>
                          <m:sSup>
                            <m:sSupPr>
                              <m:ctrlPr>
                                <a:rPr lang="en-US" sz="2400" i="1" dirty="0">
                                  <a:solidFill>
                                    <a:srgbClr val="C00000"/>
                                  </a:solidFill>
                                  <a:latin typeface="Cambria Math" panose="02040503050406030204" pitchFamily="18" charset="0"/>
                                </a:rPr>
                              </m:ctrlPr>
                            </m:sSupPr>
                            <m:e>
                              <m:r>
                                <a:rPr lang="en-US" sz="2400" i="1" dirty="0">
                                  <a:solidFill>
                                    <a:srgbClr val="C00000"/>
                                  </a:solidFill>
                                  <a:latin typeface="Cambria Math" panose="02040503050406030204" pitchFamily="18" charset="0"/>
                                </a:rPr>
                                <m:t>2</m:t>
                              </m:r>
                            </m:e>
                            <m:sup>
                              <m:r>
                                <a:rPr lang="en-US" sz="2400" i="1" dirty="0">
                                  <a:solidFill>
                                    <a:srgbClr val="C00000"/>
                                  </a:solidFill>
                                  <a:latin typeface="Cambria Math" panose="02040503050406030204" pitchFamily="18" charset="0"/>
                                </a:rPr>
                                <m:t>2</m:t>
                              </m:r>
                            </m:sup>
                          </m:sSup>
                        </m:den>
                      </m:f>
                    </m:oMath>
                  </m:oMathPara>
                </a14:m>
                <a:endParaRPr lang="en-US" sz="2400" dirty="0">
                  <a:solidFill>
                    <a:srgbClr val="C00000"/>
                  </a:solidFill>
                </a:endParaRPr>
              </a:p>
            </p:txBody>
          </p:sp>
        </mc:Choice>
        <mc:Fallback xmlns="">
          <p:sp>
            <p:nvSpPr>
              <p:cNvPr id="14" name="Oval 13"/>
              <p:cNvSpPr>
                <a:spLocks noRot="1" noChangeAspect="1" noMove="1" noResize="1" noEditPoints="1" noAdjustHandles="1" noChangeArrowheads="1" noChangeShapeType="1" noTextEdit="1"/>
              </p:cNvSpPr>
              <p:nvPr/>
            </p:nvSpPr>
            <p:spPr>
              <a:xfrm>
                <a:off x="4235104" y="4495800"/>
                <a:ext cx="777240" cy="731520"/>
              </a:xfrm>
              <a:prstGeom prst="ellipse">
                <a:avLst/>
              </a:prstGeom>
              <a:blipFill>
                <a:blip r:embed="rId8"/>
                <a:stretch>
                  <a:fillRect l="-43411" t="-59016" r="-43411" b="-100000"/>
                </a:stretch>
              </a:blipFill>
              <a:ln w="12700">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Oval 14"/>
              <p:cNvSpPr/>
              <p:nvPr/>
            </p:nvSpPr>
            <p:spPr>
              <a:xfrm>
                <a:off x="5252737" y="4495800"/>
                <a:ext cx="777240" cy="73152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f>
                        <m:fPr>
                          <m:type m:val="lin"/>
                          <m:ctrlPr>
                            <a:rPr lang="en-US" sz="2400" i="1" dirty="0">
                              <a:solidFill>
                                <a:srgbClr val="C00000"/>
                              </a:solidFill>
                              <a:latin typeface="Cambria Math" panose="02040503050406030204" pitchFamily="18" charset="0"/>
                            </a:rPr>
                          </m:ctrlPr>
                        </m:fPr>
                        <m:num>
                          <m:r>
                            <a:rPr lang="en-US" sz="2400" i="1" dirty="0">
                              <a:solidFill>
                                <a:srgbClr val="C00000"/>
                              </a:solidFill>
                              <a:latin typeface="Cambria Math" panose="02040503050406030204" pitchFamily="18" charset="0"/>
                            </a:rPr>
                            <m:t>𝑛</m:t>
                          </m:r>
                        </m:num>
                        <m:den>
                          <m:sSup>
                            <m:sSupPr>
                              <m:ctrlPr>
                                <a:rPr lang="en-US" sz="2400" i="1" dirty="0">
                                  <a:solidFill>
                                    <a:srgbClr val="C00000"/>
                                  </a:solidFill>
                                  <a:latin typeface="Cambria Math" panose="02040503050406030204" pitchFamily="18" charset="0"/>
                                </a:rPr>
                              </m:ctrlPr>
                            </m:sSupPr>
                            <m:e>
                              <m:r>
                                <a:rPr lang="en-US" sz="2400" i="1" dirty="0">
                                  <a:solidFill>
                                    <a:srgbClr val="C00000"/>
                                  </a:solidFill>
                                  <a:latin typeface="Cambria Math" panose="02040503050406030204" pitchFamily="18" charset="0"/>
                                </a:rPr>
                                <m:t>2</m:t>
                              </m:r>
                            </m:e>
                            <m:sup>
                              <m:r>
                                <a:rPr lang="en-US" sz="2400" i="1" dirty="0">
                                  <a:solidFill>
                                    <a:srgbClr val="C00000"/>
                                  </a:solidFill>
                                  <a:latin typeface="Cambria Math" panose="02040503050406030204" pitchFamily="18" charset="0"/>
                                </a:rPr>
                                <m:t>2</m:t>
                              </m:r>
                            </m:sup>
                          </m:sSup>
                        </m:den>
                      </m:f>
                    </m:oMath>
                  </m:oMathPara>
                </a14:m>
                <a:endParaRPr lang="en-US" sz="2400" dirty="0">
                  <a:solidFill>
                    <a:srgbClr val="C00000"/>
                  </a:solidFill>
                </a:endParaRPr>
              </a:p>
            </p:txBody>
          </p:sp>
        </mc:Choice>
        <mc:Fallback xmlns="">
          <p:sp>
            <p:nvSpPr>
              <p:cNvPr id="15" name="Oval 14"/>
              <p:cNvSpPr>
                <a:spLocks noRot="1" noChangeAspect="1" noMove="1" noResize="1" noEditPoints="1" noAdjustHandles="1" noChangeArrowheads="1" noChangeShapeType="1" noTextEdit="1"/>
              </p:cNvSpPr>
              <p:nvPr/>
            </p:nvSpPr>
            <p:spPr>
              <a:xfrm>
                <a:off x="5252737" y="4495800"/>
                <a:ext cx="777240" cy="731520"/>
              </a:xfrm>
              <a:prstGeom prst="ellipse">
                <a:avLst/>
              </a:prstGeom>
              <a:blipFill>
                <a:blip r:embed="rId9"/>
                <a:stretch>
                  <a:fillRect l="-43411" t="-59016" r="-43411" b="-100000"/>
                </a:stretch>
              </a:blipFill>
              <a:ln w="12700">
                <a:solidFill>
                  <a:schemeClr val="tx1"/>
                </a:solidFill>
              </a:ln>
            </p:spPr>
            <p:txBody>
              <a:bodyPr/>
              <a:lstStyle/>
              <a:p>
                <a:r>
                  <a:rPr lang="en-IN">
                    <a:noFill/>
                  </a:rPr>
                  <a:t> </a:t>
                </a:r>
              </a:p>
            </p:txBody>
          </p:sp>
        </mc:Fallback>
      </mc:AlternateContent>
      <p:cxnSp>
        <p:nvCxnSpPr>
          <p:cNvPr id="16" name="Straight Connector 15"/>
          <p:cNvCxnSpPr>
            <a:stCxn id="10" idx="3"/>
            <a:endCxn id="14" idx="0"/>
          </p:cNvCxnSpPr>
          <p:nvPr/>
        </p:nvCxnSpPr>
        <p:spPr>
          <a:xfrm flipH="1">
            <a:off x="4623724" y="3900992"/>
            <a:ext cx="275460" cy="594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5"/>
            <a:endCxn id="15" idx="0"/>
          </p:cNvCxnSpPr>
          <p:nvPr/>
        </p:nvCxnSpPr>
        <p:spPr>
          <a:xfrm>
            <a:off x="5448777" y="3900992"/>
            <a:ext cx="192581" cy="594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p:cNvSpPr/>
              <p:nvPr/>
            </p:nvSpPr>
            <p:spPr>
              <a:xfrm>
                <a:off x="6184563" y="4495800"/>
                <a:ext cx="777240" cy="73152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f>
                        <m:fPr>
                          <m:type m:val="lin"/>
                          <m:ctrlPr>
                            <a:rPr lang="en-US" sz="2400" i="1" dirty="0">
                              <a:solidFill>
                                <a:srgbClr val="C00000"/>
                              </a:solidFill>
                              <a:latin typeface="Cambria Math" panose="02040503050406030204" pitchFamily="18" charset="0"/>
                            </a:rPr>
                          </m:ctrlPr>
                        </m:fPr>
                        <m:num>
                          <m:r>
                            <a:rPr lang="en-US" sz="2400" i="1" dirty="0">
                              <a:solidFill>
                                <a:srgbClr val="C00000"/>
                              </a:solidFill>
                              <a:latin typeface="Cambria Math" panose="02040503050406030204" pitchFamily="18" charset="0"/>
                            </a:rPr>
                            <m:t>𝑛</m:t>
                          </m:r>
                        </m:num>
                        <m:den>
                          <m:sSup>
                            <m:sSupPr>
                              <m:ctrlPr>
                                <a:rPr lang="en-US" sz="2400" i="1" dirty="0">
                                  <a:solidFill>
                                    <a:srgbClr val="C00000"/>
                                  </a:solidFill>
                                  <a:latin typeface="Cambria Math" panose="02040503050406030204" pitchFamily="18" charset="0"/>
                                </a:rPr>
                              </m:ctrlPr>
                            </m:sSupPr>
                            <m:e>
                              <m:r>
                                <a:rPr lang="en-US" sz="2400" i="1" dirty="0">
                                  <a:solidFill>
                                    <a:srgbClr val="C00000"/>
                                  </a:solidFill>
                                  <a:latin typeface="Cambria Math" panose="02040503050406030204" pitchFamily="18" charset="0"/>
                                </a:rPr>
                                <m:t>2</m:t>
                              </m:r>
                            </m:e>
                            <m:sup>
                              <m:r>
                                <a:rPr lang="en-US" sz="2400" i="1" dirty="0">
                                  <a:solidFill>
                                    <a:srgbClr val="C00000"/>
                                  </a:solidFill>
                                  <a:latin typeface="Cambria Math" panose="02040503050406030204" pitchFamily="18" charset="0"/>
                                </a:rPr>
                                <m:t>2</m:t>
                              </m:r>
                            </m:sup>
                          </m:sSup>
                        </m:den>
                      </m:f>
                    </m:oMath>
                  </m:oMathPara>
                </a14:m>
                <a:endParaRPr lang="en-US" sz="2400" dirty="0">
                  <a:solidFill>
                    <a:srgbClr val="C00000"/>
                  </a:solidFill>
                </a:endParaRPr>
              </a:p>
            </p:txBody>
          </p:sp>
        </mc:Choice>
        <mc:Fallback xmlns="">
          <p:sp>
            <p:nvSpPr>
              <p:cNvPr id="18" name="Oval 17"/>
              <p:cNvSpPr>
                <a:spLocks noRot="1" noChangeAspect="1" noMove="1" noResize="1" noEditPoints="1" noAdjustHandles="1" noChangeArrowheads="1" noChangeShapeType="1" noTextEdit="1"/>
              </p:cNvSpPr>
              <p:nvPr/>
            </p:nvSpPr>
            <p:spPr>
              <a:xfrm>
                <a:off x="6184563" y="4495800"/>
                <a:ext cx="777240" cy="731520"/>
              </a:xfrm>
              <a:prstGeom prst="ellipse">
                <a:avLst/>
              </a:prstGeom>
              <a:blipFill>
                <a:blip r:embed="rId10"/>
                <a:stretch>
                  <a:fillRect l="-43411" t="-59016" r="-43411" b="-100000"/>
                </a:stretch>
              </a:blipFill>
              <a:ln w="12700">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Oval 18"/>
              <p:cNvSpPr/>
              <p:nvPr/>
            </p:nvSpPr>
            <p:spPr>
              <a:xfrm>
                <a:off x="7267138" y="4495800"/>
                <a:ext cx="777240" cy="73152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f>
                        <m:fPr>
                          <m:type m:val="lin"/>
                          <m:ctrlPr>
                            <a:rPr lang="en-US" sz="2400" i="1" dirty="0">
                              <a:solidFill>
                                <a:srgbClr val="C00000"/>
                              </a:solidFill>
                              <a:latin typeface="Cambria Math" panose="02040503050406030204" pitchFamily="18" charset="0"/>
                            </a:rPr>
                          </m:ctrlPr>
                        </m:fPr>
                        <m:num>
                          <m:r>
                            <a:rPr lang="en-US" sz="2400" i="1" dirty="0">
                              <a:solidFill>
                                <a:srgbClr val="C00000"/>
                              </a:solidFill>
                              <a:latin typeface="Cambria Math" panose="02040503050406030204" pitchFamily="18" charset="0"/>
                            </a:rPr>
                            <m:t>𝑛</m:t>
                          </m:r>
                        </m:num>
                        <m:den>
                          <m:sSup>
                            <m:sSupPr>
                              <m:ctrlPr>
                                <a:rPr lang="en-US" sz="2400" i="1" dirty="0">
                                  <a:solidFill>
                                    <a:srgbClr val="C00000"/>
                                  </a:solidFill>
                                  <a:latin typeface="Cambria Math" panose="02040503050406030204" pitchFamily="18" charset="0"/>
                                </a:rPr>
                              </m:ctrlPr>
                            </m:sSupPr>
                            <m:e>
                              <m:r>
                                <a:rPr lang="en-US" sz="2400" i="1" dirty="0">
                                  <a:solidFill>
                                    <a:srgbClr val="C00000"/>
                                  </a:solidFill>
                                  <a:latin typeface="Cambria Math" panose="02040503050406030204" pitchFamily="18" charset="0"/>
                                </a:rPr>
                                <m:t>2</m:t>
                              </m:r>
                            </m:e>
                            <m:sup>
                              <m:r>
                                <a:rPr lang="en-US" sz="2400" i="1" dirty="0">
                                  <a:solidFill>
                                    <a:srgbClr val="C00000"/>
                                  </a:solidFill>
                                  <a:latin typeface="Cambria Math" panose="02040503050406030204" pitchFamily="18" charset="0"/>
                                </a:rPr>
                                <m:t>2</m:t>
                              </m:r>
                            </m:sup>
                          </m:sSup>
                        </m:den>
                      </m:f>
                    </m:oMath>
                  </m:oMathPara>
                </a14:m>
                <a:endParaRPr lang="en-US" sz="2400" dirty="0">
                  <a:solidFill>
                    <a:srgbClr val="C00000"/>
                  </a:solidFill>
                </a:endParaRPr>
              </a:p>
            </p:txBody>
          </p:sp>
        </mc:Choice>
        <mc:Fallback xmlns="">
          <p:sp>
            <p:nvSpPr>
              <p:cNvPr id="19" name="Oval 18"/>
              <p:cNvSpPr>
                <a:spLocks noRot="1" noChangeAspect="1" noMove="1" noResize="1" noEditPoints="1" noAdjustHandles="1" noChangeArrowheads="1" noChangeShapeType="1" noTextEdit="1"/>
              </p:cNvSpPr>
              <p:nvPr/>
            </p:nvSpPr>
            <p:spPr>
              <a:xfrm>
                <a:off x="7267138" y="4495800"/>
                <a:ext cx="777240" cy="731520"/>
              </a:xfrm>
              <a:prstGeom prst="ellipse">
                <a:avLst/>
              </a:prstGeom>
              <a:blipFill>
                <a:blip r:embed="rId11"/>
                <a:stretch>
                  <a:fillRect l="-42308" t="-59016" r="-43077" b="-100000"/>
                </a:stretch>
              </a:blipFill>
              <a:ln w="12700">
                <a:solidFill>
                  <a:schemeClr val="tx1"/>
                </a:solidFill>
              </a:ln>
            </p:spPr>
            <p:txBody>
              <a:bodyPr/>
              <a:lstStyle/>
              <a:p>
                <a:r>
                  <a:rPr lang="en-IN">
                    <a:noFill/>
                  </a:rPr>
                  <a:t> </a:t>
                </a:r>
              </a:p>
            </p:txBody>
          </p:sp>
        </mc:Fallback>
      </mc:AlternateContent>
      <p:cxnSp>
        <p:nvCxnSpPr>
          <p:cNvPr id="20" name="Straight Connector 19"/>
          <p:cNvCxnSpPr>
            <a:stCxn id="11" idx="3"/>
            <a:endCxn id="18" idx="0"/>
          </p:cNvCxnSpPr>
          <p:nvPr/>
        </p:nvCxnSpPr>
        <p:spPr>
          <a:xfrm flipH="1">
            <a:off x="6573184" y="3900992"/>
            <a:ext cx="215761" cy="594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5"/>
            <a:endCxn id="19" idx="0"/>
          </p:cNvCxnSpPr>
          <p:nvPr/>
        </p:nvCxnSpPr>
        <p:spPr>
          <a:xfrm>
            <a:off x="7338536" y="3900992"/>
            <a:ext cx="317222" cy="594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829094" y="3616656"/>
            <a:ext cx="1464383"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8458200" y="4800600"/>
            <a:ext cx="835276"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4" idx="3"/>
          </p:cNvCxnSpPr>
          <p:nvPr/>
        </p:nvCxnSpPr>
        <p:spPr>
          <a:xfrm flipH="1">
            <a:off x="4149298" y="5120192"/>
            <a:ext cx="199631" cy="36620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4" idx="5"/>
          </p:cNvCxnSpPr>
          <p:nvPr/>
        </p:nvCxnSpPr>
        <p:spPr>
          <a:xfrm>
            <a:off x="4898520" y="5120192"/>
            <a:ext cx="161754" cy="36620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5" idx="3"/>
          </p:cNvCxnSpPr>
          <p:nvPr/>
        </p:nvCxnSpPr>
        <p:spPr>
          <a:xfrm flipH="1">
            <a:off x="5208849" y="5120192"/>
            <a:ext cx="157713" cy="36620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5" idx="5"/>
          </p:cNvCxnSpPr>
          <p:nvPr/>
        </p:nvCxnSpPr>
        <p:spPr>
          <a:xfrm>
            <a:off x="5916153" y="5120192"/>
            <a:ext cx="133836" cy="36620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8" idx="3"/>
          </p:cNvCxnSpPr>
          <p:nvPr/>
        </p:nvCxnSpPr>
        <p:spPr>
          <a:xfrm flipH="1">
            <a:off x="6184563" y="5120192"/>
            <a:ext cx="113824" cy="36620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8" idx="5"/>
          </p:cNvCxnSpPr>
          <p:nvPr/>
        </p:nvCxnSpPr>
        <p:spPr>
          <a:xfrm>
            <a:off x="6847979" y="5120192"/>
            <a:ext cx="113824" cy="36620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9" idx="3"/>
          </p:cNvCxnSpPr>
          <p:nvPr/>
        </p:nvCxnSpPr>
        <p:spPr>
          <a:xfrm flipH="1">
            <a:off x="7267138" y="5120192"/>
            <a:ext cx="113824" cy="36620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9" idx="5"/>
          </p:cNvCxnSpPr>
          <p:nvPr/>
        </p:nvCxnSpPr>
        <p:spPr>
          <a:xfrm>
            <a:off x="7930554" y="5120192"/>
            <a:ext cx="113824" cy="36620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Oval 59"/>
              <p:cNvSpPr/>
              <p:nvPr/>
            </p:nvSpPr>
            <p:spPr>
              <a:xfrm>
                <a:off x="3505200" y="5745480"/>
                <a:ext cx="777240" cy="73152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400" i="1" dirty="0">
                          <a:solidFill>
                            <a:srgbClr val="C00000"/>
                          </a:solidFill>
                          <a:latin typeface="Cambria Math" panose="02040503050406030204" pitchFamily="18" charset="0"/>
                        </a:rPr>
                        <m:t>1</m:t>
                      </m:r>
                    </m:oMath>
                  </m:oMathPara>
                </a14:m>
                <a:endParaRPr lang="en-US" sz="2400" dirty="0">
                  <a:solidFill>
                    <a:srgbClr val="C00000"/>
                  </a:solidFill>
                </a:endParaRPr>
              </a:p>
            </p:txBody>
          </p:sp>
        </mc:Choice>
        <mc:Fallback xmlns="">
          <p:sp>
            <p:nvSpPr>
              <p:cNvPr id="60" name="Oval 59"/>
              <p:cNvSpPr>
                <a:spLocks noRot="1" noChangeAspect="1" noMove="1" noResize="1" noEditPoints="1" noAdjustHandles="1" noChangeArrowheads="1" noChangeShapeType="1" noTextEdit="1"/>
              </p:cNvSpPr>
              <p:nvPr/>
            </p:nvSpPr>
            <p:spPr>
              <a:xfrm>
                <a:off x="3505200" y="5745480"/>
                <a:ext cx="777240" cy="731520"/>
              </a:xfrm>
              <a:prstGeom prst="ellipse">
                <a:avLst/>
              </a:prstGeom>
              <a:blipFill>
                <a:blip r:embed="rId12"/>
                <a:stretch>
                  <a:fillRect/>
                </a:stretch>
              </a:blipFill>
              <a:ln w="12700">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1" name="Oval 60"/>
              <p:cNvSpPr/>
              <p:nvPr/>
            </p:nvSpPr>
            <p:spPr>
              <a:xfrm>
                <a:off x="4617720" y="5745480"/>
                <a:ext cx="777240" cy="73152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400" i="1" dirty="0">
                          <a:solidFill>
                            <a:srgbClr val="C00000"/>
                          </a:solidFill>
                          <a:latin typeface="Cambria Math" panose="02040503050406030204" pitchFamily="18" charset="0"/>
                        </a:rPr>
                        <m:t>1</m:t>
                      </m:r>
                    </m:oMath>
                  </m:oMathPara>
                </a14:m>
                <a:endParaRPr lang="en-US" sz="2400" dirty="0">
                  <a:solidFill>
                    <a:srgbClr val="C00000"/>
                  </a:solidFill>
                </a:endParaRPr>
              </a:p>
            </p:txBody>
          </p:sp>
        </mc:Choice>
        <mc:Fallback xmlns="">
          <p:sp>
            <p:nvSpPr>
              <p:cNvPr id="61" name="Oval 60"/>
              <p:cNvSpPr>
                <a:spLocks noRot="1" noChangeAspect="1" noMove="1" noResize="1" noEditPoints="1" noAdjustHandles="1" noChangeArrowheads="1" noChangeShapeType="1" noTextEdit="1"/>
              </p:cNvSpPr>
              <p:nvPr/>
            </p:nvSpPr>
            <p:spPr>
              <a:xfrm>
                <a:off x="4617720" y="5745480"/>
                <a:ext cx="777240" cy="731520"/>
              </a:xfrm>
              <a:prstGeom prst="ellipse">
                <a:avLst/>
              </a:prstGeom>
              <a:blipFill>
                <a:blip r:embed="rId13"/>
                <a:stretch>
                  <a:fillRect/>
                </a:stretch>
              </a:blipFill>
              <a:ln w="12700">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2" name="Oval 61"/>
              <p:cNvSpPr/>
              <p:nvPr/>
            </p:nvSpPr>
            <p:spPr>
              <a:xfrm>
                <a:off x="5730240" y="5745480"/>
                <a:ext cx="777240" cy="73152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400" i="1" dirty="0">
                          <a:solidFill>
                            <a:srgbClr val="C00000"/>
                          </a:solidFill>
                          <a:latin typeface="Cambria Math" panose="02040503050406030204" pitchFamily="18" charset="0"/>
                        </a:rPr>
                        <m:t>1</m:t>
                      </m:r>
                    </m:oMath>
                  </m:oMathPara>
                </a14:m>
                <a:endParaRPr lang="en-US" sz="2400" dirty="0">
                  <a:solidFill>
                    <a:srgbClr val="C00000"/>
                  </a:solidFill>
                </a:endParaRPr>
              </a:p>
            </p:txBody>
          </p:sp>
        </mc:Choice>
        <mc:Fallback xmlns="">
          <p:sp>
            <p:nvSpPr>
              <p:cNvPr id="62" name="Oval 61"/>
              <p:cNvSpPr>
                <a:spLocks noRot="1" noChangeAspect="1" noMove="1" noResize="1" noEditPoints="1" noAdjustHandles="1" noChangeArrowheads="1" noChangeShapeType="1" noTextEdit="1"/>
              </p:cNvSpPr>
              <p:nvPr/>
            </p:nvSpPr>
            <p:spPr>
              <a:xfrm>
                <a:off x="5730240" y="5745480"/>
                <a:ext cx="777240" cy="731520"/>
              </a:xfrm>
              <a:prstGeom prst="ellipse">
                <a:avLst/>
              </a:prstGeom>
              <a:blipFill>
                <a:blip r:embed="rId12"/>
                <a:stretch>
                  <a:fillRect/>
                </a:stretch>
              </a:blipFill>
              <a:ln w="12700">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3" name="Oval 62"/>
              <p:cNvSpPr/>
              <p:nvPr/>
            </p:nvSpPr>
            <p:spPr>
              <a:xfrm>
                <a:off x="6842760" y="5745480"/>
                <a:ext cx="777240" cy="73152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400" i="1" dirty="0">
                          <a:solidFill>
                            <a:srgbClr val="C00000"/>
                          </a:solidFill>
                          <a:latin typeface="Cambria Math" panose="02040503050406030204" pitchFamily="18" charset="0"/>
                        </a:rPr>
                        <m:t>1</m:t>
                      </m:r>
                    </m:oMath>
                  </m:oMathPara>
                </a14:m>
                <a:endParaRPr lang="en-US" sz="2400" dirty="0">
                  <a:solidFill>
                    <a:srgbClr val="C00000"/>
                  </a:solidFill>
                </a:endParaRPr>
              </a:p>
            </p:txBody>
          </p:sp>
        </mc:Choice>
        <mc:Fallback xmlns="">
          <p:sp>
            <p:nvSpPr>
              <p:cNvPr id="63" name="Oval 62"/>
              <p:cNvSpPr>
                <a:spLocks noRot="1" noChangeAspect="1" noMove="1" noResize="1" noEditPoints="1" noAdjustHandles="1" noChangeArrowheads="1" noChangeShapeType="1" noTextEdit="1"/>
              </p:cNvSpPr>
              <p:nvPr/>
            </p:nvSpPr>
            <p:spPr>
              <a:xfrm>
                <a:off x="6842760" y="5745480"/>
                <a:ext cx="777240" cy="731520"/>
              </a:xfrm>
              <a:prstGeom prst="ellipse">
                <a:avLst/>
              </a:prstGeom>
              <a:blipFill>
                <a:blip r:embed="rId13"/>
                <a:stretch>
                  <a:fillRect/>
                </a:stretch>
              </a:blipFill>
              <a:ln w="12700">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4" name="Oval 63"/>
              <p:cNvSpPr/>
              <p:nvPr/>
            </p:nvSpPr>
            <p:spPr>
              <a:xfrm>
                <a:off x="8442960" y="5745480"/>
                <a:ext cx="777240" cy="73152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400" i="1" dirty="0">
                          <a:solidFill>
                            <a:srgbClr val="C00000"/>
                          </a:solidFill>
                          <a:latin typeface="Cambria Math" panose="02040503050406030204" pitchFamily="18" charset="0"/>
                        </a:rPr>
                        <m:t>1</m:t>
                      </m:r>
                    </m:oMath>
                  </m:oMathPara>
                </a14:m>
                <a:endParaRPr lang="en-US" sz="2400" dirty="0">
                  <a:solidFill>
                    <a:srgbClr val="C00000"/>
                  </a:solidFill>
                </a:endParaRPr>
              </a:p>
            </p:txBody>
          </p:sp>
        </mc:Choice>
        <mc:Fallback xmlns="">
          <p:sp>
            <p:nvSpPr>
              <p:cNvPr id="64" name="Oval 63"/>
              <p:cNvSpPr>
                <a:spLocks noRot="1" noChangeAspect="1" noMove="1" noResize="1" noEditPoints="1" noAdjustHandles="1" noChangeArrowheads="1" noChangeShapeType="1" noTextEdit="1"/>
              </p:cNvSpPr>
              <p:nvPr/>
            </p:nvSpPr>
            <p:spPr>
              <a:xfrm>
                <a:off x="8442960" y="5745480"/>
                <a:ext cx="777240" cy="731520"/>
              </a:xfrm>
              <a:prstGeom prst="ellipse">
                <a:avLst/>
              </a:prstGeom>
              <a:blipFill>
                <a:blip r:embed="rId12"/>
                <a:stretch>
                  <a:fillRect/>
                </a:stretch>
              </a:blipFill>
              <a:ln w="12700">
                <a:solidFill>
                  <a:schemeClr val="tx1"/>
                </a:solidFill>
              </a:ln>
            </p:spPr>
            <p:txBody>
              <a:bodyPr/>
              <a:lstStyle/>
              <a:p>
                <a:r>
                  <a:rPr lang="en-IN">
                    <a:noFill/>
                  </a:rPr>
                  <a:t> </a:t>
                </a:r>
              </a:p>
            </p:txBody>
          </p:sp>
        </mc:Fallback>
      </mc:AlternateContent>
      <p:cxnSp>
        <p:nvCxnSpPr>
          <p:cNvPr id="66" name="Straight Connector 65"/>
          <p:cNvCxnSpPr/>
          <p:nvPr/>
        </p:nvCxnSpPr>
        <p:spPr>
          <a:xfrm>
            <a:off x="7747198" y="6096000"/>
            <a:ext cx="558602"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 idx="0"/>
          </p:cNvCxnSpPr>
          <p:nvPr/>
        </p:nvCxnSpPr>
        <p:spPr>
          <a:xfrm flipV="1">
            <a:off x="3048000" y="2303474"/>
            <a:ext cx="0" cy="1430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 idx="2"/>
          </p:cNvCxnSpPr>
          <p:nvPr/>
        </p:nvCxnSpPr>
        <p:spPr>
          <a:xfrm>
            <a:off x="3048000" y="4195466"/>
            <a:ext cx="0" cy="19157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7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1"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up)">
                                      <p:cBhvr>
                                        <p:cTn id="38" dur="500"/>
                                        <p:tgtEl>
                                          <p:spTgt spid="16"/>
                                        </p:tgtEl>
                                      </p:cBhvr>
                                    </p:animEffect>
                                  </p:childTnLst>
                                </p:cTn>
                              </p:par>
                              <p:par>
                                <p:cTn id="39" presetID="22" presetClass="entr" presetSubtype="1"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up)">
                                      <p:cBhvr>
                                        <p:cTn id="41" dur="500"/>
                                        <p:tgtEl>
                                          <p:spTgt spid="17"/>
                                        </p:tgtEl>
                                      </p:cBhvr>
                                    </p:animEffect>
                                  </p:childTnLst>
                                </p:cTn>
                              </p:par>
                              <p:par>
                                <p:cTn id="42" presetID="22" presetClass="entr" presetSubtype="1"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up)">
                                      <p:cBhvr>
                                        <p:cTn id="44" dur="500"/>
                                        <p:tgtEl>
                                          <p:spTgt spid="20"/>
                                        </p:tgtEl>
                                      </p:cBhvr>
                                    </p:animEffect>
                                  </p:childTnLst>
                                </p:cTn>
                              </p:par>
                              <p:par>
                                <p:cTn id="45" presetID="22" presetClass="entr" presetSubtype="1"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up)">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up)">
                                      <p:cBhvr>
                                        <p:cTn id="66" dur="500"/>
                                        <p:tgtEl>
                                          <p:spTgt spid="38"/>
                                        </p:tgtEl>
                                      </p:cBhvr>
                                    </p:animEffect>
                                  </p:childTnLst>
                                </p:cTn>
                              </p:par>
                              <p:par>
                                <p:cTn id="67" presetID="22" presetClass="entr" presetSubtype="1"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wipe(up)">
                                      <p:cBhvr>
                                        <p:cTn id="69" dur="500"/>
                                        <p:tgtEl>
                                          <p:spTgt spid="40"/>
                                        </p:tgtEl>
                                      </p:cBhvr>
                                    </p:animEffect>
                                  </p:childTnLst>
                                </p:cTn>
                              </p:par>
                              <p:par>
                                <p:cTn id="70" presetID="22" presetClass="entr" presetSubtype="1" fill="hold"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wipe(up)">
                                      <p:cBhvr>
                                        <p:cTn id="72" dur="500"/>
                                        <p:tgtEl>
                                          <p:spTgt spid="42"/>
                                        </p:tgtEl>
                                      </p:cBhvr>
                                    </p:animEffect>
                                  </p:childTnLst>
                                </p:cTn>
                              </p:par>
                              <p:par>
                                <p:cTn id="73" presetID="22" presetClass="entr" presetSubtype="1" fill="hold" nodeType="with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wipe(up)">
                                      <p:cBhvr>
                                        <p:cTn id="75" dur="500"/>
                                        <p:tgtEl>
                                          <p:spTgt spid="49"/>
                                        </p:tgtEl>
                                      </p:cBhvr>
                                    </p:animEffect>
                                  </p:childTnLst>
                                </p:cTn>
                              </p:par>
                              <p:par>
                                <p:cTn id="76" presetID="22" presetClass="entr" presetSubtype="1" fill="hold" nodeType="with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wipe(up)">
                                      <p:cBhvr>
                                        <p:cTn id="78" dur="500"/>
                                        <p:tgtEl>
                                          <p:spTgt spid="44"/>
                                        </p:tgtEl>
                                      </p:cBhvr>
                                    </p:animEffect>
                                  </p:childTnLst>
                                </p:cTn>
                              </p:par>
                              <p:par>
                                <p:cTn id="79" presetID="22" presetClass="entr" presetSubtype="1" fill="hold" nodeType="with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wipe(up)">
                                      <p:cBhvr>
                                        <p:cTn id="81" dur="500"/>
                                        <p:tgtEl>
                                          <p:spTgt spid="51"/>
                                        </p:tgtEl>
                                      </p:cBhvr>
                                    </p:animEffect>
                                  </p:childTnLst>
                                </p:cTn>
                              </p:par>
                              <p:par>
                                <p:cTn id="82" presetID="22" presetClass="entr" presetSubtype="1" fill="hold" nodeType="with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up)">
                                      <p:cBhvr>
                                        <p:cTn id="84" dur="500"/>
                                        <p:tgtEl>
                                          <p:spTgt spid="54"/>
                                        </p:tgtEl>
                                      </p:cBhvr>
                                    </p:animEffect>
                                  </p:childTnLst>
                                </p:cTn>
                              </p:par>
                              <p:par>
                                <p:cTn id="85" presetID="22" presetClass="entr" presetSubtype="1" fill="hold" nodeType="withEffect">
                                  <p:stCondLst>
                                    <p:cond delay="0"/>
                                  </p:stCondLst>
                                  <p:childTnLst>
                                    <p:set>
                                      <p:cBhvr>
                                        <p:cTn id="86" dur="1" fill="hold">
                                          <p:stCondLst>
                                            <p:cond delay="0"/>
                                          </p:stCondLst>
                                        </p:cTn>
                                        <p:tgtEl>
                                          <p:spTgt spid="56"/>
                                        </p:tgtEl>
                                        <p:attrNameLst>
                                          <p:attrName>style.visibility</p:attrName>
                                        </p:attrNameLst>
                                      </p:cBhvr>
                                      <p:to>
                                        <p:strVal val="visible"/>
                                      </p:to>
                                    </p:set>
                                    <p:animEffect transition="in" filter="wipe(up)">
                                      <p:cBhvr>
                                        <p:cTn id="87" dur="500"/>
                                        <p:tgtEl>
                                          <p:spTgt spid="5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60"/>
                                        </p:tgtEl>
                                        <p:attrNameLst>
                                          <p:attrName>style.visibility</p:attrName>
                                        </p:attrNameLst>
                                      </p:cBhvr>
                                      <p:to>
                                        <p:strVal val="visible"/>
                                      </p:to>
                                    </p:set>
                                    <p:animEffect transition="in" filter="fade">
                                      <p:cBhvr>
                                        <p:cTn id="92" dur="500"/>
                                        <p:tgtEl>
                                          <p:spTgt spid="6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1"/>
                                        </p:tgtEl>
                                        <p:attrNameLst>
                                          <p:attrName>style.visibility</p:attrName>
                                        </p:attrNameLst>
                                      </p:cBhvr>
                                      <p:to>
                                        <p:strVal val="visible"/>
                                      </p:to>
                                    </p:set>
                                    <p:animEffect transition="in" filter="fade">
                                      <p:cBhvr>
                                        <p:cTn id="95" dur="500"/>
                                        <p:tgtEl>
                                          <p:spTgt spid="6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62"/>
                                        </p:tgtEl>
                                        <p:attrNameLst>
                                          <p:attrName>style.visibility</p:attrName>
                                        </p:attrNameLst>
                                      </p:cBhvr>
                                      <p:to>
                                        <p:strVal val="visible"/>
                                      </p:to>
                                    </p:set>
                                    <p:animEffect transition="in" filter="fade">
                                      <p:cBhvr>
                                        <p:cTn id="98" dur="500"/>
                                        <p:tgtEl>
                                          <p:spTgt spid="6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63"/>
                                        </p:tgtEl>
                                        <p:attrNameLst>
                                          <p:attrName>style.visibility</p:attrName>
                                        </p:attrNameLst>
                                      </p:cBhvr>
                                      <p:to>
                                        <p:strVal val="visible"/>
                                      </p:to>
                                    </p:set>
                                    <p:animEffect transition="in" filter="fade">
                                      <p:cBhvr>
                                        <p:cTn id="101" dur="500"/>
                                        <p:tgtEl>
                                          <p:spTgt spid="63"/>
                                        </p:tgtEl>
                                      </p:cBhvr>
                                    </p:animEffect>
                                  </p:childTnLst>
                                </p:cTn>
                              </p:par>
                              <p:par>
                                <p:cTn id="102" presetID="10" presetClass="entr" presetSubtype="0" fill="hold" nodeType="withEffect">
                                  <p:stCondLst>
                                    <p:cond delay="0"/>
                                  </p:stCondLst>
                                  <p:childTnLst>
                                    <p:set>
                                      <p:cBhvr>
                                        <p:cTn id="103" dur="1" fill="hold">
                                          <p:stCondLst>
                                            <p:cond delay="0"/>
                                          </p:stCondLst>
                                        </p:cTn>
                                        <p:tgtEl>
                                          <p:spTgt spid="66"/>
                                        </p:tgtEl>
                                        <p:attrNameLst>
                                          <p:attrName>style.visibility</p:attrName>
                                        </p:attrNameLst>
                                      </p:cBhvr>
                                      <p:to>
                                        <p:strVal val="visible"/>
                                      </p:to>
                                    </p:set>
                                    <p:animEffect transition="in" filter="fade">
                                      <p:cBhvr>
                                        <p:cTn id="104" dur="500"/>
                                        <p:tgtEl>
                                          <p:spTgt spid="66"/>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4"/>
                                        </p:tgtEl>
                                        <p:attrNameLst>
                                          <p:attrName>style.visibility</p:attrName>
                                        </p:attrNameLst>
                                      </p:cBhvr>
                                      <p:to>
                                        <p:strVal val="visible"/>
                                      </p:to>
                                    </p:set>
                                    <p:animEffect transition="in" filter="fade">
                                      <p:cBhvr>
                                        <p:cTn id="107" dur="500"/>
                                        <p:tgtEl>
                                          <p:spTgt spid="64"/>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31"/>
                                        </p:tgtEl>
                                        <p:attrNameLst>
                                          <p:attrName>style.visibility</p:attrName>
                                        </p:attrNameLst>
                                      </p:cBhvr>
                                      <p:to>
                                        <p:strVal val="visible"/>
                                      </p:to>
                                    </p:set>
                                    <p:animEffect transition="in" filter="wipe(left)">
                                      <p:cBhvr>
                                        <p:cTn id="112" dur="500"/>
                                        <p:tgtEl>
                                          <p:spTgt spid="31"/>
                                        </p:tgtEl>
                                      </p:cBhvr>
                                    </p:animEffect>
                                  </p:childTnLst>
                                </p:cTn>
                              </p:par>
                            </p:childTnLst>
                          </p:cTn>
                        </p:par>
                        <p:par>
                          <p:cTn id="113" fill="hold">
                            <p:stCondLst>
                              <p:cond delay="500"/>
                            </p:stCondLst>
                            <p:childTnLst>
                              <p:par>
                                <p:cTn id="114" presetID="10" presetClass="entr" presetSubtype="0" fill="hold" grpId="0" nodeType="afterEffect">
                                  <p:stCondLst>
                                    <p:cond delay="0"/>
                                  </p:stCondLst>
                                  <p:childTnLst>
                                    <p:set>
                                      <p:cBhvr>
                                        <p:cTn id="115" dur="1" fill="hold">
                                          <p:stCondLst>
                                            <p:cond delay="0"/>
                                          </p:stCondLst>
                                        </p:cTn>
                                        <p:tgtEl>
                                          <p:spTgt spid="7"/>
                                        </p:tgtEl>
                                        <p:attrNameLst>
                                          <p:attrName>style.visibility</p:attrName>
                                        </p:attrNameLst>
                                      </p:cBhvr>
                                      <p:to>
                                        <p:strVal val="visible"/>
                                      </p:to>
                                    </p:set>
                                    <p:animEffect transition="in" filter="fade">
                                      <p:cBhvr>
                                        <p:cTn id="116" dur="500"/>
                                        <p:tgtEl>
                                          <p:spTgt spid="7"/>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33"/>
                                        </p:tgtEl>
                                        <p:attrNameLst>
                                          <p:attrName>style.visibility</p:attrName>
                                        </p:attrNameLst>
                                      </p:cBhvr>
                                      <p:to>
                                        <p:strVal val="visible"/>
                                      </p:to>
                                    </p:set>
                                    <p:animEffect transition="in" filter="wipe(left)">
                                      <p:cBhvr>
                                        <p:cTn id="121" dur="500"/>
                                        <p:tgtEl>
                                          <p:spTgt spid="33"/>
                                        </p:tgtEl>
                                      </p:cBhvr>
                                    </p:animEffect>
                                  </p:childTnLst>
                                </p:cTn>
                              </p:par>
                            </p:childTnLst>
                          </p:cTn>
                        </p:par>
                        <p:par>
                          <p:cTn id="122" fill="hold">
                            <p:stCondLst>
                              <p:cond delay="500"/>
                            </p:stCondLst>
                            <p:childTnLst>
                              <p:par>
                                <p:cTn id="123" presetID="10" presetClass="entr" presetSubtype="0" fill="hold" grpId="0" nodeType="afterEffect">
                                  <p:stCondLst>
                                    <p:cond delay="0"/>
                                  </p:stCondLst>
                                  <p:childTnLst>
                                    <p:set>
                                      <p:cBhvr>
                                        <p:cTn id="124" dur="1" fill="hold">
                                          <p:stCondLst>
                                            <p:cond delay="0"/>
                                          </p:stCondLst>
                                        </p:cTn>
                                        <p:tgtEl>
                                          <p:spTgt spid="6"/>
                                        </p:tgtEl>
                                        <p:attrNameLst>
                                          <p:attrName>style.visibility</p:attrName>
                                        </p:attrNameLst>
                                      </p:cBhvr>
                                      <p:to>
                                        <p:strVal val="visible"/>
                                      </p:to>
                                    </p:set>
                                    <p:animEffect transition="in" filter="fade">
                                      <p:cBhvr>
                                        <p:cTn id="125" dur="500"/>
                                        <p:tgtEl>
                                          <p:spTgt spid="6"/>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nodeType="clickEffect">
                                  <p:stCondLst>
                                    <p:cond delay="0"/>
                                  </p:stCondLst>
                                  <p:childTnLst>
                                    <p:set>
                                      <p:cBhvr>
                                        <p:cTn id="129" dur="1" fill="hold">
                                          <p:stCondLst>
                                            <p:cond delay="0"/>
                                          </p:stCondLst>
                                        </p:cTn>
                                        <p:tgtEl>
                                          <p:spTgt spid="69"/>
                                        </p:tgtEl>
                                        <p:attrNameLst>
                                          <p:attrName>style.visibility</p:attrName>
                                        </p:attrNameLst>
                                      </p:cBhvr>
                                      <p:to>
                                        <p:strVal val="visible"/>
                                      </p:to>
                                    </p:set>
                                    <p:animEffect transition="in" filter="wipe(down)">
                                      <p:cBhvr>
                                        <p:cTn id="130" dur="500"/>
                                        <p:tgtEl>
                                          <p:spTgt spid="69"/>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nodeType="clickEffect">
                                  <p:stCondLst>
                                    <p:cond delay="0"/>
                                  </p:stCondLst>
                                  <p:childTnLst>
                                    <p:set>
                                      <p:cBhvr>
                                        <p:cTn id="134" dur="1" fill="hold">
                                          <p:stCondLst>
                                            <p:cond delay="0"/>
                                          </p:stCondLst>
                                        </p:cTn>
                                        <p:tgtEl>
                                          <p:spTgt spid="71"/>
                                        </p:tgtEl>
                                        <p:attrNameLst>
                                          <p:attrName>style.visibility</p:attrName>
                                        </p:attrNameLst>
                                      </p:cBhvr>
                                      <p:to>
                                        <p:strVal val="visible"/>
                                      </p:to>
                                    </p:set>
                                    <p:animEffect transition="in" filter="wipe(up)">
                                      <p:cBhvr>
                                        <p:cTn id="135" dur="500"/>
                                        <p:tgtEl>
                                          <p:spTgt spid="71"/>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
                                        </p:tgtEl>
                                        <p:attrNameLst>
                                          <p:attrName>style.visibility</p:attrName>
                                        </p:attrNameLst>
                                      </p:cBhvr>
                                      <p:to>
                                        <p:strVal val="visible"/>
                                      </p:to>
                                    </p:set>
                                    <p:animEffect transition="in" filter="fade">
                                      <p:cBhvr>
                                        <p:cTn id="1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9" grpId="0" animBg="1"/>
      <p:bldP spid="10" grpId="0" animBg="1"/>
      <p:bldP spid="11" grpId="0" animBg="1"/>
      <p:bldP spid="14" grpId="0" animBg="1"/>
      <p:bldP spid="15" grpId="0" animBg="1"/>
      <p:bldP spid="18" grpId="0" animBg="1"/>
      <p:bldP spid="19" grpId="0" animBg="1"/>
      <p:bldP spid="60" grpId="0" animBg="1"/>
      <p:bldP spid="61" grpId="0" animBg="1"/>
      <p:bldP spid="62" grpId="0" animBg="1"/>
      <p:bldP spid="63" grpId="0" animBg="1"/>
      <p:bldP spid="6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000" y="228600"/>
            <a:ext cx="11684000" cy="6096000"/>
          </a:xfrm>
        </p:spPr>
        <p:txBody>
          <a:bodyPr/>
          <a:lstStyle/>
          <a:p>
            <a:pPr marL="0" indent="0" fontAlgn="base">
              <a:buNone/>
            </a:pPr>
            <a:endParaRPr lang="en-US" sz="2800" b="1" dirty="0"/>
          </a:p>
          <a:p>
            <a:pPr marL="0" indent="0" fontAlgn="base">
              <a:buNone/>
            </a:pPr>
            <a:r>
              <a:rPr lang="en-US" sz="2800" b="1" dirty="0"/>
              <a:t>Step-01:</a:t>
            </a:r>
            <a:endParaRPr lang="en-US" sz="2800" dirty="0"/>
          </a:p>
          <a:p>
            <a:pPr lvl="1" fontAlgn="base"/>
            <a:r>
              <a:rPr lang="en-US" sz="1600" dirty="0"/>
              <a:t>Draw a recursion tree based on the given recurrence relation.</a:t>
            </a:r>
          </a:p>
          <a:p>
            <a:pPr lvl="1" fontAlgn="base"/>
            <a:r>
              <a:rPr lang="en-US" sz="1600" dirty="0"/>
              <a:t>The given recurrence relation shows-</a:t>
            </a:r>
          </a:p>
          <a:p>
            <a:pPr lvl="1" fontAlgn="base"/>
            <a:r>
              <a:rPr lang="en-US" sz="1600" dirty="0"/>
              <a:t>A problem of size n will get divided into 2 sub-problems of size n/2.</a:t>
            </a:r>
          </a:p>
          <a:p>
            <a:pPr lvl="1" fontAlgn="base"/>
            <a:r>
              <a:rPr lang="en-US" sz="1600" dirty="0"/>
              <a:t>Then, each sub-problem of size n/2 will get divided into 2 sub-problems of size n/4 and so on.</a:t>
            </a:r>
          </a:p>
          <a:p>
            <a:pPr lvl="1" fontAlgn="base"/>
            <a:r>
              <a:rPr lang="en-US" sz="1600" dirty="0"/>
              <a:t>At the bottom most layer, the size of sub-problems will reduce to 1. </a:t>
            </a:r>
          </a:p>
          <a:p>
            <a:pPr marL="457200" lvl="1" indent="0" fontAlgn="base">
              <a:buNone/>
            </a:pPr>
            <a:r>
              <a:rPr lang="en-US" sz="1600" dirty="0"/>
              <a:t>The given recurrence relation shows-</a:t>
            </a:r>
          </a:p>
          <a:p>
            <a:pPr lvl="1" fontAlgn="base"/>
            <a:r>
              <a:rPr lang="en-US" sz="1600" dirty="0"/>
              <a:t>The cost of dividing a problem of size n into its 2 sub-problems and then combining its solution is n.</a:t>
            </a:r>
          </a:p>
          <a:p>
            <a:pPr lvl="1" fontAlgn="base"/>
            <a:r>
              <a:rPr lang="en-US" sz="1600" dirty="0"/>
              <a:t>The cost of dividing a problem of size n/2 into its 2 sub-problems and then combining its solution is n/2 and so on.</a:t>
            </a:r>
          </a:p>
          <a:p>
            <a:pPr marL="0" indent="0" fontAlgn="base">
              <a:buNone/>
            </a:pPr>
            <a:r>
              <a:rPr lang="en-US" sz="2800" b="1" dirty="0"/>
              <a:t>Step-02:</a:t>
            </a:r>
            <a:r>
              <a:rPr lang="en-US" sz="2800" dirty="0"/>
              <a:t> </a:t>
            </a:r>
          </a:p>
          <a:p>
            <a:pPr lvl="1" fontAlgn="base"/>
            <a:r>
              <a:rPr lang="en-US" sz="1600" dirty="0"/>
              <a:t>Determine cost of each level-</a:t>
            </a:r>
          </a:p>
          <a:p>
            <a:pPr lvl="1" fontAlgn="base"/>
            <a:r>
              <a:rPr lang="en-US" sz="1600" dirty="0"/>
              <a:t>Cost of level-0 = n</a:t>
            </a:r>
          </a:p>
          <a:p>
            <a:pPr lvl="1" fontAlgn="base"/>
            <a:r>
              <a:rPr lang="en-US" sz="1600" dirty="0"/>
              <a:t>Cost of level-1 = n/2 + n/2 = n</a:t>
            </a:r>
          </a:p>
          <a:p>
            <a:pPr lvl="1" fontAlgn="base"/>
            <a:r>
              <a:rPr lang="en-US" sz="1600" dirty="0"/>
              <a:t>Cost of level-2 = n/4 + n/4 + n/4 + n/4 = n and so on.</a:t>
            </a:r>
          </a:p>
          <a:p>
            <a:pPr marL="0" indent="0">
              <a:buNone/>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43</a:t>
            </a:fld>
            <a:endParaRPr lang="en-US" dirty="0"/>
          </a:p>
        </p:txBody>
      </p:sp>
    </p:spTree>
    <p:extLst>
      <p:ext uri="{BB962C8B-B14F-4D97-AF65-F5344CB8AC3E}">
        <p14:creationId xmlns:p14="http://schemas.microsoft.com/office/powerpoint/2010/main" val="16084512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A8BEFB-AE5B-48F9-BBAD-B489CDE48C80}" type="slidenum">
              <a:rPr lang="en-US" smtClean="0"/>
              <a:pPr/>
              <a:t>44</a:t>
            </a:fld>
            <a:endParaRPr lang="en-US" dirty="0"/>
          </a:p>
        </p:txBody>
      </p:sp>
      <p:sp>
        <p:nvSpPr>
          <p:cNvPr id="5" name="Content Placeholder 2"/>
          <p:cNvSpPr>
            <a:spLocks noGrp="1"/>
          </p:cNvSpPr>
          <p:nvPr>
            <p:ph idx="1"/>
          </p:nvPr>
        </p:nvSpPr>
        <p:spPr>
          <a:xfrm>
            <a:off x="254000" y="0"/>
            <a:ext cx="11684000" cy="6492876"/>
          </a:xfrm>
        </p:spPr>
        <p:txBody>
          <a:bodyPr>
            <a:normAutofit fontScale="92500" lnSpcReduction="10000"/>
          </a:bodyPr>
          <a:lstStyle/>
          <a:p>
            <a:pPr marL="0" indent="0" fontAlgn="base">
              <a:buNone/>
            </a:pPr>
            <a:r>
              <a:rPr lang="en-US" sz="2800" b="1" dirty="0"/>
              <a:t>Step-03:</a:t>
            </a:r>
            <a:endParaRPr lang="en-US" sz="2800" dirty="0"/>
          </a:p>
          <a:p>
            <a:pPr lvl="1" fontAlgn="base"/>
            <a:r>
              <a:rPr lang="en-US" dirty="0"/>
              <a:t>Determine total number of levels in the recursion tree-</a:t>
            </a:r>
          </a:p>
          <a:p>
            <a:pPr lvl="1" fontAlgn="base"/>
            <a:r>
              <a:rPr lang="en-US" dirty="0"/>
              <a:t>Size of sub-problem at level-0 = n/2</a:t>
            </a:r>
            <a:r>
              <a:rPr lang="en-US" baseline="30000" dirty="0"/>
              <a:t>0</a:t>
            </a:r>
          </a:p>
          <a:p>
            <a:pPr lvl="1" fontAlgn="base"/>
            <a:r>
              <a:rPr lang="en-US" dirty="0"/>
              <a:t>Size of sub-problem at level-1 = n/2</a:t>
            </a:r>
            <a:r>
              <a:rPr lang="en-US" baseline="30000" dirty="0"/>
              <a:t>1</a:t>
            </a:r>
          </a:p>
          <a:p>
            <a:pPr lvl="1" fontAlgn="base"/>
            <a:r>
              <a:rPr lang="en-US" dirty="0"/>
              <a:t>Size of sub-problem at level-2 = n/2</a:t>
            </a:r>
            <a:r>
              <a:rPr lang="en-US" baseline="30000" dirty="0"/>
              <a:t>2</a:t>
            </a:r>
          </a:p>
          <a:p>
            <a:pPr lvl="1" fontAlgn="base"/>
            <a:r>
              <a:rPr lang="en-US" dirty="0"/>
              <a:t>Continuing in similar manner, we have- Size of sub-problem at level-</a:t>
            </a:r>
            <a:r>
              <a:rPr lang="en-US" dirty="0" err="1"/>
              <a:t>i</a:t>
            </a:r>
            <a:r>
              <a:rPr lang="en-US" dirty="0"/>
              <a:t> = n/2</a:t>
            </a:r>
            <a:r>
              <a:rPr lang="en-US" baseline="30000" dirty="0"/>
              <a:t>i</a:t>
            </a:r>
          </a:p>
          <a:p>
            <a:pPr lvl="1" fontAlgn="base"/>
            <a:r>
              <a:rPr lang="en-US" dirty="0"/>
              <a:t>Suppose at level-x (last level), size of sub-problem becomes 1. Then- n / 2</a:t>
            </a:r>
            <a:r>
              <a:rPr lang="en-US" baseline="30000" dirty="0"/>
              <a:t>x</a:t>
            </a:r>
            <a:r>
              <a:rPr lang="en-US" dirty="0"/>
              <a:t> = 1</a:t>
            </a:r>
          </a:p>
          <a:p>
            <a:pPr lvl="1" fontAlgn="base"/>
            <a:r>
              <a:rPr lang="en-US" dirty="0"/>
              <a:t>2</a:t>
            </a:r>
            <a:r>
              <a:rPr lang="en-US" baseline="30000" dirty="0"/>
              <a:t>x</a:t>
            </a:r>
            <a:r>
              <a:rPr lang="en-US" dirty="0"/>
              <a:t> = n</a:t>
            </a:r>
          </a:p>
          <a:p>
            <a:pPr lvl="1" fontAlgn="base"/>
            <a:r>
              <a:rPr lang="en-US" dirty="0"/>
              <a:t>Taking log on both sides, we get- xlog</a:t>
            </a:r>
            <a:r>
              <a:rPr lang="en-US" baseline="-25000" dirty="0"/>
              <a:t>2</a:t>
            </a:r>
            <a:r>
              <a:rPr lang="en-US" dirty="0"/>
              <a:t>2 = log</a:t>
            </a:r>
            <a:r>
              <a:rPr lang="en-US" baseline="-25000" dirty="0"/>
              <a:t>2</a:t>
            </a:r>
            <a:r>
              <a:rPr lang="en-US" dirty="0"/>
              <a:t>n</a:t>
            </a:r>
          </a:p>
          <a:p>
            <a:pPr lvl="1" fontAlgn="base"/>
            <a:r>
              <a:rPr lang="en-US" dirty="0"/>
              <a:t>x = log</a:t>
            </a:r>
            <a:r>
              <a:rPr lang="en-US" baseline="-25000" dirty="0"/>
              <a:t>2</a:t>
            </a:r>
            <a:r>
              <a:rPr lang="en-US" dirty="0"/>
              <a:t>n</a:t>
            </a:r>
          </a:p>
          <a:p>
            <a:pPr lvl="1" fontAlgn="base"/>
            <a:r>
              <a:rPr lang="en-US" dirty="0"/>
              <a:t>∴ Total number of levels in the recursion tree = log</a:t>
            </a:r>
            <a:r>
              <a:rPr lang="en-US" baseline="-25000" dirty="0"/>
              <a:t>2</a:t>
            </a:r>
            <a:r>
              <a:rPr lang="en-US" dirty="0"/>
              <a:t>n + 1</a:t>
            </a:r>
          </a:p>
          <a:p>
            <a:pPr marL="0" indent="0" fontAlgn="base">
              <a:buNone/>
            </a:pPr>
            <a:r>
              <a:rPr lang="en-US" sz="2600" b="1" dirty="0"/>
              <a:t>Step-04:</a:t>
            </a:r>
            <a:r>
              <a:rPr lang="en-US" sz="2600" dirty="0"/>
              <a:t> </a:t>
            </a:r>
          </a:p>
          <a:p>
            <a:pPr lvl="1" fontAlgn="base"/>
            <a:r>
              <a:rPr lang="en-US" dirty="0"/>
              <a:t>Determine number of nodes in the last level-</a:t>
            </a:r>
          </a:p>
          <a:p>
            <a:pPr lvl="2" fontAlgn="base"/>
            <a:r>
              <a:rPr lang="en-US" dirty="0"/>
              <a:t>Level-0 has 2</a:t>
            </a:r>
            <a:r>
              <a:rPr lang="en-US" baseline="30000" dirty="0"/>
              <a:t>0</a:t>
            </a:r>
            <a:r>
              <a:rPr lang="en-US" dirty="0"/>
              <a:t> nodes i.e. 1 node</a:t>
            </a:r>
          </a:p>
          <a:p>
            <a:pPr lvl="2" fontAlgn="base"/>
            <a:r>
              <a:rPr lang="en-US" dirty="0"/>
              <a:t>Level-1 has 2</a:t>
            </a:r>
            <a:r>
              <a:rPr lang="en-US" baseline="30000" dirty="0"/>
              <a:t>1</a:t>
            </a:r>
            <a:r>
              <a:rPr lang="en-US" dirty="0"/>
              <a:t> nodes i.e. 2 nodes</a:t>
            </a:r>
          </a:p>
          <a:p>
            <a:pPr lvl="2" fontAlgn="base"/>
            <a:r>
              <a:rPr lang="en-US" dirty="0"/>
              <a:t>Level-2 has 2</a:t>
            </a:r>
            <a:r>
              <a:rPr lang="en-US" baseline="30000" dirty="0"/>
              <a:t>2</a:t>
            </a:r>
            <a:r>
              <a:rPr lang="en-US" dirty="0"/>
              <a:t> nodes i.e. 4 nodes</a:t>
            </a:r>
          </a:p>
          <a:p>
            <a:pPr lvl="1" fontAlgn="base"/>
            <a:r>
              <a:rPr lang="en-US" dirty="0"/>
              <a:t>Continuing in similar manner, we have- Level-log</a:t>
            </a:r>
            <a:r>
              <a:rPr lang="en-US" baseline="-25000" dirty="0"/>
              <a:t>2</a:t>
            </a:r>
            <a:r>
              <a:rPr lang="en-US" dirty="0"/>
              <a:t>n, has 2</a:t>
            </a:r>
            <a:r>
              <a:rPr lang="en-US" baseline="30000" dirty="0"/>
              <a:t>log</a:t>
            </a:r>
            <a:r>
              <a:rPr lang="en-US" baseline="-25000" dirty="0"/>
              <a:t>2</a:t>
            </a:r>
            <a:r>
              <a:rPr lang="en-US" baseline="30000" dirty="0"/>
              <a:t>n</a:t>
            </a:r>
            <a:r>
              <a:rPr lang="en-US" dirty="0"/>
              <a:t> nodes i.e. n nodes</a:t>
            </a:r>
            <a:endParaRPr lang="en-US" sz="2800" dirty="0"/>
          </a:p>
        </p:txBody>
      </p:sp>
    </p:spTree>
    <p:extLst>
      <p:ext uri="{BB962C8B-B14F-4D97-AF65-F5344CB8AC3E}">
        <p14:creationId xmlns:p14="http://schemas.microsoft.com/office/powerpoint/2010/main" val="28565101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fontAlgn="base">
              <a:buNone/>
            </a:pPr>
            <a:r>
              <a:rPr lang="en-US" b="1" u="sng" dirty="0"/>
              <a:t>Step-05:</a:t>
            </a:r>
            <a:r>
              <a:rPr lang="en-US" dirty="0"/>
              <a:t> </a:t>
            </a:r>
            <a:r>
              <a:rPr lang="en-US" sz="2000" dirty="0"/>
              <a:t>Determine cost of last level-</a:t>
            </a:r>
          </a:p>
          <a:p>
            <a:pPr marL="0" indent="0" fontAlgn="base">
              <a:buNone/>
            </a:pPr>
            <a:r>
              <a:rPr lang="en-US" sz="2000" dirty="0"/>
              <a:t>   Cost of last level = n x T(1) = θ(n)</a:t>
            </a:r>
          </a:p>
          <a:p>
            <a:pPr marL="0" indent="0" fontAlgn="base">
              <a:buNone/>
            </a:pPr>
            <a:r>
              <a:rPr lang="en-US" b="1" u="sng" dirty="0"/>
              <a:t>Step-06:</a:t>
            </a:r>
            <a:r>
              <a:rPr lang="en-US" dirty="0"/>
              <a:t> </a:t>
            </a:r>
          </a:p>
          <a:p>
            <a:pPr marL="0" indent="0" fontAlgn="base">
              <a:buNone/>
            </a:pPr>
            <a:r>
              <a:rPr lang="en-US" dirty="0"/>
              <a:t>   </a:t>
            </a:r>
            <a:r>
              <a:rPr lang="en-US" sz="2000" dirty="0"/>
              <a:t>Add costs of all the levels of the recursion tree and simplify the expression so obtained in  terms of asymptotic notation-</a:t>
            </a:r>
            <a:endParaRPr lang="en-US" sz="1800" dirty="0"/>
          </a:p>
          <a:p>
            <a:pPr marL="0" indent="0" fontAlgn="base">
              <a:buNone/>
            </a:pPr>
            <a:endParaRPr lang="pt-BR" dirty="0"/>
          </a:p>
          <a:p>
            <a:pPr marL="0" indent="0" fontAlgn="base">
              <a:buNone/>
            </a:pPr>
            <a:endParaRPr lang="pt-BR" dirty="0"/>
          </a:p>
          <a:p>
            <a:pPr marL="0" indent="0" fontAlgn="base">
              <a:buNone/>
            </a:pPr>
            <a:endParaRPr lang="pt-BR" dirty="0"/>
          </a:p>
          <a:p>
            <a:pPr marL="0" indent="0" fontAlgn="base">
              <a:buNone/>
            </a:pPr>
            <a:endParaRPr lang="pt-BR" dirty="0"/>
          </a:p>
          <a:p>
            <a:pPr marL="0" indent="0" fontAlgn="base">
              <a:buNone/>
            </a:pPr>
            <a:r>
              <a:rPr lang="pt-BR" dirty="0"/>
              <a:t>= n x log</a:t>
            </a:r>
            <a:r>
              <a:rPr lang="pt-BR" baseline="-25000" dirty="0"/>
              <a:t>2</a:t>
            </a:r>
            <a:r>
              <a:rPr lang="pt-BR" dirty="0"/>
              <a:t>n + θ (n)</a:t>
            </a:r>
          </a:p>
          <a:p>
            <a:pPr marL="0" indent="0" fontAlgn="base">
              <a:buNone/>
            </a:pPr>
            <a:r>
              <a:rPr lang="pt-BR" dirty="0"/>
              <a:t>= nlog</a:t>
            </a:r>
            <a:r>
              <a:rPr lang="pt-BR" baseline="-25000" dirty="0"/>
              <a:t>2</a:t>
            </a:r>
            <a:r>
              <a:rPr lang="pt-BR" dirty="0"/>
              <a:t>n + θ (n)</a:t>
            </a:r>
          </a:p>
          <a:p>
            <a:pPr marL="0" indent="0" fontAlgn="base">
              <a:buNone/>
            </a:pPr>
            <a:r>
              <a:rPr lang="pt-BR" dirty="0"/>
              <a:t>= </a:t>
            </a:r>
            <a:r>
              <a:rPr lang="pt-BR" b="1" dirty="0"/>
              <a:t>θ (nlog</a:t>
            </a:r>
            <a:r>
              <a:rPr lang="pt-BR" b="1" baseline="-25000" dirty="0"/>
              <a:t>2</a:t>
            </a:r>
            <a:r>
              <a:rPr lang="pt-BR" b="1" dirty="0"/>
              <a:t>n)</a:t>
            </a:r>
            <a:endParaRPr lang="pt-BR" dirty="0"/>
          </a:p>
          <a:p>
            <a:pPr marL="0" indent="0" fontAlgn="base">
              <a:buNone/>
            </a:pPr>
            <a:endParaRPr lang="pt-BR" dirty="0"/>
          </a:p>
          <a:p>
            <a:pPr marL="0" indent="0">
              <a:buNone/>
            </a:pPr>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45</a:t>
            </a:fld>
            <a:endParaRPr lang="en-US" dirty="0"/>
          </a:p>
        </p:txBody>
      </p:sp>
      <p:pic>
        <p:nvPicPr>
          <p:cNvPr id="5" name="Picture 4"/>
          <p:cNvPicPr>
            <a:picLocks noChangeAspect="1"/>
          </p:cNvPicPr>
          <p:nvPr/>
        </p:nvPicPr>
        <p:blipFill>
          <a:blip r:embed="rId2"/>
          <a:stretch>
            <a:fillRect/>
          </a:stretch>
        </p:blipFill>
        <p:spPr>
          <a:xfrm>
            <a:off x="4040798" y="3276600"/>
            <a:ext cx="4110404" cy="1047750"/>
          </a:xfrm>
          <a:prstGeom prst="rect">
            <a:avLst/>
          </a:prstGeom>
        </p:spPr>
      </p:pic>
    </p:spTree>
    <p:extLst>
      <p:ext uri="{BB962C8B-B14F-4D97-AF65-F5344CB8AC3E}">
        <p14:creationId xmlns:p14="http://schemas.microsoft.com/office/powerpoint/2010/main" val="21658358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Recurrence Tree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When we add the values across the levels of the recursion tree, we get a value of </a:t>
                </a:r>
                <a14:m>
                  <m:oMath xmlns:m="http://schemas.openxmlformats.org/officeDocument/2006/math">
                    <m:r>
                      <a:rPr lang="en-US" i="1" dirty="0" smtClean="0">
                        <a:latin typeface="Cambria Math" panose="02040503050406030204" pitchFamily="18" charset="0"/>
                      </a:rPr>
                      <m:t>𝑛</m:t>
                    </m:r>
                  </m:oMath>
                </a14:m>
                <a:r>
                  <a:rPr lang="en-US" dirty="0"/>
                  <a:t> for every level. </a:t>
                </a:r>
              </a:p>
              <a:p>
                <a:r>
                  <a:rPr lang="en-US" dirty="0"/>
                  <a:t>The bottom level has </a:t>
                </a:r>
                <a14:m>
                  <m:oMath xmlns:m="http://schemas.openxmlformats.org/officeDocument/2006/math">
                    <m:sSup>
                      <m:sSupPr>
                        <m:ctrlPr>
                          <a:rPr lang="en-US" i="1" dirty="0">
                            <a:latin typeface="Cambria Math" panose="02040503050406030204" pitchFamily="18" charset="0"/>
                          </a:rPr>
                        </m:ctrlPr>
                      </m:sSupPr>
                      <m:e>
                        <m:r>
                          <a:rPr lang="en-US" b="0" i="1" dirty="0" smtClean="0">
                            <a:latin typeface="Cambria Math" panose="02040503050406030204" pitchFamily="18" charset="0"/>
                          </a:rPr>
                          <m:t>2</m:t>
                        </m:r>
                      </m:e>
                      <m:sup>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log</m:t>
                            </m:r>
                          </m:fName>
                          <m:e>
                            <m:r>
                              <a:rPr lang="en-US" b="0" i="1" dirty="0" smtClean="0">
                                <a:latin typeface="Cambria Math" panose="02040503050406030204" pitchFamily="18" charset="0"/>
                              </a:rPr>
                              <m:t>𝑛</m:t>
                            </m:r>
                          </m:e>
                        </m:func>
                      </m:sup>
                    </m:sSup>
                  </m:oMath>
                </a14:m>
                <a:r>
                  <a:rPr lang="en-US" dirty="0"/>
                  <a:t> nodes, each contributing the cost </a:t>
                </a:r>
                <a14:m>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(1).</m:t>
                    </m:r>
                  </m:oMath>
                </a14:m>
                <a:endParaRPr lang="en-US" dirty="0"/>
              </a:p>
              <a:p>
                <a:pPr algn="l"/>
                <a:r>
                  <a:rPr lang="en-US" dirty="0"/>
                  <a:t>We have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𝑛</m:t>
                    </m:r>
                    <m:r>
                      <a:rPr lang="en-US" i="1" dirty="0" smtClean="0">
                        <a:latin typeface="Cambria Math" panose="02040503050406030204" pitchFamily="18" charset="0"/>
                      </a:rPr>
                      <m:t> + ……       </m:t>
                    </m:r>
                    <m:r>
                      <m:rPr>
                        <m:sty m:val="p"/>
                      </m:rPr>
                      <a:rPr lang="en-US" i="1" dirty="0" smtClean="0">
                        <a:latin typeface="Cambria Math" panose="02040503050406030204" pitchFamily="18" charset="0"/>
                      </a:rPr>
                      <m:t>log</m:t>
                    </m:r>
                    <m:r>
                      <a:rPr lang="en-US" i="1" dirty="0" smtClean="0">
                        <a:latin typeface="Cambria Math" panose="02040503050406030204" pitchFamily="18" charset="0"/>
                      </a:rPr>
                      <m:t>⁡</m:t>
                    </m:r>
                    <m:r>
                      <a:rPr lang="en-US" i="1" dirty="0" smtClean="0">
                        <a:latin typeface="Cambria Math" panose="02040503050406030204" pitchFamily="18" charset="0"/>
                      </a:rPr>
                      <m:t>𝑛</m:t>
                    </m:r>
                  </m:oMath>
                </a14:m>
                <a:r>
                  <a:rPr lang="en-US" dirty="0"/>
                  <a:t> </a:t>
                </a:r>
                <a14:m>
                  <m:oMath xmlns:m="http://schemas.openxmlformats.org/officeDocument/2006/math">
                    <m:r>
                      <a:rPr lang="en-US" i="1" dirty="0" smtClean="0">
                        <a:latin typeface="Cambria Math" panose="02040503050406030204" pitchFamily="18" charset="0"/>
                      </a:rPr>
                      <m:t>𝑡𝑖𝑚𝑒𝑠</m:t>
                    </m:r>
                  </m:oMath>
                </a14:m>
                <a:endParaRPr lang="en-US" dirty="0"/>
              </a:p>
              <a:p>
                <a:pPr marL="0" indent="0" algn="l">
                  <a:buNone/>
                </a:pPr>
                <a:r>
                  <a:rPr lang="en-US" dirty="0"/>
                  <a:t>		    </a:t>
                </a:r>
                <a14:m>
                  <m:oMath xmlns:m="http://schemas.openxmlformats.org/officeDocument/2006/math">
                    <m:r>
                      <a:rPr lang="en-US" i="1" dirty="0" smtClean="0">
                        <a:latin typeface="Cambria Math" panose="02040503050406030204" pitchFamily="18" charset="0"/>
                      </a:rPr>
                      <m:t> </m:t>
                    </m:r>
                    <m:r>
                      <a:rPr lang="en-US" b="0" i="1" dirty="0" smtClean="0">
                        <a:latin typeface="Cambria Math" panose="02040503050406030204" pitchFamily="18" charset="0"/>
                      </a:rPr>
                      <m:t>𝑇</m:t>
                    </m:r>
                    <m:r>
                      <a:rPr lang="en-US" b="0" i="1" dirty="0" smtClean="0">
                        <a:latin typeface="Cambria Math" panose="02040503050406030204" pitchFamily="18" charset="0"/>
                      </a:rPr>
                      <m:t>(</m:t>
                    </m:r>
                    <m:r>
                      <a:rPr lang="en-US" b="0" i="1" dirty="0" smtClean="0">
                        <a:latin typeface="Cambria Math" panose="02040503050406030204" pitchFamily="18" charset="0"/>
                      </a:rPr>
                      <m:t>𝑛</m:t>
                    </m:r>
                    <m:r>
                      <a:rPr lang="en-US" b="0" i="1" dirty="0" smtClean="0">
                        <a:latin typeface="Cambria Math" panose="02040503050406030204" pitchFamily="18" charset="0"/>
                      </a:rPr>
                      <m:t>)= </m:t>
                    </m:r>
                    <m:nary>
                      <m:naryPr>
                        <m:chr m:val="∑"/>
                        <m:ctrlPr>
                          <a:rPr lang="en-US" b="0" i="1" dirty="0" smtClean="0">
                            <a:latin typeface="Cambria Math" panose="02040503050406030204" pitchFamily="18" charset="0"/>
                          </a:rPr>
                        </m:ctrlPr>
                      </m:naryPr>
                      <m:sub>
                        <m:r>
                          <m:rPr>
                            <m:brk m:alnAt="23"/>
                          </m:rPr>
                          <a:rPr lang="en-US" b="0" i="1" dirty="0" smtClean="0">
                            <a:latin typeface="Cambria Math" panose="02040503050406030204" pitchFamily="18" charset="0"/>
                          </a:rPr>
                          <m:t>𝑖</m:t>
                        </m:r>
                        <m:r>
                          <a:rPr lang="en-US" b="0" i="1" dirty="0" smtClean="0">
                            <a:latin typeface="Cambria Math" panose="02040503050406030204" pitchFamily="18" charset="0"/>
                          </a:rPr>
                          <m:t>=0</m:t>
                        </m:r>
                      </m:sub>
                      <m:sup>
                        <m:func>
                          <m:funcPr>
                            <m:ctrlPr>
                              <a:rPr lang="en-US" b="0" i="1" dirty="0" smtClean="0">
                                <a:latin typeface="Cambria Math" panose="02040503050406030204" pitchFamily="18" charset="0"/>
                              </a:rPr>
                            </m:ctrlPr>
                          </m:funcPr>
                          <m:fNa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log</m:t>
                                </m:r>
                              </m:e>
                              <m:sub>
                                <m:r>
                                  <a:rPr lang="en-US" b="0" i="1" dirty="0" smtClean="0">
                                    <a:latin typeface="Cambria Math" panose="02040503050406030204" pitchFamily="18" charset="0"/>
                                  </a:rPr>
                                  <m:t>2</m:t>
                                </m:r>
                              </m:sub>
                            </m:sSub>
                          </m:fName>
                          <m:e>
                            <m:r>
                              <a:rPr lang="en-US" b="0" i="1" dirty="0" smtClean="0">
                                <a:latin typeface="Cambria Math" panose="02040503050406030204" pitchFamily="18" charset="0"/>
                              </a:rPr>
                              <m:t>𝑛</m:t>
                            </m:r>
                          </m:e>
                        </m:func>
                        <m:r>
                          <a:rPr lang="en-US" b="0" i="1" dirty="0" smtClean="0">
                            <a:latin typeface="Cambria Math" panose="02040503050406030204" pitchFamily="18" charset="0"/>
                          </a:rPr>
                          <m:t>−1</m:t>
                        </m:r>
                      </m:sup>
                      <m:e>
                        <m:r>
                          <a:rPr lang="en-US" b="0" i="1" dirty="0" smtClean="0">
                            <a:latin typeface="Cambria Math" panose="02040503050406030204" pitchFamily="18" charset="0"/>
                          </a:rPr>
                          <m:t>𝑛</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2</m:t>
                            </m:r>
                          </m:e>
                          <m:sup>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log</m:t>
                                </m:r>
                              </m:fName>
                              <m:e>
                                <m:r>
                                  <a:rPr lang="en-US" b="0" i="1" dirty="0" smtClean="0">
                                    <a:latin typeface="Cambria Math" panose="02040503050406030204" pitchFamily="18" charset="0"/>
                                  </a:rPr>
                                  <m:t>𝑛</m:t>
                                </m:r>
                              </m:e>
                            </m:func>
                          </m:sup>
                        </m:sSup>
                        <m:r>
                          <a:rPr lang="en-US" b="0" i="1" dirty="0" smtClean="0">
                            <a:latin typeface="Cambria Math" panose="02040503050406030204" pitchFamily="18" charset="0"/>
                          </a:rPr>
                          <m:t>𝑇</m:t>
                        </m:r>
                        <m:r>
                          <a:rPr lang="en-US" b="0" i="1" dirty="0" smtClean="0">
                            <a:latin typeface="Cambria Math" panose="02040503050406030204" pitchFamily="18" charset="0"/>
                          </a:rPr>
                          <m:t>(1)</m:t>
                        </m:r>
                      </m:e>
                    </m:nary>
                  </m:oMath>
                </a14:m>
                <a:endParaRPr lang="en-US" dirty="0"/>
              </a:p>
              <a:p>
                <a:pPr marL="0" indent="0" algn="l">
                  <a:buNone/>
                </a:pPr>
                <a:r>
                  <a:rPr lang="en-US" dirty="0"/>
                  <a:t>		</a:t>
                </a:r>
                <a:r>
                  <a:rPr lang="en-US" b="1" dirty="0"/>
                  <a:t>     </a:t>
                </a:r>
                <a14:m>
                  <m:oMath xmlns:m="http://schemas.openxmlformats.org/officeDocument/2006/math">
                    <m:r>
                      <a:rPr lang="en-US" i="1">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i="1">
                        <a:latin typeface="Cambria Math" panose="02040503050406030204" pitchFamily="18" charset="0"/>
                      </a:rPr>
                      <m:t>𝑛</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𝑛</m:t>
                        </m:r>
                      </m:e>
                    </m:func>
                    <m:r>
                      <a:rPr lang="en-US" i="1">
                        <a:latin typeface="Cambria Math" panose="02040503050406030204" pitchFamily="18" charset="0"/>
                      </a:rPr>
                      <m:t>+</m:t>
                    </m:r>
                    <m:r>
                      <a:rPr lang="en-US" i="1">
                        <a:latin typeface="Cambria Math" panose="02040503050406030204" pitchFamily="18" charset="0"/>
                      </a:rPr>
                      <m:t>𝑛</m:t>
                    </m:r>
                  </m:oMath>
                </a14:m>
                <a:endParaRPr lang="en-US" i="1" dirty="0">
                  <a:latin typeface="Cambria Math" panose="02040503050406030204" pitchFamily="18" charset="0"/>
                </a:endParaRPr>
              </a:p>
              <a:p>
                <a:pPr marL="0" indent="0" algn="l">
                  <a:buNone/>
                </a:pPr>
                <a14:m>
                  <m:oMathPara xmlns:m="http://schemas.openxmlformats.org/officeDocument/2006/math">
                    <m:oMathParaPr>
                      <m:jc m:val="centerGroup"/>
                    </m:oMathParaPr>
                    <m:oMath xmlns:m="http://schemas.openxmlformats.org/officeDocument/2006/math">
                      <m:r>
                        <a:rPr lang="en-US" sz="2800" b="1" i="1">
                          <a:latin typeface="Cambria Math" panose="02040503050406030204" pitchFamily="18" charset="0"/>
                        </a:rPr>
                        <m:t>𝑻</m:t>
                      </m:r>
                      <m:d>
                        <m:dPr>
                          <m:ctrlPr>
                            <a:rPr lang="en-US" sz="2800" b="1" i="1">
                              <a:latin typeface="Cambria Math" panose="02040503050406030204" pitchFamily="18" charset="0"/>
                            </a:rPr>
                          </m:ctrlPr>
                        </m:dPr>
                        <m:e>
                          <m:r>
                            <a:rPr lang="en-US" sz="2800" b="1" i="1">
                              <a:latin typeface="Cambria Math" panose="02040503050406030204" pitchFamily="18" charset="0"/>
                            </a:rPr>
                            <m:t>𝒏</m:t>
                          </m:r>
                        </m:e>
                      </m:d>
                      <m:r>
                        <a:rPr lang="en-US" sz="2800" b="1" i="1">
                          <a:latin typeface="Cambria Math" panose="02040503050406030204" pitchFamily="18" charset="0"/>
                        </a:rPr>
                        <m:t>=</m:t>
                      </m:r>
                      <m:r>
                        <a:rPr lang="en-US" sz="2800" b="1" i="1">
                          <a:latin typeface="Cambria Math" panose="02040503050406030204" pitchFamily="18" charset="0"/>
                        </a:rPr>
                        <m:t>𝑶</m:t>
                      </m:r>
                      <m:r>
                        <a:rPr lang="en-US" sz="2800" b="1" i="1">
                          <a:latin typeface="Cambria Math" panose="02040503050406030204" pitchFamily="18" charset="0"/>
                        </a:rPr>
                        <m:t>(</m:t>
                      </m:r>
                      <m:r>
                        <a:rPr lang="en-US" sz="2800" b="1" i="1">
                          <a:latin typeface="Cambria Math" panose="02040503050406030204" pitchFamily="18" charset="0"/>
                        </a:rPr>
                        <m:t>𝒏</m:t>
                      </m:r>
                      <m:func>
                        <m:funcPr>
                          <m:ctrlPr>
                            <a:rPr lang="en-US" sz="2800" b="1" i="1">
                              <a:latin typeface="Cambria Math" panose="02040503050406030204" pitchFamily="18" charset="0"/>
                            </a:rPr>
                          </m:ctrlPr>
                        </m:funcPr>
                        <m:fName>
                          <m:r>
                            <m:rPr>
                              <m:sty m:val="p"/>
                            </m:rPr>
                            <a:rPr lang="en-US" sz="2800">
                              <a:latin typeface="Cambria Math" panose="02040503050406030204" pitchFamily="18" charset="0"/>
                            </a:rPr>
                            <m:t>log</m:t>
                          </m:r>
                        </m:fName>
                        <m:e>
                          <m:r>
                            <a:rPr lang="en-US" sz="2800" b="1" i="1">
                              <a:latin typeface="Cambria Math" panose="02040503050406030204" pitchFamily="18" charset="0"/>
                            </a:rPr>
                            <m:t>𝒏</m:t>
                          </m:r>
                          <m:r>
                            <a:rPr lang="en-US" sz="2800" b="1" i="1">
                              <a:latin typeface="Cambria Math" panose="02040503050406030204" pitchFamily="18" charset="0"/>
                            </a:rPr>
                            <m:t>)</m:t>
                          </m:r>
                        </m:e>
                      </m:func>
                    </m:oMath>
                  </m:oMathPara>
                </a14:m>
                <a:endParaRPr lang="en-US" sz="2800" b="1" i="1" dirty="0">
                  <a:latin typeface="Cambria Math" panose="02040503050406030204" pitchFamily="18" charset="0"/>
                </a:endParaRPr>
              </a:p>
              <a:p>
                <a:pPr algn="l"/>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457" r="-1043"/>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EA8BEFB-AE5B-48F9-BBAD-B489CDE48C80}" type="slidenum">
              <a:rPr lang="en-US" smtClean="0"/>
              <a:pPr/>
              <a:t>46</a:t>
            </a:fld>
            <a:endParaRPr lang="en-US" dirty="0"/>
          </a:p>
        </p:txBody>
      </p:sp>
      <p:sp>
        <p:nvSpPr>
          <p:cNvPr id="6" name="Rounded Rectangle 5"/>
          <p:cNvSpPr/>
          <p:nvPr/>
        </p:nvSpPr>
        <p:spPr>
          <a:xfrm>
            <a:off x="4586256" y="4419600"/>
            <a:ext cx="2926080" cy="457200"/>
          </a:xfrm>
          <a:prstGeom prst="round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800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Recurrence Tree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solidFill>
                      <a:srgbClr val="0066FF"/>
                    </a:solidFill>
                  </a:rPr>
                  <a:t>Example 2: </a:t>
                </a:r>
                <a14:m>
                  <m:oMath xmlns:m="http://schemas.openxmlformats.org/officeDocument/2006/math">
                    <m:r>
                      <a:rPr lang="en-US" i="1" dirty="0" smtClean="0">
                        <a:solidFill>
                          <a:srgbClr val="0066FF"/>
                        </a:solidFill>
                        <a:latin typeface="Cambria Math" panose="02040503050406030204" pitchFamily="18" charset="0"/>
                      </a:rPr>
                      <m:t>𝑇</m:t>
                    </m:r>
                    <m:r>
                      <a:rPr lang="en-US" i="1" dirty="0" smtClean="0">
                        <a:solidFill>
                          <a:srgbClr val="0066FF"/>
                        </a:solidFill>
                        <a:latin typeface="Cambria Math" panose="02040503050406030204" pitchFamily="18" charset="0"/>
                      </a:rPr>
                      <m:t>(</m:t>
                    </m:r>
                    <m:r>
                      <a:rPr lang="en-US" i="1" dirty="0" smtClean="0">
                        <a:solidFill>
                          <a:srgbClr val="0066FF"/>
                        </a:solidFill>
                        <a:latin typeface="Cambria Math" panose="02040503050406030204" pitchFamily="18" charset="0"/>
                      </a:rPr>
                      <m:t>𝑛</m:t>
                    </m:r>
                    <m:r>
                      <a:rPr lang="en-US" i="1" dirty="0" smtClean="0">
                        <a:solidFill>
                          <a:srgbClr val="0066FF"/>
                        </a:solidFill>
                        <a:latin typeface="Cambria Math" panose="02040503050406030204" pitchFamily="18" charset="0"/>
                      </a:rPr>
                      <m:t>)=</m:t>
                    </m:r>
                    <m:r>
                      <a:rPr lang="en-US" i="1" dirty="0" smtClean="0">
                        <a:solidFill>
                          <a:srgbClr val="0066FF"/>
                        </a:solidFill>
                        <a:latin typeface="Cambria Math" panose="02040503050406030204" pitchFamily="18" charset="0"/>
                      </a:rPr>
                      <m:t>𝑇</m:t>
                    </m:r>
                    <m:r>
                      <a:rPr lang="en-US" i="1" dirty="0" smtClean="0">
                        <a:solidFill>
                          <a:srgbClr val="0066FF"/>
                        </a:solidFill>
                        <a:latin typeface="Cambria Math" panose="02040503050406030204" pitchFamily="18" charset="0"/>
                      </a:rPr>
                      <m:t>(</m:t>
                    </m:r>
                    <m:r>
                      <a:rPr lang="en-US" i="1" dirty="0" smtClean="0">
                        <a:solidFill>
                          <a:srgbClr val="0066FF"/>
                        </a:solidFill>
                        <a:latin typeface="Cambria Math" panose="02040503050406030204" pitchFamily="18" charset="0"/>
                      </a:rPr>
                      <m:t>𝑛</m:t>
                    </m:r>
                    <m:r>
                      <a:rPr lang="en-US" i="1" dirty="0" smtClean="0">
                        <a:solidFill>
                          <a:srgbClr val="0066FF"/>
                        </a:solidFill>
                        <a:latin typeface="Cambria Math" panose="02040503050406030204" pitchFamily="18" charset="0"/>
                      </a:rPr>
                      <m:t>/3)+</m:t>
                    </m:r>
                    <m:r>
                      <a:rPr lang="en-US" i="1" dirty="0" smtClean="0">
                        <a:solidFill>
                          <a:srgbClr val="0066FF"/>
                        </a:solidFill>
                        <a:latin typeface="Cambria Math" panose="02040503050406030204" pitchFamily="18" charset="0"/>
                      </a:rPr>
                      <m:t>𝑇</m:t>
                    </m:r>
                    <m:r>
                      <a:rPr lang="en-US" i="1" dirty="0" smtClean="0">
                        <a:solidFill>
                          <a:srgbClr val="0066FF"/>
                        </a:solidFill>
                        <a:latin typeface="Cambria Math" panose="02040503050406030204" pitchFamily="18" charset="0"/>
                      </a:rPr>
                      <m:t>(2</m:t>
                    </m:r>
                    <m:r>
                      <a:rPr lang="en-US" i="1" dirty="0" smtClean="0">
                        <a:solidFill>
                          <a:srgbClr val="0066FF"/>
                        </a:solidFill>
                        <a:latin typeface="Cambria Math" panose="02040503050406030204" pitchFamily="18" charset="0"/>
                      </a:rPr>
                      <m:t>𝑛</m:t>
                    </m:r>
                    <m:r>
                      <a:rPr lang="en-US" i="1" dirty="0" smtClean="0">
                        <a:solidFill>
                          <a:srgbClr val="0066FF"/>
                        </a:solidFill>
                        <a:latin typeface="Cambria Math" panose="02040503050406030204" pitchFamily="18" charset="0"/>
                      </a:rPr>
                      <m:t>/3) + </m:t>
                    </m:r>
                    <m:r>
                      <a:rPr lang="en-US" i="1" dirty="0" smtClean="0">
                        <a:solidFill>
                          <a:srgbClr val="0066FF"/>
                        </a:solidFill>
                        <a:latin typeface="Cambria Math" panose="02040503050406030204" pitchFamily="18" charset="0"/>
                      </a:rPr>
                      <m:t>𝑛</m:t>
                    </m:r>
                  </m:oMath>
                </a14:m>
                <a:endParaRPr lang="en-US" dirty="0">
                  <a:solidFill>
                    <a:srgbClr val="0066FF"/>
                  </a:solidFill>
                </a:endParaRPr>
              </a:p>
              <a:p>
                <a:r>
                  <a:rPr lang="en-US" dirty="0"/>
                  <a:t>The recursion tree for this recurrence is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4" t="-4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411756" y="3729336"/>
                <a:ext cx="91440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en-US" sz="2400" i="1" dirty="0">
                          <a:latin typeface="Cambria Math" panose="02040503050406030204" pitchFamily="18" charset="0"/>
                          <a:cs typeface="Times New Roman" panose="02020603050405020304" pitchFamily="18" charset="0"/>
                        </a:rPr>
                        <m:t>log</m:t>
                      </m:r>
                      <m:r>
                        <a:rPr lang="en-US" altLang="en-US" sz="2400" i="1" baseline="-25000" dirty="0">
                          <a:latin typeface="Cambria Math" panose="02040503050406030204" pitchFamily="18" charset="0"/>
                          <a:cs typeface="Times New Roman" panose="02020603050405020304" pitchFamily="18" charset="0"/>
                        </a:rPr>
                        <m:t>3 </m:t>
                      </m:r>
                      <m:r>
                        <a:rPr lang="en-US" altLang="en-US" sz="2400" i="1" dirty="0">
                          <a:latin typeface="Cambria Math" panose="02040503050406030204" pitchFamily="18" charset="0"/>
                          <a:cs typeface="Times New Roman" panose="02020603050405020304" pitchFamily="18" charset="0"/>
                        </a:rPr>
                        <m:t>𝑛</m:t>
                      </m:r>
                    </m:oMath>
                  </m:oMathPara>
                </a14:m>
                <a:endParaRPr lang="en-US" altLang="en-US" sz="2400" dirty="0">
                  <a:latin typeface="+mj-lt"/>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2411756" y="3729336"/>
                <a:ext cx="914400" cy="461665"/>
              </a:xfrm>
              <a:prstGeom prst="rect">
                <a:avLst/>
              </a:prstGeom>
              <a:blipFill>
                <a:blip r:embed="rId3"/>
                <a:stretch>
                  <a:fillRect l="-6000" b="-1710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8713444" y="4599297"/>
                <a:ext cx="37807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en-US" sz="2400" i="1" dirty="0">
                          <a:latin typeface="Cambria Math" panose="02040503050406030204" pitchFamily="18" charset="0"/>
                          <a:cs typeface="Times New Roman" panose="02020603050405020304" pitchFamily="18" charset="0"/>
                        </a:rPr>
                        <m:t>𝑛</m:t>
                      </m:r>
                    </m:oMath>
                  </m:oMathPara>
                </a14:m>
                <a:endParaRPr lang="en-US" sz="2400" dirty="0">
                  <a:latin typeface="+mj-lt"/>
                </a:endParaRPr>
              </a:p>
            </p:txBody>
          </p:sp>
        </mc:Choice>
        <mc:Fallback xmlns="">
          <p:sp>
            <p:nvSpPr>
              <p:cNvPr id="6" name="Rectangle 5"/>
              <p:cNvSpPr>
                <a:spLocks noRot="1" noChangeAspect="1" noMove="1" noResize="1" noEditPoints="1" noAdjustHandles="1" noChangeArrowheads="1" noChangeShapeType="1" noTextEdit="1"/>
              </p:cNvSpPr>
              <p:nvPr/>
            </p:nvSpPr>
            <p:spPr>
              <a:xfrm>
                <a:off x="8713444" y="4599297"/>
                <a:ext cx="378076" cy="46166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8765924" y="3429001"/>
                <a:ext cx="37807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en-US" sz="2400" i="1" dirty="0">
                          <a:latin typeface="Cambria Math" panose="02040503050406030204" pitchFamily="18" charset="0"/>
                          <a:cs typeface="Times New Roman" panose="02020603050405020304" pitchFamily="18" charset="0"/>
                        </a:rPr>
                        <m:t>𝑛</m:t>
                      </m:r>
                    </m:oMath>
                  </m:oMathPara>
                </a14:m>
                <a:endParaRPr lang="en-US" sz="2400" dirty="0">
                  <a:latin typeface="+mj-lt"/>
                </a:endParaRPr>
              </a:p>
            </p:txBody>
          </p:sp>
        </mc:Choice>
        <mc:Fallback xmlns="">
          <p:sp>
            <p:nvSpPr>
              <p:cNvPr id="7" name="Rectangle 6"/>
              <p:cNvSpPr>
                <a:spLocks noRot="1" noChangeAspect="1" noMove="1" noResize="1" noEditPoints="1" noAdjustHandles="1" noChangeArrowheads="1" noChangeShapeType="1" noTextEdit="1"/>
              </p:cNvSpPr>
              <p:nvPr/>
            </p:nvSpPr>
            <p:spPr>
              <a:xfrm>
                <a:off x="8765924" y="3429001"/>
                <a:ext cx="378076" cy="461665"/>
              </a:xfrm>
              <a:prstGeom prst="rect">
                <a:avLst/>
              </a:prstGeom>
              <a:blipFill>
                <a:blip r:embed="rId5"/>
                <a:stretch>
                  <a:fillRect/>
                </a:stretch>
              </a:blipFill>
            </p:spPr>
            <p:txBody>
              <a:bodyPr/>
              <a:lstStyle/>
              <a:p>
                <a:r>
                  <a:rPr lang="en-IN">
                    <a:noFill/>
                  </a:rPr>
                  <a:t> </a:t>
                </a:r>
              </a:p>
            </p:txBody>
          </p:sp>
        </mc:Fallback>
      </mc:AlternateContent>
      <p:sp>
        <p:nvSpPr>
          <p:cNvPr id="8" name="Slide Number Placeholder 7"/>
          <p:cNvSpPr>
            <a:spLocks noGrp="1"/>
          </p:cNvSpPr>
          <p:nvPr>
            <p:ph type="sldNum" sz="quarter" idx="12"/>
          </p:nvPr>
        </p:nvSpPr>
        <p:spPr>
          <a:xfrm>
            <a:off x="5562600" y="6492876"/>
            <a:ext cx="457200" cy="365125"/>
          </a:xfrm>
        </p:spPr>
        <p:txBody>
          <a:bodyPr/>
          <a:lstStyle/>
          <a:p>
            <a:fld id="{5EA8BEFB-AE5B-48F9-BBAD-B489CDE48C80}" type="slidenum">
              <a:rPr lang="en-US" smtClean="0"/>
              <a:pPr/>
              <a:t>47</a:t>
            </a:fld>
            <a:endParaRPr lang="en-US" dirty="0"/>
          </a:p>
        </p:txBody>
      </p:sp>
      <mc:AlternateContent xmlns:mc="http://schemas.openxmlformats.org/markup-compatibility/2006" xmlns:a14="http://schemas.microsoft.com/office/drawing/2010/main">
        <mc:Choice Requires="a14">
          <p:sp>
            <p:nvSpPr>
              <p:cNvPr id="9" name="Oval 8"/>
              <p:cNvSpPr/>
              <p:nvPr/>
            </p:nvSpPr>
            <p:spPr>
              <a:xfrm>
                <a:off x="5208063" y="2286000"/>
                <a:ext cx="777240" cy="73152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2400" i="1" dirty="0">
                          <a:solidFill>
                            <a:srgbClr val="C00000"/>
                          </a:solidFill>
                          <a:latin typeface="Cambria Math" panose="02040503050406030204" pitchFamily="18" charset="0"/>
                        </a:rPr>
                        <m:t>𝑛</m:t>
                      </m:r>
                    </m:oMath>
                  </m:oMathPara>
                </a14:m>
                <a:endParaRPr lang="en-US" sz="2400" dirty="0">
                  <a:solidFill>
                    <a:srgbClr val="C00000"/>
                  </a:solidFill>
                </a:endParaRPr>
              </a:p>
            </p:txBody>
          </p:sp>
        </mc:Choice>
        <mc:Fallback xmlns="">
          <p:sp>
            <p:nvSpPr>
              <p:cNvPr id="9" name="Oval 8"/>
              <p:cNvSpPr>
                <a:spLocks noRot="1" noChangeAspect="1" noMove="1" noResize="1" noEditPoints="1" noAdjustHandles="1" noChangeArrowheads="1" noChangeShapeType="1" noTextEdit="1"/>
              </p:cNvSpPr>
              <p:nvPr/>
            </p:nvSpPr>
            <p:spPr>
              <a:xfrm>
                <a:off x="5208063" y="2286000"/>
                <a:ext cx="777240" cy="731520"/>
              </a:xfrm>
              <a:prstGeom prst="ellipse">
                <a:avLst/>
              </a:prstGeom>
              <a:blipFill>
                <a:blip r:embed="rId6"/>
                <a:stretch>
                  <a:fillRect/>
                </a:stretch>
              </a:blipFill>
              <a:ln w="12700">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4293663" y="3352800"/>
                <a:ext cx="777240" cy="73152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f>
                        <m:fPr>
                          <m:type m:val="lin"/>
                          <m:ctrlPr>
                            <a:rPr lang="en-US" sz="2000" i="1" dirty="0">
                              <a:solidFill>
                                <a:srgbClr val="C00000"/>
                              </a:solidFill>
                              <a:latin typeface="Cambria Math" panose="02040503050406030204" pitchFamily="18" charset="0"/>
                            </a:rPr>
                          </m:ctrlPr>
                        </m:fPr>
                        <m:num>
                          <m:r>
                            <a:rPr lang="en-US" sz="2000" i="1" dirty="0">
                              <a:solidFill>
                                <a:srgbClr val="C00000"/>
                              </a:solidFill>
                              <a:latin typeface="Cambria Math" panose="02040503050406030204" pitchFamily="18" charset="0"/>
                            </a:rPr>
                            <m:t>𝑛</m:t>
                          </m:r>
                        </m:num>
                        <m:den>
                          <m:r>
                            <a:rPr lang="en-US" sz="2000" i="1" dirty="0">
                              <a:solidFill>
                                <a:srgbClr val="C00000"/>
                              </a:solidFill>
                              <a:latin typeface="Cambria Math" panose="02040503050406030204" pitchFamily="18" charset="0"/>
                            </a:rPr>
                            <m:t>3</m:t>
                          </m:r>
                        </m:den>
                      </m:f>
                    </m:oMath>
                  </m:oMathPara>
                </a14:m>
                <a:endParaRPr lang="en-US" sz="2000" dirty="0">
                  <a:solidFill>
                    <a:srgbClr val="C00000"/>
                  </a:solidFill>
                </a:endParaRPr>
              </a:p>
            </p:txBody>
          </p:sp>
        </mc:Choice>
        <mc:Fallback xmlns="">
          <p:sp>
            <p:nvSpPr>
              <p:cNvPr id="10" name="Oval 9"/>
              <p:cNvSpPr>
                <a:spLocks noRot="1" noChangeAspect="1" noMove="1" noResize="1" noEditPoints="1" noAdjustHandles="1" noChangeArrowheads="1" noChangeShapeType="1" noTextEdit="1"/>
              </p:cNvSpPr>
              <p:nvPr/>
            </p:nvSpPr>
            <p:spPr>
              <a:xfrm>
                <a:off x="4293663" y="3352800"/>
                <a:ext cx="777240" cy="731520"/>
              </a:xfrm>
              <a:prstGeom prst="ellipse">
                <a:avLst/>
              </a:prstGeom>
              <a:blipFill>
                <a:blip r:embed="rId7"/>
                <a:stretch>
                  <a:fillRect l="-19231" t="-39344" r="-41538" b="-72951"/>
                </a:stretch>
              </a:blipFill>
              <a:ln w="12700">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p:cNvSpPr/>
              <p:nvPr/>
            </p:nvSpPr>
            <p:spPr>
              <a:xfrm>
                <a:off x="6183423" y="3352800"/>
                <a:ext cx="777240" cy="73152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f>
                        <m:fPr>
                          <m:type m:val="lin"/>
                          <m:ctrlPr>
                            <a:rPr lang="en-US" sz="2000" i="1" dirty="0">
                              <a:solidFill>
                                <a:srgbClr val="C00000"/>
                              </a:solidFill>
                              <a:latin typeface="Cambria Math" panose="02040503050406030204" pitchFamily="18" charset="0"/>
                            </a:rPr>
                          </m:ctrlPr>
                        </m:fPr>
                        <m:num>
                          <m:r>
                            <a:rPr lang="en-US" sz="2000" i="1" dirty="0">
                              <a:solidFill>
                                <a:srgbClr val="C00000"/>
                              </a:solidFill>
                              <a:latin typeface="Cambria Math" panose="02040503050406030204" pitchFamily="18" charset="0"/>
                            </a:rPr>
                            <m:t>2</m:t>
                          </m:r>
                          <m:r>
                            <a:rPr lang="en-US" sz="2000" i="1" dirty="0">
                              <a:solidFill>
                                <a:srgbClr val="C00000"/>
                              </a:solidFill>
                              <a:latin typeface="Cambria Math" panose="02040503050406030204" pitchFamily="18" charset="0"/>
                            </a:rPr>
                            <m:t>𝑛</m:t>
                          </m:r>
                        </m:num>
                        <m:den>
                          <m:r>
                            <a:rPr lang="en-US" sz="2000" i="1" dirty="0">
                              <a:solidFill>
                                <a:srgbClr val="C00000"/>
                              </a:solidFill>
                              <a:latin typeface="Cambria Math" panose="02040503050406030204" pitchFamily="18" charset="0"/>
                            </a:rPr>
                            <m:t>3</m:t>
                          </m:r>
                        </m:den>
                      </m:f>
                    </m:oMath>
                  </m:oMathPara>
                </a14:m>
                <a:endParaRPr lang="en-US" sz="2000" dirty="0">
                  <a:solidFill>
                    <a:srgbClr val="C00000"/>
                  </a:solidFill>
                </a:endParaRPr>
              </a:p>
            </p:txBody>
          </p:sp>
        </mc:Choice>
        <mc:Fallback xmlns="">
          <p:sp>
            <p:nvSpPr>
              <p:cNvPr id="11" name="Oval 10"/>
              <p:cNvSpPr>
                <a:spLocks noRot="1" noChangeAspect="1" noMove="1" noResize="1" noEditPoints="1" noAdjustHandles="1" noChangeArrowheads="1" noChangeShapeType="1" noTextEdit="1"/>
              </p:cNvSpPr>
              <p:nvPr/>
            </p:nvSpPr>
            <p:spPr>
              <a:xfrm>
                <a:off x="6183423" y="3352800"/>
                <a:ext cx="777240" cy="731520"/>
              </a:xfrm>
              <a:prstGeom prst="ellipse">
                <a:avLst/>
              </a:prstGeom>
              <a:blipFill>
                <a:blip r:embed="rId8"/>
                <a:stretch>
                  <a:fillRect l="-10000" t="-39344" r="-50769" b="-72951"/>
                </a:stretch>
              </a:blipFill>
              <a:ln w="12700">
                <a:solidFill>
                  <a:schemeClr val="tx1"/>
                </a:solidFill>
              </a:ln>
            </p:spPr>
            <p:txBody>
              <a:bodyPr/>
              <a:lstStyle/>
              <a:p>
                <a:r>
                  <a:rPr lang="en-IN">
                    <a:noFill/>
                  </a:rPr>
                  <a:t> </a:t>
                </a:r>
              </a:p>
            </p:txBody>
          </p:sp>
        </mc:Fallback>
      </mc:AlternateContent>
      <p:cxnSp>
        <p:nvCxnSpPr>
          <p:cNvPr id="12" name="Straight Connector 11"/>
          <p:cNvCxnSpPr>
            <a:stCxn id="9" idx="3"/>
            <a:endCxn id="10" idx="0"/>
          </p:cNvCxnSpPr>
          <p:nvPr/>
        </p:nvCxnSpPr>
        <p:spPr>
          <a:xfrm flipH="1">
            <a:off x="4682283" y="2910392"/>
            <a:ext cx="639604" cy="442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5"/>
            <a:endCxn id="11" idx="0"/>
          </p:cNvCxnSpPr>
          <p:nvPr/>
        </p:nvCxnSpPr>
        <p:spPr>
          <a:xfrm>
            <a:off x="5871479" y="2910392"/>
            <a:ext cx="700564" cy="442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p:cNvSpPr/>
              <p:nvPr/>
            </p:nvSpPr>
            <p:spPr>
              <a:xfrm>
                <a:off x="3743407" y="4572000"/>
                <a:ext cx="777240" cy="73152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f>
                        <m:fPr>
                          <m:ctrlPr>
                            <a:rPr lang="en-US" sz="2000" i="1" dirty="0">
                              <a:solidFill>
                                <a:srgbClr val="C00000"/>
                              </a:solidFill>
                              <a:latin typeface="Cambria Math" panose="02040503050406030204" pitchFamily="18" charset="0"/>
                            </a:rPr>
                          </m:ctrlPr>
                        </m:fPr>
                        <m:num>
                          <m:r>
                            <a:rPr lang="en-US" sz="2000" i="1" dirty="0">
                              <a:solidFill>
                                <a:srgbClr val="C00000"/>
                              </a:solidFill>
                              <a:latin typeface="Cambria Math" panose="02040503050406030204" pitchFamily="18" charset="0"/>
                            </a:rPr>
                            <m:t>1</m:t>
                          </m:r>
                        </m:num>
                        <m:den>
                          <m:r>
                            <a:rPr lang="en-US" sz="2000" i="1" dirty="0">
                              <a:solidFill>
                                <a:srgbClr val="C00000"/>
                              </a:solidFill>
                              <a:latin typeface="Cambria Math" panose="02040503050406030204" pitchFamily="18" charset="0"/>
                            </a:rPr>
                            <m:t>3</m:t>
                          </m:r>
                        </m:den>
                      </m:f>
                      <m:f>
                        <m:fPr>
                          <m:ctrlPr>
                            <a:rPr lang="en-US" sz="2000" i="1" dirty="0">
                              <a:solidFill>
                                <a:srgbClr val="C00000"/>
                              </a:solidFill>
                              <a:latin typeface="Cambria Math" panose="02040503050406030204" pitchFamily="18" charset="0"/>
                            </a:rPr>
                          </m:ctrlPr>
                        </m:fPr>
                        <m:num>
                          <m:r>
                            <a:rPr lang="en-US" sz="2000" i="1" dirty="0">
                              <a:solidFill>
                                <a:srgbClr val="C00000"/>
                              </a:solidFill>
                              <a:latin typeface="Cambria Math" panose="02040503050406030204" pitchFamily="18" charset="0"/>
                            </a:rPr>
                            <m:t>𝑛</m:t>
                          </m:r>
                        </m:num>
                        <m:den>
                          <m:r>
                            <a:rPr lang="en-US" sz="2000" i="1" dirty="0">
                              <a:solidFill>
                                <a:srgbClr val="C00000"/>
                              </a:solidFill>
                              <a:latin typeface="Cambria Math" panose="02040503050406030204" pitchFamily="18" charset="0"/>
                            </a:rPr>
                            <m:t>3</m:t>
                          </m:r>
                        </m:den>
                      </m:f>
                    </m:oMath>
                  </m:oMathPara>
                </a14:m>
                <a:endParaRPr lang="en-US" sz="2000" dirty="0">
                  <a:solidFill>
                    <a:srgbClr val="C00000"/>
                  </a:solidFill>
                </a:endParaRPr>
              </a:p>
            </p:txBody>
          </p:sp>
        </mc:Choice>
        <mc:Fallback xmlns="">
          <p:sp>
            <p:nvSpPr>
              <p:cNvPr id="14" name="Oval 13"/>
              <p:cNvSpPr>
                <a:spLocks noRot="1" noChangeAspect="1" noMove="1" noResize="1" noEditPoints="1" noAdjustHandles="1" noChangeArrowheads="1" noChangeShapeType="1" noTextEdit="1"/>
              </p:cNvSpPr>
              <p:nvPr/>
            </p:nvSpPr>
            <p:spPr>
              <a:xfrm>
                <a:off x="3743407" y="4572000"/>
                <a:ext cx="777240" cy="731520"/>
              </a:xfrm>
              <a:prstGeom prst="ellipse">
                <a:avLst/>
              </a:prstGeom>
              <a:blipFill>
                <a:blip r:embed="rId9"/>
                <a:stretch>
                  <a:fillRect/>
                </a:stretch>
              </a:blipFill>
              <a:ln w="12700">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Oval 14"/>
              <p:cNvSpPr/>
              <p:nvPr/>
            </p:nvSpPr>
            <p:spPr>
              <a:xfrm>
                <a:off x="4761040" y="4572000"/>
                <a:ext cx="777240" cy="73152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f>
                        <m:fPr>
                          <m:ctrlPr>
                            <a:rPr lang="en-US" sz="2000" i="1">
                              <a:solidFill>
                                <a:srgbClr val="C00000"/>
                              </a:solidFill>
                              <a:latin typeface="Cambria Math" panose="02040503050406030204" pitchFamily="18" charset="0"/>
                            </a:rPr>
                          </m:ctrlPr>
                        </m:fPr>
                        <m:num>
                          <m:r>
                            <a:rPr lang="en-US" sz="2000" i="1">
                              <a:solidFill>
                                <a:srgbClr val="C00000"/>
                              </a:solidFill>
                              <a:latin typeface="Cambria Math" panose="02040503050406030204" pitchFamily="18" charset="0"/>
                            </a:rPr>
                            <m:t>2</m:t>
                          </m:r>
                        </m:num>
                        <m:den>
                          <m:r>
                            <a:rPr lang="en-US" sz="2000" i="1">
                              <a:solidFill>
                                <a:srgbClr val="C00000"/>
                              </a:solidFill>
                              <a:latin typeface="Cambria Math" panose="02040503050406030204" pitchFamily="18" charset="0"/>
                            </a:rPr>
                            <m:t>3</m:t>
                          </m:r>
                        </m:den>
                      </m:f>
                      <m:f>
                        <m:fPr>
                          <m:ctrlPr>
                            <a:rPr lang="en-US" sz="2000" i="1">
                              <a:solidFill>
                                <a:srgbClr val="C00000"/>
                              </a:solidFill>
                              <a:latin typeface="Cambria Math" panose="02040503050406030204" pitchFamily="18" charset="0"/>
                            </a:rPr>
                          </m:ctrlPr>
                        </m:fPr>
                        <m:num>
                          <m:r>
                            <a:rPr lang="en-US" sz="2000" i="1">
                              <a:solidFill>
                                <a:srgbClr val="C00000"/>
                              </a:solidFill>
                              <a:latin typeface="Cambria Math" panose="02040503050406030204" pitchFamily="18" charset="0"/>
                            </a:rPr>
                            <m:t>𝑛</m:t>
                          </m:r>
                        </m:num>
                        <m:den>
                          <m:r>
                            <a:rPr lang="en-US" sz="2000" i="1">
                              <a:solidFill>
                                <a:srgbClr val="C00000"/>
                              </a:solidFill>
                              <a:latin typeface="Cambria Math" panose="02040503050406030204" pitchFamily="18" charset="0"/>
                            </a:rPr>
                            <m:t>3</m:t>
                          </m:r>
                        </m:den>
                      </m:f>
                    </m:oMath>
                  </m:oMathPara>
                </a14:m>
                <a:endParaRPr lang="en-US" sz="2000" dirty="0">
                  <a:solidFill>
                    <a:srgbClr val="C00000"/>
                  </a:solidFill>
                </a:endParaRPr>
              </a:p>
            </p:txBody>
          </p:sp>
        </mc:Choice>
        <mc:Fallback xmlns="">
          <p:sp>
            <p:nvSpPr>
              <p:cNvPr id="15" name="Oval 14"/>
              <p:cNvSpPr>
                <a:spLocks noRot="1" noChangeAspect="1" noMove="1" noResize="1" noEditPoints="1" noAdjustHandles="1" noChangeArrowheads="1" noChangeShapeType="1" noTextEdit="1"/>
              </p:cNvSpPr>
              <p:nvPr/>
            </p:nvSpPr>
            <p:spPr>
              <a:xfrm>
                <a:off x="4761040" y="4572000"/>
                <a:ext cx="777240" cy="731520"/>
              </a:xfrm>
              <a:prstGeom prst="ellipse">
                <a:avLst/>
              </a:prstGeom>
              <a:blipFill>
                <a:blip r:embed="rId10"/>
                <a:stretch>
                  <a:fillRect/>
                </a:stretch>
              </a:blipFill>
              <a:ln w="12700">
                <a:solidFill>
                  <a:schemeClr val="tx1"/>
                </a:solidFill>
              </a:ln>
            </p:spPr>
            <p:txBody>
              <a:bodyPr/>
              <a:lstStyle/>
              <a:p>
                <a:r>
                  <a:rPr lang="en-IN">
                    <a:noFill/>
                  </a:rPr>
                  <a:t> </a:t>
                </a:r>
              </a:p>
            </p:txBody>
          </p:sp>
        </mc:Fallback>
      </mc:AlternateContent>
      <p:cxnSp>
        <p:nvCxnSpPr>
          <p:cNvPr id="16" name="Straight Connector 15"/>
          <p:cNvCxnSpPr>
            <a:stCxn id="10" idx="3"/>
            <a:endCxn id="14" idx="0"/>
          </p:cNvCxnSpPr>
          <p:nvPr/>
        </p:nvCxnSpPr>
        <p:spPr>
          <a:xfrm flipH="1">
            <a:off x="4132027" y="3977192"/>
            <a:ext cx="275460" cy="594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5"/>
            <a:endCxn id="15" idx="0"/>
          </p:cNvCxnSpPr>
          <p:nvPr/>
        </p:nvCxnSpPr>
        <p:spPr>
          <a:xfrm>
            <a:off x="4957080" y="3977192"/>
            <a:ext cx="192581" cy="594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p:cNvSpPr/>
              <p:nvPr/>
            </p:nvSpPr>
            <p:spPr>
              <a:xfrm>
                <a:off x="5692866" y="4572000"/>
                <a:ext cx="777240" cy="73152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f>
                        <m:fPr>
                          <m:ctrlPr>
                            <a:rPr lang="en-US" sz="2000" i="1">
                              <a:solidFill>
                                <a:srgbClr val="C00000"/>
                              </a:solidFill>
                              <a:latin typeface="Cambria Math" panose="02040503050406030204" pitchFamily="18" charset="0"/>
                            </a:rPr>
                          </m:ctrlPr>
                        </m:fPr>
                        <m:num>
                          <m:r>
                            <a:rPr lang="en-US" sz="2000" i="1">
                              <a:solidFill>
                                <a:srgbClr val="C00000"/>
                              </a:solidFill>
                              <a:latin typeface="Cambria Math" panose="02040503050406030204" pitchFamily="18" charset="0"/>
                            </a:rPr>
                            <m:t>1</m:t>
                          </m:r>
                        </m:num>
                        <m:den>
                          <m:r>
                            <a:rPr lang="en-US" sz="2000" i="1">
                              <a:solidFill>
                                <a:srgbClr val="C00000"/>
                              </a:solidFill>
                              <a:latin typeface="Cambria Math" panose="02040503050406030204" pitchFamily="18" charset="0"/>
                            </a:rPr>
                            <m:t>3</m:t>
                          </m:r>
                        </m:den>
                      </m:f>
                      <m:f>
                        <m:fPr>
                          <m:ctrlPr>
                            <a:rPr lang="en-US" sz="2000" i="1">
                              <a:solidFill>
                                <a:srgbClr val="C00000"/>
                              </a:solidFill>
                              <a:latin typeface="Cambria Math" panose="02040503050406030204" pitchFamily="18" charset="0"/>
                            </a:rPr>
                          </m:ctrlPr>
                        </m:fPr>
                        <m:num>
                          <m:r>
                            <a:rPr lang="en-US" sz="2000" i="1">
                              <a:solidFill>
                                <a:srgbClr val="C00000"/>
                              </a:solidFill>
                              <a:latin typeface="Cambria Math" panose="02040503050406030204" pitchFamily="18" charset="0"/>
                            </a:rPr>
                            <m:t>2</m:t>
                          </m:r>
                          <m:r>
                            <a:rPr lang="en-US" sz="2000" i="1">
                              <a:solidFill>
                                <a:srgbClr val="C00000"/>
                              </a:solidFill>
                              <a:latin typeface="Cambria Math" panose="02040503050406030204" pitchFamily="18" charset="0"/>
                            </a:rPr>
                            <m:t>𝑛</m:t>
                          </m:r>
                        </m:num>
                        <m:den>
                          <m:r>
                            <a:rPr lang="en-US" sz="2000" i="1">
                              <a:solidFill>
                                <a:srgbClr val="C00000"/>
                              </a:solidFill>
                              <a:latin typeface="Cambria Math" panose="02040503050406030204" pitchFamily="18" charset="0"/>
                            </a:rPr>
                            <m:t>3</m:t>
                          </m:r>
                        </m:den>
                      </m:f>
                    </m:oMath>
                  </m:oMathPara>
                </a14:m>
                <a:endParaRPr lang="en-US" sz="2000" dirty="0">
                  <a:solidFill>
                    <a:srgbClr val="C00000"/>
                  </a:solidFill>
                </a:endParaRPr>
              </a:p>
            </p:txBody>
          </p:sp>
        </mc:Choice>
        <mc:Fallback xmlns="">
          <p:sp>
            <p:nvSpPr>
              <p:cNvPr id="18" name="Oval 17"/>
              <p:cNvSpPr>
                <a:spLocks noRot="1" noChangeAspect="1" noMove="1" noResize="1" noEditPoints="1" noAdjustHandles="1" noChangeArrowheads="1" noChangeShapeType="1" noTextEdit="1"/>
              </p:cNvSpPr>
              <p:nvPr/>
            </p:nvSpPr>
            <p:spPr>
              <a:xfrm>
                <a:off x="5692866" y="4572000"/>
                <a:ext cx="777240" cy="731520"/>
              </a:xfrm>
              <a:prstGeom prst="ellipse">
                <a:avLst/>
              </a:prstGeom>
              <a:blipFill>
                <a:blip r:embed="rId11"/>
                <a:stretch>
                  <a:fillRect/>
                </a:stretch>
              </a:blipFill>
              <a:ln w="12700">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Oval 18"/>
              <p:cNvSpPr/>
              <p:nvPr/>
            </p:nvSpPr>
            <p:spPr>
              <a:xfrm>
                <a:off x="6775441" y="4572000"/>
                <a:ext cx="777240" cy="73152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f>
                        <m:fPr>
                          <m:ctrlPr>
                            <a:rPr lang="en-US" sz="2000" i="1">
                              <a:solidFill>
                                <a:srgbClr val="C00000"/>
                              </a:solidFill>
                              <a:latin typeface="Cambria Math" panose="02040503050406030204" pitchFamily="18" charset="0"/>
                            </a:rPr>
                          </m:ctrlPr>
                        </m:fPr>
                        <m:num>
                          <m:r>
                            <a:rPr lang="en-US" sz="2000" i="1">
                              <a:solidFill>
                                <a:srgbClr val="C00000"/>
                              </a:solidFill>
                              <a:latin typeface="Cambria Math" panose="02040503050406030204" pitchFamily="18" charset="0"/>
                            </a:rPr>
                            <m:t>2</m:t>
                          </m:r>
                        </m:num>
                        <m:den>
                          <m:r>
                            <a:rPr lang="en-US" sz="2000" i="1">
                              <a:solidFill>
                                <a:srgbClr val="C00000"/>
                              </a:solidFill>
                              <a:latin typeface="Cambria Math" panose="02040503050406030204" pitchFamily="18" charset="0"/>
                            </a:rPr>
                            <m:t>3</m:t>
                          </m:r>
                        </m:den>
                      </m:f>
                      <m:f>
                        <m:fPr>
                          <m:ctrlPr>
                            <a:rPr lang="en-US" sz="2000" i="1">
                              <a:solidFill>
                                <a:srgbClr val="C00000"/>
                              </a:solidFill>
                              <a:latin typeface="Cambria Math" panose="02040503050406030204" pitchFamily="18" charset="0"/>
                            </a:rPr>
                          </m:ctrlPr>
                        </m:fPr>
                        <m:num>
                          <m:r>
                            <a:rPr lang="en-US" sz="2000" i="1">
                              <a:solidFill>
                                <a:srgbClr val="C00000"/>
                              </a:solidFill>
                              <a:latin typeface="Cambria Math" panose="02040503050406030204" pitchFamily="18" charset="0"/>
                            </a:rPr>
                            <m:t>2</m:t>
                          </m:r>
                          <m:r>
                            <a:rPr lang="en-US" sz="2000" i="1">
                              <a:solidFill>
                                <a:srgbClr val="C00000"/>
                              </a:solidFill>
                              <a:latin typeface="Cambria Math" panose="02040503050406030204" pitchFamily="18" charset="0"/>
                            </a:rPr>
                            <m:t>𝑛</m:t>
                          </m:r>
                        </m:num>
                        <m:den>
                          <m:r>
                            <a:rPr lang="en-US" sz="2000" i="1">
                              <a:solidFill>
                                <a:srgbClr val="C00000"/>
                              </a:solidFill>
                              <a:latin typeface="Cambria Math" panose="02040503050406030204" pitchFamily="18" charset="0"/>
                            </a:rPr>
                            <m:t>3</m:t>
                          </m:r>
                        </m:den>
                      </m:f>
                    </m:oMath>
                  </m:oMathPara>
                </a14:m>
                <a:endParaRPr lang="en-US" sz="2000" dirty="0">
                  <a:solidFill>
                    <a:srgbClr val="C00000"/>
                  </a:solidFill>
                </a:endParaRPr>
              </a:p>
            </p:txBody>
          </p:sp>
        </mc:Choice>
        <mc:Fallback xmlns="">
          <p:sp>
            <p:nvSpPr>
              <p:cNvPr id="19" name="Oval 18"/>
              <p:cNvSpPr>
                <a:spLocks noRot="1" noChangeAspect="1" noMove="1" noResize="1" noEditPoints="1" noAdjustHandles="1" noChangeArrowheads="1" noChangeShapeType="1" noTextEdit="1"/>
              </p:cNvSpPr>
              <p:nvPr/>
            </p:nvSpPr>
            <p:spPr>
              <a:xfrm>
                <a:off x="6775441" y="4572000"/>
                <a:ext cx="777240" cy="731520"/>
              </a:xfrm>
              <a:prstGeom prst="ellipse">
                <a:avLst/>
              </a:prstGeom>
              <a:blipFill>
                <a:blip r:embed="rId12"/>
                <a:stretch>
                  <a:fillRect/>
                </a:stretch>
              </a:blipFill>
              <a:ln w="12700">
                <a:solidFill>
                  <a:schemeClr val="tx1"/>
                </a:solidFill>
              </a:ln>
            </p:spPr>
            <p:txBody>
              <a:bodyPr/>
              <a:lstStyle/>
              <a:p>
                <a:r>
                  <a:rPr lang="en-IN">
                    <a:noFill/>
                  </a:rPr>
                  <a:t> </a:t>
                </a:r>
              </a:p>
            </p:txBody>
          </p:sp>
        </mc:Fallback>
      </mc:AlternateContent>
      <p:cxnSp>
        <p:nvCxnSpPr>
          <p:cNvPr id="20" name="Straight Connector 19"/>
          <p:cNvCxnSpPr>
            <a:stCxn id="11" idx="3"/>
            <a:endCxn id="18" idx="0"/>
          </p:cNvCxnSpPr>
          <p:nvPr/>
        </p:nvCxnSpPr>
        <p:spPr>
          <a:xfrm flipH="1">
            <a:off x="6081487" y="3977192"/>
            <a:ext cx="215761" cy="594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5"/>
            <a:endCxn id="19" idx="0"/>
          </p:cNvCxnSpPr>
          <p:nvPr/>
        </p:nvCxnSpPr>
        <p:spPr>
          <a:xfrm>
            <a:off x="6846839" y="3977192"/>
            <a:ext cx="317222" cy="594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337397" y="3692856"/>
            <a:ext cx="1464383"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966504" y="4876800"/>
            <a:ext cx="746941"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4" idx="3"/>
          </p:cNvCxnSpPr>
          <p:nvPr/>
        </p:nvCxnSpPr>
        <p:spPr>
          <a:xfrm flipH="1">
            <a:off x="3657601" y="5196392"/>
            <a:ext cx="199631" cy="36620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4" idx="5"/>
          </p:cNvCxnSpPr>
          <p:nvPr/>
        </p:nvCxnSpPr>
        <p:spPr>
          <a:xfrm>
            <a:off x="4406823" y="5196392"/>
            <a:ext cx="161754" cy="36620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5" idx="3"/>
          </p:cNvCxnSpPr>
          <p:nvPr/>
        </p:nvCxnSpPr>
        <p:spPr>
          <a:xfrm flipH="1">
            <a:off x="4717152" y="5196392"/>
            <a:ext cx="157713" cy="36620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5" idx="5"/>
          </p:cNvCxnSpPr>
          <p:nvPr/>
        </p:nvCxnSpPr>
        <p:spPr>
          <a:xfrm>
            <a:off x="5424456" y="5196392"/>
            <a:ext cx="133836" cy="36620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8" idx="3"/>
          </p:cNvCxnSpPr>
          <p:nvPr/>
        </p:nvCxnSpPr>
        <p:spPr>
          <a:xfrm flipH="1">
            <a:off x="5692866" y="5196392"/>
            <a:ext cx="113824" cy="36620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8" idx="5"/>
          </p:cNvCxnSpPr>
          <p:nvPr/>
        </p:nvCxnSpPr>
        <p:spPr>
          <a:xfrm>
            <a:off x="6356282" y="5196392"/>
            <a:ext cx="113824" cy="36620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9" idx="3"/>
          </p:cNvCxnSpPr>
          <p:nvPr/>
        </p:nvCxnSpPr>
        <p:spPr>
          <a:xfrm flipH="1">
            <a:off x="6775441" y="5196392"/>
            <a:ext cx="113824" cy="36620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9" idx="5"/>
          </p:cNvCxnSpPr>
          <p:nvPr/>
        </p:nvCxnSpPr>
        <p:spPr>
          <a:xfrm>
            <a:off x="7438857" y="5196392"/>
            <a:ext cx="113824" cy="36620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2868956" y="2303474"/>
            <a:ext cx="0" cy="1430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2868956" y="4251960"/>
            <a:ext cx="0" cy="1920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572001" y="1524000"/>
            <a:ext cx="841141"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840152" y="1524000"/>
            <a:ext cx="117875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Rectangle 34"/>
              <p:cNvSpPr/>
              <p:nvPr/>
            </p:nvSpPr>
            <p:spPr>
              <a:xfrm>
                <a:off x="9299324" y="3635663"/>
                <a:ext cx="114007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en-US" sz="2400" i="1" dirty="0">
                          <a:latin typeface="Cambria Math" panose="02040503050406030204" pitchFamily="18" charset="0"/>
                          <a:cs typeface="Times New Roman" panose="02020603050405020304" pitchFamily="18" charset="0"/>
                        </a:rPr>
                        <m:t>log</m:t>
                      </m:r>
                      <m:r>
                        <a:rPr lang="en-US" altLang="en-US" sz="2400" i="1" baseline="-25000" dirty="0">
                          <a:latin typeface="Cambria Math" panose="02040503050406030204" pitchFamily="18" charset="0"/>
                          <a:cs typeface="Times New Roman" panose="02020603050405020304" pitchFamily="18" charset="0"/>
                        </a:rPr>
                        <m:t>3/2 </m:t>
                      </m:r>
                      <m:r>
                        <a:rPr lang="en-US" altLang="en-US" sz="2400" i="1" dirty="0">
                          <a:latin typeface="Cambria Math" panose="02040503050406030204" pitchFamily="18" charset="0"/>
                          <a:cs typeface="Times New Roman" panose="02020603050405020304" pitchFamily="18" charset="0"/>
                        </a:rPr>
                        <m:t>𝑛</m:t>
                      </m:r>
                    </m:oMath>
                  </m:oMathPara>
                </a14:m>
                <a:endParaRPr lang="en-US" altLang="en-US" sz="2400" dirty="0">
                  <a:latin typeface="+mj-lt"/>
                  <a:cs typeface="Times New Roman" panose="02020603050405020304" pitchFamily="18" charset="0"/>
                </a:endParaRPr>
              </a:p>
            </p:txBody>
          </p:sp>
        </mc:Choice>
        <mc:Fallback xmlns="">
          <p:sp>
            <p:nvSpPr>
              <p:cNvPr id="35" name="Rectangle 34"/>
              <p:cNvSpPr>
                <a:spLocks noRot="1" noChangeAspect="1" noMove="1" noResize="1" noEditPoints="1" noAdjustHandles="1" noChangeArrowheads="1" noChangeShapeType="1" noTextEdit="1"/>
              </p:cNvSpPr>
              <p:nvPr/>
            </p:nvSpPr>
            <p:spPr>
              <a:xfrm>
                <a:off x="9299324" y="3635663"/>
                <a:ext cx="1140076" cy="461665"/>
              </a:xfrm>
              <a:prstGeom prst="rect">
                <a:avLst/>
              </a:prstGeom>
              <a:blipFill>
                <a:blip r:embed="rId13"/>
                <a:stretch>
                  <a:fillRect l="-3723" b="-32895"/>
                </a:stretch>
              </a:blipFill>
            </p:spPr>
            <p:txBody>
              <a:bodyPr/>
              <a:lstStyle/>
              <a:p>
                <a:r>
                  <a:rPr lang="en-IN">
                    <a:noFill/>
                  </a:rPr>
                  <a:t> </a:t>
                </a:r>
              </a:p>
            </p:txBody>
          </p:sp>
        </mc:Fallback>
      </mc:AlternateContent>
      <p:cxnSp>
        <p:nvCxnSpPr>
          <p:cNvPr id="36" name="Straight Arrow Connector 35"/>
          <p:cNvCxnSpPr/>
          <p:nvPr/>
        </p:nvCxnSpPr>
        <p:spPr>
          <a:xfrm flipV="1">
            <a:off x="9982200" y="2209801"/>
            <a:ext cx="0" cy="1430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9982200" y="4158287"/>
            <a:ext cx="0" cy="1920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352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1"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500"/>
                                        <p:tgtEl>
                                          <p:spTgt spid="24"/>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up)">
                                      <p:cBhvr>
                                        <p:cTn id="48" dur="500"/>
                                        <p:tgtEl>
                                          <p:spTgt spid="16"/>
                                        </p:tgtEl>
                                      </p:cBhvr>
                                    </p:animEffect>
                                  </p:childTnLst>
                                </p:cTn>
                              </p:par>
                              <p:par>
                                <p:cTn id="49" presetID="22" presetClass="entr" presetSubtype="1"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up)">
                                      <p:cBhvr>
                                        <p:cTn id="51" dur="500"/>
                                        <p:tgtEl>
                                          <p:spTgt spid="17"/>
                                        </p:tgtEl>
                                      </p:cBhvr>
                                    </p:animEffect>
                                  </p:childTnLst>
                                </p:cTn>
                              </p:par>
                              <p:par>
                                <p:cTn id="52" presetID="22" presetClass="entr" presetSubtype="1"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up)">
                                      <p:cBhvr>
                                        <p:cTn id="54" dur="500"/>
                                        <p:tgtEl>
                                          <p:spTgt spid="20"/>
                                        </p:tgtEl>
                                      </p:cBhvr>
                                    </p:animEffect>
                                  </p:childTnLst>
                                </p:cTn>
                              </p:par>
                              <p:par>
                                <p:cTn id="55" presetID="22" presetClass="entr" presetSubtype="1"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up)">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500"/>
                                        <p:tgtEl>
                                          <p:spTgt spid="1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500"/>
                                        <p:tgtEl>
                                          <p:spTgt spid="1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wipe(up)">
                                      <p:cBhvr>
                                        <p:cTn id="78" dur="500"/>
                                        <p:tgtEl>
                                          <p:spTgt spid="38"/>
                                        </p:tgtEl>
                                      </p:cBhvr>
                                    </p:animEffect>
                                  </p:childTnLst>
                                </p:cTn>
                              </p:par>
                              <p:par>
                                <p:cTn id="79" presetID="22" presetClass="entr" presetSubtype="1" fill="hold" nodeType="with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wipe(up)">
                                      <p:cBhvr>
                                        <p:cTn id="81" dur="500"/>
                                        <p:tgtEl>
                                          <p:spTgt spid="40"/>
                                        </p:tgtEl>
                                      </p:cBhvr>
                                    </p:animEffect>
                                  </p:childTnLst>
                                </p:cTn>
                              </p:par>
                              <p:par>
                                <p:cTn id="82" presetID="22" presetClass="entr" presetSubtype="1" fill="hold"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wipe(up)">
                                      <p:cBhvr>
                                        <p:cTn id="84" dur="500"/>
                                        <p:tgtEl>
                                          <p:spTgt spid="42"/>
                                        </p:tgtEl>
                                      </p:cBhvr>
                                    </p:animEffect>
                                  </p:childTnLst>
                                </p:cTn>
                              </p:par>
                              <p:par>
                                <p:cTn id="85" presetID="22" presetClass="entr" presetSubtype="1"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wipe(up)">
                                      <p:cBhvr>
                                        <p:cTn id="87" dur="500"/>
                                        <p:tgtEl>
                                          <p:spTgt spid="44"/>
                                        </p:tgtEl>
                                      </p:cBhvr>
                                    </p:animEffect>
                                  </p:childTnLst>
                                </p:cTn>
                              </p:par>
                              <p:par>
                                <p:cTn id="88" presetID="22" presetClass="entr" presetSubtype="1" fill="hold" nodeType="withEffect">
                                  <p:stCondLst>
                                    <p:cond delay="0"/>
                                  </p:stCondLst>
                                  <p:childTnLst>
                                    <p:set>
                                      <p:cBhvr>
                                        <p:cTn id="89" dur="1" fill="hold">
                                          <p:stCondLst>
                                            <p:cond delay="0"/>
                                          </p:stCondLst>
                                        </p:cTn>
                                        <p:tgtEl>
                                          <p:spTgt spid="49"/>
                                        </p:tgtEl>
                                        <p:attrNameLst>
                                          <p:attrName>style.visibility</p:attrName>
                                        </p:attrNameLst>
                                      </p:cBhvr>
                                      <p:to>
                                        <p:strVal val="visible"/>
                                      </p:to>
                                    </p:set>
                                    <p:animEffect transition="in" filter="wipe(up)">
                                      <p:cBhvr>
                                        <p:cTn id="90" dur="500"/>
                                        <p:tgtEl>
                                          <p:spTgt spid="49"/>
                                        </p:tgtEl>
                                      </p:cBhvr>
                                    </p:animEffect>
                                  </p:childTnLst>
                                </p:cTn>
                              </p:par>
                              <p:par>
                                <p:cTn id="91" presetID="22" presetClass="entr" presetSubtype="1" fill="hold" nodeType="with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wipe(up)">
                                      <p:cBhvr>
                                        <p:cTn id="93" dur="500"/>
                                        <p:tgtEl>
                                          <p:spTgt spid="51"/>
                                        </p:tgtEl>
                                      </p:cBhvr>
                                    </p:animEffect>
                                  </p:childTnLst>
                                </p:cTn>
                              </p:par>
                              <p:par>
                                <p:cTn id="94" presetID="22" presetClass="entr" presetSubtype="1" fill="hold" nodeType="withEffect">
                                  <p:stCondLst>
                                    <p:cond delay="0"/>
                                  </p:stCondLst>
                                  <p:childTnLst>
                                    <p:set>
                                      <p:cBhvr>
                                        <p:cTn id="95" dur="1" fill="hold">
                                          <p:stCondLst>
                                            <p:cond delay="0"/>
                                          </p:stCondLst>
                                        </p:cTn>
                                        <p:tgtEl>
                                          <p:spTgt spid="54"/>
                                        </p:tgtEl>
                                        <p:attrNameLst>
                                          <p:attrName>style.visibility</p:attrName>
                                        </p:attrNameLst>
                                      </p:cBhvr>
                                      <p:to>
                                        <p:strVal val="visible"/>
                                      </p:to>
                                    </p:set>
                                    <p:animEffect transition="in" filter="wipe(up)">
                                      <p:cBhvr>
                                        <p:cTn id="96" dur="500"/>
                                        <p:tgtEl>
                                          <p:spTgt spid="54"/>
                                        </p:tgtEl>
                                      </p:cBhvr>
                                    </p:animEffect>
                                  </p:childTnLst>
                                </p:cTn>
                              </p:par>
                              <p:par>
                                <p:cTn id="97" presetID="22" presetClass="entr" presetSubtype="1" fill="hold" nodeType="withEffect">
                                  <p:stCondLst>
                                    <p:cond delay="0"/>
                                  </p:stCondLst>
                                  <p:childTnLst>
                                    <p:set>
                                      <p:cBhvr>
                                        <p:cTn id="98" dur="1" fill="hold">
                                          <p:stCondLst>
                                            <p:cond delay="0"/>
                                          </p:stCondLst>
                                        </p:cTn>
                                        <p:tgtEl>
                                          <p:spTgt spid="56"/>
                                        </p:tgtEl>
                                        <p:attrNameLst>
                                          <p:attrName>style.visibility</p:attrName>
                                        </p:attrNameLst>
                                      </p:cBhvr>
                                      <p:to>
                                        <p:strVal val="visible"/>
                                      </p:to>
                                    </p:set>
                                    <p:animEffect transition="in" filter="wipe(up)">
                                      <p:cBhvr>
                                        <p:cTn id="99" dur="500"/>
                                        <p:tgtEl>
                                          <p:spTgt spid="56"/>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31"/>
                                        </p:tgtEl>
                                        <p:attrNameLst>
                                          <p:attrName>style.visibility</p:attrName>
                                        </p:attrNameLst>
                                      </p:cBhvr>
                                      <p:to>
                                        <p:strVal val="visible"/>
                                      </p:to>
                                    </p:set>
                                    <p:animEffect transition="in" filter="wipe(left)">
                                      <p:cBhvr>
                                        <p:cTn id="104" dur="500"/>
                                        <p:tgtEl>
                                          <p:spTgt spid="31"/>
                                        </p:tgtEl>
                                      </p:cBhvr>
                                    </p:animEffect>
                                  </p:childTnLst>
                                </p:cTn>
                              </p:par>
                            </p:childTnLst>
                          </p:cTn>
                        </p:par>
                        <p:par>
                          <p:cTn id="105" fill="hold">
                            <p:stCondLst>
                              <p:cond delay="500"/>
                            </p:stCondLst>
                            <p:childTnLst>
                              <p:par>
                                <p:cTn id="106" presetID="10" presetClass="entr" presetSubtype="0" fill="hold" grpId="0" nodeType="afterEffect">
                                  <p:stCondLst>
                                    <p:cond delay="0"/>
                                  </p:stCondLst>
                                  <p:childTnLst>
                                    <p:set>
                                      <p:cBhvr>
                                        <p:cTn id="107" dur="1" fill="hold">
                                          <p:stCondLst>
                                            <p:cond delay="0"/>
                                          </p:stCondLst>
                                        </p:cTn>
                                        <p:tgtEl>
                                          <p:spTgt spid="7"/>
                                        </p:tgtEl>
                                        <p:attrNameLst>
                                          <p:attrName>style.visibility</p:attrName>
                                        </p:attrNameLst>
                                      </p:cBhvr>
                                      <p:to>
                                        <p:strVal val="visible"/>
                                      </p:to>
                                    </p:set>
                                    <p:animEffect transition="in" filter="fade">
                                      <p:cBhvr>
                                        <p:cTn id="108" dur="500"/>
                                        <p:tgtEl>
                                          <p:spTgt spid="7"/>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33"/>
                                        </p:tgtEl>
                                        <p:attrNameLst>
                                          <p:attrName>style.visibility</p:attrName>
                                        </p:attrNameLst>
                                      </p:cBhvr>
                                      <p:to>
                                        <p:strVal val="visible"/>
                                      </p:to>
                                    </p:set>
                                    <p:animEffect transition="in" filter="wipe(left)">
                                      <p:cBhvr>
                                        <p:cTn id="113" dur="500"/>
                                        <p:tgtEl>
                                          <p:spTgt spid="33"/>
                                        </p:tgtEl>
                                      </p:cBhvr>
                                    </p:animEffect>
                                  </p:childTnLst>
                                </p:cTn>
                              </p:par>
                            </p:childTnLst>
                          </p:cTn>
                        </p:par>
                        <p:par>
                          <p:cTn id="114" fill="hold">
                            <p:stCondLst>
                              <p:cond delay="500"/>
                            </p:stCondLst>
                            <p:childTnLst>
                              <p:par>
                                <p:cTn id="115" presetID="10" presetClass="entr" presetSubtype="0" fill="hold" grpId="0" nodeType="afterEffect">
                                  <p:stCondLst>
                                    <p:cond delay="0"/>
                                  </p:stCondLst>
                                  <p:childTnLst>
                                    <p:set>
                                      <p:cBhvr>
                                        <p:cTn id="116" dur="1" fill="hold">
                                          <p:stCondLst>
                                            <p:cond delay="0"/>
                                          </p:stCondLst>
                                        </p:cTn>
                                        <p:tgtEl>
                                          <p:spTgt spid="6"/>
                                        </p:tgtEl>
                                        <p:attrNameLst>
                                          <p:attrName>style.visibility</p:attrName>
                                        </p:attrNameLst>
                                      </p:cBhvr>
                                      <p:to>
                                        <p:strVal val="visible"/>
                                      </p:to>
                                    </p:set>
                                    <p:animEffect transition="in" filter="fade">
                                      <p:cBhvr>
                                        <p:cTn id="117" dur="500"/>
                                        <p:tgtEl>
                                          <p:spTgt spid="6"/>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nodeType="clickEffect">
                                  <p:stCondLst>
                                    <p:cond delay="0"/>
                                  </p:stCondLst>
                                  <p:childTnLst>
                                    <p:set>
                                      <p:cBhvr>
                                        <p:cTn id="121" dur="1" fill="hold">
                                          <p:stCondLst>
                                            <p:cond delay="0"/>
                                          </p:stCondLst>
                                        </p:cTn>
                                        <p:tgtEl>
                                          <p:spTgt spid="69"/>
                                        </p:tgtEl>
                                        <p:attrNameLst>
                                          <p:attrName>style.visibility</p:attrName>
                                        </p:attrNameLst>
                                      </p:cBhvr>
                                      <p:to>
                                        <p:strVal val="visible"/>
                                      </p:to>
                                    </p:set>
                                    <p:animEffect transition="in" filter="wipe(down)">
                                      <p:cBhvr>
                                        <p:cTn id="122" dur="500"/>
                                        <p:tgtEl>
                                          <p:spTgt spid="69"/>
                                        </p:tgtEl>
                                      </p:cBhvr>
                                    </p:animEffect>
                                  </p:childTnLst>
                                </p:cTn>
                              </p:par>
                            </p:childTnLst>
                          </p:cTn>
                        </p:par>
                        <p:par>
                          <p:cTn id="123" fill="hold">
                            <p:stCondLst>
                              <p:cond delay="500"/>
                            </p:stCondLst>
                            <p:childTnLst>
                              <p:par>
                                <p:cTn id="124" presetID="22" presetClass="entr" presetSubtype="1" fill="hold" nodeType="afterEffect">
                                  <p:stCondLst>
                                    <p:cond delay="0"/>
                                  </p:stCondLst>
                                  <p:childTnLst>
                                    <p:set>
                                      <p:cBhvr>
                                        <p:cTn id="125" dur="1" fill="hold">
                                          <p:stCondLst>
                                            <p:cond delay="0"/>
                                          </p:stCondLst>
                                        </p:cTn>
                                        <p:tgtEl>
                                          <p:spTgt spid="71"/>
                                        </p:tgtEl>
                                        <p:attrNameLst>
                                          <p:attrName>style.visibility</p:attrName>
                                        </p:attrNameLst>
                                      </p:cBhvr>
                                      <p:to>
                                        <p:strVal val="visible"/>
                                      </p:to>
                                    </p:set>
                                    <p:animEffect transition="in" filter="wipe(up)">
                                      <p:cBhvr>
                                        <p:cTn id="126" dur="500"/>
                                        <p:tgtEl>
                                          <p:spTgt spid="71"/>
                                        </p:tgtEl>
                                      </p:cBhvr>
                                    </p:animEffect>
                                  </p:childTnLst>
                                </p:cTn>
                              </p:par>
                            </p:childTnLst>
                          </p:cTn>
                        </p:par>
                        <p:par>
                          <p:cTn id="127" fill="hold">
                            <p:stCondLst>
                              <p:cond delay="1000"/>
                            </p:stCondLst>
                            <p:childTnLst>
                              <p:par>
                                <p:cTn id="128" presetID="10" presetClass="entr" presetSubtype="0" fill="hold" grpId="0" nodeType="afterEffect">
                                  <p:stCondLst>
                                    <p:cond delay="0"/>
                                  </p:stCondLst>
                                  <p:childTnLst>
                                    <p:set>
                                      <p:cBhvr>
                                        <p:cTn id="129" dur="1" fill="hold">
                                          <p:stCondLst>
                                            <p:cond delay="0"/>
                                          </p:stCondLst>
                                        </p:cTn>
                                        <p:tgtEl>
                                          <p:spTgt spid="5"/>
                                        </p:tgtEl>
                                        <p:attrNameLst>
                                          <p:attrName>style.visibility</p:attrName>
                                        </p:attrNameLst>
                                      </p:cBhvr>
                                      <p:to>
                                        <p:strVal val="visible"/>
                                      </p:to>
                                    </p:set>
                                    <p:animEffect transition="in" filter="fade">
                                      <p:cBhvr>
                                        <p:cTn id="130" dur="500"/>
                                        <p:tgtEl>
                                          <p:spTgt spid="5"/>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4" fill="hold" nodeType="click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wipe(down)">
                                      <p:cBhvr>
                                        <p:cTn id="135" dur="500"/>
                                        <p:tgtEl>
                                          <p:spTgt spid="36"/>
                                        </p:tgtEl>
                                      </p:cBhvr>
                                    </p:animEffect>
                                  </p:childTnLst>
                                </p:cTn>
                              </p:par>
                            </p:childTnLst>
                          </p:cTn>
                        </p:par>
                        <p:par>
                          <p:cTn id="136" fill="hold">
                            <p:stCondLst>
                              <p:cond delay="500"/>
                            </p:stCondLst>
                            <p:childTnLst>
                              <p:par>
                                <p:cTn id="137" presetID="22" presetClass="entr" presetSubtype="1" fill="hold" nodeType="afterEffect">
                                  <p:stCondLst>
                                    <p:cond delay="0"/>
                                  </p:stCondLst>
                                  <p:childTnLst>
                                    <p:set>
                                      <p:cBhvr>
                                        <p:cTn id="138" dur="1" fill="hold">
                                          <p:stCondLst>
                                            <p:cond delay="0"/>
                                          </p:stCondLst>
                                        </p:cTn>
                                        <p:tgtEl>
                                          <p:spTgt spid="37"/>
                                        </p:tgtEl>
                                        <p:attrNameLst>
                                          <p:attrName>style.visibility</p:attrName>
                                        </p:attrNameLst>
                                      </p:cBhvr>
                                      <p:to>
                                        <p:strVal val="visible"/>
                                      </p:to>
                                    </p:set>
                                    <p:animEffect transition="in" filter="wipe(up)">
                                      <p:cBhvr>
                                        <p:cTn id="139" dur="500"/>
                                        <p:tgtEl>
                                          <p:spTgt spid="37"/>
                                        </p:tgtEl>
                                      </p:cBhvr>
                                    </p:animEffect>
                                  </p:childTnLst>
                                </p:cTn>
                              </p:par>
                            </p:childTnLst>
                          </p:cTn>
                        </p:par>
                        <p:par>
                          <p:cTn id="140" fill="hold">
                            <p:stCondLst>
                              <p:cond delay="1000"/>
                            </p:stCondLst>
                            <p:childTnLst>
                              <p:par>
                                <p:cTn id="141" presetID="10" presetClass="entr" presetSubtype="0" fill="hold" grpId="0" nodeType="afterEffect">
                                  <p:stCondLst>
                                    <p:cond delay="0"/>
                                  </p:stCondLst>
                                  <p:childTnLst>
                                    <p:set>
                                      <p:cBhvr>
                                        <p:cTn id="142" dur="1" fill="hold">
                                          <p:stCondLst>
                                            <p:cond delay="0"/>
                                          </p:stCondLst>
                                        </p:cTn>
                                        <p:tgtEl>
                                          <p:spTgt spid="35"/>
                                        </p:tgtEl>
                                        <p:attrNameLst>
                                          <p:attrName>style.visibility</p:attrName>
                                        </p:attrNameLst>
                                      </p:cBhvr>
                                      <p:to>
                                        <p:strVal val="visible"/>
                                      </p:to>
                                    </p:set>
                                    <p:animEffect transition="in" filter="fade">
                                      <p:cBhvr>
                                        <p:cTn id="14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9" grpId="0" animBg="1"/>
      <p:bldP spid="10" grpId="0" animBg="1"/>
      <p:bldP spid="11" grpId="0" animBg="1"/>
      <p:bldP spid="14" grpId="0" animBg="1"/>
      <p:bldP spid="15" grpId="0" animBg="1"/>
      <p:bldP spid="18" grpId="0" animBg="1"/>
      <p:bldP spid="19" grpId="0" animBg="1"/>
      <p:bldP spid="35"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Recurrence Tree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gn="l">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m:t>
                      </m:r>
                      <m:nary>
                        <m:naryPr>
                          <m:chr m:val="∑"/>
                          <m:ctrlPr>
                            <a:rPr lang="en-US" i="1" dirty="0">
                              <a:latin typeface="Cambria Math" panose="02040503050406030204" pitchFamily="18" charset="0"/>
                            </a:rPr>
                          </m:ctrlPr>
                        </m:naryPr>
                        <m:sub>
                          <m:r>
                            <m:rPr>
                              <m:brk m:alnAt="23"/>
                            </m:rPr>
                            <a:rPr lang="en-US" i="1" dirty="0">
                              <a:latin typeface="Cambria Math" panose="02040503050406030204" pitchFamily="18" charset="0"/>
                            </a:rPr>
                            <m:t>𝑖</m:t>
                          </m:r>
                          <m:r>
                            <a:rPr lang="en-US" i="1" dirty="0">
                              <a:latin typeface="Cambria Math" panose="02040503050406030204" pitchFamily="18" charset="0"/>
                            </a:rPr>
                            <m:t>=0</m:t>
                          </m:r>
                        </m:sub>
                        <m:sup>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b="0" i="1" dirty="0" smtClean="0">
                                      <a:latin typeface="Cambria Math" panose="02040503050406030204" pitchFamily="18" charset="0"/>
                                    </a:rPr>
                                    <m:t>3/2</m:t>
                                  </m:r>
                                </m:sub>
                              </m:sSub>
                            </m:fName>
                            <m:e>
                              <m:r>
                                <a:rPr lang="en-US" i="1" dirty="0">
                                  <a:latin typeface="Cambria Math" panose="02040503050406030204" pitchFamily="18" charset="0"/>
                                </a:rPr>
                                <m:t>𝑛</m:t>
                              </m:r>
                            </m:e>
                          </m:func>
                          <m:r>
                            <a:rPr lang="en-US" i="1" dirty="0">
                              <a:latin typeface="Cambria Math" panose="02040503050406030204" pitchFamily="18" charset="0"/>
                            </a:rPr>
                            <m:t>−1</m:t>
                          </m:r>
                        </m:sup>
                        <m:e>
                          <m:r>
                            <a:rPr lang="en-US" i="1" dirty="0">
                              <a:latin typeface="Cambria Math" panose="02040503050406030204" pitchFamily="18" charset="0"/>
                            </a:rPr>
                            <m:t>𝑛</m:t>
                          </m:r>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𝑛</m:t>
                              </m:r>
                            </m:e>
                            <m:sup>
                              <m:func>
                                <m:funcPr>
                                  <m:ctrlPr>
                                    <a:rPr lang="en-US" i="1" dirty="0" smtClean="0">
                                      <a:latin typeface="Cambria Math" panose="02040503050406030204" pitchFamily="18" charset="0"/>
                                    </a:rPr>
                                  </m:ctrlPr>
                                </m:funcPr>
                                <m:fName>
                                  <m:sSub>
                                    <m:sSubPr>
                                      <m:ctrlPr>
                                        <a:rPr lang="en-US" i="1" dirty="0" smtClean="0">
                                          <a:latin typeface="Cambria Math" panose="02040503050406030204" pitchFamily="18" charset="0"/>
                                        </a:rPr>
                                      </m:ctrlPr>
                                    </m:sSubPr>
                                    <m:e>
                                      <m:r>
                                        <m:rPr>
                                          <m:sty m:val="p"/>
                                        </m:rPr>
                                        <a:rPr lang="en-US" i="0" dirty="0" smtClean="0">
                                          <a:latin typeface="Cambria Math" panose="02040503050406030204" pitchFamily="18" charset="0"/>
                                        </a:rPr>
                                        <m:t>log</m:t>
                                      </m:r>
                                    </m:e>
                                    <m:sub>
                                      <m:r>
                                        <a:rPr lang="en-US" b="0" i="1" dirty="0" smtClean="0">
                                          <a:latin typeface="Cambria Math" panose="02040503050406030204" pitchFamily="18" charset="0"/>
                                        </a:rPr>
                                        <m:t>3/2</m:t>
                                      </m:r>
                                    </m:sub>
                                  </m:sSub>
                                </m:fName>
                                <m:e>
                                  <m:r>
                                    <a:rPr lang="en-US" b="0" i="1" dirty="0" smtClean="0">
                                      <a:latin typeface="Cambria Math" panose="02040503050406030204" pitchFamily="18" charset="0"/>
                                    </a:rPr>
                                    <m:t>2</m:t>
                                  </m:r>
                                </m:e>
                              </m:func>
                            </m:sup>
                          </m:sSup>
                          <m:r>
                            <a:rPr lang="en-US" i="1" dirty="0">
                              <a:latin typeface="Cambria Math" panose="02040503050406030204" pitchFamily="18" charset="0"/>
                            </a:rPr>
                            <m:t>𝑇</m:t>
                          </m:r>
                          <m:r>
                            <a:rPr lang="en-US" i="1" dirty="0">
                              <a:latin typeface="Cambria Math" panose="02040503050406030204" pitchFamily="18" charset="0"/>
                            </a:rPr>
                            <m:t>(1)</m:t>
                          </m:r>
                        </m:e>
                      </m:nary>
                    </m:oMath>
                  </m:oMathPara>
                </a14:m>
                <a:endParaRPr lang="en-US" dirty="0"/>
              </a:p>
              <a:p>
                <a:pPr marL="0" indent="0" algn="l">
                  <a:buNone/>
                </a:pPr>
                <a:r>
                  <a:rPr lang="en-US" dirty="0"/>
                  <a:t>		</a:t>
                </a:r>
                <a14:m>
                  <m:oMath xmlns:m="http://schemas.openxmlformats.org/officeDocument/2006/math">
                    <m:r>
                      <a:rPr lang="en-US" sz="2800" b="1" i="1" dirty="0">
                        <a:latin typeface="Cambria Math" panose="02040503050406030204" pitchFamily="18" charset="0"/>
                      </a:rPr>
                      <m:t>       </m:t>
                    </m:r>
                    <m:r>
                      <a:rPr lang="en-US" sz="2800" b="1" i="1" dirty="0">
                        <a:latin typeface="Cambria Math" panose="02040503050406030204" pitchFamily="18" charset="0"/>
                      </a:rPr>
                      <m:t>𝑻</m:t>
                    </m:r>
                    <m:r>
                      <a:rPr lang="en-US" sz="2800" b="1" i="1" dirty="0">
                        <a:latin typeface="Cambria Math" panose="02040503050406030204" pitchFamily="18" charset="0"/>
                      </a:rPr>
                      <m:t>(</m:t>
                    </m:r>
                    <m:r>
                      <a:rPr lang="en-US" sz="2800" b="1" i="1" dirty="0">
                        <a:latin typeface="Cambria Math" panose="02040503050406030204" pitchFamily="18" charset="0"/>
                      </a:rPr>
                      <m:t>𝒏</m:t>
                    </m:r>
                    <m:r>
                      <a:rPr lang="en-US" sz="2800" b="1" i="1" dirty="0">
                        <a:latin typeface="Cambria Math" panose="02040503050406030204" pitchFamily="18" charset="0"/>
                      </a:rPr>
                      <m:t>)∈</m:t>
                    </m:r>
                    <m:r>
                      <a:rPr lang="en-US" sz="2800" b="1" i="1" dirty="0">
                        <a:latin typeface="Cambria Math" panose="02040503050406030204" pitchFamily="18" charset="0"/>
                      </a:rPr>
                      <m:t>𝒏</m:t>
                    </m:r>
                    <m:r>
                      <a:rPr lang="en-US" sz="2800" b="1" i="1" dirty="0">
                        <a:latin typeface="Cambria Math" panose="02040503050406030204" pitchFamily="18" charset="0"/>
                      </a:rPr>
                      <m:t> </m:t>
                    </m:r>
                    <m:func>
                      <m:funcPr>
                        <m:ctrlPr>
                          <a:rPr lang="en-US" sz="2800" b="1" i="1" dirty="0">
                            <a:latin typeface="Cambria Math" panose="02040503050406030204" pitchFamily="18" charset="0"/>
                          </a:rPr>
                        </m:ctrlPr>
                      </m:funcPr>
                      <m:fName>
                        <m:sSub>
                          <m:sSubPr>
                            <m:ctrlPr>
                              <a:rPr lang="en-US" sz="2800" b="1" i="1" dirty="0">
                                <a:latin typeface="Cambria Math" panose="02040503050406030204" pitchFamily="18" charset="0"/>
                              </a:rPr>
                            </m:ctrlPr>
                          </m:sSubPr>
                          <m:e>
                            <m:r>
                              <m:rPr>
                                <m:sty m:val="p"/>
                              </m:rPr>
                              <a:rPr lang="en-US" sz="2800" dirty="0">
                                <a:latin typeface="Cambria Math" panose="02040503050406030204" pitchFamily="18" charset="0"/>
                              </a:rPr>
                              <m:t>log</m:t>
                            </m:r>
                          </m:e>
                          <m:sub>
                            <m:r>
                              <a:rPr lang="en-US" sz="2800" b="1" i="1" dirty="0">
                                <a:latin typeface="Cambria Math" panose="02040503050406030204" pitchFamily="18" charset="0"/>
                              </a:rPr>
                              <m:t>𝟑</m:t>
                            </m:r>
                            <m:r>
                              <a:rPr lang="en-US" sz="2800" b="1" i="1" dirty="0">
                                <a:latin typeface="Cambria Math" panose="02040503050406030204" pitchFamily="18" charset="0"/>
                              </a:rPr>
                              <m:t>/</m:t>
                            </m:r>
                            <m:r>
                              <a:rPr lang="en-US" sz="2800" b="1" i="1" dirty="0">
                                <a:latin typeface="Cambria Math" panose="02040503050406030204" pitchFamily="18" charset="0"/>
                              </a:rPr>
                              <m:t>𝟐</m:t>
                            </m:r>
                          </m:sub>
                        </m:sSub>
                      </m:fName>
                      <m:e>
                        <m:r>
                          <a:rPr lang="en-US" sz="2800" b="1" i="1" dirty="0">
                            <a:latin typeface="Cambria Math" panose="02040503050406030204" pitchFamily="18" charset="0"/>
                          </a:rPr>
                          <m:t>𝒏</m:t>
                        </m:r>
                      </m:e>
                    </m:func>
                  </m:oMath>
                </a14:m>
                <a:endParaRPr lang="en-US" sz="26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48</a:t>
            </a:fld>
            <a:endParaRPr lang="en-US" dirty="0"/>
          </a:p>
        </p:txBody>
      </p:sp>
      <p:sp>
        <p:nvSpPr>
          <p:cNvPr id="6" name="Rounded Rectangle 5"/>
          <p:cNvSpPr/>
          <p:nvPr/>
        </p:nvSpPr>
        <p:spPr>
          <a:xfrm>
            <a:off x="3962400" y="2362200"/>
            <a:ext cx="3124200" cy="548640"/>
          </a:xfrm>
          <a:prstGeom prst="round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4861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Recurrence Tree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solidFill>
                      <a:srgbClr val="0066FF"/>
                    </a:solidFill>
                  </a:rPr>
                  <a:t>Example 2: </a:t>
                </a:r>
                <a14:m>
                  <m:oMath xmlns:m="http://schemas.openxmlformats.org/officeDocument/2006/math">
                    <m:r>
                      <a:rPr lang="en-US" i="1" dirty="0">
                        <a:solidFill>
                          <a:srgbClr val="0066FF"/>
                        </a:solidFill>
                        <a:latin typeface="Cambria Math" panose="02040503050406030204" pitchFamily="18" charset="0"/>
                      </a:rPr>
                      <m:t>𝑇</m:t>
                    </m:r>
                    <m:r>
                      <a:rPr lang="en-US" i="1" dirty="0">
                        <a:solidFill>
                          <a:srgbClr val="0066FF"/>
                        </a:solidFill>
                        <a:latin typeface="Cambria Math" panose="02040503050406030204" pitchFamily="18" charset="0"/>
                      </a:rPr>
                      <m:t>(</m:t>
                    </m:r>
                    <m:r>
                      <a:rPr lang="en-US" i="1" dirty="0">
                        <a:solidFill>
                          <a:srgbClr val="0066FF"/>
                        </a:solidFill>
                        <a:latin typeface="Cambria Math" panose="02040503050406030204" pitchFamily="18" charset="0"/>
                      </a:rPr>
                      <m:t>𝑛</m:t>
                    </m:r>
                    <m:r>
                      <a:rPr lang="en-US" i="1" dirty="0">
                        <a:solidFill>
                          <a:srgbClr val="0066FF"/>
                        </a:solidFill>
                        <a:latin typeface="Cambria Math" panose="02040503050406030204" pitchFamily="18" charset="0"/>
                      </a:rPr>
                      <m:t>)=2</m:t>
                    </m:r>
                    <m:r>
                      <a:rPr lang="en-US" i="1" dirty="0" smtClean="0">
                        <a:solidFill>
                          <a:srgbClr val="0066FF"/>
                        </a:solidFill>
                        <a:latin typeface="Cambria Math" panose="02040503050406030204" pitchFamily="18" charset="0"/>
                      </a:rPr>
                      <m:t>𝑇</m:t>
                    </m:r>
                    <m:r>
                      <a:rPr lang="en-US" i="1" dirty="0" smtClean="0">
                        <a:solidFill>
                          <a:srgbClr val="0066FF"/>
                        </a:solidFill>
                        <a:latin typeface="Cambria Math" panose="02040503050406030204" pitchFamily="18" charset="0"/>
                      </a:rPr>
                      <m:t>(</m:t>
                    </m:r>
                    <m:r>
                      <a:rPr lang="en-US" i="1" dirty="0" smtClean="0">
                        <a:solidFill>
                          <a:srgbClr val="0066FF"/>
                        </a:solidFill>
                        <a:latin typeface="Cambria Math" panose="02040503050406030204" pitchFamily="18" charset="0"/>
                      </a:rPr>
                      <m:t>𝑛</m:t>
                    </m:r>
                    <m:r>
                      <a:rPr lang="en-US" i="1" dirty="0" smtClean="0">
                        <a:solidFill>
                          <a:srgbClr val="0066FF"/>
                        </a:solidFill>
                        <a:latin typeface="Cambria Math" panose="02040503050406030204" pitchFamily="18" charset="0"/>
                      </a:rPr>
                      <m:t>/2)+</m:t>
                    </m:r>
                    <m:r>
                      <a:rPr lang="en-US" i="1" dirty="0" smtClean="0">
                        <a:solidFill>
                          <a:srgbClr val="0066FF"/>
                        </a:solidFill>
                        <a:latin typeface="Cambria Math" panose="02040503050406030204" pitchFamily="18" charset="0"/>
                      </a:rPr>
                      <m:t>𝑐</m:t>
                    </m:r>
                    <m:r>
                      <a:rPr lang="en-US" i="1" dirty="0" smtClean="0">
                        <a:solidFill>
                          <a:srgbClr val="0066FF"/>
                        </a:solidFill>
                        <a:latin typeface="Cambria Math" panose="02040503050406030204" pitchFamily="18" charset="0"/>
                      </a:rPr>
                      <m:t>.</m:t>
                    </m:r>
                    <m:r>
                      <a:rPr lang="en-US" i="1" dirty="0" smtClean="0">
                        <a:solidFill>
                          <a:srgbClr val="0066FF"/>
                        </a:solidFill>
                        <a:latin typeface="Cambria Math" panose="02040503050406030204" pitchFamily="18" charset="0"/>
                      </a:rPr>
                      <m:t>𝑛</m:t>
                    </m:r>
                    <m:r>
                      <a:rPr lang="en-US" i="1" baseline="30000" dirty="0">
                        <a:solidFill>
                          <a:srgbClr val="0066FF"/>
                        </a:solidFill>
                        <a:latin typeface="Cambria Math" panose="02040503050406030204" pitchFamily="18" charset="0"/>
                      </a:rPr>
                      <m:t>2</m:t>
                    </m:r>
                  </m:oMath>
                </a14:m>
                <a:endParaRPr lang="en-US" baseline="30000" dirty="0">
                  <a:solidFill>
                    <a:srgbClr val="0066FF"/>
                  </a:solidFill>
                </a:endParaRPr>
              </a:p>
              <a:p>
                <a:r>
                  <a:rPr lang="en-US" dirty="0"/>
                  <a:t>The recursion tree for this recurrence is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04" t="-457"/>
                </a:stretch>
              </a:blipFill>
            </p:spPr>
            <p:txBody>
              <a:bodyPr/>
              <a:lstStyle/>
              <a:p>
                <a:r>
                  <a:rPr lang="en-US">
                    <a:noFill/>
                  </a:rPr>
                  <a:t> </a:t>
                </a:r>
              </a:p>
            </p:txBody>
          </p:sp>
        </mc:Fallback>
      </mc:AlternateContent>
      <p:sp>
        <p:nvSpPr>
          <p:cNvPr id="5" name="Slide Number Placeholder 7"/>
          <p:cNvSpPr txBox="1">
            <a:spLocks/>
          </p:cNvSpPr>
          <p:nvPr/>
        </p:nvSpPr>
        <p:spPr>
          <a:xfrm>
            <a:off x="5562600" y="6492876"/>
            <a:ext cx="457200"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A8BEFB-AE5B-48F9-BBAD-B489CDE48C80}" type="slidenum">
              <a:rPr lang="en-US"/>
              <a:pPr/>
              <a:t>49</a:t>
            </a:fld>
            <a:endParaRPr lang="en-US" dirty="0"/>
          </a:p>
        </p:txBody>
      </p:sp>
      <mc:AlternateContent xmlns:mc="http://schemas.openxmlformats.org/markup-compatibility/2006" xmlns:a14="http://schemas.microsoft.com/office/drawing/2010/main">
        <mc:Choice Requires="a14">
          <p:sp>
            <p:nvSpPr>
              <p:cNvPr id="6" name="Oval 5"/>
              <p:cNvSpPr/>
              <p:nvPr/>
            </p:nvSpPr>
            <p:spPr>
              <a:xfrm>
                <a:off x="5699760" y="2209800"/>
                <a:ext cx="914400" cy="914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p>
                        <m:sSupPr>
                          <m:ctrlPr>
                            <a:rPr lang="en-US" sz="2200" i="1" dirty="0">
                              <a:solidFill>
                                <a:srgbClr val="C00000"/>
                              </a:solidFill>
                              <a:latin typeface="Cambria Math" panose="02040503050406030204" pitchFamily="18" charset="0"/>
                            </a:rPr>
                          </m:ctrlPr>
                        </m:sSupPr>
                        <m:e>
                          <m:r>
                            <a:rPr lang="en-US" sz="2200" i="1" dirty="0">
                              <a:solidFill>
                                <a:srgbClr val="C00000"/>
                              </a:solidFill>
                              <a:latin typeface="Cambria Math" panose="02040503050406030204" pitchFamily="18" charset="0"/>
                            </a:rPr>
                            <m:t>𝑛</m:t>
                          </m:r>
                        </m:e>
                        <m:sup>
                          <m:r>
                            <a:rPr lang="en-US" sz="2200" i="1" dirty="0">
                              <a:solidFill>
                                <a:srgbClr val="C00000"/>
                              </a:solidFill>
                              <a:latin typeface="Cambria Math" panose="02040503050406030204" pitchFamily="18" charset="0"/>
                            </a:rPr>
                            <m:t>2</m:t>
                          </m:r>
                        </m:sup>
                      </m:sSup>
                    </m:oMath>
                  </m:oMathPara>
                </a14:m>
                <a:endParaRPr lang="en-US" sz="2200" dirty="0">
                  <a:solidFill>
                    <a:srgbClr val="C00000"/>
                  </a:solidFill>
                </a:endParaRPr>
              </a:p>
            </p:txBody>
          </p:sp>
        </mc:Choice>
        <mc:Fallback xmlns="">
          <p:sp>
            <p:nvSpPr>
              <p:cNvPr id="6" name="Oval 5"/>
              <p:cNvSpPr>
                <a:spLocks noRot="1" noChangeAspect="1" noMove="1" noResize="1" noEditPoints="1" noAdjustHandles="1" noChangeArrowheads="1" noChangeShapeType="1" noTextEdit="1"/>
              </p:cNvSpPr>
              <p:nvPr/>
            </p:nvSpPr>
            <p:spPr>
              <a:xfrm>
                <a:off x="5699760" y="2209800"/>
                <a:ext cx="914400" cy="914400"/>
              </a:xfrm>
              <a:prstGeom prst="ellipse">
                <a:avLst/>
              </a:prstGeom>
              <a:blipFill>
                <a:blip r:embed="rId4"/>
                <a:stretch>
                  <a:fillRect/>
                </a:stretch>
              </a:blipFill>
              <a:ln w="12700">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p:cNvSpPr/>
              <p:nvPr/>
            </p:nvSpPr>
            <p:spPr>
              <a:xfrm>
                <a:off x="4785360" y="3276600"/>
                <a:ext cx="914400" cy="914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p>
                        <m:sSupPr>
                          <m:ctrlPr>
                            <a:rPr lang="en-US" sz="2200" i="1" dirty="0">
                              <a:solidFill>
                                <a:srgbClr val="C00000"/>
                              </a:solidFill>
                              <a:latin typeface="Cambria Math" panose="02040503050406030204" pitchFamily="18" charset="0"/>
                            </a:rPr>
                          </m:ctrlPr>
                        </m:sSupPr>
                        <m:e>
                          <m:d>
                            <m:dPr>
                              <m:ctrlPr>
                                <a:rPr lang="en-US" sz="2200" i="1" dirty="0">
                                  <a:solidFill>
                                    <a:srgbClr val="C00000"/>
                                  </a:solidFill>
                                  <a:latin typeface="Cambria Math" panose="02040503050406030204" pitchFamily="18" charset="0"/>
                                </a:rPr>
                              </m:ctrlPr>
                            </m:dPr>
                            <m:e>
                              <m:f>
                                <m:fPr>
                                  <m:type m:val="lin"/>
                                  <m:ctrlPr>
                                    <a:rPr lang="en-US" sz="2200" i="1" dirty="0">
                                      <a:solidFill>
                                        <a:srgbClr val="C00000"/>
                                      </a:solidFill>
                                      <a:latin typeface="Cambria Math" panose="02040503050406030204" pitchFamily="18" charset="0"/>
                                    </a:rPr>
                                  </m:ctrlPr>
                                </m:fPr>
                                <m:num>
                                  <m:r>
                                    <a:rPr lang="en-US" sz="2200" i="1" dirty="0">
                                      <a:solidFill>
                                        <a:srgbClr val="C00000"/>
                                      </a:solidFill>
                                      <a:latin typeface="Cambria Math" panose="02040503050406030204" pitchFamily="18" charset="0"/>
                                    </a:rPr>
                                    <m:t>𝑛</m:t>
                                  </m:r>
                                </m:num>
                                <m:den>
                                  <m:r>
                                    <a:rPr lang="en-US" sz="2200" i="1" dirty="0">
                                      <a:solidFill>
                                        <a:srgbClr val="C00000"/>
                                      </a:solidFill>
                                      <a:latin typeface="Cambria Math" panose="02040503050406030204" pitchFamily="18" charset="0"/>
                                    </a:rPr>
                                    <m:t>2</m:t>
                                  </m:r>
                                </m:den>
                              </m:f>
                            </m:e>
                          </m:d>
                        </m:e>
                        <m:sup>
                          <m:r>
                            <a:rPr lang="en-US" sz="2200" i="1" dirty="0">
                              <a:solidFill>
                                <a:srgbClr val="C00000"/>
                              </a:solidFill>
                              <a:latin typeface="Cambria Math" panose="02040503050406030204" pitchFamily="18" charset="0"/>
                            </a:rPr>
                            <m:t>2</m:t>
                          </m:r>
                        </m:sup>
                      </m:sSup>
                    </m:oMath>
                  </m:oMathPara>
                </a14:m>
                <a:endParaRPr lang="en-US" sz="2200" dirty="0">
                  <a:solidFill>
                    <a:srgbClr val="C00000"/>
                  </a:solidFill>
                </a:endParaRPr>
              </a:p>
            </p:txBody>
          </p:sp>
        </mc:Choice>
        <mc:Fallback xmlns="">
          <p:sp>
            <p:nvSpPr>
              <p:cNvPr id="7" name="Oval 6"/>
              <p:cNvSpPr>
                <a:spLocks noRot="1" noChangeAspect="1" noMove="1" noResize="1" noEditPoints="1" noAdjustHandles="1" noChangeArrowheads="1" noChangeShapeType="1" noTextEdit="1"/>
              </p:cNvSpPr>
              <p:nvPr/>
            </p:nvSpPr>
            <p:spPr>
              <a:xfrm>
                <a:off x="4785360" y="3276600"/>
                <a:ext cx="914400" cy="914400"/>
              </a:xfrm>
              <a:prstGeom prst="ellipse">
                <a:avLst/>
              </a:prstGeom>
              <a:blipFill>
                <a:blip r:embed="rId5"/>
                <a:stretch>
                  <a:fillRect l="-22368" t="-29605" r="-36184" b="-59211"/>
                </a:stretch>
              </a:blipFill>
              <a:ln w="12700">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6675120" y="3276600"/>
                <a:ext cx="914400" cy="914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p>
                        <m:sSupPr>
                          <m:ctrlPr>
                            <a:rPr lang="en-US" sz="2400" i="1" dirty="0">
                              <a:solidFill>
                                <a:srgbClr val="C00000"/>
                              </a:solidFill>
                              <a:latin typeface="Cambria Math" panose="02040503050406030204" pitchFamily="18" charset="0"/>
                            </a:rPr>
                          </m:ctrlPr>
                        </m:sSupPr>
                        <m:e>
                          <m:d>
                            <m:dPr>
                              <m:ctrlPr>
                                <a:rPr lang="en-US" sz="2400" i="1" dirty="0">
                                  <a:solidFill>
                                    <a:srgbClr val="C00000"/>
                                  </a:solidFill>
                                  <a:latin typeface="Cambria Math" panose="02040503050406030204" pitchFamily="18" charset="0"/>
                                </a:rPr>
                              </m:ctrlPr>
                            </m:dPr>
                            <m:e>
                              <m:f>
                                <m:fPr>
                                  <m:type m:val="lin"/>
                                  <m:ctrlPr>
                                    <a:rPr lang="en-US" sz="2400" i="1" dirty="0">
                                      <a:solidFill>
                                        <a:srgbClr val="C00000"/>
                                      </a:solidFill>
                                      <a:latin typeface="Cambria Math" panose="02040503050406030204" pitchFamily="18" charset="0"/>
                                    </a:rPr>
                                  </m:ctrlPr>
                                </m:fPr>
                                <m:num>
                                  <m:r>
                                    <a:rPr lang="en-US" sz="2400" i="1" dirty="0">
                                      <a:solidFill>
                                        <a:srgbClr val="C00000"/>
                                      </a:solidFill>
                                      <a:latin typeface="Cambria Math" panose="02040503050406030204" pitchFamily="18" charset="0"/>
                                    </a:rPr>
                                    <m:t>𝑛</m:t>
                                  </m:r>
                                </m:num>
                                <m:den>
                                  <m:r>
                                    <a:rPr lang="en-US" sz="2400" i="1" dirty="0">
                                      <a:solidFill>
                                        <a:srgbClr val="C00000"/>
                                      </a:solidFill>
                                      <a:latin typeface="Cambria Math" panose="02040503050406030204" pitchFamily="18" charset="0"/>
                                    </a:rPr>
                                    <m:t>2</m:t>
                                  </m:r>
                                </m:den>
                              </m:f>
                            </m:e>
                          </m:d>
                        </m:e>
                        <m:sup>
                          <m:r>
                            <a:rPr lang="en-US" sz="2400" i="1" dirty="0">
                              <a:solidFill>
                                <a:srgbClr val="C00000"/>
                              </a:solidFill>
                              <a:latin typeface="Cambria Math" panose="02040503050406030204" pitchFamily="18" charset="0"/>
                            </a:rPr>
                            <m:t>2</m:t>
                          </m:r>
                        </m:sup>
                      </m:sSup>
                    </m:oMath>
                  </m:oMathPara>
                </a14:m>
                <a:endParaRPr lang="en-US" sz="2400" dirty="0">
                  <a:solidFill>
                    <a:srgbClr val="C00000"/>
                  </a:solidFill>
                </a:endParaRPr>
              </a:p>
            </p:txBody>
          </p:sp>
        </mc:Choice>
        <mc:Fallback xmlns="">
          <p:sp>
            <p:nvSpPr>
              <p:cNvPr id="8" name="Oval 7"/>
              <p:cNvSpPr>
                <a:spLocks noRot="1" noChangeAspect="1" noMove="1" noResize="1" noEditPoints="1" noAdjustHandles="1" noChangeArrowheads="1" noChangeShapeType="1" noTextEdit="1"/>
              </p:cNvSpPr>
              <p:nvPr/>
            </p:nvSpPr>
            <p:spPr>
              <a:xfrm>
                <a:off x="6675120" y="3276600"/>
                <a:ext cx="914400" cy="914400"/>
              </a:xfrm>
              <a:prstGeom prst="ellipse">
                <a:avLst/>
              </a:prstGeom>
              <a:blipFill>
                <a:blip r:embed="rId6"/>
                <a:stretch>
                  <a:fillRect l="-28947" t="-37500" r="-40132" b="-70395"/>
                </a:stretch>
              </a:blipFill>
              <a:ln w="12700">
                <a:solidFill>
                  <a:schemeClr val="tx1"/>
                </a:solidFill>
              </a:ln>
            </p:spPr>
            <p:txBody>
              <a:bodyPr/>
              <a:lstStyle/>
              <a:p>
                <a:r>
                  <a:rPr lang="en-IN">
                    <a:noFill/>
                  </a:rPr>
                  <a:t> </a:t>
                </a:r>
              </a:p>
            </p:txBody>
          </p:sp>
        </mc:Fallback>
      </mc:AlternateContent>
      <p:cxnSp>
        <p:nvCxnSpPr>
          <p:cNvPr id="9" name="Straight Connector 8"/>
          <p:cNvCxnSpPr>
            <a:stCxn id="6" idx="3"/>
            <a:endCxn id="7" idx="0"/>
          </p:cNvCxnSpPr>
          <p:nvPr/>
        </p:nvCxnSpPr>
        <p:spPr>
          <a:xfrm flipH="1">
            <a:off x="5242561" y="2990290"/>
            <a:ext cx="591111" cy="2863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5"/>
            <a:endCxn id="8" idx="0"/>
          </p:cNvCxnSpPr>
          <p:nvPr/>
        </p:nvCxnSpPr>
        <p:spPr>
          <a:xfrm>
            <a:off x="6480250" y="2990290"/>
            <a:ext cx="652071" cy="2863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Oval 10"/>
              <p:cNvSpPr/>
              <p:nvPr/>
            </p:nvSpPr>
            <p:spPr>
              <a:xfrm>
                <a:off x="4235104" y="4495800"/>
                <a:ext cx="914400" cy="914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p>
                        <m:sSupPr>
                          <m:ctrlPr>
                            <a:rPr lang="en-US" sz="2400" i="1" dirty="0">
                              <a:solidFill>
                                <a:srgbClr val="C00000"/>
                              </a:solidFill>
                              <a:latin typeface="Cambria Math" panose="02040503050406030204" pitchFamily="18" charset="0"/>
                            </a:rPr>
                          </m:ctrlPr>
                        </m:sSupPr>
                        <m:e>
                          <m:d>
                            <m:dPr>
                              <m:ctrlPr>
                                <a:rPr lang="en-US" sz="2400" i="1" dirty="0">
                                  <a:solidFill>
                                    <a:srgbClr val="C00000"/>
                                  </a:solidFill>
                                  <a:latin typeface="Cambria Math" panose="02040503050406030204" pitchFamily="18" charset="0"/>
                                </a:rPr>
                              </m:ctrlPr>
                            </m:dPr>
                            <m:e>
                              <m:f>
                                <m:fPr>
                                  <m:type m:val="lin"/>
                                  <m:ctrlPr>
                                    <a:rPr lang="en-US" sz="2400" i="1" dirty="0">
                                      <a:solidFill>
                                        <a:srgbClr val="C00000"/>
                                      </a:solidFill>
                                      <a:latin typeface="Cambria Math" panose="02040503050406030204" pitchFamily="18" charset="0"/>
                                    </a:rPr>
                                  </m:ctrlPr>
                                </m:fPr>
                                <m:num>
                                  <m:r>
                                    <a:rPr lang="en-US" sz="2400" i="1" dirty="0">
                                      <a:solidFill>
                                        <a:srgbClr val="C00000"/>
                                      </a:solidFill>
                                      <a:latin typeface="Cambria Math" panose="02040503050406030204" pitchFamily="18" charset="0"/>
                                    </a:rPr>
                                    <m:t>𝑛</m:t>
                                  </m:r>
                                </m:num>
                                <m:den>
                                  <m:r>
                                    <a:rPr lang="en-US" sz="2400" i="1" dirty="0">
                                      <a:solidFill>
                                        <a:srgbClr val="C00000"/>
                                      </a:solidFill>
                                      <a:latin typeface="Cambria Math" panose="02040503050406030204" pitchFamily="18" charset="0"/>
                                    </a:rPr>
                                    <m:t>4</m:t>
                                  </m:r>
                                </m:den>
                              </m:f>
                            </m:e>
                          </m:d>
                        </m:e>
                        <m:sup>
                          <m:r>
                            <a:rPr lang="en-US" sz="2400" i="1" dirty="0">
                              <a:solidFill>
                                <a:srgbClr val="C00000"/>
                              </a:solidFill>
                              <a:latin typeface="Cambria Math" panose="02040503050406030204" pitchFamily="18" charset="0"/>
                            </a:rPr>
                            <m:t>2</m:t>
                          </m:r>
                        </m:sup>
                      </m:sSup>
                    </m:oMath>
                  </m:oMathPara>
                </a14:m>
                <a:endParaRPr lang="en-US" sz="2400" dirty="0">
                  <a:solidFill>
                    <a:srgbClr val="C00000"/>
                  </a:solidFill>
                </a:endParaRPr>
              </a:p>
            </p:txBody>
          </p:sp>
        </mc:Choice>
        <mc:Fallback xmlns="">
          <p:sp>
            <p:nvSpPr>
              <p:cNvPr id="11" name="Oval 10"/>
              <p:cNvSpPr>
                <a:spLocks noRot="1" noChangeAspect="1" noMove="1" noResize="1" noEditPoints="1" noAdjustHandles="1" noChangeArrowheads="1" noChangeShapeType="1" noTextEdit="1"/>
              </p:cNvSpPr>
              <p:nvPr/>
            </p:nvSpPr>
            <p:spPr>
              <a:xfrm>
                <a:off x="4235104" y="4495800"/>
                <a:ext cx="914400" cy="914400"/>
              </a:xfrm>
              <a:prstGeom prst="ellipse">
                <a:avLst/>
              </a:prstGeom>
              <a:blipFill>
                <a:blip r:embed="rId7"/>
                <a:stretch>
                  <a:fillRect l="-28947" t="-37500" r="-40132" b="-70395"/>
                </a:stretch>
              </a:blipFill>
              <a:ln w="12700">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Oval 11"/>
              <p:cNvSpPr/>
              <p:nvPr/>
            </p:nvSpPr>
            <p:spPr>
              <a:xfrm>
                <a:off x="5252737" y="4495800"/>
                <a:ext cx="914400" cy="914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p>
                        <m:sSupPr>
                          <m:ctrlPr>
                            <a:rPr lang="en-US" sz="2400" i="1" dirty="0">
                              <a:solidFill>
                                <a:srgbClr val="C00000"/>
                              </a:solidFill>
                              <a:latin typeface="Cambria Math" panose="02040503050406030204" pitchFamily="18" charset="0"/>
                            </a:rPr>
                          </m:ctrlPr>
                        </m:sSupPr>
                        <m:e>
                          <m:d>
                            <m:dPr>
                              <m:ctrlPr>
                                <a:rPr lang="en-US" sz="2400" i="1" dirty="0">
                                  <a:solidFill>
                                    <a:srgbClr val="C00000"/>
                                  </a:solidFill>
                                  <a:latin typeface="Cambria Math" panose="02040503050406030204" pitchFamily="18" charset="0"/>
                                </a:rPr>
                              </m:ctrlPr>
                            </m:dPr>
                            <m:e>
                              <m:f>
                                <m:fPr>
                                  <m:type m:val="lin"/>
                                  <m:ctrlPr>
                                    <a:rPr lang="en-US" sz="2400" i="1" dirty="0">
                                      <a:solidFill>
                                        <a:srgbClr val="C00000"/>
                                      </a:solidFill>
                                      <a:latin typeface="Cambria Math" panose="02040503050406030204" pitchFamily="18" charset="0"/>
                                    </a:rPr>
                                  </m:ctrlPr>
                                </m:fPr>
                                <m:num>
                                  <m:r>
                                    <a:rPr lang="en-US" sz="2400" i="1" dirty="0">
                                      <a:solidFill>
                                        <a:srgbClr val="C00000"/>
                                      </a:solidFill>
                                      <a:latin typeface="Cambria Math" panose="02040503050406030204" pitchFamily="18" charset="0"/>
                                    </a:rPr>
                                    <m:t>𝑛</m:t>
                                  </m:r>
                                </m:num>
                                <m:den>
                                  <m:r>
                                    <a:rPr lang="en-US" sz="2400" i="1" dirty="0">
                                      <a:solidFill>
                                        <a:srgbClr val="C00000"/>
                                      </a:solidFill>
                                      <a:latin typeface="Cambria Math" panose="02040503050406030204" pitchFamily="18" charset="0"/>
                                    </a:rPr>
                                    <m:t>4</m:t>
                                  </m:r>
                                </m:den>
                              </m:f>
                            </m:e>
                          </m:d>
                        </m:e>
                        <m:sup>
                          <m:r>
                            <a:rPr lang="en-US" sz="2400" i="1" dirty="0">
                              <a:solidFill>
                                <a:srgbClr val="C00000"/>
                              </a:solidFill>
                              <a:latin typeface="Cambria Math" panose="02040503050406030204" pitchFamily="18" charset="0"/>
                            </a:rPr>
                            <m:t>2</m:t>
                          </m:r>
                        </m:sup>
                      </m:sSup>
                    </m:oMath>
                  </m:oMathPara>
                </a14:m>
                <a:endParaRPr lang="en-US" sz="2400" dirty="0">
                  <a:solidFill>
                    <a:srgbClr val="C00000"/>
                  </a:solidFill>
                </a:endParaRPr>
              </a:p>
            </p:txBody>
          </p:sp>
        </mc:Choice>
        <mc:Fallback xmlns="">
          <p:sp>
            <p:nvSpPr>
              <p:cNvPr id="12" name="Oval 11"/>
              <p:cNvSpPr>
                <a:spLocks noRot="1" noChangeAspect="1" noMove="1" noResize="1" noEditPoints="1" noAdjustHandles="1" noChangeArrowheads="1" noChangeShapeType="1" noTextEdit="1"/>
              </p:cNvSpPr>
              <p:nvPr/>
            </p:nvSpPr>
            <p:spPr>
              <a:xfrm>
                <a:off x="5252737" y="4495800"/>
                <a:ext cx="914400" cy="914400"/>
              </a:xfrm>
              <a:prstGeom prst="ellipse">
                <a:avLst/>
              </a:prstGeom>
              <a:blipFill>
                <a:blip r:embed="rId8"/>
                <a:stretch>
                  <a:fillRect l="-28947" t="-37500" r="-40132" b="-70395"/>
                </a:stretch>
              </a:blipFill>
              <a:ln w="12700">
                <a:solidFill>
                  <a:schemeClr val="tx1"/>
                </a:solidFill>
              </a:ln>
            </p:spPr>
            <p:txBody>
              <a:bodyPr/>
              <a:lstStyle/>
              <a:p>
                <a:r>
                  <a:rPr lang="en-IN">
                    <a:noFill/>
                  </a:rPr>
                  <a:t> </a:t>
                </a:r>
              </a:p>
            </p:txBody>
          </p:sp>
        </mc:Fallback>
      </mc:AlternateContent>
      <p:cxnSp>
        <p:nvCxnSpPr>
          <p:cNvPr id="13" name="Straight Connector 12"/>
          <p:cNvCxnSpPr>
            <a:stCxn id="7" idx="3"/>
            <a:endCxn id="11" idx="0"/>
          </p:cNvCxnSpPr>
          <p:nvPr/>
        </p:nvCxnSpPr>
        <p:spPr>
          <a:xfrm flipH="1">
            <a:off x="4692305" y="4057090"/>
            <a:ext cx="226967" cy="4387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5"/>
            <a:endCxn id="12" idx="0"/>
          </p:cNvCxnSpPr>
          <p:nvPr/>
        </p:nvCxnSpPr>
        <p:spPr>
          <a:xfrm>
            <a:off x="5565849" y="4057090"/>
            <a:ext cx="144088" cy="4387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p:cNvSpPr/>
              <p:nvPr/>
            </p:nvSpPr>
            <p:spPr>
              <a:xfrm>
                <a:off x="6184563" y="4495800"/>
                <a:ext cx="914400" cy="914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p>
                        <m:sSupPr>
                          <m:ctrlPr>
                            <a:rPr lang="en-US" sz="2400" i="1" dirty="0">
                              <a:solidFill>
                                <a:srgbClr val="C00000"/>
                              </a:solidFill>
                              <a:latin typeface="Cambria Math" panose="02040503050406030204" pitchFamily="18" charset="0"/>
                            </a:rPr>
                          </m:ctrlPr>
                        </m:sSupPr>
                        <m:e>
                          <m:d>
                            <m:dPr>
                              <m:ctrlPr>
                                <a:rPr lang="en-US" sz="2400" i="1" dirty="0">
                                  <a:solidFill>
                                    <a:srgbClr val="C00000"/>
                                  </a:solidFill>
                                  <a:latin typeface="Cambria Math" panose="02040503050406030204" pitchFamily="18" charset="0"/>
                                </a:rPr>
                              </m:ctrlPr>
                            </m:dPr>
                            <m:e>
                              <m:f>
                                <m:fPr>
                                  <m:type m:val="lin"/>
                                  <m:ctrlPr>
                                    <a:rPr lang="en-US" sz="2400" i="1" dirty="0">
                                      <a:solidFill>
                                        <a:srgbClr val="C00000"/>
                                      </a:solidFill>
                                      <a:latin typeface="Cambria Math" panose="02040503050406030204" pitchFamily="18" charset="0"/>
                                    </a:rPr>
                                  </m:ctrlPr>
                                </m:fPr>
                                <m:num>
                                  <m:r>
                                    <a:rPr lang="en-US" sz="2400" i="1" dirty="0">
                                      <a:solidFill>
                                        <a:srgbClr val="C00000"/>
                                      </a:solidFill>
                                      <a:latin typeface="Cambria Math" panose="02040503050406030204" pitchFamily="18" charset="0"/>
                                    </a:rPr>
                                    <m:t>𝑛</m:t>
                                  </m:r>
                                </m:num>
                                <m:den>
                                  <m:r>
                                    <a:rPr lang="en-US" sz="2400" i="1" dirty="0">
                                      <a:solidFill>
                                        <a:srgbClr val="C00000"/>
                                      </a:solidFill>
                                      <a:latin typeface="Cambria Math" panose="02040503050406030204" pitchFamily="18" charset="0"/>
                                    </a:rPr>
                                    <m:t>4</m:t>
                                  </m:r>
                                </m:den>
                              </m:f>
                            </m:e>
                          </m:d>
                        </m:e>
                        <m:sup>
                          <m:r>
                            <a:rPr lang="en-US" sz="2400" i="1" dirty="0">
                              <a:solidFill>
                                <a:srgbClr val="C00000"/>
                              </a:solidFill>
                              <a:latin typeface="Cambria Math" panose="02040503050406030204" pitchFamily="18" charset="0"/>
                            </a:rPr>
                            <m:t>2</m:t>
                          </m:r>
                        </m:sup>
                      </m:sSup>
                    </m:oMath>
                  </m:oMathPara>
                </a14:m>
                <a:endParaRPr lang="en-US" sz="2400" dirty="0">
                  <a:solidFill>
                    <a:srgbClr val="C00000"/>
                  </a:solidFill>
                </a:endParaRPr>
              </a:p>
            </p:txBody>
          </p:sp>
        </mc:Choice>
        <mc:Fallback xmlns="">
          <p:sp>
            <p:nvSpPr>
              <p:cNvPr id="15" name="Oval 14"/>
              <p:cNvSpPr>
                <a:spLocks noRot="1" noChangeAspect="1" noMove="1" noResize="1" noEditPoints="1" noAdjustHandles="1" noChangeArrowheads="1" noChangeShapeType="1" noTextEdit="1"/>
              </p:cNvSpPr>
              <p:nvPr/>
            </p:nvSpPr>
            <p:spPr>
              <a:xfrm>
                <a:off x="6184563" y="4495800"/>
                <a:ext cx="914400" cy="914400"/>
              </a:xfrm>
              <a:prstGeom prst="ellipse">
                <a:avLst/>
              </a:prstGeom>
              <a:blipFill>
                <a:blip r:embed="rId9"/>
                <a:stretch>
                  <a:fillRect l="-28947" t="-37500" r="-40132" b="-70395"/>
                </a:stretch>
              </a:blipFill>
              <a:ln w="12700">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Oval 15"/>
              <p:cNvSpPr/>
              <p:nvPr/>
            </p:nvSpPr>
            <p:spPr>
              <a:xfrm>
                <a:off x="7267138" y="4495800"/>
                <a:ext cx="914400" cy="9144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p>
                        <m:sSupPr>
                          <m:ctrlPr>
                            <a:rPr lang="en-US" sz="2400" i="1" dirty="0">
                              <a:solidFill>
                                <a:srgbClr val="C00000"/>
                              </a:solidFill>
                              <a:latin typeface="Cambria Math" panose="02040503050406030204" pitchFamily="18" charset="0"/>
                            </a:rPr>
                          </m:ctrlPr>
                        </m:sSupPr>
                        <m:e>
                          <m:d>
                            <m:dPr>
                              <m:ctrlPr>
                                <a:rPr lang="en-US" sz="2400" i="1" dirty="0">
                                  <a:solidFill>
                                    <a:srgbClr val="C00000"/>
                                  </a:solidFill>
                                  <a:latin typeface="Cambria Math" panose="02040503050406030204" pitchFamily="18" charset="0"/>
                                </a:rPr>
                              </m:ctrlPr>
                            </m:dPr>
                            <m:e>
                              <m:f>
                                <m:fPr>
                                  <m:type m:val="lin"/>
                                  <m:ctrlPr>
                                    <a:rPr lang="en-US" sz="2400" i="1" dirty="0">
                                      <a:solidFill>
                                        <a:srgbClr val="C00000"/>
                                      </a:solidFill>
                                      <a:latin typeface="Cambria Math" panose="02040503050406030204" pitchFamily="18" charset="0"/>
                                    </a:rPr>
                                  </m:ctrlPr>
                                </m:fPr>
                                <m:num>
                                  <m:r>
                                    <a:rPr lang="en-US" sz="2400" i="1" dirty="0">
                                      <a:solidFill>
                                        <a:srgbClr val="C00000"/>
                                      </a:solidFill>
                                      <a:latin typeface="Cambria Math" panose="02040503050406030204" pitchFamily="18" charset="0"/>
                                    </a:rPr>
                                    <m:t>𝑛</m:t>
                                  </m:r>
                                </m:num>
                                <m:den>
                                  <m:r>
                                    <a:rPr lang="en-US" sz="2400" i="1" dirty="0">
                                      <a:solidFill>
                                        <a:srgbClr val="C00000"/>
                                      </a:solidFill>
                                      <a:latin typeface="Cambria Math" panose="02040503050406030204" pitchFamily="18" charset="0"/>
                                    </a:rPr>
                                    <m:t>4</m:t>
                                  </m:r>
                                </m:den>
                              </m:f>
                            </m:e>
                          </m:d>
                        </m:e>
                        <m:sup>
                          <m:r>
                            <a:rPr lang="en-US" sz="2400" i="1" dirty="0">
                              <a:solidFill>
                                <a:srgbClr val="C00000"/>
                              </a:solidFill>
                              <a:latin typeface="Cambria Math" panose="02040503050406030204" pitchFamily="18" charset="0"/>
                            </a:rPr>
                            <m:t>2</m:t>
                          </m:r>
                        </m:sup>
                      </m:sSup>
                    </m:oMath>
                  </m:oMathPara>
                </a14:m>
                <a:endParaRPr lang="en-US" sz="2400" dirty="0">
                  <a:solidFill>
                    <a:srgbClr val="C00000"/>
                  </a:solidFill>
                </a:endParaRPr>
              </a:p>
            </p:txBody>
          </p:sp>
        </mc:Choice>
        <mc:Fallback xmlns="">
          <p:sp>
            <p:nvSpPr>
              <p:cNvPr id="16" name="Oval 15"/>
              <p:cNvSpPr>
                <a:spLocks noRot="1" noChangeAspect="1" noMove="1" noResize="1" noEditPoints="1" noAdjustHandles="1" noChangeArrowheads="1" noChangeShapeType="1" noTextEdit="1"/>
              </p:cNvSpPr>
              <p:nvPr/>
            </p:nvSpPr>
            <p:spPr>
              <a:xfrm>
                <a:off x="7267138" y="4495800"/>
                <a:ext cx="914400" cy="914400"/>
              </a:xfrm>
              <a:prstGeom prst="ellipse">
                <a:avLst/>
              </a:prstGeom>
              <a:blipFill>
                <a:blip r:embed="rId10"/>
                <a:stretch>
                  <a:fillRect l="-28947" t="-37500" r="-40132" b="-70395"/>
                </a:stretch>
              </a:blipFill>
              <a:ln w="12700">
                <a:solidFill>
                  <a:schemeClr val="tx1"/>
                </a:solidFill>
              </a:ln>
            </p:spPr>
            <p:txBody>
              <a:bodyPr/>
              <a:lstStyle/>
              <a:p>
                <a:r>
                  <a:rPr lang="en-IN">
                    <a:noFill/>
                  </a:rPr>
                  <a:t> </a:t>
                </a:r>
              </a:p>
            </p:txBody>
          </p:sp>
        </mc:Fallback>
      </mc:AlternateContent>
      <p:cxnSp>
        <p:nvCxnSpPr>
          <p:cNvPr id="17" name="Straight Connector 16"/>
          <p:cNvCxnSpPr>
            <a:stCxn id="8" idx="3"/>
            <a:endCxn id="15" idx="0"/>
          </p:cNvCxnSpPr>
          <p:nvPr/>
        </p:nvCxnSpPr>
        <p:spPr>
          <a:xfrm flipH="1">
            <a:off x="6641763" y="4057090"/>
            <a:ext cx="167268" cy="4387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5"/>
            <a:endCxn id="16" idx="0"/>
          </p:cNvCxnSpPr>
          <p:nvPr/>
        </p:nvCxnSpPr>
        <p:spPr>
          <a:xfrm>
            <a:off x="7455610" y="4057090"/>
            <a:ext cx="268729" cy="4387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829094" y="3616656"/>
            <a:ext cx="1464383"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458200" y="4876800"/>
            <a:ext cx="835276"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3"/>
          </p:cNvCxnSpPr>
          <p:nvPr/>
        </p:nvCxnSpPr>
        <p:spPr>
          <a:xfrm flipH="1">
            <a:off x="4217679" y="5276290"/>
            <a:ext cx="151337" cy="43871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5"/>
          </p:cNvCxnSpPr>
          <p:nvPr/>
        </p:nvCxnSpPr>
        <p:spPr>
          <a:xfrm>
            <a:off x="5015593" y="5276290"/>
            <a:ext cx="100554" cy="43871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2" idx="3"/>
          </p:cNvCxnSpPr>
          <p:nvPr/>
        </p:nvCxnSpPr>
        <p:spPr>
          <a:xfrm flipH="1">
            <a:off x="5284322" y="5276290"/>
            <a:ext cx="102326" cy="43871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2" idx="5"/>
          </p:cNvCxnSpPr>
          <p:nvPr/>
        </p:nvCxnSpPr>
        <p:spPr>
          <a:xfrm>
            <a:off x="6033226" y="5276290"/>
            <a:ext cx="117980" cy="43871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3"/>
          </p:cNvCxnSpPr>
          <p:nvPr/>
        </p:nvCxnSpPr>
        <p:spPr>
          <a:xfrm flipH="1">
            <a:off x="6200494" y="5276290"/>
            <a:ext cx="117980" cy="43871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5" idx="5"/>
          </p:cNvCxnSpPr>
          <p:nvPr/>
        </p:nvCxnSpPr>
        <p:spPr>
          <a:xfrm>
            <a:off x="6965052" y="5276290"/>
            <a:ext cx="167268" cy="43871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6" idx="3"/>
          </p:cNvCxnSpPr>
          <p:nvPr/>
        </p:nvCxnSpPr>
        <p:spPr>
          <a:xfrm flipH="1">
            <a:off x="7300495" y="5276290"/>
            <a:ext cx="100554" cy="43871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6" idx="5"/>
          </p:cNvCxnSpPr>
          <p:nvPr/>
        </p:nvCxnSpPr>
        <p:spPr>
          <a:xfrm>
            <a:off x="8047628" y="5276290"/>
            <a:ext cx="133911" cy="43871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Rectangle 37"/>
              <p:cNvSpPr/>
              <p:nvPr/>
            </p:nvSpPr>
            <p:spPr>
              <a:xfrm>
                <a:off x="9375524" y="4643736"/>
                <a:ext cx="91147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en-US" sz="2400" i="1" dirty="0">
                              <a:latin typeface="Cambria Math" panose="02040503050406030204" pitchFamily="18" charset="0"/>
                              <a:cs typeface="Times New Roman" panose="02020603050405020304" pitchFamily="18" charset="0"/>
                            </a:rPr>
                          </m:ctrlPr>
                        </m:sSupPr>
                        <m:e>
                          <m:f>
                            <m:fPr>
                              <m:type m:val="lin"/>
                              <m:ctrlPr>
                                <a:rPr lang="en-US" altLang="en-US" sz="2400" i="1" dirty="0">
                                  <a:latin typeface="Cambria Math" panose="02040503050406030204" pitchFamily="18" charset="0"/>
                                  <a:cs typeface="Times New Roman" panose="02020603050405020304" pitchFamily="18" charset="0"/>
                                </a:rPr>
                              </m:ctrlPr>
                            </m:fPr>
                            <m:num>
                              <m:r>
                                <a:rPr lang="en-US" altLang="en-US" sz="2400" i="1" dirty="0">
                                  <a:latin typeface="Cambria Math" panose="02040503050406030204" pitchFamily="18" charset="0"/>
                                  <a:cs typeface="Times New Roman" panose="02020603050405020304" pitchFamily="18" charset="0"/>
                                </a:rPr>
                                <m:t>1</m:t>
                              </m:r>
                            </m:num>
                            <m:den>
                              <m:r>
                                <a:rPr lang="en-US" altLang="en-US" sz="2400" i="1" dirty="0">
                                  <a:latin typeface="Cambria Math" panose="02040503050406030204" pitchFamily="18" charset="0"/>
                                  <a:cs typeface="Times New Roman" panose="02020603050405020304" pitchFamily="18" charset="0"/>
                                </a:rPr>
                                <m:t>2</m:t>
                              </m:r>
                            </m:den>
                          </m:f>
                          <m:r>
                            <a:rPr lang="en-US" altLang="en-US" sz="2400" i="1" dirty="0">
                              <a:latin typeface="Cambria Math" panose="02040503050406030204" pitchFamily="18" charset="0"/>
                              <a:cs typeface="Times New Roman" panose="02020603050405020304" pitchFamily="18" charset="0"/>
                            </a:rPr>
                            <m:t>𝑛</m:t>
                          </m:r>
                        </m:e>
                        <m:sup>
                          <m:r>
                            <a:rPr lang="en-US" altLang="en-US" sz="2400" i="1" dirty="0">
                              <a:latin typeface="Cambria Math" panose="02040503050406030204" pitchFamily="18" charset="0"/>
                              <a:cs typeface="Times New Roman" panose="02020603050405020304" pitchFamily="18" charset="0"/>
                            </a:rPr>
                            <m:t>2</m:t>
                          </m:r>
                        </m:sup>
                      </m:sSup>
                    </m:oMath>
                  </m:oMathPara>
                </a14:m>
                <a:endParaRPr lang="en-US" sz="2400" dirty="0"/>
              </a:p>
            </p:txBody>
          </p:sp>
        </mc:Choice>
        <mc:Fallback xmlns="">
          <p:sp>
            <p:nvSpPr>
              <p:cNvPr id="38" name="Rectangle 37"/>
              <p:cNvSpPr>
                <a:spLocks noRot="1" noChangeAspect="1" noMove="1" noResize="1" noEditPoints="1" noAdjustHandles="1" noChangeArrowheads="1" noChangeShapeType="1" noTextEdit="1"/>
              </p:cNvSpPr>
              <p:nvPr/>
            </p:nvSpPr>
            <p:spPr>
              <a:xfrm>
                <a:off x="9375524" y="4643736"/>
                <a:ext cx="911476" cy="461665"/>
              </a:xfrm>
              <a:prstGeom prst="rect">
                <a:avLst/>
              </a:prstGeom>
              <a:blipFill>
                <a:blip r:embed="rId11"/>
                <a:stretch>
                  <a:fillRect l="-32000" t="-125000" r="-52667" b="-190789"/>
                </a:stretch>
              </a:blipFill>
            </p:spPr>
            <p:txBody>
              <a:bodyPr/>
              <a:lstStyle/>
              <a:p>
                <a:r>
                  <a:rPr lang="en-IN">
                    <a:noFill/>
                  </a:rPr>
                  <a:t> </a:t>
                </a:r>
              </a:p>
            </p:txBody>
          </p:sp>
        </mc:Fallback>
      </mc:AlternateContent>
      <p:cxnSp>
        <p:nvCxnSpPr>
          <p:cNvPr id="52" name="Straight Connector 51"/>
          <p:cNvCxnSpPr/>
          <p:nvPr/>
        </p:nvCxnSpPr>
        <p:spPr>
          <a:xfrm>
            <a:off x="9753600" y="5276290"/>
            <a:ext cx="0" cy="591111"/>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Rectangle 52"/>
              <p:cNvSpPr/>
              <p:nvPr/>
            </p:nvSpPr>
            <p:spPr>
              <a:xfrm>
                <a:off x="9296400" y="5943601"/>
                <a:ext cx="91147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𝑂</m:t>
                      </m:r>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𝑛</m:t>
                              </m:r>
                            </m:e>
                            <m:sup>
                              <m:r>
                                <a:rPr lang="en-US" sz="2400" i="1">
                                  <a:latin typeface="Cambria Math" panose="02040503050406030204" pitchFamily="18" charset="0"/>
                                  <a:ea typeface="Cambria Math" panose="02040503050406030204" pitchFamily="18" charset="0"/>
                                </a:rPr>
                                <m:t>2</m:t>
                              </m:r>
                            </m:sup>
                          </m:sSup>
                        </m:e>
                      </m:d>
                    </m:oMath>
                  </m:oMathPara>
                </a14:m>
                <a:endParaRPr lang="en-US" sz="2400" dirty="0">
                  <a:latin typeface="+mj-lt"/>
                </a:endParaRPr>
              </a:p>
            </p:txBody>
          </p:sp>
        </mc:Choice>
        <mc:Fallback xmlns="">
          <p:sp>
            <p:nvSpPr>
              <p:cNvPr id="53" name="Rectangle 52"/>
              <p:cNvSpPr>
                <a:spLocks noRot="1" noChangeAspect="1" noMove="1" noResize="1" noEditPoints="1" noAdjustHandles="1" noChangeArrowheads="1" noChangeShapeType="1" noTextEdit="1"/>
              </p:cNvSpPr>
              <p:nvPr/>
            </p:nvSpPr>
            <p:spPr>
              <a:xfrm>
                <a:off x="9296400" y="5943601"/>
                <a:ext cx="911476" cy="461665"/>
              </a:xfrm>
              <a:prstGeom prst="rect">
                <a:avLst/>
              </a:prstGeom>
              <a:blipFill>
                <a:blip r:embed="rId12"/>
                <a:stretch>
                  <a:fillRect l="-1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9448800" y="3352801"/>
                <a:ext cx="91147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en-US" sz="2400" i="1" dirty="0">
                              <a:latin typeface="Cambria Math" panose="02040503050406030204" pitchFamily="18" charset="0"/>
                              <a:cs typeface="Times New Roman" panose="02020603050405020304" pitchFamily="18" charset="0"/>
                            </a:rPr>
                          </m:ctrlPr>
                        </m:sSupPr>
                        <m:e>
                          <m:f>
                            <m:fPr>
                              <m:type m:val="lin"/>
                              <m:ctrlPr>
                                <a:rPr lang="en-US" altLang="en-US" sz="2400" i="1" dirty="0">
                                  <a:latin typeface="Cambria Math" panose="02040503050406030204" pitchFamily="18" charset="0"/>
                                  <a:cs typeface="Times New Roman" panose="02020603050405020304" pitchFamily="18" charset="0"/>
                                </a:rPr>
                              </m:ctrlPr>
                            </m:fPr>
                            <m:num>
                              <m:r>
                                <a:rPr lang="en-US" altLang="en-US" sz="2400" i="1" dirty="0">
                                  <a:latin typeface="Cambria Math" panose="02040503050406030204" pitchFamily="18" charset="0"/>
                                  <a:cs typeface="Times New Roman" panose="02020603050405020304" pitchFamily="18" charset="0"/>
                                </a:rPr>
                                <m:t>1</m:t>
                              </m:r>
                            </m:num>
                            <m:den>
                              <m:r>
                                <a:rPr lang="en-US" altLang="en-US" sz="2400" i="1" dirty="0">
                                  <a:latin typeface="Cambria Math" panose="02040503050406030204" pitchFamily="18" charset="0"/>
                                  <a:cs typeface="Times New Roman" panose="02020603050405020304" pitchFamily="18" charset="0"/>
                                </a:rPr>
                                <m:t>2</m:t>
                              </m:r>
                            </m:den>
                          </m:f>
                          <m:r>
                            <a:rPr lang="en-US" altLang="en-US" sz="2400" i="1" dirty="0">
                              <a:latin typeface="Cambria Math" panose="02040503050406030204" pitchFamily="18" charset="0"/>
                              <a:cs typeface="Times New Roman" panose="02020603050405020304" pitchFamily="18" charset="0"/>
                            </a:rPr>
                            <m:t>𝑛</m:t>
                          </m:r>
                        </m:e>
                        <m:sup>
                          <m:r>
                            <a:rPr lang="en-US" altLang="en-US" sz="2400" i="1" dirty="0">
                              <a:latin typeface="Cambria Math" panose="02040503050406030204" pitchFamily="18" charset="0"/>
                              <a:cs typeface="Times New Roman" panose="02020603050405020304" pitchFamily="18" charset="0"/>
                            </a:rPr>
                            <m:t>2</m:t>
                          </m:r>
                        </m:sup>
                      </m:sSup>
                    </m:oMath>
                  </m:oMathPara>
                </a14:m>
                <a:endParaRPr lang="en-US" sz="2400" dirty="0"/>
              </a:p>
            </p:txBody>
          </p:sp>
        </mc:Choice>
        <mc:Fallback xmlns="">
          <p:sp>
            <p:nvSpPr>
              <p:cNvPr id="33" name="Rectangle 32"/>
              <p:cNvSpPr>
                <a:spLocks noRot="1" noChangeAspect="1" noMove="1" noResize="1" noEditPoints="1" noAdjustHandles="1" noChangeArrowheads="1" noChangeShapeType="1" noTextEdit="1"/>
              </p:cNvSpPr>
              <p:nvPr/>
            </p:nvSpPr>
            <p:spPr>
              <a:xfrm>
                <a:off x="9448800" y="3352801"/>
                <a:ext cx="911476" cy="461665"/>
              </a:xfrm>
              <a:prstGeom prst="rect">
                <a:avLst/>
              </a:prstGeom>
              <a:blipFill>
                <a:blip r:embed="rId13"/>
                <a:stretch>
                  <a:fillRect l="-31333" t="-125000" r="-52667" b="-190789"/>
                </a:stretch>
              </a:blipFill>
            </p:spPr>
            <p:txBody>
              <a:bodyPr/>
              <a:lstStyle/>
              <a:p>
                <a:r>
                  <a:rPr lang="en-IN">
                    <a:noFill/>
                  </a:rPr>
                  <a:t> </a:t>
                </a:r>
              </a:p>
            </p:txBody>
          </p:sp>
        </mc:Fallback>
      </mc:AlternateContent>
    </p:spTree>
    <p:extLst>
      <p:ext uri="{BB962C8B-B14F-4D97-AF65-F5344CB8AC3E}">
        <p14:creationId xmlns:p14="http://schemas.microsoft.com/office/powerpoint/2010/main" val="402026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par>
                                <p:cTn id="13" presetID="22"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500"/>
                                        <p:tgtEl>
                                          <p:spTgt spid="13"/>
                                        </p:tgtEl>
                                      </p:cBhvr>
                                    </p:animEffect>
                                  </p:childTnLst>
                                </p:cTn>
                              </p:par>
                              <p:par>
                                <p:cTn id="29" presetID="22" presetClass="entr" presetSubtype="1"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1"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up)">
                                      <p:cBhvr>
                                        <p:cTn id="34" dur="500"/>
                                        <p:tgtEl>
                                          <p:spTgt spid="17"/>
                                        </p:tgtEl>
                                      </p:cBhvr>
                                    </p:animEffect>
                                  </p:childTnLst>
                                </p:cTn>
                              </p:par>
                              <p:par>
                                <p:cTn id="35" presetID="22" presetClass="entr" presetSubtype="1"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up)">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up)">
                                      <p:cBhvr>
                                        <p:cTn id="56" dur="500"/>
                                        <p:tgtEl>
                                          <p:spTgt spid="21"/>
                                        </p:tgtEl>
                                      </p:cBhvr>
                                    </p:animEffect>
                                  </p:childTnLst>
                                </p:cTn>
                              </p:par>
                              <p:par>
                                <p:cTn id="57" presetID="22" presetClass="entr" presetSubtype="1"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up)">
                                      <p:cBhvr>
                                        <p:cTn id="59" dur="500"/>
                                        <p:tgtEl>
                                          <p:spTgt spid="22"/>
                                        </p:tgtEl>
                                      </p:cBhvr>
                                    </p:animEffect>
                                  </p:childTnLst>
                                </p:cTn>
                              </p:par>
                              <p:par>
                                <p:cTn id="60" presetID="22" presetClass="entr" presetSubtype="1" fill="hold"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up)">
                                      <p:cBhvr>
                                        <p:cTn id="62" dur="500"/>
                                        <p:tgtEl>
                                          <p:spTgt spid="23"/>
                                        </p:tgtEl>
                                      </p:cBhvr>
                                    </p:animEffect>
                                  </p:childTnLst>
                                </p:cTn>
                              </p:par>
                              <p:par>
                                <p:cTn id="63" presetID="22" presetClass="entr" presetSubtype="1"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wipe(up)">
                                      <p:cBhvr>
                                        <p:cTn id="65" dur="500"/>
                                        <p:tgtEl>
                                          <p:spTgt spid="25"/>
                                        </p:tgtEl>
                                      </p:cBhvr>
                                    </p:animEffect>
                                  </p:childTnLst>
                                </p:cTn>
                              </p:par>
                              <p:par>
                                <p:cTn id="66" presetID="22" presetClass="entr" presetSubtype="1" fill="hold" nodeType="with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up)">
                                      <p:cBhvr>
                                        <p:cTn id="68" dur="500"/>
                                        <p:tgtEl>
                                          <p:spTgt spid="24"/>
                                        </p:tgtEl>
                                      </p:cBhvr>
                                    </p:animEffect>
                                  </p:childTnLst>
                                </p:cTn>
                              </p:par>
                              <p:par>
                                <p:cTn id="69" presetID="22" presetClass="entr" presetSubtype="1" fill="hold"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wipe(up)">
                                      <p:cBhvr>
                                        <p:cTn id="71" dur="500"/>
                                        <p:tgtEl>
                                          <p:spTgt spid="26"/>
                                        </p:tgtEl>
                                      </p:cBhvr>
                                    </p:animEffect>
                                  </p:childTnLst>
                                </p:cTn>
                              </p:par>
                              <p:par>
                                <p:cTn id="72" presetID="22" presetClass="entr" presetSubtype="1" fill="hold"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up)">
                                      <p:cBhvr>
                                        <p:cTn id="74" dur="500"/>
                                        <p:tgtEl>
                                          <p:spTgt spid="27"/>
                                        </p:tgtEl>
                                      </p:cBhvr>
                                    </p:animEffect>
                                  </p:childTnLst>
                                </p:cTn>
                              </p:par>
                              <p:par>
                                <p:cTn id="75" presetID="22" presetClass="entr" presetSubtype="1" fill="hold"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wipe(up)">
                                      <p:cBhvr>
                                        <p:cTn id="77" dur="500"/>
                                        <p:tgtEl>
                                          <p:spTgt spid="2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left)">
                                      <p:cBhvr>
                                        <p:cTn id="82" dur="500"/>
                                        <p:tgtEl>
                                          <p:spTgt spid="1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wipe(left)">
                                      <p:cBhvr>
                                        <p:cTn id="87" dur="500"/>
                                        <p:tgtEl>
                                          <p:spTgt spid="20"/>
                                        </p:tgtEl>
                                      </p:cBhvr>
                                    </p:animEffec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fade">
                                      <p:cBhvr>
                                        <p:cTn id="91" dur="500"/>
                                        <p:tgtEl>
                                          <p:spTgt spid="38"/>
                                        </p:tgtEl>
                                      </p:cBhvr>
                                    </p:animEffect>
                                  </p:childTnLst>
                                </p:cTn>
                              </p:par>
                            </p:childTnLst>
                          </p:cTn>
                        </p:par>
                        <p:par>
                          <p:cTn id="92" fill="hold">
                            <p:stCondLst>
                              <p:cond delay="1000"/>
                            </p:stCondLst>
                            <p:childTnLst>
                              <p:par>
                                <p:cTn id="93" presetID="22" presetClass="entr" presetSubtype="1" fill="hold" nodeType="after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wipe(up)">
                                      <p:cBhvr>
                                        <p:cTn id="95" dur="500"/>
                                        <p:tgtEl>
                                          <p:spTgt spid="52"/>
                                        </p:tgtEl>
                                      </p:cBhvr>
                                    </p:animEffect>
                                  </p:childTnLst>
                                </p:cTn>
                              </p:par>
                            </p:childTnLst>
                          </p:cTn>
                        </p:par>
                        <p:par>
                          <p:cTn id="96" fill="hold">
                            <p:stCondLst>
                              <p:cond delay="1500"/>
                            </p:stCondLst>
                            <p:childTnLst>
                              <p:par>
                                <p:cTn id="97" presetID="10" presetClass="entr" presetSubtype="0" fill="hold" grpId="0" nodeType="after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fade">
                                      <p:cBhvr>
                                        <p:cTn id="99" dur="500"/>
                                        <p:tgtEl>
                                          <p:spTgt spid="53"/>
                                        </p:tgtEl>
                                      </p:cBhvr>
                                    </p:animEffect>
                                  </p:childTnLst>
                                </p:cTn>
                              </p:par>
                            </p:childTnLst>
                          </p:cTn>
                        </p:par>
                        <p:par>
                          <p:cTn id="100" fill="hold">
                            <p:stCondLst>
                              <p:cond delay="2000"/>
                            </p:stCondLst>
                            <p:childTnLst>
                              <p:par>
                                <p:cTn id="101" presetID="10" presetClass="entr" presetSubtype="0" fill="hold" grpId="0" nodeType="after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fade">
                                      <p:cBhvr>
                                        <p:cTn id="10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2" grpId="0" animBg="1"/>
      <p:bldP spid="15" grpId="0" animBg="1"/>
      <p:bldP spid="16" grpId="0" animBg="1"/>
      <p:bldP spid="38" grpId="0"/>
      <p:bldP spid="53"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Substitution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make a guess for the solution and then we use mathematical induction to prove the guess is correct or incorrect.</a:t>
                </a:r>
              </a:p>
              <a:p>
                <a:r>
                  <a:rPr lang="en-US" dirty="0"/>
                  <a:t>Example 1: </a:t>
                </a:r>
              </a:p>
              <a:p>
                <a:endParaRPr lang="en-US" dirty="0"/>
              </a:p>
              <a:p>
                <a:r>
                  <a:rPr lang="en-US" dirty="0"/>
                  <a:t>Replacing </a:t>
                </a:r>
                <a14:m>
                  <m:oMath xmlns:m="http://schemas.openxmlformats.org/officeDocument/2006/math">
                    <m:r>
                      <a:rPr lang="en-US" i="1" dirty="0" smtClean="0">
                        <a:latin typeface="Cambria Math" panose="02040503050406030204" pitchFamily="18" charset="0"/>
                      </a:rPr>
                      <m:t>𝑛</m:t>
                    </m:r>
                  </m:oMath>
                </a14:m>
                <a:r>
                  <a:rPr lang="en-US" dirty="0"/>
                  <a:t> by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m:t>
                    </m:r>
                  </m:oMath>
                </a14:m>
                <a:r>
                  <a:rPr lang="en-US" dirty="0"/>
                  <a:t> and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−2</m:t>
                    </m:r>
                  </m:oMath>
                </a14:m>
                <a:r>
                  <a:rPr lang="en-US" dirty="0"/>
                  <a:t>, we can write following equations.</a:t>
                </a:r>
              </a:p>
              <a:p>
                <a:endParaRPr lang="en-US" dirty="0"/>
              </a:p>
              <a:p>
                <a:endParaRPr lang="en-US" dirty="0"/>
              </a:p>
              <a:p>
                <a:endParaRPr lang="en-US" dirty="0"/>
              </a:p>
              <a:p>
                <a:r>
                  <a:rPr lang="en-US" dirty="0"/>
                  <a:t> Substituting equation </a:t>
                </a:r>
                <a14:m>
                  <m:oMath xmlns:m="http://schemas.openxmlformats.org/officeDocument/2006/math">
                    <m:r>
                      <a:rPr lang="en-US" i="1" dirty="0" smtClean="0">
                        <a:solidFill>
                          <a:srgbClr val="FF0000"/>
                        </a:solidFill>
                        <a:latin typeface="Cambria Math" panose="02040503050406030204" pitchFamily="18" charset="0"/>
                      </a:rPr>
                      <m:t>3</m:t>
                    </m:r>
                  </m:oMath>
                </a14:m>
                <a:r>
                  <a:rPr lang="en-US" dirty="0">
                    <a:solidFill>
                      <a:srgbClr val="FF0000"/>
                    </a:solidFill>
                  </a:rPr>
                  <a:t> in </a:t>
                </a:r>
                <a14:m>
                  <m:oMath xmlns:m="http://schemas.openxmlformats.org/officeDocument/2006/math">
                    <m:r>
                      <a:rPr lang="en-US" i="1" dirty="0" smtClean="0">
                        <a:solidFill>
                          <a:srgbClr val="FF0000"/>
                        </a:solidFill>
                        <a:latin typeface="Cambria Math" panose="02040503050406030204" pitchFamily="18" charset="0"/>
                      </a:rPr>
                      <m:t>2</m:t>
                    </m:r>
                  </m:oMath>
                </a14:m>
                <a:r>
                  <a:rPr lang="en-US" dirty="0">
                    <a:solidFill>
                      <a:srgbClr val="FF0000"/>
                    </a:solidFill>
                  </a:rPr>
                  <a:t> </a:t>
                </a:r>
                <a:r>
                  <a:rPr lang="en-US" dirty="0"/>
                  <a:t>and equation </a:t>
                </a:r>
                <a14:m>
                  <m:oMath xmlns:m="http://schemas.openxmlformats.org/officeDocument/2006/math">
                    <m:r>
                      <a:rPr lang="en-US" i="1" dirty="0" smtClean="0">
                        <a:solidFill>
                          <a:srgbClr val="FF0000"/>
                        </a:solidFill>
                        <a:latin typeface="Cambria Math" panose="02040503050406030204" pitchFamily="18" charset="0"/>
                      </a:rPr>
                      <m:t>2</m:t>
                    </m:r>
                  </m:oMath>
                </a14:m>
                <a:r>
                  <a:rPr lang="en-US" dirty="0">
                    <a:solidFill>
                      <a:srgbClr val="FF0000"/>
                    </a:solidFill>
                  </a:rPr>
                  <a:t> in </a:t>
                </a:r>
                <a14:m>
                  <m:oMath xmlns:m="http://schemas.openxmlformats.org/officeDocument/2006/math">
                    <m:r>
                      <a:rPr lang="en-US" i="1" dirty="0" smtClean="0">
                        <a:solidFill>
                          <a:srgbClr val="FF0000"/>
                        </a:solidFill>
                        <a:latin typeface="Cambria Math" panose="02040503050406030204" pitchFamily="18" charset="0"/>
                      </a:rPr>
                      <m:t>1</m:t>
                    </m:r>
                  </m:oMath>
                </a14:m>
                <a:r>
                  <a:rPr lang="en-US" dirty="0">
                    <a:solidFill>
                      <a:srgbClr val="FF0000"/>
                    </a:solidFill>
                  </a:rPr>
                  <a:t> </a:t>
                </a:r>
                <a:r>
                  <a:rPr lang="en-US" dirty="0"/>
                  <a:t>we have now,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457" r="-10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5</a:t>
            </a:fld>
            <a:endParaRPr lang="en-US" dirty="0"/>
          </a:p>
        </p:txBody>
      </p:sp>
      <mc:AlternateContent xmlns:mc="http://schemas.openxmlformats.org/markup-compatibility/2006" xmlns:a14="http://schemas.microsoft.com/office/drawing/2010/main">
        <mc:Choice Requires="a14">
          <p:sp>
            <p:nvSpPr>
              <p:cNvPr id="5" name="Rectangle 4"/>
              <p:cNvSpPr/>
              <p:nvPr/>
            </p:nvSpPr>
            <p:spPr>
              <a:xfrm>
                <a:off x="3810000" y="2209800"/>
                <a:ext cx="4114800" cy="457200"/>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a:solidFill>
                            <a:srgbClr val="C00000"/>
                          </a:solidFill>
                          <a:latin typeface="Cambria Math" panose="02040503050406030204" pitchFamily="18" charset="0"/>
                        </a:rPr>
                        <m:t>𝑇</m:t>
                      </m:r>
                      <m:r>
                        <a:rPr lang="en-US" sz="2400" i="1" dirty="0">
                          <a:solidFill>
                            <a:srgbClr val="C00000"/>
                          </a:solidFill>
                          <a:latin typeface="Cambria Math" panose="02040503050406030204" pitchFamily="18" charset="0"/>
                        </a:rPr>
                        <m:t>(</m:t>
                      </m:r>
                      <m:r>
                        <a:rPr lang="en-US" sz="2400" i="1" dirty="0">
                          <a:solidFill>
                            <a:srgbClr val="C00000"/>
                          </a:solidFill>
                          <a:latin typeface="Cambria Math" panose="02040503050406030204" pitchFamily="18" charset="0"/>
                        </a:rPr>
                        <m:t>𝑛</m:t>
                      </m:r>
                      <m:r>
                        <a:rPr lang="en-US" sz="2400" i="1" dirty="0">
                          <a:solidFill>
                            <a:srgbClr val="C00000"/>
                          </a:solidFill>
                          <a:latin typeface="Cambria Math" panose="02040503050406030204" pitchFamily="18" charset="0"/>
                        </a:rPr>
                        <m:t>)=</m:t>
                      </m:r>
                      <m:r>
                        <a:rPr lang="en-US" sz="2400" i="1" dirty="0">
                          <a:solidFill>
                            <a:srgbClr val="C00000"/>
                          </a:solidFill>
                          <a:latin typeface="Cambria Math" panose="02040503050406030204" pitchFamily="18" charset="0"/>
                        </a:rPr>
                        <m:t>𝑇</m:t>
                      </m:r>
                      <m:r>
                        <a:rPr lang="en-US" sz="2400" i="1" dirty="0">
                          <a:solidFill>
                            <a:srgbClr val="C00000"/>
                          </a:solidFill>
                          <a:latin typeface="Cambria Math" panose="02040503050406030204" pitchFamily="18" charset="0"/>
                        </a:rPr>
                        <m:t>(</m:t>
                      </m:r>
                      <m:r>
                        <a:rPr lang="en-US" sz="2400" i="1" dirty="0">
                          <a:solidFill>
                            <a:srgbClr val="C00000"/>
                          </a:solidFill>
                          <a:latin typeface="Cambria Math" panose="02040503050406030204" pitchFamily="18" charset="0"/>
                        </a:rPr>
                        <m:t>𝑛</m:t>
                      </m:r>
                      <m:r>
                        <a:rPr lang="en-US" sz="2400" i="1" dirty="0">
                          <a:solidFill>
                            <a:srgbClr val="C00000"/>
                          </a:solidFill>
                          <a:latin typeface="Cambria Math" panose="02040503050406030204" pitchFamily="18" charset="0"/>
                        </a:rPr>
                        <m:t>−1)+</m:t>
                      </m:r>
                      <m:r>
                        <a:rPr lang="en-US" sz="2400" i="1" dirty="0">
                          <a:solidFill>
                            <a:srgbClr val="C00000"/>
                          </a:solidFill>
                          <a:latin typeface="Cambria Math" panose="02040503050406030204" pitchFamily="18" charset="0"/>
                        </a:rPr>
                        <m:t>𝑛</m:t>
                      </m:r>
                      <m:r>
                        <a:rPr lang="en-US" sz="2400" i="1" dirty="0">
                          <a:solidFill>
                            <a:srgbClr val="C00000"/>
                          </a:solidFill>
                          <a:latin typeface="Cambria Math" panose="02040503050406030204" pitchFamily="18" charset="0"/>
                        </a:rPr>
                        <m:t> </m:t>
                      </m:r>
                    </m:oMath>
                  </m:oMathPara>
                </a14:m>
                <a:endParaRPr lang="en-US" sz="2400" dirty="0">
                  <a:solidFill>
                    <a:srgbClr val="C00000"/>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3810000" y="2209800"/>
                <a:ext cx="4114800" cy="457200"/>
              </a:xfrm>
              <a:prstGeom prst="rect">
                <a:avLst/>
              </a:prstGeom>
              <a:blipFill>
                <a:blip r:embed="rId3"/>
                <a:stretch>
                  <a:fillRect b="-14103"/>
                </a:stretch>
              </a:blipFill>
              <a:ln w="19050">
                <a:solidFill>
                  <a:srgbClr val="002060"/>
                </a:solidFill>
              </a:ln>
            </p:spPr>
            <p:txBody>
              <a:bodyPr/>
              <a:lstStyle/>
              <a:p>
                <a:r>
                  <a:rPr lang="en-IN">
                    <a:noFill/>
                  </a:rPr>
                  <a:t> </a:t>
                </a:r>
              </a:p>
            </p:txBody>
          </p:sp>
        </mc:Fallback>
      </mc:AlternateContent>
      <p:cxnSp>
        <p:nvCxnSpPr>
          <p:cNvPr id="7" name="Straight Connector 6"/>
          <p:cNvCxnSpPr>
            <a:stCxn id="5" idx="3"/>
            <a:endCxn id="8" idx="2"/>
          </p:cNvCxnSpPr>
          <p:nvPr/>
        </p:nvCxnSpPr>
        <p:spPr>
          <a:xfrm>
            <a:off x="7924800" y="2438400"/>
            <a:ext cx="983672"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8908472" y="2209800"/>
            <a:ext cx="457200" cy="457200"/>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mc:AlternateContent xmlns:mc="http://schemas.openxmlformats.org/markup-compatibility/2006" xmlns:a14="http://schemas.microsoft.com/office/drawing/2010/main">
        <mc:Choice Requires="a14">
          <p:sp>
            <p:nvSpPr>
              <p:cNvPr id="10" name="Rectangle 9"/>
              <p:cNvSpPr/>
              <p:nvPr/>
            </p:nvSpPr>
            <p:spPr>
              <a:xfrm>
                <a:off x="3810000" y="3505200"/>
                <a:ext cx="4114800" cy="457200"/>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a:solidFill>
                            <a:srgbClr val="C00000"/>
                          </a:solidFill>
                          <a:latin typeface="Cambria Math" panose="02040503050406030204" pitchFamily="18" charset="0"/>
                        </a:rPr>
                        <m:t>𝑇</m:t>
                      </m:r>
                      <m:r>
                        <a:rPr lang="en-US" sz="2400" i="1" dirty="0">
                          <a:solidFill>
                            <a:srgbClr val="C00000"/>
                          </a:solidFill>
                          <a:latin typeface="Cambria Math" panose="02040503050406030204" pitchFamily="18" charset="0"/>
                        </a:rPr>
                        <m:t>(</m:t>
                      </m:r>
                      <m:r>
                        <a:rPr lang="en-US" sz="2400" i="1" dirty="0">
                          <a:solidFill>
                            <a:srgbClr val="C00000"/>
                          </a:solidFill>
                          <a:latin typeface="Cambria Math" panose="02040503050406030204" pitchFamily="18" charset="0"/>
                        </a:rPr>
                        <m:t>𝑛</m:t>
                      </m:r>
                      <m:r>
                        <a:rPr lang="en-US" sz="2400" i="1" dirty="0">
                          <a:solidFill>
                            <a:srgbClr val="C00000"/>
                          </a:solidFill>
                          <a:latin typeface="Cambria Math" panose="02040503050406030204" pitchFamily="18" charset="0"/>
                        </a:rPr>
                        <m:t>−1)=</m:t>
                      </m:r>
                      <m:r>
                        <a:rPr lang="en-US" sz="2400" i="1" dirty="0">
                          <a:solidFill>
                            <a:srgbClr val="C00000"/>
                          </a:solidFill>
                          <a:latin typeface="Cambria Math" panose="02040503050406030204" pitchFamily="18" charset="0"/>
                        </a:rPr>
                        <m:t>𝑇</m:t>
                      </m:r>
                      <m:r>
                        <a:rPr lang="en-US" sz="2400" i="1" dirty="0">
                          <a:solidFill>
                            <a:srgbClr val="C00000"/>
                          </a:solidFill>
                          <a:latin typeface="Cambria Math" panose="02040503050406030204" pitchFamily="18" charset="0"/>
                        </a:rPr>
                        <m:t>(</m:t>
                      </m:r>
                      <m:r>
                        <a:rPr lang="en-US" sz="2400" i="1" dirty="0">
                          <a:solidFill>
                            <a:srgbClr val="C00000"/>
                          </a:solidFill>
                          <a:latin typeface="Cambria Math" panose="02040503050406030204" pitchFamily="18" charset="0"/>
                        </a:rPr>
                        <m:t>𝑛</m:t>
                      </m:r>
                      <m:r>
                        <a:rPr lang="en-US" sz="2400" i="1" dirty="0">
                          <a:solidFill>
                            <a:srgbClr val="C00000"/>
                          </a:solidFill>
                          <a:latin typeface="Cambria Math" panose="02040503050406030204" pitchFamily="18" charset="0"/>
                        </a:rPr>
                        <m:t>−2)+</m:t>
                      </m:r>
                      <m:r>
                        <a:rPr lang="en-US" sz="2400" i="1" dirty="0">
                          <a:solidFill>
                            <a:srgbClr val="C00000"/>
                          </a:solidFill>
                          <a:latin typeface="Cambria Math" panose="02040503050406030204" pitchFamily="18" charset="0"/>
                        </a:rPr>
                        <m:t>𝑛</m:t>
                      </m:r>
                      <m:r>
                        <a:rPr lang="en-US" sz="2400" i="1" dirty="0">
                          <a:solidFill>
                            <a:srgbClr val="C00000"/>
                          </a:solidFill>
                          <a:latin typeface="Cambria Math" panose="02040503050406030204" pitchFamily="18" charset="0"/>
                        </a:rPr>
                        <m:t>−1 </m:t>
                      </m:r>
                    </m:oMath>
                  </m:oMathPara>
                </a14:m>
                <a:endParaRPr lang="en-US" sz="2400" dirty="0">
                  <a:solidFill>
                    <a:srgbClr val="C00000"/>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3810000" y="3505200"/>
                <a:ext cx="4114800" cy="457200"/>
              </a:xfrm>
              <a:prstGeom prst="rect">
                <a:avLst/>
              </a:prstGeom>
              <a:blipFill>
                <a:blip r:embed="rId4"/>
                <a:stretch>
                  <a:fillRect b="-15385"/>
                </a:stretch>
              </a:blipFill>
              <a:ln w="19050">
                <a:solidFill>
                  <a:srgbClr val="002060"/>
                </a:solidFill>
              </a:ln>
            </p:spPr>
            <p:txBody>
              <a:bodyPr/>
              <a:lstStyle/>
              <a:p>
                <a:r>
                  <a:rPr lang="en-IN">
                    <a:noFill/>
                  </a:rPr>
                  <a:t> </a:t>
                </a:r>
              </a:p>
            </p:txBody>
          </p:sp>
        </mc:Fallback>
      </mc:AlternateContent>
      <p:cxnSp>
        <p:nvCxnSpPr>
          <p:cNvPr id="11" name="Straight Connector 10"/>
          <p:cNvCxnSpPr>
            <a:stCxn id="10" idx="3"/>
            <a:endCxn id="12" idx="2"/>
          </p:cNvCxnSpPr>
          <p:nvPr/>
        </p:nvCxnSpPr>
        <p:spPr>
          <a:xfrm>
            <a:off x="7924800" y="3733800"/>
            <a:ext cx="983672"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8908472" y="3505200"/>
            <a:ext cx="457200" cy="457200"/>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mc:AlternateContent xmlns:mc="http://schemas.openxmlformats.org/markup-compatibility/2006" xmlns:a14="http://schemas.microsoft.com/office/drawing/2010/main">
        <mc:Choice Requires="a14">
          <p:sp>
            <p:nvSpPr>
              <p:cNvPr id="13" name="Rectangle 12"/>
              <p:cNvSpPr/>
              <p:nvPr/>
            </p:nvSpPr>
            <p:spPr>
              <a:xfrm>
                <a:off x="3810000" y="4267200"/>
                <a:ext cx="4114800" cy="457200"/>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a:solidFill>
                            <a:srgbClr val="C00000"/>
                          </a:solidFill>
                          <a:latin typeface="Cambria Math" panose="02040503050406030204" pitchFamily="18" charset="0"/>
                        </a:rPr>
                        <m:t>𝑇</m:t>
                      </m:r>
                      <m:r>
                        <a:rPr lang="en-US" sz="2400" i="1" dirty="0">
                          <a:solidFill>
                            <a:srgbClr val="C00000"/>
                          </a:solidFill>
                          <a:latin typeface="Cambria Math" panose="02040503050406030204" pitchFamily="18" charset="0"/>
                        </a:rPr>
                        <m:t>(</m:t>
                      </m:r>
                      <m:r>
                        <a:rPr lang="en-US" sz="2400" i="1" dirty="0">
                          <a:solidFill>
                            <a:srgbClr val="C00000"/>
                          </a:solidFill>
                          <a:latin typeface="Cambria Math" panose="02040503050406030204" pitchFamily="18" charset="0"/>
                        </a:rPr>
                        <m:t>𝑛</m:t>
                      </m:r>
                      <m:r>
                        <a:rPr lang="en-US" sz="2400" i="1" dirty="0">
                          <a:solidFill>
                            <a:srgbClr val="C00000"/>
                          </a:solidFill>
                          <a:latin typeface="Cambria Math" panose="02040503050406030204" pitchFamily="18" charset="0"/>
                        </a:rPr>
                        <m:t>−2)=</m:t>
                      </m:r>
                      <m:r>
                        <a:rPr lang="en-US" sz="2400" i="1" dirty="0">
                          <a:solidFill>
                            <a:srgbClr val="C00000"/>
                          </a:solidFill>
                          <a:latin typeface="Cambria Math" panose="02040503050406030204" pitchFamily="18" charset="0"/>
                        </a:rPr>
                        <m:t>𝑇</m:t>
                      </m:r>
                      <m:r>
                        <a:rPr lang="en-US" sz="2400" i="1" dirty="0">
                          <a:solidFill>
                            <a:srgbClr val="C00000"/>
                          </a:solidFill>
                          <a:latin typeface="Cambria Math" panose="02040503050406030204" pitchFamily="18" charset="0"/>
                        </a:rPr>
                        <m:t>(</m:t>
                      </m:r>
                      <m:r>
                        <a:rPr lang="en-US" sz="2400" i="1" dirty="0">
                          <a:solidFill>
                            <a:srgbClr val="C00000"/>
                          </a:solidFill>
                          <a:latin typeface="Cambria Math" panose="02040503050406030204" pitchFamily="18" charset="0"/>
                        </a:rPr>
                        <m:t>𝑛</m:t>
                      </m:r>
                      <m:r>
                        <a:rPr lang="en-US" sz="2400" i="1" dirty="0">
                          <a:solidFill>
                            <a:srgbClr val="C00000"/>
                          </a:solidFill>
                          <a:latin typeface="Cambria Math" panose="02040503050406030204" pitchFamily="18" charset="0"/>
                        </a:rPr>
                        <m:t>−3)+</m:t>
                      </m:r>
                      <m:r>
                        <a:rPr lang="en-US" sz="2400" i="1" dirty="0">
                          <a:solidFill>
                            <a:srgbClr val="C00000"/>
                          </a:solidFill>
                          <a:latin typeface="Cambria Math" panose="02040503050406030204" pitchFamily="18" charset="0"/>
                        </a:rPr>
                        <m:t>𝑛</m:t>
                      </m:r>
                      <m:r>
                        <a:rPr lang="en-US" sz="2400" i="1" dirty="0">
                          <a:solidFill>
                            <a:srgbClr val="C00000"/>
                          </a:solidFill>
                          <a:latin typeface="Cambria Math" panose="02040503050406030204" pitchFamily="18" charset="0"/>
                        </a:rPr>
                        <m:t>−2 </m:t>
                      </m:r>
                    </m:oMath>
                  </m:oMathPara>
                </a14:m>
                <a:endParaRPr lang="en-US" sz="2400" dirty="0">
                  <a:solidFill>
                    <a:srgbClr val="C00000"/>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3810000" y="4267200"/>
                <a:ext cx="4114800" cy="457200"/>
              </a:xfrm>
              <a:prstGeom prst="rect">
                <a:avLst/>
              </a:prstGeom>
              <a:blipFill>
                <a:blip r:embed="rId5"/>
                <a:stretch>
                  <a:fillRect b="-15385"/>
                </a:stretch>
              </a:blipFill>
              <a:ln w="19050">
                <a:solidFill>
                  <a:srgbClr val="002060"/>
                </a:solidFill>
              </a:ln>
            </p:spPr>
            <p:txBody>
              <a:bodyPr/>
              <a:lstStyle/>
              <a:p>
                <a:r>
                  <a:rPr lang="en-IN">
                    <a:noFill/>
                  </a:rPr>
                  <a:t> </a:t>
                </a:r>
              </a:p>
            </p:txBody>
          </p:sp>
        </mc:Fallback>
      </mc:AlternateContent>
      <p:cxnSp>
        <p:nvCxnSpPr>
          <p:cNvPr id="14" name="Straight Connector 13"/>
          <p:cNvCxnSpPr>
            <a:stCxn id="13" idx="3"/>
            <a:endCxn id="15" idx="2"/>
          </p:cNvCxnSpPr>
          <p:nvPr/>
        </p:nvCxnSpPr>
        <p:spPr>
          <a:xfrm>
            <a:off x="7924800" y="4495800"/>
            <a:ext cx="983672"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8908472" y="4267200"/>
            <a:ext cx="457200" cy="457200"/>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mc:AlternateContent xmlns:mc="http://schemas.openxmlformats.org/markup-compatibility/2006" xmlns:a14="http://schemas.microsoft.com/office/drawing/2010/main">
        <mc:Choice Requires="a14">
          <p:sp>
            <p:nvSpPr>
              <p:cNvPr id="16" name="Rectangle 15"/>
              <p:cNvSpPr/>
              <p:nvPr/>
            </p:nvSpPr>
            <p:spPr>
              <a:xfrm>
                <a:off x="3505200" y="5410200"/>
                <a:ext cx="5181600" cy="457200"/>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a:solidFill>
                            <a:srgbClr val="C00000"/>
                          </a:solidFill>
                          <a:latin typeface="Cambria Math" panose="02040503050406030204" pitchFamily="18" charset="0"/>
                        </a:rPr>
                        <m:t>𝑇</m:t>
                      </m:r>
                      <m:r>
                        <a:rPr lang="en-US" sz="2400" i="1" dirty="0">
                          <a:solidFill>
                            <a:srgbClr val="C00000"/>
                          </a:solidFill>
                          <a:latin typeface="Cambria Math" panose="02040503050406030204" pitchFamily="18" charset="0"/>
                        </a:rPr>
                        <m:t>(</m:t>
                      </m:r>
                      <m:r>
                        <a:rPr lang="en-US" sz="2400" i="1" dirty="0">
                          <a:solidFill>
                            <a:srgbClr val="C00000"/>
                          </a:solidFill>
                          <a:latin typeface="Cambria Math" panose="02040503050406030204" pitchFamily="18" charset="0"/>
                        </a:rPr>
                        <m:t>𝑛</m:t>
                      </m:r>
                      <m:r>
                        <a:rPr lang="en-US" sz="2400" i="1" dirty="0">
                          <a:solidFill>
                            <a:srgbClr val="C00000"/>
                          </a:solidFill>
                          <a:latin typeface="Cambria Math" panose="02040503050406030204" pitchFamily="18" charset="0"/>
                        </a:rPr>
                        <m:t>)=</m:t>
                      </m:r>
                      <m:r>
                        <a:rPr lang="en-US" sz="2400" i="1" dirty="0">
                          <a:solidFill>
                            <a:srgbClr val="C00000"/>
                          </a:solidFill>
                          <a:latin typeface="Cambria Math" panose="02040503050406030204" pitchFamily="18" charset="0"/>
                        </a:rPr>
                        <m:t>𝑇</m:t>
                      </m:r>
                      <m:r>
                        <a:rPr lang="en-US" sz="2400" i="1" dirty="0">
                          <a:solidFill>
                            <a:srgbClr val="C00000"/>
                          </a:solidFill>
                          <a:latin typeface="Cambria Math" panose="02040503050406030204" pitchFamily="18" charset="0"/>
                        </a:rPr>
                        <m:t>(</m:t>
                      </m:r>
                      <m:r>
                        <a:rPr lang="en-US" sz="2400" i="1" dirty="0">
                          <a:solidFill>
                            <a:srgbClr val="C00000"/>
                          </a:solidFill>
                          <a:latin typeface="Cambria Math" panose="02040503050406030204" pitchFamily="18" charset="0"/>
                        </a:rPr>
                        <m:t>𝑛</m:t>
                      </m:r>
                      <m:r>
                        <a:rPr lang="en-US" sz="2400" i="1" dirty="0">
                          <a:solidFill>
                            <a:srgbClr val="C00000"/>
                          </a:solidFill>
                          <a:latin typeface="Cambria Math" panose="02040503050406030204" pitchFamily="18" charset="0"/>
                        </a:rPr>
                        <m:t>−3)+</m:t>
                      </m:r>
                      <m:r>
                        <a:rPr lang="en-US" sz="2400" i="1" dirty="0">
                          <a:solidFill>
                            <a:srgbClr val="C00000"/>
                          </a:solidFill>
                          <a:latin typeface="Cambria Math" panose="02040503050406030204" pitchFamily="18" charset="0"/>
                        </a:rPr>
                        <m:t>𝑛</m:t>
                      </m:r>
                      <m:r>
                        <a:rPr lang="en-US" sz="2400" i="1" dirty="0">
                          <a:solidFill>
                            <a:srgbClr val="C00000"/>
                          </a:solidFill>
                          <a:latin typeface="Cambria Math" panose="02040503050406030204" pitchFamily="18" charset="0"/>
                        </a:rPr>
                        <m:t>−2+</m:t>
                      </m:r>
                      <m:r>
                        <a:rPr lang="en-US" sz="2400" i="1" dirty="0">
                          <a:solidFill>
                            <a:srgbClr val="C00000"/>
                          </a:solidFill>
                          <a:latin typeface="Cambria Math" panose="02040503050406030204" pitchFamily="18" charset="0"/>
                        </a:rPr>
                        <m:t>𝑛</m:t>
                      </m:r>
                      <m:r>
                        <a:rPr lang="en-US" sz="2400" i="1" dirty="0">
                          <a:solidFill>
                            <a:srgbClr val="C00000"/>
                          </a:solidFill>
                          <a:latin typeface="Cambria Math" panose="02040503050406030204" pitchFamily="18" charset="0"/>
                        </a:rPr>
                        <m:t>−1+</m:t>
                      </m:r>
                      <m:r>
                        <a:rPr lang="en-US" sz="2400" i="1" dirty="0">
                          <a:solidFill>
                            <a:srgbClr val="C00000"/>
                          </a:solidFill>
                          <a:latin typeface="Cambria Math" panose="02040503050406030204" pitchFamily="18" charset="0"/>
                        </a:rPr>
                        <m:t>𝑛</m:t>
                      </m:r>
                    </m:oMath>
                  </m:oMathPara>
                </a14:m>
                <a:endParaRPr lang="en-US" sz="2400" dirty="0">
                  <a:solidFill>
                    <a:srgbClr val="C00000"/>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3505200" y="5410200"/>
                <a:ext cx="5181600" cy="457200"/>
              </a:xfrm>
              <a:prstGeom prst="rect">
                <a:avLst/>
              </a:prstGeom>
              <a:blipFill>
                <a:blip r:embed="rId6"/>
                <a:stretch>
                  <a:fillRect b="-14103"/>
                </a:stretch>
              </a:blipFill>
              <a:ln w="19050">
                <a:solidFill>
                  <a:srgbClr val="002060"/>
                </a:solidFill>
              </a:ln>
            </p:spPr>
            <p:txBody>
              <a:bodyPr/>
              <a:lstStyle/>
              <a:p>
                <a:r>
                  <a:rPr lang="en-IN">
                    <a:noFill/>
                  </a:rPr>
                  <a:t> </a:t>
                </a:r>
              </a:p>
            </p:txBody>
          </p:sp>
        </mc:Fallback>
      </mc:AlternateContent>
      <p:cxnSp>
        <p:nvCxnSpPr>
          <p:cNvPr id="23" name="Straight Connector 22"/>
          <p:cNvCxnSpPr>
            <a:stCxn id="16" idx="3"/>
            <a:endCxn id="24" idx="2"/>
          </p:cNvCxnSpPr>
          <p:nvPr/>
        </p:nvCxnSpPr>
        <p:spPr>
          <a:xfrm>
            <a:off x="8686800" y="5638800"/>
            <a:ext cx="221672"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8908472" y="5410200"/>
            <a:ext cx="457200" cy="457200"/>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9" name="Straight Connector 8"/>
          <p:cNvCxnSpPr/>
          <p:nvPr/>
        </p:nvCxnSpPr>
        <p:spPr>
          <a:xfrm>
            <a:off x="5433060" y="3903408"/>
            <a:ext cx="1173480" cy="0"/>
          </a:xfrm>
          <a:prstGeom prst="line">
            <a:avLst/>
          </a:prstGeom>
          <a:ln w="38100">
            <a:solidFill>
              <a:srgbClr val="34495E"/>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886200" y="4662948"/>
            <a:ext cx="1173480" cy="0"/>
          </a:xfrm>
          <a:prstGeom prst="line">
            <a:avLst/>
          </a:prstGeom>
          <a:ln w="38100">
            <a:solidFill>
              <a:srgbClr val="34495E"/>
            </a:solidFill>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3886200" y="3505200"/>
            <a:ext cx="1173480"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5441172" y="2209800"/>
            <a:ext cx="1173480"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7">
            <p14:nvContentPartPr>
              <p14:cNvPr id="6" name="Ink 5"/>
              <p14:cNvContentPartPr/>
              <p14:nvPr/>
            </p14:nvContentPartPr>
            <p14:xfrm>
              <a:off x="1963440" y="3248640"/>
              <a:ext cx="2619720" cy="103680"/>
            </p14:xfrm>
          </p:contentPart>
        </mc:Choice>
        <mc:Fallback xmlns="">
          <p:pic>
            <p:nvPicPr>
              <p:cNvPr id="6" name="Ink 5"/>
              <p:cNvPicPr/>
              <p:nvPr/>
            </p:nvPicPr>
            <p:blipFill>
              <a:blip r:embed="rId8"/>
              <a:stretch>
                <a:fillRect/>
              </a:stretch>
            </p:blipFill>
            <p:spPr>
              <a:xfrm>
                <a:off x="1956600" y="3240720"/>
                <a:ext cx="2632320" cy="118800"/>
              </a:xfrm>
              <a:prstGeom prst="rect">
                <a:avLst/>
              </a:prstGeom>
            </p:spPr>
          </p:pic>
        </mc:Fallback>
      </mc:AlternateContent>
    </p:spTree>
    <p:extLst>
      <p:ext uri="{BB962C8B-B14F-4D97-AF65-F5344CB8AC3E}">
        <p14:creationId xmlns:p14="http://schemas.microsoft.com/office/powerpoint/2010/main" val="371716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left)">
                                      <p:cBhvr>
                                        <p:cTn id="51" dur="500"/>
                                        <p:tgtEl>
                                          <p:spTgt spid="1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Effect transition="in" filter="fade">
                                      <p:cBhvr>
                                        <p:cTn id="59" dur="500"/>
                                        <p:tgtEl>
                                          <p:spTgt spid="3">
                                            <p:txEl>
                                              <p:pRg st="7" end="7"/>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wipe(left)">
                                      <p:cBhvr>
                                        <p:cTn id="64" dur="500"/>
                                        <p:tgtEl>
                                          <p:spTgt spid="9"/>
                                        </p:tgtEl>
                                      </p:cBhvr>
                                    </p:animEffect>
                                  </p:childTnLst>
                                </p:cTn>
                              </p:par>
                              <p:par>
                                <p:cTn id="65" presetID="22" presetClass="entr" presetSubtype="8" fill="hold"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left)">
                                      <p:cBhvr>
                                        <p:cTn id="72" dur="500"/>
                                        <p:tgtEl>
                                          <p:spTgt spid="22"/>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wipe(left)">
                                      <p:cBhvr>
                                        <p:cTn id="75" dur="500"/>
                                        <p:tgtEl>
                                          <p:spTgt spid="1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6"/>
                                        </p:tgtEl>
                                        <p:attrNameLst>
                                          <p:attrName>style.visibility</p:attrName>
                                        </p:attrNameLst>
                                      </p:cBhvr>
                                      <p:to>
                                        <p:strVal val="visible"/>
                                      </p:to>
                                    </p:set>
                                    <p:animEffect transition="in" filter="fade">
                                      <p:cBhvr>
                                        <p:cTn id="80" dur="500"/>
                                        <p:tgtEl>
                                          <p:spTgt spid="16"/>
                                        </p:tgtEl>
                                      </p:cBhvr>
                                    </p:animEffect>
                                  </p:childTnLst>
                                </p:cTn>
                              </p:par>
                            </p:childTnLst>
                          </p:cTn>
                        </p:par>
                        <p:par>
                          <p:cTn id="81" fill="hold">
                            <p:stCondLst>
                              <p:cond delay="500"/>
                            </p:stCondLst>
                            <p:childTnLst>
                              <p:par>
                                <p:cTn id="82" presetID="22" presetClass="entr" presetSubtype="8" fill="hold" nodeType="after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wipe(left)">
                                      <p:cBhvr>
                                        <p:cTn id="84" dur="500"/>
                                        <p:tgtEl>
                                          <p:spTgt spid="23"/>
                                        </p:tgtEl>
                                      </p:cBhvr>
                                    </p:animEffect>
                                  </p:childTnLst>
                                </p:cTn>
                              </p:par>
                            </p:childTnLst>
                          </p:cTn>
                        </p:par>
                        <p:par>
                          <p:cTn id="85" fill="hold">
                            <p:stCondLst>
                              <p:cond delay="1000"/>
                            </p:stCondLst>
                            <p:childTnLst>
                              <p:par>
                                <p:cTn id="86" presetID="22" presetClass="entr" presetSubtype="8" fill="hold" grpId="0" nodeType="after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wipe(left)">
                                      <p:cBhvr>
                                        <p:cTn id="8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2" grpId="0" animBg="1"/>
      <p:bldP spid="13" grpId="0" animBg="1"/>
      <p:bldP spid="15" grpId="0" animBg="1"/>
      <p:bldP spid="16" grpId="0" animBg="1"/>
      <p:bldP spid="24" grpId="0" animBg="1"/>
      <p:bldP spid="18" grpId="0" animBg="1"/>
      <p:bldP spid="2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Recurrence Tree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Sub-problem size at level</a:t>
                </a:r>
                <a14:m>
                  <m:oMath xmlns:m="http://schemas.openxmlformats.org/officeDocument/2006/math">
                    <m:r>
                      <a:rPr lang="en-US" i="1" dirty="0" smtClean="0">
                        <a:latin typeface="Cambria Math" panose="02040503050406030204" pitchFamily="18" charset="0"/>
                      </a:rPr>
                      <m:t> </m:t>
                    </m:r>
                    <m:r>
                      <a:rPr lang="en-US" i="1" dirty="0" err="1" smtClean="0">
                        <a:latin typeface="Cambria Math" panose="02040503050406030204" pitchFamily="18" charset="0"/>
                      </a:rPr>
                      <m:t>𝑖</m:t>
                    </m:r>
                    <m:r>
                      <a:rPr lang="en-US" i="1" dirty="0" smtClean="0">
                        <a:latin typeface="Cambria Math" panose="02040503050406030204" pitchFamily="18" charset="0"/>
                      </a:rPr>
                      <m:t> </m:t>
                    </m:r>
                  </m:oMath>
                </a14:m>
                <a:r>
                  <a:rPr lang="en-US" dirty="0"/>
                  <a:t>is </a:t>
                </a:r>
                <a14:m>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𝑛</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𝑖</m:t>
                            </m:r>
                          </m:sup>
                        </m:sSup>
                      </m:den>
                    </m:f>
                  </m:oMath>
                </a14:m>
                <a:endParaRPr lang="en-US" dirty="0"/>
              </a:p>
              <a:p>
                <a:r>
                  <a:rPr lang="en-US" dirty="0"/>
                  <a:t>Cost of problem at level </a:t>
                </a:r>
                <a14:m>
                  <m:oMath xmlns:m="http://schemas.openxmlformats.org/officeDocument/2006/math">
                    <m:r>
                      <a:rPr lang="en-US" i="1" dirty="0" smtClean="0">
                        <a:latin typeface="Cambria Math" panose="02040503050406030204" pitchFamily="18" charset="0"/>
                      </a:rPr>
                      <m:t>𝑖</m:t>
                    </m:r>
                    <m:r>
                      <a:rPr lang="en-US" i="1" dirty="0" smtClean="0">
                        <a:latin typeface="Cambria Math" panose="02040503050406030204" pitchFamily="18" charset="0"/>
                      </a:rPr>
                      <m:t> </m:t>
                    </m:r>
                  </m:oMath>
                </a14:m>
                <a:r>
                  <a:rPr lang="en-US" dirty="0"/>
                  <a:t>Is </a:t>
                </a:r>
                <a14:m>
                  <m:oMath xmlns:m="http://schemas.openxmlformats.org/officeDocument/2006/math">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f>
                              <m:fPr>
                                <m:type m:val="skw"/>
                                <m:ctrlPr>
                                  <a:rPr lang="en-US" i="1" smtClean="0">
                                    <a:latin typeface="Cambria Math" panose="02040503050406030204" pitchFamily="18" charset="0"/>
                                  </a:rPr>
                                </m:ctrlPr>
                              </m:fPr>
                              <m:num>
                                <m:r>
                                  <a:rPr lang="en-US" b="0" i="1" smtClean="0">
                                    <a:latin typeface="Cambria Math" panose="02040503050406030204" pitchFamily="18" charset="0"/>
                                  </a:rPr>
                                  <m:t>𝑛</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𝑖</m:t>
                                    </m:r>
                                  </m:sup>
                                </m:sSup>
                              </m:den>
                            </m:f>
                          </m:e>
                        </m:d>
                      </m:e>
                      <m:sup>
                        <m:r>
                          <a:rPr lang="en-US" b="0" i="1" smtClean="0">
                            <a:latin typeface="Cambria Math" panose="02040503050406030204" pitchFamily="18" charset="0"/>
                          </a:rPr>
                          <m:t>2</m:t>
                        </m:r>
                      </m:sup>
                    </m:sSup>
                  </m:oMath>
                </a14:m>
                <a:endParaRPr lang="en-US" dirty="0"/>
              </a:p>
              <a:p>
                <a:r>
                  <a:rPr lang="en-US" dirty="0"/>
                  <a:t>Total cost,</a:t>
                </a: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𝑛</m:t>
                              </m:r>
                              <m:r>
                                <a:rPr lang="en-US" b="0" i="1" smtClean="0">
                                  <a:latin typeface="Cambria Math" panose="02040503050406030204" pitchFamily="18" charset="0"/>
                                </a:rPr>
                                <m:t>−1</m:t>
                              </m:r>
                            </m:e>
                          </m:func>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d>
                            </m:e>
                            <m:sup>
                              <m:r>
                                <a:rPr lang="en-US" b="0" i="1" smtClean="0">
                                  <a:latin typeface="Cambria Math" panose="02040503050406030204" pitchFamily="18" charset="0"/>
                                </a:rPr>
                                <m:t>𝑖</m:t>
                              </m:r>
                            </m:sup>
                          </m:sSup>
                        </m:e>
                      </m:nary>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m:oMathPara>
                </a14:m>
                <a:endParaRPr lang="en-US" b="0" dirty="0"/>
              </a:p>
              <a:p>
                <a:pPr marL="0" indent="0" algn="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m:oMathPara>
                </a14:m>
                <a:endParaRPr lang="en-US" b="0" dirty="0"/>
              </a:p>
              <a:p>
                <a:pPr marL="0" indent="0" algn="r">
                  <a:buNone/>
                </a:pPr>
                <a:endParaRPr lang="en-US" b="0" i="1" dirty="0">
                  <a:latin typeface="Cambria Math" panose="02040503050406030204" pitchFamily="18" charset="0"/>
                </a:endParaRPr>
              </a:p>
              <a:p>
                <a:pPr marL="0" indent="0" algn="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902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50</a:t>
            </a:fld>
            <a:endParaRPr lang="en-US" dirty="0"/>
          </a:p>
        </p:txBody>
      </p:sp>
      <p:sp>
        <p:nvSpPr>
          <p:cNvPr id="5" name="Rounded Rectangle 4"/>
          <p:cNvSpPr/>
          <p:nvPr/>
        </p:nvSpPr>
        <p:spPr>
          <a:xfrm>
            <a:off x="5029200" y="4717020"/>
            <a:ext cx="2057400" cy="457200"/>
          </a:xfrm>
          <a:prstGeom prst="round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664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Recurrence Tree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Example 3: </a:t>
                </a:r>
                <a14:m>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m:t>
                    </m:r>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/4)+</m:t>
                    </m:r>
                    <m:r>
                      <a:rPr lang="en-US" i="1" dirty="0" smtClean="0">
                        <a:latin typeface="Cambria Math" panose="02040503050406030204" pitchFamily="18" charset="0"/>
                      </a:rPr>
                      <m:t>𝑇</m:t>
                    </m:r>
                    <m:r>
                      <a:rPr lang="en-US" i="1" dirty="0" smtClean="0">
                        <a:latin typeface="Cambria Math" panose="02040503050406030204" pitchFamily="18" charset="0"/>
                      </a:rPr>
                      <m:t>(3</m:t>
                    </m:r>
                    <m:r>
                      <a:rPr lang="en-US" i="1" dirty="0" smtClean="0">
                        <a:latin typeface="Cambria Math" panose="02040503050406030204" pitchFamily="18" charset="0"/>
                      </a:rPr>
                      <m:t>𝑛</m:t>
                    </m:r>
                    <m:r>
                      <a:rPr lang="en-US" i="1" dirty="0" smtClean="0">
                        <a:latin typeface="Cambria Math" panose="02040503050406030204" pitchFamily="18" charset="0"/>
                      </a:rPr>
                      <m:t>/4)+</m:t>
                    </m:r>
                    <m:r>
                      <a:rPr lang="en-US" i="1" dirty="0" err="1" smtClean="0">
                        <a:latin typeface="Cambria Math" panose="02040503050406030204" pitchFamily="18" charset="0"/>
                      </a:rPr>
                      <m:t>𝑐</m:t>
                    </m:r>
                    <m:r>
                      <a:rPr lang="en-US" i="1" dirty="0" err="1" smtClean="0">
                        <a:latin typeface="Cambria Math" panose="02040503050406030204" pitchFamily="18" charset="0"/>
                      </a:rPr>
                      <m:t>.</m:t>
                    </m:r>
                    <m:r>
                      <a:rPr lang="en-US" i="1" dirty="0" err="1" smtClean="0">
                        <a:latin typeface="Cambria Math" panose="02040503050406030204" pitchFamily="18" charset="0"/>
                      </a:rPr>
                      <m:t>𝑛</m:t>
                    </m:r>
                  </m:oMath>
                </a14:m>
                <a:endParaRPr lang="en-US" dirty="0"/>
              </a:p>
              <a:p>
                <a:r>
                  <a:rPr lang="en-US" dirty="0"/>
                  <a:t>Example 4: </a:t>
                </a:r>
                <a14:m>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)=3</m:t>
                    </m:r>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/4)+</m:t>
                    </m:r>
                    <m:r>
                      <a:rPr lang="en-US" i="1" dirty="0" smtClean="0">
                        <a:latin typeface="Cambria Math" panose="02040503050406030204" pitchFamily="18" charset="0"/>
                      </a:rPr>
                      <m:t>𝑐</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baseline="30000" dirty="0" smtClean="0">
                        <a:latin typeface="Cambria Math" panose="02040503050406030204" pitchFamily="18" charset="0"/>
                      </a:rPr>
                      <m:t>2</m:t>
                    </m:r>
                  </m:oMath>
                </a14:m>
                <a:endParaRPr lang="en-US" baseline="30000" dirty="0"/>
              </a:p>
              <a:p>
                <a:r>
                  <a:rPr lang="en-US" dirty="0"/>
                  <a:t>Example 5: </a:t>
                </a:r>
                <a14:m>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/4)+</m:t>
                    </m:r>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/2)+</m:t>
                    </m:r>
                    <m:r>
                      <a:rPr lang="en-US" i="1" dirty="0" smtClean="0">
                        <a:latin typeface="Cambria Math" panose="02040503050406030204" pitchFamily="18" charset="0"/>
                      </a:rPr>
                      <m:t>𝑛</m:t>
                    </m:r>
                    <m:r>
                      <a:rPr lang="en-US" i="1" baseline="30000" dirty="0">
                        <a:latin typeface="Cambria Math" panose="02040503050406030204" pitchFamily="18" charset="0"/>
                      </a:rPr>
                      <m:t>2</m:t>
                    </m:r>
                  </m:oMath>
                </a14:m>
                <a:endParaRPr lang="en-US" baseline="30000" dirty="0"/>
              </a:p>
              <a:p>
                <a14:m>
                  <m:oMath xmlns:m="http://schemas.openxmlformats.org/officeDocument/2006/math">
                    <m:r>
                      <m:rPr>
                        <m:nor/>
                      </m:rPr>
                      <a:rPr lang="en-US" dirty="0" smtClean="0"/>
                      <m:t>Example</m:t>
                    </m:r>
                    <m:r>
                      <m:rPr>
                        <m:nor/>
                      </m:rPr>
                      <a:rPr lang="en-US" dirty="0" smtClean="0"/>
                      <m:t> 6:</m:t>
                    </m:r>
                    <m:r>
                      <a:rPr lang="en-US" b="0" i="1" dirty="0" smtClean="0">
                        <a:latin typeface="Cambria Math" panose="02040503050406030204" pitchFamily="18" charset="0"/>
                      </a:rPr>
                      <m:t> </m:t>
                    </m:r>
                    <m:r>
                      <a:rPr lang="en-US" i="1" dirty="0" smtClean="0">
                        <a:solidFill>
                          <a:schemeClr val="tx1"/>
                        </a:solidFill>
                        <a:latin typeface="Cambria Math" panose="02040503050406030204" pitchFamily="18" charset="0"/>
                      </a:rPr>
                      <m:t>𝑇</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𝑛</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𝑇</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𝑛</m:t>
                    </m:r>
                    <m:r>
                      <a:rPr lang="en-US" i="1" dirty="0" smtClean="0">
                        <a:solidFill>
                          <a:schemeClr val="tx1"/>
                        </a:solidFill>
                        <a:latin typeface="Cambria Math" panose="02040503050406030204" pitchFamily="18" charset="0"/>
                      </a:rPr>
                      <m:t>/3)+</m:t>
                    </m:r>
                    <m:r>
                      <a:rPr lang="en-US" i="1" dirty="0" smtClean="0">
                        <a:solidFill>
                          <a:schemeClr val="tx1"/>
                        </a:solidFill>
                        <a:latin typeface="Cambria Math" panose="02040503050406030204" pitchFamily="18" charset="0"/>
                      </a:rPr>
                      <m:t>𝑇</m:t>
                    </m:r>
                    <m:r>
                      <a:rPr lang="en-US" i="1" dirty="0" smtClean="0">
                        <a:solidFill>
                          <a:schemeClr val="tx1"/>
                        </a:solidFill>
                        <a:latin typeface="Cambria Math" panose="02040503050406030204" pitchFamily="18" charset="0"/>
                      </a:rPr>
                      <m:t>(2</m:t>
                    </m:r>
                    <m:r>
                      <a:rPr lang="en-US" i="1" dirty="0" smtClean="0">
                        <a:solidFill>
                          <a:schemeClr val="tx1"/>
                        </a:solidFill>
                        <a:latin typeface="Cambria Math" panose="02040503050406030204" pitchFamily="18" charset="0"/>
                      </a:rPr>
                      <m:t>𝑛</m:t>
                    </m:r>
                    <m:r>
                      <a:rPr lang="en-US" i="1" dirty="0" smtClean="0">
                        <a:solidFill>
                          <a:schemeClr val="tx1"/>
                        </a:solidFill>
                        <a:latin typeface="Cambria Math" panose="02040503050406030204" pitchFamily="18" charset="0"/>
                      </a:rPr>
                      <m:t>/3) + </m:t>
                    </m:r>
                    <m:r>
                      <a:rPr lang="en-US" i="1" dirty="0" smtClean="0">
                        <a:solidFill>
                          <a:schemeClr val="tx1"/>
                        </a:solidFill>
                        <a:latin typeface="Cambria Math" panose="02040503050406030204" pitchFamily="18" charset="0"/>
                      </a:rPr>
                      <m:t>𝑛</m:t>
                    </m:r>
                  </m:oMath>
                </a14:m>
                <a:endParaRPr lang="en-US" dirty="0">
                  <a:solidFill>
                    <a:schemeClr val="tx1"/>
                  </a:solidFill>
                </a:endParaRPr>
              </a:p>
              <a:p>
                <a:endParaRPr lang="en-US" baseline="30000" dirty="0"/>
              </a:p>
              <a:p>
                <a:pPr marL="0" indent="0">
                  <a:buNone/>
                </a:pPr>
                <a:endParaRPr lang="en-US" dirty="0"/>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45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51</a:t>
            </a:fld>
            <a:endParaRPr lang="en-US" dirty="0"/>
          </a:p>
        </p:txBody>
      </p:sp>
    </p:spTree>
    <p:extLst>
      <p:ext uri="{BB962C8B-B14F-4D97-AF65-F5344CB8AC3E}">
        <p14:creationId xmlns:p14="http://schemas.microsoft.com/office/powerpoint/2010/main" val="183193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of Guessing and Confirming</a:t>
            </a:r>
          </a:p>
        </p:txBody>
      </p:sp>
      <p:sp>
        <p:nvSpPr>
          <p:cNvPr id="3" name="Content Placeholder 2"/>
          <p:cNvSpPr>
            <a:spLocks noGrp="1"/>
          </p:cNvSpPr>
          <p:nvPr>
            <p:ph idx="1"/>
          </p:nvPr>
        </p:nvSpPr>
        <p:spPr/>
        <p:txBody>
          <a:bodyPr/>
          <a:lstStyle/>
          <a:p>
            <a:pPr marL="0" indent="0">
              <a:buNone/>
            </a:pPr>
            <a:endParaRPr lang="en-US" b="1" dirty="0"/>
          </a:p>
          <a:p>
            <a:pPr marL="0" indent="0">
              <a:buNone/>
            </a:pPr>
            <a:r>
              <a:rPr lang="en-US" b="1" dirty="0"/>
              <a:t>“guess the answer; and then prove it correct by induction”</a:t>
            </a:r>
          </a:p>
          <a:p>
            <a:pPr marL="0" indent="0">
              <a:buNone/>
            </a:pPr>
            <a:endParaRPr lang="en-US" dirty="0"/>
          </a:p>
          <a:p>
            <a:pPr marL="0" indent="0">
              <a:buNone/>
            </a:pPr>
            <a:r>
              <a:rPr lang="en-US" dirty="0"/>
              <a:t>What if the given recurrence doesn’t seem to match with any of these (master theorem) methods? If we guess a solution and then try to verify our guess inductively, usually either the proof will succeed (in which case we are done), or the proof will fail (in which case the failure will help us refine our guess).</a:t>
            </a:r>
          </a:p>
        </p:txBody>
      </p:sp>
      <p:sp>
        <p:nvSpPr>
          <p:cNvPr id="4" name="Slide Number Placeholder 3"/>
          <p:cNvSpPr>
            <a:spLocks noGrp="1"/>
          </p:cNvSpPr>
          <p:nvPr>
            <p:ph type="sldNum" sz="quarter" idx="12"/>
          </p:nvPr>
        </p:nvSpPr>
        <p:spPr/>
        <p:txBody>
          <a:bodyPr/>
          <a:lstStyle/>
          <a:p>
            <a:fld id="{5EA8BEFB-AE5B-48F9-BBAD-B489CDE48C80}" type="slidenum">
              <a:rPr lang="en-US" smtClean="0"/>
              <a:pPr/>
              <a:t>52</a:t>
            </a:fld>
            <a:endParaRPr lang="en-US" dirty="0"/>
          </a:p>
        </p:txBody>
      </p:sp>
    </p:spTree>
    <p:extLst>
      <p:ext uri="{BB962C8B-B14F-4D97-AF65-F5344CB8AC3E}">
        <p14:creationId xmlns:p14="http://schemas.microsoft.com/office/powerpoint/2010/main" val="1548162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5" name="Content Placeholder 4"/>
          <p:cNvPicPr>
            <a:picLocks noGrp="1" noChangeAspect="1"/>
          </p:cNvPicPr>
          <p:nvPr>
            <p:ph idx="1"/>
          </p:nvPr>
        </p:nvPicPr>
        <p:blipFill>
          <a:blip r:embed="rId2"/>
          <a:stretch>
            <a:fillRect/>
          </a:stretch>
        </p:blipFill>
        <p:spPr>
          <a:xfrm>
            <a:off x="697630" y="1066800"/>
            <a:ext cx="9780740" cy="1524000"/>
          </a:xfrm>
          <a:prstGeom prst="rect">
            <a:avLst/>
          </a:prstGeom>
        </p:spPr>
      </p:pic>
      <p:sp>
        <p:nvSpPr>
          <p:cNvPr id="4" name="Slide Number Placeholder 3"/>
          <p:cNvSpPr>
            <a:spLocks noGrp="1"/>
          </p:cNvSpPr>
          <p:nvPr>
            <p:ph type="sldNum" sz="quarter" idx="12"/>
          </p:nvPr>
        </p:nvSpPr>
        <p:spPr/>
        <p:txBody>
          <a:bodyPr/>
          <a:lstStyle/>
          <a:p>
            <a:fld id="{5EA8BEFB-AE5B-48F9-BBAD-B489CDE48C80}" type="slidenum">
              <a:rPr lang="en-US" smtClean="0"/>
              <a:pPr/>
              <a:t>53</a:t>
            </a:fld>
            <a:endParaRPr lang="en-US" dirty="0"/>
          </a:p>
        </p:txBody>
      </p:sp>
      <p:sp>
        <p:nvSpPr>
          <p:cNvPr id="6" name="Rectangle 5"/>
          <p:cNvSpPr/>
          <p:nvPr/>
        </p:nvSpPr>
        <p:spPr>
          <a:xfrm>
            <a:off x="697630" y="2895600"/>
            <a:ext cx="10960970" cy="3477875"/>
          </a:xfrm>
          <a:prstGeom prst="rect">
            <a:avLst/>
          </a:prstGeom>
        </p:spPr>
        <p:txBody>
          <a:bodyPr wrap="square">
            <a:spAutoFit/>
          </a:bodyPr>
          <a:lstStyle/>
          <a:p>
            <a:r>
              <a:rPr lang="en-US" sz="2000" dirty="0"/>
              <a:t>Let’s start by trying to prove an upper bound T(n) &lt; </a:t>
            </a:r>
            <a:r>
              <a:rPr lang="en-US" sz="2000" dirty="0" err="1"/>
              <a:t>cnlogn</a:t>
            </a:r>
            <a:r>
              <a:rPr lang="en-US" sz="2000" dirty="0"/>
              <a:t>:</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The last inequality assumes only that 1 ≤ c. .</a:t>
            </a:r>
            <a:r>
              <a:rPr lang="en-US" sz="2000" dirty="0" err="1"/>
              <a:t>logn</a:t>
            </a:r>
            <a:r>
              <a:rPr lang="en-US" sz="2000" dirty="0"/>
              <a:t>. This is correct if n is sufficiently large and for any constant c, no matter how small. From the above proof, we can see that our guess is correct for the upper bound.</a:t>
            </a:r>
          </a:p>
        </p:txBody>
      </p:sp>
      <p:pic>
        <p:nvPicPr>
          <p:cNvPr id="7" name="Picture 6"/>
          <p:cNvPicPr>
            <a:picLocks noChangeAspect="1"/>
          </p:cNvPicPr>
          <p:nvPr/>
        </p:nvPicPr>
        <p:blipFill>
          <a:blip r:embed="rId3"/>
          <a:stretch>
            <a:fillRect/>
          </a:stretch>
        </p:blipFill>
        <p:spPr>
          <a:xfrm>
            <a:off x="3363912" y="3429000"/>
            <a:ext cx="3838575" cy="1914525"/>
          </a:xfrm>
          <a:prstGeom prst="rect">
            <a:avLst/>
          </a:prstGeom>
        </p:spPr>
      </p:pic>
    </p:spTree>
    <p:extLst>
      <p:ext uri="{BB962C8B-B14F-4D97-AF65-F5344CB8AC3E}">
        <p14:creationId xmlns:p14="http://schemas.microsoft.com/office/powerpoint/2010/main" val="12460381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Change of variable-Method</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latin typeface="Cambria" panose="02040503050406030204" pitchFamily="18" charset="0"/>
              </a:rPr>
              <a:t>There are many ways to solve a recurrence relation runtime. One way to do this is a method called “change of variable”. </a:t>
            </a:r>
          </a:p>
          <a:p>
            <a:pPr>
              <a:buFont typeface="Wingdings" panose="05000000000000000000" pitchFamily="2" charset="2"/>
              <a:buChar char="Ø"/>
            </a:pPr>
            <a:r>
              <a:rPr lang="en-IN" dirty="0">
                <a:latin typeface="Cambria" panose="02040503050406030204" pitchFamily="18" charset="0"/>
              </a:rPr>
              <a:t>Domain transformations can sometimes be used to substitute a function for the argument of the relation and make it easier to solve. </a:t>
            </a:r>
          </a:p>
          <a:p>
            <a:pPr>
              <a:buFont typeface="Wingdings" panose="05000000000000000000" pitchFamily="2" charset="2"/>
              <a:buChar char="Ø"/>
            </a:pPr>
            <a:r>
              <a:rPr lang="en-IN" dirty="0">
                <a:latin typeface="Cambria" panose="02040503050406030204" pitchFamily="18" charset="0"/>
              </a:rPr>
              <a:t>The idea is to select a function for S(m), when given T(n).</a:t>
            </a:r>
          </a:p>
        </p:txBody>
      </p:sp>
      <p:sp>
        <p:nvSpPr>
          <p:cNvPr id="4" name="Slide Number Placeholder 3"/>
          <p:cNvSpPr>
            <a:spLocks noGrp="1"/>
          </p:cNvSpPr>
          <p:nvPr>
            <p:ph type="sldNum" sz="quarter" idx="12"/>
          </p:nvPr>
        </p:nvSpPr>
        <p:spPr/>
        <p:txBody>
          <a:bodyPr/>
          <a:lstStyle/>
          <a:p>
            <a:fld id="{5EA8BEFB-AE5B-48F9-BBAD-B489CDE48C80}" type="slidenum">
              <a:rPr lang="en-US" smtClean="0"/>
              <a:pPr/>
              <a:t>54</a:t>
            </a:fld>
            <a:endParaRPr lang="en-US" dirty="0"/>
          </a:p>
        </p:txBody>
      </p:sp>
    </p:spTree>
    <p:extLst>
      <p:ext uri="{BB962C8B-B14F-4D97-AF65-F5344CB8AC3E}">
        <p14:creationId xmlns:p14="http://schemas.microsoft.com/office/powerpoint/2010/main" val="25934048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000" b="1" dirty="0">
                    <a:latin typeface="Cambria Math" panose="02040503050406030204" pitchFamily="18" charset="0"/>
                    <a:ea typeface="Cambria Math" panose="02040503050406030204" pitchFamily="18" charset="0"/>
                  </a:rPr>
                  <a:t>T(n)=2T</a:t>
                </a:r>
                <a14:m>
                  <m:oMath xmlns:m="http://schemas.openxmlformats.org/officeDocument/2006/math">
                    <m:rad>
                      <m:radPr>
                        <m:degHide m:val="on"/>
                        <m:ctrlPr>
                          <a:rPr lang="en-US" sz="2000" b="1" i="1">
                            <a:latin typeface="Cambria Math" panose="02040503050406030204" pitchFamily="18" charset="0"/>
                            <a:ea typeface="Cambria Math" panose="02040503050406030204" pitchFamily="18" charset="0"/>
                          </a:rPr>
                        </m:ctrlPr>
                      </m:radPr>
                      <m:deg/>
                      <m:e>
                        <m:r>
                          <a:rPr lang="en-IN" sz="2000" b="1" i="0">
                            <a:latin typeface="Cambria Math" panose="02040503050406030204" pitchFamily="18" charset="0"/>
                            <a:ea typeface="Cambria Math" panose="02040503050406030204" pitchFamily="18" charset="0"/>
                          </a:rPr>
                          <m:t>𝐧</m:t>
                        </m:r>
                      </m:e>
                    </m:rad>
                  </m:oMath>
                </a14:m>
                <a:r>
                  <a:rPr lang="en-IN" sz="2000" b="1" dirty="0">
                    <a:latin typeface="Cambria Math" panose="02040503050406030204" pitchFamily="18" charset="0"/>
                    <a:ea typeface="Cambria Math" panose="02040503050406030204" pitchFamily="18" charset="0"/>
                  </a:rPr>
                  <a:t> +logn</a:t>
                </a:r>
              </a:p>
              <a:p>
                <a:pPr marL="0" indent="0">
                  <a:buNone/>
                </a:pPr>
                <a:r>
                  <a:rPr lang="en-IN" sz="2000" dirty="0">
                    <a:latin typeface="Cambria Math" panose="02040503050406030204" pitchFamily="18" charset="0"/>
                    <a:ea typeface="Cambria Math" panose="02040503050406030204" pitchFamily="18" charset="0"/>
                  </a:rPr>
                  <a:t>Let’s rewrite the equation by substituting </a:t>
                </a:r>
                <a:r>
                  <a:rPr lang="en-IN" sz="2000" dirty="0">
                    <a:solidFill>
                      <a:srgbClr val="C00000"/>
                    </a:solidFill>
                    <a:latin typeface="Cambria Math" panose="02040503050406030204" pitchFamily="18" charset="0"/>
                    <a:ea typeface="Cambria Math" panose="02040503050406030204" pitchFamily="18" charset="0"/>
                  </a:rPr>
                  <a:t>m=log n</a:t>
                </a:r>
                <a:r>
                  <a:rPr lang="en-IN" sz="2000" dirty="0">
                    <a:latin typeface="Cambria Math" panose="02040503050406030204" pitchFamily="18" charset="0"/>
                    <a:ea typeface="Cambria Math" panose="02040503050406030204" pitchFamily="18" charset="0"/>
                  </a:rPr>
                  <a:t>, and then plug it back in to the recurrence to get the following:</a:t>
                </a:r>
              </a:p>
              <a:p>
                <a:pPr marL="0" indent="0">
                  <a:buNone/>
                </a:pPr>
                <a:r>
                  <a:rPr lang="en-IN" sz="2000" dirty="0">
                    <a:latin typeface="Cambria Math" panose="02040503050406030204" pitchFamily="18" charset="0"/>
                    <a:ea typeface="Cambria Math" panose="02040503050406030204" pitchFamily="18" charset="0"/>
                  </a:rPr>
                  <a:t>		T(2</a:t>
                </a:r>
                <a:r>
                  <a:rPr lang="en-IN" sz="2000" baseline="30000" dirty="0">
                    <a:latin typeface="Cambria Math" panose="02040503050406030204" pitchFamily="18" charset="0"/>
                    <a:ea typeface="Cambria Math" panose="02040503050406030204" pitchFamily="18" charset="0"/>
                  </a:rPr>
                  <a:t>m</a:t>
                </a:r>
                <a:r>
                  <a:rPr lang="en-IN" sz="2000" dirty="0">
                    <a:latin typeface="Cambria Math" panose="02040503050406030204" pitchFamily="18" charset="0"/>
                    <a:ea typeface="Cambria Math" panose="02040503050406030204" pitchFamily="18" charset="0"/>
                  </a:rPr>
                  <a:t>)=2T(2</a:t>
                </a:r>
                <a:r>
                  <a:rPr lang="en-IN" sz="2000" baseline="30000" dirty="0">
                    <a:latin typeface="Cambria Math" panose="02040503050406030204" pitchFamily="18" charset="0"/>
                    <a:ea typeface="Cambria Math" panose="02040503050406030204" pitchFamily="18" charset="0"/>
                  </a:rPr>
                  <a:t>m/2</a:t>
                </a:r>
                <a:r>
                  <a:rPr lang="en-IN" sz="2000" dirty="0">
                    <a:latin typeface="Cambria Math" panose="02040503050406030204" pitchFamily="18" charset="0"/>
                    <a:ea typeface="Cambria Math" panose="02040503050406030204" pitchFamily="18" charset="0"/>
                  </a:rPr>
                  <a:t>)+m</a:t>
                </a:r>
              </a:p>
              <a:p>
                <a:pPr marL="0" indent="0">
                  <a:buNone/>
                </a:pPr>
                <a:r>
                  <a:rPr lang="en-IN" sz="2000" dirty="0">
                    <a:latin typeface="Cambria Math" panose="02040503050406030204" pitchFamily="18" charset="0"/>
                    <a:ea typeface="Cambria Math" panose="02040503050406030204" pitchFamily="18" charset="0"/>
                  </a:rPr>
                  <a:t>Now we will create a new function called ‘S’ that takes in a parameter ‘m’ such that </a:t>
                </a:r>
                <a:r>
                  <a:rPr lang="en-IN" sz="2000" dirty="0">
                    <a:solidFill>
                      <a:srgbClr val="C00000"/>
                    </a:solidFill>
                    <a:latin typeface="Cambria Math" panose="02040503050406030204" pitchFamily="18" charset="0"/>
                    <a:ea typeface="Cambria Math" panose="02040503050406030204" pitchFamily="18" charset="0"/>
                  </a:rPr>
                  <a:t>S(m) = T(2</a:t>
                </a:r>
                <a:r>
                  <a:rPr lang="en-IN" sz="2000" baseline="30000" dirty="0">
                    <a:solidFill>
                      <a:srgbClr val="C00000"/>
                    </a:solidFill>
                    <a:latin typeface="Cambria Math" panose="02040503050406030204" pitchFamily="18" charset="0"/>
                    <a:ea typeface="Cambria Math" panose="02040503050406030204" pitchFamily="18" charset="0"/>
                  </a:rPr>
                  <a:t>m</a:t>
                </a:r>
                <a:r>
                  <a:rPr lang="en-IN" sz="2000" dirty="0">
                    <a:solidFill>
                      <a:srgbClr val="C00000"/>
                    </a:solidFill>
                    <a:latin typeface="Cambria Math" panose="02040503050406030204" pitchFamily="18" charset="0"/>
                    <a:ea typeface="Cambria Math" panose="02040503050406030204" pitchFamily="18" charset="0"/>
                  </a:rPr>
                  <a:t>).</a:t>
                </a:r>
              </a:p>
              <a:p>
                <a:pPr marL="0" indent="0">
                  <a:buNone/>
                </a:pPr>
                <a:r>
                  <a:rPr lang="en-IN" sz="2000" dirty="0">
                    <a:latin typeface="Cambria Math" panose="02040503050406030204" pitchFamily="18" charset="0"/>
                    <a:ea typeface="Cambria Math" panose="02040503050406030204" pitchFamily="18" charset="0"/>
                  </a:rPr>
                  <a:t>Which means : S(m) = 2T(2</a:t>
                </a:r>
                <a:r>
                  <a:rPr lang="en-IN" sz="2000" baseline="30000" dirty="0">
                    <a:latin typeface="Cambria Math" panose="02040503050406030204" pitchFamily="18" charset="0"/>
                    <a:ea typeface="Cambria Math" panose="02040503050406030204" pitchFamily="18" charset="0"/>
                  </a:rPr>
                  <a:t>m/2</a:t>
                </a:r>
                <a:r>
                  <a:rPr lang="en-IN" sz="2000" dirty="0">
                    <a:latin typeface="Cambria Math" panose="02040503050406030204" pitchFamily="18" charset="0"/>
                    <a:ea typeface="Cambria Math" panose="02040503050406030204" pitchFamily="18" charset="0"/>
                  </a:rPr>
                  <a:t>)+m.</a:t>
                </a:r>
              </a:p>
              <a:p>
                <a:pPr marL="0" indent="0">
                  <a:buNone/>
                </a:pPr>
                <a:r>
                  <a:rPr lang="en-IN" sz="2000" dirty="0">
                    <a:latin typeface="Cambria Math" panose="02040503050406030204" pitchFamily="18" charset="0"/>
                    <a:ea typeface="Cambria Math" panose="02040503050406030204" pitchFamily="18" charset="0"/>
                  </a:rPr>
                  <a:t>If S(m) = T(2</a:t>
                </a:r>
                <a:r>
                  <a:rPr lang="en-IN" sz="2000" baseline="30000" dirty="0">
                    <a:latin typeface="Cambria Math" panose="02040503050406030204" pitchFamily="18" charset="0"/>
                    <a:ea typeface="Cambria Math" panose="02040503050406030204" pitchFamily="18" charset="0"/>
                  </a:rPr>
                  <a:t>m</a:t>
                </a:r>
                <a:r>
                  <a:rPr lang="en-IN" sz="2000" dirty="0">
                    <a:latin typeface="Cambria Math" panose="02040503050406030204" pitchFamily="18" charset="0"/>
                    <a:ea typeface="Cambria Math" panose="02040503050406030204" pitchFamily="18" charset="0"/>
                  </a:rPr>
                  <a:t>) then S(m-1) = T(2</a:t>
                </a:r>
                <a:r>
                  <a:rPr lang="en-IN" sz="2000" baseline="30000" dirty="0">
                    <a:latin typeface="Cambria Math" panose="02040503050406030204" pitchFamily="18" charset="0"/>
                    <a:ea typeface="Cambria Math" panose="02040503050406030204" pitchFamily="18" charset="0"/>
                  </a:rPr>
                  <a:t>(m-1</a:t>
                </a:r>
                <a:r>
                  <a:rPr lang="en-IN" sz="2000" dirty="0">
                    <a:latin typeface="Cambria Math" panose="02040503050406030204" pitchFamily="18" charset="0"/>
                    <a:ea typeface="Cambria Math" panose="02040503050406030204" pitchFamily="18" charset="0"/>
                  </a:rPr>
                  <a:t>)) and S(m/2) = T(2</a:t>
                </a:r>
                <a:r>
                  <a:rPr lang="en-IN" sz="2000" baseline="30000" dirty="0">
                    <a:latin typeface="Cambria Math" panose="02040503050406030204" pitchFamily="18" charset="0"/>
                    <a:ea typeface="Cambria Math" panose="02040503050406030204" pitchFamily="18" charset="0"/>
                  </a:rPr>
                  <a:t>(m/2)</a:t>
                </a:r>
                <a:r>
                  <a:rPr lang="en-IN" sz="2000" dirty="0">
                    <a:latin typeface="Cambria Math" panose="02040503050406030204" pitchFamily="18" charset="0"/>
                    <a:ea typeface="Cambria Math" panose="02040503050406030204" pitchFamily="18" charset="0"/>
                  </a:rPr>
                  <a:t>), so we can rewrite our function to get the following:</a:t>
                </a:r>
              </a:p>
              <a:p>
                <a:pPr marL="0" indent="0">
                  <a:buNone/>
                </a:pPr>
                <a:r>
                  <a:rPr lang="en-IN" sz="2000" dirty="0">
                    <a:latin typeface="Cambria Math" panose="02040503050406030204" pitchFamily="18" charset="0"/>
                    <a:ea typeface="Cambria Math" panose="02040503050406030204" pitchFamily="18" charset="0"/>
                  </a:rPr>
                  <a:t>		S(m)=2S(m/2)+m</a:t>
                </a:r>
              </a:p>
              <a:p>
                <a:pPr marL="0" indent="0">
                  <a:buNone/>
                </a:pPr>
                <a:r>
                  <a:rPr lang="en-IN" sz="2000" dirty="0">
                    <a:latin typeface="Cambria Math" panose="02040503050406030204" pitchFamily="18" charset="0"/>
                    <a:ea typeface="Cambria Math" panose="02040503050406030204" pitchFamily="18" charset="0"/>
                  </a:rPr>
                  <a:t>Using master theorem we can write the solution of recurrence ‘S’: O(</a:t>
                </a:r>
                <a:r>
                  <a:rPr lang="en-IN" sz="2000" dirty="0" err="1">
                    <a:latin typeface="Cambria Math" panose="02040503050406030204" pitchFamily="18" charset="0"/>
                    <a:ea typeface="Cambria Math" panose="02040503050406030204" pitchFamily="18" charset="0"/>
                  </a:rPr>
                  <a:t>mlogm</a:t>
                </a:r>
                <a:r>
                  <a:rPr lang="en-IN" sz="2000" dirty="0">
                    <a:latin typeface="Cambria Math" panose="02040503050406030204" pitchFamily="18" charset="0"/>
                    <a:ea typeface="Cambria Math" panose="02040503050406030204" pitchFamily="18" charset="0"/>
                  </a:rPr>
                  <a:t>). </a:t>
                </a:r>
              </a:p>
              <a:p>
                <a:pPr marL="0" indent="0">
                  <a:buNone/>
                </a:pPr>
                <a:r>
                  <a:rPr lang="en-IN" sz="2000" dirty="0">
                    <a:latin typeface="Cambria Math" panose="02040503050406030204" pitchFamily="18" charset="0"/>
                    <a:ea typeface="Cambria Math" panose="02040503050406030204" pitchFamily="18" charset="0"/>
                  </a:rPr>
                  <a:t>This means that our original function ‘T’ belongs to O(log n * log ( log n) ), since we can simply replace ‘m’ with ‘log n’ because m=log n</a:t>
                </a:r>
              </a:p>
              <a:p>
                <a:pPr marL="0" indent="0">
                  <a:buNone/>
                </a:pPr>
                <a:endParaRPr lang="en-IN" sz="2000" dirty="0">
                  <a:latin typeface="Cambria Math" panose="02040503050406030204" pitchFamily="18" charset="0"/>
                  <a:ea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74" t="-343" r="-522"/>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55</a:t>
            </a:fld>
            <a:endParaRPr lang="en-US" dirty="0"/>
          </a:p>
        </p:txBody>
      </p:sp>
      <p:sp>
        <p:nvSpPr>
          <p:cNvPr id="6" name="TextBox 5"/>
          <p:cNvSpPr txBox="1"/>
          <p:nvPr/>
        </p:nvSpPr>
        <p:spPr>
          <a:xfrm>
            <a:off x="8077200" y="0"/>
            <a:ext cx="1507144" cy="1477328"/>
          </a:xfrm>
          <a:prstGeom prst="rect">
            <a:avLst/>
          </a:prstGeom>
          <a:noFill/>
        </p:spPr>
        <p:txBody>
          <a:bodyPr wrap="none" rtlCol="0">
            <a:spAutoFit/>
          </a:bodyPr>
          <a:lstStyle/>
          <a:p>
            <a:r>
              <a:rPr lang="en-IN" dirty="0">
                <a:solidFill>
                  <a:srgbClr val="C00000"/>
                </a:solidFill>
                <a:latin typeface="Cambria" panose="02040503050406030204" pitchFamily="18" charset="0"/>
              </a:rPr>
              <a:t>m=</a:t>
            </a:r>
            <a:r>
              <a:rPr lang="en-IN" dirty="0" err="1">
                <a:solidFill>
                  <a:srgbClr val="C00000"/>
                </a:solidFill>
                <a:latin typeface="Cambria" panose="02040503050406030204" pitchFamily="18" charset="0"/>
              </a:rPr>
              <a:t>logn</a:t>
            </a:r>
            <a:endParaRPr lang="en-IN" dirty="0">
              <a:solidFill>
                <a:srgbClr val="C00000"/>
              </a:solidFill>
              <a:latin typeface="Cambria" panose="02040503050406030204" pitchFamily="18" charset="0"/>
            </a:endParaRPr>
          </a:p>
          <a:p>
            <a:r>
              <a:rPr lang="en-IN" dirty="0">
                <a:solidFill>
                  <a:srgbClr val="C00000"/>
                </a:solidFill>
                <a:latin typeface="Cambria" panose="02040503050406030204" pitchFamily="18" charset="0"/>
              </a:rPr>
              <a:t>2</a:t>
            </a:r>
            <a:r>
              <a:rPr lang="en-IN" baseline="30000" dirty="0">
                <a:solidFill>
                  <a:srgbClr val="C00000"/>
                </a:solidFill>
                <a:latin typeface="Cambria" panose="02040503050406030204" pitchFamily="18" charset="0"/>
              </a:rPr>
              <a:t>m</a:t>
            </a:r>
            <a:r>
              <a:rPr lang="en-IN" dirty="0">
                <a:solidFill>
                  <a:srgbClr val="C00000"/>
                </a:solidFill>
                <a:latin typeface="Cambria" panose="02040503050406030204" pitchFamily="18" charset="0"/>
              </a:rPr>
              <a:t>=2</a:t>
            </a:r>
            <a:r>
              <a:rPr lang="en-IN" baseline="30000" dirty="0">
                <a:solidFill>
                  <a:srgbClr val="C00000"/>
                </a:solidFill>
                <a:latin typeface="Cambria" panose="02040503050406030204" pitchFamily="18" charset="0"/>
              </a:rPr>
              <a:t>log</a:t>
            </a:r>
            <a:r>
              <a:rPr lang="en-IN" baseline="-4000" dirty="0">
                <a:solidFill>
                  <a:srgbClr val="C00000"/>
                </a:solidFill>
                <a:latin typeface="Cambria" panose="02040503050406030204" pitchFamily="18" charset="0"/>
              </a:rPr>
              <a:t>2</a:t>
            </a:r>
            <a:r>
              <a:rPr lang="en-IN" baseline="30000" dirty="0">
                <a:solidFill>
                  <a:srgbClr val="C00000"/>
                </a:solidFill>
                <a:latin typeface="Cambria" panose="02040503050406030204" pitchFamily="18" charset="0"/>
              </a:rPr>
              <a:t>n</a:t>
            </a:r>
          </a:p>
          <a:p>
            <a:r>
              <a:rPr lang="en-IN" dirty="0">
                <a:solidFill>
                  <a:srgbClr val="C00000"/>
                </a:solidFill>
                <a:latin typeface="Cambria" panose="02040503050406030204" pitchFamily="18" charset="0"/>
              </a:rPr>
              <a:t>2</a:t>
            </a:r>
            <a:r>
              <a:rPr lang="en-IN" baseline="30000" dirty="0">
                <a:solidFill>
                  <a:srgbClr val="C00000"/>
                </a:solidFill>
                <a:latin typeface="Cambria" panose="02040503050406030204" pitchFamily="18" charset="0"/>
              </a:rPr>
              <a:t>m</a:t>
            </a:r>
            <a:r>
              <a:rPr lang="en-IN" dirty="0">
                <a:solidFill>
                  <a:srgbClr val="C00000"/>
                </a:solidFill>
                <a:latin typeface="Cambria" panose="02040503050406030204" pitchFamily="18" charset="0"/>
              </a:rPr>
              <a:t>=n</a:t>
            </a:r>
          </a:p>
          <a:p>
            <a:r>
              <a:rPr lang="en-IN" dirty="0">
                <a:solidFill>
                  <a:srgbClr val="C00000"/>
                </a:solidFill>
                <a:latin typeface="Cambria" panose="02040503050406030204" pitchFamily="18" charset="0"/>
              </a:rPr>
              <a:t>2</a:t>
            </a:r>
            <a:r>
              <a:rPr lang="en-IN" baseline="30000" dirty="0">
                <a:solidFill>
                  <a:srgbClr val="C00000"/>
                </a:solidFill>
                <a:latin typeface="Cambria" panose="02040503050406030204" pitchFamily="18" charset="0"/>
              </a:rPr>
              <a:t>m/2</a:t>
            </a:r>
            <a:r>
              <a:rPr lang="en-IN" dirty="0">
                <a:solidFill>
                  <a:srgbClr val="C00000"/>
                </a:solidFill>
                <a:latin typeface="Cambria" panose="02040503050406030204" pitchFamily="18" charset="0"/>
              </a:rPr>
              <a:t>=2</a:t>
            </a:r>
            <a:r>
              <a:rPr lang="en-IN" baseline="30000" dirty="0">
                <a:solidFill>
                  <a:srgbClr val="C00000"/>
                </a:solidFill>
                <a:latin typeface="Cambria" panose="02040503050406030204" pitchFamily="18" charset="0"/>
              </a:rPr>
              <a:t>(log</a:t>
            </a:r>
            <a:r>
              <a:rPr lang="en-IN" baseline="-4000" dirty="0">
                <a:solidFill>
                  <a:srgbClr val="C00000"/>
                </a:solidFill>
                <a:latin typeface="Cambria" panose="02040503050406030204" pitchFamily="18" charset="0"/>
              </a:rPr>
              <a:t>2</a:t>
            </a:r>
            <a:r>
              <a:rPr lang="en-IN" baseline="30000" dirty="0">
                <a:solidFill>
                  <a:srgbClr val="C00000"/>
                </a:solidFill>
                <a:latin typeface="Cambria" panose="02040503050406030204" pitchFamily="18" charset="0"/>
              </a:rPr>
              <a:t>n/2)</a:t>
            </a:r>
          </a:p>
          <a:p>
            <a:r>
              <a:rPr lang="en-IN" dirty="0">
                <a:solidFill>
                  <a:srgbClr val="C00000"/>
                </a:solidFill>
                <a:latin typeface="Cambria" panose="02040503050406030204" pitchFamily="18" charset="0"/>
              </a:rPr>
              <a:t>2</a:t>
            </a:r>
            <a:r>
              <a:rPr lang="en-IN" baseline="30000" dirty="0">
                <a:solidFill>
                  <a:srgbClr val="C00000"/>
                </a:solidFill>
                <a:latin typeface="Cambria" panose="02040503050406030204" pitchFamily="18" charset="0"/>
              </a:rPr>
              <a:t>m/2</a:t>
            </a:r>
            <a:r>
              <a:rPr lang="en-IN" dirty="0">
                <a:solidFill>
                  <a:srgbClr val="C00000"/>
                </a:solidFill>
                <a:latin typeface="Cambria" panose="02040503050406030204" pitchFamily="18" charset="0"/>
              </a:rPr>
              <a:t>=n</a:t>
            </a:r>
            <a:r>
              <a:rPr lang="en-IN" baseline="30000" dirty="0">
                <a:solidFill>
                  <a:srgbClr val="C00000"/>
                </a:solidFill>
                <a:latin typeface="Cambria" panose="02040503050406030204" pitchFamily="18" charset="0"/>
              </a:rPr>
              <a:t>1/2</a:t>
            </a:r>
          </a:p>
        </p:txBody>
      </p:sp>
      <p:sp>
        <p:nvSpPr>
          <p:cNvPr id="7" name="TextBox 6"/>
          <p:cNvSpPr txBox="1"/>
          <p:nvPr/>
        </p:nvSpPr>
        <p:spPr>
          <a:xfrm>
            <a:off x="4419600" y="152452"/>
            <a:ext cx="2541080" cy="369332"/>
          </a:xfrm>
          <a:prstGeom prst="rect">
            <a:avLst/>
          </a:prstGeom>
          <a:noFill/>
        </p:spPr>
        <p:txBody>
          <a:bodyPr wrap="none" rtlCol="0">
            <a:spAutoFit/>
          </a:bodyPr>
          <a:lstStyle/>
          <a:p>
            <a:r>
              <a:rPr lang="en-IN" b="1" dirty="0">
                <a:solidFill>
                  <a:srgbClr val="FF0000"/>
                </a:solidFill>
                <a:latin typeface="Cambria" panose="02040503050406030204" pitchFamily="18" charset="0"/>
              </a:rPr>
              <a:t>n=2</a:t>
            </a:r>
            <a:r>
              <a:rPr lang="en-IN" b="1" baseline="30000" dirty="0">
                <a:solidFill>
                  <a:srgbClr val="FF0000"/>
                </a:solidFill>
                <a:latin typeface="Cambria" panose="02040503050406030204" pitchFamily="18" charset="0"/>
              </a:rPr>
              <a:t>m</a:t>
            </a:r>
            <a:r>
              <a:rPr lang="en-IN" b="1" dirty="0">
                <a:solidFill>
                  <a:srgbClr val="FF0000"/>
                </a:solidFill>
                <a:latin typeface="Cambria" panose="02040503050406030204" pitchFamily="18" charset="0"/>
              </a:rPr>
              <a:t>  --&gt;  T(2</a:t>
            </a:r>
            <a:r>
              <a:rPr lang="en-IN" b="1" baseline="30000" dirty="0">
                <a:solidFill>
                  <a:srgbClr val="FF0000"/>
                </a:solidFill>
                <a:latin typeface="Cambria" panose="02040503050406030204" pitchFamily="18" charset="0"/>
              </a:rPr>
              <a:t>m</a:t>
            </a:r>
            <a:r>
              <a:rPr lang="en-IN" b="1" dirty="0">
                <a:solidFill>
                  <a:srgbClr val="FF0000"/>
                </a:solidFill>
                <a:latin typeface="Cambria" panose="02040503050406030204" pitchFamily="18" charset="0"/>
              </a:rPr>
              <a:t>)= S(m)</a:t>
            </a:r>
          </a:p>
        </p:txBody>
      </p:sp>
    </p:spTree>
    <p:extLst>
      <p:ext uri="{BB962C8B-B14F-4D97-AF65-F5344CB8AC3E}">
        <p14:creationId xmlns:p14="http://schemas.microsoft.com/office/powerpoint/2010/main" val="252281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sp>
        <p:nvSpPr>
          <p:cNvPr id="4" name="Slide Number Placeholder 3"/>
          <p:cNvSpPr>
            <a:spLocks noGrp="1"/>
          </p:cNvSpPr>
          <p:nvPr>
            <p:ph type="sldNum" sz="quarter" idx="12"/>
          </p:nvPr>
        </p:nvSpPr>
        <p:spPr/>
        <p:txBody>
          <a:bodyPr/>
          <a:lstStyle/>
          <a:p>
            <a:fld id="{5EA8BEFB-AE5B-48F9-BBAD-B489CDE48C80}" type="slidenum">
              <a:rPr lang="en-US" smtClean="0"/>
              <a:pPr/>
              <a:t>56</a:t>
            </a:fld>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fontScale="70000" lnSpcReduction="20000"/>
              </a:bodyPr>
              <a:lstStyle/>
              <a:p>
                <a:pPr marL="0" indent="0">
                  <a:buNone/>
                </a:pPr>
                <a:r>
                  <a:rPr lang="en-US" sz="2600" b="1" dirty="0">
                    <a:latin typeface="Cambria Math" panose="02040503050406030204" pitchFamily="18" charset="0"/>
                    <a:ea typeface="Cambria Math" panose="02040503050406030204" pitchFamily="18" charset="0"/>
                  </a:rPr>
                  <a:t>	T(n)=</a:t>
                </a:r>
                <a14:m>
                  <m:oMath xmlns:m="http://schemas.openxmlformats.org/officeDocument/2006/math">
                    <m:rad>
                      <m:radPr>
                        <m:degHide m:val="on"/>
                        <m:ctrlPr>
                          <a:rPr lang="en-US" sz="2600" b="1" i="1">
                            <a:latin typeface="Cambria Math" panose="02040503050406030204" pitchFamily="18" charset="0"/>
                            <a:ea typeface="Cambria Math" panose="02040503050406030204" pitchFamily="18" charset="0"/>
                          </a:rPr>
                        </m:ctrlPr>
                      </m:radPr>
                      <m:deg/>
                      <m:e>
                        <m:r>
                          <a:rPr lang="en-IN" sz="2600" b="1">
                            <a:latin typeface="Cambria Math" panose="02040503050406030204" pitchFamily="18" charset="0"/>
                            <a:ea typeface="Cambria Math" panose="02040503050406030204" pitchFamily="18" charset="0"/>
                          </a:rPr>
                          <m:t>𝐧</m:t>
                        </m:r>
                      </m:e>
                    </m:rad>
                  </m:oMath>
                </a14:m>
                <a:r>
                  <a:rPr lang="en-US" sz="2600" b="1" dirty="0">
                    <a:latin typeface="Cambria Math" panose="02040503050406030204" pitchFamily="18" charset="0"/>
                    <a:ea typeface="Cambria Math" panose="02040503050406030204" pitchFamily="18" charset="0"/>
                  </a:rPr>
                  <a:t>T(</a:t>
                </a:r>
                <a14:m>
                  <m:oMath xmlns:m="http://schemas.openxmlformats.org/officeDocument/2006/math">
                    <m:rad>
                      <m:radPr>
                        <m:degHide m:val="on"/>
                        <m:ctrlPr>
                          <a:rPr lang="en-US" sz="2600" b="1" i="1">
                            <a:latin typeface="Cambria Math" panose="02040503050406030204" pitchFamily="18" charset="0"/>
                            <a:ea typeface="Cambria Math" panose="02040503050406030204" pitchFamily="18" charset="0"/>
                          </a:rPr>
                        </m:ctrlPr>
                      </m:radPr>
                      <m:deg/>
                      <m:e>
                        <m:r>
                          <a:rPr lang="en-IN" sz="2600" b="1">
                            <a:latin typeface="Cambria Math" panose="02040503050406030204" pitchFamily="18" charset="0"/>
                            <a:ea typeface="Cambria Math" panose="02040503050406030204" pitchFamily="18" charset="0"/>
                          </a:rPr>
                          <m:t>𝐧</m:t>
                        </m:r>
                      </m:e>
                    </m:rad>
                  </m:oMath>
                </a14:m>
                <a:r>
                  <a:rPr lang="en-IN" sz="2600" b="1" dirty="0">
                    <a:latin typeface="Cambria Math" panose="02040503050406030204" pitchFamily="18" charset="0"/>
                    <a:ea typeface="Cambria Math" panose="02040503050406030204" pitchFamily="18" charset="0"/>
                  </a:rPr>
                  <a:t>) +n</a:t>
                </a:r>
              </a:p>
              <a:p>
                <a:pPr marL="0" indent="0">
                  <a:buNone/>
                </a:pPr>
                <a:r>
                  <a:rPr lang="en-IN" sz="2600" dirty="0">
                    <a:latin typeface="Cambria Math" panose="02040503050406030204" pitchFamily="18" charset="0"/>
                    <a:ea typeface="Cambria Math" panose="02040503050406030204" pitchFamily="18" charset="0"/>
                  </a:rPr>
                  <a:t>=&gt;First substitute </a:t>
                </a:r>
                <a:r>
                  <a:rPr lang="en-IN" sz="2600" dirty="0">
                    <a:solidFill>
                      <a:srgbClr val="C00000"/>
                    </a:solidFill>
                    <a:latin typeface="Cambria Math" panose="02040503050406030204" pitchFamily="18" charset="0"/>
                    <a:ea typeface="Cambria Math" panose="02040503050406030204" pitchFamily="18" charset="0"/>
                  </a:rPr>
                  <a:t>n = 2</a:t>
                </a:r>
                <a:r>
                  <a:rPr lang="en-IN" sz="2600" baseline="30000" dirty="0">
                    <a:solidFill>
                      <a:srgbClr val="C00000"/>
                    </a:solidFill>
                    <a:latin typeface="Cambria Math" panose="02040503050406030204" pitchFamily="18" charset="0"/>
                    <a:ea typeface="Cambria Math" panose="02040503050406030204" pitchFamily="18" charset="0"/>
                  </a:rPr>
                  <a:t>m</a:t>
                </a:r>
                <a:r>
                  <a:rPr lang="en-IN" sz="2600" dirty="0">
                    <a:solidFill>
                      <a:srgbClr val="C00000"/>
                    </a:solidFill>
                    <a:latin typeface="Cambria Math" panose="02040503050406030204" pitchFamily="18" charset="0"/>
                    <a:ea typeface="Cambria Math" panose="02040503050406030204" pitchFamily="18" charset="0"/>
                  </a:rPr>
                  <a:t> </a:t>
                </a:r>
              </a:p>
              <a:p>
                <a:pPr marL="0" indent="0">
                  <a:buNone/>
                </a:pPr>
                <a:r>
                  <a:rPr lang="en-IN" sz="2600" dirty="0">
                    <a:latin typeface="Cambria Math" panose="02040503050406030204" pitchFamily="18" charset="0"/>
                    <a:ea typeface="Cambria Math" panose="02040503050406030204" pitchFamily="18" charset="0"/>
                  </a:rPr>
                  <a:t>	T(2</a:t>
                </a:r>
                <a:r>
                  <a:rPr lang="en-IN" sz="2600" baseline="30000" dirty="0">
                    <a:latin typeface="Cambria Math" panose="02040503050406030204" pitchFamily="18" charset="0"/>
                    <a:ea typeface="Cambria Math" panose="02040503050406030204" pitchFamily="18" charset="0"/>
                  </a:rPr>
                  <a:t>m</a:t>
                </a:r>
                <a:r>
                  <a:rPr lang="en-IN" sz="2600" dirty="0">
                    <a:latin typeface="Cambria Math" panose="02040503050406030204" pitchFamily="18" charset="0"/>
                    <a:ea typeface="Cambria Math" panose="02040503050406030204" pitchFamily="18" charset="0"/>
                  </a:rPr>
                  <a:t>)=2</a:t>
                </a:r>
                <a:r>
                  <a:rPr lang="en-IN" sz="2600" baseline="30000" dirty="0">
                    <a:latin typeface="Cambria Math" panose="02040503050406030204" pitchFamily="18" charset="0"/>
                    <a:ea typeface="Cambria Math" panose="02040503050406030204" pitchFamily="18" charset="0"/>
                  </a:rPr>
                  <a:t>m/2</a:t>
                </a:r>
                <a:r>
                  <a:rPr lang="en-IN" sz="2600" dirty="0">
                    <a:latin typeface="Cambria Math" panose="02040503050406030204" pitchFamily="18" charset="0"/>
                    <a:ea typeface="Cambria Math" panose="02040503050406030204" pitchFamily="18" charset="0"/>
                  </a:rPr>
                  <a:t>T(2</a:t>
                </a:r>
                <a:r>
                  <a:rPr lang="en-IN" sz="2600" baseline="30000" dirty="0">
                    <a:latin typeface="Cambria Math" panose="02040503050406030204" pitchFamily="18" charset="0"/>
                    <a:ea typeface="Cambria Math" panose="02040503050406030204" pitchFamily="18" charset="0"/>
                  </a:rPr>
                  <a:t>m/2</a:t>
                </a:r>
                <a:r>
                  <a:rPr lang="en-IN" sz="2600" dirty="0">
                    <a:latin typeface="Cambria Math" panose="02040503050406030204" pitchFamily="18" charset="0"/>
                    <a:ea typeface="Cambria Math" panose="02040503050406030204" pitchFamily="18" charset="0"/>
                  </a:rPr>
                  <a:t>)+2</a:t>
                </a:r>
                <a:r>
                  <a:rPr lang="en-IN" sz="2600" baseline="30000" dirty="0">
                    <a:latin typeface="Cambria Math" panose="02040503050406030204" pitchFamily="18" charset="0"/>
                    <a:ea typeface="Cambria Math" panose="02040503050406030204" pitchFamily="18" charset="0"/>
                  </a:rPr>
                  <a:t>m       </a:t>
                </a:r>
              </a:p>
              <a:p>
                <a:pPr marL="0" indent="0">
                  <a:buNone/>
                </a:pPr>
                <a:r>
                  <a:rPr lang="en-IN" sz="2600" dirty="0">
                    <a:latin typeface="Cambria Math" panose="02040503050406030204" pitchFamily="18" charset="0"/>
                    <a:ea typeface="Cambria Math" panose="02040503050406030204" pitchFamily="18" charset="0"/>
                  </a:rPr>
                  <a:t>	Now divide both side by 2</a:t>
                </a:r>
                <a:r>
                  <a:rPr lang="en-IN" sz="2600" baseline="30000" dirty="0">
                    <a:latin typeface="Cambria Math" panose="02040503050406030204" pitchFamily="18" charset="0"/>
                    <a:ea typeface="Cambria Math" panose="02040503050406030204" pitchFamily="18" charset="0"/>
                  </a:rPr>
                  <a:t>m </a:t>
                </a:r>
              </a:p>
              <a:p>
                <a:pPr marL="0" indent="0">
                  <a:buNone/>
                </a:pPr>
                <a:r>
                  <a:rPr lang="en-IN" sz="2600" dirty="0">
                    <a:ea typeface="Cambria Math" panose="02040503050406030204" pitchFamily="18" charset="0"/>
                  </a:rPr>
                  <a:t>	</a:t>
                </a:r>
                <a14:m>
                  <m:oMath xmlns:m="http://schemas.openxmlformats.org/officeDocument/2006/math">
                    <m:box>
                      <m:boxPr>
                        <m:ctrlPr>
                          <a:rPr lang="en-IN" sz="2600" i="1" dirty="0" smtClean="0">
                            <a:latin typeface="Cambria Math" panose="02040503050406030204" pitchFamily="18" charset="0"/>
                            <a:ea typeface="Cambria Math" panose="02040503050406030204" pitchFamily="18" charset="0"/>
                          </a:rPr>
                        </m:ctrlPr>
                      </m:boxPr>
                      <m:e>
                        <m:argPr>
                          <m:argSz m:val="-1"/>
                        </m:argPr>
                        <m:f>
                          <m:fPr>
                            <m:ctrlPr>
                              <a:rPr lang="en-IN" sz="2600" i="1" dirty="0">
                                <a:latin typeface="Cambria Math" panose="02040503050406030204" pitchFamily="18" charset="0"/>
                                <a:ea typeface="Cambria Math" panose="02040503050406030204" pitchFamily="18" charset="0"/>
                              </a:rPr>
                            </m:ctrlPr>
                          </m:fPr>
                          <m:num>
                            <m:r>
                              <m:rPr>
                                <m:nor/>
                              </m:rPr>
                              <a:rPr lang="en-IN" sz="2600" b="0" i="0" dirty="0" smtClean="0">
                                <a:latin typeface="Cambria Math" panose="02040503050406030204" pitchFamily="18" charset="0"/>
                                <a:ea typeface="Cambria Math" panose="02040503050406030204" pitchFamily="18" charset="0"/>
                              </a:rPr>
                              <m:t>T</m:t>
                            </m:r>
                            <m:r>
                              <m:rPr>
                                <m:nor/>
                              </m:rPr>
                              <a:rPr lang="en-IN" sz="2600" b="0" i="0" dirty="0" smtClean="0">
                                <a:latin typeface="Cambria Math" panose="02040503050406030204" pitchFamily="18" charset="0"/>
                                <a:ea typeface="Cambria Math" panose="02040503050406030204" pitchFamily="18" charset="0"/>
                              </a:rPr>
                              <m:t>(2</m:t>
                            </m:r>
                            <m:r>
                              <m:rPr>
                                <m:nor/>
                              </m:rPr>
                              <a:rPr lang="en-IN" sz="2600" baseline="30000" dirty="0">
                                <a:latin typeface="Cambria Math" panose="02040503050406030204" pitchFamily="18" charset="0"/>
                                <a:ea typeface="Cambria Math" panose="02040503050406030204" pitchFamily="18" charset="0"/>
                              </a:rPr>
                              <m:t>m</m:t>
                            </m:r>
                            <m:r>
                              <m:rPr>
                                <m:nor/>
                              </m:rPr>
                              <a:rPr lang="en-IN" sz="2600" b="0" i="0" dirty="0" smtClean="0">
                                <a:latin typeface="Cambria Math" panose="02040503050406030204" pitchFamily="18" charset="0"/>
                                <a:ea typeface="Cambria Math" panose="02040503050406030204" pitchFamily="18" charset="0"/>
                              </a:rPr>
                              <m:t>)</m:t>
                            </m:r>
                            <m:r>
                              <a:rPr lang="en-IN" sz="2600" i="1" dirty="0" smtClean="0">
                                <a:latin typeface="Cambria Math" panose="02040503050406030204" pitchFamily="18" charset="0"/>
                                <a:ea typeface="Cambria Math" panose="02040503050406030204" pitchFamily="18" charset="0"/>
                              </a:rPr>
                              <m:t> </m:t>
                            </m:r>
                          </m:num>
                          <m:den>
                            <m:r>
                              <m:rPr>
                                <m:nor/>
                              </m:rPr>
                              <a:rPr lang="en-IN" sz="2600" dirty="0">
                                <a:latin typeface="Cambria Math" panose="02040503050406030204" pitchFamily="18" charset="0"/>
                                <a:ea typeface="Cambria Math" panose="02040503050406030204" pitchFamily="18" charset="0"/>
                              </a:rPr>
                              <m:t>2</m:t>
                            </m:r>
                            <m:r>
                              <m:rPr>
                                <m:nor/>
                              </m:rPr>
                              <a:rPr lang="en-IN" sz="2600" baseline="30000" dirty="0">
                                <a:latin typeface="Cambria Math" panose="02040503050406030204" pitchFamily="18" charset="0"/>
                                <a:ea typeface="Cambria Math" panose="02040503050406030204" pitchFamily="18" charset="0"/>
                              </a:rPr>
                              <m:t>m</m:t>
                            </m:r>
                          </m:den>
                        </m:f>
                      </m:e>
                    </m:box>
                  </m:oMath>
                </a14:m>
                <a:r>
                  <a:rPr lang="en-IN" sz="2600" baseline="30000" dirty="0">
                    <a:latin typeface="Cambria Math" panose="02040503050406030204" pitchFamily="18" charset="0"/>
                    <a:ea typeface="Cambria Math" panose="02040503050406030204" pitchFamily="18" charset="0"/>
                  </a:rPr>
                  <a:t> </a:t>
                </a:r>
                <a:r>
                  <a:rPr lang="en-IN" sz="2600" dirty="0">
                    <a:latin typeface="Cambria Math" panose="02040503050406030204" pitchFamily="18" charset="0"/>
                    <a:ea typeface="Cambria Math" panose="02040503050406030204" pitchFamily="18" charset="0"/>
                  </a:rPr>
                  <a:t>=</a:t>
                </a:r>
                <a14:m>
                  <m:oMath xmlns:m="http://schemas.openxmlformats.org/officeDocument/2006/math">
                    <m:box>
                      <m:boxPr>
                        <m:ctrlPr>
                          <a:rPr lang="en-IN" sz="2600" i="1" dirty="0" smtClean="0">
                            <a:latin typeface="Cambria Math" panose="02040503050406030204" pitchFamily="18" charset="0"/>
                            <a:ea typeface="Cambria Math" panose="02040503050406030204" pitchFamily="18" charset="0"/>
                          </a:rPr>
                        </m:ctrlPr>
                      </m:boxPr>
                      <m:e>
                        <m:argPr>
                          <m:argSz m:val="-1"/>
                        </m:argPr>
                        <m:f>
                          <m:fPr>
                            <m:ctrlPr>
                              <a:rPr lang="en-IN" sz="2600" i="1" dirty="0" smtClean="0">
                                <a:latin typeface="Cambria Math" panose="02040503050406030204" pitchFamily="18" charset="0"/>
                                <a:ea typeface="Cambria Math" panose="02040503050406030204" pitchFamily="18" charset="0"/>
                              </a:rPr>
                            </m:ctrlPr>
                          </m:fPr>
                          <m:num>
                            <m:r>
                              <m:rPr>
                                <m:nor/>
                              </m:rPr>
                              <a:rPr lang="en-IN" sz="2600" dirty="0">
                                <a:latin typeface="Cambria Math" panose="02040503050406030204" pitchFamily="18" charset="0"/>
                                <a:ea typeface="Cambria Math" panose="02040503050406030204" pitchFamily="18" charset="0"/>
                              </a:rPr>
                              <m:t>2</m:t>
                            </m:r>
                            <m:r>
                              <m:rPr>
                                <m:nor/>
                              </m:rPr>
                              <a:rPr lang="en-IN" sz="2600" baseline="30000" dirty="0">
                                <a:latin typeface="Cambria Math" panose="02040503050406030204" pitchFamily="18" charset="0"/>
                                <a:ea typeface="Cambria Math" panose="02040503050406030204" pitchFamily="18" charset="0"/>
                              </a:rPr>
                              <m:t>m</m:t>
                            </m:r>
                            <m:r>
                              <m:rPr>
                                <m:nor/>
                              </m:rPr>
                              <a:rPr lang="en-IN" sz="2600" baseline="30000" dirty="0">
                                <a:latin typeface="Cambria Math" panose="02040503050406030204" pitchFamily="18" charset="0"/>
                                <a:ea typeface="Cambria Math" panose="02040503050406030204" pitchFamily="18" charset="0"/>
                              </a:rPr>
                              <m:t>/2</m:t>
                            </m:r>
                            <m:r>
                              <m:rPr>
                                <m:nor/>
                              </m:rPr>
                              <a:rPr lang="en-IN" sz="2600" dirty="0">
                                <a:latin typeface="Cambria Math" panose="02040503050406030204" pitchFamily="18" charset="0"/>
                                <a:ea typeface="Cambria Math" panose="02040503050406030204" pitchFamily="18" charset="0"/>
                              </a:rPr>
                              <m:t>T</m:t>
                            </m:r>
                            <m:r>
                              <m:rPr>
                                <m:nor/>
                              </m:rPr>
                              <a:rPr lang="en-IN" sz="2600" dirty="0">
                                <a:latin typeface="Cambria Math" panose="02040503050406030204" pitchFamily="18" charset="0"/>
                                <a:ea typeface="Cambria Math" panose="02040503050406030204" pitchFamily="18" charset="0"/>
                              </a:rPr>
                              <m:t>(2</m:t>
                            </m:r>
                            <m:r>
                              <m:rPr>
                                <m:nor/>
                              </m:rPr>
                              <a:rPr lang="en-IN" sz="2600" baseline="30000" dirty="0">
                                <a:latin typeface="Cambria Math" panose="02040503050406030204" pitchFamily="18" charset="0"/>
                                <a:ea typeface="Cambria Math" panose="02040503050406030204" pitchFamily="18" charset="0"/>
                              </a:rPr>
                              <m:t>m</m:t>
                            </m:r>
                            <m:r>
                              <m:rPr>
                                <m:nor/>
                              </m:rPr>
                              <a:rPr lang="en-IN" sz="2600" baseline="30000" dirty="0">
                                <a:latin typeface="Cambria Math" panose="02040503050406030204" pitchFamily="18" charset="0"/>
                                <a:ea typeface="Cambria Math" panose="02040503050406030204" pitchFamily="18" charset="0"/>
                              </a:rPr>
                              <m:t>/2)</m:t>
                            </m:r>
                          </m:num>
                          <m:den>
                            <m:r>
                              <m:rPr>
                                <m:nor/>
                              </m:rPr>
                              <a:rPr lang="en-IN" sz="2600" dirty="0">
                                <a:latin typeface="Cambria Math" panose="02040503050406030204" pitchFamily="18" charset="0"/>
                                <a:ea typeface="Cambria Math" panose="02040503050406030204" pitchFamily="18" charset="0"/>
                              </a:rPr>
                              <m:t>2</m:t>
                            </m:r>
                            <m:r>
                              <m:rPr>
                                <m:nor/>
                              </m:rPr>
                              <a:rPr lang="en-IN" sz="2600" baseline="30000" dirty="0">
                                <a:latin typeface="Cambria Math" panose="02040503050406030204" pitchFamily="18" charset="0"/>
                                <a:ea typeface="Cambria Math" panose="02040503050406030204" pitchFamily="18" charset="0"/>
                              </a:rPr>
                              <m:t>m</m:t>
                            </m:r>
                          </m:den>
                        </m:f>
                      </m:e>
                    </m:box>
                  </m:oMath>
                </a14:m>
                <a:r>
                  <a:rPr lang="en-IN" sz="2600" dirty="0">
                    <a:latin typeface="Cambria Math" panose="02040503050406030204" pitchFamily="18" charset="0"/>
                    <a:ea typeface="Cambria Math" panose="02040503050406030204" pitchFamily="18" charset="0"/>
                  </a:rPr>
                  <a:t>+</a:t>
                </a:r>
                <a14:m>
                  <m:oMath xmlns:m="http://schemas.openxmlformats.org/officeDocument/2006/math">
                    <m:box>
                      <m:boxPr>
                        <m:ctrlPr>
                          <a:rPr lang="en-IN" sz="2600" i="1" dirty="0" smtClean="0">
                            <a:latin typeface="Cambria Math" panose="02040503050406030204" pitchFamily="18" charset="0"/>
                            <a:ea typeface="Cambria Math" panose="02040503050406030204" pitchFamily="18" charset="0"/>
                          </a:rPr>
                        </m:ctrlPr>
                      </m:boxPr>
                      <m:e>
                        <m:argPr>
                          <m:argSz m:val="-1"/>
                        </m:argPr>
                        <m:f>
                          <m:fPr>
                            <m:ctrlPr>
                              <a:rPr lang="en-IN" sz="2600" i="1" dirty="0" smtClean="0">
                                <a:latin typeface="Cambria Math" panose="02040503050406030204" pitchFamily="18" charset="0"/>
                                <a:ea typeface="Cambria Math" panose="02040503050406030204" pitchFamily="18" charset="0"/>
                              </a:rPr>
                            </m:ctrlPr>
                          </m:fPr>
                          <m:num>
                            <m:r>
                              <m:rPr>
                                <m:nor/>
                              </m:rPr>
                              <a:rPr lang="en-IN" sz="2600" dirty="0">
                                <a:latin typeface="Cambria Math" panose="02040503050406030204" pitchFamily="18" charset="0"/>
                                <a:ea typeface="Cambria Math" panose="02040503050406030204" pitchFamily="18" charset="0"/>
                              </a:rPr>
                              <m:t>2</m:t>
                            </m:r>
                            <m:r>
                              <m:rPr>
                                <m:nor/>
                              </m:rPr>
                              <a:rPr lang="en-IN" sz="2600" baseline="30000" dirty="0">
                                <a:latin typeface="Cambria Math" panose="02040503050406030204" pitchFamily="18" charset="0"/>
                                <a:ea typeface="Cambria Math" panose="02040503050406030204" pitchFamily="18" charset="0"/>
                              </a:rPr>
                              <m:t>m</m:t>
                            </m:r>
                          </m:num>
                          <m:den>
                            <m:r>
                              <m:rPr>
                                <m:nor/>
                              </m:rPr>
                              <a:rPr lang="en-IN" sz="2600" dirty="0">
                                <a:latin typeface="Cambria Math" panose="02040503050406030204" pitchFamily="18" charset="0"/>
                                <a:ea typeface="Cambria Math" panose="02040503050406030204" pitchFamily="18" charset="0"/>
                              </a:rPr>
                              <m:t>2</m:t>
                            </m:r>
                            <m:r>
                              <m:rPr>
                                <m:nor/>
                              </m:rPr>
                              <a:rPr lang="en-IN" sz="2600" baseline="30000" dirty="0">
                                <a:latin typeface="Cambria Math" panose="02040503050406030204" pitchFamily="18" charset="0"/>
                                <a:ea typeface="Cambria Math" panose="02040503050406030204" pitchFamily="18" charset="0"/>
                              </a:rPr>
                              <m:t>m</m:t>
                            </m:r>
                          </m:den>
                        </m:f>
                      </m:e>
                    </m:box>
                  </m:oMath>
                </a14:m>
                <a:r>
                  <a:rPr lang="en-IN" sz="2600" baseline="30000" dirty="0">
                    <a:latin typeface="Cambria Math" panose="02040503050406030204" pitchFamily="18" charset="0"/>
                    <a:ea typeface="Cambria Math" panose="02040503050406030204" pitchFamily="18" charset="0"/>
                  </a:rPr>
                  <a:t> </a:t>
                </a:r>
              </a:p>
              <a:p>
                <a:pPr marL="0" indent="0">
                  <a:buNone/>
                </a:pPr>
                <a:endParaRPr lang="en-IN" sz="2600" baseline="30000" dirty="0">
                  <a:latin typeface="Cambria Math" panose="02040503050406030204" pitchFamily="18" charset="0"/>
                  <a:ea typeface="Cambria Math" panose="02040503050406030204" pitchFamily="18" charset="0"/>
                </a:endParaRPr>
              </a:p>
              <a:p>
                <a:pPr marL="0" indent="0">
                  <a:buNone/>
                </a:pPr>
                <a:r>
                  <a:rPr lang="en-IN" sz="2600" dirty="0">
                    <a:ea typeface="Cambria Math" panose="02040503050406030204" pitchFamily="18" charset="0"/>
                  </a:rPr>
                  <a:t>	</a:t>
                </a:r>
                <a14:m>
                  <m:oMath xmlns:m="http://schemas.openxmlformats.org/officeDocument/2006/math">
                    <m:box>
                      <m:boxPr>
                        <m:ctrlPr>
                          <a:rPr lang="en-IN" sz="2600" i="1" dirty="0">
                            <a:latin typeface="Cambria Math" panose="02040503050406030204" pitchFamily="18" charset="0"/>
                            <a:ea typeface="Cambria Math" panose="02040503050406030204" pitchFamily="18" charset="0"/>
                          </a:rPr>
                        </m:ctrlPr>
                      </m:boxPr>
                      <m:e>
                        <m:argPr>
                          <m:argSz m:val="-1"/>
                        </m:argPr>
                        <m:f>
                          <m:fPr>
                            <m:ctrlPr>
                              <a:rPr lang="en-IN" sz="2600" i="1" dirty="0">
                                <a:latin typeface="Cambria Math" panose="02040503050406030204" pitchFamily="18" charset="0"/>
                                <a:ea typeface="Cambria Math" panose="02040503050406030204" pitchFamily="18" charset="0"/>
                              </a:rPr>
                            </m:ctrlPr>
                          </m:fPr>
                          <m:num>
                            <m:r>
                              <m:rPr>
                                <m:nor/>
                              </m:rPr>
                              <a:rPr lang="en-IN" sz="2600" dirty="0">
                                <a:latin typeface="Cambria Math" panose="02040503050406030204" pitchFamily="18" charset="0"/>
                                <a:ea typeface="Cambria Math" panose="02040503050406030204" pitchFamily="18" charset="0"/>
                              </a:rPr>
                              <m:t>T</m:t>
                            </m:r>
                            <m:r>
                              <m:rPr>
                                <m:nor/>
                              </m:rPr>
                              <a:rPr lang="en-IN" sz="2600" dirty="0">
                                <a:latin typeface="Cambria Math" panose="02040503050406030204" pitchFamily="18" charset="0"/>
                                <a:ea typeface="Cambria Math" panose="02040503050406030204" pitchFamily="18" charset="0"/>
                              </a:rPr>
                              <m:t>(2</m:t>
                            </m:r>
                            <m:r>
                              <m:rPr>
                                <m:nor/>
                              </m:rPr>
                              <a:rPr lang="en-IN" sz="2600" baseline="30000" dirty="0">
                                <a:latin typeface="Cambria Math" panose="02040503050406030204" pitchFamily="18" charset="0"/>
                                <a:ea typeface="Cambria Math" panose="02040503050406030204" pitchFamily="18" charset="0"/>
                              </a:rPr>
                              <m:t>m</m:t>
                            </m:r>
                            <m:r>
                              <m:rPr>
                                <m:nor/>
                              </m:rPr>
                              <a:rPr lang="en-IN" sz="2600" dirty="0">
                                <a:latin typeface="Cambria Math" panose="02040503050406030204" pitchFamily="18" charset="0"/>
                                <a:ea typeface="Cambria Math" panose="02040503050406030204" pitchFamily="18" charset="0"/>
                              </a:rPr>
                              <m:t>)</m:t>
                            </m:r>
                            <m:r>
                              <a:rPr lang="en-IN" sz="2600" i="1" dirty="0">
                                <a:latin typeface="Cambria Math" panose="02040503050406030204" pitchFamily="18" charset="0"/>
                                <a:ea typeface="Cambria Math" panose="02040503050406030204" pitchFamily="18" charset="0"/>
                              </a:rPr>
                              <m:t> </m:t>
                            </m:r>
                          </m:num>
                          <m:den>
                            <m:r>
                              <m:rPr>
                                <m:nor/>
                              </m:rPr>
                              <a:rPr lang="en-IN" sz="2600" dirty="0">
                                <a:latin typeface="Cambria Math" panose="02040503050406030204" pitchFamily="18" charset="0"/>
                                <a:ea typeface="Cambria Math" panose="02040503050406030204" pitchFamily="18" charset="0"/>
                              </a:rPr>
                              <m:t>2</m:t>
                            </m:r>
                            <m:r>
                              <m:rPr>
                                <m:nor/>
                              </m:rPr>
                              <a:rPr lang="en-IN" sz="2600" baseline="30000" dirty="0">
                                <a:latin typeface="Cambria Math" panose="02040503050406030204" pitchFamily="18" charset="0"/>
                                <a:ea typeface="Cambria Math" panose="02040503050406030204" pitchFamily="18" charset="0"/>
                              </a:rPr>
                              <m:t>m</m:t>
                            </m:r>
                          </m:den>
                        </m:f>
                      </m:e>
                    </m:box>
                  </m:oMath>
                </a14:m>
                <a:r>
                  <a:rPr lang="en-IN" sz="2600" baseline="30000" dirty="0">
                    <a:latin typeface="Cambria Math" panose="02040503050406030204" pitchFamily="18" charset="0"/>
                    <a:ea typeface="Cambria Math" panose="02040503050406030204" pitchFamily="18" charset="0"/>
                  </a:rPr>
                  <a:t> </a:t>
                </a:r>
                <a:r>
                  <a:rPr lang="en-IN" sz="2600" dirty="0">
                    <a:latin typeface="Cambria Math" panose="02040503050406030204" pitchFamily="18" charset="0"/>
                    <a:ea typeface="Cambria Math" panose="02040503050406030204" pitchFamily="18" charset="0"/>
                  </a:rPr>
                  <a:t>=</a:t>
                </a:r>
                <a14:m>
                  <m:oMath xmlns:m="http://schemas.openxmlformats.org/officeDocument/2006/math">
                    <m:box>
                      <m:boxPr>
                        <m:ctrlPr>
                          <a:rPr lang="en-IN" sz="2600" i="1" dirty="0">
                            <a:latin typeface="Cambria Math" panose="02040503050406030204" pitchFamily="18" charset="0"/>
                            <a:ea typeface="Cambria Math" panose="02040503050406030204" pitchFamily="18" charset="0"/>
                          </a:rPr>
                        </m:ctrlPr>
                      </m:boxPr>
                      <m:e>
                        <m:argPr>
                          <m:argSz m:val="-1"/>
                        </m:argPr>
                        <m:f>
                          <m:fPr>
                            <m:ctrlPr>
                              <a:rPr lang="en-IN" sz="2600" i="1" dirty="0">
                                <a:latin typeface="Cambria Math" panose="02040503050406030204" pitchFamily="18" charset="0"/>
                                <a:ea typeface="Cambria Math" panose="02040503050406030204" pitchFamily="18" charset="0"/>
                              </a:rPr>
                            </m:ctrlPr>
                          </m:fPr>
                          <m:num>
                            <m:r>
                              <m:rPr>
                                <m:nor/>
                              </m:rPr>
                              <a:rPr lang="en-IN" sz="2600" dirty="0">
                                <a:latin typeface="Cambria Math" panose="02040503050406030204" pitchFamily="18" charset="0"/>
                                <a:ea typeface="Cambria Math" panose="02040503050406030204" pitchFamily="18" charset="0"/>
                              </a:rPr>
                              <m:t>2</m:t>
                            </m:r>
                            <m:r>
                              <m:rPr>
                                <m:nor/>
                              </m:rPr>
                              <a:rPr lang="en-IN" sz="2600" baseline="30000" dirty="0">
                                <a:latin typeface="Cambria Math" panose="02040503050406030204" pitchFamily="18" charset="0"/>
                                <a:ea typeface="Cambria Math" panose="02040503050406030204" pitchFamily="18" charset="0"/>
                              </a:rPr>
                              <m:t>m</m:t>
                            </m:r>
                            <m:r>
                              <m:rPr>
                                <m:nor/>
                              </m:rPr>
                              <a:rPr lang="en-IN" sz="2600" baseline="30000" dirty="0">
                                <a:latin typeface="Cambria Math" panose="02040503050406030204" pitchFamily="18" charset="0"/>
                                <a:ea typeface="Cambria Math" panose="02040503050406030204" pitchFamily="18" charset="0"/>
                              </a:rPr>
                              <m:t>/2</m:t>
                            </m:r>
                            <m:r>
                              <m:rPr>
                                <m:nor/>
                              </m:rPr>
                              <a:rPr lang="en-IN" sz="2600" dirty="0">
                                <a:latin typeface="Cambria Math" panose="02040503050406030204" pitchFamily="18" charset="0"/>
                                <a:ea typeface="Cambria Math" panose="02040503050406030204" pitchFamily="18" charset="0"/>
                              </a:rPr>
                              <m:t>T</m:t>
                            </m:r>
                            <m:r>
                              <m:rPr>
                                <m:nor/>
                              </m:rPr>
                              <a:rPr lang="en-IN" sz="2600" dirty="0">
                                <a:latin typeface="Cambria Math" panose="02040503050406030204" pitchFamily="18" charset="0"/>
                                <a:ea typeface="Cambria Math" panose="02040503050406030204" pitchFamily="18" charset="0"/>
                              </a:rPr>
                              <m:t>(2</m:t>
                            </m:r>
                            <m:r>
                              <m:rPr>
                                <m:nor/>
                              </m:rPr>
                              <a:rPr lang="en-IN" sz="2600" baseline="30000" dirty="0">
                                <a:latin typeface="Cambria Math" panose="02040503050406030204" pitchFamily="18" charset="0"/>
                                <a:ea typeface="Cambria Math" panose="02040503050406030204" pitchFamily="18" charset="0"/>
                              </a:rPr>
                              <m:t>m</m:t>
                            </m:r>
                            <m:r>
                              <m:rPr>
                                <m:nor/>
                              </m:rPr>
                              <a:rPr lang="en-IN" sz="2600" baseline="30000" dirty="0">
                                <a:latin typeface="Cambria Math" panose="02040503050406030204" pitchFamily="18" charset="0"/>
                                <a:ea typeface="Cambria Math" panose="02040503050406030204" pitchFamily="18" charset="0"/>
                              </a:rPr>
                              <m:t>/2)</m:t>
                            </m:r>
                            <m:r>
                              <a:rPr lang="en-IN" sz="2600" i="1" dirty="0" smtClean="0">
                                <a:latin typeface="Cambria Math" panose="02040503050406030204" pitchFamily="18" charset="0"/>
                                <a:ea typeface="Cambria Math" panose="02040503050406030204" pitchFamily="18" charset="0"/>
                              </a:rPr>
                              <m:t> </m:t>
                            </m:r>
                          </m:num>
                          <m:den>
                            <m:r>
                              <m:rPr>
                                <m:nor/>
                              </m:rPr>
                              <a:rPr lang="en-IN" sz="2600" dirty="0">
                                <a:latin typeface="Cambria Math" panose="02040503050406030204" pitchFamily="18" charset="0"/>
                                <a:ea typeface="Cambria Math" panose="02040503050406030204" pitchFamily="18" charset="0"/>
                              </a:rPr>
                              <m:t>2</m:t>
                            </m:r>
                            <m:r>
                              <m:rPr>
                                <m:nor/>
                              </m:rPr>
                              <a:rPr lang="en-IN" sz="2600" baseline="30000" dirty="0">
                                <a:latin typeface="Cambria Math" panose="02040503050406030204" pitchFamily="18" charset="0"/>
                                <a:ea typeface="Cambria Math" panose="02040503050406030204" pitchFamily="18" charset="0"/>
                              </a:rPr>
                              <m:t>m</m:t>
                            </m:r>
                          </m:den>
                        </m:f>
                      </m:e>
                    </m:box>
                  </m:oMath>
                </a14:m>
                <a:r>
                  <a:rPr lang="en-IN" sz="2600" dirty="0">
                    <a:latin typeface="Cambria Math" panose="02040503050406030204" pitchFamily="18" charset="0"/>
                    <a:ea typeface="Cambria Math" panose="02040503050406030204" pitchFamily="18" charset="0"/>
                  </a:rPr>
                  <a:t>+</a:t>
                </a:r>
                <a14:m>
                  <m:oMath xmlns:m="http://schemas.openxmlformats.org/officeDocument/2006/math">
                    <m:r>
                      <a:rPr lang="en-IN" sz="2600" b="0" i="1" dirty="0" smtClean="0">
                        <a:latin typeface="Cambria Math" panose="02040503050406030204" pitchFamily="18" charset="0"/>
                        <a:ea typeface="Cambria Math" panose="02040503050406030204" pitchFamily="18" charset="0"/>
                      </a:rPr>
                      <m:t>1</m:t>
                    </m:r>
                  </m:oMath>
                </a14:m>
                <a:r>
                  <a:rPr lang="en-IN" sz="2600" b="0" dirty="0">
                    <a:latin typeface="Cambria Math" panose="02040503050406030204" pitchFamily="18" charset="0"/>
                    <a:ea typeface="Cambria Math" panose="02040503050406030204" pitchFamily="18" charset="0"/>
                  </a:rPr>
                  <a:t>                     {</a:t>
                </a:r>
                <a14:m>
                  <m:oMath xmlns:m="http://schemas.openxmlformats.org/officeDocument/2006/math">
                    <m:box>
                      <m:boxPr>
                        <m:ctrlPr>
                          <a:rPr lang="en-IN" sz="2600" i="1" dirty="0">
                            <a:latin typeface="Cambria Math" panose="02040503050406030204" pitchFamily="18" charset="0"/>
                            <a:ea typeface="Cambria Math" panose="02040503050406030204" pitchFamily="18" charset="0"/>
                          </a:rPr>
                        </m:ctrlPr>
                      </m:boxPr>
                      <m:e>
                        <m:argPr>
                          <m:argSz m:val="-1"/>
                        </m:argPr>
                        <m:f>
                          <m:fPr>
                            <m:ctrlPr>
                              <a:rPr lang="en-IN" sz="2600" i="1" dirty="0">
                                <a:latin typeface="Cambria Math" panose="02040503050406030204" pitchFamily="18" charset="0"/>
                                <a:ea typeface="Cambria Math" panose="02040503050406030204" pitchFamily="18" charset="0"/>
                              </a:rPr>
                            </m:ctrlPr>
                          </m:fPr>
                          <m:num>
                            <m:r>
                              <m:rPr>
                                <m:nor/>
                              </m:rPr>
                              <a:rPr lang="en-IN" sz="2600" dirty="0">
                                <a:latin typeface="Cambria Math" panose="02040503050406030204" pitchFamily="18" charset="0"/>
                                <a:ea typeface="Cambria Math" panose="02040503050406030204" pitchFamily="18" charset="0"/>
                              </a:rPr>
                              <m:t>T</m:t>
                            </m:r>
                            <m:r>
                              <m:rPr>
                                <m:nor/>
                              </m:rPr>
                              <a:rPr lang="en-IN" sz="2600" dirty="0">
                                <a:latin typeface="Cambria Math" panose="02040503050406030204" pitchFamily="18" charset="0"/>
                                <a:ea typeface="Cambria Math" panose="02040503050406030204" pitchFamily="18" charset="0"/>
                              </a:rPr>
                              <m:t>(2</m:t>
                            </m:r>
                            <m:r>
                              <m:rPr>
                                <m:nor/>
                              </m:rPr>
                              <a:rPr lang="en-IN" sz="2600" baseline="30000" dirty="0">
                                <a:latin typeface="Cambria Math" panose="02040503050406030204" pitchFamily="18" charset="0"/>
                                <a:ea typeface="Cambria Math" panose="02040503050406030204" pitchFamily="18" charset="0"/>
                              </a:rPr>
                              <m:t>m</m:t>
                            </m:r>
                            <m:r>
                              <m:rPr>
                                <m:nor/>
                              </m:rPr>
                              <a:rPr lang="en-IN" sz="2600" dirty="0">
                                <a:latin typeface="Cambria Math" panose="02040503050406030204" pitchFamily="18" charset="0"/>
                                <a:ea typeface="Cambria Math" panose="02040503050406030204" pitchFamily="18" charset="0"/>
                              </a:rPr>
                              <m:t>)</m:t>
                            </m:r>
                            <m:r>
                              <a:rPr lang="en-IN" sz="2600" i="1" dirty="0">
                                <a:latin typeface="Cambria Math" panose="02040503050406030204" pitchFamily="18" charset="0"/>
                                <a:ea typeface="Cambria Math" panose="02040503050406030204" pitchFamily="18" charset="0"/>
                              </a:rPr>
                              <m:t> </m:t>
                            </m:r>
                          </m:num>
                          <m:den>
                            <m:r>
                              <m:rPr>
                                <m:nor/>
                              </m:rPr>
                              <a:rPr lang="en-IN" sz="2600" dirty="0">
                                <a:latin typeface="Cambria Math" panose="02040503050406030204" pitchFamily="18" charset="0"/>
                                <a:ea typeface="Cambria Math" panose="02040503050406030204" pitchFamily="18" charset="0"/>
                              </a:rPr>
                              <m:t>2</m:t>
                            </m:r>
                            <m:r>
                              <m:rPr>
                                <m:nor/>
                              </m:rPr>
                              <a:rPr lang="en-IN" sz="2600" baseline="30000" dirty="0">
                                <a:latin typeface="Cambria Math" panose="02040503050406030204" pitchFamily="18" charset="0"/>
                                <a:ea typeface="Cambria Math" panose="02040503050406030204" pitchFamily="18" charset="0"/>
                              </a:rPr>
                              <m:t>m</m:t>
                            </m:r>
                          </m:den>
                        </m:f>
                      </m:e>
                    </m:box>
                  </m:oMath>
                </a14:m>
                <a:r>
                  <a:rPr lang="en-IN" sz="2600" baseline="30000" dirty="0">
                    <a:latin typeface="Cambria Math" panose="02040503050406030204" pitchFamily="18" charset="0"/>
                    <a:ea typeface="Cambria Math" panose="02040503050406030204" pitchFamily="18" charset="0"/>
                  </a:rPr>
                  <a:t> </a:t>
                </a:r>
                <a:r>
                  <a:rPr lang="en-IN" sz="2600" dirty="0">
                    <a:latin typeface="Cambria Math" panose="02040503050406030204" pitchFamily="18" charset="0"/>
                    <a:ea typeface="Cambria Math" panose="02040503050406030204" pitchFamily="18" charset="0"/>
                  </a:rPr>
                  <a:t>=</a:t>
                </a:r>
                <a14:m>
                  <m:oMath xmlns:m="http://schemas.openxmlformats.org/officeDocument/2006/math">
                    <m:box>
                      <m:boxPr>
                        <m:ctrlPr>
                          <a:rPr lang="en-IN" sz="2600" i="1" dirty="0">
                            <a:latin typeface="Cambria Math" panose="02040503050406030204" pitchFamily="18" charset="0"/>
                            <a:ea typeface="Cambria Math" panose="02040503050406030204" pitchFamily="18" charset="0"/>
                          </a:rPr>
                        </m:ctrlPr>
                      </m:boxPr>
                      <m:e>
                        <m:argPr>
                          <m:argSz m:val="-1"/>
                        </m:argPr>
                        <m:f>
                          <m:fPr>
                            <m:ctrlPr>
                              <a:rPr lang="en-IN" sz="2600" i="1" dirty="0">
                                <a:latin typeface="Cambria Math" panose="02040503050406030204" pitchFamily="18" charset="0"/>
                                <a:ea typeface="Cambria Math" panose="02040503050406030204" pitchFamily="18" charset="0"/>
                              </a:rPr>
                            </m:ctrlPr>
                          </m:fPr>
                          <m:num>
                            <m:r>
                              <m:rPr>
                                <m:nor/>
                              </m:rPr>
                              <a:rPr lang="en-IN" sz="2600" dirty="0">
                                <a:latin typeface="Cambria Math" panose="02040503050406030204" pitchFamily="18" charset="0"/>
                                <a:ea typeface="Cambria Math" panose="02040503050406030204" pitchFamily="18" charset="0"/>
                              </a:rPr>
                              <m:t>T</m:t>
                            </m:r>
                            <m:r>
                              <m:rPr>
                                <m:nor/>
                              </m:rPr>
                              <a:rPr lang="en-IN" sz="2600" dirty="0">
                                <a:latin typeface="Cambria Math" panose="02040503050406030204" pitchFamily="18" charset="0"/>
                                <a:ea typeface="Cambria Math" panose="02040503050406030204" pitchFamily="18" charset="0"/>
                              </a:rPr>
                              <m:t>(2</m:t>
                            </m:r>
                            <m:r>
                              <m:rPr>
                                <m:nor/>
                              </m:rPr>
                              <a:rPr lang="en-IN" sz="2600" baseline="30000" dirty="0">
                                <a:latin typeface="Cambria Math" panose="02040503050406030204" pitchFamily="18" charset="0"/>
                                <a:ea typeface="Cambria Math" panose="02040503050406030204" pitchFamily="18" charset="0"/>
                              </a:rPr>
                              <m:t>m</m:t>
                            </m:r>
                            <m:r>
                              <m:rPr>
                                <m:nor/>
                              </m:rPr>
                              <a:rPr lang="en-IN" sz="2600" baseline="30000" dirty="0">
                                <a:latin typeface="Cambria Math" panose="02040503050406030204" pitchFamily="18" charset="0"/>
                                <a:ea typeface="Cambria Math" panose="02040503050406030204" pitchFamily="18" charset="0"/>
                              </a:rPr>
                              <m:t>/2)</m:t>
                            </m:r>
                            <m:r>
                              <a:rPr lang="en-IN" sz="2600" i="1" dirty="0">
                                <a:latin typeface="Cambria Math" panose="02040503050406030204" pitchFamily="18" charset="0"/>
                                <a:ea typeface="Cambria Math" panose="02040503050406030204" pitchFamily="18" charset="0"/>
                              </a:rPr>
                              <m:t> </m:t>
                            </m:r>
                          </m:num>
                          <m:den>
                            <m:r>
                              <m:rPr>
                                <m:nor/>
                              </m:rPr>
                              <a:rPr lang="en-IN" sz="2600" dirty="0">
                                <a:latin typeface="Cambria Math" panose="02040503050406030204" pitchFamily="18" charset="0"/>
                                <a:ea typeface="Cambria Math" panose="02040503050406030204" pitchFamily="18" charset="0"/>
                              </a:rPr>
                              <m:t>2</m:t>
                            </m:r>
                            <m:r>
                              <m:rPr>
                                <m:nor/>
                              </m:rPr>
                              <a:rPr lang="en-IN" sz="2600" baseline="30000" dirty="0">
                                <a:latin typeface="Cambria Math" panose="02040503050406030204" pitchFamily="18" charset="0"/>
                                <a:ea typeface="Cambria Math" panose="02040503050406030204" pitchFamily="18" charset="0"/>
                              </a:rPr>
                              <m:t>m</m:t>
                            </m:r>
                            <m:r>
                              <m:rPr>
                                <m:nor/>
                              </m:rPr>
                              <a:rPr lang="en-IN" sz="2600" baseline="30000" dirty="0">
                                <a:latin typeface="Cambria Math" panose="02040503050406030204" pitchFamily="18" charset="0"/>
                                <a:ea typeface="Cambria Math" panose="02040503050406030204" pitchFamily="18" charset="0"/>
                              </a:rPr>
                              <m:t>/2</m:t>
                            </m:r>
                          </m:den>
                        </m:f>
                      </m:e>
                    </m:box>
                  </m:oMath>
                </a14:m>
                <a:r>
                  <a:rPr lang="en-IN" sz="2600" dirty="0">
                    <a:latin typeface="Cambria Math" panose="02040503050406030204" pitchFamily="18" charset="0"/>
                    <a:ea typeface="Cambria Math" panose="02040503050406030204" pitchFamily="18" charset="0"/>
                  </a:rPr>
                  <a:t>+</a:t>
                </a:r>
                <a14:m>
                  <m:oMath xmlns:m="http://schemas.openxmlformats.org/officeDocument/2006/math">
                    <m:r>
                      <a:rPr lang="en-IN" sz="2600" i="1" dirty="0">
                        <a:latin typeface="Cambria Math" panose="02040503050406030204" pitchFamily="18" charset="0"/>
                        <a:ea typeface="Cambria Math" panose="02040503050406030204" pitchFamily="18" charset="0"/>
                      </a:rPr>
                      <m:t>1</m:t>
                    </m:r>
                  </m:oMath>
                </a14:m>
                <a:r>
                  <a:rPr lang="en-IN" sz="2600" b="0" dirty="0">
                    <a:latin typeface="Cambria Math" panose="02040503050406030204" pitchFamily="18" charset="0"/>
                    <a:ea typeface="Cambria Math" panose="02040503050406030204" pitchFamily="18" charset="0"/>
                  </a:rPr>
                  <a:t>}</a:t>
                </a:r>
              </a:p>
              <a:p>
                <a:pPr marL="0" indent="0">
                  <a:buNone/>
                </a:pPr>
                <a:endParaRPr lang="en-IN" sz="2600" baseline="30000" dirty="0">
                  <a:latin typeface="Cambria Math" panose="02040503050406030204" pitchFamily="18" charset="0"/>
                  <a:ea typeface="Cambria Math" panose="02040503050406030204" pitchFamily="18" charset="0"/>
                </a:endParaRPr>
              </a:p>
              <a:p>
                <a:pPr marL="0" indent="0">
                  <a:buNone/>
                </a:pPr>
                <a:r>
                  <a:rPr lang="en-IN" sz="2600" dirty="0">
                    <a:latin typeface="Cambria Math" panose="02040503050406030204" pitchFamily="18" charset="0"/>
                    <a:ea typeface="Cambria Math" panose="02040503050406030204" pitchFamily="18" charset="0"/>
                  </a:rPr>
                  <a:t>=&gt;second substitution </a:t>
                </a:r>
                <a:r>
                  <a:rPr lang="en-IN" sz="2600" dirty="0">
                    <a:solidFill>
                      <a:srgbClr val="C00000"/>
                    </a:solidFill>
                    <a:latin typeface="Cambria Math" panose="02040503050406030204" pitchFamily="18" charset="0"/>
                    <a:ea typeface="Cambria Math" panose="02040503050406030204" pitchFamily="18" charset="0"/>
                  </a:rPr>
                  <a:t>S(m)=</a:t>
                </a:r>
                <a14:m>
                  <m:oMath xmlns:m="http://schemas.openxmlformats.org/officeDocument/2006/math">
                    <m:f>
                      <m:fPr>
                        <m:ctrlPr>
                          <a:rPr lang="en-IN" sz="2600" i="1" dirty="0" smtClean="0">
                            <a:solidFill>
                              <a:srgbClr val="C00000"/>
                            </a:solidFill>
                            <a:latin typeface="Cambria Math" panose="02040503050406030204" pitchFamily="18" charset="0"/>
                            <a:ea typeface="Cambria Math" panose="02040503050406030204" pitchFamily="18" charset="0"/>
                          </a:rPr>
                        </m:ctrlPr>
                      </m:fPr>
                      <m:num>
                        <m:r>
                          <m:rPr>
                            <m:nor/>
                          </m:rPr>
                          <a:rPr lang="en-IN" sz="2600" dirty="0">
                            <a:solidFill>
                              <a:srgbClr val="C00000"/>
                            </a:solidFill>
                            <a:latin typeface="Cambria Math" panose="02040503050406030204" pitchFamily="18" charset="0"/>
                            <a:ea typeface="Cambria Math" panose="02040503050406030204" pitchFamily="18" charset="0"/>
                          </a:rPr>
                          <m:t>T</m:t>
                        </m:r>
                        <m:r>
                          <m:rPr>
                            <m:nor/>
                          </m:rPr>
                          <a:rPr lang="en-IN" sz="2600" dirty="0">
                            <a:solidFill>
                              <a:srgbClr val="C00000"/>
                            </a:solidFill>
                            <a:latin typeface="Cambria Math" panose="02040503050406030204" pitchFamily="18" charset="0"/>
                            <a:ea typeface="Cambria Math" panose="02040503050406030204" pitchFamily="18" charset="0"/>
                          </a:rPr>
                          <m:t>(2</m:t>
                        </m:r>
                        <m:r>
                          <m:rPr>
                            <m:nor/>
                          </m:rPr>
                          <a:rPr lang="en-IN" sz="2600" baseline="30000" dirty="0">
                            <a:solidFill>
                              <a:srgbClr val="C00000"/>
                            </a:solidFill>
                            <a:latin typeface="Cambria Math" panose="02040503050406030204" pitchFamily="18" charset="0"/>
                            <a:ea typeface="Cambria Math" panose="02040503050406030204" pitchFamily="18" charset="0"/>
                          </a:rPr>
                          <m:t>m</m:t>
                        </m:r>
                        <m:r>
                          <m:rPr>
                            <m:nor/>
                          </m:rPr>
                          <a:rPr lang="en-IN" sz="2600" dirty="0">
                            <a:solidFill>
                              <a:srgbClr val="C00000"/>
                            </a:solidFill>
                            <a:latin typeface="Cambria Math" panose="02040503050406030204" pitchFamily="18" charset="0"/>
                            <a:ea typeface="Cambria Math" panose="02040503050406030204" pitchFamily="18" charset="0"/>
                          </a:rPr>
                          <m:t>)</m:t>
                        </m:r>
                        <m:r>
                          <a:rPr lang="en-IN" sz="2600" i="1" dirty="0">
                            <a:solidFill>
                              <a:srgbClr val="C00000"/>
                            </a:solidFill>
                            <a:latin typeface="Cambria Math" panose="02040503050406030204" pitchFamily="18" charset="0"/>
                            <a:ea typeface="Cambria Math" panose="02040503050406030204" pitchFamily="18" charset="0"/>
                          </a:rPr>
                          <m:t> </m:t>
                        </m:r>
                      </m:num>
                      <m:den>
                        <m:r>
                          <m:rPr>
                            <m:nor/>
                          </m:rPr>
                          <a:rPr lang="en-IN" sz="2600" dirty="0">
                            <a:solidFill>
                              <a:srgbClr val="C00000"/>
                            </a:solidFill>
                            <a:latin typeface="Cambria Math" panose="02040503050406030204" pitchFamily="18" charset="0"/>
                            <a:ea typeface="Cambria Math" panose="02040503050406030204" pitchFamily="18" charset="0"/>
                          </a:rPr>
                          <m:t>2</m:t>
                        </m:r>
                        <m:r>
                          <m:rPr>
                            <m:nor/>
                          </m:rPr>
                          <a:rPr lang="en-IN" sz="2600" baseline="30000" dirty="0">
                            <a:solidFill>
                              <a:srgbClr val="C00000"/>
                            </a:solidFill>
                            <a:latin typeface="Cambria Math" panose="02040503050406030204" pitchFamily="18" charset="0"/>
                            <a:ea typeface="Cambria Math" panose="02040503050406030204" pitchFamily="18" charset="0"/>
                          </a:rPr>
                          <m:t>m</m:t>
                        </m:r>
                      </m:den>
                    </m:f>
                  </m:oMath>
                </a14:m>
                <a:endParaRPr lang="en-IN" sz="2600" baseline="30000" dirty="0">
                  <a:latin typeface="Cambria Math" panose="02040503050406030204" pitchFamily="18" charset="0"/>
                  <a:ea typeface="Cambria Math" panose="02040503050406030204" pitchFamily="18" charset="0"/>
                </a:endParaRPr>
              </a:p>
              <a:p>
                <a:pPr marL="0" indent="0">
                  <a:buNone/>
                </a:pPr>
                <a:r>
                  <a:rPr lang="en-IN" sz="2600" dirty="0">
                    <a:latin typeface="Cambria Math" panose="02040503050406030204" pitchFamily="18" charset="0"/>
                    <a:ea typeface="Cambria Math" panose="02040503050406030204" pitchFamily="18" charset="0"/>
                  </a:rPr>
                  <a:t>	S(m)=S(m/2)+1</a:t>
                </a:r>
              </a:p>
              <a:p>
                <a:pPr marL="0" indent="0">
                  <a:buNone/>
                </a:pPr>
                <a:r>
                  <a:rPr lang="en-IN" sz="2600" dirty="0">
                    <a:latin typeface="Cambria Math" panose="02040503050406030204" pitchFamily="18" charset="0"/>
                    <a:ea typeface="Cambria Math" panose="02040503050406030204" pitchFamily="18" charset="0"/>
                  </a:rPr>
                  <a:t>	By applying masters method we get : S(m)= log m	</a:t>
                </a:r>
              </a:p>
              <a:p>
                <a:pPr marL="0" indent="0">
                  <a:buNone/>
                </a:pPr>
                <a:r>
                  <a:rPr lang="en-IN" sz="2600" dirty="0">
                    <a:latin typeface="Cambria Math" panose="02040503050406030204" pitchFamily="18" charset="0"/>
                    <a:ea typeface="Cambria Math" panose="02040503050406030204" pitchFamily="18" charset="0"/>
                  </a:rPr>
                  <a:t>	Now back substitution =&gt; </a:t>
                </a:r>
                <a14:m>
                  <m:oMath xmlns:m="http://schemas.openxmlformats.org/officeDocument/2006/math">
                    <m:f>
                      <m:fPr>
                        <m:ctrlPr>
                          <a:rPr lang="en-IN" sz="2600" i="1" dirty="0">
                            <a:latin typeface="Cambria Math" panose="02040503050406030204" pitchFamily="18" charset="0"/>
                            <a:ea typeface="Cambria Math" panose="02040503050406030204" pitchFamily="18" charset="0"/>
                          </a:rPr>
                        </m:ctrlPr>
                      </m:fPr>
                      <m:num>
                        <m:r>
                          <m:rPr>
                            <m:nor/>
                          </m:rPr>
                          <a:rPr lang="en-IN" sz="2600" dirty="0">
                            <a:latin typeface="Cambria Math" panose="02040503050406030204" pitchFamily="18" charset="0"/>
                            <a:ea typeface="Cambria Math" panose="02040503050406030204" pitchFamily="18" charset="0"/>
                          </a:rPr>
                          <m:t>T</m:t>
                        </m:r>
                        <m:r>
                          <m:rPr>
                            <m:nor/>
                          </m:rPr>
                          <a:rPr lang="en-IN" sz="2600" dirty="0">
                            <a:latin typeface="Cambria Math" panose="02040503050406030204" pitchFamily="18" charset="0"/>
                            <a:ea typeface="Cambria Math" panose="02040503050406030204" pitchFamily="18" charset="0"/>
                          </a:rPr>
                          <m:t>(2</m:t>
                        </m:r>
                        <m:r>
                          <m:rPr>
                            <m:nor/>
                          </m:rPr>
                          <a:rPr lang="en-IN" sz="2600" baseline="30000" dirty="0">
                            <a:latin typeface="Cambria Math" panose="02040503050406030204" pitchFamily="18" charset="0"/>
                            <a:ea typeface="Cambria Math" panose="02040503050406030204" pitchFamily="18" charset="0"/>
                          </a:rPr>
                          <m:t>m</m:t>
                        </m:r>
                        <m:r>
                          <m:rPr>
                            <m:nor/>
                          </m:rPr>
                          <a:rPr lang="en-IN" sz="2600" dirty="0">
                            <a:latin typeface="Cambria Math" panose="02040503050406030204" pitchFamily="18" charset="0"/>
                            <a:ea typeface="Cambria Math" panose="02040503050406030204" pitchFamily="18" charset="0"/>
                          </a:rPr>
                          <m:t>)</m:t>
                        </m:r>
                        <m:r>
                          <a:rPr lang="en-IN" sz="2600" i="1" dirty="0">
                            <a:latin typeface="Cambria Math" panose="02040503050406030204" pitchFamily="18" charset="0"/>
                            <a:ea typeface="Cambria Math" panose="02040503050406030204" pitchFamily="18" charset="0"/>
                          </a:rPr>
                          <m:t> </m:t>
                        </m:r>
                      </m:num>
                      <m:den>
                        <m:r>
                          <m:rPr>
                            <m:nor/>
                          </m:rPr>
                          <a:rPr lang="en-IN" sz="2600" dirty="0">
                            <a:latin typeface="Cambria Math" panose="02040503050406030204" pitchFamily="18" charset="0"/>
                            <a:ea typeface="Cambria Math" panose="02040503050406030204" pitchFamily="18" charset="0"/>
                          </a:rPr>
                          <m:t>2</m:t>
                        </m:r>
                        <m:r>
                          <m:rPr>
                            <m:nor/>
                          </m:rPr>
                          <a:rPr lang="en-IN" sz="2600" baseline="30000" dirty="0">
                            <a:latin typeface="Cambria Math" panose="02040503050406030204" pitchFamily="18" charset="0"/>
                            <a:ea typeface="Cambria Math" panose="02040503050406030204" pitchFamily="18" charset="0"/>
                          </a:rPr>
                          <m:t>m</m:t>
                        </m:r>
                      </m:den>
                    </m:f>
                  </m:oMath>
                </a14:m>
                <a:r>
                  <a:rPr lang="en-IN" sz="2600" dirty="0">
                    <a:latin typeface="Cambria Math" panose="02040503050406030204" pitchFamily="18" charset="0"/>
                    <a:ea typeface="Cambria Math" panose="02040503050406030204" pitchFamily="18" charset="0"/>
                  </a:rPr>
                  <a:t>=log m</a:t>
                </a:r>
              </a:p>
              <a:p>
                <a:pPr marL="0" indent="0">
                  <a:buNone/>
                </a:pPr>
                <a:r>
                  <a:rPr lang="en-IN" sz="2600" dirty="0">
                    <a:latin typeface="Cambria Math" panose="02040503050406030204" pitchFamily="18" charset="0"/>
                    <a:ea typeface="Cambria Math" panose="02040503050406030204" pitchFamily="18" charset="0"/>
                  </a:rPr>
                  <a:t>	T(2</a:t>
                </a:r>
                <a:r>
                  <a:rPr lang="en-IN" sz="2600" baseline="30000" dirty="0">
                    <a:latin typeface="Cambria Math" panose="02040503050406030204" pitchFamily="18" charset="0"/>
                    <a:ea typeface="Cambria Math" panose="02040503050406030204" pitchFamily="18" charset="0"/>
                  </a:rPr>
                  <a:t>m</a:t>
                </a:r>
                <a:r>
                  <a:rPr lang="en-IN" sz="2600" dirty="0">
                    <a:latin typeface="Cambria Math" panose="02040503050406030204" pitchFamily="18" charset="0"/>
                    <a:ea typeface="Cambria Math" panose="02040503050406030204" pitchFamily="18" charset="0"/>
                  </a:rPr>
                  <a:t>)=2</a:t>
                </a:r>
                <a:r>
                  <a:rPr lang="en-IN" sz="2600" baseline="30000" dirty="0">
                    <a:latin typeface="Cambria Math" panose="02040503050406030204" pitchFamily="18" charset="0"/>
                    <a:ea typeface="Cambria Math" panose="02040503050406030204" pitchFamily="18" charset="0"/>
                  </a:rPr>
                  <a:t>m</a:t>
                </a:r>
                <a:r>
                  <a:rPr lang="en-IN" sz="2600" dirty="0">
                    <a:latin typeface="Cambria Math" panose="02040503050406030204" pitchFamily="18" charset="0"/>
                    <a:ea typeface="Cambria Math" panose="02040503050406030204" pitchFamily="18" charset="0"/>
                  </a:rPr>
                  <a:t> log m</a:t>
                </a:r>
              </a:p>
              <a:p>
                <a:pPr marL="0" indent="0">
                  <a:buNone/>
                </a:pPr>
                <a:r>
                  <a:rPr lang="en-IN" sz="2600" dirty="0">
                    <a:latin typeface="Cambria Math" panose="02040503050406030204" pitchFamily="18" charset="0"/>
                    <a:ea typeface="Cambria Math" panose="02040503050406030204" pitchFamily="18" charset="0"/>
                  </a:rPr>
                  <a:t>	Again back-substitute: T(n)=n log </a:t>
                </a:r>
                <a:r>
                  <a:rPr lang="en-IN" sz="2600" dirty="0" err="1">
                    <a:latin typeface="Cambria Math" panose="02040503050406030204" pitchFamily="18" charset="0"/>
                    <a:ea typeface="Cambria Math" panose="02040503050406030204" pitchFamily="18" charset="0"/>
                  </a:rPr>
                  <a:t>log</a:t>
                </a:r>
                <a:r>
                  <a:rPr lang="en-IN" sz="2600" dirty="0">
                    <a:latin typeface="Cambria Math" panose="02040503050406030204" pitchFamily="18" charset="0"/>
                    <a:ea typeface="Cambria Math" panose="02040503050406030204" pitchFamily="18" charset="0"/>
                  </a:rPr>
                  <a:t> n</a:t>
                </a:r>
              </a:p>
              <a:p>
                <a:pPr marL="0" indent="0">
                  <a:buNone/>
                </a:pPr>
                <a:endParaRPr lang="en-IN" dirty="0">
                  <a:latin typeface="Cambria Math" panose="02040503050406030204" pitchFamily="18" charset="0"/>
                  <a:ea typeface="Cambria Math" panose="020405030504060302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470" t="-914"/>
                </a:stretch>
              </a:blipFill>
            </p:spPr>
            <p:txBody>
              <a:bodyPr/>
              <a:lstStyle/>
              <a:p>
                <a:r>
                  <a:rPr lang="en-IN">
                    <a:noFill/>
                  </a:rPr>
                  <a:t> </a:t>
                </a:r>
              </a:p>
            </p:txBody>
          </p:sp>
        </mc:Fallback>
      </mc:AlternateContent>
    </p:spTree>
    <p:extLst>
      <p:ext uri="{BB962C8B-B14F-4D97-AF65-F5344CB8AC3E}">
        <p14:creationId xmlns:p14="http://schemas.microsoft.com/office/powerpoint/2010/main" val="422068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fade">
                                      <p:cBhvr>
                                        <p:cTn id="42" dur="500"/>
                                        <p:tgtEl>
                                          <p:spTgt spid="5">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fade">
                                      <p:cBhvr>
                                        <p:cTn id="47" dur="500"/>
                                        <p:tgtEl>
                                          <p:spTgt spid="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11" end="11"/>
                                            </p:txEl>
                                          </p:spTgt>
                                        </p:tgtEl>
                                        <p:attrNameLst>
                                          <p:attrName>style.visibility</p:attrName>
                                        </p:attrNameLst>
                                      </p:cBhvr>
                                      <p:to>
                                        <p:strVal val="visible"/>
                                      </p:to>
                                    </p:set>
                                    <p:animEffect transition="in" filter="fade">
                                      <p:cBhvr>
                                        <p:cTn id="52" dur="500"/>
                                        <p:tgtEl>
                                          <p:spTgt spid="5">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12" end="12"/>
                                            </p:txEl>
                                          </p:spTgt>
                                        </p:tgtEl>
                                        <p:attrNameLst>
                                          <p:attrName>style.visibility</p:attrName>
                                        </p:attrNameLst>
                                      </p:cBhvr>
                                      <p:to>
                                        <p:strVal val="visible"/>
                                      </p:to>
                                    </p:set>
                                    <p:animEffect transition="in" filter="fade">
                                      <p:cBhvr>
                                        <p:cTn id="57" dur="500"/>
                                        <p:tgtEl>
                                          <p:spTgt spid="5">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13" end="13"/>
                                            </p:txEl>
                                          </p:spTgt>
                                        </p:tgtEl>
                                        <p:attrNameLst>
                                          <p:attrName>style.visibility</p:attrName>
                                        </p:attrNameLst>
                                      </p:cBhvr>
                                      <p:to>
                                        <p:strVal val="visible"/>
                                      </p:to>
                                    </p:set>
                                    <p:animEffect transition="in" filter="fade">
                                      <p:cBhvr>
                                        <p:cTn id="62"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b="1" dirty="0">
                <a:latin typeface="Cambria Math" panose="02040503050406030204" pitchFamily="18" charset="0"/>
                <a:ea typeface="Cambria Math" panose="02040503050406030204" pitchFamily="18" charset="0"/>
              </a:rPr>
              <a:t>T(n)=3T(n/2)</a:t>
            </a:r>
            <a:r>
              <a:rPr lang="en-IN" b="1" dirty="0">
                <a:latin typeface="Cambria Math" panose="02040503050406030204" pitchFamily="18" charset="0"/>
                <a:ea typeface="Cambria Math" panose="02040503050406030204" pitchFamily="18" charset="0"/>
              </a:rPr>
              <a:t> +n</a:t>
            </a:r>
            <a:endParaRPr lang="en-IN" b="1" baseline="30000" dirty="0">
              <a:latin typeface="Cambria Math" panose="02040503050406030204" pitchFamily="18" charset="0"/>
              <a:ea typeface="Cambria Math" panose="02040503050406030204" pitchFamily="18" charset="0"/>
            </a:endParaRPr>
          </a:p>
          <a:p>
            <a:pPr marL="0" indent="0">
              <a:buNone/>
            </a:pPr>
            <a:r>
              <a:rPr lang="en-IN" dirty="0">
                <a:latin typeface="Cambria Math" panose="02040503050406030204" pitchFamily="18" charset="0"/>
                <a:ea typeface="Cambria Math" panose="02040503050406030204" pitchFamily="18" charset="0"/>
              </a:rPr>
              <a:t>Substitute n=2</a:t>
            </a:r>
            <a:r>
              <a:rPr lang="en-IN" baseline="30000" dirty="0">
                <a:latin typeface="Cambria Math" panose="02040503050406030204" pitchFamily="18" charset="0"/>
                <a:ea typeface="Cambria Math" panose="02040503050406030204" pitchFamily="18" charset="0"/>
              </a:rPr>
              <a:t>m</a:t>
            </a:r>
          </a:p>
          <a:p>
            <a:pPr marL="0" indent="0">
              <a:buNone/>
            </a:pPr>
            <a:r>
              <a:rPr lang="en-IN" dirty="0">
                <a:latin typeface="Cambria Math" panose="02040503050406030204" pitchFamily="18" charset="0"/>
                <a:ea typeface="Cambria Math" panose="02040503050406030204" pitchFamily="18" charset="0"/>
              </a:rPr>
              <a:t>              T(2</a:t>
            </a:r>
            <a:r>
              <a:rPr lang="en-IN" baseline="30000" dirty="0">
                <a:latin typeface="Cambria Math" panose="02040503050406030204" pitchFamily="18" charset="0"/>
                <a:ea typeface="Cambria Math" panose="02040503050406030204" pitchFamily="18" charset="0"/>
              </a:rPr>
              <a:t>m</a:t>
            </a:r>
            <a:r>
              <a:rPr lang="en-IN" dirty="0">
                <a:latin typeface="Cambria Math" panose="02040503050406030204" pitchFamily="18" charset="0"/>
                <a:ea typeface="Cambria Math" panose="02040503050406030204" pitchFamily="18" charset="0"/>
              </a:rPr>
              <a:t>)=3T(2</a:t>
            </a:r>
            <a:r>
              <a:rPr lang="en-IN" baseline="30000" dirty="0">
                <a:latin typeface="Cambria Math" panose="02040503050406030204" pitchFamily="18" charset="0"/>
                <a:ea typeface="Cambria Math" panose="02040503050406030204" pitchFamily="18" charset="0"/>
              </a:rPr>
              <a:t>m</a:t>
            </a:r>
            <a:r>
              <a:rPr lang="en-IN" dirty="0">
                <a:latin typeface="Cambria Math" panose="02040503050406030204" pitchFamily="18" charset="0"/>
                <a:ea typeface="Cambria Math" panose="02040503050406030204" pitchFamily="18" charset="0"/>
              </a:rPr>
              <a:t>/2)+2</a:t>
            </a:r>
            <a:r>
              <a:rPr lang="en-IN" baseline="30000" dirty="0">
                <a:latin typeface="Cambria Math" panose="02040503050406030204" pitchFamily="18" charset="0"/>
                <a:ea typeface="Cambria Math" panose="02040503050406030204" pitchFamily="18" charset="0"/>
              </a:rPr>
              <a:t>m</a:t>
            </a:r>
            <a:r>
              <a:rPr lang="en-IN" dirty="0">
                <a:latin typeface="Cambria Math" panose="02040503050406030204" pitchFamily="18" charset="0"/>
                <a:ea typeface="Cambria Math" panose="02040503050406030204" pitchFamily="18" charset="0"/>
              </a:rPr>
              <a:t> </a:t>
            </a:r>
          </a:p>
          <a:p>
            <a:pPr marL="0" indent="0">
              <a:buNone/>
            </a:pPr>
            <a:r>
              <a:rPr lang="en-IN" dirty="0">
                <a:latin typeface="Cambria Math" panose="02040503050406030204" pitchFamily="18" charset="0"/>
                <a:ea typeface="Cambria Math" panose="02040503050406030204" pitchFamily="18" charset="0"/>
              </a:rPr>
              <a:t>              T(2</a:t>
            </a:r>
            <a:r>
              <a:rPr lang="en-IN" baseline="30000" dirty="0">
                <a:latin typeface="Cambria Math" panose="02040503050406030204" pitchFamily="18" charset="0"/>
                <a:ea typeface="Cambria Math" panose="02040503050406030204" pitchFamily="18" charset="0"/>
              </a:rPr>
              <a:t>m</a:t>
            </a:r>
            <a:r>
              <a:rPr lang="en-IN" dirty="0">
                <a:latin typeface="Cambria Math" panose="02040503050406030204" pitchFamily="18" charset="0"/>
                <a:ea typeface="Cambria Math" panose="02040503050406030204" pitchFamily="18" charset="0"/>
              </a:rPr>
              <a:t>)=3T(2</a:t>
            </a:r>
            <a:r>
              <a:rPr lang="en-IN" baseline="30000" dirty="0">
                <a:latin typeface="Cambria Math" panose="02040503050406030204" pitchFamily="18" charset="0"/>
                <a:ea typeface="Cambria Math" panose="02040503050406030204" pitchFamily="18" charset="0"/>
              </a:rPr>
              <a:t>m-1</a:t>
            </a:r>
            <a:r>
              <a:rPr lang="en-IN" dirty="0">
                <a:latin typeface="Cambria Math" panose="02040503050406030204" pitchFamily="18" charset="0"/>
                <a:ea typeface="Cambria Math" panose="02040503050406030204" pitchFamily="18" charset="0"/>
              </a:rPr>
              <a:t>)+2</a:t>
            </a:r>
            <a:r>
              <a:rPr lang="en-IN" baseline="30000" dirty="0">
                <a:latin typeface="Cambria Math" panose="02040503050406030204" pitchFamily="18" charset="0"/>
                <a:ea typeface="Cambria Math" panose="02040503050406030204" pitchFamily="18" charset="0"/>
              </a:rPr>
              <a:t>m</a:t>
            </a:r>
            <a:r>
              <a:rPr lang="en-IN" dirty="0">
                <a:latin typeface="Cambria Math" panose="02040503050406030204" pitchFamily="18" charset="0"/>
                <a:ea typeface="Cambria Math" panose="02040503050406030204" pitchFamily="18" charset="0"/>
              </a:rPr>
              <a:t>  </a:t>
            </a:r>
            <a:endParaRPr lang="en-IN" baseline="30000" dirty="0">
              <a:latin typeface="Cambria Math" panose="02040503050406030204" pitchFamily="18" charset="0"/>
              <a:ea typeface="Cambria Math" panose="02040503050406030204" pitchFamily="18" charset="0"/>
            </a:endParaRPr>
          </a:p>
          <a:p>
            <a:pPr marL="0" indent="0">
              <a:buNone/>
            </a:pPr>
            <a:r>
              <a:rPr lang="en-IN" dirty="0">
                <a:latin typeface="Cambria Math" panose="02040503050406030204" pitchFamily="18" charset="0"/>
                <a:ea typeface="Cambria Math" panose="02040503050406030204" pitchFamily="18" charset="0"/>
              </a:rPr>
              <a:t>Substitute S(m)=T(2</a:t>
            </a:r>
            <a:r>
              <a:rPr lang="en-IN" baseline="30000" dirty="0">
                <a:latin typeface="Cambria Math" panose="02040503050406030204" pitchFamily="18" charset="0"/>
                <a:ea typeface="Cambria Math" panose="02040503050406030204" pitchFamily="18" charset="0"/>
              </a:rPr>
              <a:t>m</a:t>
            </a:r>
            <a:r>
              <a:rPr lang="en-IN" dirty="0">
                <a:latin typeface="Cambria Math" panose="02040503050406030204" pitchFamily="18" charset="0"/>
                <a:ea typeface="Cambria Math" panose="02040503050406030204" pitchFamily="18" charset="0"/>
              </a:rPr>
              <a:t>)</a:t>
            </a:r>
          </a:p>
          <a:p>
            <a:pPr marL="0" indent="0">
              <a:buNone/>
            </a:pPr>
            <a:r>
              <a:rPr lang="en-IN" dirty="0">
                <a:latin typeface="Cambria Math" panose="02040503050406030204" pitchFamily="18" charset="0"/>
                <a:ea typeface="Cambria Math" panose="02040503050406030204" pitchFamily="18" charset="0"/>
              </a:rPr>
              <a:t>              S(m)=3S(m-1)=2</a:t>
            </a:r>
            <a:r>
              <a:rPr lang="en-IN" baseline="30000" dirty="0">
                <a:latin typeface="Cambria Math" panose="02040503050406030204" pitchFamily="18" charset="0"/>
                <a:ea typeface="Cambria Math" panose="02040503050406030204" pitchFamily="18" charset="0"/>
              </a:rPr>
              <a:t>m</a:t>
            </a:r>
          </a:p>
          <a:p>
            <a:pPr marL="0" indent="0">
              <a:buNone/>
            </a:pPr>
            <a:r>
              <a:rPr lang="en-IN" dirty="0">
                <a:latin typeface="Cambria Math" panose="02040503050406030204" pitchFamily="18" charset="0"/>
                <a:ea typeface="Cambria Math" panose="02040503050406030204" pitchFamily="18" charset="0"/>
              </a:rPr>
              <a:t>              S(m)-3S(m-1)=2</a:t>
            </a:r>
            <a:r>
              <a:rPr lang="en-IN" baseline="30000" dirty="0">
                <a:latin typeface="Cambria Math" panose="02040503050406030204" pitchFamily="18" charset="0"/>
                <a:ea typeface="Cambria Math" panose="02040503050406030204" pitchFamily="18" charset="0"/>
              </a:rPr>
              <a:t>m </a:t>
            </a:r>
          </a:p>
          <a:p>
            <a:pPr marL="0" indent="0">
              <a:buNone/>
            </a:pPr>
            <a:r>
              <a:rPr lang="en-IN" dirty="0">
                <a:latin typeface="Cambria Math" panose="02040503050406030204" pitchFamily="18" charset="0"/>
                <a:ea typeface="Cambria Math" panose="02040503050406030204" pitchFamily="18" charset="0"/>
              </a:rPr>
              <a:t>By characteristic equation</a:t>
            </a:r>
          </a:p>
          <a:p>
            <a:pPr marL="0" indent="0">
              <a:buNone/>
            </a:pPr>
            <a:r>
              <a:rPr lang="en-IN" dirty="0">
                <a:latin typeface="Cambria Math" panose="02040503050406030204" pitchFamily="18" charset="0"/>
                <a:ea typeface="Cambria Math" panose="02040503050406030204" pitchFamily="18" charset="0"/>
              </a:rPr>
              <a:t>             (X-3)(X-2)</a:t>
            </a:r>
          </a:p>
          <a:p>
            <a:pPr marL="0" indent="0">
              <a:buNone/>
            </a:pPr>
            <a:r>
              <a:rPr lang="en-IN" dirty="0">
                <a:latin typeface="Cambria Math" panose="02040503050406030204" pitchFamily="18" charset="0"/>
                <a:ea typeface="Cambria Math" panose="02040503050406030204" pitchFamily="18" charset="0"/>
              </a:rPr>
              <a:t>Solution of S(m)=c</a:t>
            </a:r>
            <a:r>
              <a:rPr lang="en-IN" baseline="-25000" dirty="0">
                <a:latin typeface="Cambria Math" panose="02040503050406030204" pitchFamily="18" charset="0"/>
                <a:ea typeface="Cambria Math" panose="02040503050406030204" pitchFamily="18" charset="0"/>
              </a:rPr>
              <a:t>1</a:t>
            </a:r>
            <a:r>
              <a:rPr lang="en-IN" dirty="0">
                <a:latin typeface="Cambria Math" panose="02040503050406030204" pitchFamily="18" charset="0"/>
                <a:ea typeface="Cambria Math" panose="02040503050406030204" pitchFamily="18" charset="0"/>
              </a:rPr>
              <a:t>3</a:t>
            </a:r>
            <a:r>
              <a:rPr lang="en-IN" baseline="30000" dirty="0">
                <a:latin typeface="Cambria Math" panose="02040503050406030204" pitchFamily="18" charset="0"/>
                <a:ea typeface="Cambria Math" panose="02040503050406030204" pitchFamily="18" charset="0"/>
              </a:rPr>
              <a:t>m</a:t>
            </a:r>
            <a:r>
              <a:rPr lang="en-IN" dirty="0">
                <a:latin typeface="Cambria Math" panose="02040503050406030204" pitchFamily="18" charset="0"/>
                <a:ea typeface="Cambria Math" panose="02040503050406030204" pitchFamily="18" charset="0"/>
              </a:rPr>
              <a:t>+c</a:t>
            </a:r>
            <a:r>
              <a:rPr lang="en-IN" baseline="-25000" dirty="0">
                <a:latin typeface="Cambria Math" panose="02040503050406030204" pitchFamily="18" charset="0"/>
                <a:ea typeface="Cambria Math" panose="02040503050406030204" pitchFamily="18" charset="0"/>
              </a:rPr>
              <a:t>2</a:t>
            </a:r>
            <a:r>
              <a:rPr lang="en-IN" dirty="0">
                <a:latin typeface="Cambria Math" panose="02040503050406030204" pitchFamily="18" charset="0"/>
                <a:ea typeface="Cambria Math" panose="02040503050406030204" pitchFamily="18" charset="0"/>
              </a:rPr>
              <a:t>2</a:t>
            </a:r>
            <a:r>
              <a:rPr lang="en-IN" baseline="30000" dirty="0">
                <a:latin typeface="Cambria Math" panose="02040503050406030204" pitchFamily="18" charset="0"/>
                <a:ea typeface="Cambria Math" panose="02040503050406030204" pitchFamily="18" charset="0"/>
              </a:rPr>
              <a:t>m</a:t>
            </a:r>
          </a:p>
          <a:p>
            <a:pPr marL="0" indent="0">
              <a:buNone/>
            </a:pPr>
            <a:r>
              <a:rPr lang="en-IN" dirty="0">
                <a:latin typeface="Cambria Math" panose="02040503050406030204" pitchFamily="18" charset="0"/>
                <a:ea typeface="Cambria Math" panose="02040503050406030204" pitchFamily="18" charset="0"/>
              </a:rPr>
              <a:t>By back substitution </a:t>
            </a:r>
          </a:p>
          <a:p>
            <a:pPr marL="0" indent="0">
              <a:buNone/>
            </a:pPr>
            <a:r>
              <a:rPr lang="en-IN" dirty="0">
                <a:latin typeface="Cambria Math" panose="02040503050406030204" pitchFamily="18" charset="0"/>
                <a:ea typeface="Cambria Math" panose="02040503050406030204" pitchFamily="18" charset="0"/>
              </a:rPr>
              <a:t>             T(n)=c</a:t>
            </a:r>
            <a:r>
              <a:rPr lang="en-IN" baseline="-25000" dirty="0">
                <a:latin typeface="Cambria Math" panose="02040503050406030204" pitchFamily="18" charset="0"/>
                <a:ea typeface="Cambria Math" panose="02040503050406030204" pitchFamily="18" charset="0"/>
              </a:rPr>
              <a:t>1</a:t>
            </a:r>
            <a:r>
              <a:rPr lang="en-IN" dirty="0">
                <a:latin typeface="Cambria Math" panose="02040503050406030204" pitchFamily="18" charset="0"/>
                <a:ea typeface="Cambria Math" panose="02040503050406030204" pitchFamily="18" charset="0"/>
              </a:rPr>
              <a:t>3</a:t>
            </a:r>
            <a:r>
              <a:rPr lang="en-IN" baseline="30000" dirty="0">
                <a:latin typeface="Cambria Math" panose="02040503050406030204" pitchFamily="18" charset="0"/>
                <a:ea typeface="Cambria Math" panose="02040503050406030204" pitchFamily="18" charset="0"/>
              </a:rPr>
              <a:t>logn</a:t>
            </a:r>
            <a:r>
              <a:rPr lang="en-IN" dirty="0">
                <a:latin typeface="Cambria Math" panose="02040503050406030204" pitchFamily="18" charset="0"/>
                <a:ea typeface="Cambria Math" panose="02040503050406030204" pitchFamily="18" charset="0"/>
              </a:rPr>
              <a:t>+c</a:t>
            </a:r>
            <a:r>
              <a:rPr lang="en-IN" baseline="-25000" dirty="0">
                <a:latin typeface="Cambria Math" panose="02040503050406030204" pitchFamily="18" charset="0"/>
                <a:ea typeface="Cambria Math" panose="02040503050406030204" pitchFamily="18" charset="0"/>
              </a:rPr>
              <a:t>2</a:t>
            </a:r>
            <a:r>
              <a:rPr lang="en-IN" dirty="0">
                <a:latin typeface="Cambria Math" panose="02040503050406030204" pitchFamily="18" charset="0"/>
                <a:ea typeface="Cambria Math" panose="02040503050406030204" pitchFamily="18" charset="0"/>
              </a:rPr>
              <a:t>2</a:t>
            </a:r>
            <a:r>
              <a:rPr lang="en-IN" baseline="30000" dirty="0">
                <a:latin typeface="Cambria Math" panose="02040503050406030204" pitchFamily="18" charset="0"/>
                <a:ea typeface="Cambria Math" panose="02040503050406030204" pitchFamily="18" charset="0"/>
              </a:rPr>
              <a:t>logn</a:t>
            </a:r>
          </a:p>
          <a:p>
            <a:pPr marL="0" indent="0">
              <a:buNone/>
            </a:pPr>
            <a:r>
              <a:rPr lang="en-IN" dirty="0">
                <a:latin typeface="Cambria Math" panose="02040503050406030204" pitchFamily="18" charset="0"/>
                <a:ea typeface="Cambria Math" panose="02040503050406030204" pitchFamily="18" charset="0"/>
              </a:rPr>
              <a:t>                      =c</a:t>
            </a:r>
            <a:r>
              <a:rPr lang="en-IN" baseline="-25000" dirty="0">
                <a:latin typeface="Cambria Math" panose="02040503050406030204" pitchFamily="18" charset="0"/>
                <a:ea typeface="Cambria Math" panose="02040503050406030204" pitchFamily="18" charset="0"/>
              </a:rPr>
              <a:t>1</a:t>
            </a:r>
            <a:r>
              <a:rPr lang="en-IN" dirty="0">
                <a:latin typeface="Cambria Math" panose="02040503050406030204" pitchFamily="18" charset="0"/>
                <a:ea typeface="Cambria Math" panose="02040503050406030204" pitchFamily="18" charset="0"/>
              </a:rPr>
              <a:t>n</a:t>
            </a:r>
            <a:r>
              <a:rPr lang="en-IN" baseline="30000" dirty="0">
                <a:latin typeface="Cambria Math" panose="02040503050406030204" pitchFamily="18" charset="0"/>
                <a:ea typeface="Cambria Math" panose="02040503050406030204" pitchFamily="18" charset="0"/>
              </a:rPr>
              <a:t>log3</a:t>
            </a:r>
            <a:r>
              <a:rPr lang="en-IN" dirty="0">
                <a:latin typeface="Cambria Math" panose="02040503050406030204" pitchFamily="18" charset="0"/>
                <a:ea typeface="Cambria Math" panose="02040503050406030204" pitchFamily="18" charset="0"/>
              </a:rPr>
              <a:t>+c</a:t>
            </a:r>
            <a:r>
              <a:rPr lang="en-IN" baseline="-25000" dirty="0">
                <a:latin typeface="Cambria Math" panose="02040503050406030204" pitchFamily="18" charset="0"/>
                <a:ea typeface="Cambria Math" panose="02040503050406030204" pitchFamily="18" charset="0"/>
              </a:rPr>
              <a:t>2</a:t>
            </a:r>
            <a:r>
              <a:rPr lang="en-IN" dirty="0">
                <a:latin typeface="Cambria Math" panose="02040503050406030204" pitchFamily="18" charset="0"/>
                <a:ea typeface="Cambria Math" panose="02040503050406030204" pitchFamily="18" charset="0"/>
              </a:rPr>
              <a:t>n</a:t>
            </a:r>
            <a:r>
              <a:rPr lang="en-IN" baseline="30000" dirty="0">
                <a:latin typeface="Cambria Math" panose="02040503050406030204" pitchFamily="18" charset="0"/>
                <a:ea typeface="Cambria Math" panose="02040503050406030204" pitchFamily="18" charset="0"/>
              </a:rPr>
              <a:t>log2</a:t>
            </a:r>
            <a:endParaRPr lang="en-IN" dirty="0">
              <a:latin typeface="Cambria Math" panose="02040503050406030204" pitchFamily="18" charset="0"/>
              <a:ea typeface="Cambria Math" panose="02040503050406030204" pitchFamily="18" charset="0"/>
            </a:endParaRPr>
          </a:p>
          <a:p>
            <a:pPr marL="0" indent="0">
              <a:buNone/>
            </a:pPr>
            <a:endParaRPr lang="en-IN" baseline="30000" dirty="0"/>
          </a:p>
          <a:p>
            <a:pPr marL="0" indent="0">
              <a:buNone/>
            </a:pPr>
            <a:endParaRPr lang="en-IN" baseline="30000"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57</a:t>
            </a:fld>
            <a:endParaRPr lang="en-US" dirty="0"/>
          </a:p>
        </p:txBody>
      </p:sp>
    </p:spTree>
    <p:extLst>
      <p:ext uri="{BB962C8B-B14F-4D97-AF65-F5344CB8AC3E}">
        <p14:creationId xmlns:p14="http://schemas.microsoft.com/office/powerpoint/2010/main" val="23063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Range transformation</a:t>
            </a:r>
          </a:p>
        </p:txBody>
      </p:sp>
      <p:sp>
        <p:nvSpPr>
          <p:cNvPr id="3" name="Content Placeholder 2"/>
          <p:cNvSpPr>
            <a:spLocks noGrp="1"/>
          </p:cNvSpPr>
          <p:nvPr>
            <p:ph idx="1"/>
          </p:nvPr>
        </p:nvSpPr>
        <p:spPr/>
        <p:txBody>
          <a:bodyPr>
            <a:normAutofit lnSpcReduction="10000"/>
          </a:bodyPr>
          <a:lstStyle/>
          <a:p>
            <a:r>
              <a:rPr lang="en-IN" dirty="0"/>
              <a:t>When we make a change of variable, we transform the domain of the recurrence.</a:t>
            </a:r>
          </a:p>
          <a:p>
            <a:r>
              <a:rPr lang="en-IN" dirty="0"/>
              <a:t>Instead, it may be useful to transform the range to obtain a recurrence in a form that we know how to solve. Both transformations can sometimes be used together.</a:t>
            </a:r>
          </a:p>
          <a:p>
            <a:endParaRPr lang="en-IN" dirty="0"/>
          </a:p>
          <a:p>
            <a:pPr marL="0" indent="0">
              <a:buNone/>
            </a:pPr>
            <a:r>
              <a:rPr lang="en-US" b="1" dirty="0">
                <a:latin typeface="Cambria Math" panose="02040503050406030204" pitchFamily="18" charset="0"/>
                <a:ea typeface="Cambria Math" panose="02040503050406030204" pitchFamily="18" charset="0"/>
              </a:rPr>
              <a:t>Consider the following </a:t>
            </a:r>
            <a:r>
              <a:rPr lang="en-IN" b="1" dirty="0">
                <a:latin typeface="Cambria Math" panose="02040503050406030204" pitchFamily="18" charset="0"/>
                <a:ea typeface="Cambria Math" panose="02040503050406030204" pitchFamily="18" charset="0"/>
              </a:rPr>
              <a:t>recurrence, which defines T(n) when n is a power of 2.</a:t>
            </a:r>
            <a:endParaRPr lang="en-US" b="1" dirty="0">
              <a:latin typeface="Cambria Math" panose="02040503050406030204" pitchFamily="18" charset="0"/>
              <a:ea typeface="Cambria Math" panose="02040503050406030204" pitchFamily="18" charset="0"/>
            </a:endParaRPr>
          </a:p>
          <a:p>
            <a:pPr marL="0" indent="0">
              <a:buNone/>
            </a:pPr>
            <a:r>
              <a:rPr lang="en-US" b="1" dirty="0">
                <a:latin typeface="Cambria Math" panose="02040503050406030204" pitchFamily="18" charset="0"/>
                <a:ea typeface="Cambria Math" panose="02040503050406030204" pitchFamily="18" charset="0"/>
              </a:rPr>
              <a:t>             T(n)=nT</a:t>
            </a:r>
            <a:r>
              <a:rPr lang="en-US" b="1" baseline="30000" dirty="0">
                <a:latin typeface="Cambria Math" panose="02040503050406030204" pitchFamily="18" charset="0"/>
                <a:ea typeface="Cambria Math" panose="02040503050406030204" pitchFamily="18" charset="0"/>
              </a:rPr>
              <a:t>2</a:t>
            </a:r>
            <a:r>
              <a:rPr lang="en-US" b="1" dirty="0">
                <a:latin typeface="Cambria Math" panose="02040503050406030204" pitchFamily="18" charset="0"/>
                <a:ea typeface="Cambria Math" panose="02040503050406030204" pitchFamily="18" charset="0"/>
              </a:rPr>
              <a:t>(n/2)</a:t>
            </a:r>
          </a:p>
          <a:p>
            <a:pPr marL="0" indent="0">
              <a:buNone/>
            </a:pPr>
            <a:r>
              <a:rPr lang="en-IN" dirty="0"/>
              <a:t>The first step is a change of variable: n=2</a:t>
            </a:r>
            <a:r>
              <a:rPr lang="en-IN" baseline="30000" dirty="0"/>
              <a:t>m</a:t>
            </a:r>
            <a:r>
              <a:rPr lang="en-IN" dirty="0"/>
              <a:t>, S(m)=T(2</a:t>
            </a:r>
            <a:r>
              <a:rPr lang="en-IN" baseline="30000" dirty="0"/>
              <a:t>m</a:t>
            </a:r>
            <a:r>
              <a:rPr lang="en-IN" dirty="0"/>
              <a:t>) </a:t>
            </a:r>
          </a:p>
          <a:p>
            <a:pPr marL="0" indent="0">
              <a:buNone/>
            </a:pPr>
            <a:r>
              <a:rPr lang="en-IN" dirty="0"/>
              <a:t>            T(2</a:t>
            </a:r>
            <a:r>
              <a:rPr lang="en-IN" baseline="30000" dirty="0"/>
              <a:t>m</a:t>
            </a:r>
            <a:r>
              <a:rPr lang="en-IN" dirty="0"/>
              <a:t>)= 2</a:t>
            </a:r>
            <a:r>
              <a:rPr lang="en-IN" baseline="30000" dirty="0"/>
              <a:t>m </a:t>
            </a:r>
            <a:r>
              <a:rPr lang="en-IN" dirty="0"/>
              <a:t>T</a:t>
            </a:r>
            <a:r>
              <a:rPr lang="en-IN" baseline="30000" dirty="0"/>
              <a:t>2</a:t>
            </a:r>
            <a:r>
              <a:rPr lang="en-IN" dirty="0"/>
              <a:t>(2</a:t>
            </a:r>
            <a:r>
              <a:rPr lang="en-IN" baseline="30000" dirty="0"/>
              <a:t>m</a:t>
            </a:r>
            <a:r>
              <a:rPr lang="en-IN" dirty="0"/>
              <a:t>/2)=&gt; T</a:t>
            </a:r>
            <a:r>
              <a:rPr lang="en-IN" baseline="30000" dirty="0"/>
              <a:t>2</a:t>
            </a:r>
            <a:r>
              <a:rPr lang="en-IN" dirty="0"/>
              <a:t>(2</a:t>
            </a:r>
            <a:r>
              <a:rPr lang="en-IN" baseline="30000" dirty="0"/>
              <a:t>m-1</a:t>
            </a:r>
            <a:r>
              <a:rPr lang="en-IN" dirty="0"/>
              <a:t>)</a:t>
            </a:r>
          </a:p>
          <a:p>
            <a:pPr marL="0" indent="0">
              <a:buNone/>
            </a:pPr>
            <a:r>
              <a:rPr lang="en-IN" dirty="0"/>
              <a:t>            S(m)=2</a:t>
            </a:r>
            <a:r>
              <a:rPr lang="en-IN" baseline="30000" dirty="0"/>
              <a:t>m</a:t>
            </a:r>
            <a:r>
              <a:rPr lang="en-IN" dirty="0"/>
              <a:t> S</a:t>
            </a:r>
            <a:r>
              <a:rPr lang="en-IN" baseline="30000" dirty="0"/>
              <a:t>2</a:t>
            </a:r>
            <a:r>
              <a:rPr lang="en-IN" dirty="0"/>
              <a:t>(m-1)</a:t>
            </a:r>
          </a:p>
          <a:p>
            <a:r>
              <a:rPr lang="en-IN" dirty="0"/>
              <a:t>At first glance, none of the techniques we have seen applies to this recurrence since it is not linear; To transform the range, we create yet another recurrence by using U(m) to denote log S(m).</a:t>
            </a:r>
          </a:p>
        </p:txBody>
      </p:sp>
      <p:sp>
        <p:nvSpPr>
          <p:cNvPr id="4" name="Slide Number Placeholder 3"/>
          <p:cNvSpPr>
            <a:spLocks noGrp="1"/>
          </p:cNvSpPr>
          <p:nvPr>
            <p:ph type="sldNum" sz="quarter" idx="12"/>
          </p:nvPr>
        </p:nvSpPr>
        <p:spPr/>
        <p:txBody>
          <a:bodyPr/>
          <a:lstStyle/>
          <a:p>
            <a:fld id="{5EA8BEFB-AE5B-48F9-BBAD-B489CDE48C80}" type="slidenum">
              <a:rPr lang="en-US" smtClean="0"/>
              <a:pPr/>
              <a:t>58</a:t>
            </a:fld>
            <a:endParaRPr lang="en-US" dirty="0"/>
          </a:p>
        </p:txBody>
      </p:sp>
    </p:spTree>
    <p:extLst>
      <p:ext uri="{BB962C8B-B14F-4D97-AF65-F5344CB8AC3E}">
        <p14:creationId xmlns:p14="http://schemas.microsoft.com/office/powerpoint/2010/main" val="28005331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latin typeface="Cambria Math" panose="02040503050406030204" pitchFamily="18" charset="0"/>
                <a:ea typeface="Cambria Math" panose="02040503050406030204" pitchFamily="18" charset="0"/>
              </a:rPr>
              <a:t>S(m)=2</a:t>
            </a:r>
            <a:r>
              <a:rPr lang="en-IN" baseline="30000" dirty="0">
                <a:latin typeface="Cambria Math" panose="02040503050406030204" pitchFamily="18" charset="0"/>
                <a:ea typeface="Cambria Math" panose="02040503050406030204" pitchFamily="18" charset="0"/>
              </a:rPr>
              <a:t>m</a:t>
            </a:r>
            <a:r>
              <a:rPr lang="en-IN" dirty="0">
                <a:latin typeface="Cambria Math" panose="02040503050406030204" pitchFamily="18" charset="0"/>
                <a:ea typeface="Cambria Math" panose="02040503050406030204" pitchFamily="18" charset="0"/>
              </a:rPr>
              <a:t> S</a:t>
            </a:r>
            <a:r>
              <a:rPr lang="en-IN" baseline="30000" dirty="0">
                <a:latin typeface="Cambria Math" panose="02040503050406030204" pitchFamily="18" charset="0"/>
                <a:ea typeface="Cambria Math" panose="02040503050406030204" pitchFamily="18" charset="0"/>
              </a:rPr>
              <a:t>2</a:t>
            </a:r>
            <a:r>
              <a:rPr lang="en-IN" dirty="0">
                <a:latin typeface="Cambria Math" panose="02040503050406030204" pitchFamily="18" charset="0"/>
                <a:ea typeface="Cambria Math" panose="02040503050406030204" pitchFamily="18" charset="0"/>
              </a:rPr>
              <a:t>(m-1)</a:t>
            </a:r>
          </a:p>
          <a:p>
            <a:pPr marL="0" indent="0">
              <a:buNone/>
            </a:pPr>
            <a:r>
              <a:rPr lang="en-IN" dirty="0">
                <a:latin typeface="Cambria Math" panose="02040503050406030204" pitchFamily="18" charset="0"/>
                <a:ea typeface="Cambria Math" panose="02040503050406030204" pitchFamily="18" charset="0"/>
              </a:rPr>
              <a:t>Substitute U(m)=log(S(m))</a:t>
            </a:r>
          </a:p>
          <a:p>
            <a:pPr marL="0" indent="0">
              <a:buNone/>
            </a:pPr>
            <a:r>
              <a:rPr lang="en-IN" dirty="0">
                <a:latin typeface="Cambria Math" panose="02040503050406030204" pitchFamily="18" charset="0"/>
                <a:ea typeface="Cambria Math" panose="02040503050406030204" pitchFamily="18" charset="0"/>
              </a:rPr>
              <a:t>         =log(2</a:t>
            </a:r>
            <a:r>
              <a:rPr lang="en-IN" baseline="30000" dirty="0">
                <a:latin typeface="Cambria Math" panose="02040503050406030204" pitchFamily="18" charset="0"/>
                <a:ea typeface="Cambria Math" panose="02040503050406030204" pitchFamily="18" charset="0"/>
              </a:rPr>
              <a:t>m</a:t>
            </a:r>
            <a:r>
              <a:rPr lang="en-IN" dirty="0">
                <a:latin typeface="Cambria Math" panose="02040503050406030204" pitchFamily="18" charset="0"/>
                <a:ea typeface="Cambria Math" panose="02040503050406030204" pitchFamily="18" charset="0"/>
              </a:rPr>
              <a:t> S</a:t>
            </a:r>
            <a:r>
              <a:rPr lang="en-IN" baseline="30000" dirty="0">
                <a:latin typeface="Cambria Math" panose="02040503050406030204" pitchFamily="18" charset="0"/>
                <a:ea typeface="Cambria Math" panose="02040503050406030204" pitchFamily="18" charset="0"/>
              </a:rPr>
              <a:t>2</a:t>
            </a:r>
            <a:r>
              <a:rPr lang="en-IN" dirty="0">
                <a:latin typeface="Cambria Math" panose="02040503050406030204" pitchFamily="18" charset="0"/>
                <a:ea typeface="Cambria Math" panose="02040503050406030204" pitchFamily="18" charset="0"/>
              </a:rPr>
              <a:t>(m-1))</a:t>
            </a:r>
          </a:p>
          <a:p>
            <a:pPr marL="0" indent="0">
              <a:buNone/>
            </a:pPr>
            <a:r>
              <a:rPr lang="en-IN" dirty="0">
                <a:latin typeface="Cambria Math" panose="02040503050406030204" pitchFamily="18" charset="0"/>
                <a:ea typeface="Cambria Math" panose="02040503050406030204" pitchFamily="18" charset="0"/>
              </a:rPr>
              <a:t>         =log2</a:t>
            </a:r>
            <a:r>
              <a:rPr lang="en-IN" baseline="30000" dirty="0">
                <a:latin typeface="Cambria Math" panose="02040503050406030204" pitchFamily="18" charset="0"/>
                <a:ea typeface="Cambria Math" panose="02040503050406030204" pitchFamily="18" charset="0"/>
              </a:rPr>
              <a:t>m </a:t>
            </a:r>
            <a:r>
              <a:rPr lang="en-IN" dirty="0">
                <a:latin typeface="Cambria Math" panose="02040503050406030204" pitchFamily="18" charset="0"/>
                <a:ea typeface="Cambria Math" panose="02040503050406030204" pitchFamily="18" charset="0"/>
              </a:rPr>
              <a:t>+ log S</a:t>
            </a:r>
            <a:r>
              <a:rPr lang="en-IN" baseline="30000" dirty="0">
                <a:latin typeface="Cambria Math" panose="02040503050406030204" pitchFamily="18" charset="0"/>
                <a:ea typeface="Cambria Math" panose="02040503050406030204" pitchFamily="18" charset="0"/>
              </a:rPr>
              <a:t>2</a:t>
            </a:r>
            <a:r>
              <a:rPr lang="en-IN" dirty="0">
                <a:latin typeface="Cambria Math" panose="02040503050406030204" pitchFamily="18" charset="0"/>
                <a:ea typeface="Cambria Math" panose="02040503050406030204" pitchFamily="18" charset="0"/>
              </a:rPr>
              <a:t>(m-1)</a:t>
            </a:r>
          </a:p>
          <a:p>
            <a:pPr marL="0" indent="0">
              <a:buNone/>
            </a:pPr>
            <a:r>
              <a:rPr lang="en-IN" dirty="0">
                <a:latin typeface="Cambria Math" panose="02040503050406030204" pitchFamily="18" charset="0"/>
                <a:ea typeface="Cambria Math" panose="02040503050406030204" pitchFamily="18" charset="0"/>
              </a:rPr>
              <a:t>         =m+2log S(m-1)</a:t>
            </a:r>
          </a:p>
          <a:p>
            <a:pPr marL="0" indent="0">
              <a:buNone/>
            </a:pPr>
            <a:r>
              <a:rPr lang="en-IN" dirty="0">
                <a:latin typeface="Cambria Math" panose="02040503050406030204" pitchFamily="18" charset="0"/>
                <a:ea typeface="Cambria Math" panose="02040503050406030204" pitchFamily="18" charset="0"/>
              </a:rPr>
              <a:t>         =m+2U(m-1)</a:t>
            </a:r>
          </a:p>
          <a:p>
            <a:pPr marL="0" indent="0">
              <a:buNone/>
            </a:pPr>
            <a:r>
              <a:rPr lang="en-IN" dirty="0">
                <a:latin typeface="Cambria Math" panose="02040503050406030204" pitchFamily="18" charset="0"/>
                <a:ea typeface="Cambria Math" panose="02040503050406030204" pitchFamily="18" charset="0"/>
              </a:rPr>
              <a:t>U(m)= m+2U(m-1)</a:t>
            </a:r>
          </a:p>
          <a:p>
            <a:pPr marL="0" indent="0">
              <a:buNone/>
            </a:pPr>
            <a:r>
              <a:rPr lang="en-IN" dirty="0">
                <a:latin typeface="Cambria Math" panose="02040503050406030204" pitchFamily="18" charset="0"/>
                <a:ea typeface="Cambria Math" panose="02040503050406030204" pitchFamily="18" charset="0"/>
              </a:rPr>
              <a:t>U(m)-2U(m-1)=m</a:t>
            </a:r>
          </a:p>
          <a:p>
            <a:pPr marL="0" indent="0">
              <a:buNone/>
            </a:pPr>
            <a:r>
              <a:rPr lang="en-IN" dirty="0">
                <a:latin typeface="Cambria Math" panose="02040503050406030204" pitchFamily="18" charset="0"/>
                <a:ea typeface="Cambria Math" panose="02040503050406030204" pitchFamily="18" charset="0"/>
              </a:rPr>
              <a:t>Solve this by applying Characteristic equation:</a:t>
            </a:r>
          </a:p>
          <a:p>
            <a:pPr marL="0" indent="0">
              <a:buNone/>
            </a:pPr>
            <a:endParaRPr lang="en-IN"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59</a:t>
            </a:fld>
            <a:endParaRPr lang="en-US" dirty="0"/>
          </a:p>
        </p:txBody>
      </p:sp>
    </p:spTree>
    <p:extLst>
      <p:ext uri="{BB962C8B-B14F-4D97-AF65-F5344CB8AC3E}">
        <p14:creationId xmlns:p14="http://schemas.microsoft.com/office/powerpoint/2010/main" val="3423342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Substitution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dirty="0"/>
              </a:p>
              <a:p>
                <a:endParaRPr lang="en-US" dirty="0"/>
              </a:p>
              <a:p>
                <a:r>
                  <a:rPr lang="en-US" dirty="0"/>
                  <a:t>From above, we can write the general form as,</a:t>
                </a:r>
              </a:p>
              <a:p>
                <a:endParaRPr lang="en-US" dirty="0"/>
              </a:p>
              <a:p>
                <a:endParaRPr lang="en-US" dirty="0"/>
              </a:p>
              <a:p>
                <a:r>
                  <a:rPr lang="en-US" dirty="0"/>
                  <a:t>Suppose, if we take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 = </m:t>
                    </m:r>
                    <m:r>
                      <a:rPr lang="en-US" i="1" dirty="0" smtClean="0">
                        <a:latin typeface="Cambria Math" panose="02040503050406030204" pitchFamily="18" charset="0"/>
                      </a:rPr>
                      <m:t>𝑛</m:t>
                    </m:r>
                    <m:r>
                      <a:rPr lang="en-US" i="1" dirty="0" smtClean="0">
                        <a:latin typeface="Cambria Math" panose="02040503050406030204" pitchFamily="18" charset="0"/>
                      </a:rPr>
                      <m:t> </m:t>
                    </m:r>
                  </m:oMath>
                </a14:m>
                <a:r>
                  <a:rPr lang="en-US" dirty="0"/>
                  <a:t>then,</a:t>
                </a:r>
              </a:p>
              <a:p>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6</a:t>
            </a:fld>
            <a:endParaRPr lang="en-US" dirty="0"/>
          </a:p>
        </p:txBody>
      </p:sp>
      <mc:AlternateContent xmlns:mc="http://schemas.openxmlformats.org/markup-compatibility/2006" xmlns:a14="http://schemas.microsoft.com/office/drawing/2010/main">
        <mc:Choice Requires="a14">
          <p:sp>
            <p:nvSpPr>
              <p:cNvPr id="5" name="Rectangle 4"/>
              <p:cNvSpPr/>
              <p:nvPr/>
            </p:nvSpPr>
            <p:spPr>
              <a:xfrm>
                <a:off x="3503676" y="1295400"/>
                <a:ext cx="5184648" cy="457200"/>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a:solidFill>
                            <a:srgbClr val="C00000"/>
                          </a:solidFill>
                          <a:latin typeface="Cambria Math" panose="02040503050406030204" pitchFamily="18" charset="0"/>
                        </a:rPr>
                        <m:t>𝑇</m:t>
                      </m:r>
                      <m:r>
                        <a:rPr lang="en-US" sz="2400" i="1" dirty="0">
                          <a:solidFill>
                            <a:srgbClr val="C00000"/>
                          </a:solidFill>
                          <a:latin typeface="Cambria Math" panose="02040503050406030204" pitchFamily="18" charset="0"/>
                        </a:rPr>
                        <m:t>(</m:t>
                      </m:r>
                      <m:r>
                        <a:rPr lang="en-US" sz="2400" i="1" dirty="0">
                          <a:solidFill>
                            <a:srgbClr val="C00000"/>
                          </a:solidFill>
                          <a:latin typeface="Cambria Math" panose="02040503050406030204" pitchFamily="18" charset="0"/>
                        </a:rPr>
                        <m:t>𝑛</m:t>
                      </m:r>
                      <m:r>
                        <a:rPr lang="en-US" sz="2400" i="1" dirty="0">
                          <a:solidFill>
                            <a:srgbClr val="C00000"/>
                          </a:solidFill>
                          <a:latin typeface="Cambria Math" panose="02040503050406030204" pitchFamily="18" charset="0"/>
                        </a:rPr>
                        <m:t>)=</m:t>
                      </m:r>
                      <m:r>
                        <a:rPr lang="en-US" sz="2400" i="1" dirty="0">
                          <a:solidFill>
                            <a:srgbClr val="C00000"/>
                          </a:solidFill>
                          <a:latin typeface="Cambria Math" panose="02040503050406030204" pitchFamily="18" charset="0"/>
                        </a:rPr>
                        <m:t>𝑇</m:t>
                      </m:r>
                      <m:r>
                        <a:rPr lang="en-US" sz="2400" i="1" dirty="0">
                          <a:solidFill>
                            <a:srgbClr val="C00000"/>
                          </a:solidFill>
                          <a:latin typeface="Cambria Math" panose="02040503050406030204" pitchFamily="18" charset="0"/>
                        </a:rPr>
                        <m:t>(</m:t>
                      </m:r>
                      <m:r>
                        <a:rPr lang="en-US" sz="2400" i="1" dirty="0">
                          <a:solidFill>
                            <a:srgbClr val="C00000"/>
                          </a:solidFill>
                          <a:latin typeface="Cambria Math" panose="02040503050406030204" pitchFamily="18" charset="0"/>
                        </a:rPr>
                        <m:t>𝑛</m:t>
                      </m:r>
                      <m:r>
                        <a:rPr lang="en-US" sz="2400" i="1" dirty="0">
                          <a:solidFill>
                            <a:srgbClr val="C00000"/>
                          </a:solidFill>
                          <a:latin typeface="Cambria Math" panose="02040503050406030204" pitchFamily="18" charset="0"/>
                        </a:rPr>
                        <m:t>−3)+</m:t>
                      </m:r>
                      <m:r>
                        <a:rPr lang="en-US" sz="2400" i="1" dirty="0">
                          <a:solidFill>
                            <a:srgbClr val="C00000"/>
                          </a:solidFill>
                          <a:latin typeface="Cambria Math" panose="02040503050406030204" pitchFamily="18" charset="0"/>
                        </a:rPr>
                        <m:t>𝑛</m:t>
                      </m:r>
                      <m:r>
                        <a:rPr lang="en-US" sz="2400" i="1" dirty="0">
                          <a:solidFill>
                            <a:srgbClr val="C00000"/>
                          </a:solidFill>
                          <a:latin typeface="Cambria Math" panose="02040503050406030204" pitchFamily="18" charset="0"/>
                        </a:rPr>
                        <m:t>−2+</m:t>
                      </m:r>
                      <m:r>
                        <a:rPr lang="en-US" sz="2400" i="1" dirty="0">
                          <a:solidFill>
                            <a:srgbClr val="C00000"/>
                          </a:solidFill>
                          <a:latin typeface="Cambria Math" panose="02040503050406030204" pitchFamily="18" charset="0"/>
                        </a:rPr>
                        <m:t>𝑛</m:t>
                      </m:r>
                      <m:r>
                        <a:rPr lang="en-US" sz="2400" i="1" dirty="0">
                          <a:solidFill>
                            <a:srgbClr val="C00000"/>
                          </a:solidFill>
                          <a:latin typeface="Cambria Math" panose="02040503050406030204" pitchFamily="18" charset="0"/>
                        </a:rPr>
                        <m:t>−1+</m:t>
                      </m:r>
                      <m:r>
                        <a:rPr lang="en-US" sz="2400" i="1" dirty="0">
                          <a:solidFill>
                            <a:srgbClr val="C00000"/>
                          </a:solidFill>
                          <a:latin typeface="Cambria Math" panose="02040503050406030204" pitchFamily="18" charset="0"/>
                        </a:rPr>
                        <m:t>𝑛</m:t>
                      </m:r>
                    </m:oMath>
                  </m:oMathPara>
                </a14:m>
                <a:endParaRPr lang="en-US" sz="2400" i="1" dirty="0">
                  <a:solidFill>
                    <a:srgbClr val="C00000"/>
                  </a:solidFill>
                  <a:latin typeface="Cambria Math" panose="020405030504060302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503676" y="1295400"/>
                <a:ext cx="5184648" cy="457200"/>
              </a:xfrm>
              <a:prstGeom prst="rect">
                <a:avLst/>
              </a:prstGeom>
              <a:blipFill>
                <a:blip r:embed="rId3"/>
                <a:stretch>
                  <a:fillRect b="-16667"/>
                </a:stretch>
              </a:blipFill>
              <a:ln w="19050">
                <a:solidFill>
                  <a:srgbClr val="002060"/>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392680" y="2667000"/>
                <a:ext cx="7406640" cy="457200"/>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a:solidFill>
                            <a:srgbClr val="C00000"/>
                          </a:solidFill>
                          <a:latin typeface="Cambria Math" panose="02040503050406030204" pitchFamily="18" charset="0"/>
                        </a:rPr>
                        <m:t>𝑇</m:t>
                      </m:r>
                      <m:d>
                        <m:dPr>
                          <m:ctrlPr>
                            <a:rPr lang="en-US" sz="2400" i="1">
                              <a:solidFill>
                                <a:srgbClr val="C00000"/>
                              </a:solidFill>
                              <a:latin typeface="Cambria Math" panose="02040503050406030204" pitchFamily="18" charset="0"/>
                            </a:rPr>
                          </m:ctrlPr>
                        </m:dPr>
                        <m:e>
                          <m:r>
                            <a:rPr lang="en-US" sz="2400" i="1">
                              <a:solidFill>
                                <a:srgbClr val="C00000"/>
                              </a:solidFill>
                              <a:latin typeface="Cambria Math" panose="02040503050406030204" pitchFamily="18" charset="0"/>
                            </a:rPr>
                            <m:t>𝑛</m:t>
                          </m:r>
                        </m:e>
                      </m:d>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𝑇</m:t>
                      </m:r>
                      <m:d>
                        <m:dPr>
                          <m:ctrlPr>
                            <a:rPr lang="en-US" sz="2400" i="1">
                              <a:solidFill>
                                <a:srgbClr val="C00000"/>
                              </a:solidFill>
                              <a:latin typeface="Cambria Math" panose="02040503050406030204" pitchFamily="18" charset="0"/>
                            </a:rPr>
                          </m:ctrlPr>
                        </m:dPr>
                        <m:e>
                          <m:r>
                            <a:rPr lang="en-US" sz="2400" i="1">
                              <a:solidFill>
                                <a:srgbClr val="C00000"/>
                              </a:solidFill>
                              <a:latin typeface="Cambria Math" panose="02040503050406030204" pitchFamily="18" charset="0"/>
                            </a:rPr>
                            <m:t>𝑛</m:t>
                          </m:r>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𝑘</m:t>
                          </m:r>
                        </m:e>
                      </m:d>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𝑛</m:t>
                      </m:r>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𝑘</m:t>
                      </m:r>
                      <m:r>
                        <a:rPr lang="en-US" sz="2400" i="1">
                          <a:solidFill>
                            <a:srgbClr val="C00000"/>
                          </a:solidFill>
                          <a:latin typeface="Cambria Math" panose="02040503050406030204" pitchFamily="18" charset="0"/>
                        </a:rPr>
                        <m:t>+1)+(</m:t>
                      </m:r>
                      <m:r>
                        <a:rPr lang="en-US" sz="2400" i="1">
                          <a:solidFill>
                            <a:srgbClr val="C00000"/>
                          </a:solidFill>
                          <a:latin typeface="Cambria Math" panose="02040503050406030204" pitchFamily="18" charset="0"/>
                        </a:rPr>
                        <m:t>𝑛</m:t>
                      </m:r>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𝑘</m:t>
                      </m:r>
                      <m:r>
                        <a:rPr lang="en-US" sz="2400" i="1">
                          <a:solidFill>
                            <a:srgbClr val="C00000"/>
                          </a:solidFill>
                          <a:latin typeface="Cambria Math" panose="02040503050406030204" pitchFamily="18" charset="0"/>
                        </a:rPr>
                        <m:t>+2)+ …+</m:t>
                      </m:r>
                      <m:r>
                        <a:rPr lang="en-US" sz="2400" i="1">
                          <a:solidFill>
                            <a:srgbClr val="C00000"/>
                          </a:solidFill>
                          <a:latin typeface="Cambria Math" panose="02040503050406030204" pitchFamily="18" charset="0"/>
                        </a:rPr>
                        <m:t>𝑛</m:t>
                      </m:r>
                    </m:oMath>
                  </m:oMathPara>
                </a14:m>
                <a:endParaRPr lang="en-US" sz="2400" i="1" dirty="0">
                  <a:solidFill>
                    <a:srgbClr val="C00000"/>
                  </a:solidFill>
                  <a:latin typeface="Cambria Math" panose="020405030504060302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2392680" y="2667000"/>
                <a:ext cx="7406640" cy="457200"/>
              </a:xfrm>
              <a:prstGeom prst="rect">
                <a:avLst/>
              </a:prstGeom>
              <a:blipFill>
                <a:blip r:embed="rId4"/>
                <a:stretch>
                  <a:fillRect b="-16667"/>
                </a:stretch>
              </a:blipFill>
              <a:ln w="19050">
                <a:solidFill>
                  <a:srgbClr val="002060"/>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2438400" y="4114800"/>
                <a:ext cx="7406640" cy="457200"/>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a:solidFill>
                            <a:srgbClr val="C00000"/>
                          </a:solidFill>
                          <a:latin typeface="Cambria Math" panose="02040503050406030204" pitchFamily="18" charset="0"/>
                        </a:rPr>
                        <m:t>𝑇</m:t>
                      </m:r>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𝑛</m:t>
                      </m:r>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𝑇</m:t>
                      </m:r>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𝑛</m:t>
                      </m:r>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𝑛</m:t>
                      </m:r>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𝑛</m:t>
                      </m:r>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𝑛</m:t>
                      </m:r>
                      <m:r>
                        <a:rPr lang="en-US" sz="2400" i="1">
                          <a:solidFill>
                            <a:srgbClr val="C00000"/>
                          </a:solidFill>
                          <a:latin typeface="Cambria Math" panose="02040503050406030204" pitchFamily="18" charset="0"/>
                        </a:rPr>
                        <m:t>+1+</m:t>
                      </m:r>
                      <m:r>
                        <a:rPr lang="en-US" sz="2400" i="1">
                          <a:solidFill>
                            <a:srgbClr val="C00000"/>
                          </a:solidFill>
                          <a:latin typeface="Cambria Math" panose="02040503050406030204" pitchFamily="18" charset="0"/>
                        </a:rPr>
                        <m:t>𝑛</m:t>
                      </m:r>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𝑛</m:t>
                      </m:r>
                      <m:r>
                        <a:rPr lang="en-US" sz="2400" i="1">
                          <a:solidFill>
                            <a:srgbClr val="C00000"/>
                          </a:solidFill>
                          <a:latin typeface="Cambria Math" panose="02040503050406030204" pitchFamily="18" charset="0"/>
                        </a:rPr>
                        <m:t>+2+ …+</m:t>
                      </m:r>
                      <m:r>
                        <a:rPr lang="en-US" sz="2400" i="1">
                          <a:solidFill>
                            <a:srgbClr val="C00000"/>
                          </a:solidFill>
                          <a:latin typeface="Cambria Math" panose="02040503050406030204" pitchFamily="18" charset="0"/>
                        </a:rPr>
                        <m:t>𝑛</m:t>
                      </m:r>
                    </m:oMath>
                  </m:oMathPara>
                </a14:m>
                <a:endParaRPr sz="2400" i="1" dirty="0">
                  <a:solidFill>
                    <a:srgbClr val="C00000"/>
                  </a:solidFill>
                  <a:latin typeface="Cambria Math" panose="020405030504060302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2438400" y="4114800"/>
                <a:ext cx="7406640" cy="457200"/>
              </a:xfrm>
              <a:prstGeom prst="rect">
                <a:avLst/>
              </a:prstGeom>
              <a:blipFill>
                <a:blip r:embed="rId5"/>
                <a:stretch>
                  <a:fillRect b="-17949"/>
                </a:stretch>
              </a:blipFill>
              <a:ln w="19050">
                <a:solidFill>
                  <a:srgbClr val="002060"/>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733800" y="4876800"/>
                <a:ext cx="4114800" cy="457200"/>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a:solidFill>
                            <a:srgbClr val="C00000"/>
                          </a:solidFill>
                          <a:latin typeface="Cambria Math" panose="02040503050406030204" pitchFamily="18" charset="0"/>
                        </a:rPr>
                        <m:t>𝑇</m:t>
                      </m:r>
                      <m:d>
                        <m:dPr>
                          <m:ctrlPr>
                            <a:rPr lang="en-US" sz="2400" i="1">
                              <a:solidFill>
                                <a:srgbClr val="C00000"/>
                              </a:solidFill>
                              <a:latin typeface="Cambria Math" panose="02040503050406030204" pitchFamily="18" charset="0"/>
                            </a:rPr>
                          </m:ctrlPr>
                        </m:dPr>
                        <m:e>
                          <m:r>
                            <a:rPr lang="en-US" sz="2400" i="1">
                              <a:solidFill>
                                <a:srgbClr val="C00000"/>
                              </a:solidFill>
                              <a:latin typeface="Cambria Math" panose="02040503050406030204" pitchFamily="18" charset="0"/>
                            </a:rPr>
                            <m:t>𝑛</m:t>
                          </m:r>
                        </m:e>
                      </m:d>
                      <m:r>
                        <a:rPr lang="en-US" sz="2400" i="1">
                          <a:solidFill>
                            <a:srgbClr val="C00000"/>
                          </a:solidFill>
                          <a:latin typeface="Cambria Math" panose="02040503050406030204" pitchFamily="18" charset="0"/>
                        </a:rPr>
                        <m:t>=0+1+2+ …+</m:t>
                      </m:r>
                      <m:r>
                        <a:rPr lang="en-US" sz="2400" i="1">
                          <a:solidFill>
                            <a:srgbClr val="C00000"/>
                          </a:solidFill>
                          <a:latin typeface="Cambria Math" panose="02040503050406030204" pitchFamily="18" charset="0"/>
                        </a:rPr>
                        <m:t>𝑛</m:t>
                      </m:r>
                    </m:oMath>
                  </m:oMathPara>
                </a14:m>
                <a:endParaRPr lang="en-US" sz="2400" i="1" dirty="0">
                  <a:solidFill>
                    <a:srgbClr val="C00000"/>
                  </a:solidFill>
                  <a:latin typeface="Cambria Math" panose="020405030504060302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3733800" y="4876800"/>
                <a:ext cx="4114800" cy="457200"/>
              </a:xfrm>
              <a:prstGeom prst="rect">
                <a:avLst/>
              </a:prstGeom>
              <a:blipFill>
                <a:blip r:embed="rId6"/>
                <a:stretch>
                  <a:fillRect/>
                </a:stretch>
              </a:blipFill>
              <a:ln w="19050">
                <a:solidFill>
                  <a:srgbClr val="002060"/>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733800" y="5612534"/>
                <a:ext cx="4114800" cy="822960"/>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a:solidFill>
                            <a:srgbClr val="C00000"/>
                          </a:solidFill>
                          <a:latin typeface="Cambria Math" panose="02040503050406030204" pitchFamily="18" charset="0"/>
                        </a:rPr>
                        <m:t>𝑇</m:t>
                      </m:r>
                      <m:d>
                        <m:dPr>
                          <m:ctrlPr>
                            <a:rPr lang="en-US" sz="2400" i="1">
                              <a:solidFill>
                                <a:srgbClr val="C00000"/>
                              </a:solidFill>
                              <a:latin typeface="Cambria Math" panose="02040503050406030204" pitchFamily="18" charset="0"/>
                            </a:rPr>
                          </m:ctrlPr>
                        </m:dPr>
                        <m:e>
                          <m:r>
                            <a:rPr lang="en-US" sz="2400" i="1">
                              <a:solidFill>
                                <a:srgbClr val="C00000"/>
                              </a:solidFill>
                              <a:latin typeface="Cambria Math" panose="02040503050406030204" pitchFamily="18" charset="0"/>
                            </a:rPr>
                            <m:t>𝑛</m:t>
                          </m:r>
                        </m:e>
                      </m:d>
                      <m:r>
                        <a:rPr lang="en-US" sz="2400" i="1">
                          <a:solidFill>
                            <a:srgbClr val="C00000"/>
                          </a:solidFill>
                          <a:latin typeface="Cambria Math" panose="02040503050406030204" pitchFamily="18" charset="0"/>
                        </a:rPr>
                        <m:t>=</m:t>
                      </m:r>
                      <m:f>
                        <m:fPr>
                          <m:ctrlPr>
                            <a:rPr lang="en-US" sz="2400" i="1">
                              <a:solidFill>
                                <a:srgbClr val="C00000"/>
                              </a:solidFill>
                              <a:latin typeface="Cambria Math" panose="02040503050406030204" pitchFamily="18" charset="0"/>
                            </a:rPr>
                          </m:ctrlPr>
                        </m:fPr>
                        <m:num>
                          <m:r>
                            <a:rPr lang="en-US" sz="2400" i="1">
                              <a:solidFill>
                                <a:srgbClr val="C00000"/>
                              </a:solidFill>
                              <a:latin typeface="Cambria Math" panose="02040503050406030204" pitchFamily="18" charset="0"/>
                            </a:rPr>
                            <m:t>𝑛</m:t>
                          </m:r>
                          <m:d>
                            <m:dPr>
                              <m:ctrlPr>
                                <a:rPr lang="en-US" sz="2400" i="1">
                                  <a:solidFill>
                                    <a:srgbClr val="C00000"/>
                                  </a:solidFill>
                                  <a:latin typeface="Cambria Math" panose="02040503050406030204" pitchFamily="18" charset="0"/>
                                </a:rPr>
                              </m:ctrlPr>
                            </m:dPr>
                            <m:e>
                              <m:r>
                                <a:rPr lang="en-US" sz="2400" i="1">
                                  <a:solidFill>
                                    <a:srgbClr val="C00000"/>
                                  </a:solidFill>
                                  <a:latin typeface="Cambria Math" panose="02040503050406030204" pitchFamily="18" charset="0"/>
                                </a:rPr>
                                <m:t>𝑛</m:t>
                              </m:r>
                              <m:r>
                                <a:rPr lang="en-US" sz="2400" i="1">
                                  <a:solidFill>
                                    <a:srgbClr val="C00000"/>
                                  </a:solidFill>
                                  <a:latin typeface="Cambria Math" panose="02040503050406030204" pitchFamily="18" charset="0"/>
                                </a:rPr>
                                <m:t>+1</m:t>
                              </m:r>
                            </m:e>
                          </m:d>
                          <m:r>
                            <a:rPr lang="en-US" sz="2400" i="1">
                              <a:solidFill>
                                <a:srgbClr val="C00000"/>
                              </a:solidFill>
                              <a:latin typeface="Cambria Math" panose="02040503050406030204" pitchFamily="18" charset="0"/>
                            </a:rPr>
                            <m:t> </m:t>
                          </m:r>
                        </m:num>
                        <m:den>
                          <m:r>
                            <a:rPr lang="en-US" sz="2400" i="1">
                              <a:solidFill>
                                <a:srgbClr val="C00000"/>
                              </a:solidFill>
                              <a:latin typeface="Cambria Math" panose="02040503050406030204" pitchFamily="18" charset="0"/>
                            </a:rPr>
                            <m:t>2</m:t>
                          </m:r>
                        </m:den>
                      </m:f>
                      <m:r>
                        <a:rPr lang="en-US" sz="2400" i="1" dirty="0">
                          <a:solidFill>
                            <a:srgbClr val="C00000"/>
                          </a:solidFill>
                          <a:latin typeface="Cambria Math" panose="02040503050406030204" pitchFamily="18" charset="0"/>
                        </a:rPr>
                        <m:t>=</m:t>
                      </m:r>
                      <m:r>
                        <a:rPr lang="en-US" sz="2400" i="1" dirty="0">
                          <a:solidFill>
                            <a:srgbClr val="C00000"/>
                          </a:solidFill>
                          <a:latin typeface="Cambria Math" panose="02040503050406030204" pitchFamily="18" charset="0"/>
                        </a:rPr>
                        <m:t>𝑶</m:t>
                      </m:r>
                      <m:d>
                        <m:dPr>
                          <m:ctrlPr>
                            <a:rPr lang="en-US" sz="2400" i="1" dirty="0">
                              <a:solidFill>
                                <a:srgbClr val="C00000"/>
                              </a:solidFill>
                              <a:latin typeface="Cambria Math" panose="02040503050406030204" pitchFamily="18" charset="0"/>
                            </a:rPr>
                          </m:ctrlPr>
                        </m:dPr>
                        <m:e>
                          <m:sSup>
                            <m:sSupPr>
                              <m:ctrlPr>
                                <a:rPr lang="en-US" sz="2400" i="1" dirty="0">
                                  <a:solidFill>
                                    <a:srgbClr val="C00000"/>
                                  </a:solidFill>
                                  <a:latin typeface="Cambria Math" panose="02040503050406030204" pitchFamily="18" charset="0"/>
                                </a:rPr>
                              </m:ctrlPr>
                            </m:sSupPr>
                            <m:e>
                              <m:r>
                                <a:rPr lang="en-US" sz="2400" i="1" dirty="0">
                                  <a:solidFill>
                                    <a:srgbClr val="C00000"/>
                                  </a:solidFill>
                                  <a:latin typeface="Cambria Math" panose="02040503050406030204" pitchFamily="18" charset="0"/>
                                </a:rPr>
                                <m:t>𝒏</m:t>
                              </m:r>
                            </m:e>
                            <m:sup>
                              <m:r>
                                <a:rPr lang="en-US" sz="2400" i="1" dirty="0">
                                  <a:solidFill>
                                    <a:srgbClr val="C00000"/>
                                  </a:solidFill>
                                  <a:latin typeface="Cambria Math" panose="02040503050406030204" pitchFamily="18" charset="0"/>
                                </a:rPr>
                                <m:t>𝟐</m:t>
                              </m:r>
                            </m:sup>
                          </m:sSup>
                        </m:e>
                      </m:d>
                    </m:oMath>
                  </m:oMathPara>
                </a14:m>
                <a:endParaRPr lang="en-US" sz="2400" i="1" dirty="0">
                  <a:solidFill>
                    <a:srgbClr val="C00000"/>
                  </a:solidFill>
                  <a:latin typeface="Cambria Math" panose="020405030504060302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3733800" y="5612534"/>
                <a:ext cx="4114800" cy="822960"/>
              </a:xfrm>
              <a:prstGeom prst="rect">
                <a:avLst/>
              </a:prstGeom>
              <a:blipFill>
                <a:blip r:embed="rId7"/>
                <a:stretch>
                  <a:fillRect/>
                </a:stretch>
              </a:blipFill>
              <a:ln w="19050">
                <a:solidFill>
                  <a:srgbClr val="002060"/>
                </a:solidFill>
              </a:ln>
            </p:spPr>
            <p:txBody>
              <a:bodyPr/>
              <a:lstStyle/>
              <a:p>
                <a:r>
                  <a:rPr lang="en-IN">
                    <a:noFill/>
                  </a:rPr>
                  <a:t> </a:t>
                </a:r>
              </a:p>
            </p:txBody>
          </p:sp>
        </mc:Fallback>
      </mc:AlternateContent>
      <p:cxnSp>
        <p:nvCxnSpPr>
          <p:cNvPr id="10" name="Straight Connector 9"/>
          <p:cNvCxnSpPr>
            <a:stCxn id="5" idx="3"/>
            <a:endCxn id="11" idx="2"/>
          </p:cNvCxnSpPr>
          <p:nvPr/>
        </p:nvCxnSpPr>
        <p:spPr>
          <a:xfrm>
            <a:off x="8688324" y="1524000"/>
            <a:ext cx="379476"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9067800" y="1295400"/>
            <a:ext cx="457200" cy="457200"/>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mc:AlternateContent xmlns:mc="http://schemas.openxmlformats.org/markup-compatibility/2006" xmlns:p14="http://schemas.microsoft.com/office/powerpoint/2010/main">
        <mc:Choice Requires="p14">
          <p:contentPart p14:bwMode="auto" r:id="rId8">
            <p14:nvContentPartPr>
              <p14:cNvPr id="12" name="Ink 11"/>
              <p14:cNvContentPartPr/>
              <p14:nvPr/>
            </p14:nvContentPartPr>
            <p14:xfrm>
              <a:off x="3239280" y="2002320"/>
              <a:ext cx="5955120" cy="1145520"/>
            </p14:xfrm>
          </p:contentPart>
        </mc:Choice>
        <mc:Fallback xmlns="">
          <p:pic>
            <p:nvPicPr>
              <p:cNvPr id="12" name="Ink 11"/>
              <p:cNvPicPr/>
              <p:nvPr/>
            </p:nvPicPr>
            <p:blipFill>
              <a:blip r:embed="rId9"/>
              <a:stretch>
                <a:fillRect/>
              </a:stretch>
            </p:blipFill>
            <p:spPr>
              <a:xfrm>
                <a:off x="3234240" y="1994040"/>
                <a:ext cx="5967360" cy="1156680"/>
              </a:xfrm>
              <a:prstGeom prst="rect">
                <a:avLst/>
              </a:prstGeom>
            </p:spPr>
          </p:pic>
        </mc:Fallback>
      </mc:AlternateContent>
    </p:spTree>
    <p:extLst>
      <p:ext uri="{BB962C8B-B14F-4D97-AF65-F5344CB8AC3E}">
        <p14:creationId xmlns:p14="http://schemas.microsoft.com/office/powerpoint/2010/main" val="35656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Divide &amp; Conquer (D&amp;C) Technique</a:t>
            </a:r>
          </a:p>
        </p:txBody>
      </p:sp>
      <p:sp>
        <p:nvSpPr>
          <p:cNvPr id="3" name="Content Placeholder 2"/>
          <p:cNvSpPr>
            <a:spLocks noGrp="1"/>
          </p:cNvSpPr>
          <p:nvPr>
            <p:ph idx="1"/>
          </p:nvPr>
        </p:nvSpPr>
        <p:spPr/>
        <p:txBody>
          <a:bodyPr>
            <a:normAutofit/>
          </a:bodyPr>
          <a:lstStyle/>
          <a:p>
            <a:r>
              <a:rPr lang="en-US" dirty="0"/>
              <a:t>Many useful algorithms are </a:t>
            </a:r>
            <a:r>
              <a:rPr lang="en-US" b="1" dirty="0"/>
              <a:t>recursive</a:t>
            </a:r>
            <a:r>
              <a:rPr lang="en-US" dirty="0"/>
              <a:t> in structure: to solve a given problem, they call themselves recursively one or more times.</a:t>
            </a:r>
          </a:p>
          <a:p>
            <a:r>
              <a:rPr lang="en-US" dirty="0"/>
              <a:t>These algorithms typically follow a </a:t>
            </a:r>
            <a:r>
              <a:rPr lang="en-US" b="1" dirty="0"/>
              <a:t>divide-and-conquer</a:t>
            </a:r>
            <a:r>
              <a:rPr lang="en-US" dirty="0"/>
              <a:t> approach:</a:t>
            </a:r>
          </a:p>
          <a:p>
            <a:r>
              <a:rPr lang="en-US" dirty="0"/>
              <a:t>The divide-and-conquer approach involves </a:t>
            </a:r>
            <a:r>
              <a:rPr lang="en-US" b="1" dirty="0"/>
              <a:t>three steps </a:t>
            </a:r>
            <a:r>
              <a:rPr lang="en-US" dirty="0"/>
              <a:t>at each level of the recursion:</a:t>
            </a:r>
          </a:p>
          <a:p>
            <a:pPr marL="857250" lvl="1" indent="-457200">
              <a:buFont typeface="+mj-lt"/>
              <a:buAutoNum type="arabicPeriod"/>
            </a:pPr>
            <a:r>
              <a:rPr lang="en-US" sz="2200" b="1" dirty="0"/>
              <a:t>Divide: </a:t>
            </a:r>
            <a:r>
              <a:rPr lang="en-US" sz="2200" dirty="0"/>
              <a:t>Break the problem into several sub problems that are similar to the original problem but smaller in size. </a:t>
            </a:r>
          </a:p>
          <a:p>
            <a:pPr marL="857250" lvl="1" indent="-457200">
              <a:buFont typeface="+mj-lt"/>
              <a:buAutoNum type="arabicPeriod"/>
            </a:pPr>
            <a:r>
              <a:rPr lang="en-US" sz="2200" b="1" dirty="0"/>
              <a:t>Conquer: </a:t>
            </a:r>
            <a:r>
              <a:rPr lang="en-US" sz="2200" dirty="0"/>
              <a:t>Solve the sub problems recursively. If the sub problem sizes are small enough, just solve the sub problems in a straightforward manner.</a:t>
            </a:r>
          </a:p>
          <a:p>
            <a:pPr marL="857250" lvl="1" indent="-457200">
              <a:buFont typeface="+mj-lt"/>
              <a:buAutoNum type="arabicPeriod"/>
            </a:pPr>
            <a:r>
              <a:rPr lang="en-US" sz="2200" b="1" dirty="0"/>
              <a:t>Combine: </a:t>
            </a:r>
            <a:r>
              <a:rPr lang="en-US" sz="2200" dirty="0"/>
              <a:t>Combine these solutions to create a solution to the original problem.</a:t>
            </a:r>
          </a:p>
          <a:p>
            <a:endParaRPr lang="en-US" dirty="0"/>
          </a:p>
        </p:txBody>
      </p:sp>
      <p:sp>
        <p:nvSpPr>
          <p:cNvPr id="4" name="Slide Number Placeholder 3"/>
          <p:cNvSpPr>
            <a:spLocks noGrp="1"/>
          </p:cNvSpPr>
          <p:nvPr>
            <p:ph type="sldNum" sz="quarter" idx="12"/>
          </p:nvPr>
        </p:nvSpPr>
        <p:spPr/>
        <p:txBody>
          <a:bodyPr/>
          <a:lstStyle/>
          <a:p>
            <a:fld id="{5EA8BEFB-AE5B-48F9-BBAD-B489CDE48C80}" type="slidenum">
              <a:rPr lang="en-US" smtClean="0"/>
              <a:pPr/>
              <a:t>60</a:t>
            </a:fld>
            <a:endParaRPr lang="en-US" dirty="0"/>
          </a:p>
        </p:txBody>
      </p:sp>
    </p:spTree>
    <p:extLst>
      <p:ext uri="{BB962C8B-B14F-4D97-AF65-F5344CB8AC3E}">
        <p14:creationId xmlns:p14="http://schemas.microsoft.com/office/powerpoint/2010/main" val="247865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D&amp;C: Running Time 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a:t>
                </a:r>
                <a:r>
                  <a:rPr lang="en-US" b="1" dirty="0"/>
                  <a:t>running-time analysis </a:t>
                </a:r>
                <a:r>
                  <a:rPr lang="en-US" dirty="0"/>
                  <a:t>of such divide-and-conquer (D&amp;C) algorithms is almost automatic. </a:t>
                </a:r>
              </a:p>
              <a:p>
                <a:r>
                  <a:rPr lang="en-US" dirty="0"/>
                  <a:t>Let </a:t>
                </a:r>
                <a14:m>
                  <m:oMath xmlns:m="http://schemas.openxmlformats.org/officeDocument/2006/math">
                    <m:r>
                      <a:rPr lang="en-US" i="1" dirty="0" smtClean="0">
                        <a:latin typeface="Cambria Math" panose="02040503050406030204" pitchFamily="18" charset="0"/>
                      </a:rPr>
                      <m:t>𝑔</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be the </a:t>
                </a:r>
                <a:r>
                  <a:rPr lang="en-US" b="1" dirty="0"/>
                  <a:t>time required by D&amp;C </a:t>
                </a:r>
                <a:r>
                  <a:rPr lang="en-US" dirty="0"/>
                  <a:t>on instances of size </a:t>
                </a:r>
                <a14:m>
                  <m:oMath xmlns:m="http://schemas.openxmlformats.org/officeDocument/2006/math">
                    <m:r>
                      <a:rPr lang="en-US" i="1" dirty="0" smtClean="0">
                        <a:latin typeface="Cambria Math" panose="02040503050406030204" pitchFamily="18" charset="0"/>
                      </a:rPr>
                      <m:t>𝑛</m:t>
                    </m:r>
                  </m:oMath>
                </a14:m>
                <a:r>
                  <a:rPr lang="en-US" dirty="0"/>
                  <a:t>.</a:t>
                </a:r>
              </a:p>
              <a:p>
                <a:r>
                  <a:rPr lang="en-US" dirty="0"/>
                  <a:t>The </a:t>
                </a:r>
                <a:r>
                  <a:rPr lang="en-US" b="1" dirty="0"/>
                  <a:t>total time </a:t>
                </a:r>
                <a14:m>
                  <m:oMath xmlns:m="http://schemas.openxmlformats.org/officeDocument/2006/math">
                    <m:r>
                      <a:rPr lang="en-US" b="1" i="1" dirty="0" smtClean="0">
                        <a:latin typeface="Cambria Math" panose="02040503050406030204" pitchFamily="18" charset="0"/>
                      </a:rPr>
                      <m:t>𝒕</m:t>
                    </m:r>
                    <m:r>
                      <a:rPr lang="en-US" b="1" i="1" dirty="0" smtClean="0">
                        <a:latin typeface="Cambria Math" panose="02040503050406030204" pitchFamily="18" charset="0"/>
                      </a:rPr>
                      <m:t>(</m:t>
                    </m:r>
                    <m:r>
                      <a:rPr lang="en-US" b="1" i="1" dirty="0" smtClean="0">
                        <a:latin typeface="Cambria Math" panose="02040503050406030204" pitchFamily="18" charset="0"/>
                      </a:rPr>
                      <m:t>𝒏</m:t>
                    </m:r>
                    <m:r>
                      <a:rPr lang="en-US" b="1" i="1" dirty="0" smtClean="0">
                        <a:latin typeface="Cambria Math" panose="02040503050406030204" pitchFamily="18" charset="0"/>
                      </a:rPr>
                      <m:t>)</m:t>
                    </m:r>
                  </m:oMath>
                </a14:m>
                <a:r>
                  <a:rPr lang="en-US" b="1" dirty="0"/>
                  <a:t> </a:t>
                </a:r>
                <a:r>
                  <a:rPr lang="en-US" dirty="0"/>
                  <a:t>taken by this divide-and-conquer algorithm is given by recurrence equation,</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𝑡</m:t>
                      </m:r>
                      <m:d>
                        <m:dPr>
                          <m:ctrlPr>
                            <a:rPr lang="en-US" sz="2800" i="1">
                              <a:latin typeface="Cambria Math" panose="02040503050406030204" pitchFamily="18" charset="0"/>
                            </a:rPr>
                          </m:ctrlPr>
                        </m:dPr>
                        <m:e>
                          <m:r>
                            <a:rPr lang="en-US" sz="2800" i="1">
                              <a:latin typeface="Cambria Math" panose="02040503050406030204" pitchFamily="18" charset="0"/>
                            </a:rPr>
                            <m:t>𝑛</m:t>
                          </m:r>
                        </m:e>
                      </m:d>
                      <m:r>
                        <a:rPr lang="en-US" sz="2800" i="1">
                          <a:latin typeface="Cambria Math" panose="02040503050406030204" pitchFamily="18" charset="0"/>
                        </a:rPr>
                        <m:t>=</m:t>
                      </m:r>
                      <m:r>
                        <a:rPr lang="en-IN" sz="2800" b="0" i="1" smtClean="0">
                          <a:latin typeface="Cambria Math" panose="02040503050406030204" pitchFamily="18" charset="0"/>
                        </a:rPr>
                        <m:t>𝑎</m:t>
                      </m:r>
                      <m:r>
                        <a:rPr lang="en-IN" sz="2800" b="0" i="1" smtClean="0">
                          <a:latin typeface="Cambria Math" panose="02040503050406030204" pitchFamily="18" charset="0"/>
                        </a:rPr>
                        <m:t>∗</m:t>
                      </m:r>
                      <m:r>
                        <a:rPr lang="en-US" sz="2800" i="1">
                          <a:latin typeface="Cambria Math" panose="02040503050406030204" pitchFamily="18" charset="0"/>
                        </a:rPr>
                        <m:t>𝑡</m:t>
                      </m:r>
                      <m:d>
                        <m:dPr>
                          <m:ctrlPr>
                            <a:rPr lang="en-US" sz="2800" i="1">
                              <a:latin typeface="Cambria Math" panose="02040503050406030204" pitchFamily="18" charset="0"/>
                            </a:rPr>
                          </m:ctrlPr>
                        </m:dPr>
                        <m:e>
                          <m:r>
                            <a:rPr lang="en-US" sz="2800" i="1">
                              <a:latin typeface="Cambria Math" panose="02040503050406030204" pitchFamily="18" charset="0"/>
                            </a:rPr>
                            <m:t>𝑛</m:t>
                          </m:r>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𝑏</m:t>
                          </m:r>
                        </m:e>
                      </m:d>
                      <m:r>
                        <a:rPr lang="en-US" sz="2800" i="1">
                          <a:latin typeface="Cambria Math" panose="02040503050406030204" pitchFamily="18" charset="0"/>
                        </a:rPr>
                        <m:t>+</m:t>
                      </m:r>
                      <m:r>
                        <m:rPr>
                          <m:sty m:val="p"/>
                        </m:rPr>
                        <a:rPr lang="en-US" sz="2800">
                          <a:latin typeface="Cambria Math" panose="02040503050406030204" pitchFamily="18" charset="0"/>
                        </a:rPr>
                        <m:t>g</m:t>
                      </m:r>
                      <m:d>
                        <m:dPr>
                          <m:ctrlPr>
                            <a:rPr lang="en-US" sz="2800" i="1">
                              <a:latin typeface="Cambria Math" panose="02040503050406030204" pitchFamily="18" charset="0"/>
                            </a:rPr>
                          </m:ctrlPr>
                        </m:dPr>
                        <m:e>
                          <m:r>
                            <a:rPr lang="en-US" sz="2800" i="1">
                              <a:latin typeface="Cambria Math" panose="02040503050406030204" pitchFamily="18" charset="0"/>
                            </a:rPr>
                            <m:t>𝑛</m:t>
                          </m:r>
                        </m:e>
                      </m:d>
                    </m:oMath>
                  </m:oMathPara>
                </a14:m>
                <a:endParaRPr lang="en-US" sz="2800" dirty="0"/>
              </a:p>
              <a:p>
                <a:r>
                  <a:rPr lang="en-US" dirty="0"/>
                  <a:t>The solution of equation is given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i="1" smtClean="0">
                                  <a:latin typeface="Cambria Math" panose="02040503050406030204" pitchFamily="18" charset="0"/>
                                  <a:ea typeface="Cambria Math" panose="02040503050406030204" pitchFamily="18" charset="0"/>
                                </a:rPr>
                                <m:t>𝜃</m:t>
                              </m:r>
                              <m:d>
                                <m:dPr>
                                  <m:ctrlPr>
                                    <a:rPr lang="en-US" i="1" smtClean="0">
                                      <a:latin typeface="Cambria Math" panose="02040503050406030204" pitchFamily="18" charset="0"/>
                                      <a:ea typeface="Cambria Math" panose="02040503050406030204" pitchFamily="18" charset="0"/>
                                    </a:rPr>
                                  </m:ctrlPr>
                                </m:dPr>
                                <m:e>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𝑘</m:t>
                                      </m:r>
                                    </m:sup>
                                  </m:sSup>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𝑖𝑓</m:t>
                              </m:r>
                              <m:r>
                                <a:rPr lang="en-US"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&lt;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𝑏</m:t>
                                  </m:r>
                                </m:e>
                                <m:sup>
                                  <m:r>
                                    <a:rPr lang="en-US" b="0" i="1" smtClean="0">
                                      <a:latin typeface="Cambria Math" panose="02040503050406030204" pitchFamily="18" charset="0"/>
                                      <a:ea typeface="Cambria Math" panose="02040503050406030204" pitchFamily="18" charset="0"/>
                                    </a:rPr>
                                    <m:t>𝑘</m:t>
                                  </m:r>
                                </m:sup>
                              </m:sSup>
                            </m:e>
                            <m:e>
                              <m:r>
                                <a:rPr lang="en-US" i="1" smtClean="0">
                                  <a:latin typeface="Cambria Math" panose="02040503050406030204" pitchFamily="18" charset="0"/>
                                  <a:ea typeface="Cambria Math" panose="02040503050406030204" pitchFamily="18" charset="0"/>
                                </a:rPr>
                                <m:t>𝜃</m:t>
                              </m:r>
                              <m:d>
                                <m:dPr>
                                  <m:ctrlPr>
                                    <a:rPr lang="en-US" i="1" smtClean="0">
                                      <a:latin typeface="Cambria Math" panose="02040503050406030204" pitchFamily="18" charset="0"/>
                                      <a:ea typeface="Cambria Math" panose="02040503050406030204" pitchFamily="18" charset="0"/>
                                    </a:rPr>
                                  </m:ctrlPr>
                                </m:dPr>
                                <m:e>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𝑘</m:t>
                                      </m:r>
                                    </m:sup>
                                  </m:sSup>
                                  <m:r>
                                    <a:rPr lang="en-US" b="0" i="1" smtClean="0">
                                      <a:latin typeface="Cambria Math" panose="02040503050406030204" pitchFamily="18" charset="0"/>
                                      <a:ea typeface="Cambria Math" panose="02040503050406030204" pitchFamily="18" charset="0"/>
                                    </a:rPr>
                                    <m:t>𝑙𝑜𝑔𝑛</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𝑖𝑓</m:t>
                              </m:r>
                              <m:r>
                                <a:rPr lang="en-US"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𝑏</m:t>
                                  </m:r>
                                </m:e>
                                <m:sup>
                                  <m:r>
                                    <a:rPr lang="en-US" b="0" i="1" smtClean="0">
                                      <a:latin typeface="Cambria Math" panose="02040503050406030204" pitchFamily="18" charset="0"/>
                                      <a:ea typeface="Cambria Math" panose="02040503050406030204" pitchFamily="18" charset="0"/>
                                    </a:rPr>
                                    <m:t>𝑘</m:t>
                                  </m:r>
                                </m:sup>
                              </m:sSup>
                            </m:e>
                            <m:e>
                              <m:r>
                                <a:rPr lang="en-US" i="1" smtClean="0">
                                  <a:latin typeface="Cambria Math" panose="02040503050406030204" pitchFamily="18" charset="0"/>
                                  <a:ea typeface="Cambria Math" panose="02040503050406030204" pitchFamily="18" charset="0"/>
                                </a:rPr>
                                <m:t>𝜃</m:t>
                              </m:r>
                              <m:d>
                                <m:dPr>
                                  <m:ctrlPr>
                                    <a:rPr lang="en-US" i="1" smtClean="0">
                                      <a:latin typeface="Cambria Math" panose="02040503050406030204" pitchFamily="18" charset="0"/>
                                      <a:ea typeface="Cambria Math" panose="02040503050406030204" pitchFamily="18" charset="0"/>
                                    </a:rPr>
                                  </m:ctrlPr>
                                </m:dPr>
                                <m:e>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𝑙𝑜𝑔</m:t>
                                          </m:r>
                                        </m:e>
                                        <m:sub>
                                          <m:r>
                                            <a:rPr lang="en-US" b="0" i="1" smtClean="0">
                                              <a:latin typeface="Cambria Math" panose="02040503050406030204" pitchFamily="18" charset="0"/>
                                              <a:ea typeface="Cambria Math" panose="02040503050406030204" pitchFamily="18" charset="0"/>
                                            </a:rPr>
                                            <m:t>𝑏</m:t>
                                          </m:r>
                                        </m:sub>
                                      </m:sSub>
                                      <m:r>
                                        <a:rPr lang="en-IN" b="0" i="1" smtClean="0">
                                          <a:latin typeface="Cambria Math" panose="02040503050406030204" pitchFamily="18" charset="0"/>
                                          <a:ea typeface="Cambria Math" panose="02040503050406030204" pitchFamily="18" charset="0"/>
                                        </a:rPr>
                                        <m:t>𝑎</m:t>
                                      </m:r>
                                    </m:sup>
                                  </m:sSup>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𝑖𝑓</m:t>
                              </m:r>
                              <m:r>
                                <a:rPr lang="en-US"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 &gt;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𝑏</m:t>
                                  </m:r>
                                </m:e>
                                <m:sup>
                                  <m:r>
                                    <a:rPr lang="en-US" b="0" i="1" smtClean="0">
                                      <a:latin typeface="Cambria Math" panose="02040503050406030204" pitchFamily="18" charset="0"/>
                                      <a:ea typeface="Cambria Math" panose="02040503050406030204" pitchFamily="18" charset="0"/>
                                    </a:rPr>
                                    <m:t>𝑘</m:t>
                                  </m:r>
                                </m:sup>
                              </m:sSup>
                            </m:e>
                          </m:eqArr>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31" t="-457" r="-78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61</a:t>
            </a:fld>
            <a:endParaRPr lang="en-US" dirty="0"/>
          </a:p>
        </p:txBody>
      </p:sp>
      <mc:AlternateContent xmlns:mc="http://schemas.openxmlformats.org/markup-compatibility/2006" xmlns:a14="http://schemas.microsoft.com/office/drawing/2010/main">
        <mc:Choice Requires="a14">
          <p:sp>
            <p:nvSpPr>
              <p:cNvPr id="5" name="Rounded Rectangle 4"/>
              <p:cNvSpPr/>
              <p:nvPr/>
            </p:nvSpPr>
            <p:spPr>
              <a:xfrm>
                <a:off x="7010400" y="3810000"/>
                <a:ext cx="310896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endParaRPr lang="en-US" sz="2400" dirty="0">
                  <a:solidFill>
                    <a:schemeClr val="bg1"/>
                  </a:solidFill>
                </a:endParaRPr>
              </a:p>
              <a:p>
                <a:pPr marL="0" lvl="1" algn="ctr"/>
                <a14:m>
                  <m:oMathPara xmlns:m="http://schemas.openxmlformats.org/officeDocument/2006/math">
                    <m:oMathParaPr>
                      <m:jc m:val="centerGroup"/>
                    </m:oMathParaPr>
                    <m:oMath xmlns:m="http://schemas.openxmlformats.org/officeDocument/2006/math">
                      <m:r>
                        <a:rPr lang="en-US" sz="2000" i="1" dirty="0">
                          <a:solidFill>
                            <a:schemeClr val="bg1"/>
                          </a:solidFill>
                          <a:latin typeface="Cambria Math" panose="02040503050406030204" pitchFamily="18" charset="0"/>
                        </a:rPr>
                        <m:t>𝑇</m:t>
                      </m:r>
                      <m:r>
                        <a:rPr lang="en-US" sz="2000" i="1" dirty="0">
                          <a:solidFill>
                            <a:schemeClr val="bg1"/>
                          </a:solidFill>
                          <a:latin typeface="Cambria Math" panose="02040503050406030204" pitchFamily="18" charset="0"/>
                        </a:rPr>
                        <m:t>(</m:t>
                      </m:r>
                      <m:r>
                        <a:rPr lang="en-US" sz="2000" i="1" dirty="0">
                          <a:solidFill>
                            <a:schemeClr val="bg1"/>
                          </a:solidFill>
                          <a:latin typeface="Cambria Math" panose="02040503050406030204" pitchFamily="18" charset="0"/>
                        </a:rPr>
                        <m:t>𝑛</m:t>
                      </m:r>
                      <m:r>
                        <a:rPr lang="en-US" sz="2000" i="1" dirty="0">
                          <a:solidFill>
                            <a:schemeClr val="bg1"/>
                          </a:solidFill>
                          <a:latin typeface="Cambria Math" panose="02040503050406030204" pitchFamily="18" charset="0"/>
                        </a:rPr>
                        <m:t>) = </m:t>
                      </m:r>
                      <m:r>
                        <a:rPr lang="en-US" sz="2000" i="1" dirty="0" err="1">
                          <a:solidFill>
                            <a:schemeClr val="bg1"/>
                          </a:solidFill>
                          <a:latin typeface="Cambria Math" panose="02040503050406030204" pitchFamily="18" charset="0"/>
                        </a:rPr>
                        <m:t>𝑎𝑇</m:t>
                      </m:r>
                      <m:r>
                        <a:rPr lang="en-US" sz="2000" i="1" dirty="0">
                          <a:solidFill>
                            <a:schemeClr val="bg1"/>
                          </a:solidFill>
                          <a:latin typeface="Cambria Math" panose="02040503050406030204" pitchFamily="18" charset="0"/>
                        </a:rPr>
                        <m:t>(</m:t>
                      </m:r>
                      <m:r>
                        <a:rPr lang="en-US" sz="2000" i="1" dirty="0">
                          <a:solidFill>
                            <a:schemeClr val="bg1"/>
                          </a:solidFill>
                          <a:latin typeface="Cambria Math" panose="02040503050406030204" pitchFamily="18" charset="0"/>
                        </a:rPr>
                        <m:t>𝑛</m:t>
                      </m:r>
                      <m:r>
                        <a:rPr lang="en-US" sz="2000" i="1" dirty="0">
                          <a:solidFill>
                            <a:schemeClr val="bg1"/>
                          </a:solidFill>
                          <a:latin typeface="Cambria Math" panose="02040503050406030204" pitchFamily="18" charset="0"/>
                        </a:rPr>
                        <m:t>/</m:t>
                      </m:r>
                      <m:r>
                        <a:rPr lang="en-US" sz="2000" i="1" dirty="0">
                          <a:solidFill>
                            <a:schemeClr val="bg1"/>
                          </a:solidFill>
                          <a:latin typeface="Cambria Math" panose="02040503050406030204" pitchFamily="18" charset="0"/>
                        </a:rPr>
                        <m:t>𝑏</m:t>
                      </m:r>
                      <m:r>
                        <a:rPr lang="en-US" sz="2000" i="1" dirty="0">
                          <a:solidFill>
                            <a:schemeClr val="bg1"/>
                          </a:solidFill>
                          <a:latin typeface="Cambria Math" panose="02040503050406030204" pitchFamily="18" charset="0"/>
                        </a:rPr>
                        <m:t>) + </m:t>
                      </m:r>
                      <m:r>
                        <a:rPr lang="en-US" sz="2000" i="1" dirty="0">
                          <a:solidFill>
                            <a:schemeClr val="bg1"/>
                          </a:solidFill>
                          <a:latin typeface="Cambria Math" panose="02040503050406030204" pitchFamily="18" charset="0"/>
                        </a:rPr>
                        <m:t>𝑓</m:t>
                      </m:r>
                      <m:r>
                        <a:rPr lang="en-US" sz="2000" i="1" dirty="0">
                          <a:solidFill>
                            <a:schemeClr val="bg1"/>
                          </a:solidFill>
                          <a:latin typeface="Cambria Math" panose="02040503050406030204" pitchFamily="18" charset="0"/>
                        </a:rPr>
                        <m:t>(</m:t>
                      </m:r>
                      <m:r>
                        <a:rPr lang="en-US" sz="2000" i="1" dirty="0">
                          <a:solidFill>
                            <a:schemeClr val="bg1"/>
                          </a:solidFill>
                          <a:latin typeface="Cambria Math" panose="02040503050406030204" pitchFamily="18" charset="0"/>
                        </a:rPr>
                        <m:t>𝑛</m:t>
                      </m:r>
                      <m:r>
                        <a:rPr lang="en-US" sz="2000" i="1" dirty="0">
                          <a:solidFill>
                            <a:schemeClr val="bg1"/>
                          </a:solidFill>
                          <a:latin typeface="Cambria Math" panose="02040503050406030204" pitchFamily="18" charset="0"/>
                        </a:rPr>
                        <m:t>)</m:t>
                      </m:r>
                    </m:oMath>
                  </m:oMathPara>
                </a14:m>
                <a:endParaRPr lang="en-US" sz="2000" dirty="0">
                  <a:solidFill>
                    <a:schemeClr val="bg1"/>
                  </a:solidFill>
                </a:endParaRPr>
              </a:p>
              <a:p>
                <a:pPr algn="ctr"/>
                <a:endParaRPr lang="en-US" dirty="0">
                  <a:solidFill>
                    <a:schemeClr val="bg1"/>
                  </a:solidFill>
                </a:endParaRPr>
              </a:p>
            </p:txBody>
          </p:sp>
        </mc:Choice>
        <mc:Fallback xmlns="">
          <p:sp>
            <p:nvSpPr>
              <p:cNvPr id="5" name="Rounded Rectangle 4"/>
              <p:cNvSpPr>
                <a:spLocks noRot="1" noChangeAspect="1" noMove="1" noResize="1" noEditPoints="1" noAdjustHandles="1" noChangeArrowheads="1" noChangeShapeType="1" noTextEdit="1"/>
              </p:cNvSpPr>
              <p:nvPr/>
            </p:nvSpPr>
            <p:spPr>
              <a:xfrm>
                <a:off x="7010400" y="3810000"/>
                <a:ext cx="3108960" cy="457200"/>
              </a:xfrm>
              <a:prstGeom prst="roundRect">
                <a:avLst/>
              </a:prstGeom>
              <a:blipFill>
                <a:blip r:embed="rId3"/>
                <a:stretch>
                  <a:fillRect b="-1392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209800" y="5947073"/>
                <a:ext cx="3810000" cy="461665"/>
              </a:xfrm>
              <a:prstGeom prst="rect">
                <a:avLst/>
              </a:prstGeom>
              <a:noFill/>
            </p:spPr>
            <p:txBody>
              <a:bodyPr wrap="square" rtlCol="0">
                <a:spAutoFit/>
              </a:bodyPr>
              <a:lstStyle/>
              <a:p>
                <a14:m>
                  <m:oMath xmlns:m="http://schemas.openxmlformats.org/officeDocument/2006/math">
                    <m:r>
                      <a:rPr lang="en-US" sz="2400" i="1" dirty="0">
                        <a:latin typeface="Cambria Math" panose="02040503050406030204" pitchFamily="18" charset="0"/>
                      </a:rPr>
                      <m:t>𝑘</m:t>
                    </m:r>
                  </m:oMath>
                </a14:m>
                <a:r>
                  <a:rPr lang="en-US" sz="2400" dirty="0"/>
                  <a:t> is the power of </a:t>
                </a:r>
                <a14:m>
                  <m:oMath xmlns:m="http://schemas.openxmlformats.org/officeDocument/2006/math">
                    <m:r>
                      <a:rPr lang="en-US" sz="2400" i="1" dirty="0">
                        <a:latin typeface="Cambria Math" panose="02040503050406030204" pitchFamily="18" charset="0"/>
                      </a:rPr>
                      <m:t>𝑛</m:t>
                    </m:r>
                  </m:oMath>
                </a14:m>
                <a:r>
                  <a:rPr lang="en-US" sz="2400" dirty="0"/>
                  <a:t> in </a:t>
                </a:r>
                <a14:m>
                  <m:oMath xmlns:m="http://schemas.openxmlformats.org/officeDocument/2006/math">
                    <m:r>
                      <a:rPr lang="en-US" sz="2400" i="1" dirty="0">
                        <a:latin typeface="Cambria Math" panose="02040503050406030204" pitchFamily="18" charset="0"/>
                      </a:rPr>
                      <m:t>𝑔</m:t>
                    </m:r>
                    <m:r>
                      <a:rPr lang="en-US" sz="2400" i="1" dirty="0">
                        <a:latin typeface="Cambria Math" panose="02040503050406030204" pitchFamily="18" charset="0"/>
                      </a:rPr>
                      <m:t>(</m:t>
                    </m:r>
                    <m:r>
                      <a:rPr lang="en-US" sz="2400" i="1" dirty="0">
                        <a:latin typeface="Cambria Math" panose="02040503050406030204" pitchFamily="18" charset="0"/>
                      </a:rPr>
                      <m:t>𝑛</m:t>
                    </m:r>
                    <m:r>
                      <a:rPr lang="en-US" sz="2400" i="1" dirty="0">
                        <a:latin typeface="Cambria Math" panose="02040503050406030204" pitchFamily="18" charset="0"/>
                      </a:rPr>
                      <m:t>)</m:t>
                    </m:r>
                  </m:oMath>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209800" y="5947073"/>
                <a:ext cx="3810000" cy="461665"/>
              </a:xfrm>
              <a:prstGeom prst="rect">
                <a:avLst/>
              </a:prstGeom>
              <a:blipFill>
                <a:blip r:embed="rId4"/>
                <a:stretch>
                  <a:fillRect l="-480" t="-10667" b="-30667"/>
                </a:stretch>
              </a:blipFill>
            </p:spPr>
            <p:txBody>
              <a:bodyPr/>
              <a:lstStyle/>
              <a:p>
                <a:r>
                  <a:rPr lang="en-IN">
                    <a:noFill/>
                  </a:rPr>
                  <a:t> </a:t>
                </a:r>
              </a:p>
            </p:txBody>
          </p:sp>
        </mc:Fallback>
      </mc:AlternateContent>
    </p:spTree>
    <p:extLst>
      <p:ext uri="{BB962C8B-B14F-4D97-AF65-F5344CB8AC3E}">
        <p14:creationId xmlns:p14="http://schemas.microsoft.com/office/powerpoint/2010/main" val="261784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5"/>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5" grpId="1" animBg="1"/>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3012283"/>
            <a:ext cx="3200400" cy="833437"/>
          </a:xfrm>
          <a:noFill/>
        </p:spPr>
        <p:txBody>
          <a:bodyPr/>
          <a:lstStyle/>
          <a:p>
            <a:r>
              <a:rPr lang="en-US" cap="none" dirty="0">
                <a:solidFill>
                  <a:srgbClr val="C00000"/>
                </a:solidFill>
              </a:rPr>
              <a:t>Binary Search</a:t>
            </a:r>
          </a:p>
        </p:txBody>
      </p:sp>
      <p:sp>
        <p:nvSpPr>
          <p:cNvPr id="4" name="Slide Number Placeholder 3"/>
          <p:cNvSpPr>
            <a:spLocks noGrp="1"/>
          </p:cNvSpPr>
          <p:nvPr>
            <p:ph type="sldNum" sz="quarter" idx="12"/>
          </p:nvPr>
        </p:nvSpPr>
        <p:spPr/>
        <p:txBody>
          <a:bodyPr/>
          <a:lstStyle/>
          <a:p>
            <a:fld id="{5EA8BEFB-AE5B-48F9-BBAD-B489CDE48C80}" type="slidenum">
              <a:rPr lang="en-US" smtClean="0"/>
              <a:pPr/>
              <a:t>62</a:t>
            </a:fld>
            <a:endParaRPr lang="en-US"/>
          </a:p>
        </p:txBody>
      </p:sp>
      <p:sp>
        <p:nvSpPr>
          <p:cNvPr id="5" name="Pentagon 4"/>
          <p:cNvSpPr/>
          <p:nvPr/>
        </p:nvSpPr>
        <p:spPr>
          <a:xfrm rot="5400000">
            <a:off x="-1490568" y="3017522"/>
            <a:ext cx="6858000" cy="822960"/>
          </a:xfrm>
          <a:prstGeom prst="homePlat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7BA1CE"/>
              </a:solidFill>
            </a:endParaRPr>
          </a:p>
        </p:txBody>
      </p:sp>
    </p:spTree>
    <p:extLst>
      <p:ext uri="{BB962C8B-B14F-4D97-AF65-F5344CB8AC3E}">
        <p14:creationId xmlns:p14="http://schemas.microsoft.com/office/powerpoint/2010/main" val="26986642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Binary Search is an extremely well-known instance of </a:t>
                </a:r>
                <a:r>
                  <a:rPr lang="en-US" b="1" dirty="0"/>
                  <a:t>divide-and-conquer</a:t>
                </a:r>
                <a:r>
                  <a:rPr lang="en-US" dirty="0"/>
                  <a:t> approach.</a:t>
                </a:r>
              </a:p>
              <a:p>
                <a:r>
                  <a:rPr lang="en-US" dirty="0"/>
                  <a:t>Let </a:t>
                </a:r>
                <a14:m>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[1 . . . </m:t>
                    </m:r>
                    <m:r>
                      <a:rPr lang="en-US" i="1" dirty="0" smtClean="0">
                        <a:latin typeface="Cambria Math" panose="02040503050406030204" pitchFamily="18" charset="0"/>
                      </a:rPr>
                      <m:t>𝑛</m:t>
                    </m:r>
                    <m:r>
                      <a:rPr lang="en-US" i="1" dirty="0" smtClean="0">
                        <a:latin typeface="Cambria Math" panose="02040503050406030204" pitchFamily="18" charset="0"/>
                      </a:rPr>
                      <m:t>] </m:t>
                    </m:r>
                  </m:oMath>
                </a14:m>
                <a:r>
                  <a:rPr lang="en-US" dirty="0"/>
                  <a:t>be an array of </a:t>
                </a:r>
                <a:r>
                  <a:rPr lang="en-US" b="1" dirty="0"/>
                  <a:t>increasing sorted order</a:t>
                </a:r>
                <a:r>
                  <a:rPr lang="en-US" dirty="0"/>
                  <a:t>; that is  </a:t>
                </a:r>
                <a14:m>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 [</m:t>
                    </m:r>
                    <m:r>
                      <a:rPr lang="en-US" i="1" dirty="0" smtClean="0">
                        <a:latin typeface="Cambria Math" panose="02040503050406030204" pitchFamily="18" charset="0"/>
                      </a:rPr>
                      <m:t>𝑖</m:t>
                    </m:r>
                    <m:r>
                      <a:rPr lang="en-US"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𝑇</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𝑗</m:t>
                    </m:r>
                    <m:r>
                      <a:rPr lang="en-US" b="0" i="1" dirty="0" smtClean="0">
                        <a:latin typeface="Cambria Math" panose="02040503050406030204" pitchFamily="18" charset="0"/>
                        <a:ea typeface="Cambria Math" panose="02040503050406030204" pitchFamily="18" charset="0"/>
                      </a:rPr>
                      <m:t>]</m:t>
                    </m:r>
                  </m:oMath>
                </a14:m>
                <a:r>
                  <a:rPr lang="en-US" dirty="0"/>
                  <a:t>  whenever  </a:t>
                </a:r>
                <a14:m>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𝑖</m:t>
                    </m:r>
                    <m:r>
                      <a:rPr lang="en-US" i="1" dirty="0" smtClean="0">
                        <a:latin typeface="Cambria Math" panose="02040503050406030204" pitchFamily="18" charset="0"/>
                      </a:rPr>
                      <m:t>≤</m:t>
                    </m:r>
                    <m:r>
                      <a:rPr lang="en-US" i="1" dirty="0" smtClean="0">
                        <a:latin typeface="Cambria Math" panose="02040503050406030204" pitchFamily="18" charset="0"/>
                      </a:rPr>
                      <m:t>𝑗</m:t>
                    </m:r>
                    <m:r>
                      <a:rPr lang="en-US" i="1" dirty="0" smtClean="0">
                        <a:latin typeface="Cambria Math" panose="02040503050406030204" pitchFamily="18" charset="0"/>
                      </a:rPr>
                      <m:t>≤</m:t>
                    </m:r>
                    <m:r>
                      <a:rPr lang="en-US" i="1" dirty="0" smtClean="0">
                        <a:latin typeface="Cambria Math" panose="02040503050406030204" pitchFamily="18" charset="0"/>
                      </a:rPr>
                      <m:t>𝑛</m:t>
                    </m:r>
                  </m:oMath>
                </a14:m>
                <a:r>
                  <a:rPr lang="en-US" dirty="0"/>
                  <a:t>.</a:t>
                </a:r>
              </a:p>
              <a:p>
                <a:r>
                  <a:rPr lang="en-US" dirty="0"/>
                  <a:t>Let </a:t>
                </a:r>
                <a14:m>
                  <m:oMath xmlns:m="http://schemas.openxmlformats.org/officeDocument/2006/math">
                    <m:r>
                      <a:rPr lang="en-US" i="1" dirty="0" smtClean="0">
                        <a:latin typeface="Cambria Math" panose="02040503050406030204" pitchFamily="18" charset="0"/>
                      </a:rPr>
                      <m:t>𝑥</m:t>
                    </m:r>
                  </m:oMath>
                </a14:m>
                <a:r>
                  <a:rPr lang="en-US" dirty="0"/>
                  <a:t> be some number. The problem consists of </a:t>
                </a:r>
                <a:r>
                  <a:rPr lang="en-US" b="1" dirty="0"/>
                  <a:t>finding </a:t>
                </a:r>
                <a14:m>
                  <m:oMath xmlns:m="http://schemas.openxmlformats.org/officeDocument/2006/math">
                    <m:r>
                      <a:rPr lang="en-US" b="1" i="1" dirty="0" smtClean="0">
                        <a:latin typeface="Cambria Math" panose="02040503050406030204" pitchFamily="18" charset="0"/>
                      </a:rPr>
                      <m:t>𝒙</m:t>
                    </m:r>
                  </m:oMath>
                </a14:m>
                <a:r>
                  <a:rPr lang="en-US" b="1" dirty="0"/>
                  <a:t> </a:t>
                </a:r>
                <a:r>
                  <a:rPr lang="en-US" dirty="0"/>
                  <a:t>in the array </a:t>
                </a:r>
                <a14:m>
                  <m:oMath xmlns:m="http://schemas.openxmlformats.org/officeDocument/2006/math">
                    <m:r>
                      <a:rPr lang="en-US" i="1" dirty="0">
                        <a:latin typeface="Cambria Math" panose="02040503050406030204" pitchFamily="18" charset="0"/>
                      </a:rPr>
                      <m:t>𝑇</m:t>
                    </m:r>
                  </m:oMath>
                </a14:m>
                <a:r>
                  <a:rPr lang="en-US" dirty="0"/>
                  <a:t> if it is there.</a:t>
                </a:r>
              </a:p>
              <a:p>
                <a:r>
                  <a:rPr lang="en-US" dirty="0"/>
                  <a:t>If </a:t>
                </a:r>
                <a14:m>
                  <m:oMath xmlns:m="http://schemas.openxmlformats.org/officeDocument/2006/math">
                    <m:r>
                      <a:rPr lang="en-US" i="1" dirty="0" smtClean="0">
                        <a:latin typeface="Cambria Math" panose="02040503050406030204" pitchFamily="18" charset="0"/>
                      </a:rPr>
                      <m:t>𝑥</m:t>
                    </m:r>
                  </m:oMath>
                </a14:m>
                <a:r>
                  <a:rPr lang="en-US" dirty="0"/>
                  <a:t> is not in the array, then we want to find </a:t>
                </a:r>
                <a:r>
                  <a:rPr lang="en-US" b="1" dirty="0"/>
                  <a:t>the position </a:t>
                </a:r>
                <a:r>
                  <a:rPr lang="en-US" dirty="0"/>
                  <a:t>where it might be inserted.</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457" r="-10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63</a:t>
            </a:fld>
            <a:endParaRPr lang="en-US" dirty="0"/>
          </a:p>
        </p:txBody>
      </p:sp>
    </p:spTree>
    <p:extLst>
      <p:ext uri="{BB962C8B-B14F-4D97-AF65-F5344CB8AC3E}">
        <p14:creationId xmlns:p14="http://schemas.microsoft.com/office/powerpoint/2010/main" val="336856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 Example</a:t>
            </a:r>
          </a:p>
        </p:txBody>
      </p:sp>
      <p:sp>
        <p:nvSpPr>
          <p:cNvPr id="4" name="Slide Number Placeholder 3"/>
          <p:cNvSpPr>
            <a:spLocks noGrp="1"/>
          </p:cNvSpPr>
          <p:nvPr>
            <p:ph type="sldNum" sz="quarter" idx="12"/>
          </p:nvPr>
        </p:nvSpPr>
        <p:spPr>
          <a:xfrm>
            <a:off x="5562600" y="6492876"/>
            <a:ext cx="457200" cy="365125"/>
          </a:xfrm>
        </p:spPr>
        <p:txBody>
          <a:bodyPr/>
          <a:lstStyle/>
          <a:p>
            <a:fld id="{5EA8BEFB-AE5B-48F9-BBAD-B489CDE48C80}" type="slidenum">
              <a:rPr lang="en-US" smtClean="0"/>
              <a:pPr/>
              <a:t>64</a:t>
            </a:fld>
            <a:endParaRPr lang="en-US" dirty="0"/>
          </a:p>
        </p:txBody>
      </p:sp>
      <p:sp>
        <p:nvSpPr>
          <p:cNvPr id="5" name="Rectangle 3"/>
          <p:cNvSpPr>
            <a:spLocks noChangeArrowheads="1"/>
          </p:cNvSpPr>
          <p:nvPr/>
        </p:nvSpPr>
        <p:spPr bwMode="auto">
          <a:xfrm>
            <a:off x="2635250" y="1528764"/>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latin typeface="Arial" panose="020B0604020202020204" pitchFamily="34" charset="0"/>
              </a:rPr>
              <a:t>[ 0 ]</a:t>
            </a:r>
          </a:p>
        </p:txBody>
      </p:sp>
      <p:sp>
        <p:nvSpPr>
          <p:cNvPr id="6" name="Rectangle 4"/>
          <p:cNvSpPr>
            <a:spLocks noChangeArrowheads="1"/>
          </p:cNvSpPr>
          <p:nvPr/>
        </p:nvSpPr>
        <p:spPr bwMode="auto">
          <a:xfrm>
            <a:off x="3569800" y="1528764"/>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b="1">
                <a:latin typeface="Arial" panose="020B0604020202020204" pitchFamily="34" charset="0"/>
              </a:rPr>
              <a:t>[ 1 ]</a:t>
            </a:r>
          </a:p>
        </p:txBody>
      </p:sp>
      <mc:AlternateContent xmlns:mc="http://schemas.openxmlformats.org/markup-compatibility/2006" xmlns:a14="http://schemas.microsoft.com/office/drawing/2010/main">
        <mc:Choice Requires="a14">
          <p:sp>
            <p:nvSpPr>
              <p:cNvPr id="7" name="Text Box 5"/>
              <p:cNvSpPr txBox="1">
                <a:spLocks noChangeArrowheads="1"/>
              </p:cNvSpPr>
              <p:nvPr/>
            </p:nvSpPr>
            <p:spPr bwMode="auto">
              <a:xfrm>
                <a:off x="2307761" y="893613"/>
                <a:ext cx="6607130"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en-US" altLang="en-US" sz="2800" dirty="0"/>
                  <a:t>Input: sorted array of integer values.  </a:t>
                </a:r>
                <a14:m>
                  <m:oMath xmlns:m="http://schemas.openxmlformats.org/officeDocument/2006/math">
                    <m:r>
                      <a:rPr lang="en-US" altLang="en-US" sz="2800" i="1" dirty="0">
                        <a:solidFill>
                          <a:srgbClr val="FF0000"/>
                        </a:solidFill>
                        <a:latin typeface="Cambria Math" panose="02040503050406030204" pitchFamily="18" charset="0"/>
                      </a:rPr>
                      <m:t>𝑥</m:t>
                    </m:r>
                    <m:r>
                      <a:rPr lang="en-US" altLang="en-US" sz="2800" i="1" dirty="0">
                        <a:solidFill>
                          <a:srgbClr val="FF0000"/>
                        </a:solidFill>
                        <a:latin typeface="Cambria Math" panose="02040503050406030204" pitchFamily="18" charset="0"/>
                      </a:rPr>
                      <m:t>=7</m:t>
                    </m:r>
                  </m:oMath>
                </a14:m>
                <a:r>
                  <a:rPr lang="en-US" altLang="en-US" sz="2800" dirty="0">
                    <a:solidFill>
                      <a:srgbClr val="FF0000"/>
                    </a:solidFill>
                  </a:rPr>
                  <a:t>.</a:t>
                </a:r>
                <a:endParaRPr lang="en-US" altLang="en-US" sz="2800" dirty="0"/>
              </a:p>
            </p:txBody>
          </p:sp>
        </mc:Choice>
        <mc:Fallback xmlns="">
          <p:sp>
            <p:nvSpPr>
              <p:cNvPr id="7" name="Text Box 5"/>
              <p:cNvSpPr txBox="1">
                <a:spLocks noRot="1" noChangeAspect="1" noMove="1" noResize="1" noEditPoints="1" noAdjustHandles="1" noChangeArrowheads="1" noChangeShapeType="1" noTextEdit="1"/>
              </p:cNvSpPr>
              <p:nvPr/>
            </p:nvSpPr>
            <p:spPr bwMode="auto">
              <a:xfrm>
                <a:off x="2307761" y="893613"/>
                <a:ext cx="6607130" cy="523220"/>
              </a:xfrm>
              <a:prstGeom prst="rect">
                <a:avLst/>
              </a:prstGeom>
              <a:blipFill>
                <a:blip r:embed="rId2"/>
                <a:stretch>
                  <a:fillRect l="-1939" t="-11765" r="-1016" b="-3411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
        <p:nvSpPr>
          <p:cNvPr id="8" name="Rectangle 6"/>
          <p:cNvSpPr>
            <a:spLocks noChangeArrowheads="1"/>
          </p:cNvSpPr>
          <p:nvPr/>
        </p:nvSpPr>
        <p:spPr bwMode="auto">
          <a:xfrm>
            <a:off x="2514600" y="1981200"/>
            <a:ext cx="914400" cy="914400"/>
          </a:xfrm>
          <a:prstGeom prst="rect">
            <a:avLst/>
          </a:prstGeom>
          <a:solidFill>
            <a:schemeClr val="accent1"/>
          </a:solidFill>
          <a:ln w="9525">
            <a:solidFill>
              <a:schemeClr val="tx2"/>
            </a:solidFill>
            <a:miter lim="800000"/>
            <a:headEnd/>
            <a:tailEnd/>
          </a:ln>
          <a:effectLst/>
        </p:spPr>
        <p:txBody>
          <a:bodyPr wrap="none" anchor="ctr"/>
          <a:lstStyle/>
          <a:p>
            <a:pPr algn="ctr"/>
            <a:r>
              <a:rPr lang="en-US" altLang="en-US" sz="3600">
                <a:solidFill>
                  <a:schemeClr val="bg1"/>
                </a:solidFill>
              </a:rPr>
              <a:t>3</a:t>
            </a:r>
          </a:p>
        </p:txBody>
      </p:sp>
      <p:sp>
        <p:nvSpPr>
          <p:cNvPr id="9" name="Rectangle 7"/>
          <p:cNvSpPr>
            <a:spLocks noChangeArrowheads="1"/>
          </p:cNvSpPr>
          <p:nvPr/>
        </p:nvSpPr>
        <p:spPr bwMode="auto">
          <a:xfrm>
            <a:off x="3429000" y="1981200"/>
            <a:ext cx="914400" cy="914400"/>
          </a:xfrm>
          <a:prstGeom prst="rect">
            <a:avLst/>
          </a:prstGeom>
          <a:solidFill>
            <a:schemeClr val="accent1"/>
          </a:solidFill>
          <a:ln w="9525">
            <a:solidFill>
              <a:schemeClr val="tx2"/>
            </a:solidFill>
            <a:miter lim="800000"/>
            <a:headEnd/>
            <a:tailEnd/>
          </a:ln>
          <a:effectLst/>
        </p:spPr>
        <p:txBody>
          <a:bodyPr wrap="none" anchor="ctr"/>
          <a:lstStyle/>
          <a:p>
            <a:pPr algn="ctr"/>
            <a:r>
              <a:rPr lang="en-US" altLang="en-US" sz="3600">
                <a:solidFill>
                  <a:schemeClr val="bg1"/>
                </a:solidFill>
              </a:rPr>
              <a:t>6</a:t>
            </a:r>
          </a:p>
        </p:txBody>
      </p:sp>
      <p:sp>
        <p:nvSpPr>
          <p:cNvPr id="10" name="Rectangle 8"/>
          <p:cNvSpPr>
            <a:spLocks noChangeArrowheads="1"/>
          </p:cNvSpPr>
          <p:nvPr/>
        </p:nvSpPr>
        <p:spPr bwMode="auto">
          <a:xfrm>
            <a:off x="4343400" y="1981200"/>
            <a:ext cx="914400" cy="914400"/>
          </a:xfrm>
          <a:prstGeom prst="rect">
            <a:avLst/>
          </a:prstGeom>
          <a:solidFill>
            <a:schemeClr val="accent1"/>
          </a:solidFill>
          <a:ln w="9525">
            <a:solidFill>
              <a:schemeClr val="tx2"/>
            </a:solidFill>
            <a:miter lim="800000"/>
            <a:headEnd/>
            <a:tailEnd/>
          </a:ln>
          <a:effectLst/>
        </p:spPr>
        <p:txBody>
          <a:bodyPr wrap="none" anchor="ctr"/>
          <a:lstStyle/>
          <a:p>
            <a:pPr algn="ctr"/>
            <a:r>
              <a:rPr lang="en-US" altLang="en-US" sz="3600">
                <a:solidFill>
                  <a:schemeClr val="bg1"/>
                </a:solidFill>
              </a:rPr>
              <a:t>7</a:t>
            </a:r>
          </a:p>
        </p:txBody>
      </p:sp>
      <p:sp>
        <p:nvSpPr>
          <p:cNvPr id="11" name="Rectangle 9"/>
          <p:cNvSpPr>
            <a:spLocks noChangeArrowheads="1"/>
          </p:cNvSpPr>
          <p:nvPr/>
        </p:nvSpPr>
        <p:spPr bwMode="auto">
          <a:xfrm>
            <a:off x="5257800" y="1981200"/>
            <a:ext cx="914400" cy="914400"/>
          </a:xfrm>
          <a:prstGeom prst="rect">
            <a:avLst/>
          </a:prstGeom>
          <a:solidFill>
            <a:schemeClr val="accent1"/>
          </a:solidFill>
          <a:ln w="9525">
            <a:solidFill>
              <a:schemeClr val="tx2"/>
            </a:solidFill>
            <a:miter lim="800000"/>
            <a:headEnd/>
            <a:tailEnd/>
          </a:ln>
          <a:effectLst/>
        </p:spPr>
        <p:txBody>
          <a:bodyPr wrap="none" anchor="ctr"/>
          <a:lstStyle/>
          <a:p>
            <a:pPr algn="ctr"/>
            <a:r>
              <a:rPr lang="en-US" altLang="en-US" sz="3600">
                <a:solidFill>
                  <a:schemeClr val="bg1"/>
                </a:solidFill>
              </a:rPr>
              <a:t>11</a:t>
            </a:r>
          </a:p>
        </p:txBody>
      </p:sp>
      <p:sp>
        <p:nvSpPr>
          <p:cNvPr id="12" name="Rectangle 10"/>
          <p:cNvSpPr>
            <a:spLocks noChangeArrowheads="1"/>
          </p:cNvSpPr>
          <p:nvPr/>
        </p:nvSpPr>
        <p:spPr bwMode="auto">
          <a:xfrm>
            <a:off x="6172200" y="1981200"/>
            <a:ext cx="914400" cy="914400"/>
          </a:xfrm>
          <a:prstGeom prst="rect">
            <a:avLst/>
          </a:prstGeom>
          <a:solidFill>
            <a:schemeClr val="accent1"/>
          </a:solidFill>
          <a:ln w="9525">
            <a:solidFill>
              <a:schemeClr val="tx2"/>
            </a:solidFill>
            <a:miter lim="800000"/>
            <a:headEnd/>
            <a:tailEnd/>
          </a:ln>
          <a:effectLst/>
        </p:spPr>
        <p:txBody>
          <a:bodyPr wrap="none" anchor="ctr"/>
          <a:lstStyle/>
          <a:p>
            <a:pPr algn="ctr"/>
            <a:r>
              <a:rPr lang="en-US" altLang="en-US" sz="3600">
                <a:solidFill>
                  <a:schemeClr val="bg1"/>
                </a:solidFill>
              </a:rPr>
              <a:t>32</a:t>
            </a:r>
          </a:p>
        </p:txBody>
      </p:sp>
      <p:sp>
        <p:nvSpPr>
          <p:cNvPr id="13" name="Rectangle 11"/>
          <p:cNvSpPr>
            <a:spLocks noChangeArrowheads="1"/>
          </p:cNvSpPr>
          <p:nvPr/>
        </p:nvSpPr>
        <p:spPr bwMode="auto">
          <a:xfrm>
            <a:off x="7086600" y="1981200"/>
            <a:ext cx="914400" cy="914400"/>
          </a:xfrm>
          <a:prstGeom prst="rect">
            <a:avLst/>
          </a:prstGeom>
          <a:solidFill>
            <a:schemeClr val="accent1"/>
          </a:solidFill>
          <a:ln w="9525">
            <a:solidFill>
              <a:schemeClr val="tx2"/>
            </a:solidFill>
            <a:miter lim="800000"/>
            <a:headEnd/>
            <a:tailEnd/>
          </a:ln>
          <a:effectLst/>
        </p:spPr>
        <p:txBody>
          <a:bodyPr wrap="none" anchor="ctr"/>
          <a:lstStyle/>
          <a:p>
            <a:pPr algn="ctr"/>
            <a:r>
              <a:rPr lang="en-US" altLang="en-US" sz="3600">
                <a:solidFill>
                  <a:schemeClr val="bg1"/>
                </a:solidFill>
              </a:rPr>
              <a:t>33</a:t>
            </a:r>
          </a:p>
        </p:txBody>
      </p:sp>
      <p:sp>
        <p:nvSpPr>
          <p:cNvPr id="14" name="Rectangle 12"/>
          <p:cNvSpPr>
            <a:spLocks noChangeArrowheads="1"/>
          </p:cNvSpPr>
          <p:nvPr/>
        </p:nvSpPr>
        <p:spPr bwMode="auto">
          <a:xfrm>
            <a:off x="8001000" y="1981200"/>
            <a:ext cx="914400" cy="914400"/>
          </a:xfrm>
          <a:prstGeom prst="rect">
            <a:avLst/>
          </a:prstGeom>
          <a:solidFill>
            <a:schemeClr val="accent1"/>
          </a:solidFill>
          <a:ln w="9525">
            <a:solidFill>
              <a:schemeClr val="tx2"/>
            </a:solidFill>
            <a:miter lim="800000"/>
            <a:headEnd/>
            <a:tailEnd/>
          </a:ln>
          <a:effectLst/>
        </p:spPr>
        <p:txBody>
          <a:bodyPr wrap="none" anchor="ctr"/>
          <a:lstStyle/>
          <a:p>
            <a:pPr algn="ctr"/>
            <a:r>
              <a:rPr lang="en-US" altLang="en-US" sz="3600">
                <a:solidFill>
                  <a:schemeClr val="bg1"/>
                </a:solidFill>
              </a:rPr>
              <a:t>53</a:t>
            </a:r>
          </a:p>
        </p:txBody>
      </p:sp>
      <p:sp>
        <p:nvSpPr>
          <p:cNvPr id="15" name="Rectangle 13"/>
          <p:cNvSpPr>
            <a:spLocks noChangeArrowheads="1"/>
          </p:cNvSpPr>
          <p:nvPr/>
        </p:nvSpPr>
        <p:spPr bwMode="auto">
          <a:xfrm>
            <a:off x="4419600" y="152400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latin typeface="Arial" panose="020B0604020202020204" pitchFamily="34" charset="0"/>
              </a:rPr>
              <a:t>[ 2 ]</a:t>
            </a:r>
          </a:p>
        </p:txBody>
      </p:sp>
      <p:sp>
        <p:nvSpPr>
          <p:cNvPr id="16" name="Rectangle 14"/>
          <p:cNvSpPr>
            <a:spLocks noChangeArrowheads="1"/>
          </p:cNvSpPr>
          <p:nvPr/>
        </p:nvSpPr>
        <p:spPr bwMode="auto">
          <a:xfrm>
            <a:off x="5354150" y="152400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b="1">
                <a:latin typeface="Arial" panose="020B0604020202020204" pitchFamily="34" charset="0"/>
              </a:rPr>
              <a:t>[ 3 ]</a:t>
            </a:r>
          </a:p>
        </p:txBody>
      </p:sp>
      <p:sp>
        <p:nvSpPr>
          <p:cNvPr id="17" name="Rectangle 15"/>
          <p:cNvSpPr>
            <a:spLocks noChangeArrowheads="1"/>
          </p:cNvSpPr>
          <p:nvPr/>
        </p:nvSpPr>
        <p:spPr bwMode="auto">
          <a:xfrm>
            <a:off x="6248400" y="152400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latin typeface="Arial" panose="020B0604020202020204" pitchFamily="34" charset="0"/>
              </a:rPr>
              <a:t>[ 4 ]</a:t>
            </a:r>
          </a:p>
        </p:txBody>
      </p:sp>
      <p:sp>
        <p:nvSpPr>
          <p:cNvPr id="18" name="Rectangle 16"/>
          <p:cNvSpPr>
            <a:spLocks noChangeArrowheads="1"/>
          </p:cNvSpPr>
          <p:nvPr/>
        </p:nvSpPr>
        <p:spPr bwMode="auto">
          <a:xfrm>
            <a:off x="7182950" y="152400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b="1">
                <a:latin typeface="Arial" panose="020B0604020202020204" pitchFamily="34" charset="0"/>
              </a:rPr>
              <a:t>[ 5 ]</a:t>
            </a:r>
          </a:p>
        </p:txBody>
      </p:sp>
      <p:sp>
        <p:nvSpPr>
          <p:cNvPr id="19" name="Rectangle 17"/>
          <p:cNvSpPr>
            <a:spLocks noChangeArrowheads="1"/>
          </p:cNvSpPr>
          <p:nvPr/>
        </p:nvSpPr>
        <p:spPr bwMode="auto">
          <a:xfrm>
            <a:off x="8077200" y="152400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dirty="0">
                <a:latin typeface="Arial" panose="020B0604020202020204" pitchFamily="34" charset="0"/>
              </a:rPr>
              <a:t>[ 6 ]</a:t>
            </a:r>
          </a:p>
        </p:txBody>
      </p:sp>
      <p:sp>
        <p:nvSpPr>
          <p:cNvPr id="37" name="Rectangle 1027"/>
          <p:cNvSpPr>
            <a:spLocks noChangeArrowheads="1"/>
          </p:cNvSpPr>
          <p:nvPr/>
        </p:nvSpPr>
        <p:spPr bwMode="auto">
          <a:xfrm>
            <a:off x="2635250" y="4002089"/>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latin typeface="Arial" panose="020B0604020202020204" pitchFamily="34" charset="0"/>
              </a:rPr>
              <a:t>[ 0 ]</a:t>
            </a:r>
          </a:p>
        </p:txBody>
      </p:sp>
      <p:sp>
        <p:nvSpPr>
          <p:cNvPr id="38" name="Rectangle 1028"/>
          <p:cNvSpPr>
            <a:spLocks noChangeArrowheads="1"/>
          </p:cNvSpPr>
          <p:nvPr/>
        </p:nvSpPr>
        <p:spPr bwMode="auto">
          <a:xfrm>
            <a:off x="3569800" y="4002089"/>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b="1">
                <a:latin typeface="Arial" panose="020B0604020202020204" pitchFamily="34" charset="0"/>
              </a:rPr>
              <a:t>[ 1 ]</a:t>
            </a:r>
          </a:p>
        </p:txBody>
      </p:sp>
      <p:sp>
        <p:nvSpPr>
          <p:cNvPr id="40" name="Rectangle 1030"/>
          <p:cNvSpPr>
            <a:spLocks noChangeArrowheads="1"/>
          </p:cNvSpPr>
          <p:nvPr/>
        </p:nvSpPr>
        <p:spPr bwMode="auto">
          <a:xfrm>
            <a:off x="2514600" y="4454525"/>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en-US" sz="3600">
                <a:solidFill>
                  <a:schemeClr val="bg1"/>
                </a:solidFill>
              </a:rPr>
              <a:t>3</a:t>
            </a:r>
          </a:p>
        </p:txBody>
      </p:sp>
      <p:sp>
        <p:nvSpPr>
          <p:cNvPr id="41" name="Rectangle 1031"/>
          <p:cNvSpPr>
            <a:spLocks noChangeArrowheads="1"/>
          </p:cNvSpPr>
          <p:nvPr/>
        </p:nvSpPr>
        <p:spPr bwMode="auto">
          <a:xfrm>
            <a:off x="3429000" y="4454525"/>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en-US" sz="3600">
                <a:solidFill>
                  <a:schemeClr val="bg1"/>
                </a:solidFill>
              </a:rPr>
              <a:t>6</a:t>
            </a:r>
          </a:p>
        </p:txBody>
      </p:sp>
      <p:sp>
        <p:nvSpPr>
          <p:cNvPr id="42" name="Rectangle 1032"/>
          <p:cNvSpPr>
            <a:spLocks noChangeArrowheads="1"/>
          </p:cNvSpPr>
          <p:nvPr/>
        </p:nvSpPr>
        <p:spPr bwMode="auto">
          <a:xfrm>
            <a:off x="4343400" y="4454525"/>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en-US" sz="3600">
                <a:solidFill>
                  <a:schemeClr val="bg1"/>
                </a:solidFill>
              </a:rPr>
              <a:t>7</a:t>
            </a:r>
          </a:p>
        </p:txBody>
      </p:sp>
      <p:sp>
        <p:nvSpPr>
          <p:cNvPr id="43" name="Rectangle 1033"/>
          <p:cNvSpPr>
            <a:spLocks noChangeArrowheads="1"/>
          </p:cNvSpPr>
          <p:nvPr/>
        </p:nvSpPr>
        <p:spPr bwMode="auto">
          <a:xfrm>
            <a:off x="5257800" y="4454525"/>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en-US" sz="3600">
                <a:solidFill>
                  <a:schemeClr val="bg1"/>
                </a:solidFill>
              </a:rPr>
              <a:t>11</a:t>
            </a:r>
          </a:p>
        </p:txBody>
      </p:sp>
      <p:sp>
        <p:nvSpPr>
          <p:cNvPr id="44" name="Rectangle 1034"/>
          <p:cNvSpPr>
            <a:spLocks noChangeArrowheads="1"/>
          </p:cNvSpPr>
          <p:nvPr/>
        </p:nvSpPr>
        <p:spPr bwMode="auto">
          <a:xfrm>
            <a:off x="6172200" y="4454525"/>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en-US" sz="3600">
                <a:solidFill>
                  <a:schemeClr val="bg1"/>
                </a:solidFill>
              </a:rPr>
              <a:t>32</a:t>
            </a:r>
          </a:p>
        </p:txBody>
      </p:sp>
      <p:sp>
        <p:nvSpPr>
          <p:cNvPr id="45" name="Rectangle 1035"/>
          <p:cNvSpPr>
            <a:spLocks noChangeArrowheads="1"/>
          </p:cNvSpPr>
          <p:nvPr/>
        </p:nvSpPr>
        <p:spPr bwMode="auto">
          <a:xfrm>
            <a:off x="7086600" y="4454525"/>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en-US" sz="3600">
                <a:solidFill>
                  <a:schemeClr val="bg1"/>
                </a:solidFill>
              </a:rPr>
              <a:t>33</a:t>
            </a:r>
          </a:p>
        </p:txBody>
      </p:sp>
      <p:sp>
        <p:nvSpPr>
          <p:cNvPr id="46" name="Rectangle 1036"/>
          <p:cNvSpPr>
            <a:spLocks noChangeArrowheads="1"/>
          </p:cNvSpPr>
          <p:nvPr/>
        </p:nvSpPr>
        <p:spPr bwMode="auto">
          <a:xfrm>
            <a:off x="8001000" y="4454525"/>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en-US" sz="3600">
                <a:solidFill>
                  <a:schemeClr val="bg1"/>
                </a:solidFill>
              </a:rPr>
              <a:t>53</a:t>
            </a:r>
          </a:p>
        </p:txBody>
      </p:sp>
      <p:sp>
        <p:nvSpPr>
          <p:cNvPr id="47" name="Rectangle 1037"/>
          <p:cNvSpPr>
            <a:spLocks noChangeArrowheads="1"/>
          </p:cNvSpPr>
          <p:nvPr/>
        </p:nvSpPr>
        <p:spPr bwMode="auto">
          <a:xfrm>
            <a:off x="4419600" y="3997326"/>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latin typeface="Arial" panose="020B0604020202020204" pitchFamily="34" charset="0"/>
              </a:rPr>
              <a:t>[ 2 ]</a:t>
            </a:r>
          </a:p>
        </p:txBody>
      </p:sp>
      <p:sp>
        <p:nvSpPr>
          <p:cNvPr id="48" name="Rectangle 1038"/>
          <p:cNvSpPr>
            <a:spLocks noChangeArrowheads="1"/>
          </p:cNvSpPr>
          <p:nvPr/>
        </p:nvSpPr>
        <p:spPr bwMode="auto">
          <a:xfrm>
            <a:off x="5354150" y="3997326"/>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b="1">
                <a:latin typeface="Arial" panose="020B0604020202020204" pitchFamily="34" charset="0"/>
              </a:rPr>
              <a:t>[ 3 ]</a:t>
            </a:r>
          </a:p>
        </p:txBody>
      </p:sp>
      <p:sp>
        <p:nvSpPr>
          <p:cNvPr id="49" name="Rectangle 1039"/>
          <p:cNvSpPr>
            <a:spLocks noChangeArrowheads="1"/>
          </p:cNvSpPr>
          <p:nvPr/>
        </p:nvSpPr>
        <p:spPr bwMode="auto">
          <a:xfrm>
            <a:off x="6248400" y="3997326"/>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latin typeface="Arial" panose="020B0604020202020204" pitchFamily="34" charset="0"/>
              </a:rPr>
              <a:t>[ 4 ]</a:t>
            </a:r>
          </a:p>
        </p:txBody>
      </p:sp>
      <p:sp>
        <p:nvSpPr>
          <p:cNvPr id="50" name="Rectangle 1040"/>
          <p:cNvSpPr>
            <a:spLocks noChangeArrowheads="1"/>
          </p:cNvSpPr>
          <p:nvPr/>
        </p:nvSpPr>
        <p:spPr bwMode="auto">
          <a:xfrm>
            <a:off x="7182950" y="3997326"/>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b="1">
                <a:latin typeface="Arial" panose="020B0604020202020204" pitchFamily="34" charset="0"/>
              </a:rPr>
              <a:t>[ 5 ]</a:t>
            </a:r>
          </a:p>
        </p:txBody>
      </p:sp>
      <p:sp>
        <p:nvSpPr>
          <p:cNvPr id="51" name="Rectangle 1041"/>
          <p:cNvSpPr>
            <a:spLocks noChangeArrowheads="1"/>
          </p:cNvSpPr>
          <p:nvPr/>
        </p:nvSpPr>
        <p:spPr bwMode="auto">
          <a:xfrm>
            <a:off x="8077200" y="3997326"/>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latin typeface="Arial" panose="020B0604020202020204" pitchFamily="34" charset="0"/>
              </a:rPr>
              <a:t>[ 6 ]</a:t>
            </a:r>
          </a:p>
        </p:txBody>
      </p:sp>
      <p:sp>
        <p:nvSpPr>
          <p:cNvPr id="52" name="Line 1042"/>
          <p:cNvSpPr>
            <a:spLocks noChangeShapeType="1"/>
          </p:cNvSpPr>
          <p:nvPr/>
        </p:nvSpPr>
        <p:spPr bwMode="auto">
          <a:xfrm>
            <a:off x="5791200" y="5521325"/>
            <a:ext cx="0" cy="566738"/>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Text Box 1043"/>
          <p:cNvSpPr txBox="1">
            <a:spLocks noChangeArrowheads="1"/>
          </p:cNvSpPr>
          <p:nvPr/>
        </p:nvSpPr>
        <p:spPr bwMode="auto">
          <a:xfrm>
            <a:off x="4114800" y="6019801"/>
            <a:ext cx="3567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Find approximate midpoint</a:t>
            </a:r>
          </a:p>
        </p:txBody>
      </p:sp>
    </p:spTree>
    <p:extLst>
      <p:ext uri="{BB962C8B-B14F-4D97-AF65-F5344CB8AC3E}">
        <p14:creationId xmlns:p14="http://schemas.microsoft.com/office/powerpoint/2010/main" val="98059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arn(inVertical)">
                                      <p:cBhvr>
                                        <p:cTn id="21" dur="500"/>
                                        <p:tgtEl>
                                          <p:spTgt spid="11"/>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arn(inVertical)">
                                      <p:cBhvr>
                                        <p:cTn id="30" dur="500"/>
                                        <p:tgtEl>
                                          <p:spTgt spid="14"/>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barn(inVertical)">
                                      <p:cBhvr>
                                        <p:cTn id="57" dur="500"/>
                                        <p:tgtEl>
                                          <p:spTgt spid="40"/>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barn(inVertical)">
                                      <p:cBhvr>
                                        <p:cTn id="60" dur="500"/>
                                        <p:tgtEl>
                                          <p:spTgt spid="41"/>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barn(inVertical)">
                                      <p:cBhvr>
                                        <p:cTn id="63" dur="500"/>
                                        <p:tgtEl>
                                          <p:spTgt spid="42"/>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barn(inVertical)">
                                      <p:cBhvr>
                                        <p:cTn id="66" dur="500"/>
                                        <p:tgtEl>
                                          <p:spTgt spid="43"/>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barn(inVertical)">
                                      <p:cBhvr>
                                        <p:cTn id="69" dur="500"/>
                                        <p:tgtEl>
                                          <p:spTgt spid="44"/>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barn(inVertical)">
                                      <p:cBhvr>
                                        <p:cTn id="72" dur="500"/>
                                        <p:tgtEl>
                                          <p:spTgt spid="45"/>
                                        </p:tgtEl>
                                      </p:cBhvr>
                                    </p:animEffect>
                                  </p:childTnLst>
                                </p:cTn>
                              </p:par>
                              <p:par>
                                <p:cTn id="73" presetID="16" presetClass="entr" presetSubtype="21"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barn(inVertical)">
                                      <p:cBhvr>
                                        <p:cTn id="75" dur="500"/>
                                        <p:tgtEl>
                                          <p:spTgt spid="46"/>
                                        </p:tgtEl>
                                      </p:cBhvr>
                                    </p:animEffect>
                                  </p:childTnLst>
                                </p:cTn>
                              </p:par>
                            </p:childTnLst>
                          </p:cTn>
                        </p:par>
                        <p:par>
                          <p:cTn id="76" fill="hold">
                            <p:stCondLst>
                              <p:cond delay="500"/>
                            </p:stCondLst>
                            <p:childTnLst>
                              <p:par>
                                <p:cTn id="77" presetID="10" presetClass="entr" presetSubtype="0" fill="hold" grpId="0" nodeType="after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500"/>
                                        <p:tgtEl>
                                          <p:spTgt spid="3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fade">
                                      <p:cBhvr>
                                        <p:cTn id="82" dur="500"/>
                                        <p:tgtEl>
                                          <p:spTgt spid="3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animEffect transition="in" filter="fade">
                                      <p:cBhvr>
                                        <p:cTn id="85" dur="500"/>
                                        <p:tgtEl>
                                          <p:spTgt spid="4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fade">
                                      <p:cBhvr>
                                        <p:cTn id="88" dur="500"/>
                                        <p:tgtEl>
                                          <p:spTgt spid="4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fade">
                                      <p:cBhvr>
                                        <p:cTn id="91" dur="500"/>
                                        <p:tgtEl>
                                          <p:spTgt spid="4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fade">
                                      <p:cBhvr>
                                        <p:cTn id="94" dur="500"/>
                                        <p:tgtEl>
                                          <p:spTgt spid="5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fade">
                                      <p:cBhvr>
                                        <p:cTn id="97" dur="500"/>
                                        <p:tgtEl>
                                          <p:spTgt spid="5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53"/>
                                        </p:tgtEl>
                                        <p:attrNameLst>
                                          <p:attrName>style.visibility</p:attrName>
                                        </p:attrNameLst>
                                      </p:cBhvr>
                                      <p:to>
                                        <p:strVal val="visible"/>
                                      </p:to>
                                    </p:set>
                                    <p:animEffect transition="in" filter="fade">
                                      <p:cBhvr>
                                        <p:cTn id="102" dur="500"/>
                                        <p:tgtEl>
                                          <p:spTgt spid="53"/>
                                        </p:tgtEl>
                                      </p:cBhvr>
                                    </p:animEffect>
                                  </p:childTnLst>
                                </p:cTn>
                              </p:par>
                            </p:childTnLst>
                          </p:cTn>
                        </p:par>
                        <p:par>
                          <p:cTn id="103" fill="hold">
                            <p:stCondLst>
                              <p:cond delay="500"/>
                            </p:stCondLst>
                            <p:childTnLst>
                              <p:par>
                                <p:cTn id="104" presetID="22" presetClass="entr" presetSubtype="4" fill="hold" grpId="0" nodeType="after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wipe(down)">
                                      <p:cBhvr>
                                        <p:cTn id="10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37" grpId="0"/>
      <p:bldP spid="38" grpId="0"/>
      <p:bldP spid="40" grpId="0" animBg="1"/>
      <p:bldP spid="41" grpId="0" animBg="1"/>
      <p:bldP spid="42" grpId="0" animBg="1"/>
      <p:bldP spid="43" grpId="0" animBg="1"/>
      <p:bldP spid="44" grpId="0" animBg="1"/>
      <p:bldP spid="45" grpId="0" animBg="1"/>
      <p:bldP spid="46" grpId="0" animBg="1"/>
      <p:bldP spid="47" grpId="0"/>
      <p:bldP spid="48" grpId="0"/>
      <p:bldP spid="49" grpId="0"/>
      <p:bldP spid="50" grpId="0"/>
      <p:bldP spid="51" grpId="0"/>
      <p:bldP spid="52" grpId="0" animBg="1"/>
      <p:bldP spid="5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 Example</a:t>
            </a:r>
          </a:p>
        </p:txBody>
      </p:sp>
      <p:sp>
        <p:nvSpPr>
          <p:cNvPr id="4" name="Slide Number Placeholder 3"/>
          <p:cNvSpPr>
            <a:spLocks noGrp="1"/>
          </p:cNvSpPr>
          <p:nvPr>
            <p:ph type="sldNum" sz="quarter" idx="12"/>
          </p:nvPr>
        </p:nvSpPr>
        <p:spPr/>
        <p:txBody>
          <a:bodyPr/>
          <a:lstStyle/>
          <a:p>
            <a:fld id="{5EA8BEFB-AE5B-48F9-BBAD-B489CDE48C80}" type="slidenum">
              <a:rPr lang="en-US" smtClean="0"/>
              <a:pPr/>
              <a:t>65</a:t>
            </a:fld>
            <a:endParaRPr lang="en-US" dirty="0"/>
          </a:p>
        </p:txBody>
      </p:sp>
      <p:sp>
        <p:nvSpPr>
          <p:cNvPr id="5" name="Rectangle 1027"/>
          <p:cNvSpPr>
            <a:spLocks noChangeArrowheads="1"/>
          </p:cNvSpPr>
          <p:nvPr/>
        </p:nvSpPr>
        <p:spPr bwMode="auto">
          <a:xfrm>
            <a:off x="2635250" y="1046164"/>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latin typeface="Arial" panose="020B0604020202020204" pitchFamily="34" charset="0"/>
              </a:rPr>
              <a:t>[ 0 ]</a:t>
            </a:r>
          </a:p>
        </p:txBody>
      </p:sp>
      <p:sp>
        <p:nvSpPr>
          <p:cNvPr id="6" name="Rectangle 1028"/>
          <p:cNvSpPr>
            <a:spLocks noChangeArrowheads="1"/>
          </p:cNvSpPr>
          <p:nvPr/>
        </p:nvSpPr>
        <p:spPr bwMode="auto">
          <a:xfrm>
            <a:off x="3569800" y="1046164"/>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b="1">
                <a:latin typeface="Arial" panose="020B0604020202020204" pitchFamily="34" charset="0"/>
              </a:rPr>
              <a:t>[ 1 ]</a:t>
            </a:r>
          </a:p>
        </p:txBody>
      </p:sp>
      <p:sp>
        <p:nvSpPr>
          <p:cNvPr id="7" name="Rectangle 1030"/>
          <p:cNvSpPr>
            <a:spLocks noChangeArrowheads="1"/>
          </p:cNvSpPr>
          <p:nvPr/>
        </p:nvSpPr>
        <p:spPr bwMode="auto">
          <a:xfrm>
            <a:off x="2514600" y="1498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en-US" sz="3600">
                <a:solidFill>
                  <a:schemeClr val="bg1"/>
                </a:solidFill>
              </a:rPr>
              <a:t>3</a:t>
            </a:r>
          </a:p>
        </p:txBody>
      </p:sp>
      <p:sp>
        <p:nvSpPr>
          <p:cNvPr id="8" name="Rectangle 1031"/>
          <p:cNvSpPr>
            <a:spLocks noChangeArrowheads="1"/>
          </p:cNvSpPr>
          <p:nvPr/>
        </p:nvSpPr>
        <p:spPr bwMode="auto">
          <a:xfrm>
            <a:off x="3429000" y="1498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en-US" sz="3600">
                <a:solidFill>
                  <a:schemeClr val="bg1"/>
                </a:solidFill>
              </a:rPr>
              <a:t>6</a:t>
            </a:r>
          </a:p>
        </p:txBody>
      </p:sp>
      <p:sp>
        <p:nvSpPr>
          <p:cNvPr id="9" name="Rectangle 1032"/>
          <p:cNvSpPr>
            <a:spLocks noChangeArrowheads="1"/>
          </p:cNvSpPr>
          <p:nvPr/>
        </p:nvSpPr>
        <p:spPr bwMode="auto">
          <a:xfrm>
            <a:off x="4343400" y="1498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en-US" sz="3600">
                <a:solidFill>
                  <a:schemeClr val="bg1"/>
                </a:solidFill>
              </a:rPr>
              <a:t>7</a:t>
            </a:r>
          </a:p>
        </p:txBody>
      </p:sp>
      <p:sp>
        <p:nvSpPr>
          <p:cNvPr id="10" name="Rectangle 1033"/>
          <p:cNvSpPr>
            <a:spLocks noChangeArrowheads="1"/>
          </p:cNvSpPr>
          <p:nvPr/>
        </p:nvSpPr>
        <p:spPr bwMode="auto">
          <a:xfrm>
            <a:off x="5257800" y="1498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en-US" sz="3600">
                <a:solidFill>
                  <a:schemeClr val="bg1"/>
                </a:solidFill>
              </a:rPr>
              <a:t>11</a:t>
            </a:r>
          </a:p>
        </p:txBody>
      </p:sp>
      <p:sp>
        <p:nvSpPr>
          <p:cNvPr id="11" name="Rectangle 1034"/>
          <p:cNvSpPr>
            <a:spLocks noChangeArrowheads="1"/>
          </p:cNvSpPr>
          <p:nvPr/>
        </p:nvSpPr>
        <p:spPr bwMode="auto">
          <a:xfrm>
            <a:off x="6172200" y="1498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en-US" sz="3600">
                <a:solidFill>
                  <a:schemeClr val="bg1"/>
                </a:solidFill>
              </a:rPr>
              <a:t>32</a:t>
            </a:r>
          </a:p>
        </p:txBody>
      </p:sp>
      <p:sp>
        <p:nvSpPr>
          <p:cNvPr id="12" name="Rectangle 1035"/>
          <p:cNvSpPr>
            <a:spLocks noChangeArrowheads="1"/>
          </p:cNvSpPr>
          <p:nvPr/>
        </p:nvSpPr>
        <p:spPr bwMode="auto">
          <a:xfrm>
            <a:off x="7086600" y="1498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en-US" sz="3600">
                <a:solidFill>
                  <a:schemeClr val="bg1"/>
                </a:solidFill>
              </a:rPr>
              <a:t>33</a:t>
            </a:r>
          </a:p>
        </p:txBody>
      </p:sp>
      <p:sp>
        <p:nvSpPr>
          <p:cNvPr id="13" name="Rectangle 1036"/>
          <p:cNvSpPr>
            <a:spLocks noChangeArrowheads="1"/>
          </p:cNvSpPr>
          <p:nvPr/>
        </p:nvSpPr>
        <p:spPr bwMode="auto">
          <a:xfrm>
            <a:off x="8001000" y="1498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en-US" sz="3600">
                <a:solidFill>
                  <a:schemeClr val="bg1"/>
                </a:solidFill>
              </a:rPr>
              <a:t>53</a:t>
            </a:r>
          </a:p>
        </p:txBody>
      </p:sp>
      <p:sp>
        <p:nvSpPr>
          <p:cNvPr id="14" name="Rectangle 1037"/>
          <p:cNvSpPr>
            <a:spLocks noChangeArrowheads="1"/>
          </p:cNvSpPr>
          <p:nvPr/>
        </p:nvSpPr>
        <p:spPr bwMode="auto">
          <a:xfrm>
            <a:off x="4419600" y="104140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latin typeface="Arial" panose="020B0604020202020204" pitchFamily="34" charset="0"/>
              </a:rPr>
              <a:t>[ 2 ]</a:t>
            </a:r>
          </a:p>
        </p:txBody>
      </p:sp>
      <p:sp>
        <p:nvSpPr>
          <p:cNvPr id="15" name="Rectangle 1038"/>
          <p:cNvSpPr>
            <a:spLocks noChangeArrowheads="1"/>
          </p:cNvSpPr>
          <p:nvPr/>
        </p:nvSpPr>
        <p:spPr bwMode="auto">
          <a:xfrm>
            <a:off x="5354150" y="104140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b="1">
                <a:latin typeface="Arial" panose="020B0604020202020204" pitchFamily="34" charset="0"/>
              </a:rPr>
              <a:t>[ 3 ]</a:t>
            </a:r>
          </a:p>
        </p:txBody>
      </p:sp>
      <p:sp>
        <p:nvSpPr>
          <p:cNvPr id="16" name="Rectangle 1039"/>
          <p:cNvSpPr>
            <a:spLocks noChangeArrowheads="1"/>
          </p:cNvSpPr>
          <p:nvPr/>
        </p:nvSpPr>
        <p:spPr bwMode="auto">
          <a:xfrm>
            <a:off x="6248400" y="104140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latin typeface="Arial" panose="020B0604020202020204" pitchFamily="34" charset="0"/>
              </a:rPr>
              <a:t>[ 4 ]</a:t>
            </a:r>
          </a:p>
        </p:txBody>
      </p:sp>
      <p:sp>
        <p:nvSpPr>
          <p:cNvPr id="17" name="Rectangle 1040"/>
          <p:cNvSpPr>
            <a:spLocks noChangeArrowheads="1"/>
          </p:cNvSpPr>
          <p:nvPr/>
        </p:nvSpPr>
        <p:spPr bwMode="auto">
          <a:xfrm>
            <a:off x="7182950" y="104140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b="1">
                <a:latin typeface="Arial" panose="020B0604020202020204" pitchFamily="34" charset="0"/>
              </a:rPr>
              <a:t>[ 5 ]</a:t>
            </a:r>
          </a:p>
        </p:txBody>
      </p:sp>
      <p:sp>
        <p:nvSpPr>
          <p:cNvPr id="18" name="Rectangle 1041"/>
          <p:cNvSpPr>
            <a:spLocks noChangeArrowheads="1"/>
          </p:cNvSpPr>
          <p:nvPr/>
        </p:nvSpPr>
        <p:spPr bwMode="auto">
          <a:xfrm>
            <a:off x="8077200" y="104140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latin typeface="Arial" panose="020B0604020202020204" pitchFamily="34" charset="0"/>
              </a:rPr>
              <a:t>[ 6 ]</a:t>
            </a:r>
          </a:p>
        </p:txBody>
      </p:sp>
      <p:sp>
        <p:nvSpPr>
          <p:cNvPr id="19" name="Line 1042"/>
          <p:cNvSpPr>
            <a:spLocks noChangeShapeType="1"/>
          </p:cNvSpPr>
          <p:nvPr/>
        </p:nvSpPr>
        <p:spPr bwMode="auto">
          <a:xfrm>
            <a:off x="5791200" y="2565400"/>
            <a:ext cx="0" cy="6350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Text Box 1043"/>
          <p:cNvSpPr txBox="1">
            <a:spLocks noChangeArrowheads="1"/>
          </p:cNvSpPr>
          <p:nvPr/>
        </p:nvSpPr>
        <p:spPr bwMode="auto">
          <a:xfrm>
            <a:off x="4354513" y="3200401"/>
            <a:ext cx="33457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Is 7 = midpoint key?  NO.</a:t>
            </a:r>
          </a:p>
        </p:txBody>
      </p:sp>
      <p:sp>
        <p:nvSpPr>
          <p:cNvPr id="37" name="Text Box 1043"/>
          <p:cNvSpPr txBox="1">
            <a:spLocks noChangeArrowheads="1"/>
          </p:cNvSpPr>
          <p:nvPr/>
        </p:nvSpPr>
        <p:spPr bwMode="auto">
          <a:xfrm>
            <a:off x="4127501" y="3235326"/>
            <a:ext cx="3768725" cy="461665"/>
          </a:xfrm>
          <a:prstGeom prst="rect">
            <a:avLst/>
          </a:prstGeom>
          <a:solidFill>
            <a:schemeClr val="bg1"/>
          </a:solidFill>
          <a:ln>
            <a:noFill/>
          </a:ln>
          <a:effectLst/>
        </p:spPr>
        <p:txBody>
          <a:bodyPr wrap="square">
            <a:spAutoFit/>
          </a:bodyPr>
          <a:lstStyle/>
          <a:p>
            <a:pPr algn="ctr"/>
            <a:r>
              <a:rPr lang="en-US" altLang="en-US" sz="2400" dirty="0"/>
              <a:t>Is 7 &lt; midpoint value? YES. </a:t>
            </a:r>
          </a:p>
        </p:txBody>
      </p:sp>
      <p:sp>
        <p:nvSpPr>
          <p:cNvPr id="38" name="Rectangle 1027"/>
          <p:cNvSpPr>
            <a:spLocks noChangeArrowheads="1"/>
          </p:cNvSpPr>
          <p:nvPr/>
        </p:nvSpPr>
        <p:spPr bwMode="auto">
          <a:xfrm>
            <a:off x="2787650" y="4054774"/>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latin typeface="Arial" panose="020B0604020202020204" pitchFamily="34" charset="0"/>
              </a:rPr>
              <a:t>[ 0 ]</a:t>
            </a:r>
          </a:p>
        </p:txBody>
      </p:sp>
      <p:sp>
        <p:nvSpPr>
          <p:cNvPr id="39" name="Rectangle 1028"/>
          <p:cNvSpPr>
            <a:spLocks noChangeArrowheads="1"/>
          </p:cNvSpPr>
          <p:nvPr/>
        </p:nvSpPr>
        <p:spPr bwMode="auto">
          <a:xfrm>
            <a:off x="3722200" y="4054774"/>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b="1">
                <a:latin typeface="Arial" panose="020B0604020202020204" pitchFamily="34" charset="0"/>
              </a:rPr>
              <a:t>[ 1 ]</a:t>
            </a:r>
          </a:p>
        </p:txBody>
      </p:sp>
      <p:sp>
        <p:nvSpPr>
          <p:cNvPr id="40" name="Rectangle 1030"/>
          <p:cNvSpPr>
            <a:spLocks noChangeArrowheads="1"/>
          </p:cNvSpPr>
          <p:nvPr/>
        </p:nvSpPr>
        <p:spPr bwMode="auto">
          <a:xfrm>
            <a:off x="2667000" y="450721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en-US" sz="3600">
                <a:solidFill>
                  <a:schemeClr val="bg1"/>
                </a:solidFill>
              </a:rPr>
              <a:t>3</a:t>
            </a:r>
          </a:p>
        </p:txBody>
      </p:sp>
      <p:sp>
        <p:nvSpPr>
          <p:cNvPr id="41" name="Rectangle 1031"/>
          <p:cNvSpPr>
            <a:spLocks noChangeArrowheads="1"/>
          </p:cNvSpPr>
          <p:nvPr/>
        </p:nvSpPr>
        <p:spPr bwMode="auto">
          <a:xfrm>
            <a:off x="3581400" y="450721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en-US" sz="3600">
                <a:solidFill>
                  <a:schemeClr val="bg1"/>
                </a:solidFill>
              </a:rPr>
              <a:t>6</a:t>
            </a:r>
          </a:p>
        </p:txBody>
      </p:sp>
      <p:sp>
        <p:nvSpPr>
          <p:cNvPr id="42" name="Rectangle 1032"/>
          <p:cNvSpPr>
            <a:spLocks noChangeArrowheads="1"/>
          </p:cNvSpPr>
          <p:nvPr/>
        </p:nvSpPr>
        <p:spPr bwMode="auto">
          <a:xfrm>
            <a:off x="4495800" y="450721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en-US" sz="3600">
                <a:solidFill>
                  <a:schemeClr val="bg1"/>
                </a:solidFill>
              </a:rPr>
              <a:t>7</a:t>
            </a:r>
          </a:p>
        </p:txBody>
      </p:sp>
      <p:sp>
        <p:nvSpPr>
          <p:cNvPr id="43" name="Rectangle 1033"/>
          <p:cNvSpPr>
            <a:spLocks noChangeArrowheads="1"/>
          </p:cNvSpPr>
          <p:nvPr/>
        </p:nvSpPr>
        <p:spPr bwMode="auto">
          <a:xfrm>
            <a:off x="5410200" y="450721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600"/>
              <a:t>11</a:t>
            </a:r>
          </a:p>
        </p:txBody>
      </p:sp>
      <p:sp>
        <p:nvSpPr>
          <p:cNvPr id="44" name="Rectangle 1034"/>
          <p:cNvSpPr>
            <a:spLocks noChangeArrowheads="1"/>
          </p:cNvSpPr>
          <p:nvPr/>
        </p:nvSpPr>
        <p:spPr bwMode="auto">
          <a:xfrm>
            <a:off x="6324600" y="450721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600"/>
              <a:t>32</a:t>
            </a:r>
          </a:p>
        </p:txBody>
      </p:sp>
      <p:sp>
        <p:nvSpPr>
          <p:cNvPr id="45" name="Rectangle 1035"/>
          <p:cNvSpPr>
            <a:spLocks noChangeArrowheads="1"/>
          </p:cNvSpPr>
          <p:nvPr/>
        </p:nvSpPr>
        <p:spPr bwMode="auto">
          <a:xfrm>
            <a:off x="7239000" y="450721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600"/>
              <a:t>33</a:t>
            </a:r>
          </a:p>
        </p:txBody>
      </p:sp>
      <p:sp>
        <p:nvSpPr>
          <p:cNvPr id="46" name="Rectangle 1036"/>
          <p:cNvSpPr>
            <a:spLocks noChangeArrowheads="1"/>
          </p:cNvSpPr>
          <p:nvPr/>
        </p:nvSpPr>
        <p:spPr bwMode="auto">
          <a:xfrm>
            <a:off x="8153400" y="450721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600"/>
              <a:t>53</a:t>
            </a:r>
          </a:p>
        </p:txBody>
      </p:sp>
      <p:sp>
        <p:nvSpPr>
          <p:cNvPr id="47" name="Rectangle 1037"/>
          <p:cNvSpPr>
            <a:spLocks noChangeArrowheads="1"/>
          </p:cNvSpPr>
          <p:nvPr/>
        </p:nvSpPr>
        <p:spPr bwMode="auto">
          <a:xfrm>
            <a:off x="4572000" y="405001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latin typeface="Arial" panose="020B0604020202020204" pitchFamily="34" charset="0"/>
              </a:rPr>
              <a:t>[ 2 ]</a:t>
            </a:r>
          </a:p>
        </p:txBody>
      </p:sp>
      <p:sp>
        <p:nvSpPr>
          <p:cNvPr id="48" name="Rectangle 1038"/>
          <p:cNvSpPr>
            <a:spLocks noChangeArrowheads="1"/>
          </p:cNvSpPr>
          <p:nvPr/>
        </p:nvSpPr>
        <p:spPr bwMode="auto">
          <a:xfrm>
            <a:off x="5506550" y="405001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b="1">
                <a:latin typeface="Arial" panose="020B0604020202020204" pitchFamily="34" charset="0"/>
              </a:rPr>
              <a:t>[ 3 ]</a:t>
            </a:r>
          </a:p>
        </p:txBody>
      </p:sp>
      <p:sp>
        <p:nvSpPr>
          <p:cNvPr id="49" name="Rectangle 1039"/>
          <p:cNvSpPr>
            <a:spLocks noChangeArrowheads="1"/>
          </p:cNvSpPr>
          <p:nvPr/>
        </p:nvSpPr>
        <p:spPr bwMode="auto">
          <a:xfrm>
            <a:off x="6400800" y="405001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latin typeface="Arial" panose="020B0604020202020204" pitchFamily="34" charset="0"/>
              </a:rPr>
              <a:t>[ 4 ]</a:t>
            </a:r>
          </a:p>
        </p:txBody>
      </p:sp>
      <p:sp>
        <p:nvSpPr>
          <p:cNvPr id="50" name="Rectangle 1040"/>
          <p:cNvSpPr>
            <a:spLocks noChangeArrowheads="1"/>
          </p:cNvSpPr>
          <p:nvPr/>
        </p:nvSpPr>
        <p:spPr bwMode="auto">
          <a:xfrm>
            <a:off x="7335350" y="405001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b="1">
                <a:latin typeface="Arial" panose="020B0604020202020204" pitchFamily="34" charset="0"/>
              </a:rPr>
              <a:t>[ 5 ]</a:t>
            </a:r>
          </a:p>
        </p:txBody>
      </p:sp>
      <p:sp>
        <p:nvSpPr>
          <p:cNvPr id="51" name="Rectangle 1041"/>
          <p:cNvSpPr>
            <a:spLocks noChangeArrowheads="1"/>
          </p:cNvSpPr>
          <p:nvPr/>
        </p:nvSpPr>
        <p:spPr bwMode="auto">
          <a:xfrm>
            <a:off x="8229600" y="405001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latin typeface="Arial" panose="020B0604020202020204" pitchFamily="34" charset="0"/>
              </a:rPr>
              <a:t>[ 6 ]</a:t>
            </a:r>
          </a:p>
        </p:txBody>
      </p:sp>
      <p:sp>
        <p:nvSpPr>
          <p:cNvPr id="52" name="Text Box 1042"/>
          <p:cNvSpPr txBox="1">
            <a:spLocks noChangeArrowheads="1"/>
          </p:cNvSpPr>
          <p:nvPr/>
        </p:nvSpPr>
        <p:spPr bwMode="auto">
          <a:xfrm>
            <a:off x="2475823" y="6015336"/>
            <a:ext cx="63978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dirty="0"/>
              <a:t>Search for the target in the area before midpoint. </a:t>
            </a:r>
          </a:p>
        </p:txBody>
      </p:sp>
      <p:sp>
        <p:nvSpPr>
          <p:cNvPr id="53" name="AutoShape 1043"/>
          <p:cNvSpPr>
            <a:spLocks/>
          </p:cNvSpPr>
          <p:nvPr/>
        </p:nvSpPr>
        <p:spPr bwMode="auto">
          <a:xfrm rot="16200000">
            <a:off x="3771900" y="4392910"/>
            <a:ext cx="533400" cy="2743200"/>
          </a:xfrm>
          <a:prstGeom prst="leftBrace">
            <a:avLst>
              <a:gd name="adj1" fmla="val 42857"/>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3" name="Rounded Rectangle 2"/>
              <p:cNvSpPr/>
              <p:nvPr/>
            </p:nvSpPr>
            <p:spPr>
              <a:xfrm>
                <a:off x="9372601" y="1041400"/>
                <a:ext cx="1150937" cy="609600"/>
              </a:xfrm>
              <a:prstGeom prst="round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i="1" dirty="0">
                          <a:solidFill>
                            <a:srgbClr val="FF0000"/>
                          </a:solidFill>
                          <a:latin typeface="Cambria Math" panose="02040503050406030204" pitchFamily="18" charset="0"/>
                        </a:rPr>
                        <m:t>𝑥</m:t>
                      </m:r>
                      <m:r>
                        <a:rPr lang="en-US" sz="2800" i="1" dirty="0">
                          <a:solidFill>
                            <a:srgbClr val="FF0000"/>
                          </a:solidFill>
                          <a:latin typeface="Cambria Math" panose="02040503050406030204" pitchFamily="18" charset="0"/>
                        </a:rPr>
                        <m:t>=7</m:t>
                      </m:r>
                    </m:oMath>
                  </m:oMathPara>
                </a14:m>
                <a:endParaRPr lang="en-US" sz="2800" dirty="0">
                  <a:solidFill>
                    <a:srgbClr val="FF0000"/>
                  </a:solidFill>
                </a:endParaRPr>
              </a:p>
            </p:txBody>
          </p:sp>
        </mc:Choice>
        <mc:Fallback xmlns="">
          <p:sp>
            <p:nvSpPr>
              <p:cNvPr id="3" name="Rounded Rectangle 2"/>
              <p:cNvSpPr>
                <a:spLocks noRot="1" noChangeAspect="1" noMove="1" noResize="1" noEditPoints="1" noAdjustHandles="1" noChangeArrowheads="1" noChangeShapeType="1" noTextEdit="1"/>
              </p:cNvSpPr>
              <p:nvPr/>
            </p:nvSpPr>
            <p:spPr>
              <a:xfrm>
                <a:off x="9372601" y="1041400"/>
                <a:ext cx="1150937" cy="609600"/>
              </a:xfrm>
              <a:prstGeom prst="roundRect">
                <a:avLst/>
              </a:prstGeom>
              <a:blipFill>
                <a:blip r:embed="rId2"/>
                <a:stretch>
                  <a:fillRect/>
                </a:stretch>
              </a:blipFill>
              <a:ln>
                <a:solidFill>
                  <a:srgbClr val="0066FF"/>
                </a:solidFill>
              </a:ln>
            </p:spPr>
            <p:txBody>
              <a:bodyPr/>
              <a:lstStyle/>
              <a:p>
                <a:r>
                  <a:rPr lang="en-IN">
                    <a:noFill/>
                  </a:rPr>
                  <a:t> </a:t>
                </a:r>
              </a:p>
            </p:txBody>
          </p:sp>
        </mc:Fallback>
      </mc:AlternateContent>
    </p:spTree>
    <p:extLst>
      <p:ext uri="{BB962C8B-B14F-4D97-AF65-F5344CB8AC3E}">
        <p14:creationId xmlns:p14="http://schemas.microsoft.com/office/powerpoint/2010/main" val="211199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20"/>
                                        </p:tgtEl>
                                        <p:attrNameLst>
                                          <p:attrName>style.visibility</p:attrName>
                                        </p:attrNameLst>
                                      </p:cBhvr>
                                      <p:to>
                                        <p:strVal val="hidden"/>
                                      </p:to>
                                    </p:set>
                                  </p:childTnLst>
                                </p:cTn>
                              </p:par>
                            </p:childTnLst>
                          </p:cTn>
                        </p:par>
                        <p:par>
                          <p:cTn id="61" fill="hold">
                            <p:stCondLst>
                              <p:cond delay="0"/>
                            </p:stCondLst>
                            <p:childTnLst>
                              <p:par>
                                <p:cTn id="62" presetID="10" presetClass="entr" presetSubtype="0" fill="hold" grpId="0" nodeType="after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grpId="0" nodeType="click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barn(inVertical)">
                                      <p:cBhvr>
                                        <p:cTn id="69" dur="500"/>
                                        <p:tgtEl>
                                          <p:spTgt spid="40"/>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barn(inVertical)">
                                      <p:cBhvr>
                                        <p:cTn id="72" dur="500"/>
                                        <p:tgtEl>
                                          <p:spTgt spid="41"/>
                                        </p:tgtEl>
                                      </p:cBhvr>
                                    </p:animEffect>
                                  </p:childTnLst>
                                </p:cTn>
                              </p:par>
                              <p:par>
                                <p:cTn id="73" presetID="16" presetClass="entr" presetSubtype="21"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barn(inVertical)">
                                      <p:cBhvr>
                                        <p:cTn id="75" dur="500"/>
                                        <p:tgtEl>
                                          <p:spTgt spid="42"/>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barn(inVertical)">
                                      <p:cBhvr>
                                        <p:cTn id="78" dur="500"/>
                                        <p:tgtEl>
                                          <p:spTgt spid="43"/>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barn(inVertical)">
                                      <p:cBhvr>
                                        <p:cTn id="81" dur="500"/>
                                        <p:tgtEl>
                                          <p:spTgt spid="44"/>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barn(inVertical)">
                                      <p:cBhvr>
                                        <p:cTn id="84" dur="500"/>
                                        <p:tgtEl>
                                          <p:spTgt spid="45"/>
                                        </p:tgtEl>
                                      </p:cBhvr>
                                    </p:animEffect>
                                  </p:childTnLst>
                                </p:cTn>
                              </p:par>
                              <p:par>
                                <p:cTn id="85" presetID="16" presetClass="entr" presetSubtype="21" fill="hold" grpId="0" nodeType="with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barn(inVertical)">
                                      <p:cBhvr>
                                        <p:cTn id="87" dur="500"/>
                                        <p:tgtEl>
                                          <p:spTgt spid="46"/>
                                        </p:tgtEl>
                                      </p:cBhvr>
                                    </p:animEffec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fade">
                                      <p:cBhvr>
                                        <p:cTn id="91" dur="500"/>
                                        <p:tgtEl>
                                          <p:spTgt spid="38"/>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animEffect transition="in" filter="fade">
                                      <p:cBhvr>
                                        <p:cTn id="97" dur="500"/>
                                        <p:tgtEl>
                                          <p:spTgt spid="47"/>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8"/>
                                        </p:tgtEl>
                                        <p:attrNameLst>
                                          <p:attrName>style.visibility</p:attrName>
                                        </p:attrNameLst>
                                      </p:cBhvr>
                                      <p:to>
                                        <p:strVal val="visible"/>
                                      </p:to>
                                    </p:set>
                                    <p:animEffect transition="in" filter="fade">
                                      <p:cBhvr>
                                        <p:cTn id="100" dur="500"/>
                                        <p:tgtEl>
                                          <p:spTgt spid="48"/>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9"/>
                                        </p:tgtEl>
                                        <p:attrNameLst>
                                          <p:attrName>style.visibility</p:attrName>
                                        </p:attrNameLst>
                                      </p:cBhvr>
                                      <p:to>
                                        <p:strVal val="visible"/>
                                      </p:to>
                                    </p:set>
                                    <p:animEffect transition="in" filter="fade">
                                      <p:cBhvr>
                                        <p:cTn id="103" dur="500"/>
                                        <p:tgtEl>
                                          <p:spTgt spid="49"/>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fade">
                                      <p:cBhvr>
                                        <p:cTn id="106" dur="500"/>
                                        <p:tgtEl>
                                          <p:spTgt spid="50"/>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51"/>
                                        </p:tgtEl>
                                        <p:attrNameLst>
                                          <p:attrName>style.visibility</p:attrName>
                                        </p:attrNameLst>
                                      </p:cBhvr>
                                      <p:to>
                                        <p:strVal val="visible"/>
                                      </p:to>
                                    </p:set>
                                    <p:animEffect transition="in" filter="fade">
                                      <p:cBhvr>
                                        <p:cTn id="109" dur="500"/>
                                        <p:tgtEl>
                                          <p:spTgt spid="51"/>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53"/>
                                        </p:tgtEl>
                                        <p:attrNameLst>
                                          <p:attrName>style.visibility</p:attrName>
                                        </p:attrNameLst>
                                      </p:cBhvr>
                                      <p:to>
                                        <p:strVal val="visible"/>
                                      </p:to>
                                    </p:set>
                                    <p:animEffect transition="in" filter="fade">
                                      <p:cBhvr>
                                        <p:cTn id="114" dur="500"/>
                                        <p:tgtEl>
                                          <p:spTgt spid="53"/>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52"/>
                                        </p:tgtEl>
                                        <p:attrNameLst>
                                          <p:attrName>style.visibility</p:attrName>
                                        </p:attrNameLst>
                                      </p:cBhvr>
                                      <p:to>
                                        <p:strVal val="visible"/>
                                      </p:to>
                                    </p:set>
                                    <p:animEffect transition="in" filter="fade">
                                      <p:cBhvr>
                                        <p:cTn id="11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9" grpId="0" animBg="1"/>
      <p:bldP spid="10" grpId="0" animBg="1"/>
      <p:bldP spid="11" grpId="0" animBg="1"/>
      <p:bldP spid="12" grpId="0" animBg="1"/>
      <p:bldP spid="13" grpId="0" animBg="1"/>
      <p:bldP spid="14" grpId="0"/>
      <p:bldP spid="15" grpId="0"/>
      <p:bldP spid="16" grpId="0"/>
      <p:bldP spid="17" grpId="0"/>
      <p:bldP spid="18" grpId="0"/>
      <p:bldP spid="19" grpId="0" animBg="1"/>
      <p:bldP spid="20" grpId="0"/>
      <p:bldP spid="20" grpId="1"/>
      <p:bldP spid="37" grpId="0" animBg="1"/>
      <p:bldP spid="38" grpId="0"/>
      <p:bldP spid="39" grpId="0"/>
      <p:bldP spid="40" grpId="0" animBg="1"/>
      <p:bldP spid="41" grpId="0" animBg="1"/>
      <p:bldP spid="42" grpId="0" animBg="1"/>
      <p:bldP spid="43" grpId="0" animBg="1"/>
      <p:bldP spid="44" grpId="0" animBg="1"/>
      <p:bldP spid="45" grpId="0" animBg="1"/>
      <p:bldP spid="46" grpId="0" animBg="1"/>
      <p:bldP spid="47" grpId="0"/>
      <p:bldP spid="48" grpId="0"/>
      <p:bldP spid="49" grpId="0"/>
      <p:bldP spid="50" grpId="0"/>
      <p:bldP spid="51" grpId="0"/>
      <p:bldP spid="52" grpId="0"/>
      <p:bldP spid="5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 Example</a:t>
            </a:r>
          </a:p>
        </p:txBody>
      </p:sp>
      <p:sp>
        <p:nvSpPr>
          <p:cNvPr id="4" name="Slide Number Placeholder 3"/>
          <p:cNvSpPr>
            <a:spLocks noGrp="1"/>
          </p:cNvSpPr>
          <p:nvPr>
            <p:ph type="sldNum" sz="quarter" idx="12"/>
          </p:nvPr>
        </p:nvSpPr>
        <p:spPr/>
        <p:txBody>
          <a:bodyPr/>
          <a:lstStyle/>
          <a:p>
            <a:fld id="{5EA8BEFB-AE5B-48F9-BBAD-B489CDE48C80}" type="slidenum">
              <a:rPr lang="en-US" smtClean="0"/>
              <a:pPr/>
              <a:t>66</a:t>
            </a:fld>
            <a:endParaRPr lang="en-US" dirty="0"/>
          </a:p>
        </p:txBody>
      </p:sp>
      <p:sp>
        <p:nvSpPr>
          <p:cNvPr id="21" name="Rectangle 1027"/>
          <p:cNvSpPr>
            <a:spLocks noChangeArrowheads="1"/>
          </p:cNvSpPr>
          <p:nvPr/>
        </p:nvSpPr>
        <p:spPr bwMode="auto">
          <a:xfrm>
            <a:off x="2635250" y="995364"/>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latin typeface="Arial" panose="020B0604020202020204" pitchFamily="34" charset="0"/>
              </a:rPr>
              <a:t>[ 0 ]</a:t>
            </a:r>
          </a:p>
        </p:txBody>
      </p:sp>
      <p:sp>
        <p:nvSpPr>
          <p:cNvPr id="22" name="Rectangle 1028"/>
          <p:cNvSpPr>
            <a:spLocks noChangeArrowheads="1"/>
          </p:cNvSpPr>
          <p:nvPr/>
        </p:nvSpPr>
        <p:spPr bwMode="auto">
          <a:xfrm>
            <a:off x="3569800" y="995364"/>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b="1">
                <a:latin typeface="Arial" panose="020B0604020202020204" pitchFamily="34" charset="0"/>
              </a:rPr>
              <a:t>[ 1 ]</a:t>
            </a:r>
          </a:p>
        </p:txBody>
      </p:sp>
      <p:sp>
        <p:nvSpPr>
          <p:cNvPr id="23" name="Rectangle 1030"/>
          <p:cNvSpPr>
            <a:spLocks noChangeArrowheads="1"/>
          </p:cNvSpPr>
          <p:nvPr/>
        </p:nvSpPr>
        <p:spPr bwMode="auto">
          <a:xfrm>
            <a:off x="2514600" y="14478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en-US" sz="3600">
                <a:solidFill>
                  <a:schemeClr val="bg1"/>
                </a:solidFill>
              </a:rPr>
              <a:t>3</a:t>
            </a:r>
          </a:p>
        </p:txBody>
      </p:sp>
      <p:sp>
        <p:nvSpPr>
          <p:cNvPr id="24" name="Rectangle 1031"/>
          <p:cNvSpPr>
            <a:spLocks noChangeArrowheads="1"/>
          </p:cNvSpPr>
          <p:nvPr/>
        </p:nvSpPr>
        <p:spPr bwMode="auto">
          <a:xfrm>
            <a:off x="3429000" y="14478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en-US" sz="3600">
                <a:solidFill>
                  <a:schemeClr val="bg1"/>
                </a:solidFill>
              </a:rPr>
              <a:t>6</a:t>
            </a:r>
          </a:p>
        </p:txBody>
      </p:sp>
      <p:sp>
        <p:nvSpPr>
          <p:cNvPr id="25" name="Rectangle 1032"/>
          <p:cNvSpPr>
            <a:spLocks noChangeArrowheads="1"/>
          </p:cNvSpPr>
          <p:nvPr/>
        </p:nvSpPr>
        <p:spPr bwMode="auto">
          <a:xfrm>
            <a:off x="4343400" y="14478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en-US" sz="3600">
                <a:solidFill>
                  <a:schemeClr val="bg1"/>
                </a:solidFill>
              </a:rPr>
              <a:t>7</a:t>
            </a:r>
          </a:p>
        </p:txBody>
      </p:sp>
      <p:sp>
        <p:nvSpPr>
          <p:cNvPr id="26" name="Rectangle 1033"/>
          <p:cNvSpPr>
            <a:spLocks noChangeArrowheads="1"/>
          </p:cNvSpPr>
          <p:nvPr/>
        </p:nvSpPr>
        <p:spPr bwMode="auto">
          <a:xfrm>
            <a:off x="5257800" y="14478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600"/>
              <a:t>11</a:t>
            </a:r>
          </a:p>
        </p:txBody>
      </p:sp>
      <p:sp>
        <p:nvSpPr>
          <p:cNvPr id="27" name="Rectangle 1034"/>
          <p:cNvSpPr>
            <a:spLocks noChangeArrowheads="1"/>
          </p:cNvSpPr>
          <p:nvPr/>
        </p:nvSpPr>
        <p:spPr bwMode="auto">
          <a:xfrm>
            <a:off x="6172200" y="14478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600"/>
              <a:t>32</a:t>
            </a:r>
          </a:p>
        </p:txBody>
      </p:sp>
      <p:sp>
        <p:nvSpPr>
          <p:cNvPr id="28" name="Rectangle 1035"/>
          <p:cNvSpPr>
            <a:spLocks noChangeArrowheads="1"/>
          </p:cNvSpPr>
          <p:nvPr/>
        </p:nvSpPr>
        <p:spPr bwMode="auto">
          <a:xfrm>
            <a:off x="7086600" y="14478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600"/>
              <a:t>33</a:t>
            </a:r>
          </a:p>
        </p:txBody>
      </p:sp>
      <p:sp>
        <p:nvSpPr>
          <p:cNvPr id="29" name="Rectangle 1036"/>
          <p:cNvSpPr>
            <a:spLocks noChangeArrowheads="1"/>
          </p:cNvSpPr>
          <p:nvPr/>
        </p:nvSpPr>
        <p:spPr bwMode="auto">
          <a:xfrm>
            <a:off x="8001000" y="14478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600"/>
              <a:t>53</a:t>
            </a:r>
          </a:p>
        </p:txBody>
      </p:sp>
      <p:sp>
        <p:nvSpPr>
          <p:cNvPr id="30" name="Rectangle 1037"/>
          <p:cNvSpPr>
            <a:spLocks noChangeArrowheads="1"/>
          </p:cNvSpPr>
          <p:nvPr/>
        </p:nvSpPr>
        <p:spPr bwMode="auto">
          <a:xfrm>
            <a:off x="4419600" y="99060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latin typeface="Arial" panose="020B0604020202020204" pitchFamily="34" charset="0"/>
              </a:rPr>
              <a:t>[ 2 ]</a:t>
            </a:r>
          </a:p>
        </p:txBody>
      </p:sp>
      <p:sp>
        <p:nvSpPr>
          <p:cNvPr id="31" name="Rectangle 1038"/>
          <p:cNvSpPr>
            <a:spLocks noChangeArrowheads="1"/>
          </p:cNvSpPr>
          <p:nvPr/>
        </p:nvSpPr>
        <p:spPr bwMode="auto">
          <a:xfrm>
            <a:off x="5354150" y="99060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b="1">
                <a:latin typeface="Arial" panose="020B0604020202020204" pitchFamily="34" charset="0"/>
              </a:rPr>
              <a:t>[ 3 ]</a:t>
            </a:r>
          </a:p>
        </p:txBody>
      </p:sp>
      <p:sp>
        <p:nvSpPr>
          <p:cNvPr id="32" name="Rectangle 1039"/>
          <p:cNvSpPr>
            <a:spLocks noChangeArrowheads="1"/>
          </p:cNvSpPr>
          <p:nvPr/>
        </p:nvSpPr>
        <p:spPr bwMode="auto">
          <a:xfrm>
            <a:off x="6248400" y="99060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latin typeface="Arial" panose="020B0604020202020204" pitchFamily="34" charset="0"/>
              </a:rPr>
              <a:t>[ 4 ]</a:t>
            </a:r>
          </a:p>
        </p:txBody>
      </p:sp>
      <p:sp>
        <p:nvSpPr>
          <p:cNvPr id="33" name="Rectangle 1040"/>
          <p:cNvSpPr>
            <a:spLocks noChangeArrowheads="1"/>
          </p:cNvSpPr>
          <p:nvPr/>
        </p:nvSpPr>
        <p:spPr bwMode="auto">
          <a:xfrm>
            <a:off x="7182950" y="99060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b="1">
                <a:latin typeface="Arial" panose="020B0604020202020204" pitchFamily="34" charset="0"/>
              </a:rPr>
              <a:t>[ 5 ]</a:t>
            </a:r>
          </a:p>
        </p:txBody>
      </p:sp>
      <p:sp>
        <p:nvSpPr>
          <p:cNvPr id="34" name="Rectangle 1041"/>
          <p:cNvSpPr>
            <a:spLocks noChangeArrowheads="1"/>
          </p:cNvSpPr>
          <p:nvPr/>
        </p:nvSpPr>
        <p:spPr bwMode="auto">
          <a:xfrm>
            <a:off x="8077200" y="99060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latin typeface="Arial" panose="020B0604020202020204" pitchFamily="34" charset="0"/>
              </a:rPr>
              <a:t>[ 6 ]</a:t>
            </a:r>
          </a:p>
        </p:txBody>
      </p:sp>
      <p:sp>
        <p:nvSpPr>
          <p:cNvPr id="35" name="Line 1044"/>
          <p:cNvSpPr>
            <a:spLocks noChangeShapeType="1"/>
          </p:cNvSpPr>
          <p:nvPr/>
        </p:nvSpPr>
        <p:spPr bwMode="auto">
          <a:xfrm>
            <a:off x="3886200" y="2514601"/>
            <a:ext cx="0" cy="422275"/>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Text Box 1045"/>
          <p:cNvSpPr txBox="1">
            <a:spLocks noChangeArrowheads="1"/>
          </p:cNvSpPr>
          <p:nvPr/>
        </p:nvSpPr>
        <p:spPr bwMode="auto">
          <a:xfrm>
            <a:off x="2209800" y="2860676"/>
            <a:ext cx="3567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Find approximate midpoint</a:t>
            </a:r>
          </a:p>
        </p:txBody>
      </p:sp>
      <p:sp>
        <p:nvSpPr>
          <p:cNvPr id="37" name="Rectangle 1027"/>
          <p:cNvSpPr>
            <a:spLocks noChangeArrowheads="1"/>
          </p:cNvSpPr>
          <p:nvPr/>
        </p:nvSpPr>
        <p:spPr bwMode="auto">
          <a:xfrm>
            <a:off x="2635250" y="3890964"/>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latin typeface="Arial" panose="020B0604020202020204" pitchFamily="34" charset="0"/>
              </a:rPr>
              <a:t>[ 0 ]</a:t>
            </a:r>
          </a:p>
        </p:txBody>
      </p:sp>
      <p:sp>
        <p:nvSpPr>
          <p:cNvPr id="38" name="Rectangle 1028"/>
          <p:cNvSpPr>
            <a:spLocks noChangeArrowheads="1"/>
          </p:cNvSpPr>
          <p:nvPr/>
        </p:nvSpPr>
        <p:spPr bwMode="auto">
          <a:xfrm>
            <a:off x="3569800" y="3890964"/>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b="1">
                <a:latin typeface="Arial" panose="020B0604020202020204" pitchFamily="34" charset="0"/>
              </a:rPr>
              <a:t>[ 1 ]</a:t>
            </a:r>
          </a:p>
        </p:txBody>
      </p:sp>
      <p:sp>
        <p:nvSpPr>
          <p:cNvPr id="39" name="Rectangle 1030"/>
          <p:cNvSpPr>
            <a:spLocks noChangeArrowheads="1"/>
          </p:cNvSpPr>
          <p:nvPr/>
        </p:nvSpPr>
        <p:spPr bwMode="auto">
          <a:xfrm>
            <a:off x="2514600" y="43434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en-US" sz="3600">
                <a:solidFill>
                  <a:schemeClr val="bg1"/>
                </a:solidFill>
              </a:rPr>
              <a:t>3</a:t>
            </a:r>
          </a:p>
        </p:txBody>
      </p:sp>
      <p:sp>
        <p:nvSpPr>
          <p:cNvPr id="40" name="Rectangle 1031"/>
          <p:cNvSpPr>
            <a:spLocks noChangeArrowheads="1"/>
          </p:cNvSpPr>
          <p:nvPr/>
        </p:nvSpPr>
        <p:spPr bwMode="auto">
          <a:xfrm>
            <a:off x="3429000" y="43434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en-US" sz="3600">
                <a:solidFill>
                  <a:schemeClr val="bg1"/>
                </a:solidFill>
              </a:rPr>
              <a:t>6</a:t>
            </a:r>
          </a:p>
        </p:txBody>
      </p:sp>
      <p:sp>
        <p:nvSpPr>
          <p:cNvPr id="41" name="Rectangle 1032"/>
          <p:cNvSpPr>
            <a:spLocks noChangeArrowheads="1"/>
          </p:cNvSpPr>
          <p:nvPr/>
        </p:nvSpPr>
        <p:spPr bwMode="auto">
          <a:xfrm>
            <a:off x="4343400" y="43434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en-US" sz="3600">
                <a:solidFill>
                  <a:schemeClr val="bg1"/>
                </a:solidFill>
              </a:rPr>
              <a:t>7</a:t>
            </a:r>
          </a:p>
        </p:txBody>
      </p:sp>
      <p:sp>
        <p:nvSpPr>
          <p:cNvPr id="42" name="Rectangle 1033"/>
          <p:cNvSpPr>
            <a:spLocks noChangeArrowheads="1"/>
          </p:cNvSpPr>
          <p:nvPr/>
        </p:nvSpPr>
        <p:spPr bwMode="auto">
          <a:xfrm>
            <a:off x="5257800" y="43434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600"/>
              <a:t>11</a:t>
            </a:r>
          </a:p>
        </p:txBody>
      </p:sp>
      <p:sp>
        <p:nvSpPr>
          <p:cNvPr id="43" name="Rectangle 1034"/>
          <p:cNvSpPr>
            <a:spLocks noChangeArrowheads="1"/>
          </p:cNvSpPr>
          <p:nvPr/>
        </p:nvSpPr>
        <p:spPr bwMode="auto">
          <a:xfrm>
            <a:off x="6172200" y="43434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600"/>
              <a:t>32</a:t>
            </a:r>
          </a:p>
        </p:txBody>
      </p:sp>
      <p:sp>
        <p:nvSpPr>
          <p:cNvPr id="44" name="Rectangle 1035"/>
          <p:cNvSpPr>
            <a:spLocks noChangeArrowheads="1"/>
          </p:cNvSpPr>
          <p:nvPr/>
        </p:nvSpPr>
        <p:spPr bwMode="auto">
          <a:xfrm>
            <a:off x="7086600" y="43434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600"/>
              <a:t>33</a:t>
            </a:r>
          </a:p>
        </p:txBody>
      </p:sp>
      <p:sp>
        <p:nvSpPr>
          <p:cNvPr id="45" name="Rectangle 1036"/>
          <p:cNvSpPr>
            <a:spLocks noChangeArrowheads="1"/>
          </p:cNvSpPr>
          <p:nvPr/>
        </p:nvSpPr>
        <p:spPr bwMode="auto">
          <a:xfrm>
            <a:off x="8001000" y="43434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600"/>
              <a:t>53</a:t>
            </a:r>
          </a:p>
        </p:txBody>
      </p:sp>
      <p:sp>
        <p:nvSpPr>
          <p:cNvPr id="46" name="Rectangle 1037"/>
          <p:cNvSpPr>
            <a:spLocks noChangeArrowheads="1"/>
          </p:cNvSpPr>
          <p:nvPr/>
        </p:nvSpPr>
        <p:spPr bwMode="auto">
          <a:xfrm>
            <a:off x="4419600" y="388620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latin typeface="Arial" panose="020B0604020202020204" pitchFamily="34" charset="0"/>
              </a:rPr>
              <a:t>[ 2 ]</a:t>
            </a:r>
          </a:p>
        </p:txBody>
      </p:sp>
      <p:sp>
        <p:nvSpPr>
          <p:cNvPr id="47" name="Rectangle 1038"/>
          <p:cNvSpPr>
            <a:spLocks noChangeArrowheads="1"/>
          </p:cNvSpPr>
          <p:nvPr/>
        </p:nvSpPr>
        <p:spPr bwMode="auto">
          <a:xfrm>
            <a:off x="5354150" y="388620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b="1">
                <a:latin typeface="Arial" panose="020B0604020202020204" pitchFamily="34" charset="0"/>
              </a:rPr>
              <a:t>[ 3 ]</a:t>
            </a:r>
          </a:p>
        </p:txBody>
      </p:sp>
      <p:sp>
        <p:nvSpPr>
          <p:cNvPr id="48" name="Rectangle 1039"/>
          <p:cNvSpPr>
            <a:spLocks noChangeArrowheads="1"/>
          </p:cNvSpPr>
          <p:nvPr/>
        </p:nvSpPr>
        <p:spPr bwMode="auto">
          <a:xfrm>
            <a:off x="6248400" y="388620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latin typeface="Arial" panose="020B0604020202020204" pitchFamily="34" charset="0"/>
              </a:rPr>
              <a:t>[ 4 ]</a:t>
            </a:r>
          </a:p>
        </p:txBody>
      </p:sp>
      <p:sp>
        <p:nvSpPr>
          <p:cNvPr id="49" name="Rectangle 1040"/>
          <p:cNvSpPr>
            <a:spLocks noChangeArrowheads="1"/>
          </p:cNvSpPr>
          <p:nvPr/>
        </p:nvSpPr>
        <p:spPr bwMode="auto">
          <a:xfrm>
            <a:off x="7182950" y="388620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b="1">
                <a:latin typeface="Arial" panose="020B0604020202020204" pitchFamily="34" charset="0"/>
              </a:rPr>
              <a:t>[ 5 ]</a:t>
            </a:r>
          </a:p>
        </p:txBody>
      </p:sp>
      <p:sp>
        <p:nvSpPr>
          <p:cNvPr id="50" name="Rectangle 1041"/>
          <p:cNvSpPr>
            <a:spLocks noChangeArrowheads="1"/>
          </p:cNvSpPr>
          <p:nvPr/>
        </p:nvSpPr>
        <p:spPr bwMode="auto">
          <a:xfrm>
            <a:off x="8077200" y="388620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latin typeface="Arial" panose="020B0604020202020204" pitchFamily="34" charset="0"/>
              </a:rPr>
              <a:t>[ 6 ]</a:t>
            </a:r>
          </a:p>
        </p:txBody>
      </p:sp>
      <p:sp>
        <p:nvSpPr>
          <p:cNvPr id="51" name="Line 1042"/>
          <p:cNvSpPr>
            <a:spLocks noChangeShapeType="1"/>
          </p:cNvSpPr>
          <p:nvPr/>
        </p:nvSpPr>
        <p:spPr bwMode="auto">
          <a:xfrm>
            <a:off x="3886200" y="5334000"/>
            <a:ext cx="0" cy="6096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52" name="Text Box 1043"/>
              <p:cNvSpPr txBox="1">
                <a:spLocks noChangeArrowheads="1"/>
              </p:cNvSpPr>
              <p:nvPr/>
            </p:nvSpPr>
            <p:spPr bwMode="auto">
              <a:xfrm>
                <a:off x="2250176" y="5943601"/>
                <a:ext cx="3532377" cy="461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14:m>
                  <m:oMath xmlns:m="http://schemas.openxmlformats.org/officeDocument/2006/math">
                    <m:r>
                      <a:rPr lang="en-US" altLang="en-US" sz="2400" i="1" dirty="0">
                        <a:solidFill>
                          <a:srgbClr val="FF0000"/>
                        </a:solidFill>
                        <a:latin typeface="Cambria Math" panose="02040503050406030204" pitchFamily="18" charset="0"/>
                      </a:rPr>
                      <m:t>𝑥</m:t>
                    </m:r>
                  </m:oMath>
                </a14:m>
                <a:r>
                  <a:rPr lang="en-US" altLang="en-US" sz="2400" dirty="0"/>
                  <a:t> = value of midpoint? NO.</a:t>
                </a:r>
              </a:p>
            </p:txBody>
          </p:sp>
        </mc:Choice>
        <mc:Fallback xmlns="">
          <p:sp>
            <p:nvSpPr>
              <p:cNvPr id="52" name="Text Box 1043"/>
              <p:cNvSpPr txBox="1">
                <a:spLocks noRot="1" noChangeAspect="1" noMove="1" noResize="1" noEditPoints="1" noAdjustHandles="1" noChangeArrowheads="1" noChangeShapeType="1" noTextEdit="1"/>
              </p:cNvSpPr>
              <p:nvPr/>
            </p:nvSpPr>
            <p:spPr bwMode="auto">
              <a:xfrm>
                <a:off x="2250176" y="5943601"/>
                <a:ext cx="3532377" cy="461665"/>
              </a:xfrm>
              <a:prstGeom prst="rect">
                <a:avLst/>
              </a:prstGeom>
              <a:blipFill>
                <a:blip r:embed="rId2"/>
                <a:stretch>
                  <a:fillRect t="-10526" r="-1724" b="-2894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3" name="Text Box 1043"/>
              <p:cNvSpPr txBox="1">
                <a:spLocks noChangeArrowheads="1"/>
              </p:cNvSpPr>
              <p:nvPr/>
            </p:nvSpPr>
            <p:spPr bwMode="auto">
              <a:xfrm>
                <a:off x="2290551" y="5943601"/>
                <a:ext cx="3532377" cy="461665"/>
              </a:xfrm>
              <a:prstGeom prst="rect">
                <a:avLst/>
              </a:prstGeom>
              <a:solidFill>
                <a:schemeClr val="bg1"/>
              </a:solidFill>
              <a:ln>
                <a:noFill/>
              </a:ln>
              <a:effectLst/>
            </p:spPr>
            <p:txBody>
              <a:bodyPr wrap="none">
                <a:spAutoFit/>
              </a:bodyPr>
              <a:lstStyle/>
              <a:p>
                <a14:m>
                  <m:oMath xmlns:m="http://schemas.openxmlformats.org/officeDocument/2006/math">
                    <m:r>
                      <a:rPr lang="en-US" altLang="en-US" sz="2400" i="1" dirty="0">
                        <a:solidFill>
                          <a:srgbClr val="FF0000"/>
                        </a:solidFill>
                        <a:latin typeface="Cambria Math" panose="02040503050406030204" pitchFamily="18" charset="0"/>
                      </a:rPr>
                      <m:t>𝑥</m:t>
                    </m:r>
                  </m:oMath>
                </a14:m>
                <a:r>
                  <a:rPr lang="en-US" altLang="en-US" sz="2400" dirty="0"/>
                  <a:t> &lt; value of midpoint? NO.</a:t>
                </a:r>
              </a:p>
            </p:txBody>
          </p:sp>
        </mc:Choice>
        <mc:Fallback xmlns="">
          <p:sp>
            <p:nvSpPr>
              <p:cNvPr id="53" name="Text Box 1043"/>
              <p:cNvSpPr txBox="1">
                <a:spLocks noRot="1" noChangeAspect="1" noMove="1" noResize="1" noEditPoints="1" noAdjustHandles="1" noChangeArrowheads="1" noChangeShapeType="1" noTextEdit="1"/>
              </p:cNvSpPr>
              <p:nvPr/>
            </p:nvSpPr>
            <p:spPr bwMode="auto">
              <a:xfrm>
                <a:off x="2290551" y="5943601"/>
                <a:ext cx="3532377" cy="461665"/>
              </a:xfrm>
              <a:prstGeom prst="rect">
                <a:avLst/>
              </a:prstGeom>
              <a:blipFill>
                <a:blip r:embed="rId3"/>
                <a:stretch>
                  <a:fillRect t="-10526" r="-1727" b="-28947"/>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6" name="Rounded Rectangle 55"/>
              <p:cNvSpPr/>
              <p:nvPr/>
            </p:nvSpPr>
            <p:spPr>
              <a:xfrm>
                <a:off x="9372601" y="1041400"/>
                <a:ext cx="1150937" cy="609600"/>
              </a:xfrm>
              <a:prstGeom prst="round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i="1" dirty="0">
                          <a:solidFill>
                            <a:srgbClr val="FF0000"/>
                          </a:solidFill>
                          <a:latin typeface="Cambria Math" panose="02040503050406030204" pitchFamily="18" charset="0"/>
                        </a:rPr>
                        <m:t>𝑥</m:t>
                      </m:r>
                      <m:r>
                        <a:rPr lang="en-US" sz="2800" i="1" dirty="0">
                          <a:solidFill>
                            <a:srgbClr val="FF0000"/>
                          </a:solidFill>
                          <a:latin typeface="Cambria Math" panose="02040503050406030204" pitchFamily="18" charset="0"/>
                        </a:rPr>
                        <m:t>=7</m:t>
                      </m:r>
                    </m:oMath>
                  </m:oMathPara>
                </a14:m>
                <a:endParaRPr lang="en-US" sz="2800" dirty="0">
                  <a:solidFill>
                    <a:srgbClr val="FF0000"/>
                  </a:solidFill>
                </a:endParaRPr>
              </a:p>
            </p:txBody>
          </p:sp>
        </mc:Choice>
        <mc:Fallback xmlns="">
          <p:sp>
            <p:nvSpPr>
              <p:cNvPr id="56" name="Rounded Rectangle 55"/>
              <p:cNvSpPr>
                <a:spLocks noRot="1" noChangeAspect="1" noMove="1" noResize="1" noEditPoints="1" noAdjustHandles="1" noChangeArrowheads="1" noChangeShapeType="1" noTextEdit="1"/>
              </p:cNvSpPr>
              <p:nvPr/>
            </p:nvSpPr>
            <p:spPr>
              <a:xfrm>
                <a:off x="9372601" y="1041400"/>
                <a:ext cx="1150937" cy="609600"/>
              </a:xfrm>
              <a:prstGeom prst="roundRect">
                <a:avLst/>
              </a:prstGeom>
              <a:blipFill>
                <a:blip r:embed="rId4"/>
                <a:stretch>
                  <a:fillRect/>
                </a:stretch>
              </a:blipFill>
              <a:ln>
                <a:solidFill>
                  <a:srgbClr val="0066FF"/>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5" name="Text Box 1043"/>
              <p:cNvSpPr txBox="1">
                <a:spLocks noChangeArrowheads="1"/>
              </p:cNvSpPr>
              <p:nvPr/>
            </p:nvSpPr>
            <p:spPr bwMode="auto">
              <a:xfrm>
                <a:off x="2361689" y="5943600"/>
                <a:ext cx="3573927" cy="461665"/>
              </a:xfrm>
              <a:prstGeom prst="rect">
                <a:avLst/>
              </a:prstGeom>
              <a:solidFill>
                <a:schemeClr val="bg1"/>
              </a:solidFill>
              <a:ln>
                <a:noFill/>
              </a:ln>
              <a:effectLst/>
            </p:spPr>
            <p:txBody>
              <a:bodyPr wrap="none">
                <a:spAutoFit/>
              </a:bodyPr>
              <a:lstStyle/>
              <a:p>
                <a14:m>
                  <m:oMath xmlns:m="http://schemas.openxmlformats.org/officeDocument/2006/math">
                    <m:r>
                      <a:rPr lang="en-US" altLang="en-US" sz="2400" i="1" dirty="0">
                        <a:solidFill>
                          <a:srgbClr val="FF0000"/>
                        </a:solidFill>
                        <a:latin typeface="Cambria Math" panose="02040503050406030204" pitchFamily="18" charset="0"/>
                      </a:rPr>
                      <m:t>𝑥</m:t>
                    </m:r>
                  </m:oMath>
                </a14:m>
                <a:r>
                  <a:rPr lang="en-US" altLang="en-US" sz="2400" dirty="0"/>
                  <a:t> &gt; value of midpoint? YES.</a:t>
                </a:r>
              </a:p>
            </p:txBody>
          </p:sp>
        </mc:Choice>
        <mc:Fallback xmlns="">
          <p:sp>
            <p:nvSpPr>
              <p:cNvPr id="55" name="Text Box 1043"/>
              <p:cNvSpPr txBox="1">
                <a:spLocks noRot="1" noChangeAspect="1" noMove="1" noResize="1" noEditPoints="1" noAdjustHandles="1" noChangeArrowheads="1" noChangeShapeType="1" noTextEdit="1"/>
              </p:cNvSpPr>
              <p:nvPr/>
            </p:nvSpPr>
            <p:spPr bwMode="auto">
              <a:xfrm>
                <a:off x="2361689" y="5943600"/>
                <a:ext cx="3573927" cy="461665"/>
              </a:xfrm>
              <a:prstGeom prst="rect">
                <a:avLst/>
              </a:prstGeom>
              <a:blipFill>
                <a:blip r:embed="rId5"/>
                <a:stretch>
                  <a:fillRect t="-10526" r="-1704" b="-28947"/>
                </a:stretch>
              </a:blipFill>
              <a:ln>
                <a:noFill/>
              </a:ln>
              <a:effectLst/>
            </p:spPr>
            <p:txBody>
              <a:bodyPr/>
              <a:lstStyle/>
              <a:p>
                <a:r>
                  <a:rPr lang="en-IN">
                    <a:noFill/>
                  </a:rPr>
                  <a:t> </a:t>
                </a:r>
              </a:p>
            </p:txBody>
          </p:sp>
        </mc:Fallback>
      </mc:AlternateContent>
    </p:spTree>
    <p:extLst>
      <p:ext uri="{BB962C8B-B14F-4D97-AF65-F5344CB8AC3E}">
        <p14:creationId xmlns:p14="http://schemas.microsoft.com/office/powerpoint/2010/main" val="175094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ipe(down)">
                                      <p:cBhvr>
                                        <p:cTn id="51" dur="500"/>
                                        <p:tgtEl>
                                          <p:spTgt spid="35"/>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500"/>
                                        <p:tgtEl>
                                          <p:spTgt spid="3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fade">
                                      <p:cBhvr>
                                        <p:cTn id="69" dur="500"/>
                                        <p:tgtEl>
                                          <p:spTgt spid="4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fade">
                                      <p:cBhvr>
                                        <p:cTn id="72" dur="500"/>
                                        <p:tgtEl>
                                          <p:spTgt spid="41"/>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500"/>
                                        <p:tgtEl>
                                          <p:spTgt spid="4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fade">
                                      <p:cBhvr>
                                        <p:cTn id="81" dur="500"/>
                                        <p:tgtEl>
                                          <p:spTgt spid="44"/>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fade">
                                      <p:cBhvr>
                                        <p:cTn id="84" dur="500"/>
                                        <p:tgtEl>
                                          <p:spTgt spid="4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500"/>
                                        <p:tgtEl>
                                          <p:spTgt spid="4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fade">
                                      <p:cBhvr>
                                        <p:cTn id="90" dur="500"/>
                                        <p:tgtEl>
                                          <p:spTgt spid="4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8"/>
                                        </p:tgtEl>
                                        <p:attrNameLst>
                                          <p:attrName>style.visibility</p:attrName>
                                        </p:attrNameLst>
                                      </p:cBhvr>
                                      <p:to>
                                        <p:strVal val="visible"/>
                                      </p:to>
                                    </p:set>
                                    <p:animEffect transition="in" filter="fade">
                                      <p:cBhvr>
                                        <p:cTn id="93" dur="500"/>
                                        <p:tgtEl>
                                          <p:spTgt spid="48"/>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49"/>
                                        </p:tgtEl>
                                        <p:attrNameLst>
                                          <p:attrName>style.visibility</p:attrName>
                                        </p:attrNameLst>
                                      </p:cBhvr>
                                      <p:to>
                                        <p:strVal val="visible"/>
                                      </p:to>
                                    </p:set>
                                    <p:animEffect transition="in" filter="fade">
                                      <p:cBhvr>
                                        <p:cTn id="96" dur="500"/>
                                        <p:tgtEl>
                                          <p:spTgt spid="4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animEffect transition="in" filter="fade">
                                      <p:cBhvr>
                                        <p:cTn id="99" dur="500"/>
                                        <p:tgtEl>
                                          <p:spTgt spid="50"/>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51"/>
                                        </p:tgtEl>
                                        <p:attrNameLst>
                                          <p:attrName>style.visibility</p:attrName>
                                        </p:attrNameLst>
                                      </p:cBhvr>
                                      <p:to>
                                        <p:strVal val="visible"/>
                                      </p:to>
                                    </p:set>
                                    <p:animEffect transition="in" filter="wipe(down)">
                                      <p:cBhvr>
                                        <p:cTn id="104" dur="500"/>
                                        <p:tgtEl>
                                          <p:spTgt spid="51"/>
                                        </p:tgtEl>
                                      </p:cBhvr>
                                    </p:animEffect>
                                  </p:childTnLst>
                                </p:cTn>
                              </p:par>
                            </p:childTnLst>
                          </p:cTn>
                        </p:par>
                        <p:par>
                          <p:cTn id="105" fill="hold">
                            <p:stCondLst>
                              <p:cond delay="500"/>
                            </p:stCondLst>
                            <p:childTnLst>
                              <p:par>
                                <p:cTn id="106" presetID="10" presetClass="entr" presetSubtype="0" fill="hold" grpId="0" nodeType="afterEffect">
                                  <p:stCondLst>
                                    <p:cond delay="0"/>
                                  </p:stCondLst>
                                  <p:childTnLst>
                                    <p:set>
                                      <p:cBhvr>
                                        <p:cTn id="107" dur="1" fill="hold">
                                          <p:stCondLst>
                                            <p:cond delay="0"/>
                                          </p:stCondLst>
                                        </p:cTn>
                                        <p:tgtEl>
                                          <p:spTgt spid="52"/>
                                        </p:tgtEl>
                                        <p:attrNameLst>
                                          <p:attrName>style.visibility</p:attrName>
                                        </p:attrNameLst>
                                      </p:cBhvr>
                                      <p:to>
                                        <p:strVal val="visible"/>
                                      </p:to>
                                    </p:set>
                                    <p:animEffect transition="in" filter="fade">
                                      <p:cBhvr>
                                        <p:cTn id="108" dur="500"/>
                                        <p:tgtEl>
                                          <p:spTgt spid="52"/>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52"/>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53"/>
                                        </p:tgtEl>
                                        <p:attrNameLst>
                                          <p:attrName>style.visibility</p:attrName>
                                        </p:attrNameLst>
                                      </p:cBhvr>
                                      <p:to>
                                        <p:strVal val="visible"/>
                                      </p:to>
                                    </p:set>
                                    <p:animEffect transition="in" filter="fade">
                                      <p:cBhvr>
                                        <p:cTn id="117" dur="500"/>
                                        <p:tgtEl>
                                          <p:spTgt spid="53"/>
                                        </p:tgtEl>
                                      </p:cBhvr>
                                    </p:animEffect>
                                  </p:childTnLst>
                                </p:cTn>
                              </p:par>
                            </p:childTnLst>
                          </p:cTn>
                        </p:par>
                      </p:childTnLst>
                    </p:cTn>
                  </p:par>
                  <p:par>
                    <p:cTn id="118" fill="hold">
                      <p:stCondLst>
                        <p:cond delay="indefinite"/>
                      </p:stCondLst>
                      <p:childTnLst>
                        <p:par>
                          <p:cTn id="119" fill="hold">
                            <p:stCondLst>
                              <p:cond delay="0"/>
                            </p:stCondLst>
                            <p:childTnLst>
                              <p:par>
                                <p:cTn id="120" presetID="1" presetClass="exit" presetSubtype="0" fill="hold" grpId="1" nodeType="clickEffect">
                                  <p:stCondLst>
                                    <p:cond delay="0"/>
                                  </p:stCondLst>
                                  <p:childTnLst>
                                    <p:set>
                                      <p:cBhvr>
                                        <p:cTn id="121" dur="1" fill="hold">
                                          <p:stCondLst>
                                            <p:cond delay="0"/>
                                          </p:stCondLst>
                                        </p:cTn>
                                        <p:tgtEl>
                                          <p:spTgt spid="53"/>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55"/>
                                        </p:tgtEl>
                                        <p:attrNameLst>
                                          <p:attrName>style.visibility</p:attrName>
                                        </p:attrNameLst>
                                      </p:cBhvr>
                                      <p:to>
                                        <p:strVal val="visible"/>
                                      </p:to>
                                    </p:set>
                                    <p:animEffect transition="in" filter="fade">
                                      <p:cBhvr>
                                        <p:cTn id="12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P spid="24" grpId="0" animBg="1"/>
      <p:bldP spid="25" grpId="0" animBg="1"/>
      <p:bldP spid="26" grpId="0" animBg="1"/>
      <p:bldP spid="27" grpId="0" animBg="1"/>
      <p:bldP spid="28" grpId="0" animBg="1"/>
      <p:bldP spid="29" grpId="0" animBg="1"/>
      <p:bldP spid="30" grpId="0"/>
      <p:bldP spid="31" grpId="0"/>
      <p:bldP spid="32" grpId="0"/>
      <p:bldP spid="33" grpId="0"/>
      <p:bldP spid="34" grpId="0"/>
      <p:bldP spid="35" grpId="0" animBg="1"/>
      <p:bldP spid="36" grpId="0"/>
      <p:bldP spid="37" grpId="0"/>
      <p:bldP spid="38" grpId="0"/>
      <p:bldP spid="39" grpId="0" animBg="1"/>
      <p:bldP spid="40" grpId="0" animBg="1"/>
      <p:bldP spid="41" grpId="0" animBg="1"/>
      <p:bldP spid="42" grpId="0" animBg="1"/>
      <p:bldP spid="43" grpId="0" animBg="1"/>
      <p:bldP spid="44" grpId="0" animBg="1"/>
      <p:bldP spid="45" grpId="0" animBg="1"/>
      <p:bldP spid="46" grpId="0"/>
      <p:bldP spid="47" grpId="0"/>
      <p:bldP spid="48" grpId="0"/>
      <p:bldP spid="49" grpId="0"/>
      <p:bldP spid="50" grpId="0"/>
      <p:bldP spid="51" grpId="0" animBg="1"/>
      <p:bldP spid="52" grpId="0"/>
      <p:bldP spid="52" grpId="1"/>
      <p:bldP spid="53" grpId="0" animBg="1"/>
      <p:bldP spid="53" grpId="1" animBg="1"/>
      <p:bldP spid="5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 Example</a:t>
            </a:r>
          </a:p>
        </p:txBody>
      </p:sp>
      <p:sp>
        <p:nvSpPr>
          <p:cNvPr id="4" name="Slide Number Placeholder 3"/>
          <p:cNvSpPr>
            <a:spLocks noGrp="1"/>
          </p:cNvSpPr>
          <p:nvPr>
            <p:ph type="sldNum" sz="quarter" idx="12"/>
          </p:nvPr>
        </p:nvSpPr>
        <p:spPr/>
        <p:txBody>
          <a:bodyPr/>
          <a:lstStyle/>
          <a:p>
            <a:fld id="{5EA8BEFB-AE5B-48F9-BBAD-B489CDE48C80}" type="slidenum">
              <a:rPr lang="en-US" smtClean="0"/>
              <a:pPr/>
              <a:t>67</a:t>
            </a:fld>
            <a:endParaRPr lang="en-US" dirty="0"/>
          </a:p>
        </p:txBody>
      </p:sp>
      <p:sp>
        <p:nvSpPr>
          <p:cNvPr id="21" name="Rectangle 1027"/>
          <p:cNvSpPr>
            <a:spLocks noChangeArrowheads="1"/>
          </p:cNvSpPr>
          <p:nvPr/>
        </p:nvSpPr>
        <p:spPr bwMode="auto">
          <a:xfrm>
            <a:off x="2635250" y="919164"/>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latin typeface="Arial" panose="020B0604020202020204" pitchFamily="34" charset="0"/>
              </a:rPr>
              <a:t>[ 0 ]</a:t>
            </a:r>
          </a:p>
        </p:txBody>
      </p:sp>
      <p:sp>
        <p:nvSpPr>
          <p:cNvPr id="22" name="Rectangle 1028"/>
          <p:cNvSpPr>
            <a:spLocks noChangeArrowheads="1"/>
          </p:cNvSpPr>
          <p:nvPr/>
        </p:nvSpPr>
        <p:spPr bwMode="auto">
          <a:xfrm>
            <a:off x="3569800" y="919164"/>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b="1">
                <a:latin typeface="Arial" panose="020B0604020202020204" pitchFamily="34" charset="0"/>
              </a:rPr>
              <a:t>[ 1 ]</a:t>
            </a:r>
          </a:p>
        </p:txBody>
      </p:sp>
      <p:sp>
        <p:nvSpPr>
          <p:cNvPr id="23" name="Rectangle 1030"/>
          <p:cNvSpPr>
            <a:spLocks noChangeArrowheads="1"/>
          </p:cNvSpPr>
          <p:nvPr/>
        </p:nvSpPr>
        <p:spPr bwMode="auto">
          <a:xfrm>
            <a:off x="2514600" y="13716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600"/>
              <a:t>3</a:t>
            </a:r>
          </a:p>
        </p:txBody>
      </p:sp>
      <p:sp>
        <p:nvSpPr>
          <p:cNvPr id="24" name="Rectangle 1031"/>
          <p:cNvSpPr>
            <a:spLocks noChangeArrowheads="1"/>
          </p:cNvSpPr>
          <p:nvPr/>
        </p:nvSpPr>
        <p:spPr bwMode="auto">
          <a:xfrm>
            <a:off x="3429000" y="13716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600"/>
              <a:t>6</a:t>
            </a:r>
          </a:p>
        </p:txBody>
      </p:sp>
      <p:sp>
        <p:nvSpPr>
          <p:cNvPr id="25" name="Rectangle 1032"/>
          <p:cNvSpPr>
            <a:spLocks noChangeArrowheads="1"/>
          </p:cNvSpPr>
          <p:nvPr/>
        </p:nvSpPr>
        <p:spPr bwMode="auto">
          <a:xfrm>
            <a:off x="4343400" y="1371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en-US" sz="3600" dirty="0">
                <a:solidFill>
                  <a:schemeClr val="bg1"/>
                </a:solidFill>
              </a:rPr>
              <a:t>7</a:t>
            </a:r>
          </a:p>
        </p:txBody>
      </p:sp>
      <p:sp>
        <p:nvSpPr>
          <p:cNvPr id="26" name="Rectangle 1033"/>
          <p:cNvSpPr>
            <a:spLocks noChangeArrowheads="1"/>
          </p:cNvSpPr>
          <p:nvPr/>
        </p:nvSpPr>
        <p:spPr bwMode="auto">
          <a:xfrm>
            <a:off x="5257800" y="13716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600"/>
              <a:t>11</a:t>
            </a:r>
          </a:p>
        </p:txBody>
      </p:sp>
      <p:sp>
        <p:nvSpPr>
          <p:cNvPr id="27" name="Rectangle 1034"/>
          <p:cNvSpPr>
            <a:spLocks noChangeArrowheads="1"/>
          </p:cNvSpPr>
          <p:nvPr/>
        </p:nvSpPr>
        <p:spPr bwMode="auto">
          <a:xfrm>
            <a:off x="6172200" y="13716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600"/>
              <a:t>32</a:t>
            </a:r>
          </a:p>
        </p:txBody>
      </p:sp>
      <p:sp>
        <p:nvSpPr>
          <p:cNvPr id="28" name="Rectangle 1035"/>
          <p:cNvSpPr>
            <a:spLocks noChangeArrowheads="1"/>
          </p:cNvSpPr>
          <p:nvPr/>
        </p:nvSpPr>
        <p:spPr bwMode="auto">
          <a:xfrm>
            <a:off x="7086600" y="13716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600"/>
              <a:t>33</a:t>
            </a:r>
          </a:p>
        </p:txBody>
      </p:sp>
      <p:sp>
        <p:nvSpPr>
          <p:cNvPr id="29" name="Rectangle 1036"/>
          <p:cNvSpPr>
            <a:spLocks noChangeArrowheads="1"/>
          </p:cNvSpPr>
          <p:nvPr/>
        </p:nvSpPr>
        <p:spPr bwMode="auto">
          <a:xfrm>
            <a:off x="8001000" y="13716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600"/>
              <a:t>53</a:t>
            </a:r>
          </a:p>
        </p:txBody>
      </p:sp>
      <p:sp>
        <p:nvSpPr>
          <p:cNvPr id="30" name="Rectangle 1037"/>
          <p:cNvSpPr>
            <a:spLocks noChangeArrowheads="1"/>
          </p:cNvSpPr>
          <p:nvPr/>
        </p:nvSpPr>
        <p:spPr bwMode="auto">
          <a:xfrm>
            <a:off x="4419600" y="91440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latin typeface="Arial" panose="020B0604020202020204" pitchFamily="34" charset="0"/>
              </a:rPr>
              <a:t>[ 2 ]</a:t>
            </a:r>
          </a:p>
        </p:txBody>
      </p:sp>
      <p:sp>
        <p:nvSpPr>
          <p:cNvPr id="31" name="Rectangle 1038"/>
          <p:cNvSpPr>
            <a:spLocks noChangeArrowheads="1"/>
          </p:cNvSpPr>
          <p:nvPr/>
        </p:nvSpPr>
        <p:spPr bwMode="auto">
          <a:xfrm>
            <a:off x="5354150" y="91440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b="1">
                <a:latin typeface="Arial" panose="020B0604020202020204" pitchFamily="34" charset="0"/>
              </a:rPr>
              <a:t>[ 3 ]</a:t>
            </a:r>
          </a:p>
        </p:txBody>
      </p:sp>
      <p:sp>
        <p:nvSpPr>
          <p:cNvPr id="32" name="Rectangle 1039"/>
          <p:cNvSpPr>
            <a:spLocks noChangeArrowheads="1"/>
          </p:cNvSpPr>
          <p:nvPr/>
        </p:nvSpPr>
        <p:spPr bwMode="auto">
          <a:xfrm>
            <a:off x="6248400" y="91440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latin typeface="Arial" panose="020B0604020202020204" pitchFamily="34" charset="0"/>
              </a:rPr>
              <a:t>[ 4 ]</a:t>
            </a:r>
          </a:p>
        </p:txBody>
      </p:sp>
      <p:sp>
        <p:nvSpPr>
          <p:cNvPr id="33" name="Rectangle 1040"/>
          <p:cNvSpPr>
            <a:spLocks noChangeArrowheads="1"/>
          </p:cNvSpPr>
          <p:nvPr/>
        </p:nvSpPr>
        <p:spPr bwMode="auto">
          <a:xfrm>
            <a:off x="7182950" y="91440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b="1">
                <a:latin typeface="Arial" panose="020B0604020202020204" pitchFamily="34" charset="0"/>
              </a:rPr>
              <a:t>[ 5 ]</a:t>
            </a:r>
          </a:p>
        </p:txBody>
      </p:sp>
      <p:sp>
        <p:nvSpPr>
          <p:cNvPr id="34" name="Rectangle 1041"/>
          <p:cNvSpPr>
            <a:spLocks noChangeArrowheads="1"/>
          </p:cNvSpPr>
          <p:nvPr/>
        </p:nvSpPr>
        <p:spPr bwMode="auto">
          <a:xfrm>
            <a:off x="8077200" y="91440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latin typeface="Arial" panose="020B0604020202020204" pitchFamily="34" charset="0"/>
              </a:rPr>
              <a:t>[ 6 ]</a:t>
            </a:r>
          </a:p>
        </p:txBody>
      </p:sp>
      <mc:AlternateContent xmlns:mc="http://schemas.openxmlformats.org/markup-compatibility/2006" xmlns:a14="http://schemas.microsoft.com/office/drawing/2010/main">
        <mc:Choice Requires="a14">
          <p:sp>
            <p:nvSpPr>
              <p:cNvPr id="35" name="Text Box 1044"/>
              <p:cNvSpPr txBox="1">
                <a:spLocks noChangeArrowheads="1"/>
              </p:cNvSpPr>
              <p:nvPr/>
            </p:nvSpPr>
            <p:spPr bwMode="auto">
              <a:xfrm>
                <a:off x="2717871" y="2895601"/>
                <a:ext cx="5523692" cy="8309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lgn="ctr"/>
                <a:r>
                  <a:rPr lang="en-US" altLang="en-US" sz="2400" dirty="0"/>
                  <a:t>Search for the </a:t>
                </a:r>
                <a14:m>
                  <m:oMath xmlns:m="http://schemas.openxmlformats.org/officeDocument/2006/math">
                    <m:r>
                      <a:rPr lang="en-US" altLang="en-US" sz="2400" i="1" dirty="0">
                        <a:solidFill>
                          <a:srgbClr val="FF0000"/>
                        </a:solidFill>
                        <a:latin typeface="Cambria Math" panose="02040503050406030204" pitchFamily="18" charset="0"/>
                      </a:rPr>
                      <m:t>𝑥</m:t>
                    </m:r>
                  </m:oMath>
                </a14:m>
                <a:r>
                  <a:rPr lang="en-US" altLang="en-US" sz="2400" dirty="0"/>
                  <a:t> in the area after midpoint.</a:t>
                </a:r>
              </a:p>
              <a:p>
                <a:pPr algn="ctr"/>
                <a:r>
                  <a:rPr lang="en-US" altLang="en-US" sz="2400" dirty="0"/>
                  <a:t> </a:t>
                </a:r>
              </a:p>
            </p:txBody>
          </p:sp>
        </mc:Choice>
        <mc:Fallback xmlns="">
          <p:sp>
            <p:nvSpPr>
              <p:cNvPr id="35" name="Text Box 1044"/>
              <p:cNvSpPr txBox="1">
                <a:spLocks noRot="1" noChangeAspect="1" noMove="1" noResize="1" noEditPoints="1" noAdjustHandles="1" noChangeArrowheads="1" noChangeShapeType="1" noTextEdit="1"/>
              </p:cNvSpPr>
              <p:nvPr/>
            </p:nvSpPr>
            <p:spPr bwMode="auto">
              <a:xfrm>
                <a:off x="2717871" y="2895601"/>
                <a:ext cx="5523692" cy="830997"/>
              </a:xfrm>
              <a:prstGeom prst="rect">
                <a:avLst/>
              </a:prstGeom>
              <a:blipFill>
                <a:blip r:embed="rId2"/>
                <a:stretch>
                  <a:fillRect l="-1435" t="-5882" r="-121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
        <p:nvSpPr>
          <p:cNvPr id="36" name="AutoShape 1045"/>
          <p:cNvSpPr>
            <a:spLocks/>
          </p:cNvSpPr>
          <p:nvPr/>
        </p:nvSpPr>
        <p:spPr bwMode="auto">
          <a:xfrm rot="16200000">
            <a:off x="4533900" y="2171700"/>
            <a:ext cx="533400" cy="914400"/>
          </a:xfrm>
          <a:prstGeom prst="leftBrace">
            <a:avLst>
              <a:gd name="adj1" fmla="val 14286"/>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Rectangle 1027"/>
          <p:cNvSpPr>
            <a:spLocks noChangeArrowheads="1"/>
          </p:cNvSpPr>
          <p:nvPr/>
        </p:nvSpPr>
        <p:spPr bwMode="auto">
          <a:xfrm>
            <a:off x="2635250" y="3713164"/>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latin typeface="Arial" panose="020B0604020202020204" pitchFamily="34" charset="0"/>
              </a:rPr>
              <a:t>[ 0 ]</a:t>
            </a:r>
          </a:p>
        </p:txBody>
      </p:sp>
      <p:sp>
        <p:nvSpPr>
          <p:cNvPr id="38" name="Rectangle 1028"/>
          <p:cNvSpPr>
            <a:spLocks noChangeArrowheads="1"/>
          </p:cNvSpPr>
          <p:nvPr/>
        </p:nvSpPr>
        <p:spPr bwMode="auto">
          <a:xfrm>
            <a:off x="3569800" y="3713164"/>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b="1">
                <a:latin typeface="Arial" panose="020B0604020202020204" pitchFamily="34" charset="0"/>
              </a:rPr>
              <a:t>[ 1 ]</a:t>
            </a:r>
          </a:p>
        </p:txBody>
      </p:sp>
      <p:sp>
        <p:nvSpPr>
          <p:cNvPr id="39" name="Rectangle 1030"/>
          <p:cNvSpPr>
            <a:spLocks noChangeArrowheads="1"/>
          </p:cNvSpPr>
          <p:nvPr/>
        </p:nvSpPr>
        <p:spPr bwMode="auto">
          <a:xfrm>
            <a:off x="2514600" y="41656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600"/>
              <a:t>3</a:t>
            </a:r>
          </a:p>
        </p:txBody>
      </p:sp>
      <p:sp>
        <p:nvSpPr>
          <p:cNvPr id="40" name="Rectangle 1031"/>
          <p:cNvSpPr>
            <a:spLocks noChangeArrowheads="1"/>
          </p:cNvSpPr>
          <p:nvPr/>
        </p:nvSpPr>
        <p:spPr bwMode="auto">
          <a:xfrm>
            <a:off x="3429000" y="41656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600"/>
              <a:t>6</a:t>
            </a:r>
          </a:p>
        </p:txBody>
      </p:sp>
      <p:sp>
        <p:nvSpPr>
          <p:cNvPr id="41" name="Rectangle 1032"/>
          <p:cNvSpPr>
            <a:spLocks noChangeArrowheads="1"/>
          </p:cNvSpPr>
          <p:nvPr/>
        </p:nvSpPr>
        <p:spPr bwMode="auto">
          <a:xfrm>
            <a:off x="4343400" y="4165600"/>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600" dirty="0">
                <a:solidFill>
                  <a:schemeClr val="bg1"/>
                </a:solidFill>
              </a:rPr>
              <a:t>7</a:t>
            </a:r>
          </a:p>
        </p:txBody>
      </p:sp>
      <p:sp>
        <p:nvSpPr>
          <p:cNvPr id="42" name="Rectangle 1033"/>
          <p:cNvSpPr>
            <a:spLocks noChangeArrowheads="1"/>
          </p:cNvSpPr>
          <p:nvPr/>
        </p:nvSpPr>
        <p:spPr bwMode="auto">
          <a:xfrm>
            <a:off x="5257800" y="41656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600"/>
              <a:t>11</a:t>
            </a:r>
          </a:p>
        </p:txBody>
      </p:sp>
      <p:sp>
        <p:nvSpPr>
          <p:cNvPr id="43" name="Rectangle 1034"/>
          <p:cNvSpPr>
            <a:spLocks noChangeArrowheads="1"/>
          </p:cNvSpPr>
          <p:nvPr/>
        </p:nvSpPr>
        <p:spPr bwMode="auto">
          <a:xfrm>
            <a:off x="6172200" y="41656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600"/>
              <a:t>32</a:t>
            </a:r>
          </a:p>
        </p:txBody>
      </p:sp>
      <p:sp>
        <p:nvSpPr>
          <p:cNvPr id="44" name="Rectangle 1035"/>
          <p:cNvSpPr>
            <a:spLocks noChangeArrowheads="1"/>
          </p:cNvSpPr>
          <p:nvPr/>
        </p:nvSpPr>
        <p:spPr bwMode="auto">
          <a:xfrm>
            <a:off x="7086600" y="41656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600"/>
              <a:t>33</a:t>
            </a:r>
          </a:p>
        </p:txBody>
      </p:sp>
      <p:sp>
        <p:nvSpPr>
          <p:cNvPr id="45" name="Rectangle 1036"/>
          <p:cNvSpPr>
            <a:spLocks noChangeArrowheads="1"/>
          </p:cNvSpPr>
          <p:nvPr/>
        </p:nvSpPr>
        <p:spPr bwMode="auto">
          <a:xfrm>
            <a:off x="8001000" y="41656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600"/>
              <a:t>53</a:t>
            </a:r>
          </a:p>
        </p:txBody>
      </p:sp>
      <p:sp>
        <p:nvSpPr>
          <p:cNvPr id="46" name="Rectangle 1037"/>
          <p:cNvSpPr>
            <a:spLocks noChangeArrowheads="1"/>
          </p:cNvSpPr>
          <p:nvPr/>
        </p:nvSpPr>
        <p:spPr bwMode="auto">
          <a:xfrm>
            <a:off x="4419600" y="370840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latin typeface="Arial" panose="020B0604020202020204" pitchFamily="34" charset="0"/>
              </a:rPr>
              <a:t>[ 2 ]</a:t>
            </a:r>
          </a:p>
        </p:txBody>
      </p:sp>
      <p:sp>
        <p:nvSpPr>
          <p:cNvPr id="47" name="Rectangle 1038"/>
          <p:cNvSpPr>
            <a:spLocks noChangeArrowheads="1"/>
          </p:cNvSpPr>
          <p:nvPr/>
        </p:nvSpPr>
        <p:spPr bwMode="auto">
          <a:xfrm>
            <a:off x="5354150" y="370840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b="1">
                <a:latin typeface="Arial" panose="020B0604020202020204" pitchFamily="34" charset="0"/>
              </a:rPr>
              <a:t>[ 3 ]</a:t>
            </a:r>
          </a:p>
        </p:txBody>
      </p:sp>
      <p:sp>
        <p:nvSpPr>
          <p:cNvPr id="48" name="Rectangle 1039"/>
          <p:cNvSpPr>
            <a:spLocks noChangeArrowheads="1"/>
          </p:cNvSpPr>
          <p:nvPr/>
        </p:nvSpPr>
        <p:spPr bwMode="auto">
          <a:xfrm>
            <a:off x="6248400" y="370840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latin typeface="Arial" panose="020B0604020202020204" pitchFamily="34" charset="0"/>
              </a:rPr>
              <a:t>[ 4 ]</a:t>
            </a:r>
          </a:p>
        </p:txBody>
      </p:sp>
      <p:sp>
        <p:nvSpPr>
          <p:cNvPr id="49" name="Rectangle 1040"/>
          <p:cNvSpPr>
            <a:spLocks noChangeArrowheads="1"/>
          </p:cNvSpPr>
          <p:nvPr/>
        </p:nvSpPr>
        <p:spPr bwMode="auto">
          <a:xfrm>
            <a:off x="7182950" y="370840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b="1">
                <a:latin typeface="Arial" panose="020B0604020202020204" pitchFamily="34" charset="0"/>
              </a:rPr>
              <a:t>[ 5 ]</a:t>
            </a:r>
          </a:p>
        </p:txBody>
      </p:sp>
      <p:sp>
        <p:nvSpPr>
          <p:cNvPr id="50" name="Rectangle 1041"/>
          <p:cNvSpPr>
            <a:spLocks noChangeArrowheads="1"/>
          </p:cNvSpPr>
          <p:nvPr/>
        </p:nvSpPr>
        <p:spPr bwMode="auto">
          <a:xfrm>
            <a:off x="8077200" y="3708401"/>
            <a:ext cx="59311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latin typeface="Arial" panose="020B0604020202020204" pitchFamily="34" charset="0"/>
              </a:rPr>
              <a:t>[ 6 ]</a:t>
            </a:r>
          </a:p>
        </p:txBody>
      </p:sp>
      <p:sp>
        <p:nvSpPr>
          <p:cNvPr id="51" name="Line 1044"/>
          <p:cNvSpPr>
            <a:spLocks noChangeShapeType="1"/>
          </p:cNvSpPr>
          <p:nvPr/>
        </p:nvSpPr>
        <p:spPr bwMode="auto">
          <a:xfrm>
            <a:off x="4791075" y="5232401"/>
            <a:ext cx="9525" cy="475397"/>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52" name="Text Box 1045"/>
              <p:cNvSpPr txBox="1">
                <a:spLocks noChangeArrowheads="1"/>
              </p:cNvSpPr>
              <p:nvPr/>
            </p:nvSpPr>
            <p:spPr bwMode="auto">
              <a:xfrm>
                <a:off x="3114675" y="5638801"/>
                <a:ext cx="3644716" cy="8309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en-US" altLang="en-US" sz="2400" dirty="0"/>
                  <a:t>Find approximate midpoint.</a:t>
                </a:r>
              </a:p>
              <a:p>
                <a:r>
                  <a:rPr lang="en-US" altLang="en-US" sz="2400" dirty="0"/>
                  <a:t>Is </a:t>
                </a:r>
                <a14:m>
                  <m:oMath xmlns:m="http://schemas.openxmlformats.org/officeDocument/2006/math">
                    <m:r>
                      <a:rPr lang="en-US" altLang="en-US" sz="2400" i="1" dirty="0">
                        <a:solidFill>
                          <a:srgbClr val="FF0000"/>
                        </a:solidFill>
                        <a:latin typeface="Cambria Math" panose="02040503050406030204" pitchFamily="18" charset="0"/>
                      </a:rPr>
                      <m:t>𝑥</m:t>
                    </m:r>
                  </m:oMath>
                </a14:m>
                <a:r>
                  <a:rPr lang="en-US" altLang="en-US" sz="2400" dirty="0"/>
                  <a:t> = midpoint value?  YES.</a:t>
                </a:r>
              </a:p>
            </p:txBody>
          </p:sp>
        </mc:Choice>
        <mc:Fallback xmlns="">
          <p:sp>
            <p:nvSpPr>
              <p:cNvPr id="52" name="Text Box 1045"/>
              <p:cNvSpPr txBox="1">
                <a:spLocks noRot="1" noChangeAspect="1" noMove="1" noResize="1" noEditPoints="1" noAdjustHandles="1" noChangeArrowheads="1" noChangeShapeType="1" noTextEdit="1"/>
              </p:cNvSpPr>
              <p:nvPr/>
            </p:nvSpPr>
            <p:spPr bwMode="auto">
              <a:xfrm>
                <a:off x="3114675" y="5638801"/>
                <a:ext cx="3644716" cy="830997"/>
              </a:xfrm>
              <a:prstGeom prst="rect">
                <a:avLst/>
              </a:prstGeom>
              <a:blipFill>
                <a:blip r:embed="rId3"/>
                <a:stretch>
                  <a:fillRect l="-2676" t="-5882" r="-1338" b="-1617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Rounded Rectangle 53"/>
              <p:cNvSpPr/>
              <p:nvPr/>
            </p:nvSpPr>
            <p:spPr>
              <a:xfrm>
                <a:off x="9372601" y="1041400"/>
                <a:ext cx="1150937" cy="609600"/>
              </a:xfrm>
              <a:prstGeom prst="round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i="1" dirty="0">
                          <a:solidFill>
                            <a:srgbClr val="FF0000"/>
                          </a:solidFill>
                          <a:latin typeface="Cambria Math" panose="02040503050406030204" pitchFamily="18" charset="0"/>
                        </a:rPr>
                        <m:t>𝑥</m:t>
                      </m:r>
                      <m:r>
                        <a:rPr lang="en-US" sz="2800" i="1" dirty="0">
                          <a:solidFill>
                            <a:srgbClr val="FF0000"/>
                          </a:solidFill>
                          <a:latin typeface="Cambria Math" panose="02040503050406030204" pitchFamily="18" charset="0"/>
                        </a:rPr>
                        <m:t>=7</m:t>
                      </m:r>
                    </m:oMath>
                  </m:oMathPara>
                </a14:m>
                <a:endParaRPr lang="en-US" sz="2800" dirty="0">
                  <a:solidFill>
                    <a:srgbClr val="FF0000"/>
                  </a:solidFill>
                </a:endParaRPr>
              </a:p>
            </p:txBody>
          </p:sp>
        </mc:Choice>
        <mc:Fallback xmlns="">
          <p:sp>
            <p:nvSpPr>
              <p:cNvPr id="54" name="Rounded Rectangle 53"/>
              <p:cNvSpPr>
                <a:spLocks noRot="1" noChangeAspect="1" noMove="1" noResize="1" noEditPoints="1" noAdjustHandles="1" noChangeArrowheads="1" noChangeShapeType="1" noTextEdit="1"/>
              </p:cNvSpPr>
              <p:nvPr/>
            </p:nvSpPr>
            <p:spPr>
              <a:xfrm>
                <a:off x="9372601" y="1041400"/>
                <a:ext cx="1150937" cy="609600"/>
              </a:xfrm>
              <a:prstGeom prst="roundRect">
                <a:avLst/>
              </a:prstGeom>
              <a:blipFill>
                <a:blip r:embed="rId4"/>
                <a:stretch>
                  <a:fillRect/>
                </a:stretch>
              </a:blipFill>
              <a:ln>
                <a:solidFill>
                  <a:srgbClr val="0066FF"/>
                </a:solidFill>
              </a:ln>
            </p:spPr>
            <p:txBody>
              <a:bodyPr/>
              <a:lstStyle/>
              <a:p>
                <a:r>
                  <a:rPr lang="en-IN">
                    <a:noFill/>
                  </a:rPr>
                  <a:t> </a:t>
                </a:r>
              </a:p>
            </p:txBody>
          </p:sp>
        </mc:Fallback>
      </mc:AlternateContent>
    </p:spTree>
    <p:extLst>
      <p:ext uri="{BB962C8B-B14F-4D97-AF65-F5344CB8AC3E}">
        <p14:creationId xmlns:p14="http://schemas.microsoft.com/office/powerpoint/2010/main" val="33557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arn(inVertical)">
                                      <p:cBhvr>
                                        <p:cTn id="10" dur="500"/>
                                        <p:tgtEl>
                                          <p:spTgt spid="2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arn(inVertical)">
                                      <p:cBhvr>
                                        <p:cTn id="13" dur="500"/>
                                        <p:tgtEl>
                                          <p:spTgt spid="2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arn(inVertical)">
                                      <p:cBhvr>
                                        <p:cTn id="16" dur="500"/>
                                        <p:tgtEl>
                                          <p:spTgt spid="26"/>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arn(inVertical)">
                                      <p:cBhvr>
                                        <p:cTn id="19" dur="500"/>
                                        <p:tgtEl>
                                          <p:spTgt spid="27"/>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arn(inVertical)">
                                      <p:cBhvr>
                                        <p:cTn id="22" dur="500"/>
                                        <p:tgtEl>
                                          <p:spTgt spid="2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arn(inVertical)">
                                      <p:cBhvr>
                                        <p:cTn id="25" dur="500"/>
                                        <p:tgtEl>
                                          <p:spTgt spid="29"/>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500"/>
                                        <p:tgtEl>
                                          <p:spTgt spid="3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barn(inVertical)">
                                      <p:cBhvr>
                                        <p:cTn id="60" dur="500"/>
                                        <p:tgtEl>
                                          <p:spTgt spid="39"/>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barn(inVertical)">
                                      <p:cBhvr>
                                        <p:cTn id="63" dur="500"/>
                                        <p:tgtEl>
                                          <p:spTgt spid="40"/>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barn(inVertical)">
                                      <p:cBhvr>
                                        <p:cTn id="66" dur="500"/>
                                        <p:tgtEl>
                                          <p:spTgt spid="41"/>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barn(inVertical)">
                                      <p:cBhvr>
                                        <p:cTn id="69" dur="500"/>
                                        <p:tgtEl>
                                          <p:spTgt spid="42"/>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barn(inVertical)">
                                      <p:cBhvr>
                                        <p:cTn id="72" dur="500"/>
                                        <p:tgtEl>
                                          <p:spTgt spid="43"/>
                                        </p:tgtEl>
                                      </p:cBhvr>
                                    </p:animEffect>
                                  </p:childTnLst>
                                </p:cTn>
                              </p:par>
                              <p:par>
                                <p:cTn id="73" presetID="16" presetClass="entr" presetSubtype="21" fill="hold" grpId="0" nodeType="with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barn(inVertical)">
                                      <p:cBhvr>
                                        <p:cTn id="75" dur="500"/>
                                        <p:tgtEl>
                                          <p:spTgt spid="44"/>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barn(inVertical)">
                                      <p:cBhvr>
                                        <p:cTn id="78" dur="500"/>
                                        <p:tgtEl>
                                          <p:spTgt spid="45"/>
                                        </p:tgtEl>
                                      </p:cBhvr>
                                    </p:animEffect>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fade">
                                      <p:cBhvr>
                                        <p:cTn id="82" dur="500"/>
                                        <p:tgtEl>
                                          <p:spTgt spid="3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fade">
                                      <p:cBhvr>
                                        <p:cTn id="85" dur="500"/>
                                        <p:tgtEl>
                                          <p:spTgt spid="3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fade">
                                      <p:cBhvr>
                                        <p:cTn id="88" dur="500"/>
                                        <p:tgtEl>
                                          <p:spTgt spid="46"/>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500"/>
                                        <p:tgtEl>
                                          <p:spTgt spid="4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fade">
                                      <p:cBhvr>
                                        <p:cTn id="94" dur="500"/>
                                        <p:tgtEl>
                                          <p:spTgt spid="4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fade">
                                      <p:cBhvr>
                                        <p:cTn id="97" dur="500"/>
                                        <p:tgtEl>
                                          <p:spTgt spid="4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52"/>
                                        </p:tgtEl>
                                        <p:attrNameLst>
                                          <p:attrName>style.visibility</p:attrName>
                                        </p:attrNameLst>
                                      </p:cBhvr>
                                      <p:to>
                                        <p:strVal val="visible"/>
                                      </p:to>
                                    </p:set>
                                    <p:animEffect transition="in" filter="fade">
                                      <p:cBhvr>
                                        <p:cTn id="105" dur="500"/>
                                        <p:tgtEl>
                                          <p:spTgt spid="52"/>
                                        </p:tgtEl>
                                      </p:cBhvr>
                                    </p:animEffect>
                                  </p:childTnLst>
                                </p:cTn>
                              </p:par>
                            </p:childTnLst>
                          </p:cTn>
                        </p:par>
                        <p:par>
                          <p:cTn id="106" fill="hold">
                            <p:stCondLst>
                              <p:cond delay="500"/>
                            </p:stCondLst>
                            <p:childTnLst>
                              <p:par>
                                <p:cTn id="107" presetID="22" presetClass="entr" presetSubtype="4" fill="hold" grpId="0" nodeType="afterEffect">
                                  <p:stCondLst>
                                    <p:cond delay="0"/>
                                  </p:stCondLst>
                                  <p:childTnLst>
                                    <p:set>
                                      <p:cBhvr>
                                        <p:cTn id="108" dur="1" fill="hold">
                                          <p:stCondLst>
                                            <p:cond delay="0"/>
                                          </p:stCondLst>
                                        </p:cTn>
                                        <p:tgtEl>
                                          <p:spTgt spid="51"/>
                                        </p:tgtEl>
                                        <p:attrNameLst>
                                          <p:attrName>style.visibility</p:attrName>
                                        </p:attrNameLst>
                                      </p:cBhvr>
                                      <p:to>
                                        <p:strVal val="visible"/>
                                      </p:to>
                                    </p:set>
                                    <p:animEffect transition="in" filter="wipe(down)">
                                      <p:cBhvr>
                                        <p:cTn id="10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P spid="24" grpId="0" animBg="1"/>
      <p:bldP spid="25" grpId="0" animBg="1"/>
      <p:bldP spid="26" grpId="0" animBg="1"/>
      <p:bldP spid="27" grpId="0" animBg="1"/>
      <p:bldP spid="28" grpId="0" animBg="1"/>
      <p:bldP spid="29" grpId="0" animBg="1"/>
      <p:bldP spid="30" grpId="0"/>
      <p:bldP spid="31" grpId="0"/>
      <p:bldP spid="32" grpId="0"/>
      <p:bldP spid="33" grpId="0"/>
      <p:bldP spid="34" grpId="0"/>
      <p:bldP spid="35" grpId="0"/>
      <p:bldP spid="36" grpId="0" animBg="1"/>
      <p:bldP spid="37" grpId="0"/>
      <p:bldP spid="38" grpId="0"/>
      <p:bldP spid="39" grpId="0" animBg="1"/>
      <p:bldP spid="40" grpId="0" animBg="1"/>
      <p:bldP spid="41" grpId="0" animBg="1"/>
      <p:bldP spid="42" grpId="0" animBg="1"/>
      <p:bldP spid="43" grpId="0" animBg="1"/>
      <p:bldP spid="44" grpId="0" animBg="1"/>
      <p:bldP spid="45" grpId="0" animBg="1"/>
      <p:bldP spid="46" grpId="0"/>
      <p:bldP spid="47" grpId="0"/>
      <p:bldP spid="48" grpId="0"/>
      <p:bldP spid="49" grpId="0"/>
      <p:bldP spid="50" grpId="0"/>
      <p:bldP spid="51" grpId="0" animBg="1"/>
      <p:bldP spid="5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Binary Search – Iterative Algorithm</a:t>
            </a:r>
          </a:p>
        </p:txBody>
      </p:sp>
      <p:sp>
        <p:nvSpPr>
          <p:cNvPr id="4" name="Slide Number Placeholder 3"/>
          <p:cNvSpPr>
            <a:spLocks noGrp="1"/>
          </p:cNvSpPr>
          <p:nvPr>
            <p:ph type="sldNum" sz="quarter" idx="12"/>
          </p:nvPr>
        </p:nvSpPr>
        <p:spPr/>
        <p:txBody>
          <a:bodyPr/>
          <a:lstStyle/>
          <a:p>
            <a:fld id="{5EA8BEFB-AE5B-48F9-BBAD-B489CDE48C80}" type="slidenum">
              <a:rPr lang="en-US" smtClean="0"/>
              <a:pPr/>
              <a:t>68</a:t>
            </a:fld>
            <a:endParaRPr lang="en-US" dirty="0"/>
          </a:p>
        </p:txBody>
      </p:sp>
      <p:sp>
        <p:nvSpPr>
          <p:cNvPr id="5" name="Content Placeholder 4"/>
          <p:cNvSpPr txBox="1">
            <a:spLocks noGrp="1"/>
          </p:cNvSpPr>
          <p:nvPr>
            <p:ph idx="1"/>
          </p:nvPr>
        </p:nvSpPr>
        <p:spPr>
          <a:xfrm>
            <a:off x="1714500" y="990601"/>
            <a:ext cx="8763000" cy="4867358"/>
          </a:xfrm>
          <a:prstGeom prst="rect">
            <a:avLst/>
          </a:prstGeom>
          <a:solidFill>
            <a:schemeClr val="bg2"/>
          </a:solidFill>
        </p:spPr>
        <p:style>
          <a:lnRef idx="0">
            <a:scrgbClr r="0" g="0" b="0"/>
          </a:lnRef>
          <a:fillRef idx="1001">
            <a:schemeClr val="lt2"/>
          </a:fillRef>
          <a:effectRef idx="0">
            <a:scrgbClr r="0" g="0" b="0"/>
          </a:effectRef>
          <a:fontRef idx="major"/>
        </p:style>
        <p:txBody>
          <a:bodyPr wrap="square" rtlCol="0">
            <a:spAutoFit/>
          </a:bodyPr>
          <a:lstStyle/>
          <a:p>
            <a:r>
              <a:rPr lang="en-IN" b="1" dirty="0">
                <a:solidFill>
                  <a:srgbClr val="C00000"/>
                </a:solidFill>
                <a:latin typeface="Lucida Fax" panose="02060602050505020204" pitchFamily="18" charset="0"/>
                <a:cs typeface="Consolas" pitchFamily="49" charset="0"/>
              </a:rPr>
              <a:t>Algorithm: </a:t>
            </a:r>
            <a:r>
              <a:rPr lang="en-IN" b="1" dirty="0" err="1">
                <a:solidFill>
                  <a:srgbClr val="C00000"/>
                </a:solidFill>
                <a:latin typeface="Lucida Fax" panose="02060602050505020204" pitchFamily="18" charset="0"/>
                <a:cs typeface="Consolas" pitchFamily="49" charset="0"/>
              </a:rPr>
              <a:t>BinarySearch</a:t>
            </a:r>
            <a:r>
              <a:rPr lang="en-IN" b="1" dirty="0">
                <a:solidFill>
                  <a:srgbClr val="C00000"/>
                </a:solidFill>
                <a:latin typeface="Lucida Fax" panose="02060602050505020204" pitchFamily="18" charset="0"/>
                <a:cs typeface="Consolas" pitchFamily="49" charset="0"/>
              </a:rPr>
              <a:t>(T[1,…,n], x)</a:t>
            </a:r>
          </a:p>
          <a:p>
            <a:pPr marL="914400" lvl="2" indent="0">
              <a:buNone/>
            </a:pPr>
            <a:r>
              <a:rPr lang="en-US" sz="2400" b="1" dirty="0">
                <a:latin typeface="Lucida Fax" panose="02060602050505020204" pitchFamily="18" charset="0"/>
                <a:cs typeface="Consolas" panose="020B0609020204030204" pitchFamily="49" charset="0"/>
              </a:rPr>
              <a:t>if </a:t>
            </a:r>
            <a:r>
              <a:rPr lang="en-US" sz="2400" b="1" dirty="0">
                <a:solidFill>
                  <a:srgbClr val="FF0000"/>
                </a:solidFill>
                <a:latin typeface="Lucida Fax" panose="02060602050505020204" pitchFamily="18" charset="0"/>
                <a:cs typeface="Consolas" panose="020B0609020204030204" pitchFamily="49" charset="0"/>
              </a:rPr>
              <a:t>x &gt; T[n] </a:t>
            </a:r>
            <a:r>
              <a:rPr lang="en-US" sz="2400" b="1" dirty="0">
                <a:latin typeface="Lucida Fax" panose="02060602050505020204" pitchFamily="18" charset="0"/>
                <a:cs typeface="Consolas" panose="020B0609020204030204" pitchFamily="49" charset="0"/>
              </a:rPr>
              <a:t>then </a:t>
            </a:r>
            <a:r>
              <a:rPr lang="en-US" sz="2200" b="1" dirty="0">
                <a:latin typeface="Lucida Fax" panose="02060602050505020204" pitchFamily="18" charset="0"/>
                <a:cs typeface="Consolas" panose="020B0609020204030204" pitchFamily="49" charset="0"/>
              </a:rPr>
              <a:t>return n+1</a:t>
            </a:r>
          </a:p>
          <a:p>
            <a:pPr marL="914400" lvl="2" indent="0">
              <a:buNone/>
            </a:pPr>
            <a:r>
              <a:rPr lang="en-US" sz="2400" b="1" dirty="0" err="1">
                <a:latin typeface="Lucida Fax" panose="02060602050505020204" pitchFamily="18" charset="0"/>
                <a:cs typeface="Consolas" panose="020B0609020204030204" pitchFamily="49" charset="0"/>
              </a:rPr>
              <a:t>i</a:t>
            </a:r>
            <a:r>
              <a:rPr lang="en-US" sz="2400" b="1" dirty="0">
                <a:latin typeface="Lucida Fax" panose="02060602050505020204" pitchFamily="18" charset="0"/>
                <a:cs typeface="Consolas" panose="020B0609020204030204" pitchFamily="49" charset="0"/>
              </a:rPr>
              <a:t> ← 1; </a:t>
            </a:r>
          </a:p>
          <a:p>
            <a:pPr marL="914400" lvl="2" indent="0">
              <a:buNone/>
            </a:pPr>
            <a:r>
              <a:rPr lang="en-US" sz="2400" b="1" dirty="0">
                <a:latin typeface="Lucida Fax" panose="02060602050505020204" pitchFamily="18" charset="0"/>
                <a:cs typeface="Consolas" panose="020B0609020204030204" pitchFamily="49" charset="0"/>
              </a:rPr>
              <a:t>j ← n;</a:t>
            </a:r>
          </a:p>
          <a:p>
            <a:pPr marL="914400" lvl="2" indent="0">
              <a:buNone/>
            </a:pPr>
            <a:r>
              <a:rPr lang="en-US" sz="2400" b="1" dirty="0">
                <a:latin typeface="Lucida Fax" panose="02060602050505020204" pitchFamily="18" charset="0"/>
                <a:cs typeface="Consolas" panose="020B0609020204030204" pitchFamily="49" charset="0"/>
              </a:rPr>
              <a:t>while </a:t>
            </a:r>
            <a:r>
              <a:rPr lang="en-US" sz="2400" b="1" dirty="0" err="1">
                <a:solidFill>
                  <a:srgbClr val="FF0000"/>
                </a:solidFill>
                <a:latin typeface="Lucida Fax" panose="02060602050505020204" pitchFamily="18" charset="0"/>
                <a:cs typeface="Consolas" panose="020B0609020204030204" pitchFamily="49" charset="0"/>
              </a:rPr>
              <a:t>i</a:t>
            </a:r>
            <a:r>
              <a:rPr lang="en-US" sz="2400" b="1" dirty="0">
                <a:solidFill>
                  <a:srgbClr val="FF0000"/>
                </a:solidFill>
                <a:latin typeface="Lucida Fax" panose="02060602050505020204" pitchFamily="18" charset="0"/>
                <a:cs typeface="Consolas" panose="020B0609020204030204" pitchFamily="49" charset="0"/>
              </a:rPr>
              <a:t> &lt; j </a:t>
            </a:r>
            <a:r>
              <a:rPr lang="en-US" sz="2400" b="1" dirty="0">
                <a:latin typeface="Lucida Fax" panose="02060602050505020204" pitchFamily="18" charset="0"/>
                <a:cs typeface="Consolas" panose="020B0609020204030204" pitchFamily="49" charset="0"/>
              </a:rPr>
              <a:t>do</a:t>
            </a:r>
          </a:p>
          <a:p>
            <a:pPr marL="914400" lvl="2" indent="0">
              <a:buNone/>
            </a:pPr>
            <a:r>
              <a:rPr lang="en-US" sz="2400" b="1" dirty="0">
                <a:latin typeface="Lucida Fax" panose="02060602050505020204" pitchFamily="18" charset="0"/>
                <a:cs typeface="Consolas" panose="020B0609020204030204" pitchFamily="49" charset="0"/>
              </a:rPr>
              <a:t>    k ← (</a:t>
            </a:r>
            <a:r>
              <a:rPr lang="en-US" sz="2400" b="1" dirty="0" err="1">
                <a:latin typeface="Lucida Fax" panose="02060602050505020204" pitchFamily="18" charset="0"/>
                <a:cs typeface="Consolas" panose="020B0609020204030204" pitchFamily="49" charset="0"/>
              </a:rPr>
              <a:t>i</a:t>
            </a:r>
            <a:r>
              <a:rPr lang="en-US" sz="2400" b="1" dirty="0">
                <a:latin typeface="Lucida Fax" panose="02060602050505020204" pitchFamily="18" charset="0"/>
                <a:cs typeface="Consolas" panose="020B0609020204030204" pitchFamily="49" charset="0"/>
              </a:rPr>
              <a:t> + j ) ÷ 2</a:t>
            </a:r>
            <a:endParaRPr lang="en-US" sz="2400" dirty="0">
              <a:latin typeface="Lucida Fax" panose="02060602050505020204" pitchFamily="18" charset="0"/>
              <a:cs typeface="Consolas" panose="020B0609020204030204" pitchFamily="49" charset="0"/>
            </a:endParaRPr>
          </a:p>
          <a:p>
            <a:pPr marL="1371600" lvl="3" indent="0">
              <a:buNone/>
            </a:pPr>
            <a:r>
              <a:rPr lang="en-US" sz="2400" b="1" dirty="0">
                <a:latin typeface="Lucida Fax" panose="02060602050505020204" pitchFamily="18" charset="0"/>
                <a:cs typeface="Consolas" panose="020B0609020204030204" pitchFamily="49" charset="0"/>
              </a:rPr>
              <a:t>if  x ≤ T [k]  then  j ← k </a:t>
            </a:r>
            <a:endParaRPr lang="en-US" sz="2400" dirty="0">
              <a:latin typeface="Lucida Fax" panose="02060602050505020204" pitchFamily="18" charset="0"/>
              <a:cs typeface="Consolas" panose="020B0609020204030204" pitchFamily="49" charset="0"/>
            </a:endParaRPr>
          </a:p>
          <a:p>
            <a:pPr marL="1828800" lvl="4" indent="0">
              <a:buNone/>
            </a:pPr>
            <a:r>
              <a:rPr lang="en-US" sz="2400" b="1" dirty="0">
                <a:latin typeface="Lucida Fax" panose="02060602050505020204" pitchFamily="18" charset="0"/>
                <a:cs typeface="Consolas" panose="020B0609020204030204" pitchFamily="49" charset="0"/>
              </a:rPr>
              <a:t>else </a:t>
            </a:r>
            <a:r>
              <a:rPr lang="en-US" sz="2400" b="1" dirty="0" err="1">
                <a:latin typeface="Lucida Fax" panose="02060602050505020204" pitchFamily="18" charset="0"/>
                <a:cs typeface="Consolas" panose="020B0609020204030204" pitchFamily="49" charset="0"/>
              </a:rPr>
              <a:t>i</a:t>
            </a:r>
            <a:r>
              <a:rPr lang="en-US" sz="2400" b="1" dirty="0">
                <a:latin typeface="Lucida Fax" panose="02060602050505020204" pitchFamily="18" charset="0"/>
                <a:cs typeface="Consolas" panose="020B0609020204030204" pitchFamily="49" charset="0"/>
              </a:rPr>
              <a:t> ← k + 1</a:t>
            </a:r>
            <a:endParaRPr lang="en-US" sz="2400" dirty="0">
              <a:latin typeface="Lucida Fax" panose="02060602050505020204" pitchFamily="18" charset="0"/>
              <a:cs typeface="Consolas" panose="020B0609020204030204" pitchFamily="49" charset="0"/>
            </a:endParaRPr>
          </a:p>
          <a:p>
            <a:pPr marL="914400" lvl="2" indent="0">
              <a:buNone/>
            </a:pPr>
            <a:r>
              <a:rPr lang="en-US" sz="2400" b="1" dirty="0">
                <a:latin typeface="Lucida Fax" panose="02060602050505020204" pitchFamily="18" charset="0"/>
                <a:cs typeface="Consolas" panose="020B0609020204030204" pitchFamily="49" charset="0"/>
              </a:rPr>
              <a:t>return </a:t>
            </a:r>
            <a:r>
              <a:rPr lang="en-US" sz="2400" b="1" dirty="0" err="1">
                <a:latin typeface="Lucida Fax" panose="02060602050505020204" pitchFamily="18" charset="0"/>
                <a:cs typeface="Consolas" panose="020B0609020204030204" pitchFamily="49" charset="0"/>
              </a:rPr>
              <a:t>i</a:t>
            </a:r>
            <a:r>
              <a:rPr lang="en-US" sz="2400" b="1" dirty="0">
                <a:latin typeface="Lucida Fax" panose="02060602050505020204" pitchFamily="18" charset="0"/>
                <a:cs typeface="Consolas" panose="020B0609020204030204" pitchFamily="49" charset="0"/>
              </a:rPr>
              <a:t> </a:t>
            </a:r>
            <a:r>
              <a:rPr lang="en-IN" sz="2400" dirty="0">
                <a:solidFill>
                  <a:schemeClr val="bg2"/>
                </a:solidFill>
                <a:latin typeface="Lucida Fax" panose="02060602050505020204" pitchFamily="18" charset="0"/>
                <a:cs typeface="Consolas" pitchFamily="49" charset="0"/>
              </a:rPr>
              <a:t>        </a:t>
            </a:r>
            <a:r>
              <a:rPr lang="en-IN" sz="2400" dirty="0">
                <a:solidFill>
                  <a:schemeClr val="bg2"/>
                </a:solidFill>
                <a:latin typeface="Consolas" pitchFamily="49" charset="0"/>
                <a:cs typeface="Consolas" pitchFamily="49" charset="0"/>
              </a:rPr>
              <a:t>A[j] ← A[j+1]          A[j+1] ← temp</a:t>
            </a:r>
          </a:p>
        </p:txBody>
      </p:sp>
      <p:sp>
        <p:nvSpPr>
          <p:cNvPr id="3" name="Rectangle 2"/>
          <p:cNvSpPr/>
          <p:nvPr/>
        </p:nvSpPr>
        <p:spPr>
          <a:xfrm>
            <a:off x="9677400" y="1676400"/>
            <a:ext cx="548640" cy="548640"/>
          </a:xfrm>
          <a:prstGeom prst="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rPr>
              <a:t>3</a:t>
            </a:r>
          </a:p>
        </p:txBody>
      </p:sp>
      <p:sp>
        <p:nvSpPr>
          <p:cNvPr id="6" name="Rectangle 5"/>
          <p:cNvSpPr/>
          <p:nvPr/>
        </p:nvSpPr>
        <p:spPr>
          <a:xfrm>
            <a:off x="9680022" y="2225872"/>
            <a:ext cx="548640" cy="548640"/>
          </a:xfrm>
          <a:prstGeom prst="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rPr>
              <a:t>6</a:t>
            </a:r>
          </a:p>
        </p:txBody>
      </p:sp>
      <p:sp>
        <p:nvSpPr>
          <p:cNvPr id="7" name="Rectangle 6"/>
          <p:cNvSpPr/>
          <p:nvPr/>
        </p:nvSpPr>
        <p:spPr>
          <a:xfrm>
            <a:off x="9678711" y="2775344"/>
            <a:ext cx="548640" cy="548640"/>
          </a:xfrm>
          <a:prstGeom prst="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rPr>
              <a:t>7</a:t>
            </a:r>
          </a:p>
        </p:txBody>
      </p:sp>
      <p:sp>
        <p:nvSpPr>
          <p:cNvPr id="9" name="Rectangle 8"/>
          <p:cNvSpPr/>
          <p:nvPr/>
        </p:nvSpPr>
        <p:spPr>
          <a:xfrm>
            <a:off x="9683955" y="3859540"/>
            <a:ext cx="548640" cy="548640"/>
          </a:xfrm>
          <a:prstGeom prst="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rPr>
              <a:t>32</a:t>
            </a:r>
          </a:p>
        </p:txBody>
      </p:sp>
      <p:sp>
        <p:nvSpPr>
          <p:cNvPr id="10" name="Rectangle 9"/>
          <p:cNvSpPr/>
          <p:nvPr/>
        </p:nvSpPr>
        <p:spPr>
          <a:xfrm>
            <a:off x="9681333" y="4409012"/>
            <a:ext cx="548640" cy="548640"/>
          </a:xfrm>
          <a:prstGeom prst="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rPr>
              <a:t>33</a:t>
            </a:r>
          </a:p>
        </p:txBody>
      </p:sp>
      <p:sp>
        <p:nvSpPr>
          <p:cNvPr id="11" name="Rectangle 10"/>
          <p:cNvSpPr/>
          <p:nvPr/>
        </p:nvSpPr>
        <p:spPr>
          <a:xfrm>
            <a:off x="9682644" y="4958483"/>
            <a:ext cx="548640" cy="548640"/>
          </a:xfrm>
          <a:prstGeom prst="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rPr>
              <a:t>53</a:t>
            </a:r>
          </a:p>
        </p:txBody>
      </p:sp>
      <p:sp>
        <p:nvSpPr>
          <p:cNvPr id="13" name="Rectangle 12"/>
          <p:cNvSpPr/>
          <p:nvPr/>
        </p:nvSpPr>
        <p:spPr>
          <a:xfrm>
            <a:off x="9683955" y="3312578"/>
            <a:ext cx="548640" cy="548640"/>
          </a:xfrm>
          <a:prstGeom prst="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rPr>
              <a:t>11</a:t>
            </a:r>
          </a:p>
        </p:txBody>
      </p:sp>
      <p:sp>
        <p:nvSpPr>
          <p:cNvPr id="14" name="Oval 13"/>
          <p:cNvSpPr/>
          <p:nvPr/>
        </p:nvSpPr>
        <p:spPr>
          <a:xfrm>
            <a:off x="8991600" y="1752600"/>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rPr>
              <a:t>i</a:t>
            </a:r>
            <a:endParaRPr lang="en-US" sz="2800" dirty="0">
              <a:solidFill>
                <a:schemeClr val="tx1"/>
              </a:solidFill>
            </a:endParaRPr>
          </a:p>
        </p:txBody>
      </p:sp>
      <p:sp>
        <p:nvSpPr>
          <p:cNvPr id="15" name="Oval 14"/>
          <p:cNvSpPr/>
          <p:nvPr/>
        </p:nvSpPr>
        <p:spPr>
          <a:xfrm>
            <a:off x="8991600" y="5029200"/>
            <a:ext cx="457200" cy="457200"/>
          </a:xfrm>
          <a:prstGeom prst="ellipse">
            <a:avLst/>
          </a:prstGeom>
          <a:solidFill>
            <a:schemeClr val="bg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j</a:t>
            </a:r>
          </a:p>
        </p:txBody>
      </p:sp>
      <p:sp>
        <p:nvSpPr>
          <p:cNvPr id="16" name="Rectangle 15"/>
          <p:cNvSpPr/>
          <p:nvPr/>
        </p:nvSpPr>
        <p:spPr>
          <a:xfrm>
            <a:off x="9555480" y="1026783"/>
            <a:ext cx="73152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n=7</a:t>
            </a:r>
          </a:p>
        </p:txBody>
      </p:sp>
      <p:sp>
        <p:nvSpPr>
          <p:cNvPr id="17" name="Oval 16"/>
          <p:cNvSpPr/>
          <p:nvPr/>
        </p:nvSpPr>
        <p:spPr>
          <a:xfrm>
            <a:off x="8991600" y="3429000"/>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a:t>
            </a:r>
          </a:p>
        </p:txBody>
      </p:sp>
      <p:sp>
        <p:nvSpPr>
          <p:cNvPr id="18" name="Rounded Rectangle 17"/>
          <p:cNvSpPr/>
          <p:nvPr/>
        </p:nvSpPr>
        <p:spPr>
          <a:xfrm>
            <a:off x="3048000" y="3915696"/>
            <a:ext cx="4572000" cy="5219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991600" y="5029200"/>
            <a:ext cx="457200" cy="457200"/>
          </a:xfrm>
          <a:prstGeom prst="ellipse">
            <a:avLst/>
          </a:prstGeom>
          <a:solidFill>
            <a:schemeClr val="bg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j</a:t>
            </a:r>
          </a:p>
        </p:txBody>
      </p:sp>
      <p:cxnSp>
        <p:nvCxnSpPr>
          <p:cNvPr id="12" name="Straight Connector 11"/>
          <p:cNvCxnSpPr/>
          <p:nvPr/>
        </p:nvCxnSpPr>
        <p:spPr>
          <a:xfrm>
            <a:off x="9448800" y="3312578"/>
            <a:ext cx="10287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448800" y="3856704"/>
            <a:ext cx="10287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626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animEffect transition="in" filter="fade">
                                      <p:cBhvr>
                                        <p:cTn id="39" dur="500"/>
                                        <p:tgtEl>
                                          <p:spTgt spid="5">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2" end="2"/>
                                            </p:txEl>
                                          </p:spTgt>
                                        </p:tgtEl>
                                        <p:attrNameLst>
                                          <p:attrName>style.visibility</p:attrName>
                                        </p:attrNameLst>
                                      </p:cBhvr>
                                      <p:to>
                                        <p:strVal val="visible"/>
                                      </p:to>
                                    </p:set>
                                    <p:animEffect transition="in" filter="fade">
                                      <p:cBhvr>
                                        <p:cTn id="44" dur="500"/>
                                        <p:tgtEl>
                                          <p:spTgt spid="5">
                                            <p:txEl>
                                              <p:pRg st="2" end="2"/>
                                            </p:txEl>
                                          </p:spTgt>
                                        </p:tgtEl>
                                      </p:cBhvr>
                                    </p:animEffect>
                                  </p:childTnLst>
                                </p:cTn>
                              </p:par>
                            </p:childTnLst>
                          </p:cTn>
                        </p:par>
                        <p:par>
                          <p:cTn id="45" fill="hold">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up)">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3" end="3"/>
                                            </p:txEl>
                                          </p:spTgt>
                                        </p:tgtEl>
                                        <p:attrNameLst>
                                          <p:attrName>style.visibility</p:attrName>
                                        </p:attrNameLst>
                                      </p:cBhvr>
                                      <p:to>
                                        <p:strVal val="visible"/>
                                      </p:to>
                                    </p:set>
                                    <p:animEffect transition="in" filter="fade">
                                      <p:cBhvr>
                                        <p:cTn id="53" dur="500"/>
                                        <p:tgtEl>
                                          <p:spTgt spid="5">
                                            <p:txEl>
                                              <p:pRg st="3" end="3"/>
                                            </p:txEl>
                                          </p:spTgt>
                                        </p:tgtEl>
                                      </p:cBhvr>
                                    </p:animEffect>
                                  </p:childTnLst>
                                </p:cTn>
                              </p:par>
                            </p:childTnLst>
                          </p:cTn>
                        </p:par>
                        <p:par>
                          <p:cTn id="54" fill="hold">
                            <p:stCondLst>
                              <p:cond delay="500"/>
                            </p:stCondLst>
                            <p:childTnLst>
                              <p:par>
                                <p:cTn id="55" presetID="22" presetClass="entr" presetSubtype="1"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up)">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xEl>
                                              <p:pRg st="4" end="4"/>
                                            </p:txEl>
                                          </p:spTgt>
                                        </p:tgtEl>
                                        <p:attrNameLst>
                                          <p:attrName>style.visibility</p:attrName>
                                        </p:attrNameLst>
                                      </p:cBhvr>
                                      <p:to>
                                        <p:strVal val="visible"/>
                                      </p:to>
                                    </p:set>
                                    <p:animEffect transition="in" filter="fade">
                                      <p:cBhvr>
                                        <p:cTn id="62" dur="500"/>
                                        <p:tgtEl>
                                          <p:spTgt spid="5">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animEffect transition="in" filter="fade">
                                      <p:cBhvr>
                                        <p:cTn id="67" dur="500"/>
                                        <p:tgtEl>
                                          <p:spTgt spid="5">
                                            <p:txEl>
                                              <p:pRg st="5" end="5"/>
                                            </p:txEl>
                                          </p:spTgt>
                                        </p:tgtEl>
                                      </p:cBhvr>
                                    </p:animEffect>
                                  </p:childTnLst>
                                </p:cTn>
                              </p:par>
                            </p:childTnLst>
                          </p:cTn>
                        </p:par>
                        <p:par>
                          <p:cTn id="68" fill="hold">
                            <p:stCondLst>
                              <p:cond delay="500"/>
                            </p:stCondLst>
                            <p:childTnLst>
                              <p:par>
                                <p:cTn id="69" presetID="22" presetClass="entr" presetSubtype="1" fill="hold" grpId="0"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up)">
                                      <p:cBhvr>
                                        <p:cTn id="71" dur="500"/>
                                        <p:tgtEl>
                                          <p:spTgt spid="17"/>
                                        </p:tgtEl>
                                      </p:cBhvr>
                                    </p:animEffect>
                                  </p:childTnLst>
                                </p:cTn>
                              </p:par>
                            </p:childTnLst>
                          </p:cTn>
                        </p:par>
                        <p:par>
                          <p:cTn id="72" fill="hold">
                            <p:stCondLst>
                              <p:cond delay="1000"/>
                            </p:stCondLst>
                            <p:childTnLst>
                              <p:par>
                                <p:cTn id="73" presetID="22" presetClass="entr" presetSubtype="8" fill="hold" nodeType="after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wipe(left)">
                                      <p:cBhvr>
                                        <p:cTn id="75" dur="500"/>
                                        <p:tgtEl>
                                          <p:spTgt spid="22"/>
                                        </p:tgtEl>
                                      </p:cBhvr>
                                    </p:animEffect>
                                  </p:childTnLst>
                                </p:cTn>
                              </p:par>
                            </p:childTnLst>
                          </p:cTn>
                        </p:par>
                        <p:par>
                          <p:cTn id="76" fill="hold">
                            <p:stCondLst>
                              <p:cond delay="1500"/>
                            </p:stCondLst>
                            <p:childTnLst>
                              <p:par>
                                <p:cTn id="77" presetID="22" presetClass="entr" presetSubtype="8" fill="hold" nodeType="after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wipe(left)">
                                      <p:cBhvr>
                                        <p:cTn id="79" dur="500"/>
                                        <p:tgtEl>
                                          <p:spTgt spid="1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5">
                                            <p:txEl>
                                              <p:pRg st="6" end="6"/>
                                            </p:txEl>
                                          </p:spTgt>
                                        </p:tgtEl>
                                        <p:attrNameLst>
                                          <p:attrName>style.visibility</p:attrName>
                                        </p:attrNameLst>
                                      </p:cBhvr>
                                      <p:to>
                                        <p:strVal val="visible"/>
                                      </p:to>
                                    </p:set>
                                    <p:animEffect transition="in" filter="fade">
                                      <p:cBhvr>
                                        <p:cTn id="84" dur="500"/>
                                        <p:tgtEl>
                                          <p:spTgt spid="5">
                                            <p:txEl>
                                              <p:pRg st="6" end="6"/>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5">
                                            <p:txEl>
                                              <p:pRg st="7" end="7"/>
                                            </p:txEl>
                                          </p:spTgt>
                                        </p:tgtEl>
                                        <p:attrNameLst>
                                          <p:attrName>style.visibility</p:attrName>
                                        </p:attrNameLst>
                                      </p:cBhvr>
                                      <p:to>
                                        <p:strVal val="visible"/>
                                      </p:to>
                                    </p:set>
                                    <p:animEffect transition="in" filter="fade">
                                      <p:cBhvr>
                                        <p:cTn id="89" dur="500"/>
                                        <p:tgtEl>
                                          <p:spTgt spid="5">
                                            <p:txEl>
                                              <p:pRg st="7" end="7"/>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5">
                                            <p:txEl>
                                              <p:pRg st="8" end="8"/>
                                            </p:txEl>
                                          </p:spTgt>
                                        </p:tgtEl>
                                        <p:attrNameLst>
                                          <p:attrName>style.visibility</p:attrName>
                                        </p:attrNameLst>
                                      </p:cBhvr>
                                      <p:to>
                                        <p:strVal val="visible"/>
                                      </p:to>
                                    </p:set>
                                    <p:animEffect transition="in" filter="fade">
                                      <p:cBhvr>
                                        <p:cTn id="94" dur="500"/>
                                        <p:tgtEl>
                                          <p:spTgt spid="5">
                                            <p:txEl>
                                              <p:pRg st="8" end="8"/>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wipe(up)">
                                      <p:cBhvr>
                                        <p:cTn id="99" dur="500"/>
                                        <p:tgtEl>
                                          <p:spTgt spid="18"/>
                                        </p:tgtEl>
                                      </p:cBhvr>
                                    </p:animEffect>
                                  </p:childTnLst>
                                </p:cTn>
                              </p:par>
                            </p:childTnLst>
                          </p:cTn>
                        </p:par>
                      </p:childTnLst>
                    </p:cTn>
                  </p:par>
                  <p:par>
                    <p:cTn id="100" fill="hold">
                      <p:stCondLst>
                        <p:cond delay="indefinite"/>
                      </p:stCondLst>
                      <p:childTnLst>
                        <p:par>
                          <p:cTn id="101" fill="hold">
                            <p:stCondLst>
                              <p:cond delay="0"/>
                            </p:stCondLst>
                            <p:childTnLst>
                              <p:par>
                                <p:cTn id="102" presetID="64" presetClass="path" presetSubtype="0" accel="50000" decel="50000" fill="hold" grpId="1" nodeType="clickEffect">
                                  <p:stCondLst>
                                    <p:cond delay="0"/>
                                  </p:stCondLst>
                                  <p:childTnLst>
                                    <p:animMotion origin="layout" path="M 3.33333E-6 3.33333E-6 L 3.33333E-6 -0.23334 " pathEditMode="relative" rAng="0" ptsTypes="AA">
                                      <p:cBhvr>
                                        <p:cTn id="103" dur="2000" fill="hold"/>
                                        <p:tgtEl>
                                          <p:spTgt spid="15"/>
                                        </p:tgtEl>
                                        <p:attrNameLst>
                                          <p:attrName>ppt_x</p:attrName>
                                          <p:attrName>ppt_y</p:attrName>
                                        </p:attrNameLst>
                                      </p:cBhvr>
                                      <p:rCtr x="0" y="-11667"/>
                                    </p:animMotion>
                                  </p:childTnLst>
                                </p:cTn>
                              </p:par>
                            </p:childTnLst>
                          </p:cTn>
                        </p:par>
                        <p:par>
                          <p:cTn id="104" fill="hold">
                            <p:stCondLst>
                              <p:cond delay="2000"/>
                            </p:stCondLst>
                            <p:childTnLst>
                              <p:par>
                                <p:cTn id="105" presetID="1" presetClass="exit" presetSubtype="0" fill="hold" grpId="1" nodeType="afterEffect">
                                  <p:stCondLst>
                                    <p:cond delay="0"/>
                                  </p:stCondLst>
                                  <p:childTnLst>
                                    <p:set>
                                      <p:cBhvr>
                                        <p:cTn id="106" dur="1" fill="hold">
                                          <p:stCondLst>
                                            <p:cond delay="0"/>
                                          </p:stCondLst>
                                        </p:cTn>
                                        <p:tgtEl>
                                          <p:spTgt spid="1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0" presetClass="path" presetSubtype="0" accel="50000" decel="50000" fill="hold" grpId="1" nodeType="clickEffect">
                                  <p:stCondLst>
                                    <p:cond delay="0"/>
                                  </p:stCondLst>
                                  <p:childTnLst>
                                    <p:animMotion origin="layout" path="M 0 0 L 0 0 C -0.00364 0.04375 0 -0.00949 0 0.06458 C 0 0.07106 -0.00104 0.07754 -0.00156 0.08403 C -0.00364 0.07546 -0.00312 0.07963 -0.00312 0.07106 L -0.00156 0.07315 " pathEditMode="relative" ptsTypes="AAAAAA">
                                      <p:cBhvr>
                                        <p:cTn id="110" dur="2000" fill="hold"/>
                                        <p:tgtEl>
                                          <p:spTgt spid="18"/>
                                        </p:tgtEl>
                                        <p:attrNameLst>
                                          <p:attrName>ppt_x</p:attrName>
                                          <p:attrName>ppt_y</p:attrName>
                                        </p:attrNameLst>
                                      </p:cBhvr>
                                    </p:animMotion>
                                  </p:childTnLst>
                                </p:cTn>
                              </p:par>
                            </p:childTnLst>
                          </p:cTn>
                        </p:par>
                      </p:childTnLst>
                    </p:cTn>
                  </p:par>
                  <p:par>
                    <p:cTn id="111" fill="hold">
                      <p:stCondLst>
                        <p:cond delay="indefinite"/>
                      </p:stCondLst>
                      <p:childTnLst>
                        <p:par>
                          <p:cTn id="112" fill="hold">
                            <p:stCondLst>
                              <p:cond delay="0"/>
                            </p:stCondLst>
                            <p:childTnLst>
                              <p:par>
                                <p:cTn id="113" presetID="42" presetClass="path" presetSubtype="0" accel="50000" decel="50000" fill="hold" grpId="1" nodeType="clickEffect">
                                  <p:stCondLst>
                                    <p:cond delay="0"/>
                                  </p:stCondLst>
                                  <p:childTnLst>
                                    <p:animMotion origin="layout" path="M 3.33333E-6 1.11111E-6 L 3.33333E-6 0.32222 " pathEditMode="relative" rAng="0" ptsTypes="AA">
                                      <p:cBhvr>
                                        <p:cTn id="114" dur="2000" fill="hold"/>
                                        <p:tgtEl>
                                          <p:spTgt spid="14"/>
                                        </p:tgtEl>
                                        <p:attrNameLst>
                                          <p:attrName>ppt_x</p:attrName>
                                          <p:attrName>ppt_y</p:attrName>
                                        </p:attrNameLst>
                                      </p:cBhvr>
                                      <p:rCtr x="0" y="16111"/>
                                    </p:animMotion>
                                  </p:childTnLst>
                                </p:cTn>
                              </p:par>
                              <p:par>
                                <p:cTn id="115" presetID="1" presetClass="exit" presetSubtype="0" fill="hold" grpId="2" nodeType="withEffect">
                                  <p:stCondLst>
                                    <p:cond delay="0"/>
                                  </p:stCondLst>
                                  <p:childTnLst>
                                    <p:set>
                                      <p:cBhvr>
                                        <p:cTn id="116" dur="1" fill="hold">
                                          <p:stCondLst>
                                            <p:cond delay="0"/>
                                          </p:stCondLst>
                                        </p:cTn>
                                        <p:tgtEl>
                                          <p:spTgt spid="15"/>
                                        </p:tgtEl>
                                        <p:attrNameLst>
                                          <p:attrName>style.visibility</p:attrName>
                                        </p:attrNameLst>
                                      </p:cBhvr>
                                      <p:to>
                                        <p:strVal val="hidden"/>
                                      </p:to>
                                    </p:set>
                                  </p:childTnLst>
                                </p:cTn>
                              </p:par>
                              <p:par>
                                <p:cTn id="117" presetID="10" presetClass="entr" presetSubtype="0" fill="hold" grpId="0" nodeType="withEffect">
                                  <p:stCondLst>
                                    <p:cond delay="0"/>
                                  </p:stCondLst>
                                  <p:childTnLst>
                                    <p:set>
                                      <p:cBhvr>
                                        <p:cTn id="118" dur="1" fill="hold">
                                          <p:stCondLst>
                                            <p:cond delay="0"/>
                                          </p:stCondLst>
                                        </p:cTn>
                                        <p:tgtEl>
                                          <p:spTgt spid="19"/>
                                        </p:tgtEl>
                                        <p:attrNameLst>
                                          <p:attrName>style.visibility</p:attrName>
                                        </p:attrNameLst>
                                      </p:cBhvr>
                                      <p:to>
                                        <p:strVal val="visible"/>
                                      </p:to>
                                    </p:set>
                                    <p:animEffect transition="in" filter="fade">
                                      <p:cBhvr>
                                        <p:cTn id="1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9" grpId="0" animBg="1"/>
      <p:bldP spid="10" grpId="0" animBg="1"/>
      <p:bldP spid="11" grpId="0" animBg="1"/>
      <p:bldP spid="13" grpId="0" animBg="1"/>
      <p:bldP spid="14" grpId="0" animBg="1"/>
      <p:bldP spid="14" grpId="1" animBg="1"/>
      <p:bldP spid="15" grpId="0" animBg="1"/>
      <p:bldP spid="15" grpId="1" animBg="1"/>
      <p:bldP spid="15" grpId="2" animBg="1"/>
      <p:bldP spid="16" grpId="0" animBg="1"/>
      <p:bldP spid="17" grpId="0" animBg="1"/>
      <p:bldP spid="17" grpId="1" animBg="1"/>
      <p:bldP spid="18" grpId="0" animBg="1"/>
      <p:bldP spid="18" grpId="1" animBg="1"/>
      <p:bldP spid="1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Binary Search – Recursive Algorithm</a:t>
            </a:r>
          </a:p>
        </p:txBody>
      </p:sp>
      <p:sp>
        <p:nvSpPr>
          <p:cNvPr id="4" name="Slide Number Placeholder 3"/>
          <p:cNvSpPr>
            <a:spLocks noGrp="1"/>
          </p:cNvSpPr>
          <p:nvPr>
            <p:ph type="sldNum" sz="quarter" idx="12"/>
          </p:nvPr>
        </p:nvSpPr>
        <p:spPr/>
        <p:txBody>
          <a:bodyPr/>
          <a:lstStyle/>
          <a:p>
            <a:fld id="{5EA8BEFB-AE5B-48F9-BBAD-B489CDE48C80}" type="slidenum">
              <a:rPr lang="en-US" smtClean="0"/>
              <a:pPr/>
              <a:t>69</a:t>
            </a:fld>
            <a:endParaRPr lang="en-US" dirty="0"/>
          </a:p>
        </p:txBody>
      </p:sp>
      <p:sp>
        <p:nvSpPr>
          <p:cNvPr id="5" name="Content Placeholder 4"/>
          <p:cNvSpPr txBox="1">
            <a:spLocks noGrp="1"/>
          </p:cNvSpPr>
          <p:nvPr>
            <p:ph idx="1"/>
          </p:nvPr>
        </p:nvSpPr>
        <p:spPr>
          <a:xfrm>
            <a:off x="254000" y="990601"/>
            <a:ext cx="11684000" cy="4967257"/>
          </a:xfrm>
          <a:prstGeom prst="rect">
            <a:avLst/>
          </a:prstGeom>
          <a:solidFill>
            <a:schemeClr val="bg2"/>
          </a:solidFill>
        </p:spPr>
        <p:style>
          <a:lnRef idx="0">
            <a:scrgbClr r="0" g="0" b="0"/>
          </a:lnRef>
          <a:fillRef idx="1001">
            <a:schemeClr val="lt2"/>
          </a:fillRef>
          <a:effectRef idx="0">
            <a:scrgbClr r="0" g="0" b="0"/>
          </a:effectRef>
          <a:fontRef idx="major"/>
        </p:style>
        <p:txBody>
          <a:bodyPr wrap="square" rtlCol="0">
            <a:spAutoFit/>
          </a:bodyPr>
          <a:lstStyle/>
          <a:p>
            <a:pPr marL="0" indent="0">
              <a:buNone/>
            </a:pPr>
            <a:r>
              <a:rPr lang="en-IN" sz="2400" b="1" dirty="0" err="1">
                <a:solidFill>
                  <a:srgbClr val="C00000"/>
                </a:solidFill>
                <a:latin typeface="Lucida Fax" panose="02060602050505020204" pitchFamily="18" charset="0"/>
                <a:cs typeface="Consolas" pitchFamily="49" charset="0"/>
              </a:rPr>
              <a:t>BinarySearch</a:t>
            </a:r>
            <a:r>
              <a:rPr lang="en-IN" sz="2400" b="1" dirty="0">
                <a:solidFill>
                  <a:srgbClr val="C00000"/>
                </a:solidFill>
                <a:latin typeface="Lucida Fax" panose="02060602050505020204" pitchFamily="18" charset="0"/>
                <a:cs typeface="Consolas" pitchFamily="49" charset="0"/>
              </a:rPr>
              <a:t>(</a:t>
            </a:r>
            <a:r>
              <a:rPr lang="en-IN" sz="2400" b="1" dirty="0" err="1">
                <a:solidFill>
                  <a:srgbClr val="C00000"/>
                </a:solidFill>
                <a:latin typeface="Lucida Fax" panose="02060602050505020204" pitchFamily="18" charset="0"/>
                <a:cs typeface="Consolas" pitchFamily="49" charset="0"/>
              </a:rPr>
              <a:t>arr</a:t>
            </a:r>
            <a:r>
              <a:rPr lang="en-IN" sz="2400" b="1" dirty="0">
                <a:solidFill>
                  <a:srgbClr val="C00000"/>
                </a:solidFill>
                <a:latin typeface="Lucida Fax" panose="02060602050505020204" pitchFamily="18" charset="0"/>
                <a:cs typeface="Consolas" pitchFamily="49" charset="0"/>
              </a:rPr>
              <a:t>, item, beg, end)</a:t>
            </a:r>
          </a:p>
          <a:p>
            <a:pPr marL="914400" lvl="2" indent="0">
              <a:buNone/>
            </a:pPr>
            <a:r>
              <a:rPr lang="en-IN" sz="2400" dirty="0">
                <a:latin typeface="Lucida Fax" panose="02060602050505020204" pitchFamily="18" charset="0"/>
                <a:cs typeface="Consolas" pitchFamily="49" charset="0"/>
              </a:rPr>
              <a:t>if beg&lt;=end</a:t>
            </a:r>
          </a:p>
          <a:p>
            <a:pPr marL="914400" lvl="2" indent="0">
              <a:buNone/>
            </a:pPr>
            <a:r>
              <a:rPr lang="en-IN" sz="2400" dirty="0">
                <a:latin typeface="Lucida Fax" panose="02060602050505020204" pitchFamily="18" charset="0"/>
                <a:cs typeface="Consolas" pitchFamily="49" charset="0"/>
              </a:rPr>
              <a:t>        </a:t>
            </a:r>
            <a:r>
              <a:rPr lang="en-IN" sz="2400" dirty="0" err="1">
                <a:latin typeface="Lucida Fax" panose="02060602050505020204" pitchFamily="18" charset="0"/>
                <a:cs typeface="Consolas" pitchFamily="49" charset="0"/>
              </a:rPr>
              <a:t>midIndex</a:t>
            </a:r>
            <a:r>
              <a:rPr lang="en-IN" sz="2400" dirty="0">
                <a:latin typeface="Lucida Fax" panose="02060602050505020204" pitchFamily="18" charset="0"/>
                <a:cs typeface="Consolas" pitchFamily="49" charset="0"/>
              </a:rPr>
              <a:t> = (beg + end) / 2 </a:t>
            </a:r>
          </a:p>
          <a:p>
            <a:pPr marL="914400" lvl="2" indent="0">
              <a:buNone/>
            </a:pPr>
            <a:r>
              <a:rPr lang="en-IN" sz="2400" dirty="0">
                <a:latin typeface="Lucida Fax" panose="02060602050505020204" pitchFamily="18" charset="0"/>
                <a:cs typeface="Consolas" pitchFamily="49" charset="0"/>
              </a:rPr>
              <a:t>        if item == </a:t>
            </a:r>
            <a:r>
              <a:rPr lang="en-IN" sz="2400" dirty="0" err="1">
                <a:latin typeface="Lucida Fax" panose="02060602050505020204" pitchFamily="18" charset="0"/>
                <a:cs typeface="Consolas" pitchFamily="49" charset="0"/>
              </a:rPr>
              <a:t>arr</a:t>
            </a:r>
            <a:r>
              <a:rPr lang="en-IN" sz="2400" dirty="0">
                <a:latin typeface="Lucida Fax" panose="02060602050505020204" pitchFamily="18" charset="0"/>
                <a:cs typeface="Consolas" pitchFamily="49" charset="0"/>
              </a:rPr>
              <a:t>[</a:t>
            </a:r>
            <a:r>
              <a:rPr lang="en-IN" sz="2400" dirty="0" err="1">
                <a:latin typeface="Lucida Fax" panose="02060602050505020204" pitchFamily="18" charset="0"/>
                <a:cs typeface="Consolas" pitchFamily="49" charset="0"/>
              </a:rPr>
              <a:t>midIndex</a:t>
            </a:r>
            <a:r>
              <a:rPr lang="en-IN" sz="2400" dirty="0">
                <a:latin typeface="Lucida Fax" panose="02060602050505020204" pitchFamily="18" charset="0"/>
                <a:cs typeface="Consolas" pitchFamily="49" charset="0"/>
              </a:rPr>
              <a:t>]</a:t>
            </a:r>
          </a:p>
          <a:p>
            <a:pPr marL="914400" lvl="2" indent="0">
              <a:buNone/>
            </a:pPr>
            <a:r>
              <a:rPr lang="en-IN" sz="2400" dirty="0">
                <a:latin typeface="Lucida Fax" panose="02060602050505020204" pitchFamily="18" charset="0"/>
                <a:cs typeface="Consolas" pitchFamily="49" charset="0"/>
              </a:rPr>
              <a:t>            return </a:t>
            </a:r>
            <a:r>
              <a:rPr lang="en-IN" sz="2400" dirty="0" err="1">
                <a:latin typeface="Lucida Fax" panose="02060602050505020204" pitchFamily="18" charset="0"/>
                <a:cs typeface="Consolas" pitchFamily="49" charset="0"/>
              </a:rPr>
              <a:t>midIndex</a:t>
            </a:r>
            <a:endParaRPr lang="en-IN" sz="2400" dirty="0">
              <a:latin typeface="Lucida Fax" panose="02060602050505020204" pitchFamily="18" charset="0"/>
              <a:cs typeface="Consolas" pitchFamily="49" charset="0"/>
            </a:endParaRPr>
          </a:p>
          <a:p>
            <a:pPr marL="914400" lvl="2" indent="0">
              <a:buNone/>
            </a:pPr>
            <a:r>
              <a:rPr lang="en-IN" sz="2400" dirty="0">
                <a:latin typeface="Lucida Fax" panose="02060602050505020204" pitchFamily="18" charset="0"/>
                <a:cs typeface="Consolas" pitchFamily="49" charset="0"/>
              </a:rPr>
              <a:t>        else if item &lt; </a:t>
            </a:r>
            <a:r>
              <a:rPr lang="en-IN" sz="2400" dirty="0" err="1">
                <a:latin typeface="Lucida Fax" panose="02060602050505020204" pitchFamily="18" charset="0"/>
                <a:cs typeface="Consolas" pitchFamily="49" charset="0"/>
              </a:rPr>
              <a:t>arr</a:t>
            </a:r>
            <a:r>
              <a:rPr lang="en-IN" sz="2400" dirty="0">
                <a:latin typeface="Lucida Fax" panose="02060602050505020204" pitchFamily="18" charset="0"/>
                <a:cs typeface="Consolas" pitchFamily="49" charset="0"/>
              </a:rPr>
              <a:t>[</a:t>
            </a:r>
            <a:r>
              <a:rPr lang="en-IN" sz="2400" dirty="0" err="1">
                <a:latin typeface="Lucida Fax" panose="02060602050505020204" pitchFamily="18" charset="0"/>
                <a:cs typeface="Consolas" pitchFamily="49" charset="0"/>
              </a:rPr>
              <a:t>midIndex</a:t>
            </a:r>
            <a:r>
              <a:rPr lang="en-IN" sz="2400" dirty="0">
                <a:latin typeface="Lucida Fax" panose="02060602050505020204" pitchFamily="18" charset="0"/>
                <a:cs typeface="Consolas" pitchFamily="49" charset="0"/>
              </a:rPr>
              <a:t>]        </a:t>
            </a:r>
          </a:p>
          <a:p>
            <a:pPr marL="914400" lvl="2" indent="0">
              <a:buNone/>
            </a:pPr>
            <a:r>
              <a:rPr lang="en-IN" sz="2400" dirty="0">
                <a:latin typeface="Lucida Fax" panose="02060602050505020204" pitchFamily="18" charset="0"/>
                <a:cs typeface="Consolas" pitchFamily="49" charset="0"/>
              </a:rPr>
              <a:t>            return </a:t>
            </a:r>
            <a:r>
              <a:rPr lang="en-IN" sz="2400" dirty="0" err="1">
                <a:latin typeface="Lucida Fax" panose="02060602050505020204" pitchFamily="18" charset="0"/>
                <a:cs typeface="Consolas" pitchFamily="49" charset="0"/>
              </a:rPr>
              <a:t>binarySearch</a:t>
            </a:r>
            <a:r>
              <a:rPr lang="en-IN" sz="2400" dirty="0">
                <a:latin typeface="Lucida Fax" panose="02060602050505020204" pitchFamily="18" charset="0"/>
                <a:cs typeface="Consolas" pitchFamily="49" charset="0"/>
              </a:rPr>
              <a:t>(</a:t>
            </a:r>
            <a:r>
              <a:rPr lang="en-IN" sz="2400" dirty="0" err="1">
                <a:latin typeface="Lucida Fax" panose="02060602050505020204" pitchFamily="18" charset="0"/>
                <a:cs typeface="Consolas" pitchFamily="49" charset="0"/>
              </a:rPr>
              <a:t>arr</a:t>
            </a:r>
            <a:r>
              <a:rPr lang="en-IN" sz="2400" dirty="0">
                <a:latin typeface="Lucida Fax" panose="02060602050505020204" pitchFamily="18" charset="0"/>
                <a:cs typeface="Consolas" pitchFamily="49" charset="0"/>
              </a:rPr>
              <a:t>, item, </a:t>
            </a:r>
            <a:r>
              <a:rPr lang="en-IN" sz="2400" dirty="0" err="1">
                <a:latin typeface="Lucida Fax" panose="02060602050505020204" pitchFamily="18" charset="0"/>
                <a:cs typeface="Consolas" pitchFamily="49" charset="0"/>
              </a:rPr>
              <a:t>midIndex</a:t>
            </a:r>
            <a:r>
              <a:rPr lang="en-IN" sz="2400" dirty="0">
                <a:latin typeface="Lucida Fax" panose="02060602050505020204" pitchFamily="18" charset="0"/>
                <a:cs typeface="Consolas" pitchFamily="49" charset="0"/>
              </a:rPr>
              <a:t> + 1, end)</a:t>
            </a:r>
          </a:p>
          <a:p>
            <a:pPr marL="914400" lvl="2" indent="0">
              <a:buNone/>
            </a:pPr>
            <a:r>
              <a:rPr lang="en-IN" sz="2400" dirty="0">
                <a:latin typeface="Lucida Fax" panose="02060602050505020204" pitchFamily="18" charset="0"/>
                <a:cs typeface="Consolas" pitchFamily="49" charset="0"/>
              </a:rPr>
              <a:t>        else                              </a:t>
            </a:r>
          </a:p>
          <a:p>
            <a:pPr marL="914400" lvl="2" indent="0">
              <a:buNone/>
            </a:pPr>
            <a:r>
              <a:rPr lang="en-IN" sz="2400" dirty="0">
                <a:latin typeface="Lucida Fax" panose="02060602050505020204" pitchFamily="18" charset="0"/>
                <a:cs typeface="Consolas" pitchFamily="49" charset="0"/>
              </a:rPr>
              <a:t>            return </a:t>
            </a:r>
            <a:r>
              <a:rPr lang="en-IN" sz="2400" dirty="0" err="1">
                <a:latin typeface="Lucida Fax" panose="02060602050505020204" pitchFamily="18" charset="0"/>
                <a:cs typeface="Consolas" pitchFamily="49" charset="0"/>
              </a:rPr>
              <a:t>binarySearch</a:t>
            </a:r>
            <a:r>
              <a:rPr lang="en-IN" sz="2400" dirty="0">
                <a:latin typeface="Lucida Fax" panose="02060602050505020204" pitchFamily="18" charset="0"/>
                <a:cs typeface="Consolas" pitchFamily="49" charset="0"/>
              </a:rPr>
              <a:t>(</a:t>
            </a:r>
            <a:r>
              <a:rPr lang="en-IN" sz="2400" dirty="0" err="1">
                <a:latin typeface="Lucida Fax" panose="02060602050505020204" pitchFamily="18" charset="0"/>
                <a:cs typeface="Consolas" pitchFamily="49" charset="0"/>
              </a:rPr>
              <a:t>arr</a:t>
            </a:r>
            <a:r>
              <a:rPr lang="en-IN" sz="2400" dirty="0">
                <a:latin typeface="Lucida Fax" panose="02060602050505020204" pitchFamily="18" charset="0"/>
                <a:cs typeface="Consolas" pitchFamily="49" charset="0"/>
              </a:rPr>
              <a:t>, item, beg, </a:t>
            </a:r>
            <a:r>
              <a:rPr lang="en-IN" sz="2400" dirty="0" err="1">
                <a:latin typeface="Lucida Fax" panose="02060602050505020204" pitchFamily="18" charset="0"/>
                <a:cs typeface="Consolas" pitchFamily="49" charset="0"/>
              </a:rPr>
              <a:t>midIndex</a:t>
            </a:r>
            <a:r>
              <a:rPr lang="en-IN" sz="2400" dirty="0">
                <a:latin typeface="Lucida Fax" panose="02060602050505020204" pitchFamily="18" charset="0"/>
                <a:cs typeface="Consolas" pitchFamily="49" charset="0"/>
              </a:rPr>
              <a:t> – 1)</a:t>
            </a:r>
          </a:p>
          <a:p>
            <a:pPr marL="914400" lvl="2" indent="0">
              <a:buNone/>
            </a:pPr>
            <a:r>
              <a:rPr lang="en-IN" sz="2400" dirty="0">
                <a:latin typeface="Lucida Fax" panose="02060602050505020204" pitchFamily="18" charset="0"/>
                <a:cs typeface="Consolas" pitchFamily="49" charset="0"/>
              </a:rPr>
              <a:t>return -1</a:t>
            </a:r>
          </a:p>
        </p:txBody>
      </p:sp>
    </p:spTree>
    <p:extLst>
      <p:ext uri="{BB962C8B-B14F-4D97-AF65-F5344CB8AC3E}">
        <p14:creationId xmlns:p14="http://schemas.microsoft.com/office/powerpoint/2010/main" val="171041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buNone/>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rPr>
                        <m:t>𝑡</m:t>
                      </m:r>
                      <m:d>
                        <m:dPr>
                          <m:ctrlPr>
                            <a:rPr lang="en-US" i="1">
                              <a:latin typeface="Cambria Math" panose="02040503050406030204" pitchFamily="18" charset="0"/>
                            </a:rPr>
                          </m:ctrlPr>
                        </m:dPr>
                        <m:e>
                          <m:r>
                            <a:rPr lang="en-US" i="1">
                              <a:latin typeface="Cambria Math" panose="02040503050406030204" pitchFamily="18" charset="0"/>
                            </a:rPr>
                            <m:t> </m:t>
                          </m:r>
                          <m:r>
                            <a:rPr lang="en-US" i="1">
                              <a:latin typeface="Cambria Math" panose="02040503050406030204" pitchFamily="18" charset="0"/>
                            </a:rPr>
                            <m:t>𝑛</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𝑐</m:t>
                              </m:r>
                              <m:r>
                                <a:rPr lang="en-US" i="1">
                                  <a:latin typeface="Cambria Math" panose="02040503050406030204" pitchFamily="18" charset="0"/>
                                </a:rPr>
                                <m:t>1 </m:t>
                              </m:r>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𝑛</m:t>
                              </m:r>
                              <m:r>
                                <a:rPr lang="en-US" i="1">
                                  <a:latin typeface="Cambria Math" panose="02040503050406030204" pitchFamily="18" charset="0"/>
                                </a:rPr>
                                <m:t>=0</m:t>
                              </m:r>
                            </m:e>
                            <m:e>
                              <m:r>
                                <a:rPr lang="en-US" i="1">
                                  <a:latin typeface="Cambria Math" panose="02040503050406030204" pitchFamily="18" charset="0"/>
                                </a:rPr>
                                <m:t>𝑐</m:t>
                              </m:r>
                              <m:r>
                                <a:rPr lang="en-US" i="1">
                                  <a:latin typeface="Cambria Math" panose="02040503050406030204" pitchFamily="18" charset="0"/>
                                </a:rPr>
                                <m:t>2+</m:t>
                              </m:r>
                              <m:r>
                                <a:rPr lang="en-US" i="1">
                                  <a:latin typeface="Cambria Math" panose="02040503050406030204" pitchFamily="18" charset="0"/>
                                </a:rPr>
                                <m:t>𝑡</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r>
                                <a:rPr lang="en-US" i="1">
                                  <a:latin typeface="Cambria Math" panose="02040503050406030204" pitchFamily="18" charset="0"/>
                                </a:rPr>
                                <m:t>   </m:t>
                              </m:r>
                              <m:r>
                                <a:rPr lang="en-US" i="1">
                                  <a:latin typeface="Cambria Math" panose="02040503050406030204" pitchFamily="18" charset="0"/>
                                </a:rPr>
                                <m:t>𝑜</m:t>
                              </m:r>
                              <m:r>
                                <a:rPr lang="en-US" i="1">
                                  <a:latin typeface="Cambria Math" panose="02040503050406030204" pitchFamily="18" charset="0"/>
                                </a:rPr>
                                <m:t>/</m:t>
                              </m:r>
                              <m:r>
                                <a:rPr lang="en-US" i="1">
                                  <a:latin typeface="Cambria Math" panose="02040503050406030204" pitchFamily="18" charset="0"/>
                                </a:rPr>
                                <m:t>𝑤</m:t>
                              </m:r>
                            </m:e>
                          </m:eqArr>
                        </m:e>
                      </m:d>
                    </m:oMath>
                  </m:oMathPara>
                </a14:m>
                <a:endParaRPr lang="en-US" dirty="0"/>
              </a:p>
              <a:p>
                <a:pPr marL="0" indent="0" algn="l">
                  <a:buNone/>
                </a:pPr>
                <a:r>
                  <a:rPr lang="en-US" dirty="0"/>
                  <a:t>Rewrite, 		</a:t>
                </a:r>
                <a14:m>
                  <m:oMath xmlns:m="http://schemas.openxmlformats.org/officeDocument/2006/math">
                    <m:r>
                      <a:rPr lang="en-US" i="1">
                        <a:latin typeface="Cambria Math" panose="02040503050406030204" pitchFamily="18" charset="0"/>
                      </a:rPr>
                      <m:t>𝑡</m:t>
                    </m:r>
                    <m:d>
                      <m:dPr>
                        <m:ctrlPr>
                          <a:rPr lang="en-US" i="1">
                            <a:latin typeface="Cambria Math" panose="02040503050406030204" pitchFamily="18" charset="0"/>
                          </a:rPr>
                        </m:ctrlPr>
                      </m:dPr>
                      <m:e>
                        <m:r>
                          <a:rPr lang="en-US" i="1" smtClean="0">
                            <a:latin typeface="Cambria Math" panose="02040503050406030204" pitchFamily="18" charset="0"/>
                          </a:rPr>
                          <m:t>𝑛</m:t>
                        </m:r>
                      </m:e>
                    </m:d>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2+</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oMath>
                </a14:m>
                <a:endParaRPr lang="en-US" dirty="0"/>
              </a:p>
              <a:p>
                <a:pPr marL="0" indent="0">
                  <a:buNone/>
                </a:pPr>
                <a:r>
                  <a:rPr lang="en-US" dirty="0">
                    <a:solidFill>
                      <a:srgbClr val="C00000"/>
                    </a:solidFill>
                  </a:rPr>
                  <a:t>Now,  replace </a:t>
                </a:r>
                <a14:m>
                  <m:oMath xmlns:m="http://schemas.openxmlformats.org/officeDocument/2006/math">
                    <m:r>
                      <a:rPr lang="en-US" i="1" dirty="0" smtClean="0">
                        <a:solidFill>
                          <a:srgbClr val="C00000"/>
                        </a:solidFill>
                        <a:latin typeface="Cambria Math" panose="02040503050406030204" pitchFamily="18" charset="0"/>
                      </a:rPr>
                      <m:t>𝑛</m:t>
                    </m:r>
                  </m:oMath>
                </a14:m>
                <a:r>
                  <a:rPr lang="en-US" dirty="0">
                    <a:solidFill>
                      <a:srgbClr val="C00000"/>
                    </a:solidFill>
                  </a:rPr>
                  <a:t> by </a:t>
                </a:r>
                <a14:m>
                  <m:oMath xmlns:m="http://schemas.openxmlformats.org/officeDocument/2006/math">
                    <m:r>
                      <a:rPr lang="en-US" i="1" dirty="0" smtClean="0">
                        <a:solidFill>
                          <a:srgbClr val="C00000"/>
                        </a:solidFill>
                        <a:latin typeface="Cambria Math" panose="02040503050406030204" pitchFamily="18" charset="0"/>
                      </a:rPr>
                      <m:t>𝑛</m:t>
                    </m:r>
                    <m:r>
                      <a:rPr lang="en-US" i="1" dirty="0" smtClean="0">
                        <a:solidFill>
                          <a:srgbClr val="C00000"/>
                        </a:solidFill>
                        <a:latin typeface="Cambria Math" panose="02040503050406030204" pitchFamily="18" charset="0"/>
                      </a:rPr>
                      <m:t> – 1 </m:t>
                    </m:r>
                  </m:oMath>
                </a14:m>
                <a:r>
                  <a:rPr lang="en-US" dirty="0">
                    <a:solidFill>
                      <a:srgbClr val="C00000"/>
                    </a:solidFill>
                  </a:rPr>
                  <a:t>and </a:t>
                </a:r>
                <a14:m>
                  <m:oMath xmlns:m="http://schemas.openxmlformats.org/officeDocument/2006/math">
                    <m:r>
                      <a:rPr lang="en-US" i="1" dirty="0" smtClean="0">
                        <a:solidFill>
                          <a:srgbClr val="C00000"/>
                        </a:solidFill>
                        <a:latin typeface="Cambria Math" panose="02040503050406030204" pitchFamily="18" charset="0"/>
                      </a:rPr>
                      <m:t>𝑛</m:t>
                    </m:r>
                    <m:r>
                      <a:rPr lang="en-US" i="1" dirty="0" smtClean="0">
                        <a:solidFill>
                          <a:srgbClr val="C00000"/>
                        </a:solidFill>
                        <a:latin typeface="Cambria Math" panose="02040503050406030204" pitchFamily="18" charset="0"/>
                      </a:rPr>
                      <m:t> − 2</m:t>
                    </m:r>
                  </m:oMath>
                </a14:m>
                <a:endParaRPr lang="en-US" dirty="0">
                  <a:solidFill>
                    <a:srgbClr val="C00000"/>
                  </a:solidFill>
                </a:endParaRPr>
              </a:p>
              <a:p>
                <a:pPr marL="0" indent="0">
                  <a:buNone/>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𝑡</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2+</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−2)</m:t>
                      </m:r>
                    </m:oMath>
                  </m:oMathPara>
                </a14:m>
                <a:endParaRPr lang="en-US" dirty="0"/>
              </a:p>
              <a:p>
                <a:pPr marL="0" indent="0">
                  <a:buNone/>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𝑡</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−2</m:t>
                          </m:r>
                        </m:e>
                      </m:d>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2+</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−3)</m:t>
                      </m:r>
                    </m:oMath>
                  </m:oMathPara>
                </a14:m>
                <a:endParaRPr lang="en-US" dirty="0"/>
              </a:p>
              <a:p>
                <a:pPr marL="0" indent="0">
                  <a:buNone/>
                </a:pPr>
                <a:r>
                  <a:rPr lang="en-US" dirty="0"/>
                  <a:t>So, </a:t>
                </a:r>
              </a:p>
              <a:p>
                <a:pPr marL="0" indent="0">
                  <a:buNone/>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𝑡</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2+</m:t>
                      </m:r>
                      <m:r>
                        <a:rPr lang="en-US" i="1">
                          <a:latin typeface="Cambria Math" panose="02040503050406030204" pitchFamily="18" charset="0"/>
                        </a:rPr>
                        <m:t>𝑐</m:t>
                      </m:r>
                      <m:r>
                        <a:rPr lang="en-US" i="1">
                          <a:latin typeface="Cambria Math" panose="02040503050406030204" pitchFamily="18" charset="0"/>
                        </a:rPr>
                        <m:t>2+</m:t>
                      </m:r>
                      <m:r>
                        <a:rPr lang="en-US" i="1">
                          <a:latin typeface="Cambria Math" panose="02040503050406030204" pitchFamily="18" charset="0"/>
                        </a:rPr>
                        <m:t>𝑐</m:t>
                      </m:r>
                      <m:r>
                        <a:rPr lang="en-US" i="1">
                          <a:latin typeface="Cambria Math" panose="02040503050406030204" pitchFamily="18" charset="0"/>
                        </a:rPr>
                        <m:t>2+</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−3)</m:t>
                      </m:r>
                    </m:oMath>
                  </m:oMathPara>
                </a14:m>
                <a:endParaRPr lang="en-US" dirty="0"/>
              </a:p>
              <a:p>
                <a:pPr marL="0" indent="0">
                  <a:buNone/>
                </a:pPr>
                <a:r>
                  <a:rPr lang="en-US" dirty="0"/>
                  <a:t>In general,</a:t>
                </a:r>
              </a:p>
              <a:p>
                <a:pPr marL="0" indent="0">
                  <a:buNone/>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𝑡</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i="1">
                          <a:latin typeface="Cambria Math" panose="02040503050406030204" pitchFamily="18" charset="0"/>
                        </a:rPr>
                        <m:t>𝑘𝑐</m:t>
                      </m:r>
                      <m:r>
                        <a:rPr lang="en-US" i="1">
                          <a:latin typeface="Cambria Math" panose="02040503050406030204" pitchFamily="18" charset="0"/>
                        </a:rPr>
                        <m:t>2+</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oMath>
                  </m:oMathPara>
                </a14:m>
                <a:endParaRPr lang="en-US" dirty="0"/>
              </a:p>
              <a:p>
                <a:pPr marL="0" indent="0" algn="l">
                  <a:buNone/>
                </a:pPr>
                <a:r>
                  <a:rPr lang="en-US" dirty="0"/>
                  <a:t>Suppose if we take </a:t>
                </a:r>
                <a14:m>
                  <m:oMath xmlns:m="http://schemas.openxmlformats.org/officeDocument/2006/math">
                    <m:r>
                      <a:rPr lang="en-US" i="1" dirty="0">
                        <a:latin typeface="Cambria Math" panose="02040503050406030204" pitchFamily="18" charset="0"/>
                      </a:rPr>
                      <m:t>𝑘</m:t>
                    </m:r>
                    <m:r>
                      <a:rPr lang="en-US" i="1" dirty="0">
                        <a:latin typeface="Cambria Math" panose="02040503050406030204" pitchFamily="18" charset="0"/>
                      </a:rPr>
                      <m:t> = </m:t>
                    </m:r>
                    <m:r>
                      <a:rPr lang="en-US" i="1" dirty="0">
                        <a:latin typeface="Cambria Math" panose="02040503050406030204" pitchFamily="18" charset="0"/>
                      </a:rPr>
                      <m:t>𝑛</m:t>
                    </m:r>
                    <m:r>
                      <a:rPr lang="en-US" i="1" dirty="0">
                        <a:latin typeface="Cambria Math" panose="02040503050406030204" pitchFamily="18" charset="0"/>
                      </a:rPr>
                      <m:t> </m:t>
                    </m:r>
                  </m:oMath>
                </a14:m>
                <a:r>
                  <a:rPr lang="en-US" dirty="0"/>
                  <a:t>then,</a:t>
                </a:r>
              </a:p>
              <a:p>
                <a:pPr marL="0" indent="0">
                  <a:buNone/>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𝑡</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i="1">
                          <a:latin typeface="Cambria Math" panose="02040503050406030204" pitchFamily="18" charset="0"/>
                        </a:rPr>
                        <m:t>𝑛𝑐</m:t>
                      </m:r>
                      <m:r>
                        <a:rPr lang="en-US" i="1">
                          <a:latin typeface="Cambria Math" panose="02040503050406030204" pitchFamily="18" charset="0"/>
                        </a:rPr>
                        <m:t>2+</m:t>
                      </m:r>
                      <m:r>
                        <a:rPr lang="en-US" i="1">
                          <a:latin typeface="Cambria Math" panose="02040503050406030204" pitchFamily="18" charset="0"/>
                        </a:rPr>
                        <m:t>𝑡</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𝑛</m:t>
                          </m:r>
                        </m:e>
                      </m:d>
                      <m:r>
                        <a:rPr lang="en-US" i="1">
                          <a:latin typeface="Cambria Math" panose="02040503050406030204" pitchFamily="18" charset="0"/>
                        </a:rPr>
                        <m:t>=</m:t>
                      </m:r>
                      <m:r>
                        <a:rPr lang="en-US" i="1">
                          <a:latin typeface="Cambria Math" panose="02040503050406030204" pitchFamily="18" charset="0"/>
                        </a:rPr>
                        <m:t>𝑛𝑐</m:t>
                      </m:r>
                      <m:r>
                        <a:rPr lang="en-US" i="1">
                          <a:latin typeface="Cambria Math" panose="02040503050406030204" pitchFamily="18" charset="0"/>
                        </a:rPr>
                        <m:t>2+</m:t>
                      </m:r>
                      <m:r>
                        <a:rPr lang="en-US" i="1">
                          <a:latin typeface="Cambria Math" panose="02040503050406030204" pitchFamily="18" charset="0"/>
                        </a:rPr>
                        <m:t>𝑡</m:t>
                      </m:r>
                      <m:d>
                        <m:dPr>
                          <m:ctrlPr>
                            <a:rPr lang="en-US"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m:t>
                      </m:r>
                      <m:r>
                        <a:rPr lang="en-US" i="1">
                          <a:latin typeface="Cambria Math" panose="02040503050406030204" pitchFamily="18" charset="0"/>
                        </a:rPr>
                        <m:t>𝑛𝑐</m:t>
                      </m:r>
                      <m:r>
                        <a:rPr lang="en-US" i="1">
                          <a:latin typeface="Cambria Math" panose="02040503050406030204" pitchFamily="18" charset="0"/>
                        </a:rPr>
                        <m:t>2+</m:t>
                      </m:r>
                      <m:r>
                        <a:rPr lang="en-US" i="1">
                          <a:latin typeface="Cambria Math" panose="02040503050406030204" pitchFamily="18" charset="0"/>
                        </a:rPr>
                        <m:t>𝑐</m:t>
                      </m:r>
                      <m:r>
                        <a:rPr lang="en-US" i="1">
                          <a:latin typeface="Cambria Math" panose="02040503050406030204" pitchFamily="18" charset="0"/>
                        </a:rPr>
                        <m:t>1=</m:t>
                      </m:r>
                      <m:r>
                        <a:rPr lang="en-US" b="1" i="1">
                          <a:latin typeface="Cambria Math" panose="02040503050406030204" pitchFamily="18" charset="0"/>
                        </a:rPr>
                        <m:t>𝑶</m:t>
                      </m:r>
                      <m:d>
                        <m:dPr>
                          <m:ctrlPr>
                            <a:rPr lang="en-US" b="1" i="1">
                              <a:latin typeface="Cambria Math" panose="02040503050406030204" pitchFamily="18" charset="0"/>
                            </a:rPr>
                          </m:ctrlPr>
                        </m:dPr>
                        <m:e>
                          <m:r>
                            <a:rPr lang="en-US" b="1" i="1">
                              <a:latin typeface="Cambria Math" panose="02040503050406030204" pitchFamily="18" charset="0"/>
                            </a:rPr>
                            <m:t>𝒏</m:t>
                          </m:r>
                        </m:e>
                      </m:d>
                    </m:oMath>
                  </m:oMathPara>
                </a14:m>
                <a:endParaRPr lang="en-US" b="1" dirty="0"/>
              </a:p>
              <a:p>
                <a:pPr marL="0"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7</a:t>
            </a:fld>
            <a:endParaRPr lang="en-US" dirty="0"/>
          </a:p>
        </p:txBody>
      </p:sp>
      <p:sp>
        <p:nvSpPr>
          <p:cNvPr id="6" name="Rounded Rectangle 5"/>
          <p:cNvSpPr/>
          <p:nvPr/>
        </p:nvSpPr>
        <p:spPr>
          <a:xfrm>
            <a:off x="8748252" y="5666454"/>
            <a:ext cx="838200" cy="419100"/>
          </a:xfrm>
          <a:prstGeom prst="round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1714500" y="2362200"/>
            <a:ext cx="8763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55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left)">
                                      <p:cBhvr>
                                        <p:cTn id="6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 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Let </a:t>
                </a:r>
                <a14:m>
                  <m:oMath xmlns:m="http://schemas.openxmlformats.org/officeDocument/2006/math">
                    <m:r>
                      <a:rPr lang="en-US" i="1" dirty="0" smtClean="0">
                        <a:latin typeface="Cambria Math" panose="02040503050406030204" pitchFamily="18" charset="0"/>
                      </a:rPr>
                      <m:t>𝑡</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be the time required for a call on </a:t>
                </a:r>
                <a:r>
                  <a:rPr lang="en-US" dirty="0" err="1"/>
                  <a:t>binrec</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𝑖</m:t>
                    </m:r>
                    <m:r>
                      <a:rPr lang="en-US" i="1" dirty="0" smtClean="0">
                        <a:latin typeface="Cambria Math" panose="02040503050406030204" pitchFamily="18" charset="0"/>
                      </a:rPr>
                      <m:t>,…,</m:t>
                    </m:r>
                    <m:r>
                      <a:rPr lang="en-US" i="1" dirty="0" smtClean="0">
                        <a:latin typeface="Cambria Math" panose="02040503050406030204" pitchFamily="18" charset="0"/>
                      </a:rPr>
                      <m:t>𝑗</m:t>
                    </m:r>
                    <m:r>
                      <a:rPr lang="en-US"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 ), </m:t>
                    </m:r>
                  </m:oMath>
                </a14:m>
                <a:r>
                  <a:rPr lang="en-US" dirty="0"/>
                  <a:t>where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𝑗</m:t>
                    </m:r>
                    <m:r>
                      <a:rPr lang="en-US" i="1" dirty="0" smtClean="0">
                        <a:latin typeface="Cambria Math" panose="02040503050406030204" pitchFamily="18" charset="0"/>
                      </a:rPr>
                      <m:t> – </m:t>
                    </m:r>
                    <m:r>
                      <a:rPr lang="en-US" i="1" dirty="0" smtClean="0">
                        <a:latin typeface="Cambria Math" panose="02040503050406030204" pitchFamily="18" charset="0"/>
                      </a:rPr>
                      <m:t>𝑖</m:t>
                    </m:r>
                    <m:r>
                      <a:rPr lang="en-US" i="1" dirty="0" smtClean="0">
                        <a:latin typeface="Cambria Math" panose="02040503050406030204" pitchFamily="18" charset="0"/>
                      </a:rPr>
                      <m:t>  + 1 </m:t>
                    </m:r>
                  </m:oMath>
                </a14:m>
                <a:r>
                  <a:rPr lang="en-US" dirty="0"/>
                  <a:t>is the number of elements </a:t>
                </a:r>
                <a:r>
                  <a:rPr lang="en-US" b="1" dirty="0"/>
                  <a:t>still under consideration </a:t>
                </a:r>
                <a:r>
                  <a:rPr lang="en-US" dirty="0"/>
                  <a:t>in the search.</a:t>
                </a:r>
              </a:p>
              <a:p>
                <a:r>
                  <a:rPr lang="en-US" dirty="0"/>
                  <a:t>The recurrence equation is given as,</a:t>
                </a:r>
              </a:p>
              <a:p>
                <a:pPr marL="0" indent="0" algn="ctr">
                  <a:buNone/>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𝒕</m:t>
                      </m:r>
                      <m:r>
                        <a:rPr lang="en-US" b="1" i="1" dirty="0" smtClean="0">
                          <a:latin typeface="Cambria Math" panose="02040503050406030204" pitchFamily="18" charset="0"/>
                        </a:rPr>
                        <m:t>(</m:t>
                      </m:r>
                      <m:r>
                        <a:rPr lang="en-US" b="1" i="1" dirty="0" smtClean="0">
                          <a:latin typeface="Cambria Math" panose="02040503050406030204" pitchFamily="18" charset="0"/>
                        </a:rPr>
                        <m:t>𝒏</m:t>
                      </m:r>
                      <m:r>
                        <a:rPr lang="en-US" b="1" i="1" dirty="0" smtClean="0">
                          <a:latin typeface="Cambria Math" panose="02040503050406030204" pitchFamily="18" charset="0"/>
                        </a:rPr>
                        <m:t>)=</m:t>
                      </m:r>
                      <m:r>
                        <a:rPr lang="en-US" b="1" i="1" dirty="0" smtClean="0">
                          <a:latin typeface="Cambria Math" panose="02040503050406030204" pitchFamily="18" charset="0"/>
                        </a:rPr>
                        <m:t>𝒕</m:t>
                      </m:r>
                      <m:r>
                        <a:rPr lang="en-US" b="1" i="1" dirty="0" smtClean="0">
                          <a:latin typeface="Cambria Math" panose="02040503050406030204" pitchFamily="18" charset="0"/>
                        </a:rPr>
                        <m:t>(</m:t>
                      </m:r>
                      <m:r>
                        <a:rPr lang="en-US" b="1" i="1" dirty="0" smtClean="0">
                          <a:latin typeface="Cambria Math" panose="02040503050406030204" pitchFamily="18" charset="0"/>
                        </a:rPr>
                        <m:t>𝒏</m:t>
                      </m:r>
                      <m:r>
                        <a:rPr lang="en-US" b="1" i="1" dirty="0" smtClean="0">
                          <a:latin typeface="Cambria Math" panose="02040503050406030204" pitchFamily="18" charset="0"/>
                        </a:rPr>
                        <m:t>/</m:t>
                      </m:r>
                      <m:r>
                        <a:rPr lang="en-US" b="1" i="1" dirty="0" smtClean="0">
                          <a:latin typeface="Cambria Math" panose="02040503050406030204" pitchFamily="18" charset="0"/>
                        </a:rPr>
                        <m:t>𝟐</m:t>
                      </m:r>
                      <m:r>
                        <a:rPr lang="en-US" b="1" i="1" dirty="0" smtClean="0">
                          <a:latin typeface="Cambria Math" panose="02040503050406030204" pitchFamily="18" charset="0"/>
                        </a:rPr>
                        <m:t>)+</m:t>
                      </m:r>
                      <m:r>
                        <a:rPr lang="en-US" b="1" i="1" dirty="0" smtClean="0">
                          <a:latin typeface="Cambria Math" panose="02040503050406030204" pitchFamily="18" charset="0"/>
                          <a:ea typeface="Cambria Math" panose="02040503050406030204" pitchFamily="18" charset="0"/>
                        </a:rPr>
                        <m:t>𝜽</m:t>
                      </m:r>
                      <m:r>
                        <a:rPr lang="en-US" b="1" i="1" dirty="0">
                          <a:latin typeface="Cambria Math" panose="02040503050406030204" pitchFamily="18" charset="0"/>
                        </a:rPr>
                        <m:t>(</m:t>
                      </m:r>
                      <m:r>
                        <a:rPr lang="en-US" b="1" i="1" dirty="0">
                          <a:latin typeface="Cambria Math" panose="02040503050406030204" pitchFamily="18" charset="0"/>
                        </a:rPr>
                        <m:t>𝟏</m:t>
                      </m:r>
                      <m:r>
                        <a:rPr lang="en-US" b="1" i="1" dirty="0">
                          <a:latin typeface="Cambria Math" panose="02040503050406030204" pitchFamily="18" charset="0"/>
                        </a:rPr>
                        <m:t>)</m:t>
                      </m:r>
                    </m:oMath>
                  </m:oMathPara>
                </a14:m>
                <a:endParaRPr lang="en-US" b="1" dirty="0"/>
              </a:p>
              <a:p>
                <a:r>
                  <a:rPr lang="en-US" dirty="0"/>
                  <a:t>Comparing this to the general template for divide and conquer algorithm, </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=1, </m:t>
                    </m:r>
                    <m:r>
                      <a:rPr lang="en-US" i="1" dirty="0">
                        <a:latin typeface="Cambria Math" panose="02040503050406030204" pitchFamily="18" charset="0"/>
                      </a:rPr>
                      <m:t>𝑏</m:t>
                    </m:r>
                    <m:r>
                      <a:rPr lang="en-US" i="1" dirty="0">
                        <a:latin typeface="Cambria Math" panose="02040503050406030204" pitchFamily="18" charset="0"/>
                      </a:rPr>
                      <m:t>=2 </m:t>
                    </m:r>
                    <m:r>
                      <a:rPr lang="en-US" i="1" dirty="0">
                        <a:latin typeface="Cambria Math" panose="02040503050406030204" pitchFamily="18" charset="0"/>
                      </a:rPr>
                      <m:t>𝑎𝑛𝑑</m:t>
                    </m:r>
                    <m:r>
                      <a:rPr lang="en-US" i="1" dirty="0">
                        <a:latin typeface="Cambria Math" panose="02040503050406030204" pitchFamily="18" charset="0"/>
                      </a:rPr>
                      <m:t> </m:t>
                    </m:r>
                    <m:r>
                      <a:rPr lang="en-US" i="1" dirty="0" smtClean="0">
                        <a:latin typeface="Cambria Math" panose="02040503050406030204" pitchFamily="18" charset="0"/>
                      </a:rPr>
                      <m:t>𝑐</m:t>
                    </m:r>
                    <m:r>
                      <a:rPr lang="en-US" i="1" dirty="0">
                        <a:latin typeface="Cambria Math" panose="02040503050406030204" pitchFamily="18" charset="0"/>
                      </a:rPr>
                      <m:t>=0.</m:t>
                    </m:r>
                  </m:oMath>
                </a14:m>
                <a:endParaRPr lang="en-US" dirty="0"/>
              </a:p>
              <a:p>
                <a:pPr marL="0" indent="0" algn="ctr">
                  <a:buNone/>
                </a:pPr>
                <a:r>
                  <a:rPr lang="en-US" b="1" dirty="0"/>
                  <a:t> </a:t>
                </a:r>
                <a14:m>
                  <m:oMath xmlns:m="http://schemas.openxmlformats.org/officeDocument/2006/math">
                    <m:r>
                      <a:rPr lang="en-US" b="1" i="1" dirty="0" smtClean="0">
                        <a:latin typeface="Cambria Math" panose="02040503050406030204" pitchFamily="18" charset="0"/>
                        <a:ea typeface="Cambria Math" panose="02040503050406030204" pitchFamily="18" charset="0"/>
                      </a:rPr>
                      <m:t>∴</m:t>
                    </m:r>
                    <m:r>
                      <a:rPr lang="en-US" b="1" i="1" dirty="0" smtClean="0">
                        <a:latin typeface="Cambria Math" panose="02040503050406030204" pitchFamily="18" charset="0"/>
                      </a:rPr>
                      <m:t>𝒕</m:t>
                    </m:r>
                    <m:r>
                      <a:rPr lang="en-US" b="1" i="1" dirty="0" smtClean="0">
                        <a:latin typeface="Cambria Math" panose="02040503050406030204" pitchFamily="18" charset="0"/>
                      </a:rPr>
                      <m:t>(</m:t>
                    </m:r>
                    <m:r>
                      <a:rPr lang="en-US" b="1" i="1" dirty="0" smtClean="0">
                        <a:latin typeface="Cambria Math" panose="02040503050406030204" pitchFamily="18" charset="0"/>
                      </a:rPr>
                      <m:t>𝒏</m:t>
                    </m:r>
                    <m:r>
                      <a:rPr lang="en-US" b="1" i="1" dirty="0" smtClean="0">
                        <a:latin typeface="Cambria Math" panose="02040503050406030204" pitchFamily="18" charset="0"/>
                      </a:rPr>
                      <m:t>)∈</m:t>
                    </m:r>
                    <m:r>
                      <a:rPr lang="el-GR" b="1" i="1" dirty="0" smtClean="0">
                        <a:latin typeface="Cambria Math" panose="02040503050406030204" pitchFamily="18" charset="0"/>
                        <a:ea typeface="Cambria Math" panose="02040503050406030204" pitchFamily="18" charset="0"/>
                      </a:rPr>
                      <m:t>𝜽</m:t>
                    </m:r>
                    <m:r>
                      <a:rPr lang="en-US" b="1" i="1" dirty="0">
                        <a:latin typeface="Cambria Math" panose="02040503050406030204" pitchFamily="18" charset="0"/>
                      </a:rPr>
                      <m:t>(</m:t>
                    </m:r>
                    <m:r>
                      <a:rPr lang="en-US" b="1" i="1" dirty="0" err="1">
                        <a:latin typeface="Cambria Math" panose="02040503050406030204" pitchFamily="18" charset="0"/>
                      </a:rPr>
                      <m:t>𝒍</m:t>
                    </m:r>
                    <m:r>
                      <a:rPr lang="en-US" b="1" i="1" dirty="0" smtClean="0">
                        <a:latin typeface="Cambria Math" panose="02040503050406030204" pitchFamily="18" charset="0"/>
                      </a:rPr>
                      <m:t>𝒐</m:t>
                    </m:r>
                    <m:r>
                      <a:rPr lang="en-US" b="1" i="1" dirty="0" err="1">
                        <a:latin typeface="Cambria Math" panose="02040503050406030204" pitchFamily="18" charset="0"/>
                      </a:rPr>
                      <m:t>𝒈</m:t>
                    </m:r>
                    <m:r>
                      <a:rPr lang="en-US" b="1" i="1" dirty="0">
                        <a:latin typeface="Cambria Math" panose="02040503050406030204" pitchFamily="18" charset="0"/>
                      </a:rPr>
                      <m:t>⁡</m:t>
                    </m:r>
                    <m:r>
                      <a:rPr lang="en-US" b="1" i="1" dirty="0">
                        <a:latin typeface="Cambria Math" panose="02040503050406030204" pitchFamily="18" charset="0"/>
                      </a:rPr>
                      <m:t>𝒏</m:t>
                    </m:r>
                    <m:r>
                      <a:rPr lang="en-US" b="1" i="1" dirty="0">
                        <a:latin typeface="Cambria Math" panose="02040503050406030204" pitchFamily="18" charset="0"/>
                      </a:rPr>
                      <m:t>)</m:t>
                    </m:r>
                  </m:oMath>
                </a14:m>
                <a:endParaRPr lang="en-US" b="1" dirty="0"/>
              </a:p>
              <a:p>
                <a:r>
                  <a:rPr lang="en-US" dirty="0"/>
                  <a:t>The complexity of binary search is </a:t>
                </a:r>
                <a14:m>
                  <m:oMath xmlns:m="http://schemas.openxmlformats.org/officeDocument/2006/math">
                    <m:r>
                      <a:rPr lang="el-GR" b="1" i="1" dirty="0" smtClean="0">
                        <a:latin typeface="Cambria Math" panose="02040503050406030204" pitchFamily="18" charset="0"/>
                        <a:ea typeface="Cambria Math" panose="02040503050406030204" pitchFamily="18" charset="0"/>
                      </a:rPr>
                      <m:t>𝜽</m:t>
                    </m:r>
                    <m:r>
                      <a:rPr lang="en-US" b="1" i="1" dirty="0">
                        <a:latin typeface="Cambria Math" panose="02040503050406030204" pitchFamily="18" charset="0"/>
                      </a:rPr>
                      <m:t>(</m:t>
                    </m:r>
                    <m:r>
                      <a:rPr lang="en-US" b="1" i="1" dirty="0" smtClean="0">
                        <a:latin typeface="Cambria Math" panose="02040503050406030204" pitchFamily="18" charset="0"/>
                      </a:rPr>
                      <m:t>𝒍𝒐𝒈</m:t>
                    </m:r>
                    <m:r>
                      <a:rPr lang="en-US" b="1" i="1" dirty="0" smtClean="0">
                        <a:latin typeface="Cambria Math" panose="02040503050406030204" pitchFamily="18" charset="0"/>
                      </a:rPr>
                      <m:t>⁡</m:t>
                    </m:r>
                    <m:r>
                      <a:rPr lang="en-US" b="1" i="1" dirty="0">
                        <a:latin typeface="Cambria Math" panose="02040503050406030204" pitchFamily="18" charset="0"/>
                      </a:rPr>
                      <m:t>𝒏</m:t>
                    </m:r>
                    <m:r>
                      <a:rPr lang="en-US" b="1" i="1" dirty="0">
                        <a:latin typeface="Cambria Math" panose="02040503050406030204" pitchFamily="18" charset="0"/>
                      </a:rPr>
                      <m:t>)</m:t>
                    </m:r>
                  </m:oMath>
                </a14:m>
                <a:endParaRPr lang="en-US" b="1"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457" r="-10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70</a:t>
            </a:fld>
            <a:endParaRPr lang="en-US" dirty="0"/>
          </a:p>
        </p:txBody>
      </p:sp>
      <mc:AlternateContent xmlns:mc="http://schemas.openxmlformats.org/markup-compatibility/2006" xmlns:a14="http://schemas.microsoft.com/office/drawing/2010/main">
        <mc:Choice Requires="a14">
          <p:sp>
            <p:nvSpPr>
              <p:cNvPr id="5" name="Rounded Rectangle 4"/>
              <p:cNvSpPr/>
              <p:nvPr/>
            </p:nvSpPr>
            <p:spPr>
              <a:xfrm>
                <a:off x="4286250" y="5466735"/>
                <a:ext cx="3931920" cy="64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14:m>
                  <m:oMathPara xmlns:m="http://schemas.openxmlformats.org/officeDocument/2006/math">
                    <m:oMathParaPr>
                      <m:jc m:val="centerGroup"/>
                    </m:oMathParaPr>
                    <m:oMath xmlns:m="http://schemas.openxmlformats.org/officeDocument/2006/math">
                      <m:r>
                        <a:rPr lang="en-US" sz="2800" i="1" dirty="0">
                          <a:solidFill>
                            <a:schemeClr val="bg1"/>
                          </a:solidFill>
                          <a:latin typeface="Cambria Math" panose="02040503050406030204" pitchFamily="18" charset="0"/>
                        </a:rPr>
                        <m:t>𝑇</m:t>
                      </m:r>
                      <m:r>
                        <a:rPr lang="en-US" sz="2800" i="1" dirty="0">
                          <a:solidFill>
                            <a:schemeClr val="bg1"/>
                          </a:solidFill>
                          <a:latin typeface="Cambria Math" panose="02040503050406030204" pitchFamily="18" charset="0"/>
                        </a:rPr>
                        <m:t>(</m:t>
                      </m:r>
                      <m:r>
                        <a:rPr lang="en-US" sz="2800" i="1" dirty="0">
                          <a:solidFill>
                            <a:schemeClr val="bg1"/>
                          </a:solidFill>
                          <a:latin typeface="Cambria Math" panose="02040503050406030204" pitchFamily="18" charset="0"/>
                        </a:rPr>
                        <m:t>𝑛</m:t>
                      </m:r>
                      <m:r>
                        <a:rPr lang="en-US" sz="2800" i="1" dirty="0">
                          <a:solidFill>
                            <a:schemeClr val="bg1"/>
                          </a:solidFill>
                          <a:latin typeface="Cambria Math" panose="02040503050406030204" pitchFamily="18" charset="0"/>
                        </a:rPr>
                        <m:t>)=</m:t>
                      </m:r>
                      <m:r>
                        <a:rPr lang="en-US" sz="2800" i="1" dirty="0" err="1">
                          <a:solidFill>
                            <a:schemeClr val="bg1"/>
                          </a:solidFill>
                          <a:latin typeface="Cambria Math" panose="02040503050406030204" pitchFamily="18" charset="0"/>
                        </a:rPr>
                        <m:t>𝑎𝑇</m:t>
                      </m:r>
                      <m:r>
                        <a:rPr lang="en-US" sz="2800" i="1" dirty="0">
                          <a:solidFill>
                            <a:schemeClr val="bg1"/>
                          </a:solidFill>
                          <a:latin typeface="Cambria Math" panose="02040503050406030204" pitchFamily="18" charset="0"/>
                        </a:rPr>
                        <m:t>(</m:t>
                      </m:r>
                      <m:r>
                        <a:rPr lang="en-US" sz="2800" i="1" dirty="0">
                          <a:solidFill>
                            <a:schemeClr val="bg1"/>
                          </a:solidFill>
                          <a:latin typeface="Cambria Math" panose="02040503050406030204" pitchFamily="18" charset="0"/>
                        </a:rPr>
                        <m:t>𝑛</m:t>
                      </m:r>
                      <m:r>
                        <a:rPr lang="en-US" sz="2800" i="1" dirty="0">
                          <a:solidFill>
                            <a:schemeClr val="bg1"/>
                          </a:solidFill>
                          <a:latin typeface="Cambria Math" panose="02040503050406030204" pitchFamily="18" charset="0"/>
                        </a:rPr>
                        <m:t>/</m:t>
                      </m:r>
                      <m:r>
                        <a:rPr lang="en-US" sz="2800" i="1" dirty="0">
                          <a:solidFill>
                            <a:schemeClr val="bg1"/>
                          </a:solidFill>
                          <a:latin typeface="Cambria Math" panose="02040503050406030204" pitchFamily="18" charset="0"/>
                        </a:rPr>
                        <m:t>𝑏</m:t>
                      </m:r>
                      <m:r>
                        <a:rPr lang="en-US" sz="2800" i="1" dirty="0">
                          <a:solidFill>
                            <a:schemeClr val="bg1"/>
                          </a:solidFill>
                          <a:latin typeface="Cambria Math" panose="02040503050406030204" pitchFamily="18" charset="0"/>
                        </a:rPr>
                        <m:t>)+</m:t>
                      </m:r>
                      <m:r>
                        <a:rPr lang="en-US" sz="2800" i="1" dirty="0">
                          <a:solidFill>
                            <a:schemeClr val="bg1"/>
                          </a:solidFill>
                          <a:latin typeface="Cambria Math" panose="02040503050406030204" pitchFamily="18" charset="0"/>
                        </a:rPr>
                        <m:t>𝑓</m:t>
                      </m:r>
                      <m:r>
                        <a:rPr lang="en-US" sz="2800" i="1" dirty="0">
                          <a:solidFill>
                            <a:schemeClr val="bg1"/>
                          </a:solidFill>
                          <a:latin typeface="Cambria Math" panose="02040503050406030204" pitchFamily="18" charset="0"/>
                        </a:rPr>
                        <m:t>(</m:t>
                      </m:r>
                      <m:r>
                        <a:rPr lang="en-US" sz="2800" i="1" dirty="0">
                          <a:solidFill>
                            <a:schemeClr val="bg1"/>
                          </a:solidFill>
                          <a:latin typeface="Cambria Math" panose="02040503050406030204" pitchFamily="18" charset="0"/>
                        </a:rPr>
                        <m:t>𝑛</m:t>
                      </m:r>
                      <m:r>
                        <a:rPr lang="en-US" sz="2800" i="1" dirty="0">
                          <a:solidFill>
                            <a:schemeClr val="bg1"/>
                          </a:solidFill>
                          <a:latin typeface="Cambria Math" panose="02040503050406030204" pitchFamily="18" charset="0"/>
                        </a:rPr>
                        <m:t>)</m:t>
                      </m:r>
                    </m:oMath>
                  </m:oMathPara>
                </a14:m>
                <a:endParaRPr lang="en-US" sz="2800" dirty="0">
                  <a:solidFill>
                    <a:schemeClr val="bg1"/>
                  </a:solidFill>
                </a:endParaRPr>
              </a:p>
            </p:txBody>
          </p:sp>
        </mc:Choice>
        <mc:Fallback xmlns="">
          <p:sp>
            <p:nvSpPr>
              <p:cNvPr id="5" name="Rounded Rectangle 4"/>
              <p:cNvSpPr>
                <a:spLocks noRot="1" noChangeAspect="1" noMove="1" noResize="1" noEditPoints="1" noAdjustHandles="1" noChangeArrowheads="1" noChangeShapeType="1" noTextEdit="1"/>
              </p:cNvSpPr>
              <p:nvPr/>
            </p:nvSpPr>
            <p:spPr>
              <a:xfrm>
                <a:off x="4286250" y="5466735"/>
                <a:ext cx="3931920" cy="640080"/>
              </a:xfrm>
              <a:prstGeom prst="roundRect">
                <a:avLst/>
              </a:prstGeom>
              <a:blipFill>
                <a:blip r:embed="rId3"/>
                <a:stretch>
                  <a:fillRect/>
                </a:stretch>
              </a:blipFill>
            </p:spPr>
            <p:txBody>
              <a:bodyPr/>
              <a:lstStyle/>
              <a:p>
                <a:r>
                  <a:rPr lang="en-IN">
                    <a:noFill/>
                  </a:rPr>
                  <a:t> </a:t>
                </a:r>
              </a:p>
            </p:txBody>
          </p:sp>
        </mc:Fallback>
      </mc:AlternateContent>
      <p:sp>
        <p:nvSpPr>
          <p:cNvPr id="7" name="Rectangle 6"/>
          <p:cNvSpPr/>
          <p:nvPr/>
        </p:nvSpPr>
        <p:spPr>
          <a:xfrm>
            <a:off x="6371304" y="4667301"/>
            <a:ext cx="1295400" cy="457200"/>
          </a:xfrm>
          <a:prstGeom prst="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527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5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500"/>
                                        <p:tgtEl>
                                          <p:spTgt spid="3">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left)">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5" grpId="1" animBg="1"/>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 Examples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indent="-457200">
                  <a:buFont typeface="+mj-lt"/>
                  <a:buAutoNum type="arabicPeriod"/>
                </a:pPr>
                <a:r>
                  <a:rPr lang="en-US" dirty="0"/>
                  <a:t>Demonstrate binary search algorithm and find the element </a:t>
                </a:r>
                <a14:m>
                  <m:oMath xmlns:m="http://schemas.openxmlformats.org/officeDocument/2006/math">
                    <m:r>
                      <a:rPr lang="en-US" i="1" dirty="0" smtClean="0">
                        <a:solidFill>
                          <a:srgbClr val="FF0000"/>
                        </a:solidFill>
                        <a:latin typeface="Cambria Math" panose="02040503050406030204" pitchFamily="18" charset="0"/>
                      </a:rPr>
                      <m:t>𝑥</m:t>
                    </m:r>
                    <m:r>
                      <a:rPr lang="en-US" i="1" dirty="0" smtClean="0">
                        <a:solidFill>
                          <a:srgbClr val="FF0000"/>
                        </a:solidFill>
                        <a:latin typeface="Cambria Math" panose="02040503050406030204" pitchFamily="18" charset="0"/>
                      </a:rPr>
                      <m:t>=12 </m:t>
                    </m:r>
                  </m:oMath>
                </a14:m>
                <a:r>
                  <a:rPr lang="en-US" dirty="0"/>
                  <a:t>in the following array. [3 / 4]</a:t>
                </a:r>
              </a:p>
              <a:p>
                <a:pPr marL="0" indent="0" algn="ctr">
                  <a:buNone/>
                </a:pPr>
                <a14:m>
                  <m:oMathPara xmlns:m="http://schemas.openxmlformats.org/officeDocument/2006/math">
                    <m:oMathParaPr>
                      <m:jc m:val="centerGroup"/>
                    </m:oMathParaPr>
                    <m:oMath xmlns:m="http://schemas.openxmlformats.org/officeDocument/2006/math">
                      <m:r>
                        <a:rPr lang="en-US" sz="2800" i="1" dirty="0">
                          <a:solidFill>
                            <a:srgbClr val="0066FF"/>
                          </a:solidFill>
                          <a:latin typeface="Cambria Math" panose="02040503050406030204" pitchFamily="18" charset="0"/>
                        </a:rPr>
                        <m:t>2, 5, 8, 12, 16, 23, 38, 56, 72, 91</m:t>
                      </m:r>
                    </m:oMath>
                  </m:oMathPara>
                </a14:m>
                <a:endParaRPr lang="en-US" sz="2800" dirty="0">
                  <a:solidFill>
                    <a:srgbClr val="0066FF"/>
                  </a:solidFill>
                </a:endParaRPr>
              </a:p>
              <a:p>
                <a:pPr marL="457200" indent="-457200">
                  <a:buFont typeface="+mj-lt"/>
                  <a:buAutoNum type="arabicPeriod" startAt="2"/>
                </a:pPr>
                <a:r>
                  <a:rPr lang="en-US" dirty="0"/>
                  <a:t>Explain binary search algorithm and find the element </a:t>
                </a:r>
                <a14:m>
                  <m:oMath xmlns:m="http://schemas.openxmlformats.org/officeDocument/2006/math">
                    <m:r>
                      <a:rPr lang="en-US" i="1" dirty="0" smtClean="0">
                        <a:solidFill>
                          <a:srgbClr val="FF0000"/>
                        </a:solidFill>
                        <a:latin typeface="Cambria Math" panose="02040503050406030204" pitchFamily="18" charset="0"/>
                      </a:rPr>
                      <m:t>𝑥</m:t>
                    </m:r>
                    <m:r>
                      <a:rPr lang="en-US" i="1" dirty="0" smtClean="0">
                        <a:solidFill>
                          <a:srgbClr val="FF0000"/>
                        </a:solidFill>
                        <a:latin typeface="Cambria Math" panose="02040503050406030204" pitchFamily="18" charset="0"/>
                      </a:rPr>
                      <m:t>=31 </m:t>
                    </m:r>
                  </m:oMath>
                </a14:m>
                <a:r>
                  <a:rPr lang="en-US" dirty="0"/>
                  <a:t>in the following array. [7]</a:t>
                </a:r>
              </a:p>
              <a:p>
                <a:pPr marL="0" indent="0" algn="ctr">
                  <a:buNone/>
                </a:pPr>
                <a14:m>
                  <m:oMathPara xmlns:m="http://schemas.openxmlformats.org/officeDocument/2006/math">
                    <m:oMathParaPr>
                      <m:jc m:val="centerGroup"/>
                    </m:oMathParaPr>
                    <m:oMath xmlns:m="http://schemas.openxmlformats.org/officeDocument/2006/math">
                      <m:r>
                        <a:rPr lang="en-US" sz="2800" i="1" dirty="0">
                          <a:solidFill>
                            <a:srgbClr val="0066FF"/>
                          </a:solidFill>
                          <a:latin typeface="Cambria Math" panose="02040503050406030204" pitchFamily="18" charset="0"/>
                        </a:rPr>
                        <m:t>10, 15, 18, 26, 27, 31, 38, 45, 59</m:t>
                      </m:r>
                    </m:oMath>
                  </m:oMathPara>
                </a14:m>
                <a:endParaRPr lang="en-US" sz="2800" dirty="0">
                  <a:solidFill>
                    <a:srgbClr val="0066FF"/>
                  </a:solidFill>
                </a:endParaRPr>
              </a:p>
              <a:p>
                <a:pPr marL="514350" indent="-514350">
                  <a:buFont typeface="+mj-lt"/>
                  <a:buAutoNum type="arabicPeriod" startAt="3"/>
                </a:pPr>
                <a:r>
                  <a:rPr lang="en-US" dirty="0"/>
                  <a:t>Let </a:t>
                </a:r>
                <a14:m>
                  <m:oMath xmlns:m="http://schemas.openxmlformats.org/officeDocument/2006/math">
                    <m:r>
                      <a:rPr lang="en-US" b="1" i="1" dirty="0" smtClean="0">
                        <a:latin typeface="Cambria Math" panose="02040503050406030204" pitchFamily="18" charset="0"/>
                      </a:rPr>
                      <m:t>𝑻</m:t>
                    </m:r>
                    <m:r>
                      <a:rPr lang="en-US" b="1" i="1" dirty="0" smtClean="0">
                        <a:latin typeface="Cambria Math" panose="02040503050406030204" pitchFamily="18" charset="0"/>
                      </a:rPr>
                      <m:t>[</m:t>
                    </m:r>
                    <m:r>
                      <a:rPr lang="en-US" b="1" i="1" dirty="0" smtClean="0">
                        <a:latin typeface="Cambria Math" panose="02040503050406030204" pitchFamily="18" charset="0"/>
                      </a:rPr>
                      <m:t>𝟏</m:t>
                    </m:r>
                    <m:r>
                      <a:rPr lang="en-US" b="1" i="1" dirty="0" smtClean="0">
                        <a:latin typeface="Cambria Math" panose="02040503050406030204" pitchFamily="18" charset="0"/>
                      </a:rPr>
                      <m:t>..</m:t>
                    </m:r>
                    <m:r>
                      <a:rPr lang="en-US" b="1" i="1" dirty="0" smtClean="0">
                        <a:latin typeface="Cambria Math" panose="02040503050406030204" pitchFamily="18" charset="0"/>
                      </a:rPr>
                      <m:t>𝒏</m:t>
                    </m:r>
                    <m:r>
                      <a:rPr lang="en-US" b="1" i="1" dirty="0" smtClean="0">
                        <a:latin typeface="Cambria Math" panose="02040503050406030204" pitchFamily="18" charset="0"/>
                      </a:rPr>
                      <m:t>]</m:t>
                    </m:r>
                  </m:oMath>
                </a14:m>
                <a:r>
                  <a:rPr lang="en-US" dirty="0"/>
                  <a:t> be a sorted array of distinct integers. Give an algorithm that can find an index </a:t>
                </a:r>
                <a14:m>
                  <m:oMath xmlns:m="http://schemas.openxmlformats.org/officeDocument/2006/math">
                    <m:r>
                      <a:rPr lang="en-US" b="1" i="1" dirty="0" smtClean="0">
                        <a:latin typeface="Cambria Math" panose="02040503050406030204" pitchFamily="18" charset="0"/>
                      </a:rPr>
                      <m:t>𝒊</m:t>
                    </m:r>
                  </m:oMath>
                </a14:m>
                <a:r>
                  <a:rPr lang="en-US" b="1" dirty="0"/>
                  <a:t> </a:t>
                </a:r>
                <a:r>
                  <a:rPr lang="en-US" dirty="0"/>
                  <a:t>such that </a:t>
                </a:r>
                <a14:m>
                  <m:oMath xmlns:m="http://schemas.openxmlformats.org/officeDocument/2006/math">
                    <m:r>
                      <a:rPr lang="en-US" b="1" i="1" dirty="0" smtClean="0">
                        <a:latin typeface="Cambria Math" panose="02040503050406030204" pitchFamily="18" charset="0"/>
                      </a:rPr>
                      <m:t>𝟏</m:t>
                    </m:r>
                    <m:r>
                      <a:rPr lang="en-US" b="1" i="1" dirty="0" smtClean="0">
                        <a:latin typeface="Cambria Math" panose="02040503050406030204" pitchFamily="18" charset="0"/>
                      </a:rPr>
                      <m:t> ≤ </m:t>
                    </m:r>
                    <m:r>
                      <a:rPr lang="en-US" b="1" i="1" dirty="0" err="1">
                        <a:latin typeface="Cambria Math" panose="02040503050406030204" pitchFamily="18" charset="0"/>
                      </a:rPr>
                      <m:t>𝒊</m:t>
                    </m:r>
                    <m:r>
                      <a:rPr lang="en-US" b="1" i="1" dirty="0">
                        <a:latin typeface="Cambria Math" panose="02040503050406030204" pitchFamily="18" charset="0"/>
                      </a:rPr>
                      <m:t> ≤ </m:t>
                    </m:r>
                    <m:r>
                      <a:rPr lang="en-US" b="1" i="1" dirty="0">
                        <a:latin typeface="Cambria Math" panose="02040503050406030204" pitchFamily="18" charset="0"/>
                      </a:rPr>
                      <m:t>𝒏</m:t>
                    </m:r>
                  </m:oMath>
                </a14:m>
                <a:r>
                  <a:rPr lang="en-US" dirty="0"/>
                  <a:t> and </a:t>
                </a:r>
                <a14:m>
                  <m:oMath xmlns:m="http://schemas.openxmlformats.org/officeDocument/2006/math">
                    <m:r>
                      <a:rPr lang="en-US" b="1" i="1" dirty="0" smtClean="0">
                        <a:latin typeface="Cambria Math" panose="02040503050406030204" pitchFamily="18" charset="0"/>
                      </a:rPr>
                      <m:t>𝑻</m:t>
                    </m:r>
                    <m:r>
                      <a:rPr lang="en-US" b="1" i="1" dirty="0" smtClean="0">
                        <a:latin typeface="Cambria Math" panose="02040503050406030204" pitchFamily="18" charset="0"/>
                      </a:rPr>
                      <m:t>[</m:t>
                    </m:r>
                    <m:r>
                      <a:rPr lang="en-US" b="1" i="1" dirty="0" err="1">
                        <a:latin typeface="Cambria Math" panose="02040503050406030204" pitchFamily="18" charset="0"/>
                      </a:rPr>
                      <m:t>𝒊</m:t>
                    </m:r>
                    <m:r>
                      <a:rPr lang="en-US" b="1" i="1" dirty="0">
                        <a:latin typeface="Cambria Math" panose="02040503050406030204" pitchFamily="18" charset="0"/>
                      </a:rPr>
                      <m:t>] = </m:t>
                    </m:r>
                    <m:r>
                      <a:rPr lang="en-US" b="1" i="1" dirty="0" err="1">
                        <a:latin typeface="Cambria Math" panose="02040503050406030204" pitchFamily="18" charset="0"/>
                      </a:rPr>
                      <m:t>𝒊</m:t>
                    </m:r>
                    <m:r>
                      <a:rPr lang="en-US" i="1" dirty="0">
                        <a:latin typeface="Cambria Math" panose="02040503050406030204" pitchFamily="18" charset="0"/>
                      </a:rPr>
                      <m:t>,</m:t>
                    </m:r>
                  </m:oMath>
                </a14:m>
                <a:r>
                  <a:rPr lang="en-US" dirty="0"/>
                  <a:t> provided such an index exists. Prove that your algorithm takes time in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err="1">
                        <a:latin typeface="Cambria Math" panose="02040503050406030204" pitchFamily="18" charset="0"/>
                      </a:rPr>
                      <m:t>𝑙𝑜𝑔𝑛</m:t>
                    </m:r>
                    <m:r>
                      <a:rPr lang="en-US" i="1" dirty="0">
                        <a:latin typeface="Cambria Math" panose="02040503050406030204" pitchFamily="18" charset="0"/>
                      </a:rPr>
                      <m:t>) </m:t>
                    </m:r>
                  </m:oMath>
                </a14:m>
                <a:r>
                  <a:rPr lang="en-US" dirty="0"/>
                  <a:t>in the worst case. (</a:t>
                </a:r>
                <a:r>
                  <a:rPr lang="en-US" dirty="0">
                    <a:solidFill>
                      <a:srgbClr val="FF0000"/>
                    </a:solidFill>
                  </a:rPr>
                  <a:t>**</a:t>
                </a:r>
                <a:r>
                  <a:rPr lang="en-US" dirty="0"/>
                  <a:t>)</a:t>
                </a:r>
                <a:endParaRPr lang="en-US" sz="2800" dirty="0">
                  <a:solidFill>
                    <a:srgbClr val="0066FF"/>
                  </a:solidFill>
                </a:endParaRPr>
              </a:p>
              <a:p>
                <a:pPr marL="0" indent="0" algn="ctr">
                  <a:buNone/>
                </a:pPr>
                <a:endParaRPr lang="en-US" dirty="0">
                  <a:solidFill>
                    <a:srgbClr val="0066FF"/>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13" t="-686" r="-10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71</a:t>
            </a:fld>
            <a:endParaRPr lang="en-US" dirty="0"/>
          </a:p>
        </p:txBody>
      </p:sp>
    </p:spTree>
    <p:extLst>
      <p:ext uri="{BB962C8B-B14F-4D97-AF65-F5344CB8AC3E}">
        <p14:creationId xmlns:p14="http://schemas.microsoft.com/office/powerpoint/2010/main" val="236768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5640" y="3012283"/>
            <a:ext cx="5760720" cy="833437"/>
          </a:xfrm>
          <a:noFill/>
        </p:spPr>
        <p:txBody>
          <a:bodyPr>
            <a:noAutofit/>
          </a:bodyPr>
          <a:lstStyle/>
          <a:p>
            <a:r>
              <a:rPr lang="en-US" cap="none" dirty="0">
                <a:solidFill>
                  <a:srgbClr val="C00000"/>
                </a:solidFill>
              </a:rPr>
              <a:t>Multiplying Large Integers</a:t>
            </a:r>
          </a:p>
        </p:txBody>
      </p:sp>
      <p:sp>
        <p:nvSpPr>
          <p:cNvPr id="4" name="Slide Number Placeholder 3"/>
          <p:cNvSpPr>
            <a:spLocks noGrp="1"/>
          </p:cNvSpPr>
          <p:nvPr>
            <p:ph type="sldNum" sz="quarter" idx="12"/>
          </p:nvPr>
        </p:nvSpPr>
        <p:spPr/>
        <p:txBody>
          <a:bodyPr/>
          <a:lstStyle/>
          <a:p>
            <a:fld id="{5EA8BEFB-AE5B-48F9-BBAD-B489CDE48C80}" type="slidenum">
              <a:rPr lang="en-US" smtClean="0"/>
              <a:pPr/>
              <a:t>72</a:t>
            </a:fld>
            <a:endParaRPr lang="en-US"/>
          </a:p>
        </p:txBody>
      </p:sp>
      <p:sp>
        <p:nvSpPr>
          <p:cNvPr id="5" name="Pentagon 4"/>
          <p:cNvSpPr/>
          <p:nvPr/>
        </p:nvSpPr>
        <p:spPr>
          <a:xfrm rot="5400000">
            <a:off x="-1490568" y="3017522"/>
            <a:ext cx="6858000" cy="822960"/>
          </a:xfrm>
          <a:prstGeom prst="homePlat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7BA1CE"/>
              </a:solidFill>
            </a:endParaRPr>
          </a:p>
        </p:txBody>
      </p:sp>
    </p:spTree>
    <p:extLst>
      <p:ext uri="{BB962C8B-B14F-4D97-AF65-F5344CB8AC3E}">
        <p14:creationId xmlns:p14="http://schemas.microsoft.com/office/powerpoint/2010/main" val="14871360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Multiplying Large Integers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Multiplying two 𝑛 digit large integers using divide and conquer method. </a:t>
                </a:r>
              </a:p>
              <a:p>
                <a:r>
                  <a:rPr lang="en-US" dirty="0"/>
                  <a:t>Example: Multiplication of </a:t>
                </a:r>
                <a14:m>
                  <m:oMath xmlns:m="http://schemas.openxmlformats.org/officeDocument/2006/math">
                    <m:r>
                      <a:rPr lang="en-US" i="1" dirty="0" smtClean="0">
                        <a:latin typeface="Cambria Math" panose="02040503050406030204" pitchFamily="18" charset="0"/>
                      </a:rPr>
                      <m:t>𝟗𝟖𝟏</m:t>
                    </m:r>
                  </m:oMath>
                </a14:m>
                <a:r>
                  <a:rPr lang="en-US" dirty="0"/>
                  <a:t> by </a:t>
                </a:r>
                <a14:m>
                  <m:oMath xmlns:m="http://schemas.openxmlformats.org/officeDocument/2006/math">
                    <m:r>
                      <a:rPr lang="en-US" i="1" dirty="0" smtClean="0">
                        <a:latin typeface="Cambria Math" panose="02040503050406030204" pitchFamily="18" charset="0"/>
                      </a:rPr>
                      <m:t>𝟏𝟐𝟑𝟒</m:t>
                    </m:r>
                  </m:oMath>
                </a14:m>
                <a:r>
                  <a:rPr lang="en-US" dirty="0"/>
                  <a:t>. </a:t>
                </a:r>
              </a:p>
              <a:p>
                <a:pPr marL="914400" lvl="1" indent="-457200">
                  <a:buFont typeface="+mj-lt"/>
                  <a:buAutoNum type="arabicPeriod"/>
                </a:pPr>
                <a:r>
                  <a:rPr lang="en-US" dirty="0"/>
                  <a:t>Convert both the numbers into same length nos. and split each operand into two parts: </a:t>
                </a:r>
              </a:p>
              <a:p>
                <a:pPr marL="914400" lvl="1"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endParaRPr lang="en-US" dirty="0"/>
              </a:p>
              <a:p>
                <a:pPr marL="857250" lvl="1" indent="-457200">
                  <a:buFont typeface="+mj-lt"/>
                  <a:buAutoNum type="arabicPeriod"/>
                </a:pPr>
                <a:r>
                  <a:rPr lang="en-US" dirty="0"/>
                  <a:t>We can write as,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686" r="-10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73</a:t>
            </a:fld>
            <a:endParaRPr lang="en-US" dirty="0"/>
          </a:p>
        </p:txBody>
      </p:sp>
      <mc:AlternateContent xmlns:mc="http://schemas.openxmlformats.org/markup-compatibility/2006" xmlns:a14="http://schemas.microsoft.com/office/drawing/2010/main">
        <mc:Choice Requires="a14">
          <p:sp>
            <p:nvSpPr>
              <p:cNvPr id="5" name="Rectangle 4"/>
              <p:cNvSpPr/>
              <p:nvPr/>
            </p:nvSpPr>
            <p:spPr>
              <a:xfrm>
                <a:off x="3475704" y="3276600"/>
                <a:ext cx="1371600" cy="533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i="1" dirty="0">
                          <a:solidFill>
                            <a:schemeClr val="tx1"/>
                          </a:solidFill>
                          <a:latin typeface="Cambria Math" panose="02040503050406030204" pitchFamily="18" charset="0"/>
                        </a:rPr>
                        <m:t>0981</m:t>
                      </m:r>
                    </m:oMath>
                  </m:oMathPara>
                </a14:m>
                <a:endParaRPr lang="en-US" sz="2800" dirty="0">
                  <a:solidFill>
                    <a:schemeClr val="tx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3475704" y="3276600"/>
                <a:ext cx="1371600" cy="533400"/>
              </a:xfrm>
              <a:prstGeom prst="rect">
                <a:avLst/>
              </a:prstGeom>
              <a:blipFill>
                <a:blip r:embed="rId3"/>
                <a:stretch>
                  <a:fillRect/>
                </a:stretch>
              </a:blipFill>
              <a:ln>
                <a:solidFill>
                  <a:srgbClr val="C00000"/>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6781800" y="3276600"/>
                <a:ext cx="1371600" cy="533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i="1" dirty="0">
                          <a:solidFill>
                            <a:schemeClr val="tx1"/>
                          </a:solidFill>
                          <a:latin typeface="Cambria Math" panose="02040503050406030204" pitchFamily="18" charset="0"/>
                        </a:rPr>
                        <m:t>1234</m:t>
                      </m:r>
                    </m:oMath>
                  </m:oMathPara>
                </a14:m>
                <a:endParaRPr lang="en-US" sz="2800" dirty="0">
                  <a:solidFill>
                    <a:schemeClr val="tx1"/>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6781800" y="3276600"/>
                <a:ext cx="1371600" cy="533400"/>
              </a:xfrm>
              <a:prstGeom prst="rect">
                <a:avLst/>
              </a:prstGeom>
              <a:blipFill>
                <a:blip r:embed="rId4"/>
                <a:stretch>
                  <a:fillRect/>
                </a:stretch>
              </a:blipFill>
              <a:ln>
                <a:solidFill>
                  <a:srgbClr val="C00000"/>
                </a:solidFill>
              </a:ln>
            </p:spPr>
            <p:txBody>
              <a:bodyPr/>
              <a:lstStyle/>
              <a:p>
                <a:r>
                  <a:rPr lang="en-IN">
                    <a:noFill/>
                  </a:rPr>
                  <a:t> </a:t>
                </a:r>
              </a:p>
            </p:txBody>
          </p:sp>
        </mc:Fallback>
      </mc:AlternateContent>
      <p:cxnSp>
        <p:nvCxnSpPr>
          <p:cNvPr id="8" name="Straight Connector 7"/>
          <p:cNvCxnSpPr/>
          <p:nvPr/>
        </p:nvCxnSpPr>
        <p:spPr>
          <a:xfrm>
            <a:off x="4117260" y="3276600"/>
            <a:ext cx="0" cy="533400"/>
          </a:xfrm>
          <a:prstGeom prst="line">
            <a:avLst/>
          </a:prstGeom>
          <a:ln w="28575">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417452" y="3276600"/>
            <a:ext cx="0" cy="533400"/>
          </a:xfrm>
          <a:prstGeom prst="line">
            <a:avLst/>
          </a:prstGeom>
          <a:ln w="28575">
            <a:solidFill>
              <a:srgbClr val="0066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12"/>
              <p:cNvSpPr/>
              <p:nvPr/>
            </p:nvSpPr>
            <p:spPr>
              <a:xfrm>
                <a:off x="2667000" y="4114800"/>
                <a:ext cx="1371600" cy="533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i="1" dirty="0">
                          <a:solidFill>
                            <a:schemeClr val="tx1"/>
                          </a:solidFill>
                          <a:latin typeface="Cambria Math" panose="02040503050406030204" pitchFamily="18" charset="0"/>
                        </a:rPr>
                        <m:t>𝑤</m:t>
                      </m:r>
                      <m:r>
                        <a:rPr lang="en-US" sz="2800" i="1" dirty="0">
                          <a:solidFill>
                            <a:schemeClr val="tx1"/>
                          </a:solidFill>
                          <a:latin typeface="Cambria Math" panose="02040503050406030204" pitchFamily="18" charset="0"/>
                        </a:rPr>
                        <m:t>=09</m:t>
                      </m:r>
                    </m:oMath>
                  </m:oMathPara>
                </a14:m>
                <a:endParaRPr lang="en-US" sz="2800" dirty="0">
                  <a:solidFill>
                    <a:schemeClr val="tx1"/>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2667000" y="4114800"/>
                <a:ext cx="1371600" cy="533400"/>
              </a:xfrm>
              <a:prstGeom prst="rect">
                <a:avLst/>
              </a:prstGeom>
              <a:blipFill>
                <a:blip r:embed="rId5"/>
                <a:stretch>
                  <a:fillRect/>
                </a:stretch>
              </a:blipFill>
              <a:ln>
                <a:solidFill>
                  <a:srgbClr val="C00000"/>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4191000" y="4114800"/>
                <a:ext cx="1371600" cy="533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i="1" dirty="0">
                          <a:solidFill>
                            <a:schemeClr val="tx1"/>
                          </a:solidFill>
                          <a:latin typeface="Cambria Math" panose="02040503050406030204" pitchFamily="18" charset="0"/>
                        </a:rPr>
                        <m:t>𝑥</m:t>
                      </m:r>
                      <m:r>
                        <a:rPr lang="en-US" sz="2800" i="1" dirty="0">
                          <a:solidFill>
                            <a:schemeClr val="tx1"/>
                          </a:solidFill>
                          <a:latin typeface="Cambria Math" panose="02040503050406030204" pitchFamily="18" charset="0"/>
                        </a:rPr>
                        <m:t>=81</m:t>
                      </m:r>
                    </m:oMath>
                  </m:oMathPara>
                </a14:m>
                <a:endParaRPr lang="en-US" sz="2800" dirty="0">
                  <a:solidFill>
                    <a:schemeClr val="tx1"/>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4191000" y="4114800"/>
                <a:ext cx="1371600" cy="533400"/>
              </a:xfrm>
              <a:prstGeom prst="rect">
                <a:avLst/>
              </a:prstGeom>
              <a:blipFill>
                <a:blip r:embed="rId6"/>
                <a:stretch>
                  <a:fillRect/>
                </a:stretch>
              </a:blipFill>
              <a:ln>
                <a:solidFill>
                  <a:srgbClr val="C00000"/>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6019800" y="4114800"/>
                <a:ext cx="1371600" cy="533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i="1" dirty="0">
                          <a:solidFill>
                            <a:schemeClr val="tx1"/>
                          </a:solidFill>
                          <a:latin typeface="Cambria Math" panose="02040503050406030204" pitchFamily="18" charset="0"/>
                        </a:rPr>
                        <m:t>𝑦</m:t>
                      </m:r>
                      <m:r>
                        <a:rPr lang="en-US" sz="2800" i="1" dirty="0">
                          <a:solidFill>
                            <a:schemeClr val="tx1"/>
                          </a:solidFill>
                          <a:latin typeface="Cambria Math" panose="02040503050406030204" pitchFamily="18" charset="0"/>
                        </a:rPr>
                        <m:t>=12</m:t>
                      </m:r>
                    </m:oMath>
                  </m:oMathPara>
                </a14:m>
                <a:endParaRPr lang="en-US" sz="2800" dirty="0">
                  <a:solidFill>
                    <a:schemeClr val="tx1"/>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6019800" y="4114800"/>
                <a:ext cx="1371600" cy="533400"/>
              </a:xfrm>
              <a:prstGeom prst="rect">
                <a:avLst/>
              </a:prstGeom>
              <a:blipFill>
                <a:blip r:embed="rId7"/>
                <a:stretch>
                  <a:fillRect/>
                </a:stretch>
              </a:blipFill>
              <a:ln>
                <a:solidFill>
                  <a:srgbClr val="C00000"/>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7528560" y="4114800"/>
                <a:ext cx="1371600" cy="533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i="1" dirty="0">
                          <a:solidFill>
                            <a:schemeClr val="tx1"/>
                          </a:solidFill>
                          <a:latin typeface="Cambria Math" panose="02040503050406030204" pitchFamily="18" charset="0"/>
                        </a:rPr>
                        <m:t>𝑧</m:t>
                      </m:r>
                      <m:r>
                        <a:rPr lang="en-US" sz="2800" i="1" dirty="0">
                          <a:solidFill>
                            <a:schemeClr val="tx1"/>
                          </a:solidFill>
                          <a:latin typeface="Cambria Math" panose="02040503050406030204" pitchFamily="18" charset="0"/>
                        </a:rPr>
                        <m:t>=34</m:t>
                      </m:r>
                    </m:oMath>
                  </m:oMathPara>
                </a14:m>
                <a:endParaRPr lang="en-US" sz="2800" dirty="0">
                  <a:solidFill>
                    <a:schemeClr val="tx1"/>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7528560" y="4114800"/>
                <a:ext cx="1371600" cy="533400"/>
              </a:xfrm>
              <a:prstGeom prst="rect">
                <a:avLst/>
              </a:prstGeom>
              <a:blipFill>
                <a:blip r:embed="rId8"/>
                <a:stretch>
                  <a:fillRect/>
                </a:stretch>
              </a:blipFill>
              <a:ln>
                <a:solidFill>
                  <a:srgbClr val="C00000"/>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3276600" y="5334000"/>
                <a:ext cx="27432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a:solidFill>
                            <a:schemeClr val="tx1"/>
                          </a:solidFill>
                          <a:latin typeface="Cambria Math" panose="02040503050406030204" pitchFamily="18" charset="0"/>
                        </a:rPr>
                        <m:t>0981=10</m:t>
                      </m:r>
                      <m:r>
                        <a:rPr lang="en-US" sz="2400" i="1" baseline="30000" dirty="0">
                          <a:solidFill>
                            <a:schemeClr val="tx1"/>
                          </a:solidFill>
                          <a:latin typeface="Cambria Math" panose="02040503050406030204" pitchFamily="18" charset="0"/>
                        </a:rPr>
                        <m:t>2</m:t>
                      </m:r>
                      <m:r>
                        <a:rPr lang="en-US" sz="2400" i="1" dirty="0">
                          <a:solidFill>
                            <a:schemeClr val="tx1"/>
                          </a:solidFill>
                          <a:latin typeface="Cambria Math" panose="02040503050406030204" pitchFamily="18" charset="0"/>
                        </a:rPr>
                        <m:t>𝑤</m:t>
                      </m:r>
                      <m:r>
                        <a:rPr lang="en-US" sz="2400" i="1" dirty="0">
                          <a:solidFill>
                            <a:schemeClr val="tx1"/>
                          </a:solidFill>
                          <a:latin typeface="Cambria Math" panose="02040503050406030204" pitchFamily="18" charset="0"/>
                        </a:rPr>
                        <m:t> + </m:t>
                      </m:r>
                      <m:r>
                        <a:rPr lang="en-US" sz="2400" i="1" dirty="0">
                          <a:solidFill>
                            <a:schemeClr val="tx1"/>
                          </a:solidFill>
                          <a:latin typeface="Cambria Math" panose="02040503050406030204" pitchFamily="18" charset="0"/>
                        </a:rPr>
                        <m:t>𝑥</m:t>
                      </m:r>
                    </m:oMath>
                  </m:oMathPara>
                </a14:m>
                <a:endParaRPr lang="en-US" sz="2400" dirty="0">
                  <a:solidFill>
                    <a:schemeClr val="tx1"/>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3276600" y="5334000"/>
                <a:ext cx="2743200" cy="762000"/>
              </a:xfrm>
              <a:prstGeom prst="rect">
                <a:avLst/>
              </a:prstGeom>
              <a:blipFill>
                <a:blip r:embed="rId9"/>
                <a:stretch>
                  <a:fillRect/>
                </a:stretch>
              </a:blipFill>
              <a:ln>
                <a:solidFill>
                  <a:srgbClr val="C00000"/>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6358275" y="5334000"/>
                <a:ext cx="2743200" cy="76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a:solidFill>
                            <a:schemeClr val="tx1"/>
                          </a:solidFill>
                          <a:latin typeface="Cambria Math" panose="02040503050406030204" pitchFamily="18" charset="0"/>
                        </a:rPr>
                        <m:t>1234=10</m:t>
                      </m:r>
                      <m:r>
                        <a:rPr lang="en-US" sz="2400" i="1" baseline="30000" dirty="0">
                          <a:solidFill>
                            <a:schemeClr val="tx1"/>
                          </a:solidFill>
                          <a:latin typeface="Cambria Math" panose="02040503050406030204" pitchFamily="18" charset="0"/>
                        </a:rPr>
                        <m:t>2</m:t>
                      </m:r>
                      <m:r>
                        <a:rPr lang="en-US" sz="2400" i="1" dirty="0">
                          <a:solidFill>
                            <a:schemeClr val="tx1"/>
                          </a:solidFill>
                          <a:latin typeface="Cambria Math" panose="02040503050406030204" pitchFamily="18" charset="0"/>
                        </a:rPr>
                        <m:t>𝑦</m:t>
                      </m:r>
                      <m:r>
                        <a:rPr lang="en-US" sz="2400" i="1" dirty="0">
                          <a:solidFill>
                            <a:schemeClr val="tx1"/>
                          </a:solidFill>
                          <a:latin typeface="Cambria Math" panose="02040503050406030204" pitchFamily="18" charset="0"/>
                        </a:rPr>
                        <m:t> + </m:t>
                      </m:r>
                      <m:r>
                        <a:rPr lang="en-US" sz="2400" i="1" dirty="0">
                          <a:solidFill>
                            <a:schemeClr val="tx1"/>
                          </a:solidFill>
                          <a:latin typeface="Cambria Math" panose="02040503050406030204" pitchFamily="18" charset="0"/>
                        </a:rPr>
                        <m:t>𝑧</m:t>
                      </m:r>
                    </m:oMath>
                  </m:oMathPara>
                </a14:m>
                <a:endParaRPr lang="en-US" sz="2400" dirty="0">
                  <a:solidFill>
                    <a:schemeClr val="tx1"/>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6358275" y="5334000"/>
                <a:ext cx="2743200" cy="762000"/>
              </a:xfrm>
              <a:prstGeom prst="rect">
                <a:avLst/>
              </a:prstGeom>
              <a:blipFill>
                <a:blip r:embed="rId10"/>
                <a:stretch>
                  <a:fillRect/>
                </a:stretch>
              </a:blipFill>
              <a:ln>
                <a:solidFill>
                  <a:srgbClr val="C00000"/>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Rounded Rectangle 21"/>
              <p:cNvSpPr/>
              <p:nvPr/>
            </p:nvSpPr>
            <p:spPr>
              <a:xfrm>
                <a:off x="6840792" y="4815344"/>
                <a:ext cx="2468880" cy="1554480"/>
              </a:xfrm>
              <a:prstGeom prst="round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centerGroup"/>
                    </m:oMathParaPr>
                    <m:oMath xmlns:m="http://schemas.openxmlformats.org/officeDocument/2006/math">
                      <m:r>
                        <a:rPr lang="en-US" sz="2400" i="1" dirty="0">
                          <a:solidFill>
                            <a:schemeClr val="tx1"/>
                          </a:solidFill>
                          <a:latin typeface="Cambria Math" panose="02040503050406030204" pitchFamily="18" charset="0"/>
                        </a:rPr>
                        <m:t>10</m:t>
                      </m:r>
                      <m:r>
                        <a:rPr lang="en-US" sz="2400" i="1" baseline="30000" dirty="0">
                          <a:solidFill>
                            <a:schemeClr val="tx1"/>
                          </a:solidFill>
                          <a:latin typeface="Cambria Math" panose="02040503050406030204" pitchFamily="18" charset="0"/>
                        </a:rPr>
                        <m:t>2</m:t>
                      </m:r>
                      <m:r>
                        <a:rPr lang="en-US" sz="2400" i="1" dirty="0">
                          <a:solidFill>
                            <a:schemeClr val="tx1"/>
                          </a:solidFill>
                          <a:latin typeface="Cambria Math" panose="02040503050406030204" pitchFamily="18" charset="0"/>
                        </a:rPr>
                        <m:t>𝑤</m:t>
                      </m:r>
                      <m:r>
                        <a:rPr lang="en-US" sz="2400" i="1" dirty="0">
                          <a:solidFill>
                            <a:schemeClr val="tx1"/>
                          </a:solidFill>
                          <a:latin typeface="Cambria Math" panose="02040503050406030204" pitchFamily="18" charset="0"/>
                        </a:rPr>
                        <m:t>+</m:t>
                      </m:r>
                      <m:r>
                        <a:rPr lang="en-US" sz="2400" i="1" dirty="0">
                          <a:solidFill>
                            <a:schemeClr val="tx1"/>
                          </a:solidFill>
                          <a:latin typeface="Cambria Math" panose="02040503050406030204" pitchFamily="18" charset="0"/>
                        </a:rPr>
                        <m:t>𝑥</m:t>
                      </m:r>
                    </m:oMath>
                  </m:oMathPara>
                </a14:m>
                <a:endParaRPr lang="en-US" sz="2400" dirty="0">
                  <a:solidFill>
                    <a:schemeClr val="tx1"/>
                  </a:solidFill>
                </a:endParaRPr>
              </a:p>
              <a:p>
                <a:pPr algn="just"/>
                <a14:m>
                  <m:oMathPara xmlns:m="http://schemas.openxmlformats.org/officeDocument/2006/math">
                    <m:oMathParaPr>
                      <m:jc m:val="centerGroup"/>
                    </m:oMathParaPr>
                    <m:oMath xmlns:m="http://schemas.openxmlformats.org/officeDocument/2006/math">
                      <m:r>
                        <a:rPr lang="en-US" sz="2400" i="1" dirty="0">
                          <a:solidFill>
                            <a:schemeClr val="tx1"/>
                          </a:solidFill>
                          <a:latin typeface="Cambria Math" panose="02040503050406030204" pitchFamily="18" charset="0"/>
                        </a:rPr>
                        <m:t>=10</m:t>
                      </m:r>
                      <m:r>
                        <a:rPr lang="en-US" sz="2400" i="1" baseline="30000" dirty="0">
                          <a:solidFill>
                            <a:schemeClr val="tx1"/>
                          </a:solidFill>
                          <a:latin typeface="Cambria Math" panose="02040503050406030204" pitchFamily="18" charset="0"/>
                        </a:rPr>
                        <m:t>2</m:t>
                      </m:r>
                      <m:d>
                        <m:dPr>
                          <m:ctrlPr>
                            <a:rPr lang="en-US" sz="2400" i="1" dirty="0">
                              <a:solidFill>
                                <a:schemeClr val="tx1"/>
                              </a:solidFill>
                              <a:latin typeface="Cambria Math" panose="02040503050406030204" pitchFamily="18" charset="0"/>
                            </a:rPr>
                          </m:ctrlPr>
                        </m:dPr>
                        <m:e>
                          <m:r>
                            <a:rPr lang="en-US" sz="2400" i="1" dirty="0">
                              <a:solidFill>
                                <a:schemeClr val="tx1"/>
                              </a:solidFill>
                              <a:latin typeface="Cambria Math" panose="02040503050406030204" pitchFamily="18" charset="0"/>
                            </a:rPr>
                            <m:t>09</m:t>
                          </m:r>
                        </m:e>
                      </m:d>
                      <m:r>
                        <a:rPr lang="en-US" sz="2400" i="1" dirty="0">
                          <a:solidFill>
                            <a:schemeClr val="tx1"/>
                          </a:solidFill>
                          <a:latin typeface="Cambria Math" panose="02040503050406030204" pitchFamily="18" charset="0"/>
                        </a:rPr>
                        <m:t>+81</m:t>
                      </m:r>
                    </m:oMath>
                  </m:oMathPara>
                </a14:m>
                <a:endParaRPr lang="en-US" sz="2400" dirty="0">
                  <a:solidFill>
                    <a:schemeClr val="tx1"/>
                  </a:solidFill>
                </a:endParaRPr>
              </a:p>
              <a:p>
                <a:pPr algn="just"/>
                <a14:m>
                  <m:oMathPara xmlns:m="http://schemas.openxmlformats.org/officeDocument/2006/math">
                    <m:oMathParaPr>
                      <m:jc m:val="centerGroup"/>
                    </m:oMathParaPr>
                    <m:oMath xmlns:m="http://schemas.openxmlformats.org/officeDocument/2006/math">
                      <m:r>
                        <a:rPr lang="en-US" sz="2400" i="1" dirty="0">
                          <a:solidFill>
                            <a:schemeClr val="tx1"/>
                          </a:solidFill>
                          <a:latin typeface="Cambria Math" panose="02040503050406030204" pitchFamily="18" charset="0"/>
                        </a:rPr>
                        <m:t>=900+81</m:t>
                      </m:r>
                    </m:oMath>
                  </m:oMathPara>
                </a14:m>
                <a:endParaRPr lang="en-US" sz="2400" dirty="0">
                  <a:solidFill>
                    <a:schemeClr val="tx1"/>
                  </a:solidFill>
                </a:endParaRPr>
              </a:p>
              <a:p>
                <a:pPr lvl="1" algn="just"/>
                <a:r>
                  <a:rPr lang="en-US" sz="2400" dirty="0">
                    <a:solidFill>
                      <a:schemeClr val="tx1"/>
                    </a:solidFill>
                  </a:rPr>
                  <a:t>=</a:t>
                </a:r>
                <a14:m>
                  <m:oMath xmlns:m="http://schemas.openxmlformats.org/officeDocument/2006/math">
                    <m:r>
                      <a:rPr lang="en-US" sz="2400" i="1" dirty="0">
                        <a:solidFill>
                          <a:schemeClr val="tx1"/>
                        </a:solidFill>
                        <a:latin typeface="Cambria Math" panose="02040503050406030204" pitchFamily="18" charset="0"/>
                      </a:rPr>
                      <m:t>981</m:t>
                    </m:r>
                  </m:oMath>
                </a14:m>
                <a:endParaRPr lang="en-US" sz="2400" dirty="0">
                  <a:solidFill>
                    <a:schemeClr val="tx1"/>
                  </a:solidFill>
                </a:endParaRPr>
              </a:p>
            </p:txBody>
          </p:sp>
        </mc:Choice>
        <mc:Fallback xmlns="">
          <p:sp>
            <p:nvSpPr>
              <p:cNvPr id="22" name="Rounded Rectangle 21"/>
              <p:cNvSpPr>
                <a:spLocks noRot="1" noChangeAspect="1" noMove="1" noResize="1" noEditPoints="1" noAdjustHandles="1" noChangeArrowheads="1" noChangeShapeType="1" noTextEdit="1"/>
              </p:cNvSpPr>
              <p:nvPr/>
            </p:nvSpPr>
            <p:spPr>
              <a:xfrm>
                <a:off x="6840792" y="4815344"/>
                <a:ext cx="2468880" cy="1554480"/>
              </a:xfrm>
              <a:prstGeom prst="roundRect">
                <a:avLst/>
              </a:prstGeom>
              <a:blipFill>
                <a:blip r:embed="rId11"/>
                <a:stretch>
                  <a:fillRect b="-8108"/>
                </a:stretch>
              </a:blipFill>
              <a:ln>
                <a:solidFill>
                  <a:srgbClr val="0066FF"/>
                </a:solidFill>
              </a:ln>
            </p:spPr>
            <p:txBody>
              <a:bodyPr/>
              <a:lstStyle/>
              <a:p>
                <a:r>
                  <a:rPr lang="en-IN">
                    <a:noFill/>
                  </a:rPr>
                  <a:t> </a:t>
                </a:r>
              </a:p>
            </p:txBody>
          </p:sp>
        </mc:Fallback>
      </mc:AlternateContent>
      <p:cxnSp>
        <p:nvCxnSpPr>
          <p:cNvPr id="24" name="Straight Arrow Connector 23"/>
          <p:cNvCxnSpPr>
            <a:endCxn id="13" idx="0"/>
          </p:cNvCxnSpPr>
          <p:nvPr/>
        </p:nvCxnSpPr>
        <p:spPr>
          <a:xfrm flipH="1">
            <a:off x="3352800" y="3810000"/>
            <a:ext cx="45720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442461" y="3810000"/>
            <a:ext cx="310453"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7" idx="0"/>
          </p:cNvCxnSpPr>
          <p:nvPr/>
        </p:nvCxnSpPr>
        <p:spPr>
          <a:xfrm flipH="1">
            <a:off x="6705600" y="3810000"/>
            <a:ext cx="45720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8" idx="0"/>
          </p:cNvCxnSpPr>
          <p:nvPr/>
        </p:nvCxnSpPr>
        <p:spPr>
          <a:xfrm>
            <a:off x="7848600" y="3810000"/>
            <a:ext cx="36576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21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cTn>
                              </p:par>
                              <p:par>
                                <p:cTn id="31" presetID="22" presetClass="entr" presetSubtype="1"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up)">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up)">
                                      <p:cBhvr>
                                        <p:cTn id="38" dur="500"/>
                                        <p:tgtEl>
                                          <p:spTgt spid="24"/>
                                        </p:tgtEl>
                                      </p:cBhvr>
                                    </p:animEffect>
                                  </p:childTnLst>
                                </p:cTn>
                              </p:par>
                              <p:par>
                                <p:cTn id="39" presetID="22" presetClass="entr" presetSubtype="1"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up)">
                                      <p:cBhvr>
                                        <p:cTn id="41" dur="500"/>
                                        <p:tgtEl>
                                          <p:spTgt spid="26"/>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par>
                          <p:cTn id="46" fill="hold">
                            <p:stCondLst>
                              <p:cond delay="1000"/>
                            </p:stCondLst>
                            <p:childTnLst>
                              <p:par>
                                <p:cTn id="47" presetID="10" presetClass="entr" presetSubtype="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wipe(up)">
                                      <p:cBhvr>
                                        <p:cTn id="54" dur="500"/>
                                        <p:tgtEl>
                                          <p:spTgt spid="30"/>
                                        </p:tgtEl>
                                      </p:cBhvr>
                                    </p:animEffect>
                                  </p:childTnLst>
                                </p:cTn>
                              </p:par>
                              <p:par>
                                <p:cTn id="55" presetID="22" presetClass="entr" presetSubtype="1"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up)">
                                      <p:cBhvr>
                                        <p:cTn id="57" dur="500"/>
                                        <p:tgtEl>
                                          <p:spTgt spid="28"/>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childTnLst>
                          </p:cTn>
                        </p:par>
                        <p:par>
                          <p:cTn id="62" fill="hold">
                            <p:stCondLst>
                              <p:cond delay="1000"/>
                            </p:stCondLst>
                            <p:childTnLst>
                              <p:par>
                                <p:cTn id="63" presetID="10" presetClass="entr" presetSubtype="0"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animEffect transition="in" filter="fade">
                                      <p:cBhvr>
                                        <p:cTn id="70" dur="500"/>
                                        <p:tgtEl>
                                          <p:spTgt spid="3">
                                            <p:txEl>
                                              <p:pRg st="7" end="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500"/>
                                        <p:tgtEl>
                                          <p:spTgt spid="20"/>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22"/>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fade">
                                      <p:cBhvr>
                                        <p:cTn id="8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3" grpId="0" animBg="1"/>
      <p:bldP spid="16" grpId="0" animBg="1"/>
      <p:bldP spid="17" grpId="0" animBg="1"/>
      <p:bldP spid="18" grpId="0" animBg="1"/>
      <p:bldP spid="20" grpId="0" animBg="1"/>
      <p:bldP spid="21" grpId="0" animBg="1"/>
      <p:bldP spid="22" grpId="0" animBg="1"/>
      <p:bldP spid="22"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4900" baseline="30000" dirty="0"/>
            </a:br>
            <a:endParaRPr lang="en-US" sz="4900" baseline="30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Now, the required product can be computed as,</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0981</m:t>
                      </m:r>
                      <m:r>
                        <a:rPr lang="en-US" b="0" i="1" smtClean="0">
                          <a:latin typeface="Cambria Math" panose="02040503050406030204" pitchFamily="18" charset="0"/>
                          <a:ea typeface="Cambria Math" panose="02040503050406030204" pitchFamily="18" charset="0"/>
                        </a:rPr>
                        <m:t>×1234=</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e>
                      </m:d>
                    </m:oMath>
                  </m:oMathPara>
                </a14:m>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4</m:t>
                          </m:r>
                        </m:sup>
                      </m:sSup>
                      <m:r>
                        <a:rPr lang="en-US" b="0" i="1" smtClean="0">
                          <a:latin typeface="Cambria Math" panose="02040503050406030204" pitchFamily="18" charset="0"/>
                        </a:rPr>
                        <m:t>𝑤</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2</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oMath>
                  </m:oMathPara>
                </a14:m>
                <a:endParaRPr lang="en-US" dirty="0"/>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 </m:t>
                      </m:r>
                      <m:r>
                        <a:rPr lang="en-US" i="1" dirty="0">
                          <a:latin typeface="Cambria Math" panose="02040503050406030204" pitchFamily="18" charset="0"/>
                        </a:rPr>
                        <m:t>1080000 + 127800 + 2754 </m:t>
                      </m:r>
                    </m:oMath>
                  </m:oMathPara>
                </a14:m>
                <a:endParaRPr lang="en-US" dirty="0"/>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 </m:t>
                      </m:r>
                      <m:r>
                        <a:rPr lang="en-US" i="1" dirty="0">
                          <a:latin typeface="Cambria Math" panose="02040503050406030204" pitchFamily="18" charset="0"/>
                        </a:rPr>
                        <m:t>1210554</m:t>
                      </m:r>
                    </m:oMath>
                  </m:oMathPara>
                </a14:m>
                <a:endParaRPr lang="en-US" dirty="0"/>
              </a:p>
              <a:p>
                <a:r>
                  <a:rPr lang="en-US" dirty="0"/>
                  <a:t>The above procedure still needs four half-size multiplications:</a:t>
                </a:r>
              </a:p>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i="1">
                          <a:latin typeface="Cambria Math" panose="02040503050406030204" pitchFamily="18" charset="0"/>
                        </a:rPr>
                        <m:t>𝑤</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 </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𝑖𝑖</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𝑖𝑖𝑖</m:t>
                              </m:r>
                            </m:e>
                          </m:d>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𝑖𝑣</m:t>
                          </m:r>
                        </m:e>
                      </m:d>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oMath>
                  </m:oMathPara>
                </a14:m>
                <a:endParaRPr lang="en-US" dirty="0"/>
              </a:p>
              <a:p>
                <a:r>
                  <a:rPr lang="en-US" dirty="0"/>
                  <a:t>The computation of </a:t>
                </a:r>
                <a14:m>
                  <m:oMath xmlns:m="http://schemas.openxmlformats.org/officeDocument/2006/math">
                    <m:r>
                      <a:rPr lang="en-US" b="0" i="0" smtClean="0">
                        <a:solidFill>
                          <a:srgbClr val="0066FF"/>
                        </a:solidFill>
                        <a:latin typeface="Cambria Math" panose="02040503050406030204" pitchFamily="18" charset="0"/>
                        <a:ea typeface="Cambria Math" panose="02040503050406030204" pitchFamily="18" charset="0"/>
                      </a:rPr>
                      <m:t>(</m:t>
                    </m:r>
                    <m:r>
                      <a:rPr lang="en-US" i="1">
                        <a:solidFill>
                          <a:srgbClr val="0066FF"/>
                        </a:solidFill>
                        <a:latin typeface="Cambria Math" panose="02040503050406030204" pitchFamily="18" charset="0"/>
                        <a:ea typeface="Cambria Math" panose="02040503050406030204" pitchFamily="18" charset="0"/>
                      </a:rPr>
                      <m:t>𝑤</m:t>
                    </m:r>
                    <m:r>
                      <a:rPr lang="en-US" i="1">
                        <a:solidFill>
                          <a:srgbClr val="0066FF"/>
                        </a:solidFill>
                        <a:latin typeface="Cambria Math" panose="02040503050406030204" pitchFamily="18" charset="0"/>
                        <a:ea typeface="Cambria Math" panose="02040503050406030204" pitchFamily="18" charset="0"/>
                      </a:rPr>
                      <m:t>∙</m:t>
                    </m:r>
                    <m:r>
                      <a:rPr lang="en-US" i="1">
                        <a:solidFill>
                          <a:srgbClr val="0066FF"/>
                        </a:solidFill>
                        <a:latin typeface="Cambria Math" panose="02040503050406030204" pitchFamily="18" charset="0"/>
                        <a:ea typeface="Cambria Math" panose="02040503050406030204" pitchFamily="18" charset="0"/>
                      </a:rPr>
                      <m:t>𝑧</m:t>
                    </m:r>
                    <m:r>
                      <a:rPr lang="en-US" i="1">
                        <a:solidFill>
                          <a:srgbClr val="0066FF"/>
                        </a:solidFill>
                        <a:latin typeface="Cambria Math" panose="02040503050406030204" pitchFamily="18" charset="0"/>
                        <a:ea typeface="Cambria Math" panose="02040503050406030204" pitchFamily="18" charset="0"/>
                      </a:rPr>
                      <m:t>+</m:t>
                    </m:r>
                    <m:r>
                      <a:rPr lang="en-US" i="1">
                        <a:solidFill>
                          <a:srgbClr val="0066FF"/>
                        </a:solidFill>
                        <a:latin typeface="Cambria Math" panose="02040503050406030204" pitchFamily="18" charset="0"/>
                        <a:ea typeface="Cambria Math" panose="02040503050406030204" pitchFamily="18" charset="0"/>
                      </a:rPr>
                      <m:t>𝑥</m:t>
                    </m:r>
                    <m:r>
                      <a:rPr lang="en-US" i="1">
                        <a:solidFill>
                          <a:srgbClr val="0066FF"/>
                        </a:solidFill>
                        <a:latin typeface="Cambria Math" panose="02040503050406030204" pitchFamily="18" charset="0"/>
                        <a:ea typeface="Cambria Math" panose="02040503050406030204" pitchFamily="18" charset="0"/>
                      </a:rPr>
                      <m:t>∙</m:t>
                    </m:r>
                    <m:r>
                      <a:rPr lang="en-US" i="1">
                        <a:solidFill>
                          <a:srgbClr val="0066FF"/>
                        </a:solidFill>
                        <a:latin typeface="Cambria Math" panose="02040503050406030204" pitchFamily="18" charset="0"/>
                        <a:ea typeface="Cambria Math" panose="02040503050406030204" pitchFamily="18" charset="0"/>
                      </a:rPr>
                      <m:t>𝑦</m:t>
                    </m:r>
                    <m:r>
                      <a:rPr lang="en-US" b="0" i="1" smtClean="0">
                        <a:solidFill>
                          <a:srgbClr val="0066FF"/>
                        </a:solidFill>
                        <a:latin typeface="Cambria Math" panose="02040503050406030204" pitchFamily="18" charset="0"/>
                        <a:ea typeface="Cambria Math" panose="02040503050406030204" pitchFamily="18" charset="0"/>
                      </a:rPr>
                      <m:t>)</m:t>
                    </m:r>
                  </m:oMath>
                </a14:m>
                <a:r>
                  <a:rPr lang="en-US" dirty="0">
                    <a:solidFill>
                      <a:srgbClr val="0066FF"/>
                    </a:solidFill>
                  </a:rPr>
                  <a:t> </a:t>
                </a:r>
                <a:r>
                  <a:rPr lang="en-US" dirty="0"/>
                  <a:t>can be done as,</a:t>
                </a:r>
              </a:p>
              <a:p>
                <a:endParaRPr lang="en-US" dirty="0"/>
              </a:p>
              <a:p>
                <a:r>
                  <a:rPr lang="en-US" dirty="0"/>
                  <a:t>Only one multiplication is required instead of two.</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04" t="-45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74</a:t>
            </a:fld>
            <a:endParaRPr lang="en-US" dirty="0"/>
          </a:p>
        </p:txBody>
      </p:sp>
      <p:sp>
        <p:nvSpPr>
          <p:cNvPr id="5" name="Title 1"/>
          <p:cNvSpPr txBox="1">
            <a:spLocks/>
          </p:cNvSpPr>
          <p:nvPr/>
        </p:nvSpPr>
        <p:spPr>
          <a:xfrm>
            <a:off x="1752600" y="76201"/>
            <a:ext cx="8763000" cy="808037"/>
          </a:xfrm>
          <a:prstGeom prst="rect">
            <a:avLst/>
          </a:prstGeom>
        </p:spPr>
        <p:txBody>
          <a:bodyPr vert="horz" lIns="91440" tIns="45720" rIns="91440" bIns="45720" rtlCol="0" anchor="ctr">
            <a:normAutofit fontScale="82500" lnSpcReduction="10000"/>
          </a:bodyPr>
          <a:lstStyle>
            <a:lvl1pPr algn="l" defTabSz="914400" rtl="0" eaLnBrk="1" latinLnBrk="0" hangingPunct="1">
              <a:spcBef>
                <a:spcPct val="0"/>
              </a:spcBef>
              <a:buNone/>
              <a:defRPr sz="4400" kern="120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Multiplying Large Integers Problem</a:t>
            </a:r>
          </a:p>
        </p:txBody>
      </p:sp>
      <mc:AlternateContent xmlns:mc="http://schemas.openxmlformats.org/markup-compatibility/2006" xmlns:a14="http://schemas.microsoft.com/office/drawing/2010/main">
        <mc:Choice Requires="a14">
          <p:sp>
            <p:nvSpPr>
              <p:cNvPr id="6" name="Rectangle 5"/>
              <p:cNvSpPr/>
              <p:nvPr/>
            </p:nvSpPr>
            <p:spPr>
              <a:xfrm>
                <a:off x="1767348" y="1676400"/>
                <a:ext cx="1341120" cy="1524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i="1" dirty="0">
                          <a:solidFill>
                            <a:schemeClr val="tx1"/>
                          </a:solidFill>
                          <a:latin typeface="Cambria Math" panose="02040503050406030204" pitchFamily="18" charset="0"/>
                        </a:rPr>
                        <m:t>𝑤</m:t>
                      </m:r>
                      <m:r>
                        <a:rPr lang="en-US" sz="2200" i="1" dirty="0">
                          <a:solidFill>
                            <a:schemeClr val="tx1"/>
                          </a:solidFill>
                          <a:latin typeface="Cambria Math" panose="02040503050406030204" pitchFamily="18" charset="0"/>
                        </a:rPr>
                        <m:t>=09</m:t>
                      </m:r>
                    </m:oMath>
                  </m:oMathPara>
                </a14:m>
                <a:endParaRPr lang="en-US" sz="22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200" i="1" dirty="0">
                          <a:solidFill>
                            <a:schemeClr val="tx1"/>
                          </a:solidFill>
                          <a:latin typeface="Cambria Math" panose="02040503050406030204" pitchFamily="18" charset="0"/>
                        </a:rPr>
                        <m:t>𝑥</m:t>
                      </m:r>
                      <m:r>
                        <a:rPr lang="en-US" sz="2200" i="1" dirty="0">
                          <a:solidFill>
                            <a:schemeClr val="tx1"/>
                          </a:solidFill>
                          <a:latin typeface="Cambria Math" panose="02040503050406030204" pitchFamily="18" charset="0"/>
                        </a:rPr>
                        <m:t>=81</m:t>
                      </m:r>
                    </m:oMath>
                  </m:oMathPara>
                </a14:m>
                <a:endParaRPr lang="en-US" sz="22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200" i="1" dirty="0">
                          <a:solidFill>
                            <a:schemeClr val="tx1"/>
                          </a:solidFill>
                          <a:latin typeface="Cambria Math" panose="02040503050406030204" pitchFamily="18" charset="0"/>
                        </a:rPr>
                        <m:t>𝑦</m:t>
                      </m:r>
                      <m:r>
                        <a:rPr lang="en-US" sz="2200" i="1" dirty="0">
                          <a:solidFill>
                            <a:schemeClr val="tx1"/>
                          </a:solidFill>
                          <a:latin typeface="Cambria Math" panose="02040503050406030204" pitchFamily="18" charset="0"/>
                        </a:rPr>
                        <m:t>=12</m:t>
                      </m:r>
                    </m:oMath>
                  </m:oMathPara>
                </a14:m>
                <a:endParaRPr lang="en-US" sz="22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200" i="1" dirty="0">
                          <a:solidFill>
                            <a:schemeClr val="tx1"/>
                          </a:solidFill>
                          <a:latin typeface="Cambria Math" panose="02040503050406030204" pitchFamily="18" charset="0"/>
                        </a:rPr>
                        <m:t>𝑧</m:t>
                      </m:r>
                      <m:r>
                        <a:rPr lang="en-US" sz="2200" i="1" dirty="0">
                          <a:solidFill>
                            <a:schemeClr val="tx1"/>
                          </a:solidFill>
                          <a:latin typeface="Cambria Math" panose="02040503050406030204" pitchFamily="18" charset="0"/>
                        </a:rPr>
                        <m:t>=34</m:t>
                      </m:r>
                    </m:oMath>
                  </m:oMathPara>
                </a14:m>
                <a:endParaRPr lang="en-US" sz="2200" dirty="0">
                  <a:solidFill>
                    <a:schemeClr val="tx1"/>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1767348" y="1676400"/>
                <a:ext cx="1341120" cy="1524000"/>
              </a:xfrm>
              <a:prstGeom prst="rect">
                <a:avLst/>
              </a:prstGeom>
              <a:blipFill>
                <a:blip r:embed="rId4"/>
                <a:stretch>
                  <a:fillRect/>
                </a:stretch>
              </a:blipFill>
              <a:ln>
                <a:solidFill>
                  <a:srgbClr val="C00000"/>
                </a:solidFill>
              </a:ln>
            </p:spPr>
            <p:txBody>
              <a:bodyPr/>
              <a:lstStyle/>
              <a:p>
                <a:r>
                  <a:rPr lang="en-IN">
                    <a:noFill/>
                  </a:rPr>
                  <a:t> </a:t>
                </a:r>
              </a:p>
            </p:txBody>
          </p:sp>
        </mc:Fallback>
      </mc:AlternateContent>
      <p:cxnSp>
        <p:nvCxnSpPr>
          <p:cNvPr id="13" name="Straight Connector 12"/>
          <p:cNvCxnSpPr/>
          <p:nvPr/>
        </p:nvCxnSpPr>
        <p:spPr>
          <a:xfrm>
            <a:off x="4390104" y="2286000"/>
            <a:ext cx="609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019800" y="2290916"/>
            <a:ext cx="609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934200" y="2290916"/>
            <a:ext cx="609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001000" y="2286000"/>
            <a:ext cx="609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2359740" y="4495801"/>
                <a:ext cx="3276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a:latin typeface="Cambria Math" panose="02040503050406030204" pitchFamily="18" charset="0"/>
                        </a:rPr>
                        <m:t>𝒓</m:t>
                      </m:r>
                      <m:r>
                        <a:rPr lang="en-US" sz="2400" b="1" i="1">
                          <a:latin typeface="Cambria Math" panose="02040503050406030204" pitchFamily="18" charset="0"/>
                        </a:rPr>
                        <m:t>=</m:t>
                      </m:r>
                      <m:d>
                        <m:dPr>
                          <m:ctrlPr>
                            <a:rPr lang="en-US" sz="2400" b="1" i="1">
                              <a:latin typeface="Cambria Math" panose="02040503050406030204" pitchFamily="18" charset="0"/>
                            </a:rPr>
                          </m:ctrlPr>
                        </m:dPr>
                        <m:e>
                          <m:r>
                            <a:rPr lang="en-US" sz="2400" b="1" i="1">
                              <a:latin typeface="Cambria Math" panose="02040503050406030204" pitchFamily="18" charset="0"/>
                            </a:rPr>
                            <m:t>𝒘</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𝒙</m:t>
                          </m:r>
                        </m:e>
                      </m:d>
                      <m:r>
                        <a:rPr lang="en-US" sz="2400" b="1" i="1">
                          <a:latin typeface="Cambria Math" panose="02040503050406030204" pitchFamily="18" charset="0"/>
                          <a:ea typeface="Cambria Math" panose="02040503050406030204" pitchFamily="18" charset="0"/>
                        </a:rPr>
                        <m:t>×</m:t>
                      </m:r>
                      <m:d>
                        <m:dPr>
                          <m:ctrlPr>
                            <a:rPr lang="en-US" sz="2400" b="1"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𝒚</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𝒛</m:t>
                          </m:r>
                        </m:e>
                      </m:d>
                    </m:oMath>
                  </m:oMathPara>
                </a14:m>
                <a:endParaRPr lang="en-US" sz="2400"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2359740" y="4495801"/>
                <a:ext cx="3276600" cy="461665"/>
              </a:xfrm>
              <a:prstGeom prst="rect">
                <a:avLst/>
              </a:prstGeom>
              <a:blipFill>
                <a:blip r:embed="rId5"/>
                <a:stretch>
                  <a:fillRect b="-10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410200" y="4495801"/>
                <a:ext cx="42672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a:latin typeface="Cambria Math" panose="02040503050406030204" pitchFamily="18" charset="0"/>
                        </a:rPr>
                        <m:t>=</m:t>
                      </m:r>
                      <m:r>
                        <a:rPr lang="en-US" sz="2400" b="1" i="1">
                          <a:latin typeface="Cambria Math" panose="02040503050406030204" pitchFamily="18" charset="0"/>
                          <a:ea typeface="Cambria Math" panose="02040503050406030204" pitchFamily="18" charset="0"/>
                        </a:rPr>
                        <m:t>𝒘</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𝒚</m:t>
                      </m:r>
                      <m:r>
                        <a:rPr lang="en-US" sz="2400" b="1" i="1">
                          <a:latin typeface="Cambria Math" panose="02040503050406030204" pitchFamily="18" charset="0"/>
                          <a:ea typeface="Cambria Math" panose="02040503050406030204" pitchFamily="18" charset="0"/>
                        </a:rPr>
                        <m:t>+</m:t>
                      </m:r>
                      <m:d>
                        <m:dPr>
                          <m:ctrlPr>
                            <a:rPr lang="en-US" sz="2400" b="1"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𝒛</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𝒙</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𝒚</m:t>
                          </m:r>
                        </m:e>
                      </m:d>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𝒙</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𝒛</m:t>
                      </m:r>
                    </m:oMath>
                  </m:oMathPara>
                </a14:m>
                <a:endParaRPr lang="en-US" sz="2400" b="1" dirty="0"/>
              </a:p>
            </p:txBody>
          </p:sp>
        </mc:Choice>
        <mc:Fallback xmlns="">
          <p:sp>
            <p:nvSpPr>
              <p:cNvPr id="18" name="TextBox 17"/>
              <p:cNvSpPr txBox="1">
                <a:spLocks noRot="1" noChangeAspect="1" noMove="1" noResize="1" noEditPoints="1" noAdjustHandles="1" noChangeArrowheads="1" noChangeShapeType="1" noTextEdit="1"/>
              </p:cNvSpPr>
              <p:nvPr/>
            </p:nvSpPr>
            <p:spPr>
              <a:xfrm>
                <a:off x="5410200" y="4495801"/>
                <a:ext cx="4267200" cy="461665"/>
              </a:xfrm>
              <a:prstGeom prst="rect">
                <a:avLst/>
              </a:prstGeom>
              <a:blipFill>
                <a:blip r:embed="rId6"/>
                <a:stretch>
                  <a:fillRect b="-10667"/>
                </a:stretch>
              </a:blipFill>
            </p:spPr>
            <p:txBody>
              <a:bodyPr/>
              <a:lstStyle/>
              <a:p>
                <a:r>
                  <a:rPr lang="en-IN">
                    <a:noFill/>
                  </a:rPr>
                  <a:t> </a:t>
                </a:r>
              </a:p>
            </p:txBody>
          </p:sp>
        </mc:Fallback>
      </mc:AlternateContent>
      <p:sp>
        <p:nvSpPr>
          <p:cNvPr id="19" name="Oval 18"/>
          <p:cNvSpPr/>
          <p:nvPr/>
        </p:nvSpPr>
        <p:spPr>
          <a:xfrm>
            <a:off x="4174776" y="4572000"/>
            <a:ext cx="27432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4810433" y="4522839"/>
            <a:ext cx="609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697794" y="4522839"/>
            <a:ext cx="609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5801521" y="4557253"/>
            <a:ext cx="706947" cy="38546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8940470" y="4554795"/>
            <a:ext cx="706947" cy="38546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7" idx="2"/>
            <a:endCxn id="12" idx="0"/>
          </p:cNvCxnSpPr>
          <p:nvPr/>
        </p:nvCxnSpPr>
        <p:spPr>
          <a:xfrm>
            <a:off x="6154995" y="4942717"/>
            <a:ext cx="2921409" cy="982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22" idx="2"/>
            <a:endCxn id="12" idx="0"/>
          </p:cNvCxnSpPr>
          <p:nvPr/>
        </p:nvCxnSpPr>
        <p:spPr>
          <a:xfrm flipH="1">
            <a:off x="9076403" y="4940259"/>
            <a:ext cx="217540" cy="984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942006" y="5924720"/>
            <a:ext cx="2268794" cy="461665"/>
          </a:xfrm>
          <a:prstGeom prst="rect">
            <a:avLst/>
          </a:prstGeom>
          <a:noFill/>
          <a:ln>
            <a:solidFill>
              <a:srgbClr val="C00000"/>
            </a:solidFill>
          </a:ln>
        </p:spPr>
        <p:txBody>
          <a:bodyPr wrap="square" rtlCol="0">
            <a:spAutoFit/>
          </a:bodyPr>
          <a:lstStyle/>
          <a:p>
            <a:r>
              <a:rPr lang="en-US" sz="2400" dirty="0"/>
              <a:t>Additional terms</a:t>
            </a:r>
          </a:p>
        </p:txBody>
      </p:sp>
      <p:sp>
        <p:nvSpPr>
          <p:cNvPr id="8" name="Rounded Rectangle 7"/>
          <p:cNvSpPr/>
          <p:nvPr/>
        </p:nvSpPr>
        <p:spPr>
          <a:xfrm>
            <a:off x="3886200" y="1843548"/>
            <a:ext cx="4724400" cy="457200"/>
          </a:xfrm>
          <a:prstGeom prst="roundRect">
            <a:avLst/>
          </a:prstGeom>
          <a:noFill/>
          <a:ln w="38100">
            <a:solidFill>
              <a:srgbClr val="FF67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84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500"/>
                                        <p:tgtEl>
                                          <p:spTgt spid="3">
                                            <p:txEl>
                                              <p:pRg st="6" end="6"/>
                                            </p:txEl>
                                          </p:spTgt>
                                        </p:tgtEl>
                                      </p:cBhvr>
                                    </p:animEffect>
                                  </p:childTnLst>
                                </p:cTn>
                              </p:par>
                              <p:par>
                                <p:cTn id="46" presetID="22" presetClass="entr" presetSubtype="8"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500"/>
                                        <p:tgtEl>
                                          <p:spTgt spid="13"/>
                                        </p:tgtEl>
                                      </p:cBhvr>
                                    </p:animEffect>
                                  </p:childTnLst>
                                </p:cTn>
                              </p:par>
                              <p:par>
                                <p:cTn id="49" presetID="22" presetClass="entr" presetSubtype="8"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left)">
                                      <p:cBhvr>
                                        <p:cTn id="51" dur="500"/>
                                        <p:tgtEl>
                                          <p:spTgt spid="14"/>
                                        </p:tgtEl>
                                      </p:cBhvr>
                                    </p:animEffect>
                                  </p:childTnLst>
                                </p:cTn>
                              </p:par>
                              <p:par>
                                <p:cTn id="52" presetID="22" presetClass="entr" presetSubtype="8" fill="hold"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left)">
                                      <p:cBhvr>
                                        <p:cTn id="54" dur="500"/>
                                        <p:tgtEl>
                                          <p:spTgt spid="15"/>
                                        </p:tgtEl>
                                      </p:cBhvr>
                                    </p:animEffect>
                                  </p:childTnLst>
                                </p:cTn>
                              </p:par>
                              <p:par>
                                <p:cTn id="55" presetID="22" presetClass="entr" presetSubtype="8" fill="hold"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animEffect transition="in" filter="fade">
                                      <p:cBhvr>
                                        <p:cTn id="62" dur="500"/>
                                        <p:tgtEl>
                                          <p:spTgt spid="3">
                                            <p:txEl>
                                              <p:p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ipe(left)">
                                      <p:cBhvr>
                                        <p:cTn id="67" dur="500"/>
                                        <p:tgtEl>
                                          <p:spTgt spid="17"/>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childTnLst>
                          </p:cTn>
                        </p:par>
                        <p:par>
                          <p:cTn id="72" fill="hold">
                            <p:stCondLst>
                              <p:cond delay="1000"/>
                            </p:stCondLst>
                            <p:childTnLst>
                              <p:par>
                                <p:cTn id="73" presetID="10" presetClass="entr" presetSubtype="0" fill="hold" grpId="0" nodeType="afterEffect">
                                  <p:stCondLst>
                                    <p:cond delay="0"/>
                                  </p:stCondLst>
                                  <p:childTnLst>
                                    <p:set>
                                      <p:cBhvr>
                                        <p:cTn id="74" dur="1" fill="hold">
                                          <p:stCondLst>
                                            <p:cond delay="0"/>
                                          </p:stCondLst>
                                        </p:cTn>
                                        <p:tgtEl>
                                          <p:spTgt spid="3">
                                            <p:txEl>
                                              <p:pRg st="9" end="9"/>
                                            </p:txEl>
                                          </p:spTgt>
                                        </p:tgtEl>
                                        <p:attrNameLst>
                                          <p:attrName>style.visibility</p:attrName>
                                        </p:attrNameLst>
                                      </p:cBhvr>
                                      <p:to>
                                        <p:strVal val="visible"/>
                                      </p:to>
                                    </p:set>
                                    <p:animEffect transition="in" filter="fade">
                                      <p:cBhvr>
                                        <p:cTn id="75" dur="500"/>
                                        <p:tgtEl>
                                          <p:spTgt spid="3">
                                            <p:txEl>
                                              <p:pRg st="9" end="9"/>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left)">
                                      <p:cBhvr>
                                        <p:cTn id="80" dur="500"/>
                                        <p:tgtEl>
                                          <p:spTgt spid="1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wipe(left)">
                                      <p:cBhvr>
                                        <p:cTn id="85" dur="500"/>
                                        <p:tgtEl>
                                          <p:spTgt spid="20"/>
                                        </p:tgtEl>
                                      </p:cBhvr>
                                    </p:animEffect>
                                  </p:childTnLst>
                                </p:cTn>
                              </p:par>
                              <p:par>
                                <p:cTn id="86" presetID="22" presetClass="entr" presetSubtype="8" fill="hold" nodeType="with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wipe(left)">
                                      <p:cBhvr>
                                        <p:cTn id="88" dur="500"/>
                                        <p:tgtEl>
                                          <p:spTgt spid="2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7"/>
                                        </p:tgtEl>
                                        <p:attrNameLst>
                                          <p:attrName>style.visibility</p:attrName>
                                        </p:attrNameLst>
                                      </p:cBhvr>
                                      <p:to>
                                        <p:strVal val="visible"/>
                                      </p:to>
                                    </p:set>
                                    <p:animEffect transition="in" filter="wipe(left)">
                                      <p:cBhvr>
                                        <p:cTn id="93" dur="500"/>
                                        <p:tgtEl>
                                          <p:spTgt spid="7"/>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22"/>
                                        </p:tgtEl>
                                        <p:attrNameLst>
                                          <p:attrName>style.visibility</p:attrName>
                                        </p:attrNameLst>
                                      </p:cBhvr>
                                      <p:to>
                                        <p:strVal val="visible"/>
                                      </p:to>
                                    </p:set>
                                    <p:animEffect transition="in" filter="wipe(left)">
                                      <p:cBhvr>
                                        <p:cTn id="96" dur="500"/>
                                        <p:tgtEl>
                                          <p:spTgt spid="22"/>
                                        </p:tgtEl>
                                      </p:cBhvr>
                                    </p:animEffect>
                                  </p:childTnLst>
                                </p:cTn>
                              </p:par>
                            </p:childTnLst>
                          </p:cTn>
                        </p:par>
                        <p:par>
                          <p:cTn id="97" fill="hold">
                            <p:stCondLst>
                              <p:cond delay="500"/>
                            </p:stCondLst>
                            <p:childTnLst>
                              <p:par>
                                <p:cTn id="98" presetID="22" presetClass="entr" presetSubtype="1" fill="hold" nodeType="afterEffect">
                                  <p:stCondLst>
                                    <p:cond delay="0"/>
                                  </p:stCondLst>
                                  <p:childTnLst>
                                    <p:set>
                                      <p:cBhvr>
                                        <p:cTn id="99" dur="1" fill="hold">
                                          <p:stCondLst>
                                            <p:cond delay="0"/>
                                          </p:stCondLst>
                                        </p:cTn>
                                        <p:tgtEl>
                                          <p:spTgt spid="9"/>
                                        </p:tgtEl>
                                        <p:attrNameLst>
                                          <p:attrName>style.visibility</p:attrName>
                                        </p:attrNameLst>
                                      </p:cBhvr>
                                      <p:to>
                                        <p:strVal val="visible"/>
                                      </p:to>
                                    </p:set>
                                    <p:animEffect transition="in" filter="wipe(up)">
                                      <p:cBhvr>
                                        <p:cTn id="100" dur="500"/>
                                        <p:tgtEl>
                                          <p:spTgt spid="9"/>
                                        </p:tgtEl>
                                      </p:cBhvr>
                                    </p:animEffect>
                                  </p:childTnLst>
                                </p:cTn>
                              </p:par>
                            </p:childTnLst>
                          </p:cTn>
                        </p:par>
                        <p:par>
                          <p:cTn id="101" fill="hold">
                            <p:stCondLst>
                              <p:cond delay="1000"/>
                            </p:stCondLst>
                            <p:childTnLst>
                              <p:par>
                                <p:cTn id="102" presetID="22" presetClass="entr" presetSubtype="1" fill="hold" nodeType="afterEffect">
                                  <p:stCondLst>
                                    <p:cond delay="0"/>
                                  </p:stCondLst>
                                  <p:childTnLst>
                                    <p:set>
                                      <p:cBhvr>
                                        <p:cTn id="103" dur="1" fill="hold">
                                          <p:stCondLst>
                                            <p:cond delay="0"/>
                                          </p:stCondLst>
                                        </p:cTn>
                                        <p:tgtEl>
                                          <p:spTgt spid="11"/>
                                        </p:tgtEl>
                                        <p:attrNameLst>
                                          <p:attrName>style.visibility</p:attrName>
                                        </p:attrNameLst>
                                      </p:cBhvr>
                                      <p:to>
                                        <p:strVal val="visible"/>
                                      </p:to>
                                    </p:set>
                                    <p:animEffect transition="in" filter="wipe(up)">
                                      <p:cBhvr>
                                        <p:cTn id="104" dur="500"/>
                                        <p:tgtEl>
                                          <p:spTgt spid="11"/>
                                        </p:tgtEl>
                                      </p:cBhvr>
                                    </p:animEffect>
                                  </p:childTnLst>
                                </p:cTn>
                              </p:par>
                            </p:childTnLst>
                          </p:cTn>
                        </p:par>
                        <p:par>
                          <p:cTn id="105" fill="hold">
                            <p:stCondLst>
                              <p:cond delay="1500"/>
                            </p:stCondLst>
                            <p:childTnLst>
                              <p:par>
                                <p:cTn id="106" presetID="10" presetClass="entr" presetSubtype="0" fill="hold" grpId="0" nodeType="afterEffect">
                                  <p:stCondLst>
                                    <p:cond delay="0"/>
                                  </p:stCondLst>
                                  <p:childTnLst>
                                    <p:set>
                                      <p:cBhvr>
                                        <p:cTn id="107" dur="1" fill="hold">
                                          <p:stCondLst>
                                            <p:cond delay="0"/>
                                          </p:stCondLst>
                                        </p:cTn>
                                        <p:tgtEl>
                                          <p:spTgt spid="12"/>
                                        </p:tgtEl>
                                        <p:attrNameLst>
                                          <p:attrName>style.visibility</p:attrName>
                                        </p:attrNameLst>
                                      </p:cBhvr>
                                      <p:to>
                                        <p:strVal val="visible"/>
                                      </p:to>
                                    </p:set>
                                    <p:animEffect transition="in" filter="fade">
                                      <p:cBhvr>
                                        <p:cTn id="108" dur="500"/>
                                        <p:tgtEl>
                                          <p:spTgt spid="12"/>
                                        </p:tgtEl>
                                      </p:cBhvr>
                                    </p:animEffect>
                                  </p:childTnLst>
                                </p:cTn>
                              </p:par>
                            </p:childTnLst>
                          </p:cTn>
                        </p:par>
                      </p:childTnLst>
                    </p:cTn>
                  </p:par>
                  <p:par>
                    <p:cTn id="109" fill="hold">
                      <p:stCondLst>
                        <p:cond delay="indefinite"/>
                      </p:stCondLst>
                      <p:childTnLst>
                        <p:par>
                          <p:cTn id="110" fill="hold">
                            <p:stCondLst>
                              <p:cond delay="0"/>
                            </p:stCondLst>
                            <p:childTnLst>
                              <p:par>
                                <p:cTn id="111" presetID="18" presetClass="entr" presetSubtype="6" fill="hold" grpId="0" nodeType="clickEffect">
                                  <p:stCondLst>
                                    <p:cond delay="0"/>
                                  </p:stCondLst>
                                  <p:childTnLst>
                                    <p:set>
                                      <p:cBhvr>
                                        <p:cTn id="112" dur="1" fill="hold">
                                          <p:stCondLst>
                                            <p:cond delay="0"/>
                                          </p:stCondLst>
                                        </p:cTn>
                                        <p:tgtEl>
                                          <p:spTgt spid="8"/>
                                        </p:tgtEl>
                                        <p:attrNameLst>
                                          <p:attrName>style.visibility</p:attrName>
                                        </p:attrNameLst>
                                      </p:cBhvr>
                                      <p:to>
                                        <p:strVal val="visible"/>
                                      </p:to>
                                    </p:set>
                                    <p:animEffect transition="in" filter="strips(downRight)">
                                      <p:cBhvr>
                                        <p:cTn id="1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6" grpId="1" animBg="1"/>
      <p:bldP spid="17" grpId="0"/>
      <p:bldP spid="18" grpId="0"/>
      <p:bldP spid="19" grpId="0" animBg="1"/>
      <p:bldP spid="7" grpId="0" animBg="1"/>
      <p:bldP spid="22" grpId="0" animBg="1"/>
      <p:bldP spid="12" grpId="0" animBg="1"/>
      <p:bldP spid="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Multiplying Large Integers Problem</a:t>
            </a:r>
          </a:p>
        </p:txBody>
      </p:sp>
      <p:sp>
        <p:nvSpPr>
          <p:cNvPr id="3" name="Content Placeholder 2"/>
          <p:cNvSpPr>
            <a:spLocks noGrp="1"/>
          </p:cNvSpPr>
          <p:nvPr>
            <p:ph idx="1"/>
          </p:nvPr>
        </p:nvSpPr>
        <p:spPr/>
        <p:txBody>
          <a:bodyPr/>
          <a:lstStyle/>
          <a:p>
            <a:r>
              <a:rPr lang="en-US" dirty="0"/>
              <a:t>Now we can compute the required product as follows:  </a:t>
            </a:r>
          </a:p>
          <a:p>
            <a:endParaRPr lang="en-US" dirty="0"/>
          </a:p>
          <a:p>
            <a:endParaRPr lang="en-US" dirty="0"/>
          </a:p>
          <a:p>
            <a:endParaRPr lang="en-US" dirty="0"/>
          </a:p>
          <a:p>
            <a:endParaRPr lang="en-US" dirty="0"/>
          </a:p>
          <a:p>
            <a:endParaRPr lang="en-US" dirty="0"/>
          </a:p>
          <a:p>
            <a:pPr marL="0" indent="0">
              <a:buNone/>
            </a:pPr>
            <a:r>
              <a:rPr lang="en-US" dirty="0"/>
              <a:t> </a:t>
            </a:r>
          </a:p>
        </p:txBody>
      </p:sp>
      <p:sp>
        <p:nvSpPr>
          <p:cNvPr id="4" name="Slide Number Placeholder 3"/>
          <p:cNvSpPr>
            <a:spLocks noGrp="1"/>
          </p:cNvSpPr>
          <p:nvPr>
            <p:ph type="sldNum" sz="quarter" idx="12"/>
          </p:nvPr>
        </p:nvSpPr>
        <p:spPr/>
        <p:txBody>
          <a:bodyPr/>
          <a:lstStyle/>
          <a:p>
            <a:fld id="{5EA8BEFB-AE5B-48F9-BBAD-B489CDE48C80}" type="slidenum">
              <a:rPr lang="en-US" smtClean="0"/>
              <a:pPr/>
              <a:t>75</a:t>
            </a:fld>
            <a:endParaRPr lang="en-US" dirty="0"/>
          </a:p>
        </p:txBody>
      </p:sp>
      <mc:AlternateContent xmlns:mc="http://schemas.openxmlformats.org/markup-compatibility/2006" xmlns:a14="http://schemas.microsoft.com/office/drawing/2010/main">
        <mc:Choice Requires="a14">
          <p:sp>
            <p:nvSpPr>
              <p:cNvPr id="5" name="Rectangle 4"/>
              <p:cNvSpPr/>
              <p:nvPr/>
            </p:nvSpPr>
            <p:spPr>
              <a:xfrm>
                <a:off x="1767348" y="1600200"/>
                <a:ext cx="1341120" cy="1524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i="1" dirty="0">
                          <a:solidFill>
                            <a:schemeClr val="tx1"/>
                          </a:solidFill>
                          <a:latin typeface="Cambria Math" panose="02040503050406030204" pitchFamily="18" charset="0"/>
                        </a:rPr>
                        <m:t>𝑤</m:t>
                      </m:r>
                      <m:r>
                        <a:rPr lang="en-US" sz="2200" i="1" dirty="0">
                          <a:solidFill>
                            <a:schemeClr val="tx1"/>
                          </a:solidFill>
                          <a:latin typeface="Cambria Math" panose="02040503050406030204" pitchFamily="18" charset="0"/>
                        </a:rPr>
                        <m:t>=09</m:t>
                      </m:r>
                    </m:oMath>
                  </m:oMathPara>
                </a14:m>
                <a:endParaRPr lang="en-US" sz="22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200" i="1" dirty="0">
                          <a:solidFill>
                            <a:schemeClr val="tx1"/>
                          </a:solidFill>
                          <a:latin typeface="Cambria Math" panose="02040503050406030204" pitchFamily="18" charset="0"/>
                        </a:rPr>
                        <m:t>𝑥</m:t>
                      </m:r>
                      <m:r>
                        <a:rPr lang="en-US" sz="2200" i="1" dirty="0">
                          <a:solidFill>
                            <a:schemeClr val="tx1"/>
                          </a:solidFill>
                          <a:latin typeface="Cambria Math" panose="02040503050406030204" pitchFamily="18" charset="0"/>
                        </a:rPr>
                        <m:t>=81</m:t>
                      </m:r>
                    </m:oMath>
                  </m:oMathPara>
                </a14:m>
                <a:endParaRPr lang="en-US" sz="22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200" i="1" dirty="0">
                          <a:solidFill>
                            <a:schemeClr val="tx1"/>
                          </a:solidFill>
                          <a:latin typeface="Cambria Math" panose="02040503050406030204" pitchFamily="18" charset="0"/>
                        </a:rPr>
                        <m:t>𝑦</m:t>
                      </m:r>
                      <m:r>
                        <a:rPr lang="en-US" sz="2200" i="1" dirty="0">
                          <a:solidFill>
                            <a:schemeClr val="tx1"/>
                          </a:solidFill>
                          <a:latin typeface="Cambria Math" panose="02040503050406030204" pitchFamily="18" charset="0"/>
                        </a:rPr>
                        <m:t>=12</m:t>
                      </m:r>
                    </m:oMath>
                  </m:oMathPara>
                </a14:m>
                <a:endParaRPr lang="en-US" sz="22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200" i="1" dirty="0">
                          <a:solidFill>
                            <a:schemeClr val="tx1"/>
                          </a:solidFill>
                          <a:latin typeface="Cambria Math" panose="02040503050406030204" pitchFamily="18" charset="0"/>
                        </a:rPr>
                        <m:t>𝑧</m:t>
                      </m:r>
                      <m:r>
                        <a:rPr lang="en-US" sz="2200" i="1" dirty="0">
                          <a:solidFill>
                            <a:schemeClr val="tx1"/>
                          </a:solidFill>
                          <a:latin typeface="Cambria Math" panose="02040503050406030204" pitchFamily="18" charset="0"/>
                        </a:rPr>
                        <m:t>=34</m:t>
                      </m:r>
                    </m:oMath>
                  </m:oMathPara>
                </a14:m>
                <a:endParaRPr lang="en-US" sz="2200" dirty="0">
                  <a:solidFill>
                    <a:schemeClr val="tx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1767348" y="1600200"/>
                <a:ext cx="1341120" cy="1524000"/>
              </a:xfrm>
              <a:prstGeom prst="rect">
                <a:avLst/>
              </a:prstGeom>
              <a:blipFill>
                <a:blip r:embed="rId2"/>
                <a:stretch>
                  <a:fillRect/>
                </a:stretch>
              </a:blipFill>
              <a:ln>
                <a:solidFill>
                  <a:srgbClr val="C00000"/>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297680" y="1600200"/>
                <a:ext cx="5486400" cy="457200"/>
              </a:xfrm>
              <a:prstGeom prst="rect">
                <a:avLst/>
              </a:prstGeom>
              <a:noFill/>
              <a:ln w="127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l-PL" sz="2400" i="1" dirty="0">
                          <a:solidFill>
                            <a:schemeClr val="tx1"/>
                          </a:solidFill>
                          <a:latin typeface="Cambria Math" panose="02040503050406030204" pitchFamily="18" charset="0"/>
                        </a:rPr>
                        <m:t>𝑝</m:t>
                      </m:r>
                      <m:r>
                        <a:rPr lang="pl-PL" sz="2400" i="1" dirty="0">
                          <a:solidFill>
                            <a:schemeClr val="tx1"/>
                          </a:solidFill>
                          <a:latin typeface="Cambria Math" panose="02040503050406030204" pitchFamily="18" charset="0"/>
                        </a:rPr>
                        <m:t> = </m:t>
                      </m:r>
                      <m:r>
                        <a:rPr lang="pl-PL" sz="2400" i="1" dirty="0">
                          <a:solidFill>
                            <a:schemeClr val="tx1"/>
                          </a:solidFill>
                          <a:latin typeface="Cambria Math" panose="02040503050406030204" pitchFamily="18" charset="0"/>
                        </a:rPr>
                        <m:t>𝑤</m:t>
                      </m:r>
                      <m:r>
                        <a:rPr lang="en-US" sz="2400" i="1" dirty="0">
                          <a:solidFill>
                            <a:schemeClr val="tx1"/>
                          </a:solidFill>
                          <a:latin typeface="Cambria Math" panose="02040503050406030204" pitchFamily="18" charset="0"/>
                          <a:ea typeface="Cambria Math" panose="02040503050406030204" pitchFamily="18" charset="0"/>
                        </a:rPr>
                        <m:t>∙</m:t>
                      </m:r>
                      <m:r>
                        <a:rPr lang="pl-PL" sz="2400" i="1" dirty="0">
                          <a:solidFill>
                            <a:schemeClr val="tx1"/>
                          </a:solidFill>
                          <a:latin typeface="Cambria Math" panose="02040503050406030204" pitchFamily="18" charset="0"/>
                        </a:rPr>
                        <m:t>𝑦</m:t>
                      </m:r>
                      <m:r>
                        <a:rPr lang="pl-PL" sz="2400" i="1" dirty="0">
                          <a:solidFill>
                            <a:schemeClr val="tx1"/>
                          </a:solidFill>
                          <a:latin typeface="Cambria Math" panose="02040503050406030204" pitchFamily="18" charset="0"/>
                        </a:rPr>
                        <m:t> = 09∙12 =108</m:t>
                      </m:r>
                    </m:oMath>
                  </m:oMathPara>
                </a14:m>
                <a:endParaRPr lang="pl-PL" sz="2400" dirty="0">
                  <a:solidFill>
                    <a:schemeClr val="tx1"/>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4297680" y="1600200"/>
                <a:ext cx="5486400" cy="457200"/>
              </a:xfrm>
              <a:prstGeom prst="rect">
                <a:avLst/>
              </a:prstGeom>
              <a:blipFill>
                <a:blip r:embed="rId3"/>
                <a:stretch>
                  <a:fillRect b="-9091"/>
                </a:stretch>
              </a:blipFill>
              <a:ln w="12700">
                <a:solidFill>
                  <a:srgbClr val="0066FF"/>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4297680" y="2133600"/>
                <a:ext cx="5486400" cy="457200"/>
              </a:xfrm>
              <a:prstGeom prst="rect">
                <a:avLst/>
              </a:prstGeom>
              <a:noFill/>
              <a:ln w="127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a:solidFill>
                            <a:schemeClr val="tx1"/>
                          </a:solidFill>
                          <a:latin typeface="Cambria Math" panose="02040503050406030204" pitchFamily="18" charset="0"/>
                        </a:rPr>
                        <m:t>𝑞</m:t>
                      </m:r>
                      <m:r>
                        <a:rPr lang="pl-PL" sz="2400" i="1" dirty="0">
                          <a:solidFill>
                            <a:schemeClr val="tx1"/>
                          </a:solidFill>
                          <a:latin typeface="Cambria Math" panose="02040503050406030204" pitchFamily="18" charset="0"/>
                        </a:rPr>
                        <m:t> =</m:t>
                      </m:r>
                      <m:r>
                        <a:rPr lang="en-US" sz="2400" i="1" dirty="0">
                          <a:solidFill>
                            <a:schemeClr val="tx1"/>
                          </a:solidFill>
                          <a:latin typeface="Cambria Math" panose="02040503050406030204" pitchFamily="18" charset="0"/>
                        </a:rPr>
                        <m:t>𝑥</m:t>
                      </m:r>
                      <m:r>
                        <a:rPr lang="en-US" sz="2400" i="1" dirty="0">
                          <a:solidFill>
                            <a:schemeClr val="tx1"/>
                          </a:solidFill>
                          <a:latin typeface="Cambria Math" panose="02040503050406030204" pitchFamily="18" charset="0"/>
                          <a:ea typeface="Cambria Math" panose="02040503050406030204" pitchFamily="18" charset="0"/>
                        </a:rPr>
                        <m:t>∙</m:t>
                      </m:r>
                      <m:r>
                        <a:rPr lang="en-US" sz="2400" i="1" dirty="0">
                          <a:solidFill>
                            <a:schemeClr val="tx1"/>
                          </a:solidFill>
                          <a:latin typeface="Cambria Math" panose="02040503050406030204" pitchFamily="18" charset="0"/>
                        </a:rPr>
                        <m:t>𝑧</m:t>
                      </m:r>
                      <m:r>
                        <a:rPr lang="pl-PL" sz="2400" i="1" dirty="0">
                          <a:solidFill>
                            <a:schemeClr val="tx1"/>
                          </a:solidFill>
                          <a:latin typeface="Cambria Math" panose="02040503050406030204" pitchFamily="18" charset="0"/>
                        </a:rPr>
                        <m:t> =</m:t>
                      </m:r>
                      <m:r>
                        <a:rPr lang="en-US" sz="2400" i="1" dirty="0">
                          <a:solidFill>
                            <a:schemeClr val="tx1"/>
                          </a:solidFill>
                          <a:latin typeface="Cambria Math" panose="02040503050406030204" pitchFamily="18" charset="0"/>
                        </a:rPr>
                        <m:t>81</m:t>
                      </m:r>
                      <m:r>
                        <a:rPr lang="en-US" sz="2400" i="1" dirty="0">
                          <a:solidFill>
                            <a:schemeClr val="tx1"/>
                          </a:solidFill>
                          <a:latin typeface="Cambria Math" panose="02040503050406030204" pitchFamily="18" charset="0"/>
                          <a:ea typeface="Cambria Math" panose="02040503050406030204" pitchFamily="18" charset="0"/>
                        </a:rPr>
                        <m:t>∙</m:t>
                      </m:r>
                      <m:r>
                        <a:rPr lang="en-US" sz="2400" i="1" dirty="0">
                          <a:solidFill>
                            <a:schemeClr val="tx1"/>
                          </a:solidFill>
                          <a:latin typeface="Cambria Math" panose="02040503050406030204" pitchFamily="18" charset="0"/>
                        </a:rPr>
                        <m:t>34</m:t>
                      </m:r>
                      <m:r>
                        <a:rPr lang="pl-PL" sz="2400" i="1" dirty="0">
                          <a:solidFill>
                            <a:schemeClr val="tx1"/>
                          </a:solidFill>
                          <a:latin typeface="Cambria Math" panose="02040503050406030204" pitchFamily="18" charset="0"/>
                        </a:rPr>
                        <m:t> =</m:t>
                      </m:r>
                      <m:r>
                        <a:rPr lang="en-US" sz="2400" i="1" dirty="0">
                          <a:solidFill>
                            <a:schemeClr val="tx1"/>
                          </a:solidFill>
                          <a:latin typeface="Cambria Math" panose="02040503050406030204" pitchFamily="18" charset="0"/>
                        </a:rPr>
                        <m:t>2754</m:t>
                      </m:r>
                    </m:oMath>
                  </m:oMathPara>
                </a14:m>
                <a:endParaRPr lang="pl-PL" sz="2400" dirty="0">
                  <a:solidFill>
                    <a:schemeClr val="tx1"/>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4297680" y="2133600"/>
                <a:ext cx="5486400" cy="457200"/>
              </a:xfrm>
              <a:prstGeom prst="rect">
                <a:avLst/>
              </a:prstGeom>
              <a:blipFill>
                <a:blip r:embed="rId4"/>
                <a:stretch>
                  <a:fillRect b="-9091"/>
                </a:stretch>
              </a:blipFill>
              <a:ln w="12700">
                <a:solidFill>
                  <a:srgbClr val="0066FF"/>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297680" y="2667000"/>
                <a:ext cx="5486400" cy="457200"/>
              </a:xfrm>
              <a:prstGeom prst="rect">
                <a:avLst/>
              </a:prstGeom>
              <a:noFill/>
              <a:ln w="127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sz="2400" i="1" dirty="0">
                          <a:solidFill>
                            <a:schemeClr val="tx1"/>
                          </a:solidFill>
                          <a:latin typeface="Cambria Math" panose="02040503050406030204" pitchFamily="18" charset="0"/>
                        </a:rPr>
                        <m:t>𝑟</m:t>
                      </m:r>
                      <m:r>
                        <a:rPr lang="pl-PL" sz="2400" i="1" dirty="0">
                          <a:solidFill>
                            <a:schemeClr val="tx1"/>
                          </a:solidFill>
                          <a:latin typeface="Cambria Math" panose="02040503050406030204" pitchFamily="18" charset="0"/>
                        </a:rPr>
                        <m:t>=</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𝑤</m:t>
                          </m:r>
                          <m:r>
                            <a:rPr lang="en-US"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𝑥</m:t>
                          </m:r>
                        </m:e>
                      </m:d>
                      <m:r>
                        <a:rPr lang="en-US" sz="2400" b="1" i="1">
                          <a:solidFill>
                            <a:schemeClr val="tx1"/>
                          </a:solidFill>
                          <a:latin typeface="Cambria Math" panose="02040503050406030204" pitchFamily="18" charset="0"/>
                          <a:ea typeface="Cambria Math" panose="02040503050406030204" pitchFamily="18" charset="0"/>
                        </a:rPr>
                        <m:t>×</m:t>
                      </m:r>
                      <m:d>
                        <m:dPr>
                          <m:ctrlPr>
                            <a:rPr lang="en-US" sz="2400" i="1">
                              <a:solidFill>
                                <a:schemeClr val="tx1"/>
                              </a:solidFill>
                              <a:latin typeface="Cambria Math" panose="02040503050406030204" pitchFamily="18" charset="0"/>
                              <a:ea typeface="Cambria Math" panose="02040503050406030204" pitchFamily="18" charset="0"/>
                            </a:rPr>
                          </m:ctrlPr>
                        </m:dPr>
                        <m:e>
                          <m:r>
                            <a:rPr lang="en-US" sz="2400" i="1">
                              <a:solidFill>
                                <a:schemeClr val="tx1"/>
                              </a:solidFill>
                              <a:latin typeface="Cambria Math" panose="02040503050406030204" pitchFamily="18" charset="0"/>
                              <a:ea typeface="Cambria Math" panose="02040503050406030204" pitchFamily="18" charset="0"/>
                            </a:rPr>
                            <m:t>𝑦</m:t>
                          </m:r>
                          <m:r>
                            <a:rPr lang="en-US"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𝑧</m:t>
                          </m:r>
                        </m:e>
                      </m:d>
                      <m:r>
                        <a:rPr lang="en-US" sz="2400" i="1">
                          <a:solidFill>
                            <a:schemeClr val="tx1"/>
                          </a:solidFill>
                          <a:latin typeface="Cambria Math" panose="02040503050406030204" pitchFamily="18" charset="0"/>
                          <a:ea typeface="Cambria Math" panose="02040503050406030204" pitchFamily="18" charset="0"/>
                        </a:rPr>
                        <m:t>=90∙46=4140</m:t>
                      </m:r>
                    </m:oMath>
                  </m:oMathPara>
                </a14:m>
                <a:endParaRPr lang="en-US" sz="2400" dirty="0">
                  <a:solidFill>
                    <a:schemeClr val="tx1"/>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4297680" y="2667000"/>
                <a:ext cx="5486400" cy="457200"/>
              </a:xfrm>
              <a:prstGeom prst="rect">
                <a:avLst/>
              </a:prstGeom>
              <a:blipFill>
                <a:blip r:embed="rId5"/>
                <a:stretch>
                  <a:fillRect b="-9091"/>
                </a:stretch>
              </a:blipFill>
              <a:ln w="12700">
                <a:solidFill>
                  <a:srgbClr val="0066FF"/>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3886200" y="4724400"/>
                <a:ext cx="6400800" cy="457200"/>
              </a:xfrm>
              <a:prstGeom prst="rect">
                <a:avLst/>
              </a:prstGeom>
              <a:noFill/>
              <a:ln w="127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a:solidFill>
                            <a:srgbClr val="C00000"/>
                          </a:solidFill>
                          <a:latin typeface="Cambria Math" panose="02040503050406030204" pitchFamily="18" charset="0"/>
                        </a:rPr>
                        <m:t>981</m:t>
                      </m:r>
                      <m:r>
                        <a:rPr lang="en-US" sz="2400" i="1" dirty="0">
                          <a:solidFill>
                            <a:srgbClr val="C00000"/>
                          </a:solidFill>
                          <a:latin typeface="Cambria Math" panose="02040503050406030204" pitchFamily="18" charset="0"/>
                          <a:ea typeface="Cambria Math" panose="02040503050406030204" pitchFamily="18" charset="0"/>
                        </a:rPr>
                        <m:t>×</m:t>
                      </m:r>
                      <m:r>
                        <a:rPr lang="en-US" sz="2400" i="1" dirty="0">
                          <a:solidFill>
                            <a:srgbClr val="C00000"/>
                          </a:solidFill>
                          <a:latin typeface="Cambria Math" panose="02040503050406030204" pitchFamily="18" charset="0"/>
                        </a:rPr>
                        <m:t>1234 = 10</m:t>
                      </m:r>
                      <m:r>
                        <a:rPr lang="en-US" sz="2400" i="1" baseline="30000" dirty="0">
                          <a:solidFill>
                            <a:srgbClr val="C00000"/>
                          </a:solidFill>
                          <a:latin typeface="Cambria Math" panose="02040503050406030204" pitchFamily="18" charset="0"/>
                        </a:rPr>
                        <m:t>4</m:t>
                      </m:r>
                      <m:r>
                        <a:rPr lang="en-US" sz="2400" i="1" dirty="0">
                          <a:solidFill>
                            <a:srgbClr val="C00000"/>
                          </a:solidFill>
                          <a:latin typeface="Cambria Math" panose="02040503050406030204" pitchFamily="18" charset="0"/>
                        </a:rPr>
                        <m:t>𝑝</m:t>
                      </m:r>
                      <m:r>
                        <a:rPr lang="en-US" sz="2400" i="1" dirty="0">
                          <a:solidFill>
                            <a:srgbClr val="C00000"/>
                          </a:solidFill>
                          <a:latin typeface="Cambria Math" panose="02040503050406030204" pitchFamily="18" charset="0"/>
                        </a:rPr>
                        <m:t> + </m:t>
                      </m:r>
                      <m:sSup>
                        <m:sSupPr>
                          <m:ctrlPr>
                            <a:rPr lang="en-US" sz="2400" i="1" dirty="0">
                              <a:solidFill>
                                <a:srgbClr val="C00000"/>
                              </a:solidFill>
                              <a:latin typeface="Cambria Math" panose="02040503050406030204" pitchFamily="18" charset="0"/>
                            </a:rPr>
                          </m:ctrlPr>
                        </m:sSupPr>
                        <m:e>
                          <m:r>
                            <a:rPr lang="en-US" sz="2400" i="1" dirty="0">
                              <a:solidFill>
                                <a:srgbClr val="C00000"/>
                              </a:solidFill>
                              <a:latin typeface="Cambria Math" panose="02040503050406030204" pitchFamily="18" charset="0"/>
                            </a:rPr>
                            <m:t>10</m:t>
                          </m:r>
                        </m:e>
                        <m:sup>
                          <m:r>
                            <a:rPr lang="en-US" sz="2400" i="1" dirty="0">
                              <a:solidFill>
                                <a:srgbClr val="C00000"/>
                              </a:solidFill>
                              <a:latin typeface="Cambria Math" panose="02040503050406030204" pitchFamily="18" charset="0"/>
                            </a:rPr>
                            <m:t>2</m:t>
                          </m:r>
                        </m:sup>
                      </m:sSup>
                      <m:r>
                        <a:rPr lang="en-US" sz="2400" i="1" dirty="0">
                          <a:solidFill>
                            <a:srgbClr val="C00000"/>
                          </a:solidFill>
                          <a:latin typeface="Cambria Math" panose="02040503050406030204" pitchFamily="18" charset="0"/>
                        </a:rPr>
                        <m:t> (</m:t>
                      </m:r>
                      <m:r>
                        <a:rPr lang="en-US" sz="2400" i="1" dirty="0">
                          <a:solidFill>
                            <a:srgbClr val="C00000"/>
                          </a:solidFill>
                          <a:latin typeface="Cambria Math" panose="02040503050406030204" pitchFamily="18" charset="0"/>
                        </a:rPr>
                        <m:t>𝑟</m:t>
                      </m:r>
                      <m:r>
                        <a:rPr lang="en-US" sz="2400" i="1" dirty="0">
                          <a:solidFill>
                            <a:srgbClr val="C00000"/>
                          </a:solidFill>
                          <a:latin typeface="Cambria Math" panose="02040503050406030204" pitchFamily="18" charset="0"/>
                        </a:rPr>
                        <m:t> − </m:t>
                      </m:r>
                      <m:r>
                        <a:rPr lang="en-US" sz="2400" i="1" dirty="0">
                          <a:solidFill>
                            <a:srgbClr val="C00000"/>
                          </a:solidFill>
                          <a:latin typeface="Cambria Math" panose="02040503050406030204" pitchFamily="18" charset="0"/>
                        </a:rPr>
                        <m:t>𝑝</m:t>
                      </m:r>
                      <m:r>
                        <a:rPr lang="en-US" sz="2400" i="1" dirty="0">
                          <a:solidFill>
                            <a:srgbClr val="C00000"/>
                          </a:solidFill>
                          <a:latin typeface="Cambria Math" panose="02040503050406030204" pitchFamily="18" charset="0"/>
                        </a:rPr>
                        <m:t> − </m:t>
                      </m:r>
                      <m:r>
                        <a:rPr lang="en-US" sz="2400" i="1" dirty="0">
                          <a:solidFill>
                            <a:srgbClr val="C00000"/>
                          </a:solidFill>
                          <a:latin typeface="Cambria Math" panose="02040503050406030204" pitchFamily="18" charset="0"/>
                        </a:rPr>
                        <m:t>𝑞</m:t>
                      </m:r>
                      <m:r>
                        <a:rPr lang="en-US" sz="2400" i="1" dirty="0">
                          <a:solidFill>
                            <a:srgbClr val="C00000"/>
                          </a:solidFill>
                          <a:latin typeface="Cambria Math" panose="02040503050406030204" pitchFamily="18" charset="0"/>
                        </a:rPr>
                        <m:t>) + </m:t>
                      </m:r>
                      <m:r>
                        <a:rPr lang="en-US" sz="2400" i="1" dirty="0">
                          <a:solidFill>
                            <a:srgbClr val="C00000"/>
                          </a:solidFill>
                          <a:latin typeface="Cambria Math" panose="02040503050406030204" pitchFamily="18" charset="0"/>
                        </a:rPr>
                        <m:t>𝑞</m:t>
                      </m:r>
                    </m:oMath>
                  </m:oMathPara>
                </a14:m>
                <a:endParaRPr lang="en-US" sz="2400" dirty="0">
                  <a:solidFill>
                    <a:srgbClr val="C00000"/>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3886200" y="4724400"/>
                <a:ext cx="6400800" cy="457200"/>
              </a:xfrm>
              <a:prstGeom prst="rect">
                <a:avLst/>
              </a:prstGeom>
              <a:blipFill>
                <a:blip r:embed="rId6"/>
                <a:stretch>
                  <a:fillRect b="-16883"/>
                </a:stretch>
              </a:blipFill>
              <a:ln w="12700">
                <a:solidFill>
                  <a:srgbClr val="0066FF"/>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3886200" y="5243052"/>
                <a:ext cx="6400800" cy="457200"/>
              </a:xfrm>
              <a:prstGeom prst="rect">
                <a:avLst/>
              </a:prstGeom>
              <a:noFill/>
              <a:ln w="127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a:solidFill>
                            <a:srgbClr val="C00000"/>
                          </a:solidFill>
                          <a:latin typeface="Cambria Math" panose="02040503050406030204" pitchFamily="18" charset="0"/>
                        </a:rPr>
                        <m:t>= 1080000 + 127800 + 2754</m:t>
                      </m:r>
                    </m:oMath>
                  </m:oMathPara>
                </a14:m>
                <a:endParaRPr lang="pl-PL" sz="2400" dirty="0">
                  <a:solidFill>
                    <a:srgbClr val="C00000"/>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3886200" y="5243052"/>
                <a:ext cx="6400800" cy="457200"/>
              </a:xfrm>
              <a:prstGeom prst="rect">
                <a:avLst/>
              </a:prstGeom>
              <a:blipFill>
                <a:blip r:embed="rId7"/>
                <a:stretch>
                  <a:fillRect/>
                </a:stretch>
              </a:blipFill>
              <a:ln w="12700">
                <a:solidFill>
                  <a:srgbClr val="0066FF"/>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3886200" y="5775960"/>
                <a:ext cx="6400800" cy="457200"/>
              </a:xfrm>
              <a:prstGeom prst="rect">
                <a:avLst/>
              </a:prstGeom>
              <a:noFill/>
              <a:ln w="127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sz="2400" i="1" dirty="0">
                          <a:solidFill>
                            <a:srgbClr val="C00000"/>
                          </a:solidFill>
                          <a:latin typeface="Cambria Math" panose="02040503050406030204" pitchFamily="18" charset="0"/>
                        </a:rPr>
                        <m:t>= 1210554.</m:t>
                      </m:r>
                    </m:oMath>
                  </m:oMathPara>
                </a14:m>
                <a:endParaRPr lang="en-US" sz="2400" dirty="0">
                  <a:solidFill>
                    <a:srgbClr val="C00000"/>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3886200" y="5775960"/>
                <a:ext cx="6400800" cy="457200"/>
              </a:xfrm>
              <a:prstGeom prst="rect">
                <a:avLst/>
              </a:prstGeom>
              <a:blipFill>
                <a:blip r:embed="rId8"/>
                <a:stretch>
                  <a:fillRect/>
                </a:stretch>
              </a:blipFill>
              <a:ln w="12700">
                <a:solidFill>
                  <a:srgbClr val="0066FF"/>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4572000" y="4114800"/>
                <a:ext cx="4937760" cy="457200"/>
              </a:xfrm>
              <a:prstGeom prst="rect">
                <a:avLst/>
              </a:prstGeom>
              <a:noFill/>
              <a:ln w="38100">
                <a:solidFill>
                  <a:srgbClr val="FF67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10</m:t>
                          </m:r>
                        </m:e>
                        <m:sup>
                          <m:r>
                            <a:rPr lang="en-US" sz="2400" i="1">
                              <a:solidFill>
                                <a:schemeClr val="tx1"/>
                              </a:solidFill>
                              <a:latin typeface="Cambria Math" panose="02040503050406030204" pitchFamily="18" charset="0"/>
                            </a:rPr>
                            <m:t>4</m:t>
                          </m:r>
                        </m:sup>
                      </m:sSup>
                      <m:r>
                        <a:rPr lang="en-US" sz="2400" i="1">
                          <a:solidFill>
                            <a:schemeClr val="tx1"/>
                          </a:solidFill>
                          <a:latin typeface="Cambria Math" panose="02040503050406030204" pitchFamily="18" charset="0"/>
                        </a:rPr>
                        <m:t>𝑤</m:t>
                      </m:r>
                      <m:r>
                        <a:rPr lang="en-US"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𝑦</m:t>
                      </m:r>
                      <m:r>
                        <a:rPr lang="en-US" sz="2400" i="1">
                          <a:solidFill>
                            <a:schemeClr val="tx1"/>
                          </a:solidFill>
                          <a:latin typeface="Cambria Math" panose="02040503050406030204" pitchFamily="18" charset="0"/>
                          <a:ea typeface="Cambria Math" panose="02040503050406030204" pitchFamily="18" charset="0"/>
                        </a:rPr>
                        <m:t>+</m:t>
                      </m:r>
                      <m:sSup>
                        <m:sSupPr>
                          <m:ctrlPr>
                            <a:rPr lang="en-US" sz="2400" i="1">
                              <a:solidFill>
                                <a:schemeClr val="tx1"/>
                              </a:solidFill>
                              <a:latin typeface="Cambria Math" panose="02040503050406030204" pitchFamily="18" charset="0"/>
                              <a:ea typeface="Cambria Math" panose="02040503050406030204" pitchFamily="18" charset="0"/>
                            </a:rPr>
                          </m:ctrlPr>
                        </m:sSupPr>
                        <m:e>
                          <m:r>
                            <a:rPr lang="en-US" sz="2400" i="1">
                              <a:solidFill>
                                <a:schemeClr val="tx1"/>
                              </a:solidFill>
                              <a:latin typeface="Cambria Math" panose="02040503050406030204" pitchFamily="18" charset="0"/>
                              <a:ea typeface="Cambria Math" panose="02040503050406030204" pitchFamily="18" charset="0"/>
                            </a:rPr>
                            <m:t>10</m:t>
                          </m:r>
                        </m:e>
                        <m:sup>
                          <m:r>
                            <a:rPr lang="en-US" sz="2400" i="1">
                              <a:solidFill>
                                <a:schemeClr val="tx1"/>
                              </a:solidFill>
                              <a:latin typeface="Cambria Math" panose="02040503050406030204" pitchFamily="18" charset="0"/>
                              <a:ea typeface="Cambria Math" panose="02040503050406030204" pitchFamily="18" charset="0"/>
                            </a:rPr>
                            <m:t>2</m:t>
                          </m:r>
                        </m:sup>
                      </m:sSup>
                      <m:d>
                        <m:dPr>
                          <m:ctrlPr>
                            <a:rPr lang="en-US" sz="2400" i="1">
                              <a:solidFill>
                                <a:schemeClr val="tx1"/>
                              </a:solidFill>
                              <a:latin typeface="Cambria Math" panose="02040503050406030204" pitchFamily="18" charset="0"/>
                              <a:ea typeface="Cambria Math" panose="02040503050406030204" pitchFamily="18" charset="0"/>
                            </a:rPr>
                          </m:ctrlPr>
                        </m:dPr>
                        <m:e>
                          <m:r>
                            <a:rPr lang="en-US" sz="2400" i="1">
                              <a:solidFill>
                                <a:schemeClr val="tx1"/>
                              </a:solidFill>
                              <a:latin typeface="Cambria Math" panose="02040503050406030204" pitchFamily="18" charset="0"/>
                              <a:ea typeface="Cambria Math" panose="02040503050406030204" pitchFamily="18" charset="0"/>
                            </a:rPr>
                            <m:t>𝑤</m:t>
                          </m:r>
                          <m:r>
                            <a:rPr lang="en-US"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𝑧</m:t>
                          </m:r>
                          <m:r>
                            <a:rPr lang="en-US"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𝑥</m:t>
                          </m:r>
                          <m:r>
                            <a:rPr lang="en-US"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𝑦</m:t>
                          </m:r>
                        </m:e>
                      </m:d>
                      <m:r>
                        <a:rPr lang="en-US"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𝑥</m:t>
                      </m:r>
                      <m:r>
                        <a:rPr lang="en-US"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𝑧</m:t>
                      </m:r>
                    </m:oMath>
                  </m:oMathPara>
                </a14:m>
                <a:endParaRPr lang="en-US" sz="2400" dirty="0">
                  <a:solidFill>
                    <a:schemeClr val="tx1"/>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4572000" y="4114800"/>
                <a:ext cx="4937760" cy="457200"/>
              </a:xfrm>
              <a:prstGeom prst="rect">
                <a:avLst/>
              </a:prstGeom>
              <a:blipFill>
                <a:blip r:embed="rId9"/>
                <a:stretch>
                  <a:fillRect b="-6173"/>
                </a:stretch>
              </a:blipFill>
              <a:ln w="38100">
                <a:solidFill>
                  <a:srgbClr val="FF670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438400" y="3424536"/>
                <a:ext cx="3276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a:latin typeface="Cambria Math" panose="02040503050406030204" pitchFamily="18" charset="0"/>
                        </a:rPr>
                        <m:t>𝒓</m:t>
                      </m:r>
                      <m:r>
                        <a:rPr lang="en-US" sz="2400" b="1" i="1">
                          <a:latin typeface="Cambria Math" panose="02040503050406030204" pitchFamily="18" charset="0"/>
                        </a:rPr>
                        <m:t>=</m:t>
                      </m:r>
                      <m:d>
                        <m:dPr>
                          <m:ctrlPr>
                            <a:rPr lang="en-US" sz="2400" b="1" i="1">
                              <a:latin typeface="Cambria Math" panose="02040503050406030204" pitchFamily="18" charset="0"/>
                            </a:rPr>
                          </m:ctrlPr>
                        </m:dPr>
                        <m:e>
                          <m:r>
                            <a:rPr lang="en-US" sz="2400" b="1" i="1">
                              <a:latin typeface="Cambria Math" panose="02040503050406030204" pitchFamily="18" charset="0"/>
                            </a:rPr>
                            <m:t>𝒘</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𝒙</m:t>
                          </m:r>
                        </m:e>
                      </m:d>
                      <m:r>
                        <a:rPr lang="en-US" sz="2400" b="1" i="1">
                          <a:latin typeface="Cambria Math" panose="02040503050406030204" pitchFamily="18" charset="0"/>
                          <a:ea typeface="Cambria Math" panose="02040503050406030204" pitchFamily="18" charset="0"/>
                        </a:rPr>
                        <m:t>×</m:t>
                      </m:r>
                      <m:d>
                        <m:dPr>
                          <m:ctrlPr>
                            <a:rPr lang="en-US" sz="2400" b="1"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𝒚</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𝒛</m:t>
                          </m:r>
                        </m:e>
                      </m:d>
                    </m:oMath>
                  </m:oMathPara>
                </a14:m>
                <a:endParaRPr lang="en-US" sz="2400" b="1" dirty="0"/>
              </a:p>
            </p:txBody>
          </p:sp>
        </mc:Choice>
        <mc:Fallback xmlns="">
          <p:sp>
            <p:nvSpPr>
              <p:cNvPr id="13" name="TextBox 12"/>
              <p:cNvSpPr txBox="1">
                <a:spLocks noRot="1" noChangeAspect="1" noMove="1" noResize="1" noEditPoints="1" noAdjustHandles="1" noChangeArrowheads="1" noChangeShapeType="1" noTextEdit="1"/>
              </p:cNvSpPr>
              <p:nvPr/>
            </p:nvSpPr>
            <p:spPr>
              <a:xfrm>
                <a:off x="2438400" y="3424536"/>
                <a:ext cx="3276600" cy="461665"/>
              </a:xfrm>
              <a:prstGeom prst="rect">
                <a:avLst/>
              </a:prstGeom>
              <a:blipFill>
                <a:blip r:embed="rId10"/>
                <a:stretch>
                  <a:fillRect b="-1052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5488860" y="3424536"/>
                <a:ext cx="42672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a:latin typeface="Cambria Math" panose="02040503050406030204" pitchFamily="18" charset="0"/>
                        </a:rPr>
                        <m:t>=</m:t>
                      </m:r>
                      <m:r>
                        <a:rPr lang="en-US" sz="2400" b="1" i="1">
                          <a:solidFill>
                            <a:srgbClr val="FF0000"/>
                          </a:solidFill>
                          <a:latin typeface="Cambria Math" panose="02040503050406030204" pitchFamily="18" charset="0"/>
                          <a:ea typeface="Cambria Math" panose="02040503050406030204" pitchFamily="18" charset="0"/>
                        </a:rPr>
                        <m:t>𝒘</m:t>
                      </m:r>
                      <m:r>
                        <a:rPr lang="en-US" sz="2400" b="1" i="1">
                          <a:solidFill>
                            <a:srgbClr val="FF0000"/>
                          </a:solidFill>
                          <a:latin typeface="Cambria Math" panose="02040503050406030204" pitchFamily="18" charset="0"/>
                          <a:ea typeface="Cambria Math" panose="02040503050406030204" pitchFamily="18" charset="0"/>
                        </a:rPr>
                        <m:t>∙</m:t>
                      </m:r>
                      <m:r>
                        <a:rPr lang="en-US" sz="2400" b="1" i="1">
                          <a:solidFill>
                            <a:srgbClr val="FF0000"/>
                          </a:solidFill>
                          <a:latin typeface="Cambria Math" panose="02040503050406030204" pitchFamily="18" charset="0"/>
                          <a:ea typeface="Cambria Math" panose="02040503050406030204" pitchFamily="18" charset="0"/>
                        </a:rPr>
                        <m:t>𝒚</m:t>
                      </m:r>
                      <m:r>
                        <a:rPr lang="en-US" sz="2400" b="1" i="1">
                          <a:latin typeface="Cambria Math" panose="02040503050406030204" pitchFamily="18" charset="0"/>
                          <a:ea typeface="Cambria Math" panose="02040503050406030204" pitchFamily="18" charset="0"/>
                        </a:rPr>
                        <m:t>+</m:t>
                      </m:r>
                      <m:d>
                        <m:dPr>
                          <m:ctrlPr>
                            <a:rPr lang="en-US" sz="2400" b="1"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𝒛</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𝒙</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𝒚</m:t>
                          </m:r>
                        </m:e>
                      </m:d>
                      <m:r>
                        <a:rPr lang="en-US" sz="2400" b="1" i="1">
                          <a:latin typeface="Cambria Math" panose="02040503050406030204" pitchFamily="18" charset="0"/>
                          <a:ea typeface="Cambria Math" panose="02040503050406030204" pitchFamily="18" charset="0"/>
                        </a:rPr>
                        <m:t>+</m:t>
                      </m:r>
                      <m:r>
                        <a:rPr lang="en-US" sz="2400" b="1" i="1">
                          <a:solidFill>
                            <a:srgbClr val="FF0000"/>
                          </a:solidFill>
                          <a:latin typeface="Cambria Math" panose="02040503050406030204" pitchFamily="18" charset="0"/>
                          <a:ea typeface="Cambria Math" panose="02040503050406030204" pitchFamily="18" charset="0"/>
                        </a:rPr>
                        <m:t>𝒙</m:t>
                      </m:r>
                      <m:r>
                        <a:rPr lang="en-US" sz="2400" b="1" i="1">
                          <a:solidFill>
                            <a:srgbClr val="FF0000"/>
                          </a:solidFill>
                          <a:latin typeface="Cambria Math" panose="02040503050406030204" pitchFamily="18" charset="0"/>
                          <a:ea typeface="Cambria Math" panose="02040503050406030204" pitchFamily="18" charset="0"/>
                        </a:rPr>
                        <m:t>∙</m:t>
                      </m:r>
                      <m:r>
                        <a:rPr lang="en-US" sz="2400" b="1" i="1">
                          <a:solidFill>
                            <a:srgbClr val="FF0000"/>
                          </a:solidFill>
                          <a:latin typeface="Cambria Math" panose="02040503050406030204" pitchFamily="18" charset="0"/>
                          <a:ea typeface="Cambria Math" panose="02040503050406030204" pitchFamily="18" charset="0"/>
                        </a:rPr>
                        <m:t>𝒛</m:t>
                      </m:r>
                    </m:oMath>
                  </m:oMathPara>
                </a14:m>
                <a:endParaRPr lang="en-US" sz="2400" b="1" dirty="0">
                  <a:solidFill>
                    <a:srgbClr val="FF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5488860" y="3424536"/>
                <a:ext cx="4267200" cy="461665"/>
              </a:xfrm>
              <a:prstGeom prst="rect">
                <a:avLst/>
              </a:prstGeom>
              <a:blipFill>
                <a:blip r:embed="rId11"/>
                <a:stretch>
                  <a:fillRect b="-10526"/>
                </a:stretch>
              </a:blipFill>
            </p:spPr>
            <p:txBody>
              <a:bodyPr/>
              <a:lstStyle/>
              <a:p>
                <a:r>
                  <a:rPr lang="en-IN">
                    <a:noFill/>
                  </a:rPr>
                  <a:t> </a:t>
                </a:r>
              </a:p>
            </p:txBody>
          </p:sp>
        </mc:Fallback>
      </mc:AlternateContent>
    </p:spTree>
    <p:extLst>
      <p:ext uri="{BB962C8B-B14F-4D97-AF65-F5344CB8AC3E}">
        <p14:creationId xmlns:p14="http://schemas.microsoft.com/office/powerpoint/2010/main" val="123994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6" grpId="0" animBg="1"/>
      <p:bldP spid="17" grpId="0" animBg="1"/>
      <p:bldP spid="18" grpId="0" animBg="1"/>
      <p:bldP spid="19" grpId="0" animBg="1"/>
      <p:bldP spid="13" grpId="0"/>
      <p:bldP spid="1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                                    for Binary Number</a:t>
            </a:r>
          </a:p>
        </p:txBody>
      </p:sp>
      <p:sp>
        <p:nvSpPr>
          <p:cNvPr id="3" name="Content Placeholder 2"/>
          <p:cNvSpPr>
            <a:spLocks noGrp="1"/>
          </p:cNvSpPr>
          <p:nvPr>
            <p:ph idx="1"/>
          </p:nvPr>
        </p:nvSpPr>
        <p:spPr>
          <a:xfrm>
            <a:off x="254000" y="457200"/>
            <a:ext cx="11684000" cy="5867400"/>
          </a:xfrm>
        </p:spPr>
        <p:txBody>
          <a:bodyPr/>
          <a:lstStyle/>
          <a:p>
            <a:r>
              <a:rPr lang="en-US" dirty="0">
                <a:latin typeface="Cambria Math" panose="02040503050406030204" pitchFamily="18" charset="0"/>
                <a:ea typeface="Cambria Math" panose="02040503050406030204" pitchFamily="18" charset="0"/>
              </a:rPr>
              <a:t>a=</a:t>
            </a:r>
            <a:r>
              <a:rPr lang="en-US" dirty="0"/>
              <a:t>  </a:t>
            </a:r>
          </a:p>
          <a:p>
            <a:r>
              <a:rPr lang="en-US" dirty="0">
                <a:latin typeface="Cambria Math" panose="02040503050406030204" pitchFamily="18" charset="0"/>
                <a:ea typeface="Cambria Math" panose="02040503050406030204" pitchFamily="18" charset="0"/>
              </a:rPr>
              <a:t>b=</a:t>
            </a:r>
          </a:p>
          <a:p>
            <a:endParaRPr lang="en-US" dirty="0"/>
          </a:p>
          <a:p>
            <a:endParaRPr lang="en-US" dirty="0"/>
          </a:p>
          <a:p>
            <a:endParaRPr lang="en-US" dirty="0"/>
          </a:p>
          <a:p>
            <a:endParaRPr lang="en-US" dirty="0"/>
          </a:p>
          <a:p>
            <a:pPr marL="0" indent="0">
              <a:buNone/>
            </a:pPr>
            <a:r>
              <a:rPr lang="en-US" dirty="0"/>
              <a:t> </a:t>
            </a:r>
          </a:p>
        </p:txBody>
      </p:sp>
      <p:sp>
        <p:nvSpPr>
          <p:cNvPr id="4" name="Slide Number Placeholder 3"/>
          <p:cNvSpPr>
            <a:spLocks noGrp="1"/>
          </p:cNvSpPr>
          <p:nvPr>
            <p:ph type="sldNum" sz="quarter" idx="12"/>
          </p:nvPr>
        </p:nvSpPr>
        <p:spPr/>
        <p:txBody>
          <a:bodyPr/>
          <a:lstStyle/>
          <a:p>
            <a:fld id="{5EA8BEFB-AE5B-48F9-BBAD-B489CDE48C80}" type="slidenum">
              <a:rPr lang="en-US" smtClean="0"/>
              <a:pPr/>
              <a:t>76</a:t>
            </a:fld>
            <a:endParaRPr lang="en-US" dirty="0"/>
          </a:p>
        </p:txBody>
      </p:sp>
      <mc:AlternateContent xmlns:mc="http://schemas.openxmlformats.org/markup-compatibility/2006" xmlns:a14="http://schemas.microsoft.com/office/drawing/2010/main">
        <mc:Choice Requires="a14">
          <p:sp>
            <p:nvSpPr>
              <p:cNvPr id="5" name="Rectangle 4"/>
              <p:cNvSpPr/>
              <p:nvPr/>
            </p:nvSpPr>
            <p:spPr>
              <a:xfrm>
                <a:off x="1767348" y="1600200"/>
                <a:ext cx="1341120" cy="1524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i="1" dirty="0" smtClean="0">
                          <a:solidFill>
                            <a:schemeClr val="tx1"/>
                          </a:solidFill>
                          <a:latin typeface="Cambria Math" panose="02040503050406030204" pitchFamily="18" charset="0"/>
                        </a:rPr>
                        <m:t>𝑤</m:t>
                      </m:r>
                      <m:r>
                        <a:rPr lang="en-US" sz="2200" i="1" dirty="0" smtClean="0">
                          <a:solidFill>
                            <a:schemeClr val="tx1"/>
                          </a:solidFill>
                          <a:latin typeface="Cambria Math" panose="02040503050406030204" pitchFamily="18" charset="0"/>
                        </a:rPr>
                        <m:t>=</m:t>
                      </m:r>
                      <m:r>
                        <a:rPr lang="en-IN" sz="2200" b="0" i="1" dirty="0" smtClean="0">
                          <a:solidFill>
                            <a:schemeClr val="tx1"/>
                          </a:solidFill>
                          <a:latin typeface="Cambria Math" panose="02040503050406030204" pitchFamily="18" charset="0"/>
                        </a:rPr>
                        <m:t>𝑎</m:t>
                      </m:r>
                      <m:r>
                        <a:rPr lang="en-IN" sz="2200" b="0" i="1" baseline="-25000" dirty="0" smtClean="0">
                          <a:solidFill>
                            <a:schemeClr val="tx1"/>
                          </a:solidFill>
                          <a:latin typeface="Cambria Math" panose="02040503050406030204" pitchFamily="18" charset="0"/>
                        </a:rPr>
                        <m:t>𝐿</m:t>
                      </m:r>
                    </m:oMath>
                  </m:oMathPara>
                </a14:m>
                <a:endParaRPr lang="en-US" sz="2200" baseline="-250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200" i="1" dirty="0">
                          <a:solidFill>
                            <a:schemeClr val="tx1"/>
                          </a:solidFill>
                          <a:latin typeface="Cambria Math" panose="02040503050406030204" pitchFamily="18" charset="0"/>
                        </a:rPr>
                        <m:t>𝑥</m:t>
                      </m:r>
                      <m:r>
                        <a:rPr lang="en-US" sz="2200" i="1" dirty="0">
                          <a:solidFill>
                            <a:schemeClr val="tx1"/>
                          </a:solidFill>
                          <a:latin typeface="Cambria Math" panose="02040503050406030204" pitchFamily="18" charset="0"/>
                        </a:rPr>
                        <m:t>=</m:t>
                      </m:r>
                      <m:r>
                        <a:rPr lang="en-IN" sz="2200" b="0" i="1" dirty="0" smtClean="0">
                          <a:solidFill>
                            <a:schemeClr val="tx1"/>
                          </a:solidFill>
                          <a:latin typeface="Cambria Math" panose="02040503050406030204" pitchFamily="18" charset="0"/>
                        </a:rPr>
                        <m:t>𝑎</m:t>
                      </m:r>
                      <m:r>
                        <a:rPr lang="en-IN" sz="2200" b="0" i="1" baseline="-25000" dirty="0" smtClean="0">
                          <a:solidFill>
                            <a:schemeClr val="tx1"/>
                          </a:solidFill>
                          <a:latin typeface="Cambria Math" panose="02040503050406030204" pitchFamily="18" charset="0"/>
                        </a:rPr>
                        <m:t>𝑅</m:t>
                      </m:r>
                    </m:oMath>
                  </m:oMathPara>
                </a14:m>
                <a:endParaRPr lang="en-IN" sz="2200" b="0" i="1" baseline="-25000"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200" i="1" dirty="0">
                          <a:solidFill>
                            <a:schemeClr val="tx1"/>
                          </a:solidFill>
                          <a:latin typeface="Cambria Math" panose="02040503050406030204" pitchFamily="18" charset="0"/>
                        </a:rPr>
                        <m:t>𝑦</m:t>
                      </m:r>
                      <m:r>
                        <a:rPr lang="en-US" sz="2200" i="1" dirty="0">
                          <a:solidFill>
                            <a:schemeClr val="tx1"/>
                          </a:solidFill>
                          <a:latin typeface="Cambria Math" panose="02040503050406030204" pitchFamily="18" charset="0"/>
                        </a:rPr>
                        <m:t>=</m:t>
                      </m:r>
                      <m:r>
                        <a:rPr lang="en-IN" sz="2200" b="0" i="1" dirty="0" smtClean="0">
                          <a:solidFill>
                            <a:schemeClr val="tx1"/>
                          </a:solidFill>
                          <a:latin typeface="Cambria Math" panose="02040503050406030204" pitchFamily="18" charset="0"/>
                        </a:rPr>
                        <m:t>𝑏</m:t>
                      </m:r>
                      <m:r>
                        <a:rPr lang="en-IN" sz="2200" b="0" i="1" baseline="-25000" dirty="0" smtClean="0">
                          <a:solidFill>
                            <a:schemeClr val="tx1"/>
                          </a:solidFill>
                          <a:latin typeface="Cambria Math" panose="02040503050406030204" pitchFamily="18" charset="0"/>
                        </a:rPr>
                        <m:t>𝐿</m:t>
                      </m:r>
                    </m:oMath>
                  </m:oMathPara>
                </a14:m>
                <a:endParaRPr lang="en-IN" sz="2200" b="0" i="1" baseline="-25000"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200" i="1" dirty="0">
                          <a:solidFill>
                            <a:schemeClr val="tx1"/>
                          </a:solidFill>
                          <a:latin typeface="Cambria Math" panose="02040503050406030204" pitchFamily="18" charset="0"/>
                        </a:rPr>
                        <m:t>𝑧</m:t>
                      </m:r>
                      <m:r>
                        <a:rPr lang="en-US" sz="2200" i="1" dirty="0">
                          <a:solidFill>
                            <a:schemeClr val="tx1"/>
                          </a:solidFill>
                          <a:latin typeface="Cambria Math" panose="02040503050406030204" pitchFamily="18" charset="0"/>
                        </a:rPr>
                        <m:t>=</m:t>
                      </m:r>
                      <m:r>
                        <a:rPr lang="en-IN" sz="2200" b="0" i="1" dirty="0" smtClean="0">
                          <a:solidFill>
                            <a:schemeClr val="tx1"/>
                          </a:solidFill>
                          <a:latin typeface="Cambria Math" panose="02040503050406030204" pitchFamily="18" charset="0"/>
                        </a:rPr>
                        <m:t>𝑏</m:t>
                      </m:r>
                      <m:r>
                        <a:rPr lang="en-IN" sz="2200" b="0" i="1" baseline="-25000" dirty="0" smtClean="0">
                          <a:solidFill>
                            <a:schemeClr val="tx1"/>
                          </a:solidFill>
                          <a:latin typeface="Cambria Math" panose="02040503050406030204" pitchFamily="18" charset="0"/>
                        </a:rPr>
                        <m:t>𝑅</m:t>
                      </m:r>
                    </m:oMath>
                  </m:oMathPara>
                </a14:m>
                <a:endParaRPr lang="en-US" sz="2200" baseline="-25000" dirty="0">
                  <a:solidFill>
                    <a:schemeClr val="tx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1767348" y="1600200"/>
                <a:ext cx="1341120" cy="1524000"/>
              </a:xfrm>
              <a:prstGeom prst="rect">
                <a:avLst/>
              </a:prstGeom>
              <a:blipFill>
                <a:blip r:embed="rId2"/>
                <a:stretch>
                  <a:fillRect/>
                </a:stretch>
              </a:blipFill>
              <a:ln>
                <a:solidFill>
                  <a:srgbClr val="C00000"/>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297680" y="1600200"/>
                <a:ext cx="5486400" cy="457200"/>
              </a:xfrm>
              <a:prstGeom prst="rect">
                <a:avLst/>
              </a:prstGeom>
              <a:noFill/>
              <a:ln w="127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l-PL" sz="2400" i="1" dirty="0" smtClean="0">
                          <a:solidFill>
                            <a:schemeClr val="tx1"/>
                          </a:solidFill>
                          <a:latin typeface="Cambria Math" panose="02040503050406030204" pitchFamily="18" charset="0"/>
                        </a:rPr>
                        <m:t>𝑝</m:t>
                      </m:r>
                      <m:r>
                        <a:rPr lang="pl-PL" sz="2400" i="1" dirty="0" smtClean="0">
                          <a:solidFill>
                            <a:schemeClr val="tx1"/>
                          </a:solidFill>
                          <a:latin typeface="Cambria Math" panose="02040503050406030204" pitchFamily="18" charset="0"/>
                        </a:rPr>
                        <m:t> = </m:t>
                      </m:r>
                      <m:r>
                        <a:rPr lang="pl-PL" sz="2400" i="1" dirty="0" smtClean="0">
                          <a:solidFill>
                            <a:schemeClr val="tx1"/>
                          </a:solidFill>
                          <a:latin typeface="Cambria Math" panose="02040503050406030204" pitchFamily="18" charset="0"/>
                        </a:rPr>
                        <m:t>𝑤</m:t>
                      </m:r>
                      <m:r>
                        <a:rPr lang="en-US" sz="2400" i="1" dirty="0">
                          <a:solidFill>
                            <a:schemeClr val="tx1"/>
                          </a:solidFill>
                          <a:latin typeface="Cambria Math" panose="02040503050406030204" pitchFamily="18" charset="0"/>
                          <a:ea typeface="Cambria Math" panose="02040503050406030204" pitchFamily="18" charset="0"/>
                        </a:rPr>
                        <m:t>∙</m:t>
                      </m:r>
                      <m:r>
                        <a:rPr lang="pl-PL" sz="2400" i="1" dirty="0">
                          <a:solidFill>
                            <a:schemeClr val="tx1"/>
                          </a:solidFill>
                          <a:latin typeface="Cambria Math" panose="02040503050406030204" pitchFamily="18" charset="0"/>
                        </a:rPr>
                        <m:t>𝑦</m:t>
                      </m:r>
                      <m:r>
                        <a:rPr lang="pl-PL" sz="2400" i="1" dirty="0">
                          <a:solidFill>
                            <a:schemeClr val="tx1"/>
                          </a:solidFill>
                          <a:latin typeface="Cambria Math" panose="02040503050406030204" pitchFamily="18" charset="0"/>
                        </a:rPr>
                        <m:t> =</m:t>
                      </m:r>
                      <m:r>
                        <a:rPr lang="en-IN" sz="2400" b="0" i="1" dirty="0" smtClean="0">
                          <a:solidFill>
                            <a:schemeClr val="tx1"/>
                          </a:solidFill>
                          <a:latin typeface="Cambria Math" panose="02040503050406030204" pitchFamily="18" charset="0"/>
                        </a:rPr>
                        <m:t>𝑎</m:t>
                      </m:r>
                      <m:r>
                        <a:rPr lang="en-IN" sz="2400" b="0" i="1" baseline="-25000" dirty="0" smtClean="0">
                          <a:solidFill>
                            <a:schemeClr val="tx1"/>
                          </a:solidFill>
                          <a:latin typeface="Cambria Math" panose="02040503050406030204" pitchFamily="18" charset="0"/>
                        </a:rPr>
                        <m:t>𝐿</m:t>
                      </m:r>
                      <m:r>
                        <a:rPr lang="en-IN" sz="2400" b="0" i="1" dirty="0" smtClean="0">
                          <a:solidFill>
                            <a:schemeClr val="tx1"/>
                          </a:solidFill>
                          <a:latin typeface="Cambria Math" panose="02040503050406030204" pitchFamily="18" charset="0"/>
                        </a:rPr>
                        <m:t>∗</m:t>
                      </m:r>
                      <m:r>
                        <a:rPr lang="en-IN" sz="2400" b="0" i="1" dirty="0" smtClean="0">
                          <a:solidFill>
                            <a:schemeClr val="tx1"/>
                          </a:solidFill>
                          <a:latin typeface="Cambria Math" panose="02040503050406030204" pitchFamily="18" charset="0"/>
                        </a:rPr>
                        <m:t>𝑏𝐿</m:t>
                      </m:r>
                    </m:oMath>
                  </m:oMathPara>
                </a14:m>
                <a:endParaRPr lang="pl-PL" sz="2400" baseline="-25000" dirty="0">
                  <a:solidFill>
                    <a:schemeClr val="tx1"/>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4297680" y="1600200"/>
                <a:ext cx="5486400" cy="457200"/>
              </a:xfrm>
              <a:prstGeom prst="rect">
                <a:avLst/>
              </a:prstGeom>
              <a:blipFill>
                <a:blip r:embed="rId3"/>
                <a:stretch>
                  <a:fillRect b="-11688"/>
                </a:stretch>
              </a:blipFill>
              <a:ln w="12700">
                <a:solidFill>
                  <a:srgbClr val="0066FF"/>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4297680" y="2133600"/>
                <a:ext cx="5486400" cy="457200"/>
              </a:xfrm>
              <a:prstGeom prst="rect">
                <a:avLst/>
              </a:prstGeom>
              <a:noFill/>
              <a:ln w="127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smtClean="0">
                          <a:solidFill>
                            <a:schemeClr val="tx1"/>
                          </a:solidFill>
                          <a:latin typeface="Cambria Math" panose="02040503050406030204" pitchFamily="18" charset="0"/>
                        </a:rPr>
                        <m:t>𝑞</m:t>
                      </m:r>
                      <m:r>
                        <a:rPr lang="pl-PL" sz="2400" i="1" dirty="0">
                          <a:solidFill>
                            <a:schemeClr val="tx1"/>
                          </a:solidFill>
                          <a:latin typeface="Cambria Math" panose="02040503050406030204" pitchFamily="18" charset="0"/>
                        </a:rPr>
                        <m:t> =</m:t>
                      </m:r>
                      <m:r>
                        <a:rPr lang="en-US" sz="2400" i="1" dirty="0">
                          <a:solidFill>
                            <a:schemeClr val="tx1"/>
                          </a:solidFill>
                          <a:latin typeface="Cambria Math" panose="02040503050406030204" pitchFamily="18" charset="0"/>
                        </a:rPr>
                        <m:t>𝑥</m:t>
                      </m:r>
                      <m:r>
                        <a:rPr lang="en-US" sz="2400" i="1" dirty="0">
                          <a:solidFill>
                            <a:schemeClr val="tx1"/>
                          </a:solidFill>
                          <a:latin typeface="Cambria Math" panose="02040503050406030204" pitchFamily="18" charset="0"/>
                          <a:ea typeface="Cambria Math" panose="02040503050406030204" pitchFamily="18" charset="0"/>
                        </a:rPr>
                        <m:t>∙</m:t>
                      </m:r>
                      <m:r>
                        <a:rPr lang="en-US" sz="2400" i="1" dirty="0">
                          <a:solidFill>
                            <a:schemeClr val="tx1"/>
                          </a:solidFill>
                          <a:latin typeface="Cambria Math" panose="02040503050406030204" pitchFamily="18" charset="0"/>
                        </a:rPr>
                        <m:t>𝑧</m:t>
                      </m:r>
                      <m:r>
                        <a:rPr lang="pl-PL" sz="2400" i="1" dirty="0">
                          <a:solidFill>
                            <a:schemeClr val="tx1"/>
                          </a:solidFill>
                          <a:latin typeface="Cambria Math" panose="02040503050406030204" pitchFamily="18" charset="0"/>
                        </a:rPr>
                        <m:t> =</m:t>
                      </m:r>
                      <m:r>
                        <a:rPr lang="en-IN" sz="2400" b="0" i="1" dirty="0" smtClean="0">
                          <a:solidFill>
                            <a:schemeClr val="tx1"/>
                          </a:solidFill>
                          <a:latin typeface="Cambria Math" panose="02040503050406030204" pitchFamily="18" charset="0"/>
                        </a:rPr>
                        <m:t>𝑎</m:t>
                      </m:r>
                      <m:r>
                        <a:rPr lang="en-IN" sz="2400" b="0" i="1" baseline="-25000" dirty="0" smtClean="0">
                          <a:solidFill>
                            <a:schemeClr val="tx1"/>
                          </a:solidFill>
                          <a:latin typeface="Cambria Math" panose="02040503050406030204" pitchFamily="18" charset="0"/>
                        </a:rPr>
                        <m:t>𝑅</m:t>
                      </m:r>
                      <m:r>
                        <a:rPr lang="en-IN" sz="2400" b="0" i="1" dirty="0" smtClean="0">
                          <a:solidFill>
                            <a:schemeClr val="tx1"/>
                          </a:solidFill>
                          <a:latin typeface="Cambria Math" panose="02040503050406030204" pitchFamily="18" charset="0"/>
                        </a:rPr>
                        <m:t>∗</m:t>
                      </m:r>
                      <m:r>
                        <a:rPr lang="en-IN" sz="2400" b="0" i="1" dirty="0" smtClean="0">
                          <a:solidFill>
                            <a:schemeClr val="tx1"/>
                          </a:solidFill>
                          <a:latin typeface="Cambria Math" panose="02040503050406030204" pitchFamily="18" charset="0"/>
                        </a:rPr>
                        <m:t>𝑏𝑅</m:t>
                      </m:r>
                    </m:oMath>
                  </m:oMathPara>
                </a14:m>
                <a:endParaRPr lang="pl-PL" sz="2400" baseline="-25000" dirty="0">
                  <a:solidFill>
                    <a:schemeClr val="tx1"/>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4297680" y="2133600"/>
                <a:ext cx="5486400" cy="457200"/>
              </a:xfrm>
              <a:prstGeom prst="rect">
                <a:avLst/>
              </a:prstGeom>
              <a:blipFill>
                <a:blip r:embed="rId4"/>
                <a:stretch>
                  <a:fillRect b="-11688"/>
                </a:stretch>
              </a:blipFill>
              <a:ln w="12700">
                <a:solidFill>
                  <a:srgbClr val="0066FF"/>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297680" y="2667000"/>
                <a:ext cx="6400800" cy="457200"/>
              </a:xfrm>
              <a:prstGeom prst="rect">
                <a:avLst/>
              </a:prstGeom>
              <a:noFill/>
              <a:ln w="127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sz="2400" i="1" dirty="0" smtClean="0">
                          <a:solidFill>
                            <a:schemeClr val="tx1"/>
                          </a:solidFill>
                          <a:latin typeface="Cambria Math" panose="02040503050406030204" pitchFamily="18" charset="0"/>
                        </a:rPr>
                        <m:t>𝑟</m:t>
                      </m:r>
                      <m:r>
                        <a:rPr lang="pl-PL" sz="2400" i="1" dirty="0">
                          <a:solidFill>
                            <a:schemeClr val="tx1"/>
                          </a:solidFill>
                          <a:latin typeface="Cambria Math" panose="02040503050406030204" pitchFamily="18" charset="0"/>
                        </a:rPr>
                        <m:t>=</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𝑤</m:t>
                          </m:r>
                          <m:r>
                            <a:rPr lang="en-US"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𝑥</m:t>
                          </m:r>
                        </m:e>
                      </m:d>
                      <m:r>
                        <a:rPr lang="en-US" sz="2400" b="1" i="1">
                          <a:solidFill>
                            <a:schemeClr val="tx1"/>
                          </a:solidFill>
                          <a:latin typeface="Cambria Math" panose="02040503050406030204" pitchFamily="18" charset="0"/>
                          <a:ea typeface="Cambria Math" panose="02040503050406030204" pitchFamily="18" charset="0"/>
                        </a:rPr>
                        <m:t>×</m:t>
                      </m:r>
                      <m:d>
                        <m:dPr>
                          <m:ctrlPr>
                            <a:rPr lang="en-US" sz="2400" i="1">
                              <a:solidFill>
                                <a:schemeClr val="tx1"/>
                              </a:solidFill>
                              <a:latin typeface="Cambria Math" panose="02040503050406030204" pitchFamily="18" charset="0"/>
                              <a:ea typeface="Cambria Math" panose="02040503050406030204" pitchFamily="18" charset="0"/>
                            </a:rPr>
                          </m:ctrlPr>
                        </m:dPr>
                        <m:e>
                          <m:r>
                            <a:rPr lang="en-US" sz="2400" i="1">
                              <a:solidFill>
                                <a:schemeClr val="tx1"/>
                              </a:solidFill>
                              <a:latin typeface="Cambria Math" panose="02040503050406030204" pitchFamily="18" charset="0"/>
                              <a:ea typeface="Cambria Math" panose="02040503050406030204" pitchFamily="18" charset="0"/>
                            </a:rPr>
                            <m:t>𝑦</m:t>
                          </m:r>
                          <m:r>
                            <a:rPr lang="en-US"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ea typeface="Cambria Math" panose="02040503050406030204" pitchFamily="18" charset="0"/>
                            </a:rPr>
                            <m:t>𝑧</m:t>
                          </m:r>
                        </m:e>
                      </m:d>
                      <m:r>
                        <a:rPr lang="en-US" sz="2400" i="1">
                          <a:solidFill>
                            <a:schemeClr val="tx1"/>
                          </a:solidFill>
                          <a:latin typeface="Cambria Math" panose="02040503050406030204" pitchFamily="18" charset="0"/>
                          <a:ea typeface="Cambria Math" panose="02040503050406030204" pitchFamily="18" charset="0"/>
                        </a:rPr>
                        <m:t>=</m:t>
                      </m:r>
                      <m:d>
                        <m:dPr>
                          <m:ctrlPr>
                            <a:rPr lang="en-US" sz="2400" i="1">
                              <a:solidFill>
                                <a:schemeClr val="tx1"/>
                              </a:solidFill>
                              <a:latin typeface="Cambria Math" panose="02040503050406030204" pitchFamily="18" charset="0"/>
                            </a:rPr>
                          </m:ctrlPr>
                        </m:dPr>
                        <m:e>
                          <m:r>
                            <a:rPr lang="en-IN" sz="2400" b="0" i="1" smtClean="0">
                              <a:solidFill>
                                <a:schemeClr val="tx1"/>
                              </a:solidFill>
                              <a:latin typeface="Cambria Math" panose="02040503050406030204" pitchFamily="18" charset="0"/>
                            </a:rPr>
                            <m:t>𝑎</m:t>
                          </m:r>
                          <m:r>
                            <a:rPr lang="en-IN" sz="2400" b="0" i="1" baseline="-25000" smtClean="0">
                              <a:solidFill>
                                <a:schemeClr val="tx1"/>
                              </a:solidFill>
                              <a:latin typeface="Cambria Math" panose="02040503050406030204" pitchFamily="18" charset="0"/>
                            </a:rPr>
                            <m:t>𝐿</m:t>
                          </m:r>
                          <m:r>
                            <a:rPr lang="en-US" sz="2400" i="1">
                              <a:solidFill>
                                <a:schemeClr val="tx1"/>
                              </a:solidFill>
                              <a:latin typeface="Cambria Math" panose="02040503050406030204" pitchFamily="18" charset="0"/>
                              <a:ea typeface="Cambria Math" panose="02040503050406030204" pitchFamily="18" charset="0"/>
                            </a:rPr>
                            <m:t>+</m:t>
                          </m:r>
                          <m:r>
                            <a:rPr lang="en-IN" sz="2400" b="0" i="1" smtClean="0">
                              <a:solidFill>
                                <a:schemeClr val="tx1"/>
                              </a:solidFill>
                              <a:latin typeface="Cambria Math" panose="02040503050406030204" pitchFamily="18" charset="0"/>
                              <a:ea typeface="Cambria Math" panose="02040503050406030204" pitchFamily="18" charset="0"/>
                            </a:rPr>
                            <m:t>𝑎</m:t>
                          </m:r>
                          <m:r>
                            <a:rPr lang="en-IN" sz="2400" b="0" i="1" baseline="-25000" smtClean="0">
                              <a:solidFill>
                                <a:schemeClr val="tx1"/>
                              </a:solidFill>
                              <a:latin typeface="Cambria Math" panose="02040503050406030204" pitchFamily="18" charset="0"/>
                              <a:ea typeface="Cambria Math" panose="02040503050406030204" pitchFamily="18" charset="0"/>
                            </a:rPr>
                            <m:t>𝑅</m:t>
                          </m:r>
                        </m:e>
                      </m:d>
                      <m:r>
                        <a:rPr lang="en-US" sz="2400" b="1" i="1">
                          <a:solidFill>
                            <a:schemeClr val="tx1"/>
                          </a:solidFill>
                          <a:latin typeface="Cambria Math" panose="02040503050406030204" pitchFamily="18" charset="0"/>
                          <a:ea typeface="Cambria Math" panose="02040503050406030204" pitchFamily="18" charset="0"/>
                        </a:rPr>
                        <m:t>×</m:t>
                      </m:r>
                      <m:d>
                        <m:dPr>
                          <m:ctrlPr>
                            <a:rPr lang="en-US" sz="2400" i="1">
                              <a:solidFill>
                                <a:schemeClr val="tx1"/>
                              </a:solidFill>
                              <a:latin typeface="Cambria Math" panose="02040503050406030204" pitchFamily="18" charset="0"/>
                              <a:ea typeface="Cambria Math" panose="02040503050406030204" pitchFamily="18" charset="0"/>
                            </a:rPr>
                          </m:ctrlPr>
                        </m:dPr>
                        <m:e>
                          <m:r>
                            <a:rPr lang="en-IN" sz="2400" b="0" i="1" smtClean="0">
                              <a:solidFill>
                                <a:schemeClr val="tx1"/>
                              </a:solidFill>
                              <a:latin typeface="Cambria Math" panose="02040503050406030204" pitchFamily="18" charset="0"/>
                              <a:ea typeface="Cambria Math" panose="02040503050406030204" pitchFamily="18" charset="0"/>
                            </a:rPr>
                            <m:t>𝑏</m:t>
                          </m:r>
                          <m:r>
                            <a:rPr lang="en-IN" sz="2400" b="0" i="1" baseline="-25000" smtClean="0">
                              <a:solidFill>
                                <a:schemeClr val="tx1"/>
                              </a:solidFill>
                              <a:latin typeface="Cambria Math" panose="02040503050406030204" pitchFamily="18" charset="0"/>
                              <a:ea typeface="Cambria Math" panose="02040503050406030204" pitchFamily="18" charset="0"/>
                            </a:rPr>
                            <m:t>𝐿</m:t>
                          </m:r>
                          <m:r>
                            <a:rPr lang="en-US" sz="2400" i="1">
                              <a:solidFill>
                                <a:schemeClr val="tx1"/>
                              </a:solidFill>
                              <a:latin typeface="Cambria Math" panose="02040503050406030204" pitchFamily="18" charset="0"/>
                              <a:ea typeface="Cambria Math" panose="02040503050406030204" pitchFamily="18" charset="0"/>
                            </a:rPr>
                            <m:t>+</m:t>
                          </m:r>
                          <m:r>
                            <a:rPr lang="en-IN" sz="2400" b="0" i="1" smtClean="0">
                              <a:solidFill>
                                <a:schemeClr val="tx1"/>
                              </a:solidFill>
                              <a:latin typeface="Cambria Math" panose="02040503050406030204" pitchFamily="18" charset="0"/>
                              <a:ea typeface="Cambria Math" panose="02040503050406030204" pitchFamily="18" charset="0"/>
                            </a:rPr>
                            <m:t>𝑏</m:t>
                          </m:r>
                          <m:r>
                            <a:rPr lang="en-IN" sz="2400" b="0" i="1" baseline="-25000" smtClean="0">
                              <a:solidFill>
                                <a:schemeClr val="tx1"/>
                              </a:solidFill>
                              <a:latin typeface="Cambria Math" panose="02040503050406030204" pitchFamily="18" charset="0"/>
                              <a:ea typeface="Cambria Math" panose="02040503050406030204" pitchFamily="18" charset="0"/>
                            </a:rPr>
                            <m:t>𝑅</m:t>
                          </m:r>
                        </m:e>
                      </m:d>
                    </m:oMath>
                  </m:oMathPara>
                </a14:m>
                <a:endParaRPr lang="en-US" sz="2400" dirty="0">
                  <a:solidFill>
                    <a:schemeClr val="tx1"/>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4297680" y="2667000"/>
                <a:ext cx="6400800" cy="457200"/>
              </a:xfrm>
              <a:prstGeom prst="rect">
                <a:avLst/>
              </a:prstGeom>
              <a:blipFill>
                <a:blip r:embed="rId5"/>
                <a:stretch>
                  <a:fillRect b="-9091"/>
                </a:stretch>
              </a:blipFill>
              <a:ln w="12700">
                <a:solidFill>
                  <a:srgbClr val="0066FF"/>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1767348" y="4724400"/>
                <a:ext cx="8519652" cy="457200"/>
              </a:xfrm>
              <a:prstGeom prst="rect">
                <a:avLst/>
              </a:prstGeom>
              <a:noFill/>
              <a:ln w="1270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0" i="1" dirty="0" smtClean="0">
                          <a:solidFill>
                            <a:srgbClr val="C00000"/>
                          </a:solidFill>
                          <a:latin typeface="Cambria Math" panose="02040503050406030204" pitchFamily="18" charset="0"/>
                        </a:rPr>
                        <m:t>𝑎</m:t>
                      </m:r>
                      <m:r>
                        <a:rPr lang="en-US" sz="2400" i="1" dirty="0">
                          <a:solidFill>
                            <a:srgbClr val="C00000"/>
                          </a:solidFill>
                          <a:latin typeface="Cambria Math" panose="02040503050406030204" pitchFamily="18" charset="0"/>
                          <a:ea typeface="Cambria Math" panose="02040503050406030204" pitchFamily="18" charset="0"/>
                        </a:rPr>
                        <m:t>×</m:t>
                      </m:r>
                      <m:r>
                        <a:rPr lang="en-IN" sz="2400" b="0" i="1" dirty="0" smtClean="0">
                          <a:solidFill>
                            <a:srgbClr val="C00000"/>
                          </a:solidFill>
                          <a:latin typeface="Cambria Math" panose="02040503050406030204" pitchFamily="18" charset="0"/>
                        </a:rPr>
                        <m:t>𝑏</m:t>
                      </m:r>
                      <m:r>
                        <a:rPr lang="en-US" sz="2400" i="1" dirty="0">
                          <a:solidFill>
                            <a:srgbClr val="C00000"/>
                          </a:solidFill>
                          <a:latin typeface="Cambria Math" panose="02040503050406030204" pitchFamily="18" charset="0"/>
                        </a:rPr>
                        <m:t> =</m:t>
                      </m:r>
                      <m:r>
                        <a:rPr lang="en-IN" sz="2400" b="0" i="1" dirty="0" smtClean="0">
                          <a:solidFill>
                            <a:srgbClr val="C00000"/>
                          </a:solidFill>
                          <a:latin typeface="Cambria Math" panose="02040503050406030204" pitchFamily="18" charset="0"/>
                        </a:rPr>
                        <m:t>2</m:t>
                      </m:r>
                      <m:r>
                        <a:rPr lang="en-IN" sz="2400" b="0" i="1" baseline="30000" dirty="0" smtClean="0">
                          <a:solidFill>
                            <a:srgbClr val="C00000"/>
                          </a:solidFill>
                          <a:latin typeface="Cambria Math" panose="02040503050406030204" pitchFamily="18" charset="0"/>
                        </a:rPr>
                        <m:t>𝑛</m:t>
                      </m:r>
                      <m:r>
                        <a:rPr lang="en-US" sz="2400" i="1" dirty="0">
                          <a:solidFill>
                            <a:srgbClr val="C00000"/>
                          </a:solidFill>
                          <a:latin typeface="Cambria Math" panose="02040503050406030204" pitchFamily="18" charset="0"/>
                        </a:rPr>
                        <m:t>𝑝</m:t>
                      </m:r>
                      <m:r>
                        <a:rPr lang="en-US" sz="2400" i="1" dirty="0">
                          <a:solidFill>
                            <a:srgbClr val="C00000"/>
                          </a:solidFill>
                          <a:latin typeface="Cambria Math" panose="02040503050406030204" pitchFamily="18" charset="0"/>
                        </a:rPr>
                        <m:t> + </m:t>
                      </m:r>
                      <m:sSup>
                        <m:sSupPr>
                          <m:ctrlPr>
                            <a:rPr lang="en-US" sz="2400" i="1" dirty="0">
                              <a:solidFill>
                                <a:srgbClr val="C00000"/>
                              </a:solidFill>
                              <a:latin typeface="Cambria Math" panose="02040503050406030204" pitchFamily="18" charset="0"/>
                            </a:rPr>
                          </m:ctrlPr>
                        </m:sSupPr>
                        <m:e>
                          <m:r>
                            <a:rPr lang="en-IN" sz="2400" b="0" i="1" dirty="0" smtClean="0">
                              <a:solidFill>
                                <a:srgbClr val="C00000"/>
                              </a:solidFill>
                              <a:latin typeface="Cambria Math" panose="02040503050406030204" pitchFamily="18" charset="0"/>
                            </a:rPr>
                            <m:t>2</m:t>
                          </m:r>
                        </m:e>
                        <m:sup>
                          <m:r>
                            <a:rPr lang="en-IN" sz="2400" b="0" i="1" dirty="0" smtClean="0">
                              <a:solidFill>
                                <a:srgbClr val="C00000"/>
                              </a:solidFill>
                              <a:latin typeface="Cambria Math" panose="02040503050406030204" pitchFamily="18" charset="0"/>
                            </a:rPr>
                            <m:t>𝑛</m:t>
                          </m:r>
                          <m:r>
                            <a:rPr lang="en-IN" sz="2400" b="0" i="1" dirty="0" smtClean="0">
                              <a:solidFill>
                                <a:srgbClr val="C00000"/>
                              </a:solidFill>
                              <a:latin typeface="Cambria Math" panose="02040503050406030204" pitchFamily="18" charset="0"/>
                            </a:rPr>
                            <m:t>/2</m:t>
                          </m:r>
                        </m:sup>
                      </m:sSup>
                      <m:r>
                        <a:rPr lang="en-US" sz="2400" i="1" dirty="0">
                          <a:solidFill>
                            <a:srgbClr val="C00000"/>
                          </a:solidFill>
                          <a:latin typeface="Cambria Math" panose="02040503050406030204" pitchFamily="18" charset="0"/>
                        </a:rPr>
                        <m:t> (</m:t>
                      </m:r>
                      <m:r>
                        <a:rPr lang="en-US" sz="2400" i="1" dirty="0">
                          <a:solidFill>
                            <a:srgbClr val="C00000"/>
                          </a:solidFill>
                          <a:latin typeface="Cambria Math" panose="02040503050406030204" pitchFamily="18" charset="0"/>
                        </a:rPr>
                        <m:t>𝑟</m:t>
                      </m:r>
                      <m:r>
                        <a:rPr lang="en-US" sz="2400" i="1" dirty="0">
                          <a:solidFill>
                            <a:srgbClr val="C00000"/>
                          </a:solidFill>
                          <a:latin typeface="Cambria Math" panose="02040503050406030204" pitchFamily="18" charset="0"/>
                        </a:rPr>
                        <m:t> − </m:t>
                      </m:r>
                      <m:r>
                        <a:rPr lang="en-US" sz="2400" i="1" dirty="0">
                          <a:solidFill>
                            <a:srgbClr val="C00000"/>
                          </a:solidFill>
                          <a:latin typeface="Cambria Math" panose="02040503050406030204" pitchFamily="18" charset="0"/>
                        </a:rPr>
                        <m:t>𝑝</m:t>
                      </m:r>
                      <m:r>
                        <a:rPr lang="en-US" sz="2400" i="1" dirty="0">
                          <a:solidFill>
                            <a:srgbClr val="C00000"/>
                          </a:solidFill>
                          <a:latin typeface="Cambria Math" panose="02040503050406030204" pitchFamily="18" charset="0"/>
                        </a:rPr>
                        <m:t> − </m:t>
                      </m:r>
                      <m:r>
                        <a:rPr lang="en-US" sz="2400" i="1" dirty="0">
                          <a:solidFill>
                            <a:srgbClr val="C00000"/>
                          </a:solidFill>
                          <a:latin typeface="Cambria Math" panose="02040503050406030204" pitchFamily="18" charset="0"/>
                        </a:rPr>
                        <m:t>𝑞</m:t>
                      </m:r>
                      <m:r>
                        <a:rPr lang="en-US" sz="2400" i="1" dirty="0">
                          <a:solidFill>
                            <a:srgbClr val="C00000"/>
                          </a:solidFill>
                          <a:latin typeface="Cambria Math" panose="02040503050406030204" pitchFamily="18" charset="0"/>
                        </a:rPr>
                        <m:t>) + </m:t>
                      </m:r>
                      <m:r>
                        <a:rPr lang="en-US" sz="2400" i="1" dirty="0">
                          <a:solidFill>
                            <a:srgbClr val="C00000"/>
                          </a:solidFill>
                          <a:latin typeface="Cambria Math" panose="02040503050406030204" pitchFamily="18" charset="0"/>
                        </a:rPr>
                        <m:t>𝑞</m:t>
                      </m:r>
                    </m:oMath>
                  </m:oMathPara>
                </a14:m>
                <a:endParaRPr lang="en-US" sz="2400" dirty="0">
                  <a:solidFill>
                    <a:srgbClr val="C00000"/>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1767348" y="4724400"/>
                <a:ext cx="8519652" cy="457200"/>
              </a:xfrm>
              <a:prstGeom prst="rect">
                <a:avLst/>
              </a:prstGeom>
              <a:blipFill>
                <a:blip r:embed="rId6"/>
                <a:stretch>
                  <a:fillRect b="-18182"/>
                </a:stretch>
              </a:blipFill>
              <a:ln w="12700">
                <a:solidFill>
                  <a:srgbClr val="0066FF"/>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2590800" y="4114800"/>
                <a:ext cx="6918960" cy="457200"/>
              </a:xfrm>
              <a:prstGeom prst="rect">
                <a:avLst/>
              </a:prstGeom>
              <a:noFill/>
              <a:ln w="38100">
                <a:solidFill>
                  <a:srgbClr val="FF67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240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𝑎</m:t>
                          </m:r>
                          <m:r>
                            <a:rPr lang="en-US" sz="2400" i="1">
                              <a:solidFill>
                                <a:schemeClr val="tx1"/>
                              </a:solidFill>
                              <a:latin typeface="Cambria Math" panose="02040503050406030204" pitchFamily="18" charset="0"/>
                              <a:ea typeface="Cambria Math" panose="02040503050406030204" pitchFamily="18" charset="0"/>
                            </a:rPr>
                            <m:t>∙</m:t>
                          </m:r>
                          <m:r>
                            <a:rPr lang="en-IN" sz="2400" b="0" i="1" smtClean="0">
                              <a:solidFill>
                                <a:schemeClr val="tx1"/>
                              </a:solidFill>
                              <a:latin typeface="Cambria Math" panose="02040503050406030204" pitchFamily="18" charset="0"/>
                              <a:ea typeface="Cambria Math" panose="02040503050406030204" pitchFamily="18" charset="0"/>
                            </a:rPr>
                            <m:t>𝑏</m:t>
                          </m:r>
                          <m:r>
                            <a:rPr lang="en-IN" sz="2400" b="0" i="1" smtClean="0">
                              <a:solidFill>
                                <a:schemeClr val="tx1"/>
                              </a:solidFill>
                              <a:latin typeface="Cambria Math" panose="02040503050406030204" pitchFamily="18" charset="0"/>
                              <a:ea typeface="Cambria Math" panose="02040503050406030204" pitchFamily="18" charset="0"/>
                            </a:rPr>
                            <m:t>=2</m:t>
                          </m:r>
                        </m:e>
                        <m:sup>
                          <m:r>
                            <a:rPr lang="en-IN" sz="2400" b="0" i="1" smtClean="0">
                              <a:solidFill>
                                <a:schemeClr val="tx1"/>
                              </a:solidFill>
                              <a:latin typeface="Cambria Math" panose="02040503050406030204" pitchFamily="18" charset="0"/>
                            </a:rPr>
                            <m:t>𝑛</m:t>
                          </m:r>
                        </m:sup>
                      </m:sSup>
                      <m:r>
                        <a:rPr lang="en-IN" sz="2400" b="0" i="1" smtClean="0">
                          <a:solidFill>
                            <a:schemeClr val="tx1"/>
                          </a:solidFill>
                          <a:latin typeface="Cambria Math" panose="02040503050406030204" pitchFamily="18" charset="0"/>
                        </a:rPr>
                        <m:t>𝑎</m:t>
                      </m:r>
                      <m:r>
                        <a:rPr lang="en-IN" sz="2400" b="0" i="1" baseline="-25000" smtClean="0">
                          <a:solidFill>
                            <a:schemeClr val="tx1"/>
                          </a:solidFill>
                          <a:latin typeface="Cambria Math" panose="02040503050406030204" pitchFamily="18" charset="0"/>
                        </a:rPr>
                        <m:t>𝐿</m:t>
                      </m:r>
                      <m:r>
                        <a:rPr lang="en-US" sz="2400" i="1">
                          <a:solidFill>
                            <a:schemeClr val="tx1"/>
                          </a:solidFill>
                          <a:latin typeface="Cambria Math" panose="02040503050406030204" pitchFamily="18" charset="0"/>
                          <a:ea typeface="Cambria Math" panose="02040503050406030204" pitchFamily="18" charset="0"/>
                        </a:rPr>
                        <m:t>∙</m:t>
                      </m:r>
                      <m:r>
                        <a:rPr lang="en-IN" sz="2400" b="0" i="1" smtClean="0">
                          <a:solidFill>
                            <a:schemeClr val="tx1"/>
                          </a:solidFill>
                          <a:latin typeface="Cambria Math" panose="02040503050406030204" pitchFamily="18" charset="0"/>
                        </a:rPr>
                        <m:t>𝑏</m:t>
                      </m:r>
                      <m:r>
                        <a:rPr lang="en-IN" sz="2400" b="0" i="1" baseline="-25000" smtClean="0">
                          <a:solidFill>
                            <a:schemeClr val="tx1"/>
                          </a:solidFill>
                          <a:latin typeface="Cambria Math" panose="02040503050406030204" pitchFamily="18" charset="0"/>
                        </a:rPr>
                        <m:t>𝐿</m:t>
                      </m:r>
                      <m:r>
                        <a:rPr lang="en-US" sz="2400" i="1">
                          <a:solidFill>
                            <a:schemeClr val="tx1"/>
                          </a:solidFill>
                          <a:latin typeface="Cambria Math" panose="02040503050406030204" pitchFamily="18" charset="0"/>
                          <a:ea typeface="Cambria Math" panose="02040503050406030204" pitchFamily="18" charset="0"/>
                        </a:rPr>
                        <m:t>+</m:t>
                      </m:r>
                      <m:sSup>
                        <m:sSupPr>
                          <m:ctrlPr>
                            <a:rPr lang="en-US" sz="2400" i="1">
                              <a:solidFill>
                                <a:schemeClr val="tx1"/>
                              </a:solidFill>
                              <a:latin typeface="Cambria Math" panose="02040503050406030204" pitchFamily="18" charset="0"/>
                              <a:ea typeface="Cambria Math" panose="02040503050406030204" pitchFamily="18" charset="0"/>
                            </a:rPr>
                          </m:ctrlPr>
                        </m:sSupPr>
                        <m:e>
                          <m:r>
                            <a:rPr lang="en-IN" sz="2400" b="0" i="1" smtClean="0">
                              <a:solidFill>
                                <a:schemeClr val="tx1"/>
                              </a:solidFill>
                              <a:latin typeface="Cambria Math" panose="02040503050406030204" pitchFamily="18" charset="0"/>
                              <a:ea typeface="Cambria Math" panose="02040503050406030204" pitchFamily="18" charset="0"/>
                            </a:rPr>
                            <m:t>2</m:t>
                          </m:r>
                        </m:e>
                        <m:sup>
                          <m:r>
                            <a:rPr lang="en-IN" sz="2400" b="0" i="1" smtClean="0">
                              <a:solidFill>
                                <a:schemeClr val="tx1"/>
                              </a:solidFill>
                              <a:latin typeface="Cambria Math" panose="02040503050406030204" pitchFamily="18" charset="0"/>
                              <a:ea typeface="Cambria Math" panose="02040503050406030204" pitchFamily="18" charset="0"/>
                            </a:rPr>
                            <m:t>𝑛</m:t>
                          </m:r>
                          <m:r>
                            <a:rPr lang="en-IN" sz="2400" b="0" i="1" smtClean="0">
                              <a:solidFill>
                                <a:schemeClr val="tx1"/>
                              </a:solidFill>
                              <a:latin typeface="Cambria Math" panose="02040503050406030204" pitchFamily="18" charset="0"/>
                              <a:ea typeface="Cambria Math" panose="02040503050406030204" pitchFamily="18" charset="0"/>
                            </a:rPr>
                            <m:t>/2</m:t>
                          </m:r>
                        </m:sup>
                      </m:sSup>
                      <m:d>
                        <m:dPr>
                          <m:ctrlPr>
                            <a:rPr lang="en-US" sz="2400" i="1">
                              <a:solidFill>
                                <a:schemeClr val="tx1"/>
                              </a:solidFill>
                              <a:latin typeface="Cambria Math" panose="02040503050406030204" pitchFamily="18" charset="0"/>
                              <a:ea typeface="Cambria Math" panose="02040503050406030204" pitchFamily="18" charset="0"/>
                            </a:rPr>
                          </m:ctrlPr>
                        </m:dPr>
                        <m:e>
                          <m:r>
                            <a:rPr lang="en-IN" sz="2400" b="0" i="1" smtClean="0">
                              <a:solidFill>
                                <a:schemeClr val="tx1"/>
                              </a:solidFill>
                              <a:latin typeface="Cambria Math" panose="02040503050406030204" pitchFamily="18" charset="0"/>
                              <a:ea typeface="Cambria Math" panose="02040503050406030204" pitchFamily="18" charset="0"/>
                            </a:rPr>
                            <m:t>𝑎</m:t>
                          </m:r>
                          <m:r>
                            <a:rPr lang="en-IN" sz="2400" b="0" i="1" baseline="-25000" smtClean="0">
                              <a:solidFill>
                                <a:schemeClr val="tx1"/>
                              </a:solidFill>
                              <a:latin typeface="Cambria Math" panose="02040503050406030204" pitchFamily="18" charset="0"/>
                              <a:ea typeface="Cambria Math" panose="02040503050406030204" pitchFamily="18" charset="0"/>
                            </a:rPr>
                            <m:t>𝐿</m:t>
                          </m:r>
                          <m:r>
                            <a:rPr lang="en-US" sz="2400" i="1">
                              <a:solidFill>
                                <a:schemeClr val="tx1"/>
                              </a:solidFill>
                              <a:latin typeface="Cambria Math" panose="02040503050406030204" pitchFamily="18" charset="0"/>
                              <a:ea typeface="Cambria Math" panose="02040503050406030204" pitchFamily="18" charset="0"/>
                            </a:rPr>
                            <m:t>∙</m:t>
                          </m:r>
                          <m:r>
                            <a:rPr lang="en-IN" sz="2400" b="0" i="1" smtClean="0">
                              <a:solidFill>
                                <a:schemeClr val="tx1"/>
                              </a:solidFill>
                              <a:latin typeface="Cambria Math" panose="02040503050406030204" pitchFamily="18" charset="0"/>
                              <a:ea typeface="Cambria Math" panose="02040503050406030204" pitchFamily="18" charset="0"/>
                            </a:rPr>
                            <m:t>𝑏</m:t>
                          </m:r>
                          <m:r>
                            <a:rPr lang="en-IN" sz="2400" b="0" i="1" baseline="-25000" smtClean="0">
                              <a:solidFill>
                                <a:schemeClr val="tx1"/>
                              </a:solidFill>
                              <a:latin typeface="Cambria Math" panose="02040503050406030204" pitchFamily="18" charset="0"/>
                              <a:ea typeface="Cambria Math" panose="02040503050406030204" pitchFamily="18" charset="0"/>
                            </a:rPr>
                            <m:t>𝑅</m:t>
                          </m:r>
                          <m:r>
                            <a:rPr lang="en-US" sz="2400" i="1">
                              <a:solidFill>
                                <a:schemeClr val="tx1"/>
                              </a:solidFill>
                              <a:latin typeface="Cambria Math" panose="02040503050406030204" pitchFamily="18" charset="0"/>
                              <a:ea typeface="Cambria Math" panose="02040503050406030204" pitchFamily="18" charset="0"/>
                            </a:rPr>
                            <m:t>+</m:t>
                          </m:r>
                          <m:r>
                            <a:rPr lang="en-IN" sz="2400" b="0" i="1" smtClean="0">
                              <a:solidFill>
                                <a:schemeClr val="tx1"/>
                              </a:solidFill>
                              <a:latin typeface="Cambria Math" panose="02040503050406030204" pitchFamily="18" charset="0"/>
                              <a:ea typeface="Cambria Math" panose="02040503050406030204" pitchFamily="18" charset="0"/>
                            </a:rPr>
                            <m:t>𝑎</m:t>
                          </m:r>
                          <m:r>
                            <a:rPr lang="en-IN" sz="2400" b="0" i="1" baseline="-25000" smtClean="0">
                              <a:solidFill>
                                <a:schemeClr val="tx1"/>
                              </a:solidFill>
                              <a:latin typeface="Cambria Math" panose="02040503050406030204" pitchFamily="18" charset="0"/>
                              <a:ea typeface="Cambria Math" panose="02040503050406030204" pitchFamily="18" charset="0"/>
                            </a:rPr>
                            <m:t>𝑅</m:t>
                          </m:r>
                          <m:r>
                            <a:rPr lang="en-US" sz="2400" i="1">
                              <a:solidFill>
                                <a:schemeClr val="tx1"/>
                              </a:solidFill>
                              <a:latin typeface="Cambria Math" panose="02040503050406030204" pitchFamily="18" charset="0"/>
                              <a:ea typeface="Cambria Math" panose="02040503050406030204" pitchFamily="18" charset="0"/>
                            </a:rPr>
                            <m:t>∙</m:t>
                          </m:r>
                          <m:r>
                            <a:rPr lang="en-IN" sz="2400" b="0" i="1" smtClean="0">
                              <a:solidFill>
                                <a:schemeClr val="tx1"/>
                              </a:solidFill>
                              <a:latin typeface="Cambria Math" panose="02040503050406030204" pitchFamily="18" charset="0"/>
                              <a:ea typeface="Cambria Math" panose="02040503050406030204" pitchFamily="18" charset="0"/>
                            </a:rPr>
                            <m:t>𝑏</m:t>
                          </m:r>
                          <m:r>
                            <a:rPr lang="en-IN" sz="2400" b="0" i="1" baseline="-25000" smtClean="0">
                              <a:solidFill>
                                <a:schemeClr val="tx1"/>
                              </a:solidFill>
                              <a:latin typeface="Cambria Math" panose="02040503050406030204" pitchFamily="18" charset="0"/>
                              <a:ea typeface="Cambria Math" panose="02040503050406030204" pitchFamily="18" charset="0"/>
                            </a:rPr>
                            <m:t>𝐿</m:t>
                          </m:r>
                        </m:e>
                      </m:d>
                      <m:r>
                        <a:rPr lang="en-US" sz="2400" i="1">
                          <a:solidFill>
                            <a:schemeClr val="tx1"/>
                          </a:solidFill>
                          <a:latin typeface="Cambria Math" panose="02040503050406030204" pitchFamily="18" charset="0"/>
                          <a:ea typeface="Cambria Math" panose="02040503050406030204" pitchFamily="18" charset="0"/>
                        </a:rPr>
                        <m:t>+</m:t>
                      </m:r>
                      <m:r>
                        <a:rPr lang="en-IN" sz="2400" b="0" i="1" smtClean="0">
                          <a:solidFill>
                            <a:schemeClr val="tx1"/>
                          </a:solidFill>
                          <a:latin typeface="Cambria Math" panose="02040503050406030204" pitchFamily="18" charset="0"/>
                          <a:ea typeface="Cambria Math" panose="02040503050406030204" pitchFamily="18" charset="0"/>
                        </a:rPr>
                        <m:t>𝑎</m:t>
                      </m:r>
                      <m:r>
                        <a:rPr lang="en-IN" sz="2400" b="0" i="1" baseline="-25000" smtClean="0">
                          <a:solidFill>
                            <a:schemeClr val="tx1"/>
                          </a:solidFill>
                          <a:latin typeface="Cambria Math" panose="02040503050406030204" pitchFamily="18" charset="0"/>
                          <a:ea typeface="Cambria Math" panose="02040503050406030204" pitchFamily="18" charset="0"/>
                        </a:rPr>
                        <m:t>𝑅</m:t>
                      </m:r>
                      <m:r>
                        <a:rPr lang="en-US" sz="2400" i="1">
                          <a:solidFill>
                            <a:schemeClr val="tx1"/>
                          </a:solidFill>
                          <a:latin typeface="Cambria Math" panose="02040503050406030204" pitchFamily="18" charset="0"/>
                          <a:ea typeface="Cambria Math" panose="02040503050406030204" pitchFamily="18" charset="0"/>
                        </a:rPr>
                        <m:t>∙</m:t>
                      </m:r>
                      <m:r>
                        <a:rPr lang="en-IN" sz="2400" b="0" i="1" smtClean="0">
                          <a:solidFill>
                            <a:schemeClr val="tx1"/>
                          </a:solidFill>
                          <a:latin typeface="Cambria Math" panose="02040503050406030204" pitchFamily="18" charset="0"/>
                          <a:ea typeface="Cambria Math" panose="02040503050406030204" pitchFamily="18" charset="0"/>
                        </a:rPr>
                        <m:t>𝑏</m:t>
                      </m:r>
                      <m:r>
                        <a:rPr lang="en-IN" sz="2400" b="0" i="1" baseline="-25000" smtClean="0">
                          <a:solidFill>
                            <a:schemeClr val="tx1"/>
                          </a:solidFill>
                          <a:latin typeface="Cambria Math" panose="02040503050406030204" pitchFamily="18" charset="0"/>
                          <a:ea typeface="Cambria Math" panose="02040503050406030204" pitchFamily="18" charset="0"/>
                        </a:rPr>
                        <m:t>𝑅</m:t>
                      </m:r>
                    </m:oMath>
                  </m:oMathPara>
                </a14:m>
                <a:endParaRPr lang="en-US" sz="2400" baseline="-25000" dirty="0">
                  <a:solidFill>
                    <a:schemeClr val="tx1"/>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2590800" y="4114800"/>
                <a:ext cx="6918960" cy="457200"/>
              </a:xfrm>
              <a:prstGeom prst="rect">
                <a:avLst/>
              </a:prstGeom>
              <a:blipFill>
                <a:blip r:embed="rId7"/>
                <a:stretch>
                  <a:fillRect/>
                </a:stretch>
              </a:blipFill>
              <a:ln w="38100">
                <a:solidFill>
                  <a:srgbClr val="FF670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438400" y="3424536"/>
                <a:ext cx="3276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a:latin typeface="Cambria Math" panose="02040503050406030204" pitchFamily="18" charset="0"/>
                        </a:rPr>
                        <m:t>𝒓</m:t>
                      </m:r>
                      <m:r>
                        <a:rPr lang="en-US" sz="2400" b="1" i="1">
                          <a:latin typeface="Cambria Math" panose="02040503050406030204" pitchFamily="18" charset="0"/>
                        </a:rPr>
                        <m:t>=</m:t>
                      </m:r>
                      <m:d>
                        <m:dPr>
                          <m:ctrlPr>
                            <a:rPr lang="en-US" sz="2400" b="1" i="1">
                              <a:latin typeface="Cambria Math" panose="02040503050406030204" pitchFamily="18" charset="0"/>
                            </a:rPr>
                          </m:ctrlPr>
                        </m:dPr>
                        <m:e>
                          <m:r>
                            <a:rPr lang="en-US" sz="2400" b="1" i="1">
                              <a:latin typeface="Cambria Math" panose="02040503050406030204" pitchFamily="18" charset="0"/>
                            </a:rPr>
                            <m:t>𝒘</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𝒙</m:t>
                          </m:r>
                        </m:e>
                      </m:d>
                      <m:r>
                        <a:rPr lang="en-US" sz="2400" b="1" i="1">
                          <a:latin typeface="Cambria Math" panose="02040503050406030204" pitchFamily="18" charset="0"/>
                          <a:ea typeface="Cambria Math" panose="02040503050406030204" pitchFamily="18" charset="0"/>
                        </a:rPr>
                        <m:t>×</m:t>
                      </m:r>
                      <m:d>
                        <m:dPr>
                          <m:ctrlPr>
                            <a:rPr lang="en-US" sz="2400" b="1"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𝒚</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𝒛</m:t>
                          </m:r>
                        </m:e>
                      </m:d>
                    </m:oMath>
                  </m:oMathPara>
                </a14:m>
                <a:endParaRPr lang="en-US" sz="2400" b="1" dirty="0"/>
              </a:p>
            </p:txBody>
          </p:sp>
        </mc:Choice>
        <mc:Fallback xmlns="">
          <p:sp>
            <p:nvSpPr>
              <p:cNvPr id="13" name="TextBox 12"/>
              <p:cNvSpPr txBox="1">
                <a:spLocks noRot="1" noChangeAspect="1" noMove="1" noResize="1" noEditPoints="1" noAdjustHandles="1" noChangeArrowheads="1" noChangeShapeType="1" noTextEdit="1"/>
              </p:cNvSpPr>
              <p:nvPr/>
            </p:nvSpPr>
            <p:spPr>
              <a:xfrm>
                <a:off x="2438400" y="3424536"/>
                <a:ext cx="3276600" cy="461665"/>
              </a:xfrm>
              <a:prstGeom prst="rect">
                <a:avLst/>
              </a:prstGeom>
              <a:blipFill>
                <a:blip r:embed="rId10"/>
                <a:stretch>
                  <a:fillRect b="-1052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5488860" y="3424536"/>
                <a:ext cx="42672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a:latin typeface="Cambria Math" panose="02040503050406030204" pitchFamily="18" charset="0"/>
                        </a:rPr>
                        <m:t>=</m:t>
                      </m:r>
                      <m:r>
                        <a:rPr lang="en-US" sz="2400" b="1" i="1">
                          <a:solidFill>
                            <a:srgbClr val="FF0000"/>
                          </a:solidFill>
                          <a:latin typeface="Cambria Math" panose="02040503050406030204" pitchFamily="18" charset="0"/>
                          <a:ea typeface="Cambria Math" panose="02040503050406030204" pitchFamily="18" charset="0"/>
                        </a:rPr>
                        <m:t>𝒘</m:t>
                      </m:r>
                      <m:r>
                        <a:rPr lang="en-US" sz="2400" b="1" i="1">
                          <a:solidFill>
                            <a:srgbClr val="FF0000"/>
                          </a:solidFill>
                          <a:latin typeface="Cambria Math" panose="02040503050406030204" pitchFamily="18" charset="0"/>
                          <a:ea typeface="Cambria Math" panose="02040503050406030204" pitchFamily="18" charset="0"/>
                        </a:rPr>
                        <m:t>∙</m:t>
                      </m:r>
                      <m:r>
                        <a:rPr lang="en-US" sz="2400" b="1" i="1">
                          <a:solidFill>
                            <a:srgbClr val="FF0000"/>
                          </a:solidFill>
                          <a:latin typeface="Cambria Math" panose="02040503050406030204" pitchFamily="18" charset="0"/>
                          <a:ea typeface="Cambria Math" panose="02040503050406030204" pitchFamily="18" charset="0"/>
                        </a:rPr>
                        <m:t>𝒚</m:t>
                      </m:r>
                      <m:r>
                        <a:rPr lang="en-US" sz="2400" b="1" i="1">
                          <a:latin typeface="Cambria Math" panose="02040503050406030204" pitchFamily="18" charset="0"/>
                          <a:ea typeface="Cambria Math" panose="02040503050406030204" pitchFamily="18" charset="0"/>
                        </a:rPr>
                        <m:t>+</m:t>
                      </m:r>
                      <m:d>
                        <m:dPr>
                          <m:ctrlPr>
                            <a:rPr lang="en-US" sz="2400" b="1"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𝒘</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𝒛</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𝒙</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𝒚</m:t>
                          </m:r>
                        </m:e>
                      </m:d>
                      <m:r>
                        <a:rPr lang="en-US" sz="2400" b="1" i="1">
                          <a:latin typeface="Cambria Math" panose="02040503050406030204" pitchFamily="18" charset="0"/>
                          <a:ea typeface="Cambria Math" panose="02040503050406030204" pitchFamily="18" charset="0"/>
                        </a:rPr>
                        <m:t>+</m:t>
                      </m:r>
                      <m:r>
                        <a:rPr lang="en-US" sz="2400" b="1" i="1">
                          <a:solidFill>
                            <a:srgbClr val="FF0000"/>
                          </a:solidFill>
                          <a:latin typeface="Cambria Math" panose="02040503050406030204" pitchFamily="18" charset="0"/>
                          <a:ea typeface="Cambria Math" panose="02040503050406030204" pitchFamily="18" charset="0"/>
                        </a:rPr>
                        <m:t>𝒙</m:t>
                      </m:r>
                      <m:r>
                        <a:rPr lang="en-US" sz="2400" b="1" i="1">
                          <a:solidFill>
                            <a:srgbClr val="FF0000"/>
                          </a:solidFill>
                          <a:latin typeface="Cambria Math" panose="02040503050406030204" pitchFamily="18" charset="0"/>
                          <a:ea typeface="Cambria Math" panose="02040503050406030204" pitchFamily="18" charset="0"/>
                        </a:rPr>
                        <m:t>∙</m:t>
                      </m:r>
                      <m:r>
                        <a:rPr lang="en-US" sz="2400" b="1" i="1">
                          <a:solidFill>
                            <a:srgbClr val="FF0000"/>
                          </a:solidFill>
                          <a:latin typeface="Cambria Math" panose="02040503050406030204" pitchFamily="18" charset="0"/>
                          <a:ea typeface="Cambria Math" panose="02040503050406030204" pitchFamily="18" charset="0"/>
                        </a:rPr>
                        <m:t>𝒛</m:t>
                      </m:r>
                    </m:oMath>
                  </m:oMathPara>
                </a14:m>
                <a:endParaRPr lang="en-US" sz="2400" b="1" dirty="0">
                  <a:solidFill>
                    <a:srgbClr val="FF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5488860" y="3424536"/>
                <a:ext cx="4267200" cy="461665"/>
              </a:xfrm>
              <a:prstGeom prst="rect">
                <a:avLst/>
              </a:prstGeom>
              <a:blipFill>
                <a:blip r:embed="rId11"/>
                <a:stretch>
                  <a:fillRect b="-10526"/>
                </a:stretch>
              </a:blipFill>
            </p:spPr>
            <p:txBody>
              <a:bodyPr/>
              <a:lstStyle/>
              <a:p>
                <a:r>
                  <a:rPr lang="en-IN">
                    <a:noFill/>
                  </a:rPr>
                  <a:t> </a:t>
                </a:r>
              </a:p>
            </p:txBody>
          </p:sp>
        </mc:Fallback>
      </mc:AlternateContent>
      <p:graphicFrame>
        <p:nvGraphicFramePr>
          <p:cNvPr id="6" name="Table 9">
            <a:extLst>
              <a:ext uri="{FF2B5EF4-FFF2-40B4-BE49-F238E27FC236}">
                <a16:creationId xmlns:a16="http://schemas.microsoft.com/office/drawing/2014/main" id="{65259BBF-8F47-462D-92B4-E9525FB621C7}"/>
              </a:ext>
            </a:extLst>
          </p:cNvPr>
          <p:cNvGraphicFramePr>
            <a:graphicFrameLocks noGrp="1"/>
          </p:cNvGraphicFramePr>
          <p:nvPr>
            <p:extLst>
              <p:ext uri="{D42A27DB-BD31-4B8C-83A1-F6EECF244321}">
                <p14:modId xmlns:p14="http://schemas.microsoft.com/office/powerpoint/2010/main" val="2391140984"/>
              </p:ext>
            </p:extLst>
          </p:nvPr>
        </p:nvGraphicFramePr>
        <p:xfrm>
          <a:off x="1066800" y="545792"/>
          <a:ext cx="1524000" cy="37084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705442396"/>
                    </a:ext>
                  </a:extLst>
                </a:gridCol>
                <a:gridCol w="762000">
                  <a:extLst>
                    <a:ext uri="{9D8B030D-6E8A-4147-A177-3AD203B41FA5}">
                      <a16:colId xmlns:a16="http://schemas.microsoft.com/office/drawing/2014/main" val="1369228473"/>
                    </a:ext>
                  </a:extLst>
                </a:gridCol>
              </a:tblGrid>
              <a:tr h="370840">
                <a:tc>
                  <a:txBody>
                    <a:bodyPr/>
                    <a:lstStyle/>
                    <a:p>
                      <a:pPr algn="ctr"/>
                      <a:r>
                        <a:rPr lang="en-IN" dirty="0" err="1">
                          <a:latin typeface="Cambria Math" panose="02040503050406030204" pitchFamily="18" charset="0"/>
                          <a:ea typeface="Cambria Math" panose="02040503050406030204" pitchFamily="18" charset="0"/>
                        </a:rPr>
                        <a:t>a</a:t>
                      </a:r>
                      <a:r>
                        <a:rPr lang="en-IN" baseline="-25000" dirty="0" err="1">
                          <a:latin typeface="Cambria Math" panose="02040503050406030204" pitchFamily="18" charset="0"/>
                          <a:ea typeface="Cambria Math" panose="02040503050406030204" pitchFamily="18" charset="0"/>
                        </a:rPr>
                        <a:t>L</a:t>
                      </a:r>
                      <a:endParaRPr lang="en-IN" baseline="-25000" dirty="0">
                        <a:latin typeface="Cambria Math" panose="02040503050406030204" pitchFamily="18" charset="0"/>
                        <a:ea typeface="Cambria Math" panose="02040503050406030204" pitchFamily="18" charset="0"/>
                      </a:endParaRPr>
                    </a:p>
                  </a:txBody>
                  <a:tcPr/>
                </a:tc>
                <a:tc>
                  <a:txBody>
                    <a:bodyPr/>
                    <a:lstStyle/>
                    <a:p>
                      <a:pPr algn="ctr"/>
                      <a:r>
                        <a:rPr lang="en-IN" dirty="0" err="1">
                          <a:latin typeface="Cambria Math" panose="02040503050406030204" pitchFamily="18" charset="0"/>
                          <a:ea typeface="Cambria Math" panose="02040503050406030204" pitchFamily="18" charset="0"/>
                        </a:rPr>
                        <a:t>a</a:t>
                      </a:r>
                      <a:r>
                        <a:rPr lang="en-IN" baseline="-25000" dirty="0" err="1">
                          <a:latin typeface="Cambria Math" panose="02040503050406030204" pitchFamily="18" charset="0"/>
                          <a:ea typeface="Cambria Math" panose="02040503050406030204" pitchFamily="18" charset="0"/>
                        </a:rPr>
                        <a:t>R</a:t>
                      </a:r>
                      <a:endParaRPr lang="en-IN" baseline="-250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940267085"/>
                  </a:ext>
                </a:extLst>
              </a:tr>
            </a:tbl>
          </a:graphicData>
        </a:graphic>
      </p:graphicFrame>
      <p:graphicFrame>
        <p:nvGraphicFramePr>
          <p:cNvPr id="20" name="Table 9">
            <a:extLst>
              <a:ext uri="{FF2B5EF4-FFF2-40B4-BE49-F238E27FC236}">
                <a16:creationId xmlns:a16="http://schemas.microsoft.com/office/drawing/2014/main" id="{02C15B7F-D97D-4EBD-BD70-9595C26426DA}"/>
              </a:ext>
            </a:extLst>
          </p:cNvPr>
          <p:cNvGraphicFramePr>
            <a:graphicFrameLocks noGrp="1"/>
          </p:cNvGraphicFramePr>
          <p:nvPr>
            <p:extLst>
              <p:ext uri="{D42A27DB-BD31-4B8C-83A1-F6EECF244321}">
                <p14:modId xmlns:p14="http://schemas.microsoft.com/office/powerpoint/2010/main" val="2223110206"/>
              </p:ext>
            </p:extLst>
          </p:nvPr>
        </p:nvGraphicFramePr>
        <p:xfrm>
          <a:off x="1066800" y="1053942"/>
          <a:ext cx="1524000" cy="37084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705442396"/>
                    </a:ext>
                  </a:extLst>
                </a:gridCol>
                <a:gridCol w="762000">
                  <a:extLst>
                    <a:ext uri="{9D8B030D-6E8A-4147-A177-3AD203B41FA5}">
                      <a16:colId xmlns:a16="http://schemas.microsoft.com/office/drawing/2014/main" val="1369228473"/>
                    </a:ext>
                  </a:extLst>
                </a:gridCol>
              </a:tblGrid>
              <a:tr h="370840">
                <a:tc>
                  <a:txBody>
                    <a:bodyPr/>
                    <a:lstStyle/>
                    <a:p>
                      <a:pPr algn="ctr"/>
                      <a:r>
                        <a:rPr lang="en-IN" dirty="0" err="1">
                          <a:latin typeface="Cambria Math" panose="02040503050406030204" pitchFamily="18" charset="0"/>
                          <a:ea typeface="Cambria Math" panose="02040503050406030204" pitchFamily="18" charset="0"/>
                        </a:rPr>
                        <a:t>b</a:t>
                      </a:r>
                      <a:r>
                        <a:rPr lang="en-IN" baseline="-25000" dirty="0" err="1">
                          <a:latin typeface="Cambria Math" panose="02040503050406030204" pitchFamily="18" charset="0"/>
                          <a:ea typeface="Cambria Math" panose="02040503050406030204" pitchFamily="18" charset="0"/>
                        </a:rPr>
                        <a:t>L</a:t>
                      </a:r>
                      <a:endParaRPr lang="en-IN" baseline="-25000" dirty="0">
                        <a:latin typeface="Cambria Math" panose="02040503050406030204" pitchFamily="18" charset="0"/>
                        <a:ea typeface="Cambria Math" panose="02040503050406030204" pitchFamily="18" charset="0"/>
                      </a:endParaRPr>
                    </a:p>
                  </a:txBody>
                  <a:tcPr/>
                </a:tc>
                <a:tc>
                  <a:txBody>
                    <a:bodyPr/>
                    <a:lstStyle/>
                    <a:p>
                      <a:pPr algn="ctr"/>
                      <a:r>
                        <a:rPr lang="en-IN" dirty="0" err="1">
                          <a:latin typeface="Cambria Math" panose="02040503050406030204" pitchFamily="18" charset="0"/>
                          <a:ea typeface="Cambria Math" panose="02040503050406030204" pitchFamily="18" charset="0"/>
                        </a:rPr>
                        <a:t>b</a:t>
                      </a:r>
                      <a:r>
                        <a:rPr lang="en-IN" baseline="-25000" dirty="0" err="1">
                          <a:latin typeface="Cambria Math" panose="02040503050406030204" pitchFamily="18" charset="0"/>
                          <a:ea typeface="Cambria Math" panose="02040503050406030204" pitchFamily="18" charset="0"/>
                        </a:rPr>
                        <a:t>R</a:t>
                      </a:r>
                      <a:endParaRPr lang="en-IN" baseline="-250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940267085"/>
                  </a:ext>
                </a:extLst>
              </a:tr>
            </a:tbl>
          </a:graphicData>
        </a:graphic>
      </p:graphicFrame>
    </p:spTree>
    <p:extLst>
      <p:ext uri="{BB962C8B-B14F-4D97-AF65-F5344CB8AC3E}">
        <p14:creationId xmlns:p14="http://schemas.microsoft.com/office/powerpoint/2010/main" val="54179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6" grpId="0" animBg="1"/>
      <p:bldP spid="19" grpId="0" animBg="1"/>
      <p:bldP spid="13" grpId="0"/>
      <p:bldP spid="1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73C8B-20AD-4CF8-8EDE-2943DC9E19CF}"/>
              </a:ext>
            </a:extLst>
          </p:cNvPr>
          <p:cNvSpPr>
            <a:spLocks noGrp="1"/>
          </p:cNvSpPr>
          <p:nvPr>
            <p:ph type="title"/>
          </p:nvPr>
        </p:nvSpPr>
        <p:spPr/>
        <p:txBody>
          <a:bodyPr/>
          <a:lstStyle/>
          <a:p>
            <a:r>
              <a:rPr lang="en-IN" dirty="0"/>
              <a:t>Algorithm</a:t>
            </a:r>
          </a:p>
        </p:txBody>
      </p:sp>
      <p:sp>
        <p:nvSpPr>
          <p:cNvPr id="4" name="Slide Number Placeholder 3">
            <a:extLst>
              <a:ext uri="{FF2B5EF4-FFF2-40B4-BE49-F238E27FC236}">
                <a16:creationId xmlns:a16="http://schemas.microsoft.com/office/drawing/2014/main" id="{A5BBFB86-292D-475A-AC5A-A68376A46D77}"/>
              </a:ext>
            </a:extLst>
          </p:cNvPr>
          <p:cNvSpPr>
            <a:spLocks noGrp="1"/>
          </p:cNvSpPr>
          <p:nvPr>
            <p:ph type="sldNum" sz="quarter" idx="12"/>
          </p:nvPr>
        </p:nvSpPr>
        <p:spPr/>
        <p:txBody>
          <a:bodyPr/>
          <a:lstStyle/>
          <a:p>
            <a:fld id="{5EA8BEFB-AE5B-48F9-BBAD-B489CDE48C80}" type="slidenum">
              <a:rPr lang="en-US" smtClean="0"/>
              <a:pPr/>
              <a:t>77</a:t>
            </a:fld>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92ECC4A-16FC-4905-A909-6C0B880BB1EF}"/>
                  </a:ext>
                </a:extLst>
              </p:cNvPr>
              <p:cNvSpPr txBox="1">
                <a:spLocks noGrp="1"/>
              </p:cNvSpPr>
              <p:nvPr>
                <p:ph idx="1"/>
              </p:nvPr>
            </p:nvSpPr>
            <p:spPr>
              <a:xfrm>
                <a:off x="254000" y="914401"/>
                <a:ext cx="11684000" cy="5578387"/>
              </a:xfrm>
              <a:prstGeom prst="rect">
                <a:avLst/>
              </a:prstGeom>
              <a:solidFill>
                <a:schemeClr val="bg2"/>
              </a:solidFill>
            </p:spPr>
            <p:style>
              <a:lnRef idx="0">
                <a:scrgbClr r="0" g="0" b="0"/>
              </a:lnRef>
              <a:fillRef idx="1001">
                <a:schemeClr val="lt2"/>
              </a:fillRef>
              <a:effectRef idx="0">
                <a:scrgbClr r="0" g="0" b="0"/>
              </a:effectRef>
              <a:fontRef idx="major"/>
            </p:style>
            <p:txBody>
              <a:bodyPr wrap="square" rtlCol="0">
                <a:spAutoFit/>
              </a:bodyPr>
              <a:lstStyle/>
              <a:p>
                <a:pPr marL="0" indent="0">
                  <a:buNone/>
                </a:pPr>
                <a:r>
                  <a:rPr lang="en-IN" sz="2400" b="1" dirty="0">
                    <a:solidFill>
                      <a:srgbClr val="C00000"/>
                    </a:solidFill>
                    <a:latin typeface="Lucida Fax" panose="02060602050505020204" pitchFamily="18" charset="0"/>
                    <a:cs typeface="Consolas" pitchFamily="49" charset="0"/>
                  </a:rPr>
                  <a:t>Multiply(a, b, n)</a:t>
                </a:r>
              </a:p>
              <a:p>
                <a:pPr marL="914400" lvl="2" indent="0">
                  <a:buNone/>
                </a:pPr>
                <a:r>
                  <a:rPr lang="en-IN" sz="2200" dirty="0">
                    <a:latin typeface="Lucida Fax" panose="02060602050505020204" pitchFamily="18" charset="0"/>
                    <a:cs typeface="Consolas" pitchFamily="49" charset="0"/>
                  </a:rPr>
                  <a:t>if n = 1 return a*b</a:t>
                </a:r>
              </a:p>
              <a:p>
                <a:pPr marL="914400" lvl="2" indent="0">
                  <a:buNone/>
                </a:pPr>
                <a:r>
                  <a:rPr lang="en-IN" sz="2200" dirty="0">
                    <a:latin typeface="Lucida Fax" panose="02060602050505020204" pitchFamily="18" charset="0"/>
                    <a:cs typeface="Consolas" pitchFamily="49" charset="0"/>
                  </a:rPr>
                  <a:t>        </a:t>
                </a:r>
                <a:r>
                  <a:rPr lang="en-IN" sz="2200" dirty="0" err="1">
                    <a:latin typeface="Lucida Fax" panose="02060602050505020204" pitchFamily="18" charset="0"/>
                    <a:cs typeface="Consolas" pitchFamily="49" charset="0"/>
                  </a:rPr>
                  <a:t>a</a:t>
                </a:r>
                <a:r>
                  <a:rPr lang="en-IN" sz="2200" baseline="-25000" dirty="0" err="1">
                    <a:latin typeface="Lucida Fax" panose="02060602050505020204" pitchFamily="18" charset="0"/>
                    <a:cs typeface="Consolas" pitchFamily="49" charset="0"/>
                  </a:rPr>
                  <a:t>L</a:t>
                </a:r>
                <a:r>
                  <a:rPr lang="en-IN" sz="2200" dirty="0">
                    <a:latin typeface="Lucida Fax" panose="02060602050505020204" pitchFamily="18" charset="0"/>
                    <a:cs typeface="Consolas" pitchFamily="49" charset="0"/>
                  </a:rPr>
                  <a:t>= The left half of a</a:t>
                </a:r>
              </a:p>
              <a:p>
                <a:pPr marL="914400" lvl="2" indent="0">
                  <a:buNone/>
                </a:pPr>
                <a:r>
                  <a:rPr lang="en-IN" sz="2200" dirty="0">
                    <a:latin typeface="Lucida Fax" panose="02060602050505020204" pitchFamily="18" charset="0"/>
                    <a:cs typeface="Consolas" pitchFamily="49" charset="0"/>
                  </a:rPr>
                  <a:t>        </a:t>
                </a:r>
                <a:r>
                  <a:rPr lang="en-IN" sz="2200" dirty="0" err="1">
                    <a:latin typeface="Lucida Fax" panose="02060602050505020204" pitchFamily="18" charset="0"/>
                    <a:cs typeface="Consolas" pitchFamily="49" charset="0"/>
                  </a:rPr>
                  <a:t>a</a:t>
                </a:r>
                <a:r>
                  <a:rPr lang="en-IN" sz="2200" baseline="-25000" dirty="0" err="1">
                    <a:latin typeface="Lucida Fax" panose="02060602050505020204" pitchFamily="18" charset="0"/>
                    <a:cs typeface="Consolas" pitchFamily="49" charset="0"/>
                  </a:rPr>
                  <a:t>R</a:t>
                </a:r>
                <a:r>
                  <a:rPr lang="en-IN" sz="2200" dirty="0">
                    <a:latin typeface="Lucida Fax" panose="02060602050505020204" pitchFamily="18" charset="0"/>
                    <a:cs typeface="Consolas" pitchFamily="49" charset="0"/>
                  </a:rPr>
                  <a:t>= The right half of a</a:t>
                </a:r>
              </a:p>
              <a:p>
                <a:pPr marL="914400" lvl="2" indent="0">
                  <a:buNone/>
                </a:pPr>
                <a:r>
                  <a:rPr lang="en-IN" sz="2200" dirty="0">
                    <a:latin typeface="Lucida Fax" panose="02060602050505020204" pitchFamily="18" charset="0"/>
                    <a:cs typeface="Consolas" pitchFamily="49" charset="0"/>
                  </a:rPr>
                  <a:t>        </a:t>
                </a:r>
                <a:r>
                  <a:rPr lang="en-IN" sz="2200" dirty="0" err="1">
                    <a:latin typeface="Lucida Fax" panose="02060602050505020204" pitchFamily="18" charset="0"/>
                    <a:cs typeface="Consolas" pitchFamily="49" charset="0"/>
                  </a:rPr>
                  <a:t>b</a:t>
                </a:r>
                <a:r>
                  <a:rPr lang="en-IN" sz="2200" baseline="-25000" dirty="0" err="1">
                    <a:latin typeface="Lucida Fax" panose="02060602050505020204" pitchFamily="18" charset="0"/>
                    <a:cs typeface="Consolas" pitchFamily="49" charset="0"/>
                  </a:rPr>
                  <a:t>L</a:t>
                </a:r>
                <a:r>
                  <a:rPr lang="en-IN" sz="2200" dirty="0">
                    <a:latin typeface="Lucida Fax" panose="02060602050505020204" pitchFamily="18" charset="0"/>
                    <a:cs typeface="Consolas" pitchFamily="49" charset="0"/>
                  </a:rPr>
                  <a:t>= The left half of b</a:t>
                </a:r>
              </a:p>
              <a:p>
                <a:pPr marL="914400" lvl="2" indent="0">
                  <a:buNone/>
                </a:pPr>
                <a:r>
                  <a:rPr lang="en-IN" sz="2200" dirty="0">
                    <a:latin typeface="Lucida Fax" panose="02060602050505020204" pitchFamily="18" charset="0"/>
                    <a:cs typeface="Consolas" pitchFamily="49" charset="0"/>
                  </a:rPr>
                  <a:t>        </a:t>
                </a:r>
                <a:r>
                  <a:rPr lang="en-IN" sz="2200" dirty="0" err="1">
                    <a:latin typeface="Lucida Fax" panose="02060602050505020204" pitchFamily="18" charset="0"/>
                    <a:cs typeface="Consolas" pitchFamily="49" charset="0"/>
                  </a:rPr>
                  <a:t>b</a:t>
                </a:r>
                <a:r>
                  <a:rPr lang="en-IN" sz="2200" baseline="-25000" dirty="0" err="1">
                    <a:latin typeface="Lucida Fax" panose="02060602050505020204" pitchFamily="18" charset="0"/>
                    <a:cs typeface="Consolas" pitchFamily="49" charset="0"/>
                  </a:rPr>
                  <a:t>R</a:t>
                </a:r>
                <a:r>
                  <a:rPr lang="en-IN" sz="2200" dirty="0">
                    <a:latin typeface="Lucida Fax" panose="02060602050505020204" pitchFamily="18" charset="0"/>
                    <a:cs typeface="Consolas" pitchFamily="49" charset="0"/>
                  </a:rPr>
                  <a:t>= The right half of b</a:t>
                </a:r>
              </a:p>
              <a:p>
                <a:pPr marL="914400" lvl="2" indent="0">
                  <a:buNone/>
                </a:pPr>
                <a:r>
                  <a:rPr lang="en-IN" sz="2200" dirty="0">
                    <a:latin typeface="Lucida Fax" panose="02060602050505020204" pitchFamily="18" charset="0"/>
                    <a:cs typeface="Consolas" pitchFamily="49" charset="0"/>
                  </a:rPr>
                  <a:t>       </a:t>
                </a:r>
              </a:p>
              <a:p>
                <a:pPr marL="914400" lvl="2" indent="0">
                  <a:buNone/>
                </a:pPr>
                <a:r>
                  <a:rPr lang="en-IN" sz="2200" dirty="0">
                    <a:latin typeface="Lucida Fax" panose="02060602050505020204" pitchFamily="18" charset="0"/>
                    <a:cs typeface="Consolas" pitchFamily="49" charset="0"/>
                  </a:rPr>
                  <a:t>        p= Multiply(</a:t>
                </a:r>
                <a:r>
                  <a:rPr lang="en-IN" sz="2200" dirty="0" err="1">
                    <a:latin typeface="Lucida Fax" panose="02060602050505020204" pitchFamily="18" charset="0"/>
                    <a:cs typeface="Consolas" pitchFamily="49" charset="0"/>
                  </a:rPr>
                  <a:t>a</a:t>
                </a:r>
                <a:r>
                  <a:rPr lang="en-IN" sz="2200" baseline="-25000" dirty="0" err="1">
                    <a:latin typeface="Lucida Fax" panose="02060602050505020204" pitchFamily="18" charset="0"/>
                    <a:cs typeface="Consolas" pitchFamily="49" charset="0"/>
                  </a:rPr>
                  <a:t>L</a:t>
                </a:r>
                <a:r>
                  <a:rPr lang="en-IN" sz="2200" dirty="0">
                    <a:latin typeface="Lucida Fax" panose="02060602050505020204" pitchFamily="18" charset="0"/>
                    <a:cs typeface="Consolas" pitchFamily="49" charset="0"/>
                  </a:rPr>
                  <a:t>, </a:t>
                </a:r>
                <a:r>
                  <a:rPr lang="en-IN" sz="2200" dirty="0" err="1">
                    <a:latin typeface="Lucida Fax" panose="02060602050505020204" pitchFamily="18" charset="0"/>
                    <a:cs typeface="Consolas" pitchFamily="49" charset="0"/>
                  </a:rPr>
                  <a:t>a</a:t>
                </a:r>
                <a:r>
                  <a:rPr lang="en-IN" sz="2200" baseline="-25000" dirty="0" err="1">
                    <a:latin typeface="Lucida Fax" panose="02060602050505020204" pitchFamily="18" charset="0"/>
                    <a:cs typeface="Consolas" pitchFamily="49" charset="0"/>
                  </a:rPr>
                  <a:t>R</a:t>
                </a:r>
                <a:r>
                  <a:rPr lang="en-IN" sz="2200" dirty="0">
                    <a:latin typeface="Lucida Fax" panose="02060602050505020204" pitchFamily="18" charset="0"/>
                    <a:cs typeface="Consolas" pitchFamily="49" charset="0"/>
                  </a:rPr>
                  <a:t>, n/2) //recursive call</a:t>
                </a:r>
              </a:p>
              <a:p>
                <a:pPr marL="914400" lvl="2" indent="0">
                  <a:buNone/>
                </a:pPr>
                <a:r>
                  <a:rPr lang="en-IN" sz="2200" dirty="0">
                    <a:latin typeface="Lucida Fax" panose="02060602050505020204" pitchFamily="18" charset="0"/>
                    <a:cs typeface="Consolas" pitchFamily="49" charset="0"/>
                  </a:rPr>
                  <a:t>        q= Multiply(</a:t>
                </a:r>
                <a:r>
                  <a:rPr lang="en-IN" sz="2200" dirty="0" err="1">
                    <a:latin typeface="Lucida Fax" panose="02060602050505020204" pitchFamily="18" charset="0"/>
                    <a:cs typeface="Consolas" pitchFamily="49" charset="0"/>
                  </a:rPr>
                  <a:t>b</a:t>
                </a:r>
                <a:r>
                  <a:rPr lang="en-IN" sz="2200" baseline="-25000" dirty="0" err="1">
                    <a:latin typeface="Lucida Fax" panose="02060602050505020204" pitchFamily="18" charset="0"/>
                    <a:cs typeface="Consolas" pitchFamily="49" charset="0"/>
                  </a:rPr>
                  <a:t>L</a:t>
                </a:r>
                <a:r>
                  <a:rPr lang="en-IN" sz="2200" dirty="0">
                    <a:latin typeface="Lucida Fax" panose="02060602050505020204" pitchFamily="18" charset="0"/>
                    <a:cs typeface="Consolas" pitchFamily="49" charset="0"/>
                  </a:rPr>
                  <a:t>, </a:t>
                </a:r>
                <a:r>
                  <a:rPr lang="en-IN" sz="2200" dirty="0" err="1">
                    <a:latin typeface="Lucida Fax" panose="02060602050505020204" pitchFamily="18" charset="0"/>
                    <a:cs typeface="Consolas" pitchFamily="49" charset="0"/>
                  </a:rPr>
                  <a:t>b</a:t>
                </a:r>
                <a:r>
                  <a:rPr lang="en-IN" sz="2200" baseline="-25000" dirty="0" err="1">
                    <a:latin typeface="Lucida Fax" panose="02060602050505020204" pitchFamily="18" charset="0"/>
                    <a:cs typeface="Consolas" pitchFamily="49" charset="0"/>
                  </a:rPr>
                  <a:t>R</a:t>
                </a:r>
                <a:r>
                  <a:rPr lang="en-IN" sz="2200" dirty="0">
                    <a:latin typeface="Lucida Fax" panose="02060602050505020204" pitchFamily="18" charset="0"/>
                    <a:cs typeface="Consolas" pitchFamily="49" charset="0"/>
                  </a:rPr>
                  <a:t>, n/2) //recursive call</a:t>
                </a:r>
              </a:p>
              <a:p>
                <a:pPr marL="914400" lvl="2" indent="0">
                  <a:buNone/>
                </a:pPr>
                <a:r>
                  <a:rPr lang="en-IN" sz="2200" dirty="0">
                    <a:latin typeface="Lucida Fax" panose="02060602050505020204" pitchFamily="18" charset="0"/>
                    <a:cs typeface="Consolas" pitchFamily="49" charset="0"/>
                  </a:rPr>
                  <a:t>        r=</a:t>
                </a:r>
                <a:r>
                  <a:rPr lang="en-US" sz="2200" dirty="0"/>
                  <a:t> (</a:t>
                </a:r>
                <a14:m>
                  <m:oMath xmlns:m="http://schemas.openxmlformats.org/officeDocument/2006/math">
                    <m:d>
                      <m:dPr>
                        <m:ctrlPr>
                          <a:rPr lang="en-US" sz="2200" i="1">
                            <a:latin typeface="Cambria Math" panose="02040503050406030204" pitchFamily="18" charset="0"/>
                          </a:rPr>
                        </m:ctrlPr>
                      </m:dPr>
                      <m:e>
                        <m:r>
                          <a:rPr lang="en-IN" sz="2200" i="1">
                            <a:latin typeface="Cambria Math" panose="02040503050406030204" pitchFamily="18" charset="0"/>
                          </a:rPr>
                          <m:t>𝑎</m:t>
                        </m:r>
                        <m:r>
                          <a:rPr lang="en-IN" sz="2200" i="1" baseline="-25000">
                            <a:latin typeface="Cambria Math" panose="02040503050406030204" pitchFamily="18" charset="0"/>
                          </a:rPr>
                          <m:t>𝐿</m:t>
                        </m:r>
                        <m:r>
                          <a:rPr lang="en-US" sz="2200" i="1">
                            <a:latin typeface="Cambria Math" panose="02040503050406030204" pitchFamily="18" charset="0"/>
                            <a:ea typeface="Cambria Math" panose="02040503050406030204" pitchFamily="18" charset="0"/>
                          </a:rPr>
                          <m:t>+</m:t>
                        </m:r>
                        <m:r>
                          <a:rPr lang="en-IN" sz="2200" i="1">
                            <a:latin typeface="Cambria Math" panose="02040503050406030204" pitchFamily="18" charset="0"/>
                            <a:ea typeface="Cambria Math" panose="02040503050406030204" pitchFamily="18" charset="0"/>
                          </a:rPr>
                          <m:t>𝑎</m:t>
                        </m:r>
                        <m:r>
                          <a:rPr lang="en-IN" sz="2200" i="1" baseline="-25000">
                            <a:latin typeface="Cambria Math" panose="02040503050406030204" pitchFamily="18" charset="0"/>
                            <a:ea typeface="Cambria Math" panose="02040503050406030204" pitchFamily="18" charset="0"/>
                          </a:rPr>
                          <m:t>𝑅</m:t>
                        </m:r>
                      </m:e>
                    </m:d>
                    <m:r>
                      <a:rPr lang="en-IN" sz="2200" b="1" i="1" baseline="-25000" smtClean="0">
                        <a:latin typeface="Cambria Math" panose="02040503050406030204" pitchFamily="18" charset="0"/>
                        <a:ea typeface="Cambria Math" panose="02040503050406030204" pitchFamily="18" charset="0"/>
                      </a:rPr>
                      <m:t>,</m:t>
                    </m:r>
                    <m:d>
                      <m:dPr>
                        <m:ctrlPr>
                          <a:rPr lang="en-US" sz="2200" i="1">
                            <a:latin typeface="Cambria Math" panose="02040503050406030204" pitchFamily="18" charset="0"/>
                            <a:ea typeface="Cambria Math" panose="02040503050406030204" pitchFamily="18" charset="0"/>
                          </a:rPr>
                        </m:ctrlPr>
                      </m:dPr>
                      <m:e>
                        <m:r>
                          <a:rPr lang="en-IN" sz="2200" i="1">
                            <a:latin typeface="Cambria Math" panose="02040503050406030204" pitchFamily="18" charset="0"/>
                            <a:ea typeface="Cambria Math" panose="02040503050406030204" pitchFamily="18" charset="0"/>
                          </a:rPr>
                          <m:t>𝑏</m:t>
                        </m:r>
                        <m:r>
                          <a:rPr lang="en-IN" sz="2200" i="1" baseline="-25000">
                            <a:latin typeface="Cambria Math" panose="02040503050406030204" pitchFamily="18" charset="0"/>
                            <a:ea typeface="Cambria Math" panose="02040503050406030204" pitchFamily="18" charset="0"/>
                          </a:rPr>
                          <m:t>𝐿</m:t>
                        </m:r>
                        <m:r>
                          <a:rPr lang="en-US" sz="2200" i="1">
                            <a:latin typeface="Cambria Math" panose="02040503050406030204" pitchFamily="18" charset="0"/>
                            <a:ea typeface="Cambria Math" panose="02040503050406030204" pitchFamily="18" charset="0"/>
                          </a:rPr>
                          <m:t>+</m:t>
                        </m:r>
                        <m:r>
                          <a:rPr lang="en-IN" sz="2200" i="1">
                            <a:latin typeface="Cambria Math" panose="02040503050406030204" pitchFamily="18" charset="0"/>
                            <a:ea typeface="Cambria Math" panose="02040503050406030204" pitchFamily="18" charset="0"/>
                          </a:rPr>
                          <m:t>𝑏</m:t>
                        </m:r>
                        <m:r>
                          <a:rPr lang="en-IN" sz="2200" i="1" baseline="-25000">
                            <a:latin typeface="Cambria Math" panose="02040503050406030204" pitchFamily="18" charset="0"/>
                            <a:ea typeface="Cambria Math" panose="02040503050406030204" pitchFamily="18" charset="0"/>
                          </a:rPr>
                          <m:t>𝑅</m:t>
                        </m:r>
                      </m:e>
                    </m:d>
                  </m:oMath>
                </a14:m>
                <a:r>
                  <a:rPr lang="en-IN" sz="2200" dirty="0">
                    <a:latin typeface="Lucida Fax" panose="02060602050505020204" pitchFamily="18" charset="0"/>
                    <a:cs typeface="Consolas" pitchFamily="49" charset="0"/>
                  </a:rPr>
                  <a:t>, n/2) //recursive call</a:t>
                </a:r>
              </a:p>
              <a:p>
                <a:pPr marL="914400" lvl="2" indent="0">
                  <a:buNone/>
                </a:pPr>
                <a:r>
                  <a:rPr lang="en-IN" sz="2200" dirty="0">
                    <a:latin typeface="Lucida Fax" panose="02060602050505020204" pitchFamily="18" charset="0"/>
                    <a:cs typeface="Consolas" pitchFamily="49" charset="0"/>
                  </a:rPr>
                  <a:t>return </a:t>
                </a:r>
                <a14:m>
                  <m:oMath xmlns:m="http://schemas.openxmlformats.org/officeDocument/2006/math">
                    <m:r>
                      <a:rPr lang="en-IN" sz="2200" i="1" dirty="0">
                        <a:solidFill>
                          <a:srgbClr val="C00000"/>
                        </a:solidFill>
                        <a:latin typeface="Cambria Math" panose="02040503050406030204" pitchFamily="18" charset="0"/>
                      </a:rPr>
                      <m:t>2</m:t>
                    </m:r>
                    <m:r>
                      <a:rPr lang="en-IN" sz="2200" i="1" baseline="30000" dirty="0">
                        <a:solidFill>
                          <a:srgbClr val="C00000"/>
                        </a:solidFill>
                        <a:latin typeface="Cambria Math" panose="02040503050406030204" pitchFamily="18" charset="0"/>
                      </a:rPr>
                      <m:t>𝑛</m:t>
                    </m:r>
                    <m:r>
                      <a:rPr lang="en-US" sz="2200" i="1" dirty="0">
                        <a:solidFill>
                          <a:srgbClr val="C00000"/>
                        </a:solidFill>
                        <a:latin typeface="Cambria Math" panose="02040503050406030204" pitchFamily="18" charset="0"/>
                      </a:rPr>
                      <m:t>𝑝</m:t>
                    </m:r>
                    <m:r>
                      <a:rPr lang="en-US" sz="2200" i="1" dirty="0">
                        <a:solidFill>
                          <a:srgbClr val="C00000"/>
                        </a:solidFill>
                        <a:latin typeface="Cambria Math" panose="02040503050406030204" pitchFamily="18" charset="0"/>
                      </a:rPr>
                      <m:t> + </m:t>
                    </m:r>
                    <m:sSup>
                      <m:sSupPr>
                        <m:ctrlPr>
                          <a:rPr lang="en-US" sz="2200" i="1" dirty="0">
                            <a:solidFill>
                              <a:srgbClr val="C00000"/>
                            </a:solidFill>
                            <a:latin typeface="Cambria Math" panose="02040503050406030204" pitchFamily="18" charset="0"/>
                          </a:rPr>
                        </m:ctrlPr>
                      </m:sSupPr>
                      <m:e>
                        <m:r>
                          <a:rPr lang="en-IN" sz="2200" i="1" dirty="0">
                            <a:solidFill>
                              <a:srgbClr val="C00000"/>
                            </a:solidFill>
                            <a:latin typeface="Cambria Math" panose="02040503050406030204" pitchFamily="18" charset="0"/>
                          </a:rPr>
                          <m:t>2</m:t>
                        </m:r>
                      </m:e>
                      <m:sup>
                        <m:r>
                          <a:rPr lang="en-IN" sz="2200" i="1" dirty="0">
                            <a:solidFill>
                              <a:srgbClr val="C00000"/>
                            </a:solidFill>
                            <a:latin typeface="Cambria Math" panose="02040503050406030204" pitchFamily="18" charset="0"/>
                          </a:rPr>
                          <m:t>𝑛</m:t>
                        </m:r>
                        <m:r>
                          <a:rPr lang="en-IN" sz="2200" i="1" dirty="0">
                            <a:solidFill>
                              <a:srgbClr val="C00000"/>
                            </a:solidFill>
                            <a:latin typeface="Cambria Math" panose="02040503050406030204" pitchFamily="18" charset="0"/>
                          </a:rPr>
                          <m:t>/2</m:t>
                        </m:r>
                      </m:sup>
                    </m:sSup>
                    <m:r>
                      <a:rPr lang="en-US" sz="2200" i="1" dirty="0">
                        <a:solidFill>
                          <a:srgbClr val="C00000"/>
                        </a:solidFill>
                        <a:latin typeface="Cambria Math" panose="02040503050406030204" pitchFamily="18" charset="0"/>
                      </a:rPr>
                      <m:t> (</m:t>
                    </m:r>
                    <m:r>
                      <a:rPr lang="en-US" sz="2200" i="1" dirty="0">
                        <a:solidFill>
                          <a:srgbClr val="C00000"/>
                        </a:solidFill>
                        <a:latin typeface="Cambria Math" panose="02040503050406030204" pitchFamily="18" charset="0"/>
                      </a:rPr>
                      <m:t>𝑟</m:t>
                    </m:r>
                    <m:r>
                      <a:rPr lang="en-US" sz="2200" i="1" dirty="0">
                        <a:solidFill>
                          <a:srgbClr val="C00000"/>
                        </a:solidFill>
                        <a:latin typeface="Cambria Math" panose="02040503050406030204" pitchFamily="18" charset="0"/>
                      </a:rPr>
                      <m:t> − </m:t>
                    </m:r>
                    <m:r>
                      <a:rPr lang="en-US" sz="2200" i="1" dirty="0">
                        <a:solidFill>
                          <a:srgbClr val="C00000"/>
                        </a:solidFill>
                        <a:latin typeface="Cambria Math" panose="02040503050406030204" pitchFamily="18" charset="0"/>
                      </a:rPr>
                      <m:t>𝑝</m:t>
                    </m:r>
                    <m:r>
                      <a:rPr lang="en-US" sz="2200" i="1" dirty="0">
                        <a:solidFill>
                          <a:srgbClr val="C00000"/>
                        </a:solidFill>
                        <a:latin typeface="Cambria Math" panose="02040503050406030204" pitchFamily="18" charset="0"/>
                      </a:rPr>
                      <m:t> − </m:t>
                    </m:r>
                    <m:r>
                      <a:rPr lang="en-US" sz="2200" i="1" dirty="0">
                        <a:solidFill>
                          <a:srgbClr val="C00000"/>
                        </a:solidFill>
                        <a:latin typeface="Cambria Math" panose="02040503050406030204" pitchFamily="18" charset="0"/>
                      </a:rPr>
                      <m:t>𝑞</m:t>
                    </m:r>
                    <m:r>
                      <a:rPr lang="en-US" sz="2200" i="1" dirty="0">
                        <a:solidFill>
                          <a:srgbClr val="C00000"/>
                        </a:solidFill>
                        <a:latin typeface="Cambria Math" panose="02040503050406030204" pitchFamily="18" charset="0"/>
                      </a:rPr>
                      <m:t>) + </m:t>
                    </m:r>
                    <m:r>
                      <a:rPr lang="en-US" sz="2200" i="1" dirty="0">
                        <a:solidFill>
                          <a:srgbClr val="C00000"/>
                        </a:solidFill>
                        <a:latin typeface="Cambria Math" panose="02040503050406030204" pitchFamily="18" charset="0"/>
                      </a:rPr>
                      <m:t>𝑞</m:t>
                    </m:r>
                  </m:oMath>
                </a14:m>
                <a:r>
                  <a:rPr lang="en-IN" sz="2200" dirty="0">
                    <a:latin typeface="Lucida Fax" panose="02060602050505020204" pitchFamily="18" charset="0"/>
                    <a:cs typeface="Consolas" pitchFamily="49" charset="0"/>
                  </a:rPr>
                  <a:t> // </a:t>
                </a:r>
              </a:p>
              <a:p>
                <a:pPr marL="914400" lvl="2" indent="0">
                  <a:buNone/>
                </a:pPr>
                <a:r>
                  <a:rPr lang="en-IN" sz="1400" dirty="0">
                    <a:latin typeface="Lucida Fax" panose="02060602050505020204" pitchFamily="18" charset="0"/>
                    <a:cs typeface="Consolas" pitchFamily="49" charset="0"/>
                  </a:rPr>
                  <a:t>time taken by p, q, and r are n/2, while </a:t>
                </a:r>
                <a14:m>
                  <m:oMath xmlns:m="http://schemas.openxmlformats.org/officeDocument/2006/math">
                    <m:r>
                      <a:rPr lang="en-IN" sz="1400" i="1" dirty="0">
                        <a:solidFill>
                          <a:srgbClr val="C00000"/>
                        </a:solidFill>
                        <a:latin typeface="Cambria Math" panose="02040503050406030204" pitchFamily="18" charset="0"/>
                      </a:rPr>
                      <m:t>2</m:t>
                    </m:r>
                    <m:r>
                      <a:rPr lang="en-IN" sz="1400" i="1" baseline="30000" dirty="0">
                        <a:solidFill>
                          <a:srgbClr val="C00000"/>
                        </a:solidFill>
                        <a:latin typeface="Cambria Math" panose="02040503050406030204" pitchFamily="18" charset="0"/>
                      </a:rPr>
                      <m:t>𝑛</m:t>
                    </m:r>
                    <m:r>
                      <a:rPr lang="en-US" sz="1400" i="1" dirty="0">
                        <a:solidFill>
                          <a:srgbClr val="C00000"/>
                        </a:solidFill>
                        <a:latin typeface="Cambria Math" panose="02040503050406030204" pitchFamily="18" charset="0"/>
                      </a:rPr>
                      <m:t>𝑝</m:t>
                    </m:r>
                    <m:r>
                      <a:rPr lang="en-US" sz="1400" i="1" dirty="0">
                        <a:solidFill>
                          <a:srgbClr val="C00000"/>
                        </a:solidFill>
                        <a:latin typeface="Cambria Math" panose="02040503050406030204" pitchFamily="18" charset="0"/>
                      </a:rPr>
                      <m:t> </m:t>
                    </m:r>
                  </m:oMath>
                </a14:m>
                <a:r>
                  <a:rPr lang="en-IN" sz="1400" dirty="0">
                    <a:latin typeface="Lucida Fax" panose="02060602050505020204" pitchFamily="18" charset="0"/>
                    <a:cs typeface="Consolas" pitchFamily="49" charset="0"/>
                  </a:rPr>
                  <a:t>appending n zeros to right will be proportional to n, addition and subtraction are proportional to n.</a:t>
                </a:r>
              </a:p>
            </p:txBody>
          </p:sp>
        </mc:Choice>
        <mc:Fallback xmlns="">
          <p:sp>
            <p:nvSpPr>
              <p:cNvPr id="5" name="Content Placeholder 4">
                <a:extLst>
                  <a:ext uri="{FF2B5EF4-FFF2-40B4-BE49-F238E27FC236}">
                    <a16:creationId xmlns:a16="http://schemas.microsoft.com/office/drawing/2014/main" id="{392ECC4A-16FC-4905-A909-6C0B880BB1EF}"/>
                  </a:ext>
                </a:extLst>
              </p:cNvPr>
              <p:cNvSpPr txBox="1">
                <a:spLocks noGrp="1" noRot="1" noChangeAspect="1" noMove="1" noResize="1" noEditPoints="1" noAdjustHandles="1" noChangeArrowheads="1" noChangeShapeType="1" noTextEdit="1"/>
              </p:cNvSpPr>
              <p:nvPr>
                <p:ph idx="1"/>
              </p:nvPr>
            </p:nvSpPr>
            <p:spPr>
              <a:xfrm>
                <a:off x="254000" y="914401"/>
                <a:ext cx="11684000" cy="5578387"/>
              </a:xfrm>
              <a:prstGeom prst="rect">
                <a:avLst/>
              </a:prstGeom>
              <a:blipFill>
                <a:blip r:embed="rId2"/>
                <a:stretch>
                  <a:fillRect l="-835" t="-656" r="-157" b="-109"/>
                </a:stretch>
              </a:blipFill>
            </p:spPr>
            <p:txBody>
              <a:bodyPr/>
              <a:lstStyle/>
              <a:p>
                <a:r>
                  <a:rPr lang="en-IN">
                    <a:noFill/>
                  </a:rPr>
                  <a:t> </a:t>
                </a:r>
              </a:p>
            </p:txBody>
          </p:sp>
        </mc:Fallback>
      </mc:AlternateContent>
    </p:spTree>
    <p:extLst>
      <p:ext uri="{BB962C8B-B14F-4D97-AF65-F5344CB8AC3E}">
        <p14:creationId xmlns:p14="http://schemas.microsoft.com/office/powerpoint/2010/main" val="316578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fade">
                                      <p:cBhvr>
                                        <p:cTn id="6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Analysis of Time Complexity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m:r>
                      <a:rPr lang="en-US" i="1" dirty="0" smtClean="0">
                        <a:latin typeface="Cambria Math" panose="02040503050406030204" pitchFamily="18" charset="0"/>
                      </a:rPr>
                      <m:t>981 </m:t>
                    </m:r>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 </m:t>
                    </m:r>
                    <m:r>
                      <a:rPr lang="en-US" i="1" dirty="0">
                        <a:latin typeface="Cambria Math" panose="02040503050406030204" pitchFamily="18" charset="0"/>
                      </a:rPr>
                      <m:t>1234 </m:t>
                    </m:r>
                  </m:oMath>
                </a14:m>
                <a:r>
                  <a:rPr lang="en-US" dirty="0"/>
                  <a:t>can be reduced to </a:t>
                </a:r>
                <a:r>
                  <a:rPr lang="en-US" b="1" dirty="0"/>
                  <a:t>three multiplications </a:t>
                </a:r>
                <a:r>
                  <a:rPr lang="en-US" dirty="0"/>
                  <a:t>of two-figure numbers </a:t>
                </a:r>
                <a14:m>
                  <m:oMath xmlns:m="http://schemas.openxmlformats.org/officeDocument/2006/math">
                    <m:r>
                      <a:rPr lang="en-US" i="1" dirty="0" smtClean="0">
                        <a:solidFill>
                          <a:schemeClr val="accent1"/>
                        </a:solidFill>
                        <a:latin typeface="Cambria Math" panose="02040503050406030204" pitchFamily="18" charset="0"/>
                      </a:rPr>
                      <m:t>(09</m:t>
                    </m:r>
                    <m:r>
                      <a:rPr lang="en-US" i="1" dirty="0" smtClean="0">
                        <a:solidFill>
                          <a:schemeClr val="accent1"/>
                        </a:solidFill>
                        <a:latin typeface="Cambria Math" panose="02040503050406030204" pitchFamily="18" charset="0"/>
                        <a:ea typeface="Cambria Math" panose="02040503050406030204" pitchFamily="18" charset="0"/>
                      </a:rPr>
                      <m:t>∙</m:t>
                    </m:r>
                    <m:r>
                      <a:rPr lang="en-US" i="1" dirty="0" smtClean="0">
                        <a:solidFill>
                          <a:schemeClr val="accent1"/>
                        </a:solidFill>
                        <a:latin typeface="Cambria Math" panose="02040503050406030204" pitchFamily="18" charset="0"/>
                      </a:rPr>
                      <m:t>12, 81</m:t>
                    </m:r>
                    <m:r>
                      <a:rPr lang="en-US" i="1" dirty="0" smtClean="0">
                        <a:solidFill>
                          <a:schemeClr val="accent1"/>
                        </a:solidFill>
                        <a:latin typeface="Cambria Math" panose="02040503050406030204" pitchFamily="18" charset="0"/>
                        <a:ea typeface="Cambria Math" panose="02040503050406030204" pitchFamily="18" charset="0"/>
                      </a:rPr>
                      <m:t>∙</m:t>
                    </m:r>
                    <m:r>
                      <a:rPr lang="en-US" i="1" dirty="0" smtClean="0">
                        <a:solidFill>
                          <a:schemeClr val="accent1"/>
                        </a:solidFill>
                        <a:latin typeface="Cambria Math" panose="02040503050406030204" pitchFamily="18" charset="0"/>
                      </a:rPr>
                      <m:t>34 </m:t>
                    </m:r>
                    <m:r>
                      <a:rPr lang="en-US" i="1" dirty="0" smtClean="0">
                        <a:solidFill>
                          <a:schemeClr val="accent1"/>
                        </a:solidFill>
                        <a:latin typeface="Cambria Math" panose="02040503050406030204" pitchFamily="18" charset="0"/>
                      </a:rPr>
                      <m:t>𝑎𝑛𝑑</m:t>
                    </m:r>
                    <m:r>
                      <a:rPr lang="en-US" i="1" dirty="0" smtClean="0">
                        <a:solidFill>
                          <a:schemeClr val="accent1"/>
                        </a:solidFill>
                        <a:latin typeface="Cambria Math" panose="02040503050406030204" pitchFamily="18" charset="0"/>
                      </a:rPr>
                      <m:t> 90∙46) </m:t>
                    </m:r>
                  </m:oMath>
                </a14:m>
                <a:r>
                  <a:rPr lang="en-US" dirty="0"/>
                  <a:t>together with a certain number of shifts, additions and subtractions.</a:t>
                </a:r>
              </a:p>
              <a:p>
                <a:r>
                  <a:rPr lang="en-US" dirty="0"/>
                  <a:t>Reducing </a:t>
                </a:r>
                <a:r>
                  <a:rPr lang="en-US" b="1" dirty="0"/>
                  <a:t>four multiplications to three</a:t>
                </a:r>
                <a:r>
                  <a:rPr lang="en-US" dirty="0"/>
                  <a:t> will enable us to cut </a:t>
                </a:r>
                <a:r>
                  <a:rPr lang="en-US" dirty="0">
                    <a:solidFill>
                      <a:srgbClr val="FF0000"/>
                    </a:solidFill>
                  </a:rPr>
                  <a:t>25% </a:t>
                </a:r>
                <a:r>
                  <a:rPr lang="en-US" dirty="0"/>
                  <a:t>of the computing time required for large multiplications. </a:t>
                </a:r>
              </a:p>
              <a:p>
                <a:r>
                  <a:rPr lang="en-US" dirty="0"/>
                  <a:t>We obtain an algorithm that can multiply two </a:t>
                </a:r>
                <a14:m>
                  <m:oMath xmlns:m="http://schemas.openxmlformats.org/officeDocument/2006/math">
                    <m:r>
                      <a:rPr lang="en-US" i="1" dirty="0" smtClean="0">
                        <a:latin typeface="Cambria Math" panose="02040503050406030204" pitchFamily="18" charset="0"/>
                      </a:rPr>
                      <m:t>𝑛</m:t>
                    </m:r>
                  </m:oMath>
                </a14:m>
                <a:r>
                  <a:rPr lang="en-US" dirty="0"/>
                  <a:t>-figure numbers in a time,</a:t>
                </a:r>
              </a:p>
              <a:p>
                <a:pPr marL="0" indent="0" algn="ctr">
                  <a:buNone/>
                </a:pPr>
                <a14:m>
                  <m:oMath xmlns:m="http://schemas.openxmlformats.org/officeDocument/2006/math">
                    <m:r>
                      <a:rPr lang="en-US" b="1" i="1" dirty="0" smtClean="0">
                        <a:latin typeface="Cambria Math" panose="02040503050406030204" pitchFamily="18" charset="0"/>
                      </a:rPr>
                      <m:t>𝑻</m:t>
                    </m:r>
                    <m:r>
                      <a:rPr lang="en-US" b="1" i="1" dirty="0" smtClean="0">
                        <a:latin typeface="Cambria Math" panose="02040503050406030204" pitchFamily="18" charset="0"/>
                      </a:rPr>
                      <m:t>(</m:t>
                    </m:r>
                    <m:r>
                      <a:rPr lang="en-US" b="1" i="1" dirty="0" smtClean="0">
                        <a:latin typeface="Cambria Math" panose="02040503050406030204" pitchFamily="18" charset="0"/>
                      </a:rPr>
                      <m:t>𝒏</m:t>
                    </m:r>
                    <m:r>
                      <a:rPr lang="en-US" b="1" i="1" dirty="0" smtClean="0">
                        <a:latin typeface="Cambria Math" panose="02040503050406030204" pitchFamily="18" charset="0"/>
                      </a:rPr>
                      <m:t>)= </m:t>
                    </m:r>
                    <m:r>
                      <a:rPr lang="en-US" b="1" i="1" dirty="0" smtClean="0">
                        <a:latin typeface="Cambria Math" panose="02040503050406030204" pitchFamily="18" charset="0"/>
                      </a:rPr>
                      <m:t>𝟑</m:t>
                    </m:r>
                    <m:r>
                      <a:rPr lang="en-US" b="1" i="1" dirty="0" smtClean="0">
                        <a:latin typeface="Cambria Math" panose="02040503050406030204" pitchFamily="18" charset="0"/>
                      </a:rPr>
                      <m:t>𝒕</m:t>
                    </m:r>
                    <m:r>
                      <a:rPr lang="en-US" b="1" i="1" dirty="0" smtClean="0">
                        <a:latin typeface="Cambria Math" panose="02040503050406030204" pitchFamily="18" charset="0"/>
                      </a:rPr>
                      <m:t> (</m:t>
                    </m:r>
                    <m:r>
                      <a:rPr lang="en-US" b="1" i="1" dirty="0" smtClean="0">
                        <a:latin typeface="Cambria Math" panose="02040503050406030204" pitchFamily="18" charset="0"/>
                      </a:rPr>
                      <m:t>𝒏</m:t>
                    </m:r>
                    <m:r>
                      <a:rPr lang="en-US" b="1" i="1" dirty="0" smtClean="0">
                        <a:latin typeface="Cambria Math" panose="02040503050406030204" pitchFamily="18" charset="0"/>
                      </a:rPr>
                      <m:t>/</m:t>
                    </m:r>
                    <m:r>
                      <a:rPr lang="en-US" b="1" i="1" dirty="0" smtClean="0">
                        <a:latin typeface="Cambria Math" panose="02040503050406030204" pitchFamily="18" charset="0"/>
                      </a:rPr>
                      <m:t>𝟐</m:t>
                    </m:r>
                    <m:r>
                      <a:rPr lang="en-US" b="1" i="1" dirty="0" smtClean="0">
                        <a:latin typeface="Cambria Math" panose="02040503050406030204" pitchFamily="18" charset="0"/>
                      </a:rPr>
                      <m:t>) + </m:t>
                    </m:r>
                    <m:r>
                      <a:rPr lang="en-US" b="1" i="1" dirty="0" smtClean="0">
                        <a:latin typeface="Cambria Math" panose="02040503050406030204" pitchFamily="18" charset="0"/>
                      </a:rPr>
                      <m:t>𝒈</m:t>
                    </m:r>
                    <m:r>
                      <a:rPr lang="en-US" b="1" i="1" dirty="0" smtClean="0">
                        <a:latin typeface="Cambria Math" panose="02040503050406030204" pitchFamily="18" charset="0"/>
                      </a:rPr>
                      <m:t>(</m:t>
                    </m:r>
                    <m:r>
                      <a:rPr lang="en-US" b="1" i="1" dirty="0" smtClean="0">
                        <a:latin typeface="Cambria Math" panose="02040503050406030204" pitchFamily="18" charset="0"/>
                      </a:rPr>
                      <m:t>𝒏</m:t>
                    </m:r>
                    <m:r>
                      <a:rPr lang="en-US" b="1" i="1" dirty="0" smtClean="0">
                        <a:latin typeface="Cambria Math" panose="02040503050406030204" pitchFamily="18" charset="0"/>
                      </a:rPr>
                      <m:t>), </m:t>
                    </m:r>
                  </m:oMath>
                </a14:m>
                <a:r>
                  <a:rPr lang="en-US" dirty="0"/>
                  <a:t> vs </a:t>
                </a:r>
                <a14:m>
                  <m:oMath xmlns:m="http://schemas.openxmlformats.org/officeDocument/2006/math">
                    <m:r>
                      <a:rPr lang="en-US" sz="1600" b="1" i="1" dirty="0" smtClean="0">
                        <a:solidFill>
                          <a:srgbClr val="C00000"/>
                        </a:solidFill>
                        <a:latin typeface="Cambria Math" panose="02040503050406030204" pitchFamily="18" charset="0"/>
                      </a:rPr>
                      <m:t>𝑻</m:t>
                    </m:r>
                    <m:r>
                      <a:rPr lang="en-US" sz="1600" b="1" i="1" dirty="0" smtClean="0">
                        <a:solidFill>
                          <a:srgbClr val="C00000"/>
                        </a:solidFill>
                        <a:latin typeface="Cambria Math" panose="02040503050406030204" pitchFamily="18" charset="0"/>
                      </a:rPr>
                      <m:t>(</m:t>
                    </m:r>
                    <m:r>
                      <a:rPr lang="en-US" sz="1600" b="1" i="1" dirty="0" smtClean="0">
                        <a:solidFill>
                          <a:srgbClr val="C00000"/>
                        </a:solidFill>
                        <a:latin typeface="Cambria Math" panose="02040503050406030204" pitchFamily="18" charset="0"/>
                      </a:rPr>
                      <m:t>𝒏</m:t>
                    </m:r>
                    <m:r>
                      <a:rPr lang="en-US" sz="1600" b="1" i="1" dirty="0" smtClean="0">
                        <a:solidFill>
                          <a:srgbClr val="C00000"/>
                        </a:solidFill>
                        <a:latin typeface="Cambria Math" panose="02040503050406030204" pitchFamily="18" charset="0"/>
                      </a:rPr>
                      <m:t>)=</m:t>
                    </m:r>
                    <m:r>
                      <a:rPr lang="en-IN" sz="1600" b="1" i="1" dirty="0" smtClean="0">
                        <a:solidFill>
                          <a:srgbClr val="C00000"/>
                        </a:solidFill>
                        <a:latin typeface="Cambria Math" panose="02040503050406030204" pitchFamily="18" charset="0"/>
                      </a:rPr>
                      <m:t>𝟒</m:t>
                    </m:r>
                    <m:r>
                      <a:rPr lang="en-US" sz="1600" b="1" i="1" dirty="0" smtClean="0">
                        <a:solidFill>
                          <a:srgbClr val="C00000"/>
                        </a:solidFill>
                        <a:latin typeface="Cambria Math" panose="02040503050406030204" pitchFamily="18" charset="0"/>
                      </a:rPr>
                      <m:t>𝒕</m:t>
                    </m:r>
                    <m:r>
                      <a:rPr lang="en-US" sz="1600" b="1" i="1" dirty="0" smtClean="0">
                        <a:solidFill>
                          <a:srgbClr val="C00000"/>
                        </a:solidFill>
                        <a:latin typeface="Cambria Math" panose="02040503050406030204" pitchFamily="18" charset="0"/>
                      </a:rPr>
                      <m:t> (</m:t>
                    </m:r>
                    <m:r>
                      <a:rPr lang="en-US" sz="1600" b="1" i="1" dirty="0" smtClean="0">
                        <a:solidFill>
                          <a:srgbClr val="C00000"/>
                        </a:solidFill>
                        <a:latin typeface="Cambria Math" panose="02040503050406030204" pitchFamily="18" charset="0"/>
                      </a:rPr>
                      <m:t>𝒏</m:t>
                    </m:r>
                    <m:r>
                      <a:rPr lang="en-US" sz="1600" b="1" i="1" dirty="0" smtClean="0">
                        <a:solidFill>
                          <a:srgbClr val="C00000"/>
                        </a:solidFill>
                        <a:latin typeface="Cambria Math" panose="02040503050406030204" pitchFamily="18" charset="0"/>
                      </a:rPr>
                      <m:t>/</m:t>
                    </m:r>
                    <m:r>
                      <a:rPr lang="en-US" sz="1600" b="1" i="1" dirty="0" smtClean="0">
                        <a:solidFill>
                          <a:srgbClr val="C00000"/>
                        </a:solidFill>
                        <a:latin typeface="Cambria Math" panose="02040503050406030204" pitchFamily="18" charset="0"/>
                      </a:rPr>
                      <m:t>𝟐</m:t>
                    </m:r>
                    <m:r>
                      <a:rPr lang="en-US" sz="1600" b="1" i="1" dirty="0" smtClean="0">
                        <a:solidFill>
                          <a:srgbClr val="C00000"/>
                        </a:solidFill>
                        <a:latin typeface="Cambria Math" panose="02040503050406030204" pitchFamily="18" charset="0"/>
                      </a:rPr>
                      <m:t>) + </m:t>
                    </m:r>
                    <m:r>
                      <a:rPr lang="en-US" sz="1600" b="1" i="1" dirty="0" smtClean="0">
                        <a:solidFill>
                          <a:srgbClr val="C00000"/>
                        </a:solidFill>
                        <a:latin typeface="Cambria Math" panose="02040503050406030204" pitchFamily="18" charset="0"/>
                      </a:rPr>
                      <m:t>𝒈</m:t>
                    </m:r>
                    <m:r>
                      <a:rPr lang="en-US" sz="1600" b="1" i="1" dirty="0" smtClean="0">
                        <a:solidFill>
                          <a:srgbClr val="C00000"/>
                        </a:solidFill>
                        <a:latin typeface="Cambria Math" panose="02040503050406030204" pitchFamily="18" charset="0"/>
                      </a:rPr>
                      <m:t>(</m:t>
                    </m:r>
                    <m:r>
                      <a:rPr lang="en-US" sz="1600" b="1" i="1" dirty="0" smtClean="0">
                        <a:solidFill>
                          <a:srgbClr val="C00000"/>
                        </a:solidFill>
                        <a:latin typeface="Cambria Math" panose="02040503050406030204" pitchFamily="18" charset="0"/>
                      </a:rPr>
                      <m:t>𝒏</m:t>
                    </m:r>
                    <m:r>
                      <a:rPr lang="en-US" sz="1600" b="1" i="1" dirty="0" smtClean="0">
                        <a:solidFill>
                          <a:srgbClr val="C00000"/>
                        </a:solidFill>
                        <a:latin typeface="Cambria Math" panose="02040503050406030204" pitchFamily="18" charset="0"/>
                      </a:rPr>
                      <m:t>), </m:t>
                    </m:r>
                  </m:oMath>
                </a14:m>
                <a:endParaRPr lang="en-US" dirty="0"/>
              </a:p>
              <a:p>
                <a:pPr marL="0" indent="0" algn="ctr">
                  <a:buNone/>
                </a:pPr>
                <a:endParaRPr lang="en-US" dirty="0"/>
              </a:p>
              <a:p>
                <a:pPr marL="400050" lvl="1" indent="0" algn="l">
                  <a:buNone/>
                </a:pPr>
                <a:r>
                  <a:rPr lang="en-US" sz="2400" dirty="0"/>
                  <a:t>Solving it gives, </a:t>
                </a:r>
              </a:p>
              <a:p>
                <a:pPr marL="0" indent="0">
                  <a:buNone/>
                </a:pPr>
                <a14:m>
                  <m:oMathPara xmlns:m="http://schemas.openxmlformats.org/officeDocument/2006/math">
                    <m:oMathParaPr>
                      <m:jc m:val="center"/>
                    </m:oMathParaPr>
                    <m:oMath xmlns:m="http://schemas.openxmlformats.org/officeDocument/2006/math">
                      <m:r>
                        <a:rPr lang="en-US" b="1" i="1" smtClean="0">
                          <a:latin typeface="Cambria Math" panose="02040503050406030204" pitchFamily="18" charset="0"/>
                        </a:rPr>
                        <m:t>𝑻</m:t>
                      </m:r>
                      <m:d>
                        <m:dPr>
                          <m:ctrlPr>
                            <a:rPr lang="en-US" b="1" i="1" smtClean="0">
                              <a:latin typeface="Cambria Math" panose="02040503050406030204" pitchFamily="18" charset="0"/>
                            </a:rPr>
                          </m:ctrlPr>
                        </m:dPr>
                        <m:e>
                          <m:r>
                            <a:rPr lang="en-US" b="1" i="1" smtClean="0">
                              <a:latin typeface="Cambria Math" panose="02040503050406030204" pitchFamily="18" charset="0"/>
                            </a:rPr>
                            <m:t>𝒏</m:t>
                          </m:r>
                        </m:e>
                      </m:d>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𝜽</m:t>
                      </m:r>
                      <m:d>
                        <m:dPr>
                          <m:ctrlPr>
                            <a:rPr lang="en-US" b="1" i="1" smtClean="0">
                              <a:latin typeface="Cambria Math" panose="02040503050406030204" pitchFamily="18" charset="0"/>
                              <a:ea typeface="Cambria Math" panose="02040503050406030204" pitchFamily="18" charset="0"/>
                            </a:rPr>
                          </m:ctrlPr>
                        </m:dPr>
                        <m:e>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𝒏</m:t>
                              </m:r>
                            </m:e>
                            <m:sup>
                              <m:r>
                                <a:rPr lang="en-US" b="1" i="1" smtClean="0">
                                  <a:latin typeface="Cambria Math" panose="02040503050406030204" pitchFamily="18" charset="0"/>
                                  <a:ea typeface="Cambria Math" panose="02040503050406030204" pitchFamily="18" charset="0"/>
                                </a:rPr>
                                <m:t>𝒍</m:t>
                              </m:r>
                              <m:r>
                                <a:rPr lang="en-IN" b="1" i="1" smtClean="0">
                                  <a:latin typeface="Cambria Math" panose="02040503050406030204" pitchFamily="18" charset="0"/>
                                  <a:ea typeface="Cambria Math" panose="02040503050406030204" pitchFamily="18" charset="0"/>
                                </a:rPr>
                                <m:t>𝒐</m:t>
                              </m:r>
                              <m:r>
                                <a:rPr lang="en-US" b="1" i="1" smtClean="0">
                                  <a:latin typeface="Cambria Math" panose="02040503050406030204" pitchFamily="18" charset="0"/>
                                  <a:ea typeface="Cambria Math" panose="02040503050406030204" pitchFamily="18" charset="0"/>
                                </a:rPr>
                                <m:t>𝒈</m:t>
                              </m:r>
                              <m:r>
                                <a:rPr lang="en-US" b="1" i="1" smtClean="0">
                                  <a:latin typeface="Cambria Math" panose="02040503050406030204" pitchFamily="18" charset="0"/>
                                  <a:ea typeface="Cambria Math" panose="02040503050406030204" pitchFamily="18" charset="0"/>
                                </a:rPr>
                                <m:t>𝟑</m:t>
                              </m:r>
                            </m:sup>
                          </m:sSup>
                        </m:e>
                      </m:d>
                      <m:r>
                        <a:rPr lang="en-IN" b="1" i="1" smtClean="0">
                          <a:latin typeface="Cambria Math" panose="02040503050406030204" pitchFamily="18" charset="0"/>
                          <a:ea typeface="Cambria Math" panose="02040503050406030204" pitchFamily="18" charset="0"/>
                        </a:rPr>
                        <m:t>=</m:t>
                      </m:r>
                      <m:r>
                        <a:rPr lang="en-IN" b="1" i="0" smtClean="0">
                          <a:latin typeface="Cambria Math" panose="02040503050406030204" pitchFamily="18" charset="0"/>
                          <a:ea typeface="Cambria Math" panose="02040503050406030204" pitchFamily="18" charset="0"/>
                        </a:rPr>
                        <m:t>𝐧</m:t>
                      </m:r>
                      <m:r>
                        <a:rPr lang="en-IN" b="1" i="0" baseline="30000" smtClean="0">
                          <a:latin typeface="Cambria Math" panose="02040503050406030204" pitchFamily="18" charset="0"/>
                          <a:ea typeface="Cambria Math" panose="02040503050406030204" pitchFamily="18" charset="0"/>
                        </a:rPr>
                        <m:t>𝟏</m:t>
                      </m:r>
                      <m:r>
                        <a:rPr lang="en-IN" b="1" i="0" baseline="30000" smtClean="0">
                          <a:latin typeface="Cambria Math" panose="02040503050406030204" pitchFamily="18" charset="0"/>
                          <a:ea typeface="Cambria Math" panose="02040503050406030204" pitchFamily="18" charset="0"/>
                        </a:rPr>
                        <m:t>.</m:t>
                      </m:r>
                      <m:r>
                        <a:rPr lang="en-IN" b="1" i="0" baseline="30000" smtClean="0">
                          <a:latin typeface="Cambria Math" panose="02040503050406030204" pitchFamily="18" charset="0"/>
                          <a:ea typeface="Cambria Math" panose="02040503050406030204" pitchFamily="18" charset="0"/>
                        </a:rPr>
                        <m:t>𝟓𝟗</m:t>
                      </m:r>
                    </m:oMath>
                  </m:oMathPara>
                </a14:m>
                <a:endParaRPr lang="en-US" b="1" baseline="30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31" t="-457" r="-78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78</a:t>
            </a:fld>
            <a:endParaRPr lang="en-US" dirty="0"/>
          </a:p>
        </p:txBody>
      </p:sp>
    </p:spTree>
    <p:extLst>
      <p:ext uri="{BB962C8B-B14F-4D97-AF65-F5344CB8AC3E}">
        <p14:creationId xmlns:p14="http://schemas.microsoft.com/office/powerpoint/2010/main" val="293924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Multiplying Large Integers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Example: Multiply </a:t>
                </a:r>
                <a14:m>
                  <m:oMath xmlns:m="http://schemas.openxmlformats.org/officeDocument/2006/math">
                    <m:r>
                      <a:rPr lang="en-US" i="1" dirty="0" smtClean="0">
                        <a:latin typeface="Cambria Math" panose="02040503050406030204" pitchFamily="18" charset="0"/>
                      </a:rPr>
                      <m:t>8114</m:t>
                    </m:r>
                  </m:oMath>
                </a14:m>
                <a:r>
                  <a:rPr lang="en-US" dirty="0"/>
                  <a:t> with </a:t>
                </a:r>
                <a14:m>
                  <m:oMath xmlns:m="http://schemas.openxmlformats.org/officeDocument/2006/math">
                    <m:r>
                      <a:rPr lang="en-US" i="1" dirty="0" smtClean="0">
                        <a:latin typeface="Cambria Math" panose="02040503050406030204" pitchFamily="18" charset="0"/>
                      </a:rPr>
                      <m:t>7622</m:t>
                    </m:r>
                  </m:oMath>
                </a14:m>
                <a:r>
                  <a:rPr lang="en-US" dirty="0"/>
                  <a:t> using divide &amp; conquer method.</a:t>
                </a:r>
              </a:p>
              <a:p>
                <a:r>
                  <a:rPr lang="en-US" dirty="0"/>
                  <a:t>Solution using D&amp;C</a:t>
                </a:r>
              </a:p>
              <a:p>
                <a:endParaRPr lang="en-US" dirty="0"/>
              </a:p>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457" r="-10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79</a:t>
            </a:fld>
            <a:endParaRPr lang="en-US" dirty="0"/>
          </a:p>
        </p:txBody>
      </p:sp>
      <mc:AlternateContent xmlns:mc="http://schemas.openxmlformats.org/markup-compatibility/2006" xmlns:a14="http://schemas.microsoft.com/office/drawing/2010/main">
        <mc:Choice Requires="a14">
          <p:sp>
            <p:nvSpPr>
              <p:cNvPr id="5" name="Rounded Rectangle 4"/>
              <p:cNvSpPr/>
              <p:nvPr/>
            </p:nvSpPr>
            <p:spPr>
              <a:xfrm>
                <a:off x="3657600" y="2424545"/>
                <a:ext cx="1371600" cy="457200"/>
              </a:xfrm>
              <a:prstGeom prst="round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a:solidFill>
                            <a:srgbClr val="C00000"/>
                          </a:solidFill>
                          <a:latin typeface="Cambria Math" panose="02040503050406030204" pitchFamily="18" charset="0"/>
                        </a:rPr>
                        <m:t>𝑤</m:t>
                      </m:r>
                      <m:r>
                        <a:rPr lang="en-US" sz="2400" i="1" dirty="0">
                          <a:solidFill>
                            <a:srgbClr val="C00000"/>
                          </a:solidFill>
                          <a:latin typeface="Cambria Math" panose="02040503050406030204" pitchFamily="18" charset="0"/>
                        </a:rPr>
                        <m:t>=81</m:t>
                      </m:r>
                    </m:oMath>
                  </m:oMathPara>
                </a14:m>
                <a:endParaRPr lang="en-US" sz="2400" dirty="0">
                  <a:solidFill>
                    <a:srgbClr val="C00000"/>
                  </a:solidFill>
                </a:endParaRPr>
              </a:p>
            </p:txBody>
          </p:sp>
        </mc:Choice>
        <mc:Fallback xmlns="">
          <p:sp>
            <p:nvSpPr>
              <p:cNvPr id="5" name="Rounded Rectangle 4"/>
              <p:cNvSpPr>
                <a:spLocks noRot="1" noChangeAspect="1" noMove="1" noResize="1" noEditPoints="1" noAdjustHandles="1" noChangeArrowheads="1" noChangeShapeType="1" noTextEdit="1"/>
              </p:cNvSpPr>
              <p:nvPr/>
            </p:nvSpPr>
            <p:spPr>
              <a:xfrm>
                <a:off x="3657600" y="2424545"/>
                <a:ext cx="1371600" cy="457200"/>
              </a:xfrm>
              <a:prstGeom prst="roundRect">
                <a:avLst/>
              </a:prstGeom>
              <a:blipFill>
                <a:blip r:embed="rId3"/>
                <a:stretch>
                  <a:fillRect/>
                </a:stretch>
              </a:blipFill>
              <a:ln>
                <a:solidFill>
                  <a:srgbClr val="0066FF"/>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ounded Rectangle 5"/>
              <p:cNvSpPr/>
              <p:nvPr/>
            </p:nvSpPr>
            <p:spPr>
              <a:xfrm>
                <a:off x="5257800" y="2438400"/>
                <a:ext cx="1371600" cy="457200"/>
              </a:xfrm>
              <a:prstGeom prst="round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a:solidFill>
                            <a:srgbClr val="C00000"/>
                          </a:solidFill>
                          <a:latin typeface="Cambria Math" panose="02040503050406030204" pitchFamily="18" charset="0"/>
                        </a:rPr>
                        <m:t>𝑥</m:t>
                      </m:r>
                      <m:r>
                        <a:rPr lang="en-US" sz="2400" i="1" dirty="0">
                          <a:solidFill>
                            <a:srgbClr val="C00000"/>
                          </a:solidFill>
                          <a:latin typeface="Cambria Math" panose="02040503050406030204" pitchFamily="18" charset="0"/>
                        </a:rPr>
                        <m:t>=14</m:t>
                      </m:r>
                    </m:oMath>
                  </m:oMathPara>
                </a14:m>
                <a:endParaRPr lang="en-US" sz="2400" dirty="0">
                  <a:solidFill>
                    <a:srgbClr val="C00000"/>
                  </a:solidFill>
                </a:endParaRPr>
              </a:p>
            </p:txBody>
          </p:sp>
        </mc:Choice>
        <mc:Fallback xmlns="">
          <p:sp>
            <p:nvSpPr>
              <p:cNvPr id="6" name="Rounded Rectangle 5"/>
              <p:cNvSpPr>
                <a:spLocks noRot="1" noChangeAspect="1" noMove="1" noResize="1" noEditPoints="1" noAdjustHandles="1" noChangeArrowheads="1" noChangeShapeType="1" noTextEdit="1"/>
              </p:cNvSpPr>
              <p:nvPr/>
            </p:nvSpPr>
            <p:spPr>
              <a:xfrm>
                <a:off x="5257800" y="2438400"/>
                <a:ext cx="1371600" cy="457200"/>
              </a:xfrm>
              <a:prstGeom prst="roundRect">
                <a:avLst/>
              </a:prstGeom>
              <a:blipFill>
                <a:blip r:embed="rId4"/>
                <a:stretch>
                  <a:fillRect/>
                </a:stretch>
              </a:blipFill>
              <a:ln>
                <a:solidFill>
                  <a:srgbClr val="0066FF"/>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ounded Rectangle 6"/>
              <p:cNvSpPr/>
              <p:nvPr/>
            </p:nvSpPr>
            <p:spPr>
              <a:xfrm>
                <a:off x="6858000" y="2424545"/>
                <a:ext cx="1371600" cy="457200"/>
              </a:xfrm>
              <a:prstGeom prst="round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a:solidFill>
                            <a:srgbClr val="C00000"/>
                          </a:solidFill>
                          <a:latin typeface="Cambria Math" panose="02040503050406030204" pitchFamily="18" charset="0"/>
                        </a:rPr>
                        <m:t>𝑦</m:t>
                      </m:r>
                      <m:r>
                        <a:rPr lang="en-US" sz="2400" i="1" dirty="0">
                          <a:solidFill>
                            <a:srgbClr val="C00000"/>
                          </a:solidFill>
                          <a:latin typeface="Cambria Math" panose="02040503050406030204" pitchFamily="18" charset="0"/>
                        </a:rPr>
                        <m:t>=76</m:t>
                      </m:r>
                    </m:oMath>
                  </m:oMathPara>
                </a14:m>
                <a:endParaRPr lang="en-US" sz="2400" dirty="0">
                  <a:solidFill>
                    <a:srgbClr val="C00000"/>
                  </a:solidFill>
                </a:endParaRPr>
              </a:p>
            </p:txBody>
          </p:sp>
        </mc:Choice>
        <mc:Fallback xmlns="">
          <p:sp>
            <p:nvSpPr>
              <p:cNvPr id="7" name="Rounded Rectangle 6"/>
              <p:cNvSpPr>
                <a:spLocks noRot="1" noChangeAspect="1" noMove="1" noResize="1" noEditPoints="1" noAdjustHandles="1" noChangeArrowheads="1" noChangeShapeType="1" noTextEdit="1"/>
              </p:cNvSpPr>
              <p:nvPr/>
            </p:nvSpPr>
            <p:spPr>
              <a:xfrm>
                <a:off x="6858000" y="2424545"/>
                <a:ext cx="1371600" cy="457200"/>
              </a:xfrm>
              <a:prstGeom prst="roundRect">
                <a:avLst/>
              </a:prstGeom>
              <a:blipFill>
                <a:blip r:embed="rId5"/>
                <a:stretch>
                  <a:fillRect b="-7595"/>
                </a:stretch>
              </a:blipFill>
              <a:ln>
                <a:solidFill>
                  <a:srgbClr val="0066FF"/>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ounded Rectangle 7"/>
              <p:cNvSpPr/>
              <p:nvPr/>
            </p:nvSpPr>
            <p:spPr>
              <a:xfrm>
                <a:off x="8458200" y="2424545"/>
                <a:ext cx="1371600" cy="457200"/>
              </a:xfrm>
              <a:prstGeom prst="round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a:solidFill>
                            <a:srgbClr val="C00000"/>
                          </a:solidFill>
                          <a:latin typeface="Cambria Math" panose="02040503050406030204" pitchFamily="18" charset="0"/>
                        </a:rPr>
                        <m:t>𝑧</m:t>
                      </m:r>
                      <m:r>
                        <a:rPr lang="en-US" sz="2400" i="1" dirty="0">
                          <a:solidFill>
                            <a:srgbClr val="C00000"/>
                          </a:solidFill>
                          <a:latin typeface="Cambria Math" panose="02040503050406030204" pitchFamily="18" charset="0"/>
                        </a:rPr>
                        <m:t>=22</m:t>
                      </m:r>
                    </m:oMath>
                  </m:oMathPara>
                </a14:m>
                <a:endParaRPr lang="en-US" sz="2400" dirty="0">
                  <a:solidFill>
                    <a:srgbClr val="C00000"/>
                  </a:solidFill>
                </a:endParaRPr>
              </a:p>
            </p:txBody>
          </p:sp>
        </mc:Choice>
        <mc:Fallback xmlns="">
          <p:sp>
            <p:nvSpPr>
              <p:cNvPr id="8" name="Rounded Rectangle 7"/>
              <p:cNvSpPr>
                <a:spLocks noRot="1" noChangeAspect="1" noMove="1" noResize="1" noEditPoints="1" noAdjustHandles="1" noChangeArrowheads="1" noChangeShapeType="1" noTextEdit="1"/>
              </p:cNvSpPr>
              <p:nvPr/>
            </p:nvSpPr>
            <p:spPr>
              <a:xfrm>
                <a:off x="8458200" y="2424545"/>
                <a:ext cx="1371600" cy="457200"/>
              </a:xfrm>
              <a:prstGeom prst="roundRect">
                <a:avLst/>
              </a:prstGeom>
              <a:blipFill>
                <a:blip r:embed="rId6"/>
                <a:stretch>
                  <a:fillRect/>
                </a:stretch>
              </a:blipFill>
              <a:ln>
                <a:solidFill>
                  <a:srgbClr val="0066FF"/>
                </a:solidFill>
              </a:ln>
            </p:spPr>
            <p:txBody>
              <a:bodyPr/>
              <a:lstStyle/>
              <a:p>
                <a:r>
                  <a:rPr lang="en-IN">
                    <a:noFill/>
                  </a:rPr>
                  <a:t> </a:t>
                </a:r>
              </a:p>
            </p:txBody>
          </p:sp>
        </mc:Fallback>
      </mc:AlternateContent>
      <p:sp>
        <p:nvSpPr>
          <p:cNvPr id="9" name="Rectangle 8"/>
          <p:cNvSpPr/>
          <p:nvPr/>
        </p:nvSpPr>
        <p:spPr>
          <a:xfrm>
            <a:off x="2194560" y="2424545"/>
            <a:ext cx="1097280" cy="4572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Step 1:</a:t>
            </a:r>
          </a:p>
        </p:txBody>
      </p:sp>
      <p:sp>
        <p:nvSpPr>
          <p:cNvPr id="10" name="Rectangle 9"/>
          <p:cNvSpPr/>
          <p:nvPr/>
        </p:nvSpPr>
        <p:spPr>
          <a:xfrm>
            <a:off x="2194560" y="3120177"/>
            <a:ext cx="1097280" cy="4572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Step 2:</a:t>
            </a:r>
          </a:p>
        </p:txBody>
      </p:sp>
      <mc:AlternateContent xmlns:mc="http://schemas.openxmlformats.org/markup-compatibility/2006" xmlns:a14="http://schemas.microsoft.com/office/drawing/2010/main">
        <mc:Choice Requires="a14">
          <p:sp>
            <p:nvSpPr>
              <p:cNvPr id="11" name="TextBox 10"/>
              <p:cNvSpPr txBox="1"/>
              <p:nvPr/>
            </p:nvSpPr>
            <p:spPr>
              <a:xfrm>
                <a:off x="3657600" y="3115713"/>
                <a:ext cx="2971800" cy="461665"/>
              </a:xfrm>
              <a:prstGeom prst="rect">
                <a:avLst/>
              </a:prstGeom>
              <a:noFill/>
            </p:spPr>
            <p:txBody>
              <a:bodyPr wrap="square" rtlCol="0">
                <a:spAutoFit/>
              </a:bodyPr>
              <a:lstStyle/>
              <a:p>
                <a:r>
                  <a:rPr lang="en-US" sz="2400" dirty="0"/>
                  <a:t>Calculate </a:t>
                </a:r>
                <a14:m>
                  <m:oMath xmlns:m="http://schemas.openxmlformats.org/officeDocument/2006/math">
                    <m:r>
                      <a:rPr lang="en-US" sz="2400" i="1" dirty="0">
                        <a:latin typeface="Cambria Math" panose="02040503050406030204" pitchFamily="18" charset="0"/>
                      </a:rPr>
                      <m:t>𝑝</m:t>
                    </m:r>
                    <m:r>
                      <a:rPr lang="en-US" sz="2400" i="1" dirty="0">
                        <a:latin typeface="Cambria Math" panose="02040503050406030204" pitchFamily="18" charset="0"/>
                      </a:rPr>
                      <m:t>, </m:t>
                    </m:r>
                    <m:r>
                      <a:rPr lang="en-US" sz="2400" i="1" dirty="0">
                        <a:latin typeface="Cambria Math" panose="02040503050406030204" pitchFamily="18" charset="0"/>
                      </a:rPr>
                      <m:t>𝑞</m:t>
                    </m:r>
                    <m:r>
                      <a:rPr lang="en-US" sz="2400" i="1" dirty="0">
                        <a:latin typeface="Cambria Math" panose="02040503050406030204" pitchFamily="18" charset="0"/>
                      </a:rPr>
                      <m:t> </m:t>
                    </m:r>
                  </m:oMath>
                </a14:m>
                <a:r>
                  <a:rPr lang="en-US" sz="2400" dirty="0"/>
                  <a:t>and </a:t>
                </a:r>
                <a14:m>
                  <m:oMath xmlns:m="http://schemas.openxmlformats.org/officeDocument/2006/math">
                    <m:r>
                      <a:rPr lang="en-US" sz="2400" i="1" dirty="0">
                        <a:latin typeface="Cambria Math" panose="02040503050406030204" pitchFamily="18" charset="0"/>
                      </a:rPr>
                      <m:t>𝑟</m:t>
                    </m:r>
                  </m:oMath>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657600" y="3115713"/>
                <a:ext cx="2971800" cy="461665"/>
              </a:xfrm>
              <a:prstGeom prst="rect">
                <a:avLst/>
              </a:prstGeom>
              <a:blipFill>
                <a:blip r:embed="rId7"/>
                <a:stretch>
                  <a:fillRect l="-3074"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3657600" y="3808886"/>
                <a:ext cx="6126480" cy="2468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l-PL" sz="2400" i="1" dirty="0">
                          <a:solidFill>
                            <a:srgbClr val="C00000"/>
                          </a:solidFill>
                          <a:latin typeface="Cambria Math" panose="02040503050406030204" pitchFamily="18" charset="0"/>
                        </a:rPr>
                        <m:t>𝑝</m:t>
                      </m:r>
                      <m:r>
                        <a:rPr lang="pl-PL" sz="2400" i="1" dirty="0">
                          <a:solidFill>
                            <a:srgbClr val="C00000"/>
                          </a:solidFill>
                          <a:latin typeface="Cambria Math" panose="02040503050406030204" pitchFamily="18" charset="0"/>
                        </a:rPr>
                        <m:t>=</m:t>
                      </m:r>
                      <m:r>
                        <a:rPr lang="pl-PL" sz="2400" i="1" dirty="0">
                          <a:solidFill>
                            <a:srgbClr val="C00000"/>
                          </a:solidFill>
                          <a:latin typeface="Cambria Math" panose="02040503050406030204" pitchFamily="18" charset="0"/>
                        </a:rPr>
                        <m:t>𝑤</m:t>
                      </m:r>
                      <m:r>
                        <a:rPr lang="en-US" sz="2400" i="1" dirty="0">
                          <a:solidFill>
                            <a:srgbClr val="C00000"/>
                          </a:solidFill>
                          <a:latin typeface="Cambria Math" panose="02040503050406030204" pitchFamily="18" charset="0"/>
                          <a:ea typeface="Cambria Math" panose="02040503050406030204" pitchFamily="18" charset="0"/>
                        </a:rPr>
                        <m:t>∙</m:t>
                      </m:r>
                      <m:r>
                        <a:rPr lang="pl-PL" sz="2400" i="1" dirty="0">
                          <a:solidFill>
                            <a:srgbClr val="C00000"/>
                          </a:solidFill>
                          <a:latin typeface="Cambria Math" panose="02040503050406030204" pitchFamily="18" charset="0"/>
                        </a:rPr>
                        <m:t>𝑦</m:t>
                      </m:r>
                      <m:r>
                        <a:rPr lang="pl-PL" sz="2400" i="1" dirty="0">
                          <a:solidFill>
                            <a:srgbClr val="C00000"/>
                          </a:solidFill>
                          <a:latin typeface="Cambria Math" panose="02040503050406030204" pitchFamily="18" charset="0"/>
                        </a:rPr>
                        <m:t>=81∙76=6156</m:t>
                      </m:r>
                    </m:oMath>
                  </m:oMathPara>
                </a14:m>
                <a:endParaRPr lang="en-US" sz="2400" dirty="0">
                  <a:solidFill>
                    <a:srgbClr val="C00000"/>
                  </a:solidFill>
                </a:endParaRPr>
              </a:p>
              <a:p>
                <a:pPr algn="ctr"/>
                <a14:m>
                  <m:oMathPara xmlns:m="http://schemas.openxmlformats.org/officeDocument/2006/math">
                    <m:oMathParaPr>
                      <m:jc m:val="centerGroup"/>
                    </m:oMathParaPr>
                    <m:oMath xmlns:m="http://schemas.openxmlformats.org/officeDocument/2006/math">
                      <m:r>
                        <a:rPr lang="pl-PL" sz="2400" i="1" dirty="0">
                          <a:solidFill>
                            <a:srgbClr val="C00000"/>
                          </a:solidFill>
                          <a:latin typeface="Cambria Math" panose="02040503050406030204" pitchFamily="18" charset="0"/>
                        </a:rPr>
                        <m:t>𝑞</m:t>
                      </m:r>
                      <m:r>
                        <a:rPr lang="pl-PL" sz="2400" i="1" dirty="0">
                          <a:solidFill>
                            <a:srgbClr val="C00000"/>
                          </a:solidFill>
                          <a:latin typeface="Cambria Math" panose="02040503050406030204" pitchFamily="18" charset="0"/>
                        </a:rPr>
                        <m:t>=</m:t>
                      </m:r>
                      <m:r>
                        <a:rPr lang="pl-PL" sz="2400" i="1" dirty="0">
                          <a:solidFill>
                            <a:srgbClr val="C00000"/>
                          </a:solidFill>
                          <a:latin typeface="Cambria Math" panose="02040503050406030204" pitchFamily="18" charset="0"/>
                        </a:rPr>
                        <m:t>𝑥</m:t>
                      </m:r>
                      <m:r>
                        <a:rPr lang="en-US" sz="2400" i="1" dirty="0">
                          <a:solidFill>
                            <a:srgbClr val="C00000"/>
                          </a:solidFill>
                          <a:latin typeface="Cambria Math" panose="02040503050406030204" pitchFamily="18" charset="0"/>
                          <a:ea typeface="Cambria Math" panose="02040503050406030204" pitchFamily="18" charset="0"/>
                        </a:rPr>
                        <m:t>∙</m:t>
                      </m:r>
                      <m:r>
                        <a:rPr lang="pl-PL" sz="2400" i="1" dirty="0">
                          <a:solidFill>
                            <a:srgbClr val="C00000"/>
                          </a:solidFill>
                          <a:latin typeface="Cambria Math" panose="02040503050406030204" pitchFamily="18" charset="0"/>
                        </a:rPr>
                        <m:t>𝑧</m:t>
                      </m:r>
                      <m:r>
                        <a:rPr lang="pl-PL" sz="2400" i="1" dirty="0">
                          <a:solidFill>
                            <a:srgbClr val="C00000"/>
                          </a:solidFill>
                          <a:latin typeface="Cambria Math" panose="02040503050406030204" pitchFamily="18" charset="0"/>
                        </a:rPr>
                        <m:t>=14∙22=308</m:t>
                      </m:r>
                    </m:oMath>
                  </m:oMathPara>
                </a14:m>
                <a:endParaRPr lang="en-US" sz="2400" dirty="0">
                  <a:solidFill>
                    <a:srgbClr val="C00000"/>
                  </a:solidFill>
                </a:endParaRPr>
              </a:p>
              <a:p>
                <a:pPr algn="ctr"/>
                <a14:m>
                  <m:oMath xmlns:m="http://schemas.openxmlformats.org/officeDocument/2006/math">
                    <m:r>
                      <a:rPr lang="pl-PL" sz="2400" i="1" dirty="0">
                        <a:solidFill>
                          <a:srgbClr val="C00000"/>
                        </a:solidFill>
                        <a:latin typeface="Cambria Math" panose="02040503050406030204" pitchFamily="18" charset="0"/>
                      </a:rPr>
                      <m:t>𝑟</m:t>
                    </m:r>
                    <m:r>
                      <a:rPr lang="pl-PL" sz="2400" i="1" dirty="0">
                        <a:solidFill>
                          <a:srgbClr val="C00000"/>
                        </a:solidFill>
                        <a:latin typeface="Cambria Math" panose="02040503050406030204" pitchFamily="18" charset="0"/>
                      </a:rPr>
                      <m:t>=(</m:t>
                    </m:r>
                    <m:r>
                      <a:rPr lang="pl-PL" sz="2400" i="1" dirty="0">
                        <a:solidFill>
                          <a:srgbClr val="C00000"/>
                        </a:solidFill>
                        <a:latin typeface="Cambria Math" panose="02040503050406030204" pitchFamily="18" charset="0"/>
                      </a:rPr>
                      <m:t>𝑤</m:t>
                    </m:r>
                    <m:r>
                      <a:rPr lang="pl-PL" sz="2400" i="1" dirty="0">
                        <a:solidFill>
                          <a:srgbClr val="C00000"/>
                        </a:solidFill>
                        <a:latin typeface="Cambria Math" panose="02040503050406030204" pitchFamily="18" charset="0"/>
                      </a:rPr>
                      <m:t>+</m:t>
                    </m:r>
                    <m:r>
                      <a:rPr lang="pl-PL" sz="2400" i="1" dirty="0">
                        <a:solidFill>
                          <a:srgbClr val="C00000"/>
                        </a:solidFill>
                        <a:latin typeface="Cambria Math" panose="02040503050406030204" pitchFamily="18" charset="0"/>
                      </a:rPr>
                      <m:t>𝑥</m:t>
                    </m:r>
                    <m:r>
                      <a:rPr lang="pl-PL" sz="2400" i="1" dirty="0">
                        <a:solidFill>
                          <a:srgbClr val="C00000"/>
                        </a:solidFill>
                        <a:latin typeface="Cambria Math" panose="02040503050406030204" pitchFamily="18" charset="0"/>
                      </a:rPr>
                      <m:t>)∙(</m:t>
                    </m:r>
                    <m:r>
                      <a:rPr lang="pl-PL" sz="2400" i="1" dirty="0">
                        <a:solidFill>
                          <a:srgbClr val="C00000"/>
                        </a:solidFill>
                        <a:latin typeface="Cambria Math" panose="02040503050406030204" pitchFamily="18" charset="0"/>
                      </a:rPr>
                      <m:t>𝑦</m:t>
                    </m:r>
                    <m:r>
                      <a:rPr lang="pl-PL" sz="2400" i="1" dirty="0">
                        <a:solidFill>
                          <a:srgbClr val="C00000"/>
                        </a:solidFill>
                        <a:latin typeface="Cambria Math" panose="02040503050406030204" pitchFamily="18" charset="0"/>
                      </a:rPr>
                      <m:t>+</m:t>
                    </m:r>
                    <m:r>
                      <a:rPr lang="pl-PL" sz="2400" i="1" dirty="0">
                        <a:solidFill>
                          <a:srgbClr val="C00000"/>
                        </a:solidFill>
                        <a:latin typeface="Cambria Math" panose="02040503050406030204" pitchFamily="18" charset="0"/>
                      </a:rPr>
                      <m:t>𝑧</m:t>
                    </m:r>
                    <m:r>
                      <a:rPr lang="pl-PL" sz="2400" i="1" dirty="0">
                        <a:solidFill>
                          <a:srgbClr val="C00000"/>
                        </a:solidFill>
                        <a:latin typeface="Cambria Math" panose="02040503050406030204" pitchFamily="18" charset="0"/>
                      </a:rPr>
                      <m:t>)=95∙98=931</m:t>
                    </m:r>
                  </m:oMath>
                </a14:m>
                <a:r>
                  <a:rPr lang="en-US" sz="2400" dirty="0">
                    <a:solidFill>
                      <a:srgbClr val="C00000"/>
                    </a:solidFill>
                  </a:rPr>
                  <a:t>0</a:t>
                </a:r>
              </a:p>
              <a:p>
                <a:pPr algn="ctr"/>
                <a14:m>
                  <m:oMathPara xmlns:m="http://schemas.openxmlformats.org/officeDocument/2006/math">
                    <m:oMathParaPr>
                      <m:jc m:val="centerGroup"/>
                    </m:oMathParaPr>
                    <m:oMath xmlns:m="http://schemas.openxmlformats.org/officeDocument/2006/math">
                      <m:r>
                        <a:rPr lang="en-US" sz="2400" i="1" dirty="0">
                          <a:solidFill>
                            <a:srgbClr val="C00000"/>
                          </a:solidFill>
                          <a:latin typeface="Cambria Math" panose="02040503050406030204" pitchFamily="18" charset="0"/>
                        </a:rPr>
                        <m:t>8114</m:t>
                      </m:r>
                      <m:r>
                        <a:rPr lang="en-US" sz="2400" i="1" dirty="0">
                          <a:solidFill>
                            <a:srgbClr val="C00000"/>
                          </a:solidFill>
                          <a:latin typeface="Cambria Math" panose="02040503050406030204" pitchFamily="18" charset="0"/>
                          <a:ea typeface="Cambria Math" panose="02040503050406030204" pitchFamily="18" charset="0"/>
                        </a:rPr>
                        <m:t>×</m:t>
                      </m:r>
                      <m:r>
                        <a:rPr lang="en-US" sz="2400" i="1" dirty="0">
                          <a:solidFill>
                            <a:srgbClr val="C00000"/>
                          </a:solidFill>
                          <a:latin typeface="Cambria Math" panose="02040503050406030204" pitchFamily="18" charset="0"/>
                        </a:rPr>
                        <m:t>7622=</m:t>
                      </m:r>
                      <m:r>
                        <a:rPr lang="en-US" sz="2400" b="1" i="1" dirty="0">
                          <a:solidFill>
                            <a:srgbClr val="0070C0"/>
                          </a:solidFill>
                          <a:latin typeface="Cambria Math" panose="02040503050406030204" pitchFamily="18" charset="0"/>
                        </a:rPr>
                        <m:t>𝟏𝟎</m:t>
                      </m:r>
                      <m:r>
                        <a:rPr lang="en-US" sz="2400" b="1" i="1" baseline="30000" dirty="0">
                          <a:solidFill>
                            <a:srgbClr val="0070C0"/>
                          </a:solidFill>
                          <a:latin typeface="Cambria Math" panose="02040503050406030204" pitchFamily="18" charset="0"/>
                        </a:rPr>
                        <m:t>𝟒</m:t>
                      </m:r>
                      <m:r>
                        <a:rPr lang="en-US" sz="2400" b="1" i="1" dirty="0">
                          <a:solidFill>
                            <a:srgbClr val="0070C0"/>
                          </a:solidFill>
                          <a:latin typeface="Cambria Math" panose="02040503050406030204" pitchFamily="18" charset="0"/>
                        </a:rPr>
                        <m:t>𝒑</m:t>
                      </m:r>
                      <m:r>
                        <a:rPr lang="en-US" sz="2400" b="1" i="1" dirty="0">
                          <a:solidFill>
                            <a:srgbClr val="0070C0"/>
                          </a:solidFill>
                          <a:latin typeface="Cambria Math" panose="02040503050406030204" pitchFamily="18" charset="0"/>
                        </a:rPr>
                        <m:t>+</m:t>
                      </m:r>
                      <m:sSup>
                        <m:sSupPr>
                          <m:ctrlPr>
                            <a:rPr lang="en-US" sz="2400" b="1" i="1" dirty="0">
                              <a:solidFill>
                                <a:srgbClr val="0070C0"/>
                              </a:solidFill>
                              <a:latin typeface="Cambria Math" panose="02040503050406030204" pitchFamily="18" charset="0"/>
                            </a:rPr>
                          </m:ctrlPr>
                        </m:sSupPr>
                        <m:e>
                          <m:r>
                            <a:rPr lang="en-US" sz="2400" b="1" i="1" dirty="0">
                              <a:solidFill>
                                <a:srgbClr val="0070C0"/>
                              </a:solidFill>
                              <a:latin typeface="Cambria Math" panose="02040503050406030204" pitchFamily="18" charset="0"/>
                            </a:rPr>
                            <m:t>𝟏𝟎</m:t>
                          </m:r>
                        </m:e>
                        <m:sup>
                          <m:r>
                            <a:rPr lang="en-US" sz="2400" b="1" i="1" dirty="0">
                              <a:solidFill>
                                <a:srgbClr val="0070C0"/>
                              </a:solidFill>
                              <a:latin typeface="Cambria Math" panose="02040503050406030204" pitchFamily="18" charset="0"/>
                            </a:rPr>
                            <m:t>𝟐</m:t>
                          </m:r>
                        </m:sup>
                      </m:sSup>
                      <m:r>
                        <a:rPr lang="en-US" sz="2400" b="1" i="1" dirty="0">
                          <a:solidFill>
                            <a:srgbClr val="0070C0"/>
                          </a:solidFill>
                          <a:latin typeface="Cambria Math" panose="02040503050406030204" pitchFamily="18" charset="0"/>
                        </a:rPr>
                        <m:t> (</m:t>
                      </m:r>
                      <m:r>
                        <a:rPr lang="en-US" sz="2400" b="1" i="1" dirty="0">
                          <a:solidFill>
                            <a:srgbClr val="0070C0"/>
                          </a:solidFill>
                          <a:latin typeface="Cambria Math" panose="02040503050406030204" pitchFamily="18" charset="0"/>
                        </a:rPr>
                        <m:t>𝒓</m:t>
                      </m:r>
                      <m:r>
                        <a:rPr lang="en-US" sz="2400" b="1" i="1" dirty="0">
                          <a:solidFill>
                            <a:srgbClr val="0070C0"/>
                          </a:solidFill>
                          <a:latin typeface="Cambria Math" panose="02040503050406030204" pitchFamily="18" charset="0"/>
                        </a:rPr>
                        <m:t>−</m:t>
                      </m:r>
                      <m:r>
                        <a:rPr lang="en-US" sz="2400" b="1" i="1" dirty="0">
                          <a:solidFill>
                            <a:srgbClr val="0070C0"/>
                          </a:solidFill>
                          <a:latin typeface="Cambria Math" panose="02040503050406030204" pitchFamily="18" charset="0"/>
                        </a:rPr>
                        <m:t>𝒑</m:t>
                      </m:r>
                      <m:r>
                        <a:rPr lang="en-US" sz="2400" b="1" i="1" dirty="0">
                          <a:solidFill>
                            <a:srgbClr val="0070C0"/>
                          </a:solidFill>
                          <a:latin typeface="Cambria Math" panose="02040503050406030204" pitchFamily="18" charset="0"/>
                        </a:rPr>
                        <m:t>−</m:t>
                      </m:r>
                      <m:r>
                        <a:rPr lang="en-US" sz="2400" b="1" i="1" dirty="0">
                          <a:solidFill>
                            <a:srgbClr val="0070C0"/>
                          </a:solidFill>
                          <a:latin typeface="Cambria Math" panose="02040503050406030204" pitchFamily="18" charset="0"/>
                        </a:rPr>
                        <m:t>𝒒</m:t>
                      </m:r>
                      <m:r>
                        <a:rPr lang="en-US" sz="2400" b="1" i="1" dirty="0">
                          <a:solidFill>
                            <a:srgbClr val="0070C0"/>
                          </a:solidFill>
                          <a:latin typeface="Cambria Math" panose="02040503050406030204" pitchFamily="18" charset="0"/>
                        </a:rPr>
                        <m:t>)+</m:t>
                      </m:r>
                      <m:r>
                        <a:rPr lang="en-US" sz="2400" b="1" i="1" dirty="0">
                          <a:solidFill>
                            <a:srgbClr val="0070C0"/>
                          </a:solidFill>
                          <a:latin typeface="Cambria Math" panose="02040503050406030204" pitchFamily="18" charset="0"/>
                        </a:rPr>
                        <m:t>𝒒</m:t>
                      </m:r>
                    </m:oMath>
                  </m:oMathPara>
                </a14:m>
                <a:endParaRPr lang="en-US" sz="2400" b="1" dirty="0">
                  <a:solidFill>
                    <a:srgbClr val="0070C0"/>
                  </a:solidFill>
                </a:endParaRPr>
              </a:p>
              <a:p>
                <a:pPr algn="ctr"/>
                <a14:m>
                  <m:oMathPara xmlns:m="http://schemas.openxmlformats.org/officeDocument/2006/math">
                    <m:oMathParaPr>
                      <m:jc m:val="centerGroup"/>
                    </m:oMathParaPr>
                    <m:oMath xmlns:m="http://schemas.openxmlformats.org/officeDocument/2006/math">
                      <m:r>
                        <a:rPr lang="en-US" sz="2400" i="1" dirty="0">
                          <a:solidFill>
                            <a:srgbClr val="C00000"/>
                          </a:solidFill>
                          <a:latin typeface="Cambria Math" panose="02040503050406030204" pitchFamily="18" charset="0"/>
                        </a:rPr>
                        <m:t>= 61560000+284600+308</m:t>
                      </m:r>
                    </m:oMath>
                  </m:oMathPara>
                </a14:m>
                <a:endParaRPr lang="en-US" sz="2400" dirty="0">
                  <a:solidFill>
                    <a:srgbClr val="C00000"/>
                  </a:solidFill>
                </a:endParaRPr>
              </a:p>
              <a:p>
                <a:pPr algn="ctr"/>
                <a14:m>
                  <m:oMathPara xmlns:m="http://schemas.openxmlformats.org/officeDocument/2006/math">
                    <m:oMathParaPr>
                      <m:jc m:val="centerGroup"/>
                    </m:oMathParaPr>
                    <m:oMath xmlns:m="http://schemas.openxmlformats.org/officeDocument/2006/math">
                      <m:r>
                        <a:rPr lang="en-US" sz="2400" i="1" dirty="0">
                          <a:solidFill>
                            <a:srgbClr val="C00000"/>
                          </a:solidFill>
                          <a:latin typeface="Cambria Math" panose="02040503050406030204" pitchFamily="18" charset="0"/>
                        </a:rPr>
                        <m:t>=61844908</m:t>
                      </m:r>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3657600" y="3808886"/>
                <a:ext cx="6126480" cy="2468880"/>
              </a:xfrm>
              <a:prstGeom prst="rect">
                <a:avLst/>
              </a:prstGeom>
              <a:blipFill>
                <a:blip r:embed="rId8"/>
                <a:stretch>
                  <a:fillRect/>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9249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500"/>
                                        <p:tgtEl>
                                          <p:spTgt spid="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arn(inVertical)">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xEl>
                                              <p:pRg st="0" end="0"/>
                                            </p:txEl>
                                          </p:spTgt>
                                        </p:tgtEl>
                                        <p:attrNameLst>
                                          <p:attrName>style.visibility</p:attrName>
                                        </p:attrNameLst>
                                      </p:cBhvr>
                                      <p:to>
                                        <p:strVal val="visible"/>
                                      </p:to>
                                    </p:set>
                                    <p:animEffect transition="in" filter="fade">
                                      <p:cBhvr>
                                        <p:cTn id="45" dur="500"/>
                                        <p:tgtEl>
                                          <p:spTgt spid="12">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2">
                                            <p:txEl>
                                              <p:pRg st="1" end="1"/>
                                            </p:txEl>
                                          </p:spTgt>
                                        </p:tgtEl>
                                        <p:attrNameLst>
                                          <p:attrName>style.visibility</p:attrName>
                                        </p:attrNameLst>
                                      </p:cBhvr>
                                      <p:to>
                                        <p:strVal val="visible"/>
                                      </p:to>
                                    </p:set>
                                    <p:animEffect transition="in" filter="fade">
                                      <p:cBhvr>
                                        <p:cTn id="50" dur="500"/>
                                        <p:tgtEl>
                                          <p:spTgt spid="12">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2">
                                            <p:txEl>
                                              <p:pRg st="2" end="2"/>
                                            </p:txEl>
                                          </p:spTgt>
                                        </p:tgtEl>
                                        <p:attrNameLst>
                                          <p:attrName>style.visibility</p:attrName>
                                        </p:attrNameLst>
                                      </p:cBhvr>
                                      <p:to>
                                        <p:strVal val="visible"/>
                                      </p:to>
                                    </p:set>
                                    <p:animEffect transition="in" filter="fade">
                                      <p:cBhvr>
                                        <p:cTn id="55" dur="500"/>
                                        <p:tgtEl>
                                          <p:spTgt spid="12">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2">
                                            <p:txEl>
                                              <p:pRg st="3" end="3"/>
                                            </p:txEl>
                                          </p:spTgt>
                                        </p:tgtEl>
                                        <p:attrNameLst>
                                          <p:attrName>style.visibility</p:attrName>
                                        </p:attrNameLst>
                                      </p:cBhvr>
                                      <p:to>
                                        <p:strVal val="visible"/>
                                      </p:to>
                                    </p:set>
                                    <p:animEffect transition="in" filter="fade">
                                      <p:cBhvr>
                                        <p:cTn id="60" dur="500"/>
                                        <p:tgtEl>
                                          <p:spTgt spid="12">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2">
                                            <p:txEl>
                                              <p:pRg st="4" end="4"/>
                                            </p:txEl>
                                          </p:spTgt>
                                        </p:tgtEl>
                                        <p:attrNameLst>
                                          <p:attrName>style.visibility</p:attrName>
                                        </p:attrNameLst>
                                      </p:cBhvr>
                                      <p:to>
                                        <p:strVal val="visible"/>
                                      </p:to>
                                    </p:set>
                                    <p:animEffect transition="in" filter="fade">
                                      <p:cBhvr>
                                        <p:cTn id="65" dur="500"/>
                                        <p:tgtEl>
                                          <p:spTgt spid="12">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2">
                                            <p:txEl>
                                              <p:pRg st="5" end="5"/>
                                            </p:txEl>
                                          </p:spTgt>
                                        </p:tgtEl>
                                        <p:attrNameLst>
                                          <p:attrName>style.visibility</p:attrName>
                                        </p:attrNameLst>
                                      </p:cBhvr>
                                      <p:to>
                                        <p:strVal val="visible"/>
                                      </p:to>
                                    </p:set>
                                    <p:animEffect transition="in" filter="fade">
                                      <p:cBhvr>
                                        <p:cTn id="70"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P spid="10" grpId="0" animBg="1"/>
      <p:bldP spid="11" grpId="0"/>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r>
              <a:rPr lang="en-US"/>
              <a:t>2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Solve the following recurrence using substitution method.</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 </m:t>
                          </m:r>
                          <m:r>
                            <a:rPr lang="en-US" i="1">
                              <a:latin typeface="Cambria Math" panose="02040503050406030204" pitchFamily="18" charset="0"/>
                            </a:rPr>
                            <m:t>𝑛</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b="0" i="1" smtClean="0">
                                  <a:latin typeface="Cambria Math" panose="02040503050406030204" pitchFamily="18" charset="0"/>
                                </a:rPr>
                                <m:t>1         </m:t>
                              </m:r>
                              <m:r>
                                <a:rPr lang="en-US" i="1">
                                  <a:latin typeface="Cambria Math" panose="02040503050406030204" pitchFamily="18" charset="0"/>
                                </a:rPr>
                                <m:t> </m:t>
                              </m:r>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𝑛</m:t>
                              </m:r>
                              <m:r>
                                <a:rPr lang="en-US" i="1">
                                  <a:latin typeface="Cambria Math" panose="02040503050406030204" pitchFamily="18" charset="0"/>
                                </a:rPr>
                                <m:t>=0 </m:t>
                              </m:r>
                              <m:r>
                                <a:rPr lang="en-US" b="0" i="1" smtClean="0">
                                  <a:latin typeface="Cambria Math" panose="02040503050406030204" pitchFamily="18" charset="0"/>
                                </a:rPr>
                                <m:t>𝑜𝑟</m:t>
                              </m:r>
                              <m:r>
                                <a:rPr lang="en-US" b="0" i="1" smtClean="0">
                                  <a:latin typeface="Cambria Math" panose="02040503050406030204" pitchFamily="18" charset="0"/>
                                </a:rPr>
                                <m:t> 1</m:t>
                              </m:r>
                            </m:e>
                            <m:e>
                              <m:r>
                                <a:rPr lang="en-US" b="0" i="1" smtClean="0">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r>
                                <a:rPr lang="en-US" i="1">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−1 </m:t>
                              </m:r>
                              <m:r>
                                <a:rPr lang="en-US" i="1">
                                  <a:latin typeface="Cambria Math" panose="02040503050406030204" pitchFamily="18" charset="0"/>
                                </a:rPr>
                                <m:t>𝑜</m:t>
                              </m:r>
                              <m:r>
                                <a:rPr lang="en-US" i="1">
                                  <a:latin typeface="Cambria Math" panose="02040503050406030204" pitchFamily="18" charset="0"/>
                                </a:rPr>
                                <m:t>/</m:t>
                              </m:r>
                              <m:r>
                                <a:rPr lang="en-US" i="1">
                                  <a:latin typeface="Cambria Math" panose="02040503050406030204" pitchFamily="18" charset="0"/>
                                </a:rPr>
                                <m:t>𝑤</m:t>
                              </m:r>
                            </m:e>
                          </m:eqArr>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04" t="-45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8</a:t>
            </a:fld>
            <a:endParaRPr lang="en-US" dirty="0"/>
          </a:p>
        </p:txBody>
      </p:sp>
    </p:spTree>
    <p:extLst>
      <p:ext uri="{BB962C8B-B14F-4D97-AF65-F5344CB8AC3E}">
        <p14:creationId xmlns:p14="http://schemas.microsoft.com/office/powerpoint/2010/main" val="263106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0120" y="3012283"/>
            <a:ext cx="2651760" cy="833437"/>
          </a:xfrm>
          <a:noFill/>
        </p:spPr>
        <p:txBody>
          <a:bodyPr>
            <a:noAutofit/>
          </a:bodyPr>
          <a:lstStyle/>
          <a:p>
            <a:r>
              <a:rPr lang="en-US" cap="none" dirty="0">
                <a:solidFill>
                  <a:srgbClr val="C00000"/>
                </a:solidFill>
              </a:rPr>
              <a:t>Merge Sort</a:t>
            </a:r>
          </a:p>
        </p:txBody>
      </p:sp>
      <p:sp>
        <p:nvSpPr>
          <p:cNvPr id="4" name="Slide Number Placeholder 3"/>
          <p:cNvSpPr>
            <a:spLocks noGrp="1"/>
          </p:cNvSpPr>
          <p:nvPr>
            <p:ph type="sldNum" sz="quarter" idx="12"/>
          </p:nvPr>
        </p:nvSpPr>
        <p:spPr/>
        <p:txBody>
          <a:bodyPr/>
          <a:lstStyle/>
          <a:p>
            <a:fld id="{5EA8BEFB-AE5B-48F9-BBAD-B489CDE48C80}" type="slidenum">
              <a:rPr lang="en-US" smtClean="0"/>
              <a:pPr/>
              <a:t>80</a:t>
            </a:fld>
            <a:endParaRPr lang="en-US"/>
          </a:p>
        </p:txBody>
      </p:sp>
      <p:sp>
        <p:nvSpPr>
          <p:cNvPr id="5" name="Pentagon 4"/>
          <p:cNvSpPr/>
          <p:nvPr/>
        </p:nvSpPr>
        <p:spPr>
          <a:xfrm rot="5400000">
            <a:off x="-1490568" y="3017522"/>
            <a:ext cx="6858000" cy="822960"/>
          </a:xfrm>
          <a:prstGeom prst="homePlat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7BA1CE"/>
              </a:solidFill>
            </a:endParaRPr>
          </a:p>
        </p:txBody>
      </p:sp>
    </p:spTree>
    <p:extLst>
      <p:ext uri="{BB962C8B-B14F-4D97-AF65-F5344CB8AC3E}">
        <p14:creationId xmlns:p14="http://schemas.microsoft.com/office/powerpoint/2010/main" val="27164426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Merge Sort - Example</a:t>
            </a:r>
            <a:endParaRPr lang="en-US" dirty="0"/>
          </a:p>
        </p:txBody>
      </p:sp>
      <p:graphicFrame>
        <p:nvGraphicFramePr>
          <p:cNvPr id="4" name="Table 3"/>
          <p:cNvGraphicFramePr>
            <a:graphicFrameLocks noGrp="1"/>
          </p:cNvGraphicFramePr>
          <p:nvPr/>
        </p:nvGraphicFramePr>
        <p:xfrm>
          <a:off x="3505200" y="1528465"/>
          <a:ext cx="5249336" cy="457200"/>
        </p:xfrm>
        <a:graphic>
          <a:graphicData uri="http://schemas.openxmlformats.org/drawingml/2006/table">
            <a:tbl>
              <a:tblPr firstRow="1" bandRow="1">
                <a:tableStyleId>{5940675A-B579-460E-94D1-54222C63F5DA}</a:tableStyleId>
              </a:tblPr>
              <a:tblGrid>
                <a:gridCol w="656167">
                  <a:extLst>
                    <a:ext uri="{9D8B030D-6E8A-4147-A177-3AD203B41FA5}">
                      <a16:colId xmlns:a16="http://schemas.microsoft.com/office/drawing/2014/main" val="20000"/>
                    </a:ext>
                  </a:extLst>
                </a:gridCol>
                <a:gridCol w="656167">
                  <a:extLst>
                    <a:ext uri="{9D8B030D-6E8A-4147-A177-3AD203B41FA5}">
                      <a16:colId xmlns:a16="http://schemas.microsoft.com/office/drawing/2014/main" val="20001"/>
                    </a:ext>
                  </a:extLst>
                </a:gridCol>
                <a:gridCol w="656167">
                  <a:extLst>
                    <a:ext uri="{9D8B030D-6E8A-4147-A177-3AD203B41FA5}">
                      <a16:colId xmlns:a16="http://schemas.microsoft.com/office/drawing/2014/main" val="20002"/>
                    </a:ext>
                  </a:extLst>
                </a:gridCol>
                <a:gridCol w="656167">
                  <a:extLst>
                    <a:ext uri="{9D8B030D-6E8A-4147-A177-3AD203B41FA5}">
                      <a16:colId xmlns:a16="http://schemas.microsoft.com/office/drawing/2014/main" val="20003"/>
                    </a:ext>
                  </a:extLst>
                </a:gridCol>
                <a:gridCol w="656167">
                  <a:extLst>
                    <a:ext uri="{9D8B030D-6E8A-4147-A177-3AD203B41FA5}">
                      <a16:colId xmlns:a16="http://schemas.microsoft.com/office/drawing/2014/main" val="20004"/>
                    </a:ext>
                  </a:extLst>
                </a:gridCol>
                <a:gridCol w="656167">
                  <a:extLst>
                    <a:ext uri="{9D8B030D-6E8A-4147-A177-3AD203B41FA5}">
                      <a16:colId xmlns:a16="http://schemas.microsoft.com/office/drawing/2014/main" val="20005"/>
                    </a:ext>
                  </a:extLst>
                </a:gridCol>
                <a:gridCol w="656167">
                  <a:extLst>
                    <a:ext uri="{9D8B030D-6E8A-4147-A177-3AD203B41FA5}">
                      <a16:colId xmlns:a16="http://schemas.microsoft.com/office/drawing/2014/main" val="20006"/>
                    </a:ext>
                  </a:extLst>
                </a:gridCol>
                <a:gridCol w="656167">
                  <a:extLst>
                    <a:ext uri="{9D8B030D-6E8A-4147-A177-3AD203B41FA5}">
                      <a16:colId xmlns:a16="http://schemas.microsoft.com/office/drawing/2014/main" val="20007"/>
                    </a:ext>
                  </a:extLst>
                </a:gridCol>
              </a:tblGrid>
              <a:tr h="370840">
                <a:tc>
                  <a:txBody>
                    <a:bodyPr/>
                    <a:lstStyle/>
                    <a:p>
                      <a:pPr algn="ctr"/>
                      <a:r>
                        <a:rPr lang="en-US" sz="2400" dirty="0"/>
                        <a:t>724</a:t>
                      </a:r>
                    </a:p>
                  </a:txBody>
                  <a:tcPr/>
                </a:tc>
                <a:tc>
                  <a:txBody>
                    <a:bodyPr/>
                    <a:lstStyle/>
                    <a:p>
                      <a:pPr algn="ctr"/>
                      <a:r>
                        <a:rPr lang="en-US" sz="2400" dirty="0"/>
                        <a:t>521</a:t>
                      </a:r>
                    </a:p>
                  </a:txBody>
                  <a:tcPr/>
                </a:tc>
                <a:tc>
                  <a:txBody>
                    <a:bodyPr/>
                    <a:lstStyle/>
                    <a:p>
                      <a:pPr algn="ctr"/>
                      <a:r>
                        <a:rPr lang="en-US" sz="2400" dirty="0"/>
                        <a:t>2</a:t>
                      </a:r>
                    </a:p>
                  </a:txBody>
                  <a:tcPr/>
                </a:tc>
                <a:tc>
                  <a:txBody>
                    <a:bodyPr/>
                    <a:lstStyle/>
                    <a:p>
                      <a:pPr algn="ctr"/>
                      <a:r>
                        <a:rPr lang="en-US" sz="2400" dirty="0"/>
                        <a:t>98</a:t>
                      </a:r>
                    </a:p>
                  </a:txBody>
                  <a:tcPr/>
                </a:tc>
                <a:tc>
                  <a:txBody>
                    <a:bodyPr/>
                    <a:lstStyle/>
                    <a:p>
                      <a:pPr algn="ctr"/>
                      <a:r>
                        <a:rPr lang="en-US" sz="2400" dirty="0"/>
                        <a:t>529</a:t>
                      </a:r>
                    </a:p>
                  </a:txBody>
                  <a:tcPr/>
                </a:tc>
                <a:tc>
                  <a:txBody>
                    <a:bodyPr/>
                    <a:lstStyle/>
                    <a:p>
                      <a:pPr algn="ctr"/>
                      <a:r>
                        <a:rPr lang="en-US" sz="2400" dirty="0"/>
                        <a:t>31</a:t>
                      </a:r>
                    </a:p>
                  </a:txBody>
                  <a:tcPr/>
                </a:tc>
                <a:tc>
                  <a:txBody>
                    <a:bodyPr/>
                    <a:lstStyle/>
                    <a:p>
                      <a:pPr algn="ctr"/>
                      <a:r>
                        <a:rPr lang="en-US" sz="2400" dirty="0"/>
                        <a:t>189</a:t>
                      </a:r>
                    </a:p>
                  </a:txBody>
                  <a:tcPr/>
                </a:tc>
                <a:tc>
                  <a:txBody>
                    <a:bodyPr/>
                    <a:lstStyle/>
                    <a:p>
                      <a:pPr algn="ctr"/>
                      <a:r>
                        <a:rPr lang="en-IN" sz="2400" dirty="0"/>
                        <a:t>451</a:t>
                      </a:r>
                      <a:endParaRPr lang="en-US" sz="2400" dirty="0"/>
                    </a:p>
                  </a:txBody>
                  <a:tcPr/>
                </a:tc>
                <a:extLst>
                  <a:ext uri="{0D108BD9-81ED-4DB2-BD59-A6C34878D82A}">
                    <a16:rowId xmlns:a16="http://schemas.microsoft.com/office/drawing/2014/main" val="10000"/>
                  </a:ext>
                </a:extLst>
              </a:tr>
            </a:tbl>
          </a:graphicData>
        </a:graphic>
      </p:graphicFrame>
      <p:sp>
        <p:nvSpPr>
          <p:cNvPr id="5" name="TextBox 4"/>
          <p:cNvSpPr txBox="1"/>
          <p:nvPr/>
        </p:nvSpPr>
        <p:spPr>
          <a:xfrm>
            <a:off x="5030676" y="1066801"/>
            <a:ext cx="2130648" cy="461665"/>
          </a:xfrm>
          <a:prstGeom prst="rect">
            <a:avLst/>
          </a:prstGeom>
          <a:noFill/>
        </p:spPr>
        <p:txBody>
          <a:bodyPr wrap="none" rtlCol="0">
            <a:spAutoFit/>
          </a:bodyPr>
          <a:lstStyle/>
          <a:p>
            <a:pPr algn="ctr"/>
            <a:r>
              <a:rPr lang="en-US" sz="2400" b="1" dirty="0"/>
              <a:t>Unsorted Array</a:t>
            </a:r>
          </a:p>
        </p:txBody>
      </p:sp>
      <p:graphicFrame>
        <p:nvGraphicFramePr>
          <p:cNvPr id="6" name="Table 5"/>
          <p:cNvGraphicFramePr>
            <a:graphicFrameLocks noGrp="1"/>
          </p:cNvGraphicFramePr>
          <p:nvPr/>
        </p:nvGraphicFramePr>
        <p:xfrm>
          <a:off x="3500964" y="2057400"/>
          <a:ext cx="5249336" cy="370840"/>
        </p:xfrm>
        <a:graphic>
          <a:graphicData uri="http://schemas.openxmlformats.org/drawingml/2006/table">
            <a:tbl>
              <a:tblPr firstRow="1" bandRow="1">
                <a:tableStyleId>{5940675A-B579-460E-94D1-54222C63F5DA}</a:tableStyleId>
              </a:tblPr>
              <a:tblGrid>
                <a:gridCol w="656167">
                  <a:extLst>
                    <a:ext uri="{9D8B030D-6E8A-4147-A177-3AD203B41FA5}">
                      <a16:colId xmlns:a16="http://schemas.microsoft.com/office/drawing/2014/main" val="20000"/>
                    </a:ext>
                  </a:extLst>
                </a:gridCol>
                <a:gridCol w="656167">
                  <a:extLst>
                    <a:ext uri="{9D8B030D-6E8A-4147-A177-3AD203B41FA5}">
                      <a16:colId xmlns:a16="http://schemas.microsoft.com/office/drawing/2014/main" val="20001"/>
                    </a:ext>
                  </a:extLst>
                </a:gridCol>
                <a:gridCol w="656167">
                  <a:extLst>
                    <a:ext uri="{9D8B030D-6E8A-4147-A177-3AD203B41FA5}">
                      <a16:colId xmlns:a16="http://schemas.microsoft.com/office/drawing/2014/main" val="20002"/>
                    </a:ext>
                  </a:extLst>
                </a:gridCol>
                <a:gridCol w="656167">
                  <a:extLst>
                    <a:ext uri="{9D8B030D-6E8A-4147-A177-3AD203B41FA5}">
                      <a16:colId xmlns:a16="http://schemas.microsoft.com/office/drawing/2014/main" val="20003"/>
                    </a:ext>
                  </a:extLst>
                </a:gridCol>
                <a:gridCol w="656167">
                  <a:extLst>
                    <a:ext uri="{9D8B030D-6E8A-4147-A177-3AD203B41FA5}">
                      <a16:colId xmlns:a16="http://schemas.microsoft.com/office/drawing/2014/main" val="20004"/>
                    </a:ext>
                  </a:extLst>
                </a:gridCol>
                <a:gridCol w="656167">
                  <a:extLst>
                    <a:ext uri="{9D8B030D-6E8A-4147-A177-3AD203B41FA5}">
                      <a16:colId xmlns:a16="http://schemas.microsoft.com/office/drawing/2014/main" val="20005"/>
                    </a:ext>
                  </a:extLst>
                </a:gridCol>
                <a:gridCol w="656167">
                  <a:extLst>
                    <a:ext uri="{9D8B030D-6E8A-4147-A177-3AD203B41FA5}">
                      <a16:colId xmlns:a16="http://schemas.microsoft.com/office/drawing/2014/main" val="20006"/>
                    </a:ext>
                  </a:extLst>
                </a:gridCol>
                <a:gridCol w="656167">
                  <a:extLst>
                    <a:ext uri="{9D8B030D-6E8A-4147-A177-3AD203B41FA5}">
                      <a16:colId xmlns:a16="http://schemas.microsoft.com/office/drawing/2014/main" val="20007"/>
                    </a:ext>
                  </a:extLst>
                </a:gridCol>
              </a:tblGrid>
              <a:tr h="370840">
                <a:tc>
                  <a:txBody>
                    <a:bodyPr/>
                    <a:lstStyle/>
                    <a:p>
                      <a:pPr algn="ctr"/>
                      <a:r>
                        <a:rPr lang="en-IN" sz="1800" b="1" dirty="0">
                          <a:solidFill>
                            <a:srgbClr val="C00000"/>
                          </a:solidFill>
                        </a:rPr>
                        <a:t>1</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2</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3</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4</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5</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6</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7</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8</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cxnSp>
        <p:nvCxnSpPr>
          <p:cNvPr id="8" name="Straight Connector 7"/>
          <p:cNvCxnSpPr/>
          <p:nvPr/>
        </p:nvCxnSpPr>
        <p:spPr>
          <a:xfrm>
            <a:off x="1752600" y="2603500"/>
            <a:ext cx="8686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048000" y="3733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724</a:t>
            </a:r>
            <a:endParaRPr lang="en-US" sz="2400" b="1" dirty="0"/>
          </a:p>
        </p:txBody>
      </p:sp>
      <p:sp>
        <p:nvSpPr>
          <p:cNvPr id="10" name="Rectangle 9"/>
          <p:cNvSpPr/>
          <p:nvPr/>
        </p:nvSpPr>
        <p:spPr>
          <a:xfrm>
            <a:off x="3810000" y="3733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521</a:t>
            </a:r>
            <a:endParaRPr lang="en-US" sz="2400" b="1" dirty="0"/>
          </a:p>
        </p:txBody>
      </p:sp>
      <p:sp>
        <p:nvSpPr>
          <p:cNvPr id="11" name="Rectangle 10"/>
          <p:cNvSpPr/>
          <p:nvPr/>
        </p:nvSpPr>
        <p:spPr>
          <a:xfrm>
            <a:off x="4572000" y="3733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2</a:t>
            </a:r>
            <a:endParaRPr lang="en-US" sz="2400" b="1" dirty="0"/>
          </a:p>
        </p:txBody>
      </p:sp>
      <p:sp>
        <p:nvSpPr>
          <p:cNvPr id="12" name="Rectangle 11"/>
          <p:cNvSpPr/>
          <p:nvPr/>
        </p:nvSpPr>
        <p:spPr>
          <a:xfrm>
            <a:off x="5334000" y="3733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98</a:t>
            </a:r>
            <a:endParaRPr lang="en-US" sz="2400" b="1" dirty="0"/>
          </a:p>
        </p:txBody>
      </p:sp>
      <p:sp>
        <p:nvSpPr>
          <p:cNvPr id="13" name="Rectangle 12"/>
          <p:cNvSpPr/>
          <p:nvPr/>
        </p:nvSpPr>
        <p:spPr>
          <a:xfrm>
            <a:off x="6096000" y="3733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529</a:t>
            </a:r>
            <a:endParaRPr lang="en-US" sz="2400" b="1" dirty="0"/>
          </a:p>
        </p:txBody>
      </p:sp>
      <p:sp>
        <p:nvSpPr>
          <p:cNvPr id="14" name="Rectangle 13"/>
          <p:cNvSpPr/>
          <p:nvPr/>
        </p:nvSpPr>
        <p:spPr>
          <a:xfrm>
            <a:off x="6858000" y="3733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31</a:t>
            </a:r>
            <a:endParaRPr lang="en-US" sz="2400" b="1" dirty="0"/>
          </a:p>
        </p:txBody>
      </p:sp>
      <p:sp>
        <p:nvSpPr>
          <p:cNvPr id="15" name="Rectangle 14"/>
          <p:cNvSpPr/>
          <p:nvPr/>
        </p:nvSpPr>
        <p:spPr>
          <a:xfrm>
            <a:off x="7620000" y="3733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189</a:t>
            </a:r>
            <a:endParaRPr lang="en-US" sz="2400" b="1" dirty="0"/>
          </a:p>
        </p:txBody>
      </p:sp>
      <p:sp>
        <p:nvSpPr>
          <p:cNvPr id="16" name="Rectangle 15"/>
          <p:cNvSpPr/>
          <p:nvPr/>
        </p:nvSpPr>
        <p:spPr>
          <a:xfrm>
            <a:off x="8382000" y="3733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451</a:t>
            </a:r>
            <a:endParaRPr lang="en-US" sz="2400" b="1" dirty="0"/>
          </a:p>
        </p:txBody>
      </p:sp>
      <p:sp>
        <p:nvSpPr>
          <p:cNvPr id="17" name="Rectangle 16"/>
          <p:cNvSpPr/>
          <p:nvPr/>
        </p:nvSpPr>
        <p:spPr>
          <a:xfrm>
            <a:off x="3048000" y="32766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solidFill>
                  <a:srgbClr val="C00000"/>
                </a:solidFill>
              </a:rPr>
              <a:t>1</a:t>
            </a:r>
            <a:endParaRPr lang="en-US" sz="2000" b="1" dirty="0">
              <a:solidFill>
                <a:srgbClr val="C00000"/>
              </a:solidFill>
            </a:endParaRPr>
          </a:p>
        </p:txBody>
      </p:sp>
      <p:sp>
        <p:nvSpPr>
          <p:cNvPr id="18" name="Rectangle 17"/>
          <p:cNvSpPr/>
          <p:nvPr/>
        </p:nvSpPr>
        <p:spPr>
          <a:xfrm>
            <a:off x="3810000" y="32766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solidFill>
                  <a:srgbClr val="C00000"/>
                </a:solidFill>
              </a:rPr>
              <a:t>2</a:t>
            </a:r>
            <a:endParaRPr lang="en-US" sz="2000" b="1" dirty="0">
              <a:solidFill>
                <a:srgbClr val="C00000"/>
              </a:solidFill>
            </a:endParaRPr>
          </a:p>
        </p:txBody>
      </p:sp>
      <p:sp>
        <p:nvSpPr>
          <p:cNvPr id="19" name="Rectangle 18"/>
          <p:cNvSpPr/>
          <p:nvPr/>
        </p:nvSpPr>
        <p:spPr>
          <a:xfrm>
            <a:off x="4572000" y="32766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solidFill>
                  <a:srgbClr val="C00000"/>
                </a:solidFill>
              </a:rPr>
              <a:t>3</a:t>
            </a:r>
            <a:endParaRPr lang="en-US" sz="2000" b="1" dirty="0">
              <a:solidFill>
                <a:srgbClr val="C00000"/>
              </a:solidFill>
            </a:endParaRPr>
          </a:p>
        </p:txBody>
      </p:sp>
      <p:sp>
        <p:nvSpPr>
          <p:cNvPr id="20" name="Rectangle 19"/>
          <p:cNvSpPr/>
          <p:nvPr/>
        </p:nvSpPr>
        <p:spPr>
          <a:xfrm>
            <a:off x="5334000" y="32766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solidFill>
                  <a:srgbClr val="C00000"/>
                </a:solidFill>
              </a:rPr>
              <a:t>4</a:t>
            </a:r>
            <a:endParaRPr lang="en-US" sz="2000" b="1" dirty="0">
              <a:solidFill>
                <a:srgbClr val="C00000"/>
              </a:solidFill>
            </a:endParaRPr>
          </a:p>
        </p:txBody>
      </p:sp>
      <p:sp>
        <p:nvSpPr>
          <p:cNvPr id="21" name="Rectangle 20"/>
          <p:cNvSpPr/>
          <p:nvPr/>
        </p:nvSpPr>
        <p:spPr>
          <a:xfrm>
            <a:off x="6096000" y="32766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solidFill>
                  <a:srgbClr val="C00000"/>
                </a:solidFill>
              </a:rPr>
              <a:t>5</a:t>
            </a:r>
            <a:endParaRPr lang="en-US" sz="2000" b="1" dirty="0">
              <a:solidFill>
                <a:srgbClr val="C00000"/>
              </a:solidFill>
            </a:endParaRPr>
          </a:p>
        </p:txBody>
      </p:sp>
      <p:sp>
        <p:nvSpPr>
          <p:cNvPr id="22" name="Rectangle 21"/>
          <p:cNvSpPr/>
          <p:nvPr/>
        </p:nvSpPr>
        <p:spPr>
          <a:xfrm>
            <a:off x="6858000" y="32766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solidFill>
                  <a:srgbClr val="C00000"/>
                </a:solidFill>
              </a:rPr>
              <a:t>6</a:t>
            </a:r>
            <a:endParaRPr lang="en-US" sz="2000" b="1" dirty="0">
              <a:solidFill>
                <a:srgbClr val="C00000"/>
              </a:solidFill>
            </a:endParaRPr>
          </a:p>
        </p:txBody>
      </p:sp>
      <p:sp>
        <p:nvSpPr>
          <p:cNvPr id="23" name="Rectangle 22"/>
          <p:cNvSpPr/>
          <p:nvPr/>
        </p:nvSpPr>
        <p:spPr>
          <a:xfrm>
            <a:off x="7620000" y="32766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solidFill>
                  <a:srgbClr val="C00000"/>
                </a:solidFill>
              </a:rPr>
              <a:t>7</a:t>
            </a:r>
            <a:endParaRPr lang="en-US" sz="2000" b="1" dirty="0">
              <a:solidFill>
                <a:srgbClr val="C00000"/>
              </a:solidFill>
            </a:endParaRPr>
          </a:p>
        </p:txBody>
      </p:sp>
      <p:sp>
        <p:nvSpPr>
          <p:cNvPr id="24" name="Rectangle 23"/>
          <p:cNvSpPr/>
          <p:nvPr/>
        </p:nvSpPr>
        <p:spPr>
          <a:xfrm>
            <a:off x="8382000" y="32766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solidFill>
                  <a:srgbClr val="C00000"/>
                </a:solidFill>
              </a:rPr>
              <a:t>8</a:t>
            </a:r>
            <a:endParaRPr lang="en-US" sz="2000" b="1" dirty="0">
              <a:solidFill>
                <a:srgbClr val="C00000"/>
              </a:solidFill>
            </a:endParaRPr>
          </a:p>
        </p:txBody>
      </p:sp>
      <p:sp>
        <p:nvSpPr>
          <p:cNvPr id="25" name="Rectangle 24"/>
          <p:cNvSpPr/>
          <p:nvPr/>
        </p:nvSpPr>
        <p:spPr>
          <a:xfrm>
            <a:off x="1751124" y="2787135"/>
            <a:ext cx="8459676" cy="461665"/>
          </a:xfrm>
          <a:prstGeom prst="rect">
            <a:avLst/>
          </a:prstGeom>
        </p:spPr>
        <p:txBody>
          <a:bodyPr wrap="square">
            <a:spAutoFit/>
          </a:bodyPr>
          <a:lstStyle/>
          <a:p>
            <a:r>
              <a:rPr lang="en-IN" sz="2400" b="1" dirty="0"/>
              <a:t>Step 1: Split the selected array</a:t>
            </a:r>
            <a:endParaRPr lang="en-US" sz="2400" b="1" dirty="0"/>
          </a:p>
        </p:txBody>
      </p:sp>
      <p:sp>
        <p:nvSpPr>
          <p:cNvPr id="26" name="Rectangle 25"/>
          <p:cNvSpPr/>
          <p:nvPr/>
        </p:nvSpPr>
        <p:spPr>
          <a:xfrm>
            <a:off x="2057400" y="49530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724</a:t>
            </a:r>
            <a:endParaRPr lang="en-US" sz="2400" b="1" dirty="0"/>
          </a:p>
        </p:txBody>
      </p:sp>
      <p:sp>
        <p:nvSpPr>
          <p:cNvPr id="27" name="Rectangle 26"/>
          <p:cNvSpPr/>
          <p:nvPr/>
        </p:nvSpPr>
        <p:spPr>
          <a:xfrm>
            <a:off x="2819400" y="49530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521</a:t>
            </a:r>
            <a:endParaRPr lang="en-US" sz="2400" b="1" dirty="0"/>
          </a:p>
        </p:txBody>
      </p:sp>
      <p:sp>
        <p:nvSpPr>
          <p:cNvPr id="28" name="Rectangle 27"/>
          <p:cNvSpPr/>
          <p:nvPr/>
        </p:nvSpPr>
        <p:spPr>
          <a:xfrm>
            <a:off x="3581400" y="49530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2</a:t>
            </a:r>
            <a:endParaRPr lang="en-US" sz="2400" b="1" dirty="0"/>
          </a:p>
        </p:txBody>
      </p:sp>
      <p:sp>
        <p:nvSpPr>
          <p:cNvPr id="29" name="Rectangle 28"/>
          <p:cNvSpPr/>
          <p:nvPr/>
        </p:nvSpPr>
        <p:spPr>
          <a:xfrm>
            <a:off x="4343400" y="49530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98</a:t>
            </a:r>
            <a:endParaRPr lang="en-US" sz="2400" b="1" dirty="0"/>
          </a:p>
        </p:txBody>
      </p:sp>
      <p:sp>
        <p:nvSpPr>
          <p:cNvPr id="30" name="Rectangle 29"/>
          <p:cNvSpPr/>
          <p:nvPr/>
        </p:nvSpPr>
        <p:spPr>
          <a:xfrm>
            <a:off x="2057400" y="53594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solidFill>
                  <a:srgbClr val="C00000"/>
                </a:solidFill>
              </a:rPr>
              <a:t>1</a:t>
            </a:r>
            <a:endParaRPr lang="en-US" sz="2000" b="1" dirty="0">
              <a:solidFill>
                <a:srgbClr val="C00000"/>
              </a:solidFill>
            </a:endParaRPr>
          </a:p>
        </p:txBody>
      </p:sp>
      <p:sp>
        <p:nvSpPr>
          <p:cNvPr id="31" name="Rectangle 30"/>
          <p:cNvSpPr/>
          <p:nvPr/>
        </p:nvSpPr>
        <p:spPr>
          <a:xfrm>
            <a:off x="2819400" y="53594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solidFill>
                  <a:srgbClr val="C00000"/>
                </a:solidFill>
              </a:rPr>
              <a:t>2</a:t>
            </a:r>
            <a:endParaRPr lang="en-US" sz="2000" b="1" dirty="0">
              <a:solidFill>
                <a:srgbClr val="C00000"/>
              </a:solidFill>
            </a:endParaRPr>
          </a:p>
        </p:txBody>
      </p:sp>
      <p:sp>
        <p:nvSpPr>
          <p:cNvPr id="32" name="Rectangle 31"/>
          <p:cNvSpPr/>
          <p:nvPr/>
        </p:nvSpPr>
        <p:spPr>
          <a:xfrm>
            <a:off x="3581400" y="53594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solidFill>
                  <a:srgbClr val="C00000"/>
                </a:solidFill>
              </a:rPr>
              <a:t>3</a:t>
            </a:r>
            <a:endParaRPr lang="en-US" sz="2000" b="1" dirty="0">
              <a:solidFill>
                <a:srgbClr val="C00000"/>
              </a:solidFill>
            </a:endParaRPr>
          </a:p>
        </p:txBody>
      </p:sp>
      <p:sp>
        <p:nvSpPr>
          <p:cNvPr id="33" name="Rectangle 32"/>
          <p:cNvSpPr/>
          <p:nvPr/>
        </p:nvSpPr>
        <p:spPr>
          <a:xfrm>
            <a:off x="4343400" y="53594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solidFill>
                  <a:srgbClr val="C00000"/>
                </a:solidFill>
              </a:rPr>
              <a:t>4</a:t>
            </a:r>
            <a:endParaRPr lang="en-US" sz="2000" b="1" dirty="0">
              <a:solidFill>
                <a:srgbClr val="C00000"/>
              </a:solidFill>
            </a:endParaRPr>
          </a:p>
        </p:txBody>
      </p:sp>
      <p:sp>
        <p:nvSpPr>
          <p:cNvPr id="34" name="Rectangle 33"/>
          <p:cNvSpPr/>
          <p:nvPr/>
        </p:nvSpPr>
        <p:spPr>
          <a:xfrm>
            <a:off x="7162800" y="49530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529</a:t>
            </a:r>
            <a:endParaRPr lang="en-US" sz="2400" b="1" dirty="0"/>
          </a:p>
        </p:txBody>
      </p:sp>
      <p:sp>
        <p:nvSpPr>
          <p:cNvPr id="35" name="Rectangle 34"/>
          <p:cNvSpPr/>
          <p:nvPr/>
        </p:nvSpPr>
        <p:spPr>
          <a:xfrm>
            <a:off x="7924800" y="49530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31</a:t>
            </a:r>
            <a:endParaRPr lang="en-US" sz="2400" b="1" dirty="0"/>
          </a:p>
        </p:txBody>
      </p:sp>
      <p:sp>
        <p:nvSpPr>
          <p:cNvPr id="36" name="Rectangle 35"/>
          <p:cNvSpPr/>
          <p:nvPr/>
        </p:nvSpPr>
        <p:spPr>
          <a:xfrm>
            <a:off x="8686800" y="49530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189</a:t>
            </a:r>
            <a:endParaRPr lang="en-US" sz="2400" b="1" dirty="0"/>
          </a:p>
        </p:txBody>
      </p:sp>
      <p:sp>
        <p:nvSpPr>
          <p:cNvPr id="37" name="Rectangle 36"/>
          <p:cNvSpPr/>
          <p:nvPr/>
        </p:nvSpPr>
        <p:spPr>
          <a:xfrm>
            <a:off x="9448800" y="49530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451</a:t>
            </a:r>
            <a:endParaRPr lang="en-US" sz="2400" b="1" dirty="0"/>
          </a:p>
        </p:txBody>
      </p:sp>
      <p:sp>
        <p:nvSpPr>
          <p:cNvPr id="38" name="Rectangle 37"/>
          <p:cNvSpPr/>
          <p:nvPr/>
        </p:nvSpPr>
        <p:spPr>
          <a:xfrm>
            <a:off x="7162800" y="53594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solidFill>
                  <a:srgbClr val="C00000"/>
                </a:solidFill>
              </a:rPr>
              <a:t>1</a:t>
            </a:r>
            <a:endParaRPr lang="en-US" sz="2000" b="1" dirty="0">
              <a:solidFill>
                <a:srgbClr val="C00000"/>
              </a:solidFill>
            </a:endParaRPr>
          </a:p>
        </p:txBody>
      </p:sp>
      <p:sp>
        <p:nvSpPr>
          <p:cNvPr id="39" name="Rectangle 38"/>
          <p:cNvSpPr/>
          <p:nvPr/>
        </p:nvSpPr>
        <p:spPr>
          <a:xfrm>
            <a:off x="7924800" y="53594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solidFill>
                  <a:srgbClr val="C00000"/>
                </a:solidFill>
              </a:rPr>
              <a:t>2</a:t>
            </a:r>
            <a:endParaRPr lang="en-US" sz="2000" b="1" dirty="0">
              <a:solidFill>
                <a:srgbClr val="C00000"/>
              </a:solidFill>
            </a:endParaRPr>
          </a:p>
        </p:txBody>
      </p:sp>
      <p:sp>
        <p:nvSpPr>
          <p:cNvPr id="40" name="Rectangle 39"/>
          <p:cNvSpPr/>
          <p:nvPr/>
        </p:nvSpPr>
        <p:spPr>
          <a:xfrm>
            <a:off x="8686800" y="53594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solidFill>
                  <a:srgbClr val="C00000"/>
                </a:solidFill>
              </a:rPr>
              <a:t>3</a:t>
            </a:r>
            <a:endParaRPr lang="en-US" sz="2000" b="1" dirty="0">
              <a:solidFill>
                <a:srgbClr val="C00000"/>
              </a:solidFill>
            </a:endParaRPr>
          </a:p>
        </p:txBody>
      </p:sp>
      <p:sp>
        <p:nvSpPr>
          <p:cNvPr id="41" name="Rectangle 40"/>
          <p:cNvSpPr/>
          <p:nvPr/>
        </p:nvSpPr>
        <p:spPr>
          <a:xfrm>
            <a:off x="9448800" y="53594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solidFill>
                  <a:srgbClr val="C00000"/>
                </a:solidFill>
              </a:rPr>
              <a:t>4</a:t>
            </a:r>
            <a:endParaRPr lang="en-US" sz="2000" b="1" dirty="0">
              <a:solidFill>
                <a:srgbClr val="C00000"/>
              </a:solidFill>
            </a:endParaRPr>
          </a:p>
        </p:txBody>
      </p:sp>
      <p:cxnSp>
        <p:nvCxnSpPr>
          <p:cNvPr id="43" name="Straight Arrow Connector 42"/>
          <p:cNvCxnSpPr/>
          <p:nvPr/>
        </p:nvCxnSpPr>
        <p:spPr>
          <a:xfrm flipH="1">
            <a:off x="3581400" y="4114800"/>
            <a:ext cx="2514600" cy="762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p:nvPr/>
        </p:nvCxnSpPr>
        <p:spPr>
          <a:xfrm>
            <a:off x="6096000" y="4114800"/>
            <a:ext cx="2590800" cy="762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4701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500"/>
                                        <p:tgtEl>
                                          <p:spTgt spid="2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fade">
                                      <p:cBhvr>
                                        <p:cTn id="74" dur="500"/>
                                        <p:tgtEl>
                                          <p:spTgt spid="2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wipe(up)">
                                      <p:cBhvr>
                                        <p:cTn id="82" dur="500"/>
                                        <p:tgtEl>
                                          <p:spTgt spid="43"/>
                                        </p:tgtEl>
                                      </p:cBhvr>
                                    </p:animEffect>
                                  </p:childTnLst>
                                </p:cTn>
                              </p:par>
                              <p:par>
                                <p:cTn id="83" presetID="22" presetClass="entr" presetSubtype="1" fill="hold" nodeType="with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wipe(up)">
                                      <p:cBhvr>
                                        <p:cTn id="85" dur="500"/>
                                        <p:tgtEl>
                                          <p:spTgt spid="45"/>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26"/>
                                        </p:tgtEl>
                                        <p:attrNameLst>
                                          <p:attrName>style.visibility</p:attrName>
                                        </p:attrNameLst>
                                      </p:cBhvr>
                                      <p:to>
                                        <p:strVal val="visible"/>
                                      </p:to>
                                    </p:set>
                                    <p:animEffect transition="in" filter="fade">
                                      <p:cBhvr>
                                        <p:cTn id="90" dur="500"/>
                                        <p:tgtEl>
                                          <p:spTgt spid="2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fade">
                                      <p:cBhvr>
                                        <p:cTn id="93" dur="500"/>
                                        <p:tgtEl>
                                          <p:spTgt spid="2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fade">
                                      <p:cBhvr>
                                        <p:cTn id="96" dur="500"/>
                                        <p:tgtEl>
                                          <p:spTgt spid="2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fade">
                                      <p:cBhvr>
                                        <p:cTn id="99" dur="500"/>
                                        <p:tgtEl>
                                          <p:spTgt spid="29"/>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fade">
                                      <p:cBhvr>
                                        <p:cTn id="103" dur="500"/>
                                        <p:tgtEl>
                                          <p:spTgt spid="3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fade">
                                      <p:cBhvr>
                                        <p:cTn id="106" dur="500"/>
                                        <p:tgtEl>
                                          <p:spTgt spid="31"/>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fade">
                                      <p:cBhvr>
                                        <p:cTn id="109" dur="500"/>
                                        <p:tgtEl>
                                          <p:spTgt spid="32"/>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34"/>
                                        </p:tgtEl>
                                        <p:attrNameLst>
                                          <p:attrName>style.visibility</p:attrName>
                                        </p:attrNameLst>
                                      </p:cBhvr>
                                      <p:to>
                                        <p:strVal val="visible"/>
                                      </p:to>
                                    </p:set>
                                    <p:animEffect transition="in" filter="fade">
                                      <p:cBhvr>
                                        <p:cTn id="117" dur="500"/>
                                        <p:tgtEl>
                                          <p:spTgt spid="3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35"/>
                                        </p:tgtEl>
                                        <p:attrNameLst>
                                          <p:attrName>style.visibility</p:attrName>
                                        </p:attrNameLst>
                                      </p:cBhvr>
                                      <p:to>
                                        <p:strVal val="visible"/>
                                      </p:to>
                                    </p:set>
                                    <p:animEffect transition="in" filter="fade">
                                      <p:cBhvr>
                                        <p:cTn id="120" dur="500"/>
                                        <p:tgtEl>
                                          <p:spTgt spid="35"/>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36"/>
                                        </p:tgtEl>
                                        <p:attrNameLst>
                                          <p:attrName>style.visibility</p:attrName>
                                        </p:attrNameLst>
                                      </p:cBhvr>
                                      <p:to>
                                        <p:strVal val="visible"/>
                                      </p:to>
                                    </p:set>
                                    <p:animEffect transition="in" filter="fade">
                                      <p:cBhvr>
                                        <p:cTn id="123" dur="500"/>
                                        <p:tgtEl>
                                          <p:spTgt spid="36"/>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7"/>
                                        </p:tgtEl>
                                        <p:attrNameLst>
                                          <p:attrName>style.visibility</p:attrName>
                                        </p:attrNameLst>
                                      </p:cBhvr>
                                      <p:to>
                                        <p:strVal val="visible"/>
                                      </p:to>
                                    </p:set>
                                    <p:animEffect transition="in" filter="fade">
                                      <p:cBhvr>
                                        <p:cTn id="126" dur="500"/>
                                        <p:tgtEl>
                                          <p:spTgt spid="37"/>
                                        </p:tgtEl>
                                      </p:cBhvr>
                                    </p:animEffect>
                                  </p:childTnLst>
                                </p:cTn>
                              </p:par>
                            </p:childTnLst>
                          </p:cTn>
                        </p:par>
                        <p:par>
                          <p:cTn id="127" fill="hold">
                            <p:stCondLst>
                              <p:cond delay="500"/>
                            </p:stCondLst>
                            <p:childTnLst>
                              <p:par>
                                <p:cTn id="128" presetID="10" presetClass="entr" presetSubtype="0" fill="hold" grpId="0" nodeType="afterEffect">
                                  <p:stCondLst>
                                    <p:cond delay="0"/>
                                  </p:stCondLst>
                                  <p:childTnLst>
                                    <p:set>
                                      <p:cBhvr>
                                        <p:cTn id="129" dur="1" fill="hold">
                                          <p:stCondLst>
                                            <p:cond delay="0"/>
                                          </p:stCondLst>
                                        </p:cTn>
                                        <p:tgtEl>
                                          <p:spTgt spid="38"/>
                                        </p:tgtEl>
                                        <p:attrNameLst>
                                          <p:attrName>style.visibility</p:attrName>
                                        </p:attrNameLst>
                                      </p:cBhvr>
                                      <p:to>
                                        <p:strVal val="visible"/>
                                      </p:to>
                                    </p:set>
                                    <p:animEffect transition="in" filter="fade">
                                      <p:cBhvr>
                                        <p:cTn id="130" dur="500"/>
                                        <p:tgtEl>
                                          <p:spTgt spid="38"/>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39"/>
                                        </p:tgtEl>
                                        <p:attrNameLst>
                                          <p:attrName>style.visibility</p:attrName>
                                        </p:attrNameLst>
                                      </p:cBhvr>
                                      <p:to>
                                        <p:strVal val="visible"/>
                                      </p:to>
                                    </p:set>
                                    <p:animEffect transition="in" filter="fade">
                                      <p:cBhvr>
                                        <p:cTn id="133" dur="500"/>
                                        <p:tgtEl>
                                          <p:spTgt spid="39"/>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40"/>
                                        </p:tgtEl>
                                        <p:attrNameLst>
                                          <p:attrName>style.visibility</p:attrName>
                                        </p:attrNameLst>
                                      </p:cBhvr>
                                      <p:to>
                                        <p:strVal val="visible"/>
                                      </p:to>
                                    </p:set>
                                    <p:animEffect transition="in" filter="fade">
                                      <p:cBhvr>
                                        <p:cTn id="136" dur="500"/>
                                        <p:tgtEl>
                                          <p:spTgt spid="40"/>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41"/>
                                        </p:tgtEl>
                                        <p:attrNameLst>
                                          <p:attrName>style.visibility</p:attrName>
                                        </p:attrNameLst>
                                      </p:cBhvr>
                                      <p:to>
                                        <p:strVal val="visible"/>
                                      </p:to>
                                    </p:set>
                                    <p:animEffect transition="in" filter="fade">
                                      <p:cBhvr>
                                        <p:cTn id="1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Merge Sort - Example</a:t>
            </a:r>
            <a:endParaRPr lang="en-US" dirty="0"/>
          </a:p>
        </p:txBody>
      </p:sp>
      <p:sp>
        <p:nvSpPr>
          <p:cNvPr id="4" name="Rectangle 3"/>
          <p:cNvSpPr/>
          <p:nvPr/>
        </p:nvSpPr>
        <p:spPr>
          <a:xfrm>
            <a:off x="1737311" y="914401"/>
            <a:ext cx="4037772" cy="430887"/>
          </a:xfrm>
          <a:prstGeom prst="rect">
            <a:avLst/>
          </a:prstGeom>
        </p:spPr>
        <p:txBody>
          <a:bodyPr wrap="none">
            <a:spAutoFit/>
          </a:bodyPr>
          <a:lstStyle/>
          <a:p>
            <a:r>
              <a:rPr lang="en-US" sz="2200" b="1" dirty="0"/>
              <a:t>Select the left subarray and </a:t>
            </a:r>
            <a:r>
              <a:rPr lang="en-IN" sz="2200" b="1" dirty="0"/>
              <a:t>Split </a:t>
            </a:r>
          </a:p>
        </p:txBody>
      </p:sp>
      <p:sp>
        <p:nvSpPr>
          <p:cNvPr id="5" name="Rectangle 4"/>
          <p:cNvSpPr/>
          <p:nvPr/>
        </p:nvSpPr>
        <p:spPr>
          <a:xfrm>
            <a:off x="2286000" y="17526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724</a:t>
            </a:r>
            <a:endParaRPr lang="en-US" sz="2400" b="1" dirty="0"/>
          </a:p>
        </p:txBody>
      </p:sp>
      <p:sp>
        <p:nvSpPr>
          <p:cNvPr id="6" name="Rectangle 5"/>
          <p:cNvSpPr/>
          <p:nvPr/>
        </p:nvSpPr>
        <p:spPr>
          <a:xfrm>
            <a:off x="3048000" y="17526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521</a:t>
            </a:r>
            <a:endParaRPr lang="en-US" sz="2400" b="1" dirty="0"/>
          </a:p>
        </p:txBody>
      </p:sp>
      <p:sp>
        <p:nvSpPr>
          <p:cNvPr id="7" name="Rectangle 6"/>
          <p:cNvSpPr/>
          <p:nvPr/>
        </p:nvSpPr>
        <p:spPr>
          <a:xfrm>
            <a:off x="3810000" y="17526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2</a:t>
            </a:r>
            <a:endParaRPr lang="en-US" sz="2400" b="1" dirty="0"/>
          </a:p>
        </p:txBody>
      </p:sp>
      <p:sp>
        <p:nvSpPr>
          <p:cNvPr id="8" name="Rectangle 7"/>
          <p:cNvSpPr/>
          <p:nvPr/>
        </p:nvSpPr>
        <p:spPr>
          <a:xfrm>
            <a:off x="4572000" y="17526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98</a:t>
            </a:r>
            <a:endParaRPr lang="en-US" sz="2400" b="1" dirty="0"/>
          </a:p>
        </p:txBody>
      </p:sp>
      <p:sp>
        <p:nvSpPr>
          <p:cNvPr id="9" name="Rectangle 8"/>
          <p:cNvSpPr/>
          <p:nvPr/>
        </p:nvSpPr>
        <p:spPr>
          <a:xfrm>
            <a:off x="2286000" y="13462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solidFill>
                  <a:srgbClr val="C00000"/>
                </a:solidFill>
              </a:rPr>
              <a:t>1</a:t>
            </a:r>
            <a:endParaRPr lang="en-US" sz="2000" b="1" dirty="0">
              <a:solidFill>
                <a:srgbClr val="C00000"/>
              </a:solidFill>
            </a:endParaRPr>
          </a:p>
        </p:txBody>
      </p:sp>
      <p:sp>
        <p:nvSpPr>
          <p:cNvPr id="10" name="Rectangle 9"/>
          <p:cNvSpPr/>
          <p:nvPr/>
        </p:nvSpPr>
        <p:spPr>
          <a:xfrm>
            <a:off x="3048000" y="13462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solidFill>
                  <a:srgbClr val="C00000"/>
                </a:solidFill>
              </a:rPr>
              <a:t>2</a:t>
            </a:r>
            <a:endParaRPr lang="en-US" sz="2000" b="1" dirty="0">
              <a:solidFill>
                <a:srgbClr val="C00000"/>
              </a:solidFill>
            </a:endParaRPr>
          </a:p>
        </p:txBody>
      </p:sp>
      <p:sp>
        <p:nvSpPr>
          <p:cNvPr id="11" name="Rectangle 10"/>
          <p:cNvSpPr/>
          <p:nvPr/>
        </p:nvSpPr>
        <p:spPr>
          <a:xfrm>
            <a:off x="3810000" y="13462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solidFill>
                  <a:srgbClr val="C00000"/>
                </a:solidFill>
              </a:rPr>
              <a:t>3</a:t>
            </a:r>
            <a:endParaRPr lang="en-US" sz="2000" b="1" dirty="0">
              <a:solidFill>
                <a:srgbClr val="C00000"/>
              </a:solidFill>
            </a:endParaRPr>
          </a:p>
        </p:txBody>
      </p:sp>
      <p:sp>
        <p:nvSpPr>
          <p:cNvPr id="12" name="Rectangle 11"/>
          <p:cNvSpPr/>
          <p:nvPr/>
        </p:nvSpPr>
        <p:spPr>
          <a:xfrm>
            <a:off x="4572000" y="13462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solidFill>
                  <a:srgbClr val="C00000"/>
                </a:solidFill>
              </a:rPr>
              <a:t>4</a:t>
            </a:r>
            <a:endParaRPr lang="en-US" sz="2000" b="1" dirty="0">
              <a:solidFill>
                <a:srgbClr val="C00000"/>
              </a:solidFill>
            </a:endParaRPr>
          </a:p>
        </p:txBody>
      </p:sp>
      <p:sp>
        <p:nvSpPr>
          <p:cNvPr id="13" name="Rectangle 12"/>
          <p:cNvSpPr/>
          <p:nvPr/>
        </p:nvSpPr>
        <p:spPr>
          <a:xfrm>
            <a:off x="7239000" y="17526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529</a:t>
            </a:r>
            <a:endParaRPr lang="en-US" sz="2400" b="1" dirty="0"/>
          </a:p>
        </p:txBody>
      </p:sp>
      <p:sp>
        <p:nvSpPr>
          <p:cNvPr id="14" name="Rectangle 13"/>
          <p:cNvSpPr/>
          <p:nvPr/>
        </p:nvSpPr>
        <p:spPr>
          <a:xfrm>
            <a:off x="8001000" y="17526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31</a:t>
            </a:r>
            <a:endParaRPr lang="en-US" sz="2400" b="1" dirty="0"/>
          </a:p>
        </p:txBody>
      </p:sp>
      <p:sp>
        <p:nvSpPr>
          <p:cNvPr id="15" name="Rectangle 14"/>
          <p:cNvSpPr/>
          <p:nvPr/>
        </p:nvSpPr>
        <p:spPr>
          <a:xfrm>
            <a:off x="8763000" y="17526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189</a:t>
            </a:r>
            <a:endParaRPr lang="en-US" sz="2400" b="1" dirty="0"/>
          </a:p>
        </p:txBody>
      </p:sp>
      <p:sp>
        <p:nvSpPr>
          <p:cNvPr id="16" name="Rectangle 15"/>
          <p:cNvSpPr/>
          <p:nvPr/>
        </p:nvSpPr>
        <p:spPr>
          <a:xfrm>
            <a:off x="9525000" y="17526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451</a:t>
            </a:r>
            <a:endParaRPr lang="en-US" sz="2400" b="1" dirty="0"/>
          </a:p>
        </p:txBody>
      </p:sp>
      <p:sp>
        <p:nvSpPr>
          <p:cNvPr id="17" name="Rectangle 16"/>
          <p:cNvSpPr/>
          <p:nvPr/>
        </p:nvSpPr>
        <p:spPr>
          <a:xfrm>
            <a:off x="7239000" y="13462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solidFill>
                  <a:srgbClr val="C00000"/>
                </a:solidFill>
              </a:rPr>
              <a:t>1</a:t>
            </a:r>
            <a:endParaRPr lang="en-US" sz="2000" b="1" dirty="0">
              <a:solidFill>
                <a:srgbClr val="C00000"/>
              </a:solidFill>
            </a:endParaRPr>
          </a:p>
        </p:txBody>
      </p:sp>
      <p:sp>
        <p:nvSpPr>
          <p:cNvPr id="18" name="Rectangle 17"/>
          <p:cNvSpPr/>
          <p:nvPr/>
        </p:nvSpPr>
        <p:spPr>
          <a:xfrm>
            <a:off x="8001000" y="13462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solidFill>
                  <a:srgbClr val="C00000"/>
                </a:solidFill>
              </a:rPr>
              <a:t>2</a:t>
            </a:r>
            <a:endParaRPr lang="en-US" sz="2000" b="1" dirty="0">
              <a:solidFill>
                <a:srgbClr val="C00000"/>
              </a:solidFill>
            </a:endParaRPr>
          </a:p>
        </p:txBody>
      </p:sp>
      <p:sp>
        <p:nvSpPr>
          <p:cNvPr id="19" name="Rectangle 18"/>
          <p:cNvSpPr/>
          <p:nvPr/>
        </p:nvSpPr>
        <p:spPr>
          <a:xfrm>
            <a:off x="8763000" y="13462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solidFill>
                  <a:srgbClr val="C00000"/>
                </a:solidFill>
              </a:rPr>
              <a:t>3</a:t>
            </a:r>
            <a:endParaRPr lang="en-US" sz="2000" b="1" dirty="0">
              <a:solidFill>
                <a:srgbClr val="C00000"/>
              </a:solidFill>
            </a:endParaRPr>
          </a:p>
        </p:txBody>
      </p:sp>
      <p:sp>
        <p:nvSpPr>
          <p:cNvPr id="20" name="Rectangle 19"/>
          <p:cNvSpPr/>
          <p:nvPr/>
        </p:nvSpPr>
        <p:spPr>
          <a:xfrm>
            <a:off x="9525000" y="13462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solidFill>
                  <a:srgbClr val="C00000"/>
                </a:solidFill>
              </a:rPr>
              <a:t>4</a:t>
            </a:r>
            <a:endParaRPr lang="en-US" sz="2000" b="1" dirty="0">
              <a:solidFill>
                <a:srgbClr val="C00000"/>
              </a:solidFill>
            </a:endParaRPr>
          </a:p>
        </p:txBody>
      </p:sp>
      <p:sp>
        <p:nvSpPr>
          <p:cNvPr id="22" name="Rectangle 21"/>
          <p:cNvSpPr/>
          <p:nvPr/>
        </p:nvSpPr>
        <p:spPr>
          <a:xfrm>
            <a:off x="1981200" y="28194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724</a:t>
            </a:r>
            <a:endParaRPr lang="en-US" sz="2400" b="1" dirty="0"/>
          </a:p>
        </p:txBody>
      </p:sp>
      <p:sp>
        <p:nvSpPr>
          <p:cNvPr id="23" name="Rectangle 22"/>
          <p:cNvSpPr/>
          <p:nvPr/>
        </p:nvSpPr>
        <p:spPr>
          <a:xfrm>
            <a:off x="2743200" y="28194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521</a:t>
            </a:r>
            <a:endParaRPr lang="en-US" sz="2400" b="1" dirty="0"/>
          </a:p>
        </p:txBody>
      </p:sp>
      <p:sp>
        <p:nvSpPr>
          <p:cNvPr id="24" name="Rectangle 23"/>
          <p:cNvSpPr/>
          <p:nvPr/>
        </p:nvSpPr>
        <p:spPr>
          <a:xfrm>
            <a:off x="1981200" y="24003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IN" sz="2000" b="1" dirty="0">
                <a:solidFill>
                  <a:srgbClr val="C00000"/>
                </a:solidFill>
              </a:rPr>
              <a:t>1</a:t>
            </a:r>
            <a:endParaRPr lang="en-US" sz="2000" b="1" dirty="0">
              <a:solidFill>
                <a:srgbClr val="C00000"/>
              </a:solidFill>
            </a:endParaRPr>
          </a:p>
        </p:txBody>
      </p:sp>
      <p:sp>
        <p:nvSpPr>
          <p:cNvPr id="25" name="Rectangle 24"/>
          <p:cNvSpPr/>
          <p:nvPr/>
        </p:nvSpPr>
        <p:spPr>
          <a:xfrm>
            <a:off x="2743200" y="24003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r"/>
            <a:r>
              <a:rPr lang="en-IN" sz="2000" b="1" dirty="0">
                <a:solidFill>
                  <a:srgbClr val="C00000"/>
                </a:solidFill>
              </a:rPr>
              <a:t>2</a:t>
            </a:r>
            <a:endParaRPr lang="en-US" sz="2000" b="1" dirty="0">
              <a:solidFill>
                <a:srgbClr val="C00000"/>
              </a:solidFill>
            </a:endParaRPr>
          </a:p>
        </p:txBody>
      </p:sp>
      <p:sp>
        <p:nvSpPr>
          <p:cNvPr id="26" name="Rectangle 25"/>
          <p:cNvSpPr/>
          <p:nvPr/>
        </p:nvSpPr>
        <p:spPr>
          <a:xfrm>
            <a:off x="4038600" y="28194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2</a:t>
            </a:r>
            <a:endParaRPr lang="en-US" sz="2400" b="1" dirty="0"/>
          </a:p>
        </p:txBody>
      </p:sp>
      <p:sp>
        <p:nvSpPr>
          <p:cNvPr id="27" name="Rectangle 26"/>
          <p:cNvSpPr/>
          <p:nvPr/>
        </p:nvSpPr>
        <p:spPr>
          <a:xfrm>
            <a:off x="4800600" y="28194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98</a:t>
            </a:r>
            <a:endParaRPr lang="en-US" sz="2400" b="1" dirty="0"/>
          </a:p>
        </p:txBody>
      </p:sp>
      <p:sp>
        <p:nvSpPr>
          <p:cNvPr id="28" name="Rectangle 27"/>
          <p:cNvSpPr/>
          <p:nvPr/>
        </p:nvSpPr>
        <p:spPr>
          <a:xfrm>
            <a:off x="4038600" y="24003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IN" sz="2000" b="1" dirty="0">
                <a:solidFill>
                  <a:srgbClr val="C00000"/>
                </a:solidFill>
              </a:rPr>
              <a:t>1</a:t>
            </a:r>
            <a:endParaRPr lang="en-US" sz="2000" b="1" dirty="0">
              <a:solidFill>
                <a:srgbClr val="C00000"/>
              </a:solidFill>
            </a:endParaRPr>
          </a:p>
        </p:txBody>
      </p:sp>
      <p:sp>
        <p:nvSpPr>
          <p:cNvPr id="29" name="Rectangle 28"/>
          <p:cNvSpPr/>
          <p:nvPr/>
        </p:nvSpPr>
        <p:spPr>
          <a:xfrm>
            <a:off x="4800600" y="24003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r"/>
            <a:r>
              <a:rPr lang="en-IN" sz="2000" b="1" dirty="0">
                <a:solidFill>
                  <a:srgbClr val="C00000"/>
                </a:solidFill>
              </a:rPr>
              <a:t>2</a:t>
            </a:r>
            <a:endParaRPr lang="en-US" sz="2000" b="1" dirty="0">
              <a:solidFill>
                <a:srgbClr val="C00000"/>
              </a:solidFill>
            </a:endParaRPr>
          </a:p>
        </p:txBody>
      </p:sp>
      <p:cxnSp>
        <p:nvCxnSpPr>
          <p:cNvPr id="31" name="Straight Arrow Connector 30"/>
          <p:cNvCxnSpPr/>
          <p:nvPr/>
        </p:nvCxnSpPr>
        <p:spPr>
          <a:xfrm flipH="1">
            <a:off x="2743200" y="2133600"/>
            <a:ext cx="1066800" cy="533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p:nvPr/>
        </p:nvCxnSpPr>
        <p:spPr>
          <a:xfrm>
            <a:off x="3810000" y="2133600"/>
            <a:ext cx="990600" cy="533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4" name="Rectangle 33"/>
          <p:cNvSpPr/>
          <p:nvPr/>
        </p:nvSpPr>
        <p:spPr>
          <a:xfrm>
            <a:off x="1676400" y="38862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724</a:t>
            </a:r>
            <a:endParaRPr lang="en-US" sz="2400" b="1" dirty="0"/>
          </a:p>
        </p:txBody>
      </p:sp>
      <p:sp>
        <p:nvSpPr>
          <p:cNvPr id="35" name="Rectangle 34"/>
          <p:cNvSpPr/>
          <p:nvPr/>
        </p:nvSpPr>
        <p:spPr>
          <a:xfrm>
            <a:off x="1676400" y="34798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IN" sz="2000" b="1" dirty="0">
                <a:solidFill>
                  <a:srgbClr val="C00000"/>
                </a:solidFill>
              </a:rPr>
              <a:t>1</a:t>
            </a:r>
            <a:endParaRPr lang="en-US" sz="2000" b="1" dirty="0">
              <a:solidFill>
                <a:srgbClr val="C00000"/>
              </a:solidFill>
            </a:endParaRPr>
          </a:p>
        </p:txBody>
      </p:sp>
      <p:sp>
        <p:nvSpPr>
          <p:cNvPr id="36" name="Rectangle 35"/>
          <p:cNvSpPr/>
          <p:nvPr/>
        </p:nvSpPr>
        <p:spPr>
          <a:xfrm>
            <a:off x="2895600" y="38862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521</a:t>
            </a:r>
            <a:endParaRPr lang="en-US" sz="2400" b="1" dirty="0"/>
          </a:p>
        </p:txBody>
      </p:sp>
      <p:sp>
        <p:nvSpPr>
          <p:cNvPr id="37" name="Rectangle 36"/>
          <p:cNvSpPr/>
          <p:nvPr/>
        </p:nvSpPr>
        <p:spPr>
          <a:xfrm>
            <a:off x="2895600" y="34798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r"/>
            <a:r>
              <a:rPr lang="en-IN" sz="2000" b="1" dirty="0">
                <a:solidFill>
                  <a:srgbClr val="C00000"/>
                </a:solidFill>
              </a:rPr>
              <a:t>1</a:t>
            </a:r>
            <a:endParaRPr lang="en-US" sz="2000" b="1" dirty="0">
              <a:solidFill>
                <a:srgbClr val="C00000"/>
              </a:solidFill>
            </a:endParaRPr>
          </a:p>
        </p:txBody>
      </p:sp>
      <p:sp>
        <p:nvSpPr>
          <p:cNvPr id="38" name="Rectangle 37"/>
          <p:cNvSpPr/>
          <p:nvPr/>
        </p:nvSpPr>
        <p:spPr>
          <a:xfrm>
            <a:off x="3810000" y="38862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2</a:t>
            </a:r>
            <a:endParaRPr lang="en-US" sz="2400" b="1" dirty="0"/>
          </a:p>
        </p:txBody>
      </p:sp>
      <p:sp>
        <p:nvSpPr>
          <p:cNvPr id="39" name="Rectangle 38"/>
          <p:cNvSpPr/>
          <p:nvPr/>
        </p:nvSpPr>
        <p:spPr>
          <a:xfrm>
            <a:off x="3810000" y="34798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IN" sz="2000" b="1" dirty="0">
                <a:solidFill>
                  <a:srgbClr val="C00000"/>
                </a:solidFill>
              </a:rPr>
              <a:t>1</a:t>
            </a:r>
            <a:endParaRPr lang="en-US" sz="2000" b="1" dirty="0">
              <a:solidFill>
                <a:srgbClr val="C00000"/>
              </a:solidFill>
            </a:endParaRPr>
          </a:p>
        </p:txBody>
      </p:sp>
      <p:sp>
        <p:nvSpPr>
          <p:cNvPr id="40" name="Rectangle 39"/>
          <p:cNvSpPr/>
          <p:nvPr/>
        </p:nvSpPr>
        <p:spPr>
          <a:xfrm>
            <a:off x="4953000" y="38862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98</a:t>
            </a:r>
            <a:endParaRPr lang="en-US" sz="2400" b="1" dirty="0"/>
          </a:p>
        </p:txBody>
      </p:sp>
      <p:sp>
        <p:nvSpPr>
          <p:cNvPr id="41" name="Rectangle 40"/>
          <p:cNvSpPr/>
          <p:nvPr/>
        </p:nvSpPr>
        <p:spPr>
          <a:xfrm>
            <a:off x="4953000" y="34798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r"/>
            <a:r>
              <a:rPr lang="en-IN" sz="2000" b="1" dirty="0">
                <a:solidFill>
                  <a:srgbClr val="C00000"/>
                </a:solidFill>
              </a:rPr>
              <a:t>1</a:t>
            </a:r>
            <a:endParaRPr lang="en-US" sz="2000" b="1" dirty="0">
              <a:solidFill>
                <a:srgbClr val="C00000"/>
              </a:solidFill>
            </a:endParaRPr>
          </a:p>
        </p:txBody>
      </p:sp>
      <p:cxnSp>
        <p:nvCxnSpPr>
          <p:cNvPr id="43" name="Straight Arrow Connector 42"/>
          <p:cNvCxnSpPr/>
          <p:nvPr/>
        </p:nvCxnSpPr>
        <p:spPr>
          <a:xfrm flipH="1">
            <a:off x="2057400" y="3200400"/>
            <a:ext cx="6858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p:nvPr/>
        </p:nvCxnSpPr>
        <p:spPr>
          <a:xfrm>
            <a:off x="2743200" y="3200400"/>
            <a:ext cx="5334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p:nvPr/>
        </p:nvCxnSpPr>
        <p:spPr>
          <a:xfrm flipH="1">
            <a:off x="4114800" y="3200400"/>
            <a:ext cx="6858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0" name="Straight Arrow Connector 49"/>
          <p:cNvCxnSpPr/>
          <p:nvPr/>
        </p:nvCxnSpPr>
        <p:spPr>
          <a:xfrm>
            <a:off x="4800600" y="3200400"/>
            <a:ext cx="5334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1" name="Rectangle 50"/>
          <p:cNvSpPr/>
          <p:nvPr/>
        </p:nvSpPr>
        <p:spPr>
          <a:xfrm>
            <a:off x="1981200" y="45720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521</a:t>
            </a:r>
            <a:endParaRPr lang="en-US" sz="2400" b="1" dirty="0"/>
          </a:p>
        </p:txBody>
      </p:sp>
      <p:sp>
        <p:nvSpPr>
          <p:cNvPr id="52" name="Rectangle 51"/>
          <p:cNvSpPr/>
          <p:nvPr/>
        </p:nvSpPr>
        <p:spPr>
          <a:xfrm>
            <a:off x="2743200" y="45720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724</a:t>
            </a:r>
            <a:endParaRPr lang="en-US" sz="2400" b="1" dirty="0"/>
          </a:p>
        </p:txBody>
      </p:sp>
      <p:sp>
        <p:nvSpPr>
          <p:cNvPr id="53" name="Rectangle 52"/>
          <p:cNvSpPr/>
          <p:nvPr/>
        </p:nvSpPr>
        <p:spPr>
          <a:xfrm>
            <a:off x="4038600" y="45720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2</a:t>
            </a:r>
            <a:endParaRPr lang="en-US" sz="2400" b="1" dirty="0"/>
          </a:p>
        </p:txBody>
      </p:sp>
      <p:sp>
        <p:nvSpPr>
          <p:cNvPr id="54" name="Rectangle 53"/>
          <p:cNvSpPr/>
          <p:nvPr/>
        </p:nvSpPr>
        <p:spPr>
          <a:xfrm>
            <a:off x="4800600" y="45720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98</a:t>
            </a:r>
            <a:endParaRPr lang="en-US" sz="2400" b="1" dirty="0"/>
          </a:p>
        </p:txBody>
      </p:sp>
      <p:cxnSp>
        <p:nvCxnSpPr>
          <p:cNvPr id="56" name="Straight Arrow Connector 55"/>
          <p:cNvCxnSpPr>
            <a:stCxn id="34" idx="2"/>
          </p:cNvCxnSpPr>
          <p:nvPr/>
        </p:nvCxnSpPr>
        <p:spPr>
          <a:xfrm>
            <a:off x="2057400" y="4267200"/>
            <a:ext cx="6858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8" name="Straight Arrow Connector 57"/>
          <p:cNvCxnSpPr>
            <a:stCxn id="36" idx="2"/>
          </p:cNvCxnSpPr>
          <p:nvPr/>
        </p:nvCxnSpPr>
        <p:spPr>
          <a:xfrm flipH="1">
            <a:off x="2743200" y="4267200"/>
            <a:ext cx="5334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0" name="Straight Arrow Connector 59"/>
          <p:cNvCxnSpPr>
            <a:stCxn id="38" idx="2"/>
          </p:cNvCxnSpPr>
          <p:nvPr/>
        </p:nvCxnSpPr>
        <p:spPr>
          <a:xfrm>
            <a:off x="4191000" y="4267200"/>
            <a:ext cx="6096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2" name="Straight Arrow Connector 61"/>
          <p:cNvCxnSpPr>
            <a:stCxn id="40" idx="2"/>
          </p:cNvCxnSpPr>
          <p:nvPr/>
        </p:nvCxnSpPr>
        <p:spPr>
          <a:xfrm flipH="1">
            <a:off x="4800600" y="4267200"/>
            <a:ext cx="5334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3" name="Rectangle 62"/>
          <p:cNvSpPr/>
          <p:nvPr/>
        </p:nvSpPr>
        <p:spPr>
          <a:xfrm>
            <a:off x="2260600" y="5257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2</a:t>
            </a:r>
            <a:endParaRPr lang="en-US" sz="2400" b="1" dirty="0"/>
          </a:p>
        </p:txBody>
      </p:sp>
      <p:sp>
        <p:nvSpPr>
          <p:cNvPr id="64" name="Rectangle 63"/>
          <p:cNvSpPr/>
          <p:nvPr/>
        </p:nvSpPr>
        <p:spPr>
          <a:xfrm>
            <a:off x="3022600" y="5257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98</a:t>
            </a:r>
            <a:endParaRPr lang="en-US" sz="2400" b="1" dirty="0"/>
          </a:p>
        </p:txBody>
      </p:sp>
      <p:sp>
        <p:nvSpPr>
          <p:cNvPr id="65" name="Rectangle 64"/>
          <p:cNvSpPr/>
          <p:nvPr/>
        </p:nvSpPr>
        <p:spPr>
          <a:xfrm>
            <a:off x="3784600" y="5257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521</a:t>
            </a:r>
            <a:endParaRPr lang="en-US" sz="2400" b="1" dirty="0"/>
          </a:p>
        </p:txBody>
      </p:sp>
      <p:sp>
        <p:nvSpPr>
          <p:cNvPr id="66" name="Rectangle 65"/>
          <p:cNvSpPr/>
          <p:nvPr/>
        </p:nvSpPr>
        <p:spPr>
          <a:xfrm>
            <a:off x="4546600" y="5257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724</a:t>
            </a:r>
            <a:endParaRPr lang="en-US" sz="2400" b="1" dirty="0"/>
          </a:p>
        </p:txBody>
      </p:sp>
      <p:cxnSp>
        <p:nvCxnSpPr>
          <p:cNvPr id="68" name="Straight Arrow Connector 67"/>
          <p:cNvCxnSpPr/>
          <p:nvPr/>
        </p:nvCxnSpPr>
        <p:spPr>
          <a:xfrm>
            <a:off x="2743200" y="4953000"/>
            <a:ext cx="10414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0" name="Straight Arrow Connector 69"/>
          <p:cNvCxnSpPr/>
          <p:nvPr/>
        </p:nvCxnSpPr>
        <p:spPr>
          <a:xfrm flipH="1">
            <a:off x="3810000" y="4953000"/>
            <a:ext cx="9906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1" name="Rectangle 70"/>
          <p:cNvSpPr/>
          <p:nvPr/>
        </p:nvSpPr>
        <p:spPr>
          <a:xfrm>
            <a:off x="6934200" y="28194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529</a:t>
            </a:r>
            <a:endParaRPr lang="en-US" sz="2400" b="1" dirty="0"/>
          </a:p>
        </p:txBody>
      </p:sp>
      <p:sp>
        <p:nvSpPr>
          <p:cNvPr id="72" name="Rectangle 71"/>
          <p:cNvSpPr/>
          <p:nvPr/>
        </p:nvSpPr>
        <p:spPr>
          <a:xfrm>
            <a:off x="7696200" y="28194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31</a:t>
            </a:r>
            <a:endParaRPr lang="en-US" sz="2400" b="1" dirty="0"/>
          </a:p>
        </p:txBody>
      </p:sp>
      <p:sp>
        <p:nvSpPr>
          <p:cNvPr id="73" name="Rectangle 72"/>
          <p:cNvSpPr/>
          <p:nvPr/>
        </p:nvSpPr>
        <p:spPr>
          <a:xfrm>
            <a:off x="6934200" y="24003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IN" sz="2000" b="1" dirty="0">
                <a:solidFill>
                  <a:srgbClr val="C00000"/>
                </a:solidFill>
              </a:rPr>
              <a:t>1</a:t>
            </a:r>
            <a:endParaRPr lang="en-US" sz="2000" b="1" dirty="0">
              <a:solidFill>
                <a:srgbClr val="C00000"/>
              </a:solidFill>
            </a:endParaRPr>
          </a:p>
        </p:txBody>
      </p:sp>
      <p:sp>
        <p:nvSpPr>
          <p:cNvPr id="74" name="Rectangle 73"/>
          <p:cNvSpPr/>
          <p:nvPr/>
        </p:nvSpPr>
        <p:spPr>
          <a:xfrm>
            <a:off x="7696200" y="24003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r"/>
            <a:r>
              <a:rPr lang="en-IN" sz="2000" b="1" dirty="0">
                <a:solidFill>
                  <a:srgbClr val="C00000"/>
                </a:solidFill>
              </a:rPr>
              <a:t>2</a:t>
            </a:r>
            <a:endParaRPr lang="en-US" sz="2000" b="1" dirty="0">
              <a:solidFill>
                <a:srgbClr val="C00000"/>
              </a:solidFill>
            </a:endParaRPr>
          </a:p>
        </p:txBody>
      </p:sp>
      <p:sp>
        <p:nvSpPr>
          <p:cNvPr id="75" name="Rectangle 74"/>
          <p:cNvSpPr/>
          <p:nvPr/>
        </p:nvSpPr>
        <p:spPr>
          <a:xfrm>
            <a:off x="8991600" y="28194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189</a:t>
            </a:r>
            <a:endParaRPr lang="en-US" sz="2400" b="1" dirty="0"/>
          </a:p>
        </p:txBody>
      </p:sp>
      <p:sp>
        <p:nvSpPr>
          <p:cNvPr id="76" name="Rectangle 75"/>
          <p:cNvSpPr/>
          <p:nvPr/>
        </p:nvSpPr>
        <p:spPr>
          <a:xfrm>
            <a:off x="9753600" y="28194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451</a:t>
            </a:r>
            <a:endParaRPr lang="en-US" sz="2400" b="1" dirty="0"/>
          </a:p>
        </p:txBody>
      </p:sp>
      <p:sp>
        <p:nvSpPr>
          <p:cNvPr id="77" name="Rectangle 76"/>
          <p:cNvSpPr/>
          <p:nvPr/>
        </p:nvSpPr>
        <p:spPr>
          <a:xfrm>
            <a:off x="8991600" y="24003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IN" sz="2000" b="1" dirty="0">
                <a:solidFill>
                  <a:srgbClr val="C00000"/>
                </a:solidFill>
              </a:rPr>
              <a:t>1</a:t>
            </a:r>
            <a:endParaRPr lang="en-US" sz="2000" b="1" dirty="0">
              <a:solidFill>
                <a:srgbClr val="C00000"/>
              </a:solidFill>
            </a:endParaRPr>
          </a:p>
        </p:txBody>
      </p:sp>
      <p:sp>
        <p:nvSpPr>
          <p:cNvPr id="78" name="Rectangle 77"/>
          <p:cNvSpPr/>
          <p:nvPr/>
        </p:nvSpPr>
        <p:spPr>
          <a:xfrm>
            <a:off x="9753600" y="24003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r"/>
            <a:r>
              <a:rPr lang="en-IN" sz="2000" b="1" dirty="0">
                <a:solidFill>
                  <a:srgbClr val="C00000"/>
                </a:solidFill>
              </a:rPr>
              <a:t>2</a:t>
            </a:r>
            <a:endParaRPr lang="en-US" sz="2000" b="1" dirty="0">
              <a:solidFill>
                <a:srgbClr val="C00000"/>
              </a:solidFill>
            </a:endParaRPr>
          </a:p>
        </p:txBody>
      </p:sp>
      <p:cxnSp>
        <p:nvCxnSpPr>
          <p:cNvPr id="79" name="Straight Arrow Connector 78"/>
          <p:cNvCxnSpPr/>
          <p:nvPr/>
        </p:nvCxnSpPr>
        <p:spPr>
          <a:xfrm flipH="1">
            <a:off x="7696200" y="2133600"/>
            <a:ext cx="1066800" cy="533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0" name="Straight Arrow Connector 79"/>
          <p:cNvCxnSpPr/>
          <p:nvPr/>
        </p:nvCxnSpPr>
        <p:spPr>
          <a:xfrm>
            <a:off x="8763000" y="2133600"/>
            <a:ext cx="990600" cy="5334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1" name="Rectangle 80"/>
          <p:cNvSpPr/>
          <p:nvPr/>
        </p:nvSpPr>
        <p:spPr>
          <a:xfrm>
            <a:off x="6629400" y="38862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529</a:t>
            </a:r>
            <a:endParaRPr lang="en-US" sz="2400" b="1" dirty="0"/>
          </a:p>
        </p:txBody>
      </p:sp>
      <p:sp>
        <p:nvSpPr>
          <p:cNvPr id="82" name="Rectangle 81"/>
          <p:cNvSpPr/>
          <p:nvPr/>
        </p:nvSpPr>
        <p:spPr>
          <a:xfrm>
            <a:off x="6629400" y="34798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IN" sz="2000" b="1" dirty="0">
                <a:solidFill>
                  <a:srgbClr val="C00000"/>
                </a:solidFill>
              </a:rPr>
              <a:t>1</a:t>
            </a:r>
            <a:endParaRPr lang="en-US" sz="2000" b="1" dirty="0">
              <a:solidFill>
                <a:srgbClr val="C00000"/>
              </a:solidFill>
            </a:endParaRPr>
          </a:p>
        </p:txBody>
      </p:sp>
      <p:sp>
        <p:nvSpPr>
          <p:cNvPr id="83" name="Rectangle 82"/>
          <p:cNvSpPr/>
          <p:nvPr/>
        </p:nvSpPr>
        <p:spPr>
          <a:xfrm>
            <a:off x="7848600" y="38862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31</a:t>
            </a:r>
            <a:endParaRPr lang="en-US" sz="2400" b="1" dirty="0"/>
          </a:p>
        </p:txBody>
      </p:sp>
      <p:sp>
        <p:nvSpPr>
          <p:cNvPr id="84" name="Rectangle 83"/>
          <p:cNvSpPr/>
          <p:nvPr/>
        </p:nvSpPr>
        <p:spPr>
          <a:xfrm>
            <a:off x="7848600" y="34798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r"/>
            <a:r>
              <a:rPr lang="en-IN" sz="2000" b="1" dirty="0">
                <a:solidFill>
                  <a:srgbClr val="C00000"/>
                </a:solidFill>
              </a:rPr>
              <a:t>1</a:t>
            </a:r>
            <a:endParaRPr lang="en-US" sz="2000" b="1" dirty="0">
              <a:solidFill>
                <a:srgbClr val="C00000"/>
              </a:solidFill>
            </a:endParaRPr>
          </a:p>
        </p:txBody>
      </p:sp>
      <p:sp>
        <p:nvSpPr>
          <p:cNvPr id="85" name="Rectangle 84"/>
          <p:cNvSpPr/>
          <p:nvPr/>
        </p:nvSpPr>
        <p:spPr>
          <a:xfrm>
            <a:off x="8763000" y="38862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189</a:t>
            </a:r>
            <a:endParaRPr lang="en-US" sz="2400" b="1" dirty="0"/>
          </a:p>
        </p:txBody>
      </p:sp>
      <p:sp>
        <p:nvSpPr>
          <p:cNvPr id="86" name="Rectangle 85"/>
          <p:cNvSpPr/>
          <p:nvPr/>
        </p:nvSpPr>
        <p:spPr>
          <a:xfrm>
            <a:off x="8763000" y="34798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IN" sz="2000" b="1" dirty="0">
                <a:solidFill>
                  <a:srgbClr val="C00000"/>
                </a:solidFill>
              </a:rPr>
              <a:t>1</a:t>
            </a:r>
            <a:endParaRPr lang="en-US" sz="2000" b="1" dirty="0">
              <a:solidFill>
                <a:srgbClr val="C00000"/>
              </a:solidFill>
            </a:endParaRPr>
          </a:p>
        </p:txBody>
      </p:sp>
      <p:sp>
        <p:nvSpPr>
          <p:cNvPr id="87" name="Rectangle 86"/>
          <p:cNvSpPr/>
          <p:nvPr/>
        </p:nvSpPr>
        <p:spPr>
          <a:xfrm>
            <a:off x="9829800" y="38862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451</a:t>
            </a:r>
            <a:endParaRPr lang="en-US" sz="2400" b="1" dirty="0"/>
          </a:p>
        </p:txBody>
      </p:sp>
      <p:sp>
        <p:nvSpPr>
          <p:cNvPr id="88" name="Rectangle 87"/>
          <p:cNvSpPr/>
          <p:nvPr/>
        </p:nvSpPr>
        <p:spPr>
          <a:xfrm>
            <a:off x="9829800" y="34798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r"/>
            <a:r>
              <a:rPr lang="en-IN" sz="2000" b="1" dirty="0">
                <a:solidFill>
                  <a:srgbClr val="C00000"/>
                </a:solidFill>
              </a:rPr>
              <a:t>1</a:t>
            </a:r>
            <a:endParaRPr lang="en-US" sz="2000" b="1" dirty="0">
              <a:solidFill>
                <a:srgbClr val="C00000"/>
              </a:solidFill>
            </a:endParaRPr>
          </a:p>
        </p:txBody>
      </p:sp>
      <p:cxnSp>
        <p:nvCxnSpPr>
          <p:cNvPr id="89" name="Straight Arrow Connector 88"/>
          <p:cNvCxnSpPr/>
          <p:nvPr/>
        </p:nvCxnSpPr>
        <p:spPr>
          <a:xfrm flipH="1">
            <a:off x="7010400" y="3200400"/>
            <a:ext cx="6858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0" name="Straight Arrow Connector 89"/>
          <p:cNvCxnSpPr/>
          <p:nvPr/>
        </p:nvCxnSpPr>
        <p:spPr>
          <a:xfrm>
            <a:off x="7696200" y="3200400"/>
            <a:ext cx="5334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1" name="Straight Arrow Connector 90"/>
          <p:cNvCxnSpPr/>
          <p:nvPr/>
        </p:nvCxnSpPr>
        <p:spPr>
          <a:xfrm flipH="1">
            <a:off x="9067800" y="3200400"/>
            <a:ext cx="6858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2" name="Straight Arrow Connector 91"/>
          <p:cNvCxnSpPr/>
          <p:nvPr/>
        </p:nvCxnSpPr>
        <p:spPr>
          <a:xfrm>
            <a:off x="9753600" y="3200400"/>
            <a:ext cx="5334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3" name="Rectangle 92"/>
          <p:cNvSpPr/>
          <p:nvPr/>
        </p:nvSpPr>
        <p:spPr>
          <a:xfrm>
            <a:off x="6934200" y="45720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31</a:t>
            </a:r>
            <a:endParaRPr lang="en-US" sz="2400" b="1" dirty="0"/>
          </a:p>
        </p:txBody>
      </p:sp>
      <p:sp>
        <p:nvSpPr>
          <p:cNvPr id="94" name="Rectangle 93"/>
          <p:cNvSpPr/>
          <p:nvPr/>
        </p:nvSpPr>
        <p:spPr>
          <a:xfrm>
            <a:off x="7696200" y="45720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529</a:t>
            </a:r>
            <a:endParaRPr lang="en-US" sz="2400" b="1" dirty="0"/>
          </a:p>
        </p:txBody>
      </p:sp>
      <p:sp>
        <p:nvSpPr>
          <p:cNvPr id="95" name="Rectangle 94"/>
          <p:cNvSpPr/>
          <p:nvPr/>
        </p:nvSpPr>
        <p:spPr>
          <a:xfrm>
            <a:off x="8991600" y="45720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189</a:t>
            </a:r>
            <a:endParaRPr lang="en-US" sz="2400" b="1" dirty="0"/>
          </a:p>
        </p:txBody>
      </p:sp>
      <p:sp>
        <p:nvSpPr>
          <p:cNvPr id="96" name="Rectangle 95"/>
          <p:cNvSpPr/>
          <p:nvPr/>
        </p:nvSpPr>
        <p:spPr>
          <a:xfrm>
            <a:off x="9753600" y="45720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451</a:t>
            </a:r>
            <a:endParaRPr lang="en-US" sz="2400" b="1" dirty="0"/>
          </a:p>
        </p:txBody>
      </p:sp>
      <p:cxnSp>
        <p:nvCxnSpPr>
          <p:cNvPr id="97" name="Straight Arrow Connector 96"/>
          <p:cNvCxnSpPr>
            <a:stCxn id="81" idx="2"/>
          </p:cNvCxnSpPr>
          <p:nvPr/>
        </p:nvCxnSpPr>
        <p:spPr>
          <a:xfrm>
            <a:off x="7010400" y="4267200"/>
            <a:ext cx="6858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8" name="Straight Arrow Connector 97"/>
          <p:cNvCxnSpPr>
            <a:stCxn id="83" idx="2"/>
          </p:cNvCxnSpPr>
          <p:nvPr/>
        </p:nvCxnSpPr>
        <p:spPr>
          <a:xfrm flipH="1">
            <a:off x="7696200" y="4267200"/>
            <a:ext cx="5334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9" name="Straight Arrow Connector 98"/>
          <p:cNvCxnSpPr>
            <a:stCxn id="85" idx="2"/>
          </p:cNvCxnSpPr>
          <p:nvPr/>
        </p:nvCxnSpPr>
        <p:spPr>
          <a:xfrm>
            <a:off x="9144000" y="4267200"/>
            <a:ext cx="6096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0" name="Straight Arrow Connector 99"/>
          <p:cNvCxnSpPr>
            <a:stCxn id="87" idx="2"/>
          </p:cNvCxnSpPr>
          <p:nvPr/>
        </p:nvCxnSpPr>
        <p:spPr>
          <a:xfrm flipH="1">
            <a:off x="9677400" y="4267200"/>
            <a:ext cx="5334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1" name="Rectangle 100"/>
          <p:cNvSpPr/>
          <p:nvPr/>
        </p:nvSpPr>
        <p:spPr>
          <a:xfrm>
            <a:off x="7213600" y="5257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31</a:t>
            </a:r>
            <a:endParaRPr lang="en-US" sz="2400" b="1" dirty="0"/>
          </a:p>
        </p:txBody>
      </p:sp>
      <p:sp>
        <p:nvSpPr>
          <p:cNvPr id="102" name="Rectangle 101"/>
          <p:cNvSpPr/>
          <p:nvPr/>
        </p:nvSpPr>
        <p:spPr>
          <a:xfrm>
            <a:off x="7975600" y="5257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189</a:t>
            </a:r>
            <a:endParaRPr lang="en-US" sz="2400" b="1" dirty="0"/>
          </a:p>
        </p:txBody>
      </p:sp>
      <p:sp>
        <p:nvSpPr>
          <p:cNvPr id="103" name="Rectangle 102"/>
          <p:cNvSpPr/>
          <p:nvPr/>
        </p:nvSpPr>
        <p:spPr>
          <a:xfrm>
            <a:off x="8737600" y="5257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451</a:t>
            </a:r>
            <a:endParaRPr lang="en-US" sz="2400" b="1" dirty="0"/>
          </a:p>
        </p:txBody>
      </p:sp>
      <p:sp>
        <p:nvSpPr>
          <p:cNvPr id="104" name="Rectangle 103"/>
          <p:cNvSpPr/>
          <p:nvPr/>
        </p:nvSpPr>
        <p:spPr>
          <a:xfrm>
            <a:off x="9499600" y="5257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529</a:t>
            </a:r>
            <a:endParaRPr lang="en-US" sz="2400" b="1" dirty="0"/>
          </a:p>
        </p:txBody>
      </p:sp>
      <p:cxnSp>
        <p:nvCxnSpPr>
          <p:cNvPr id="105" name="Straight Arrow Connector 104"/>
          <p:cNvCxnSpPr/>
          <p:nvPr/>
        </p:nvCxnSpPr>
        <p:spPr>
          <a:xfrm>
            <a:off x="7696200" y="4953000"/>
            <a:ext cx="10414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6" name="Straight Arrow Connector 105"/>
          <p:cNvCxnSpPr/>
          <p:nvPr/>
        </p:nvCxnSpPr>
        <p:spPr>
          <a:xfrm flipH="1">
            <a:off x="8763000" y="4953000"/>
            <a:ext cx="990600" cy="304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7" name="Rectangle 106"/>
          <p:cNvSpPr/>
          <p:nvPr/>
        </p:nvSpPr>
        <p:spPr>
          <a:xfrm>
            <a:off x="3124200" y="6019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2</a:t>
            </a:r>
            <a:endParaRPr lang="en-US" sz="2400" b="1" dirty="0"/>
          </a:p>
        </p:txBody>
      </p:sp>
      <p:sp>
        <p:nvSpPr>
          <p:cNvPr id="108" name="Rectangle 107"/>
          <p:cNvSpPr/>
          <p:nvPr/>
        </p:nvSpPr>
        <p:spPr>
          <a:xfrm>
            <a:off x="3886200" y="6019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31</a:t>
            </a:r>
            <a:endParaRPr lang="en-US" sz="2400" b="1" dirty="0"/>
          </a:p>
        </p:txBody>
      </p:sp>
      <p:sp>
        <p:nvSpPr>
          <p:cNvPr id="109" name="Rectangle 108"/>
          <p:cNvSpPr/>
          <p:nvPr/>
        </p:nvSpPr>
        <p:spPr>
          <a:xfrm>
            <a:off x="4648200" y="6019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98</a:t>
            </a:r>
            <a:endParaRPr lang="en-US" sz="2400" b="1" dirty="0"/>
          </a:p>
        </p:txBody>
      </p:sp>
      <p:sp>
        <p:nvSpPr>
          <p:cNvPr id="110" name="Rectangle 109"/>
          <p:cNvSpPr/>
          <p:nvPr/>
        </p:nvSpPr>
        <p:spPr>
          <a:xfrm>
            <a:off x="5410200" y="6019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189</a:t>
            </a:r>
            <a:endParaRPr lang="en-US" sz="2400" b="1" dirty="0"/>
          </a:p>
        </p:txBody>
      </p:sp>
      <p:sp>
        <p:nvSpPr>
          <p:cNvPr id="111" name="Rectangle 110"/>
          <p:cNvSpPr/>
          <p:nvPr/>
        </p:nvSpPr>
        <p:spPr>
          <a:xfrm>
            <a:off x="6172200" y="6019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451</a:t>
            </a:r>
            <a:endParaRPr lang="en-US" sz="2400" b="1" dirty="0"/>
          </a:p>
        </p:txBody>
      </p:sp>
      <p:sp>
        <p:nvSpPr>
          <p:cNvPr id="112" name="Rectangle 111"/>
          <p:cNvSpPr/>
          <p:nvPr/>
        </p:nvSpPr>
        <p:spPr>
          <a:xfrm>
            <a:off x="6934200" y="6019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521</a:t>
            </a:r>
            <a:endParaRPr lang="en-US" sz="2400" b="1" dirty="0"/>
          </a:p>
        </p:txBody>
      </p:sp>
      <p:sp>
        <p:nvSpPr>
          <p:cNvPr id="113" name="Rectangle 112"/>
          <p:cNvSpPr/>
          <p:nvPr/>
        </p:nvSpPr>
        <p:spPr>
          <a:xfrm>
            <a:off x="7696200" y="6019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529</a:t>
            </a:r>
            <a:endParaRPr lang="en-US" sz="2400" b="1" dirty="0"/>
          </a:p>
        </p:txBody>
      </p:sp>
      <p:sp>
        <p:nvSpPr>
          <p:cNvPr id="114" name="Rectangle 113"/>
          <p:cNvSpPr/>
          <p:nvPr/>
        </p:nvSpPr>
        <p:spPr>
          <a:xfrm>
            <a:off x="8458200" y="6019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724</a:t>
            </a:r>
            <a:endParaRPr lang="en-US" sz="2400" b="1" dirty="0"/>
          </a:p>
        </p:txBody>
      </p:sp>
      <p:cxnSp>
        <p:nvCxnSpPr>
          <p:cNvPr id="116" name="Straight Arrow Connector 115"/>
          <p:cNvCxnSpPr/>
          <p:nvPr/>
        </p:nvCxnSpPr>
        <p:spPr>
          <a:xfrm>
            <a:off x="3784600" y="5638800"/>
            <a:ext cx="23876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8" name="Straight Arrow Connector 117"/>
          <p:cNvCxnSpPr/>
          <p:nvPr/>
        </p:nvCxnSpPr>
        <p:spPr>
          <a:xfrm flipH="1">
            <a:off x="6172200" y="5638800"/>
            <a:ext cx="25908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9" name="Rectangle 118"/>
          <p:cNvSpPr/>
          <p:nvPr/>
        </p:nvSpPr>
        <p:spPr>
          <a:xfrm>
            <a:off x="6400800" y="914401"/>
            <a:ext cx="4189480" cy="430887"/>
          </a:xfrm>
          <a:prstGeom prst="rect">
            <a:avLst/>
          </a:prstGeom>
        </p:spPr>
        <p:txBody>
          <a:bodyPr wrap="none">
            <a:spAutoFit/>
          </a:bodyPr>
          <a:lstStyle/>
          <a:p>
            <a:r>
              <a:rPr lang="en-US" sz="2200" b="1" dirty="0"/>
              <a:t>Select the right subarray and </a:t>
            </a:r>
            <a:r>
              <a:rPr lang="en-IN" sz="2200" b="1" dirty="0"/>
              <a:t>Split </a:t>
            </a:r>
          </a:p>
        </p:txBody>
      </p:sp>
      <p:sp>
        <p:nvSpPr>
          <p:cNvPr id="42" name="TextBox 41"/>
          <p:cNvSpPr txBox="1"/>
          <p:nvPr/>
        </p:nvSpPr>
        <p:spPr>
          <a:xfrm>
            <a:off x="5851284" y="2438054"/>
            <a:ext cx="778117" cy="461665"/>
          </a:xfrm>
          <a:prstGeom prst="rect">
            <a:avLst/>
          </a:prstGeom>
          <a:noFill/>
          <a:ln>
            <a:solidFill>
              <a:srgbClr val="0066FF"/>
            </a:solidFill>
          </a:ln>
        </p:spPr>
        <p:txBody>
          <a:bodyPr wrap="square" rtlCol="0">
            <a:spAutoFit/>
          </a:bodyPr>
          <a:lstStyle/>
          <a:p>
            <a:r>
              <a:rPr lang="en-US" sz="2400" dirty="0">
                <a:solidFill>
                  <a:srgbClr val="FF0000"/>
                </a:solidFill>
              </a:rPr>
              <a:t>Split</a:t>
            </a:r>
          </a:p>
        </p:txBody>
      </p:sp>
      <p:sp>
        <p:nvSpPr>
          <p:cNvPr id="115" name="TextBox 114"/>
          <p:cNvSpPr txBox="1"/>
          <p:nvPr/>
        </p:nvSpPr>
        <p:spPr>
          <a:xfrm>
            <a:off x="5744496" y="4874568"/>
            <a:ext cx="1005840" cy="461665"/>
          </a:xfrm>
          <a:prstGeom prst="rect">
            <a:avLst/>
          </a:prstGeom>
          <a:noFill/>
          <a:ln>
            <a:solidFill>
              <a:srgbClr val="0066FF"/>
            </a:solidFill>
          </a:ln>
        </p:spPr>
        <p:txBody>
          <a:bodyPr wrap="square" rtlCol="0">
            <a:spAutoFit/>
          </a:bodyPr>
          <a:lstStyle/>
          <a:p>
            <a:r>
              <a:rPr lang="en-US" sz="2400" dirty="0">
                <a:solidFill>
                  <a:srgbClr val="FF0000"/>
                </a:solidFill>
              </a:rPr>
              <a:t>Merge </a:t>
            </a:r>
          </a:p>
        </p:txBody>
      </p:sp>
      <p:cxnSp>
        <p:nvCxnSpPr>
          <p:cNvPr id="46" name="Straight Arrow Connector 45"/>
          <p:cNvCxnSpPr>
            <a:stCxn id="42" idx="0"/>
          </p:cNvCxnSpPr>
          <p:nvPr/>
        </p:nvCxnSpPr>
        <p:spPr>
          <a:xfrm flipV="1">
            <a:off x="6240342" y="1750825"/>
            <a:ext cx="0" cy="687229"/>
          </a:xfrm>
          <a:prstGeom prst="straightConnector1">
            <a:avLst/>
          </a:prstGeom>
          <a:ln w="28575">
            <a:solidFill>
              <a:srgbClr val="0066FF"/>
            </a:solidFill>
            <a:tailEnd type="stealth" w="lg"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2" idx="2"/>
          </p:cNvCxnSpPr>
          <p:nvPr/>
        </p:nvCxnSpPr>
        <p:spPr>
          <a:xfrm flipH="1">
            <a:off x="6240342" y="2899718"/>
            <a:ext cx="1" cy="1092766"/>
          </a:xfrm>
          <a:prstGeom prst="straightConnector1">
            <a:avLst/>
          </a:prstGeom>
          <a:ln w="28575">
            <a:solidFill>
              <a:srgbClr val="0066FF"/>
            </a:solidFill>
            <a:tailEnd type="stealth" w="lg"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943599" y="4038600"/>
            <a:ext cx="5715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15" idx="0"/>
          </p:cNvCxnSpPr>
          <p:nvPr/>
        </p:nvCxnSpPr>
        <p:spPr>
          <a:xfrm flipV="1">
            <a:off x="6247416" y="4076701"/>
            <a:ext cx="0" cy="797867"/>
          </a:xfrm>
          <a:prstGeom prst="straightConnector1">
            <a:avLst/>
          </a:prstGeom>
          <a:ln w="28575">
            <a:solidFill>
              <a:srgbClr val="0066FF"/>
            </a:solidFill>
            <a:tailEnd type="stealth" w="lg"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15" idx="2"/>
          </p:cNvCxnSpPr>
          <p:nvPr/>
        </p:nvCxnSpPr>
        <p:spPr>
          <a:xfrm>
            <a:off x="6247416" y="5336232"/>
            <a:ext cx="0" cy="683568"/>
          </a:xfrm>
          <a:prstGeom prst="straightConnector1">
            <a:avLst/>
          </a:prstGeom>
          <a:ln w="28575">
            <a:solidFill>
              <a:srgbClr val="0066FF"/>
            </a:solidFill>
            <a:tailEnd type="stealth" w="lg" len="med"/>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2450116" y="5268123"/>
            <a:ext cx="365760" cy="365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7406640" y="5257800"/>
            <a:ext cx="365760" cy="365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787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up)">
                                      <p:cBhvr>
                                        <p:cTn id="39" dur="500"/>
                                        <p:tgtEl>
                                          <p:spTgt spid="3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wipe(up)">
                                      <p:cBhvr>
                                        <p:cTn id="57" dur="500"/>
                                        <p:tgtEl>
                                          <p:spTgt spid="43"/>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500"/>
                                        <p:tgtEl>
                                          <p:spTgt spid="3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wipe(up)">
                                      <p:cBhvr>
                                        <p:cTn id="69" dur="500"/>
                                        <p:tgtEl>
                                          <p:spTgt spid="45"/>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fade">
                                      <p:cBhvr>
                                        <p:cTn id="73" dur="500"/>
                                        <p:tgtEl>
                                          <p:spTgt spid="3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wipe(up)">
                                      <p:cBhvr>
                                        <p:cTn id="81" dur="500"/>
                                        <p:tgtEl>
                                          <p:spTgt spid="56"/>
                                        </p:tgtEl>
                                      </p:cBhvr>
                                    </p:animEffect>
                                  </p:childTnLst>
                                </p:cTn>
                              </p:par>
                              <p:par>
                                <p:cTn id="82" presetID="22" presetClass="entr" presetSubtype="1" fill="hold" nodeType="with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wipe(up)">
                                      <p:cBhvr>
                                        <p:cTn id="84" dur="500"/>
                                        <p:tgtEl>
                                          <p:spTgt spid="58"/>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51"/>
                                        </p:tgtEl>
                                        <p:attrNameLst>
                                          <p:attrName>style.visibility</p:attrName>
                                        </p:attrNameLst>
                                      </p:cBhvr>
                                      <p:to>
                                        <p:strVal val="visible"/>
                                      </p:to>
                                    </p:set>
                                    <p:animEffect transition="in" filter="fade">
                                      <p:cBhvr>
                                        <p:cTn id="89" dur="500"/>
                                        <p:tgtEl>
                                          <p:spTgt spid="5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2"/>
                                        </p:tgtEl>
                                        <p:attrNameLst>
                                          <p:attrName>style.visibility</p:attrName>
                                        </p:attrNameLst>
                                      </p:cBhvr>
                                      <p:to>
                                        <p:strVal val="visible"/>
                                      </p:to>
                                    </p:set>
                                    <p:animEffect transition="in" filter="fade">
                                      <p:cBhvr>
                                        <p:cTn id="92" dur="500"/>
                                        <p:tgtEl>
                                          <p:spTgt spid="5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wipe(up)">
                                      <p:cBhvr>
                                        <p:cTn id="97" dur="500"/>
                                        <p:tgtEl>
                                          <p:spTgt spid="3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8"/>
                                        </p:tgtEl>
                                        <p:attrNameLst>
                                          <p:attrName>style.visibility</p:attrName>
                                        </p:attrNameLst>
                                      </p:cBhvr>
                                      <p:to>
                                        <p:strVal val="visible"/>
                                      </p:to>
                                    </p:set>
                                    <p:animEffect transition="in" filter="fade">
                                      <p:cBhvr>
                                        <p:cTn id="102" dur="500"/>
                                        <p:tgtEl>
                                          <p:spTgt spid="28"/>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29"/>
                                        </p:tgtEl>
                                        <p:attrNameLst>
                                          <p:attrName>style.visibility</p:attrName>
                                        </p:attrNameLst>
                                      </p:cBhvr>
                                      <p:to>
                                        <p:strVal val="visible"/>
                                      </p:to>
                                    </p:set>
                                    <p:animEffect transition="in" filter="fade">
                                      <p:cBhvr>
                                        <p:cTn id="105" dur="500"/>
                                        <p:tgtEl>
                                          <p:spTgt spid="29"/>
                                        </p:tgtEl>
                                      </p:cBhvr>
                                    </p:animEffect>
                                  </p:childTnLst>
                                </p:cTn>
                              </p:par>
                            </p:childTnLst>
                          </p:cTn>
                        </p:par>
                        <p:par>
                          <p:cTn id="106" fill="hold">
                            <p:stCondLst>
                              <p:cond delay="500"/>
                            </p:stCondLst>
                            <p:childTnLst>
                              <p:par>
                                <p:cTn id="107" presetID="10" presetClass="entr" presetSubtype="0" fill="hold" grpId="0" nodeType="afterEffect">
                                  <p:stCondLst>
                                    <p:cond delay="0"/>
                                  </p:stCondLst>
                                  <p:childTnLst>
                                    <p:set>
                                      <p:cBhvr>
                                        <p:cTn id="108" dur="1" fill="hold">
                                          <p:stCondLst>
                                            <p:cond delay="0"/>
                                          </p:stCondLst>
                                        </p:cTn>
                                        <p:tgtEl>
                                          <p:spTgt spid="26"/>
                                        </p:tgtEl>
                                        <p:attrNameLst>
                                          <p:attrName>style.visibility</p:attrName>
                                        </p:attrNameLst>
                                      </p:cBhvr>
                                      <p:to>
                                        <p:strVal val="visible"/>
                                      </p:to>
                                    </p:set>
                                    <p:animEffect transition="in" filter="fade">
                                      <p:cBhvr>
                                        <p:cTn id="109" dur="500"/>
                                        <p:tgtEl>
                                          <p:spTgt spid="2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fade">
                                      <p:cBhvr>
                                        <p:cTn id="112" dur="500"/>
                                        <p:tgtEl>
                                          <p:spTgt spid="27"/>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49"/>
                                        </p:tgtEl>
                                        <p:attrNameLst>
                                          <p:attrName>style.visibility</p:attrName>
                                        </p:attrNameLst>
                                      </p:cBhvr>
                                      <p:to>
                                        <p:strVal val="visible"/>
                                      </p:to>
                                    </p:set>
                                    <p:animEffect transition="in" filter="wipe(up)">
                                      <p:cBhvr>
                                        <p:cTn id="117" dur="500"/>
                                        <p:tgtEl>
                                          <p:spTgt spid="49"/>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9"/>
                                        </p:tgtEl>
                                        <p:attrNameLst>
                                          <p:attrName>style.visibility</p:attrName>
                                        </p:attrNameLst>
                                      </p:cBhvr>
                                      <p:to>
                                        <p:strVal val="visible"/>
                                      </p:to>
                                    </p:set>
                                    <p:animEffect transition="in" filter="fade">
                                      <p:cBhvr>
                                        <p:cTn id="122" dur="500"/>
                                        <p:tgtEl>
                                          <p:spTgt spid="39"/>
                                        </p:tgtEl>
                                      </p:cBhvr>
                                    </p:animEffect>
                                  </p:childTnLst>
                                </p:cTn>
                              </p:par>
                            </p:childTnLst>
                          </p:cTn>
                        </p:par>
                        <p:par>
                          <p:cTn id="123" fill="hold">
                            <p:stCondLst>
                              <p:cond delay="500"/>
                            </p:stCondLst>
                            <p:childTnLst>
                              <p:par>
                                <p:cTn id="124" presetID="10" presetClass="entr" presetSubtype="0" fill="hold" grpId="0" nodeType="afterEffect">
                                  <p:stCondLst>
                                    <p:cond delay="0"/>
                                  </p:stCondLst>
                                  <p:childTnLst>
                                    <p:set>
                                      <p:cBhvr>
                                        <p:cTn id="125" dur="1" fill="hold">
                                          <p:stCondLst>
                                            <p:cond delay="0"/>
                                          </p:stCondLst>
                                        </p:cTn>
                                        <p:tgtEl>
                                          <p:spTgt spid="38"/>
                                        </p:tgtEl>
                                        <p:attrNameLst>
                                          <p:attrName>style.visibility</p:attrName>
                                        </p:attrNameLst>
                                      </p:cBhvr>
                                      <p:to>
                                        <p:strVal val="visible"/>
                                      </p:to>
                                    </p:set>
                                    <p:animEffect transition="in" filter="fade">
                                      <p:cBhvr>
                                        <p:cTn id="126" dur="500"/>
                                        <p:tgtEl>
                                          <p:spTgt spid="38"/>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nodeType="clickEffect">
                                  <p:stCondLst>
                                    <p:cond delay="0"/>
                                  </p:stCondLst>
                                  <p:childTnLst>
                                    <p:set>
                                      <p:cBhvr>
                                        <p:cTn id="130" dur="1" fill="hold">
                                          <p:stCondLst>
                                            <p:cond delay="0"/>
                                          </p:stCondLst>
                                        </p:cTn>
                                        <p:tgtEl>
                                          <p:spTgt spid="50"/>
                                        </p:tgtEl>
                                        <p:attrNameLst>
                                          <p:attrName>style.visibility</p:attrName>
                                        </p:attrNameLst>
                                      </p:cBhvr>
                                      <p:to>
                                        <p:strVal val="visible"/>
                                      </p:to>
                                    </p:set>
                                    <p:animEffect transition="in" filter="wipe(up)">
                                      <p:cBhvr>
                                        <p:cTn id="131" dur="500"/>
                                        <p:tgtEl>
                                          <p:spTgt spid="50"/>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41"/>
                                        </p:tgtEl>
                                        <p:attrNameLst>
                                          <p:attrName>style.visibility</p:attrName>
                                        </p:attrNameLst>
                                      </p:cBhvr>
                                      <p:to>
                                        <p:strVal val="visible"/>
                                      </p:to>
                                    </p:set>
                                    <p:animEffect transition="in" filter="fade">
                                      <p:cBhvr>
                                        <p:cTn id="136" dur="500"/>
                                        <p:tgtEl>
                                          <p:spTgt spid="41"/>
                                        </p:tgtEl>
                                      </p:cBhvr>
                                    </p:animEffect>
                                  </p:childTnLst>
                                </p:cTn>
                              </p:par>
                            </p:childTnLst>
                          </p:cTn>
                        </p:par>
                        <p:par>
                          <p:cTn id="137" fill="hold">
                            <p:stCondLst>
                              <p:cond delay="500"/>
                            </p:stCondLst>
                            <p:childTnLst>
                              <p:par>
                                <p:cTn id="138" presetID="10" presetClass="entr" presetSubtype="0" fill="hold" grpId="0" nodeType="afterEffect">
                                  <p:stCondLst>
                                    <p:cond delay="0"/>
                                  </p:stCondLst>
                                  <p:childTnLst>
                                    <p:set>
                                      <p:cBhvr>
                                        <p:cTn id="139" dur="1" fill="hold">
                                          <p:stCondLst>
                                            <p:cond delay="0"/>
                                          </p:stCondLst>
                                        </p:cTn>
                                        <p:tgtEl>
                                          <p:spTgt spid="40"/>
                                        </p:tgtEl>
                                        <p:attrNameLst>
                                          <p:attrName>style.visibility</p:attrName>
                                        </p:attrNameLst>
                                      </p:cBhvr>
                                      <p:to>
                                        <p:strVal val="visible"/>
                                      </p:to>
                                    </p:set>
                                    <p:animEffect transition="in" filter="fade">
                                      <p:cBhvr>
                                        <p:cTn id="140" dur="500"/>
                                        <p:tgtEl>
                                          <p:spTgt spid="40"/>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1" fill="hold" nodeType="clickEffect">
                                  <p:stCondLst>
                                    <p:cond delay="0"/>
                                  </p:stCondLst>
                                  <p:childTnLst>
                                    <p:set>
                                      <p:cBhvr>
                                        <p:cTn id="144" dur="1" fill="hold">
                                          <p:stCondLst>
                                            <p:cond delay="0"/>
                                          </p:stCondLst>
                                        </p:cTn>
                                        <p:tgtEl>
                                          <p:spTgt spid="60"/>
                                        </p:tgtEl>
                                        <p:attrNameLst>
                                          <p:attrName>style.visibility</p:attrName>
                                        </p:attrNameLst>
                                      </p:cBhvr>
                                      <p:to>
                                        <p:strVal val="visible"/>
                                      </p:to>
                                    </p:set>
                                    <p:animEffect transition="in" filter="wipe(up)">
                                      <p:cBhvr>
                                        <p:cTn id="145" dur="500"/>
                                        <p:tgtEl>
                                          <p:spTgt spid="60"/>
                                        </p:tgtEl>
                                      </p:cBhvr>
                                    </p:animEffect>
                                  </p:childTnLst>
                                </p:cTn>
                              </p:par>
                              <p:par>
                                <p:cTn id="146" presetID="22" presetClass="entr" presetSubtype="1" fill="hold" nodeType="withEffect">
                                  <p:stCondLst>
                                    <p:cond delay="0"/>
                                  </p:stCondLst>
                                  <p:childTnLst>
                                    <p:set>
                                      <p:cBhvr>
                                        <p:cTn id="147" dur="1" fill="hold">
                                          <p:stCondLst>
                                            <p:cond delay="0"/>
                                          </p:stCondLst>
                                        </p:cTn>
                                        <p:tgtEl>
                                          <p:spTgt spid="62"/>
                                        </p:tgtEl>
                                        <p:attrNameLst>
                                          <p:attrName>style.visibility</p:attrName>
                                        </p:attrNameLst>
                                      </p:cBhvr>
                                      <p:to>
                                        <p:strVal val="visible"/>
                                      </p:to>
                                    </p:set>
                                    <p:animEffect transition="in" filter="wipe(up)">
                                      <p:cBhvr>
                                        <p:cTn id="148" dur="500"/>
                                        <p:tgtEl>
                                          <p:spTgt spid="62"/>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53"/>
                                        </p:tgtEl>
                                        <p:attrNameLst>
                                          <p:attrName>style.visibility</p:attrName>
                                        </p:attrNameLst>
                                      </p:cBhvr>
                                      <p:to>
                                        <p:strVal val="visible"/>
                                      </p:to>
                                    </p:set>
                                    <p:animEffect transition="in" filter="fade">
                                      <p:cBhvr>
                                        <p:cTn id="153" dur="500"/>
                                        <p:tgtEl>
                                          <p:spTgt spid="53"/>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54"/>
                                        </p:tgtEl>
                                        <p:attrNameLst>
                                          <p:attrName>style.visibility</p:attrName>
                                        </p:attrNameLst>
                                      </p:cBhvr>
                                      <p:to>
                                        <p:strVal val="visible"/>
                                      </p:to>
                                    </p:set>
                                    <p:animEffect transition="in" filter="fade">
                                      <p:cBhvr>
                                        <p:cTn id="156" dur="500"/>
                                        <p:tgtEl>
                                          <p:spTgt spid="54"/>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1" fill="hold" nodeType="clickEffect">
                                  <p:stCondLst>
                                    <p:cond delay="0"/>
                                  </p:stCondLst>
                                  <p:childTnLst>
                                    <p:set>
                                      <p:cBhvr>
                                        <p:cTn id="160" dur="1" fill="hold">
                                          <p:stCondLst>
                                            <p:cond delay="0"/>
                                          </p:stCondLst>
                                        </p:cTn>
                                        <p:tgtEl>
                                          <p:spTgt spid="68"/>
                                        </p:tgtEl>
                                        <p:attrNameLst>
                                          <p:attrName>style.visibility</p:attrName>
                                        </p:attrNameLst>
                                      </p:cBhvr>
                                      <p:to>
                                        <p:strVal val="visible"/>
                                      </p:to>
                                    </p:set>
                                    <p:animEffect transition="in" filter="wipe(up)">
                                      <p:cBhvr>
                                        <p:cTn id="161" dur="500"/>
                                        <p:tgtEl>
                                          <p:spTgt spid="68"/>
                                        </p:tgtEl>
                                      </p:cBhvr>
                                    </p:animEffect>
                                  </p:childTnLst>
                                </p:cTn>
                              </p:par>
                              <p:par>
                                <p:cTn id="162" presetID="22" presetClass="entr" presetSubtype="1" fill="hold" nodeType="withEffect">
                                  <p:stCondLst>
                                    <p:cond delay="0"/>
                                  </p:stCondLst>
                                  <p:childTnLst>
                                    <p:set>
                                      <p:cBhvr>
                                        <p:cTn id="163" dur="1" fill="hold">
                                          <p:stCondLst>
                                            <p:cond delay="0"/>
                                          </p:stCondLst>
                                        </p:cTn>
                                        <p:tgtEl>
                                          <p:spTgt spid="70"/>
                                        </p:tgtEl>
                                        <p:attrNameLst>
                                          <p:attrName>style.visibility</p:attrName>
                                        </p:attrNameLst>
                                      </p:cBhvr>
                                      <p:to>
                                        <p:strVal val="visible"/>
                                      </p:to>
                                    </p:set>
                                    <p:animEffect transition="in" filter="wipe(up)">
                                      <p:cBhvr>
                                        <p:cTn id="164" dur="500"/>
                                        <p:tgtEl>
                                          <p:spTgt spid="70"/>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63"/>
                                        </p:tgtEl>
                                        <p:attrNameLst>
                                          <p:attrName>style.visibility</p:attrName>
                                        </p:attrNameLst>
                                      </p:cBhvr>
                                      <p:to>
                                        <p:strVal val="visible"/>
                                      </p:to>
                                    </p:set>
                                    <p:animEffect transition="in" filter="fade">
                                      <p:cBhvr>
                                        <p:cTn id="169" dur="500"/>
                                        <p:tgtEl>
                                          <p:spTgt spid="63"/>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64"/>
                                        </p:tgtEl>
                                        <p:attrNameLst>
                                          <p:attrName>style.visibility</p:attrName>
                                        </p:attrNameLst>
                                      </p:cBhvr>
                                      <p:to>
                                        <p:strVal val="visible"/>
                                      </p:to>
                                    </p:set>
                                    <p:animEffect transition="in" filter="fade">
                                      <p:cBhvr>
                                        <p:cTn id="172" dur="500"/>
                                        <p:tgtEl>
                                          <p:spTgt spid="64"/>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65"/>
                                        </p:tgtEl>
                                        <p:attrNameLst>
                                          <p:attrName>style.visibility</p:attrName>
                                        </p:attrNameLst>
                                      </p:cBhvr>
                                      <p:to>
                                        <p:strVal val="visible"/>
                                      </p:to>
                                    </p:set>
                                    <p:animEffect transition="in" filter="fade">
                                      <p:cBhvr>
                                        <p:cTn id="175" dur="500"/>
                                        <p:tgtEl>
                                          <p:spTgt spid="65"/>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66"/>
                                        </p:tgtEl>
                                        <p:attrNameLst>
                                          <p:attrName>style.visibility</p:attrName>
                                        </p:attrNameLst>
                                      </p:cBhvr>
                                      <p:to>
                                        <p:strVal val="visible"/>
                                      </p:to>
                                    </p:set>
                                    <p:animEffect transition="in" filter="fade">
                                      <p:cBhvr>
                                        <p:cTn id="178" dur="500"/>
                                        <p:tgtEl>
                                          <p:spTgt spid="66"/>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grpId="0" nodeType="clickEffect">
                                  <p:stCondLst>
                                    <p:cond delay="0"/>
                                  </p:stCondLst>
                                  <p:childTnLst>
                                    <p:set>
                                      <p:cBhvr>
                                        <p:cTn id="182" dur="1" fill="hold">
                                          <p:stCondLst>
                                            <p:cond delay="0"/>
                                          </p:stCondLst>
                                        </p:cTn>
                                        <p:tgtEl>
                                          <p:spTgt spid="119"/>
                                        </p:tgtEl>
                                        <p:attrNameLst>
                                          <p:attrName>style.visibility</p:attrName>
                                        </p:attrNameLst>
                                      </p:cBhvr>
                                      <p:to>
                                        <p:strVal val="visible"/>
                                      </p:to>
                                    </p:set>
                                    <p:animEffect transition="in" filter="fade">
                                      <p:cBhvr>
                                        <p:cTn id="183" dur="500"/>
                                        <p:tgtEl>
                                          <p:spTgt spid="119"/>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17"/>
                                        </p:tgtEl>
                                        <p:attrNameLst>
                                          <p:attrName>style.visibility</p:attrName>
                                        </p:attrNameLst>
                                      </p:cBhvr>
                                      <p:to>
                                        <p:strVal val="visible"/>
                                      </p:to>
                                    </p:set>
                                    <p:animEffect transition="in" filter="fade">
                                      <p:cBhvr>
                                        <p:cTn id="188" dur="500"/>
                                        <p:tgtEl>
                                          <p:spTgt spid="17"/>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13"/>
                                        </p:tgtEl>
                                        <p:attrNameLst>
                                          <p:attrName>style.visibility</p:attrName>
                                        </p:attrNameLst>
                                      </p:cBhvr>
                                      <p:to>
                                        <p:strVal val="visible"/>
                                      </p:to>
                                    </p:set>
                                    <p:animEffect transition="in" filter="fade">
                                      <p:cBhvr>
                                        <p:cTn id="191" dur="500"/>
                                        <p:tgtEl>
                                          <p:spTgt spid="13"/>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18"/>
                                        </p:tgtEl>
                                        <p:attrNameLst>
                                          <p:attrName>style.visibility</p:attrName>
                                        </p:attrNameLst>
                                      </p:cBhvr>
                                      <p:to>
                                        <p:strVal val="visible"/>
                                      </p:to>
                                    </p:set>
                                    <p:animEffect transition="in" filter="fade">
                                      <p:cBhvr>
                                        <p:cTn id="194" dur="500"/>
                                        <p:tgtEl>
                                          <p:spTgt spid="18"/>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14"/>
                                        </p:tgtEl>
                                        <p:attrNameLst>
                                          <p:attrName>style.visibility</p:attrName>
                                        </p:attrNameLst>
                                      </p:cBhvr>
                                      <p:to>
                                        <p:strVal val="visible"/>
                                      </p:to>
                                    </p:set>
                                    <p:animEffect transition="in" filter="fade">
                                      <p:cBhvr>
                                        <p:cTn id="197" dur="500"/>
                                        <p:tgtEl>
                                          <p:spTgt spid="14"/>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19"/>
                                        </p:tgtEl>
                                        <p:attrNameLst>
                                          <p:attrName>style.visibility</p:attrName>
                                        </p:attrNameLst>
                                      </p:cBhvr>
                                      <p:to>
                                        <p:strVal val="visible"/>
                                      </p:to>
                                    </p:set>
                                    <p:animEffect transition="in" filter="fade">
                                      <p:cBhvr>
                                        <p:cTn id="200" dur="500"/>
                                        <p:tgtEl>
                                          <p:spTgt spid="19"/>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15"/>
                                        </p:tgtEl>
                                        <p:attrNameLst>
                                          <p:attrName>style.visibility</p:attrName>
                                        </p:attrNameLst>
                                      </p:cBhvr>
                                      <p:to>
                                        <p:strVal val="visible"/>
                                      </p:to>
                                    </p:set>
                                    <p:animEffect transition="in" filter="fade">
                                      <p:cBhvr>
                                        <p:cTn id="203" dur="500"/>
                                        <p:tgtEl>
                                          <p:spTgt spid="15"/>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20"/>
                                        </p:tgtEl>
                                        <p:attrNameLst>
                                          <p:attrName>style.visibility</p:attrName>
                                        </p:attrNameLst>
                                      </p:cBhvr>
                                      <p:to>
                                        <p:strVal val="visible"/>
                                      </p:to>
                                    </p:set>
                                    <p:animEffect transition="in" filter="fade">
                                      <p:cBhvr>
                                        <p:cTn id="206" dur="500"/>
                                        <p:tgtEl>
                                          <p:spTgt spid="20"/>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16"/>
                                        </p:tgtEl>
                                        <p:attrNameLst>
                                          <p:attrName>style.visibility</p:attrName>
                                        </p:attrNameLst>
                                      </p:cBhvr>
                                      <p:to>
                                        <p:strVal val="visible"/>
                                      </p:to>
                                    </p:set>
                                    <p:animEffect transition="in" filter="fade">
                                      <p:cBhvr>
                                        <p:cTn id="209" dur="500"/>
                                        <p:tgtEl>
                                          <p:spTgt spid="16"/>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ntr" presetSubtype="1" fill="hold" nodeType="clickEffect">
                                  <p:stCondLst>
                                    <p:cond delay="0"/>
                                  </p:stCondLst>
                                  <p:childTnLst>
                                    <p:set>
                                      <p:cBhvr>
                                        <p:cTn id="213" dur="1" fill="hold">
                                          <p:stCondLst>
                                            <p:cond delay="0"/>
                                          </p:stCondLst>
                                        </p:cTn>
                                        <p:tgtEl>
                                          <p:spTgt spid="79"/>
                                        </p:tgtEl>
                                        <p:attrNameLst>
                                          <p:attrName>style.visibility</p:attrName>
                                        </p:attrNameLst>
                                      </p:cBhvr>
                                      <p:to>
                                        <p:strVal val="visible"/>
                                      </p:to>
                                    </p:set>
                                    <p:animEffect transition="in" filter="wipe(up)">
                                      <p:cBhvr>
                                        <p:cTn id="214" dur="500"/>
                                        <p:tgtEl>
                                          <p:spTgt spid="79"/>
                                        </p:tgtEl>
                                      </p:cBhvr>
                                    </p:animEffect>
                                  </p:childTnLst>
                                </p:cTn>
                              </p:par>
                            </p:childTnLst>
                          </p:cTn>
                        </p:par>
                      </p:childTnLst>
                    </p:cTn>
                  </p:par>
                  <p:par>
                    <p:cTn id="215" fill="hold">
                      <p:stCondLst>
                        <p:cond delay="indefinite"/>
                      </p:stCondLst>
                      <p:childTnLst>
                        <p:par>
                          <p:cTn id="216" fill="hold">
                            <p:stCondLst>
                              <p:cond delay="0"/>
                            </p:stCondLst>
                            <p:childTnLst>
                              <p:par>
                                <p:cTn id="217" presetID="10" presetClass="entr" presetSubtype="0" fill="hold" grpId="0" nodeType="clickEffect">
                                  <p:stCondLst>
                                    <p:cond delay="0"/>
                                  </p:stCondLst>
                                  <p:childTnLst>
                                    <p:set>
                                      <p:cBhvr>
                                        <p:cTn id="218" dur="1" fill="hold">
                                          <p:stCondLst>
                                            <p:cond delay="0"/>
                                          </p:stCondLst>
                                        </p:cTn>
                                        <p:tgtEl>
                                          <p:spTgt spid="73"/>
                                        </p:tgtEl>
                                        <p:attrNameLst>
                                          <p:attrName>style.visibility</p:attrName>
                                        </p:attrNameLst>
                                      </p:cBhvr>
                                      <p:to>
                                        <p:strVal val="visible"/>
                                      </p:to>
                                    </p:set>
                                    <p:animEffect transition="in" filter="fade">
                                      <p:cBhvr>
                                        <p:cTn id="219" dur="500"/>
                                        <p:tgtEl>
                                          <p:spTgt spid="73"/>
                                        </p:tgtEl>
                                      </p:cBhvr>
                                    </p:animEffect>
                                  </p:childTnLst>
                                </p:cTn>
                              </p:par>
                              <p:par>
                                <p:cTn id="220" presetID="10" presetClass="entr" presetSubtype="0" fill="hold" grpId="0" nodeType="withEffect">
                                  <p:stCondLst>
                                    <p:cond delay="0"/>
                                  </p:stCondLst>
                                  <p:childTnLst>
                                    <p:set>
                                      <p:cBhvr>
                                        <p:cTn id="221" dur="1" fill="hold">
                                          <p:stCondLst>
                                            <p:cond delay="0"/>
                                          </p:stCondLst>
                                        </p:cTn>
                                        <p:tgtEl>
                                          <p:spTgt spid="71"/>
                                        </p:tgtEl>
                                        <p:attrNameLst>
                                          <p:attrName>style.visibility</p:attrName>
                                        </p:attrNameLst>
                                      </p:cBhvr>
                                      <p:to>
                                        <p:strVal val="visible"/>
                                      </p:to>
                                    </p:set>
                                    <p:animEffect transition="in" filter="fade">
                                      <p:cBhvr>
                                        <p:cTn id="222" dur="500"/>
                                        <p:tgtEl>
                                          <p:spTgt spid="71"/>
                                        </p:tgtEl>
                                      </p:cBhvr>
                                    </p:animEffect>
                                  </p:childTnLst>
                                </p:cTn>
                              </p:par>
                              <p:par>
                                <p:cTn id="223" presetID="10" presetClass="entr" presetSubtype="0" fill="hold" grpId="0" nodeType="withEffect">
                                  <p:stCondLst>
                                    <p:cond delay="0"/>
                                  </p:stCondLst>
                                  <p:childTnLst>
                                    <p:set>
                                      <p:cBhvr>
                                        <p:cTn id="224" dur="1" fill="hold">
                                          <p:stCondLst>
                                            <p:cond delay="0"/>
                                          </p:stCondLst>
                                        </p:cTn>
                                        <p:tgtEl>
                                          <p:spTgt spid="74"/>
                                        </p:tgtEl>
                                        <p:attrNameLst>
                                          <p:attrName>style.visibility</p:attrName>
                                        </p:attrNameLst>
                                      </p:cBhvr>
                                      <p:to>
                                        <p:strVal val="visible"/>
                                      </p:to>
                                    </p:set>
                                    <p:animEffect transition="in" filter="fade">
                                      <p:cBhvr>
                                        <p:cTn id="225" dur="500"/>
                                        <p:tgtEl>
                                          <p:spTgt spid="74"/>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72"/>
                                        </p:tgtEl>
                                        <p:attrNameLst>
                                          <p:attrName>style.visibility</p:attrName>
                                        </p:attrNameLst>
                                      </p:cBhvr>
                                      <p:to>
                                        <p:strVal val="visible"/>
                                      </p:to>
                                    </p:set>
                                    <p:animEffect transition="in" filter="fade">
                                      <p:cBhvr>
                                        <p:cTn id="228" dur="500"/>
                                        <p:tgtEl>
                                          <p:spTgt spid="72"/>
                                        </p:tgtEl>
                                      </p:cBhvr>
                                    </p:animEffect>
                                  </p:childTnLst>
                                </p:cTn>
                              </p:par>
                            </p:childTnLst>
                          </p:cTn>
                        </p:par>
                      </p:childTnLst>
                    </p:cTn>
                  </p:par>
                  <p:par>
                    <p:cTn id="229" fill="hold">
                      <p:stCondLst>
                        <p:cond delay="indefinite"/>
                      </p:stCondLst>
                      <p:childTnLst>
                        <p:par>
                          <p:cTn id="230" fill="hold">
                            <p:stCondLst>
                              <p:cond delay="0"/>
                            </p:stCondLst>
                            <p:childTnLst>
                              <p:par>
                                <p:cTn id="231" presetID="22" presetClass="entr" presetSubtype="1" fill="hold" nodeType="clickEffect">
                                  <p:stCondLst>
                                    <p:cond delay="0"/>
                                  </p:stCondLst>
                                  <p:childTnLst>
                                    <p:set>
                                      <p:cBhvr>
                                        <p:cTn id="232" dur="1" fill="hold">
                                          <p:stCondLst>
                                            <p:cond delay="0"/>
                                          </p:stCondLst>
                                        </p:cTn>
                                        <p:tgtEl>
                                          <p:spTgt spid="89"/>
                                        </p:tgtEl>
                                        <p:attrNameLst>
                                          <p:attrName>style.visibility</p:attrName>
                                        </p:attrNameLst>
                                      </p:cBhvr>
                                      <p:to>
                                        <p:strVal val="visible"/>
                                      </p:to>
                                    </p:set>
                                    <p:animEffect transition="in" filter="wipe(up)">
                                      <p:cBhvr>
                                        <p:cTn id="233" dur="500"/>
                                        <p:tgtEl>
                                          <p:spTgt spid="89"/>
                                        </p:tgtEl>
                                      </p:cBhvr>
                                    </p:animEffect>
                                  </p:childTnLst>
                                </p:cTn>
                              </p:par>
                              <p:par>
                                <p:cTn id="234" presetID="22" presetClass="entr" presetSubtype="1" fill="hold" nodeType="withEffect">
                                  <p:stCondLst>
                                    <p:cond delay="0"/>
                                  </p:stCondLst>
                                  <p:childTnLst>
                                    <p:set>
                                      <p:cBhvr>
                                        <p:cTn id="235" dur="1" fill="hold">
                                          <p:stCondLst>
                                            <p:cond delay="0"/>
                                          </p:stCondLst>
                                        </p:cTn>
                                        <p:tgtEl>
                                          <p:spTgt spid="90"/>
                                        </p:tgtEl>
                                        <p:attrNameLst>
                                          <p:attrName>style.visibility</p:attrName>
                                        </p:attrNameLst>
                                      </p:cBhvr>
                                      <p:to>
                                        <p:strVal val="visible"/>
                                      </p:to>
                                    </p:set>
                                    <p:animEffect transition="in" filter="wipe(up)">
                                      <p:cBhvr>
                                        <p:cTn id="236" dur="500"/>
                                        <p:tgtEl>
                                          <p:spTgt spid="90"/>
                                        </p:tgtEl>
                                      </p:cBhvr>
                                    </p:animEffect>
                                  </p:childTnLst>
                                </p:cTn>
                              </p:par>
                            </p:childTnLst>
                          </p:cTn>
                        </p:par>
                      </p:childTnLst>
                    </p:cTn>
                  </p:par>
                  <p:par>
                    <p:cTn id="237" fill="hold">
                      <p:stCondLst>
                        <p:cond delay="indefinite"/>
                      </p:stCondLst>
                      <p:childTnLst>
                        <p:par>
                          <p:cTn id="238" fill="hold">
                            <p:stCondLst>
                              <p:cond delay="0"/>
                            </p:stCondLst>
                            <p:childTnLst>
                              <p:par>
                                <p:cTn id="239" presetID="10" presetClass="entr" presetSubtype="0" fill="hold" grpId="0" nodeType="clickEffect">
                                  <p:stCondLst>
                                    <p:cond delay="0"/>
                                  </p:stCondLst>
                                  <p:childTnLst>
                                    <p:set>
                                      <p:cBhvr>
                                        <p:cTn id="240" dur="1" fill="hold">
                                          <p:stCondLst>
                                            <p:cond delay="0"/>
                                          </p:stCondLst>
                                        </p:cTn>
                                        <p:tgtEl>
                                          <p:spTgt spid="82"/>
                                        </p:tgtEl>
                                        <p:attrNameLst>
                                          <p:attrName>style.visibility</p:attrName>
                                        </p:attrNameLst>
                                      </p:cBhvr>
                                      <p:to>
                                        <p:strVal val="visible"/>
                                      </p:to>
                                    </p:set>
                                    <p:animEffect transition="in" filter="fade">
                                      <p:cBhvr>
                                        <p:cTn id="241" dur="500"/>
                                        <p:tgtEl>
                                          <p:spTgt spid="82"/>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84"/>
                                        </p:tgtEl>
                                        <p:attrNameLst>
                                          <p:attrName>style.visibility</p:attrName>
                                        </p:attrNameLst>
                                      </p:cBhvr>
                                      <p:to>
                                        <p:strVal val="visible"/>
                                      </p:to>
                                    </p:set>
                                    <p:animEffect transition="in" filter="fade">
                                      <p:cBhvr>
                                        <p:cTn id="244" dur="500"/>
                                        <p:tgtEl>
                                          <p:spTgt spid="84"/>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81"/>
                                        </p:tgtEl>
                                        <p:attrNameLst>
                                          <p:attrName>style.visibility</p:attrName>
                                        </p:attrNameLst>
                                      </p:cBhvr>
                                      <p:to>
                                        <p:strVal val="visible"/>
                                      </p:to>
                                    </p:set>
                                    <p:animEffect transition="in" filter="fade">
                                      <p:cBhvr>
                                        <p:cTn id="247" dur="500"/>
                                        <p:tgtEl>
                                          <p:spTgt spid="81"/>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83"/>
                                        </p:tgtEl>
                                        <p:attrNameLst>
                                          <p:attrName>style.visibility</p:attrName>
                                        </p:attrNameLst>
                                      </p:cBhvr>
                                      <p:to>
                                        <p:strVal val="visible"/>
                                      </p:to>
                                    </p:set>
                                    <p:animEffect transition="in" filter="fade">
                                      <p:cBhvr>
                                        <p:cTn id="250" dur="500"/>
                                        <p:tgtEl>
                                          <p:spTgt spid="83"/>
                                        </p:tgtEl>
                                      </p:cBhvr>
                                    </p:animEffect>
                                  </p:childTnLst>
                                </p:cTn>
                              </p:par>
                            </p:childTnLst>
                          </p:cTn>
                        </p:par>
                      </p:childTnLst>
                    </p:cTn>
                  </p:par>
                  <p:par>
                    <p:cTn id="251" fill="hold">
                      <p:stCondLst>
                        <p:cond delay="indefinite"/>
                      </p:stCondLst>
                      <p:childTnLst>
                        <p:par>
                          <p:cTn id="252" fill="hold">
                            <p:stCondLst>
                              <p:cond delay="0"/>
                            </p:stCondLst>
                            <p:childTnLst>
                              <p:par>
                                <p:cTn id="253" presetID="22" presetClass="entr" presetSubtype="1" fill="hold" nodeType="clickEffect">
                                  <p:stCondLst>
                                    <p:cond delay="0"/>
                                  </p:stCondLst>
                                  <p:childTnLst>
                                    <p:set>
                                      <p:cBhvr>
                                        <p:cTn id="254" dur="1" fill="hold">
                                          <p:stCondLst>
                                            <p:cond delay="0"/>
                                          </p:stCondLst>
                                        </p:cTn>
                                        <p:tgtEl>
                                          <p:spTgt spid="97"/>
                                        </p:tgtEl>
                                        <p:attrNameLst>
                                          <p:attrName>style.visibility</p:attrName>
                                        </p:attrNameLst>
                                      </p:cBhvr>
                                      <p:to>
                                        <p:strVal val="visible"/>
                                      </p:to>
                                    </p:set>
                                    <p:animEffect transition="in" filter="wipe(up)">
                                      <p:cBhvr>
                                        <p:cTn id="255" dur="500"/>
                                        <p:tgtEl>
                                          <p:spTgt spid="97"/>
                                        </p:tgtEl>
                                      </p:cBhvr>
                                    </p:animEffect>
                                  </p:childTnLst>
                                </p:cTn>
                              </p:par>
                              <p:par>
                                <p:cTn id="256" presetID="22" presetClass="entr" presetSubtype="1" fill="hold" nodeType="withEffect">
                                  <p:stCondLst>
                                    <p:cond delay="0"/>
                                  </p:stCondLst>
                                  <p:childTnLst>
                                    <p:set>
                                      <p:cBhvr>
                                        <p:cTn id="257" dur="1" fill="hold">
                                          <p:stCondLst>
                                            <p:cond delay="0"/>
                                          </p:stCondLst>
                                        </p:cTn>
                                        <p:tgtEl>
                                          <p:spTgt spid="98"/>
                                        </p:tgtEl>
                                        <p:attrNameLst>
                                          <p:attrName>style.visibility</p:attrName>
                                        </p:attrNameLst>
                                      </p:cBhvr>
                                      <p:to>
                                        <p:strVal val="visible"/>
                                      </p:to>
                                    </p:set>
                                    <p:animEffect transition="in" filter="wipe(up)">
                                      <p:cBhvr>
                                        <p:cTn id="258" dur="500"/>
                                        <p:tgtEl>
                                          <p:spTgt spid="98"/>
                                        </p:tgtEl>
                                      </p:cBhvr>
                                    </p:animEffect>
                                  </p:childTnLst>
                                </p:cTn>
                              </p:par>
                            </p:childTnLst>
                          </p:cTn>
                        </p:par>
                      </p:childTnLst>
                    </p:cTn>
                  </p:par>
                  <p:par>
                    <p:cTn id="259" fill="hold">
                      <p:stCondLst>
                        <p:cond delay="indefinite"/>
                      </p:stCondLst>
                      <p:childTnLst>
                        <p:par>
                          <p:cTn id="260" fill="hold">
                            <p:stCondLst>
                              <p:cond delay="0"/>
                            </p:stCondLst>
                            <p:childTnLst>
                              <p:par>
                                <p:cTn id="261" presetID="10" presetClass="entr" presetSubtype="0" fill="hold" grpId="0" nodeType="clickEffect">
                                  <p:stCondLst>
                                    <p:cond delay="0"/>
                                  </p:stCondLst>
                                  <p:childTnLst>
                                    <p:set>
                                      <p:cBhvr>
                                        <p:cTn id="262" dur="1" fill="hold">
                                          <p:stCondLst>
                                            <p:cond delay="0"/>
                                          </p:stCondLst>
                                        </p:cTn>
                                        <p:tgtEl>
                                          <p:spTgt spid="93"/>
                                        </p:tgtEl>
                                        <p:attrNameLst>
                                          <p:attrName>style.visibility</p:attrName>
                                        </p:attrNameLst>
                                      </p:cBhvr>
                                      <p:to>
                                        <p:strVal val="visible"/>
                                      </p:to>
                                    </p:set>
                                    <p:animEffect transition="in" filter="fade">
                                      <p:cBhvr>
                                        <p:cTn id="263" dur="500"/>
                                        <p:tgtEl>
                                          <p:spTgt spid="93"/>
                                        </p:tgtEl>
                                      </p:cBhvr>
                                    </p:animEffect>
                                  </p:childTnLst>
                                </p:cTn>
                              </p:par>
                              <p:par>
                                <p:cTn id="264" presetID="10" presetClass="entr" presetSubtype="0" fill="hold" grpId="0" nodeType="withEffect">
                                  <p:stCondLst>
                                    <p:cond delay="0"/>
                                  </p:stCondLst>
                                  <p:childTnLst>
                                    <p:set>
                                      <p:cBhvr>
                                        <p:cTn id="265" dur="1" fill="hold">
                                          <p:stCondLst>
                                            <p:cond delay="0"/>
                                          </p:stCondLst>
                                        </p:cTn>
                                        <p:tgtEl>
                                          <p:spTgt spid="94"/>
                                        </p:tgtEl>
                                        <p:attrNameLst>
                                          <p:attrName>style.visibility</p:attrName>
                                        </p:attrNameLst>
                                      </p:cBhvr>
                                      <p:to>
                                        <p:strVal val="visible"/>
                                      </p:to>
                                    </p:set>
                                    <p:animEffect transition="in" filter="fade">
                                      <p:cBhvr>
                                        <p:cTn id="266" dur="500"/>
                                        <p:tgtEl>
                                          <p:spTgt spid="94"/>
                                        </p:tgtEl>
                                      </p:cBhvr>
                                    </p:animEffect>
                                  </p:childTnLst>
                                </p:cTn>
                              </p:par>
                            </p:childTnLst>
                          </p:cTn>
                        </p:par>
                      </p:childTnLst>
                    </p:cTn>
                  </p:par>
                  <p:par>
                    <p:cTn id="267" fill="hold">
                      <p:stCondLst>
                        <p:cond delay="indefinite"/>
                      </p:stCondLst>
                      <p:childTnLst>
                        <p:par>
                          <p:cTn id="268" fill="hold">
                            <p:stCondLst>
                              <p:cond delay="0"/>
                            </p:stCondLst>
                            <p:childTnLst>
                              <p:par>
                                <p:cTn id="269" presetID="22" presetClass="entr" presetSubtype="1" fill="hold" nodeType="clickEffect">
                                  <p:stCondLst>
                                    <p:cond delay="0"/>
                                  </p:stCondLst>
                                  <p:childTnLst>
                                    <p:set>
                                      <p:cBhvr>
                                        <p:cTn id="270" dur="1" fill="hold">
                                          <p:stCondLst>
                                            <p:cond delay="0"/>
                                          </p:stCondLst>
                                        </p:cTn>
                                        <p:tgtEl>
                                          <p:spTgt spid="80"/>
                                        </p:tgtEl>
                                        <p:attrNameLst>
                                          <p:attrName>style.visibility</p:attrName>
                                        </p:attrNameLst>
                                      </p:cBhvr>
                                      <p:to>
                                        <p:strVal val="visible"/>
                                      </p:to>
                                    </p:set>
                                    <p:animEffect transition="in" filter="wipe(up)">
                                      <p:cBhvr>
                                        <p:cTn id="271" dur="500"/>
                                        <p:tgtEl>
                                          <p:spTgt spid="80"/>
                                        </p:tgtEl>
                                      </p:cBhvr>
                                    </p:animEffect>
                                  </p:childTnLst>
                                </p:cTn>
                              </p:par>
                            </p:childTnLst>
                          </p:cTn>
                        </p:par>
                      </p:childTnLst>
                    </p:cTn>
                  </p:par>
                  <p:par>
                    <p:cTn id="272" fill="hold">
                      <p:stCondLst>
                        <p:cond delay="indefinite"/>
                      </p:stCondLst>
                      <p:childTnLst>
                        <p:par>
                          <p:cTn id="273" fill="hold">
                            <p:stCondLst>
                              <p:cond delay="0"/>
                            </p:stCondLst>
                            <p:childTnLst>
                              <p:par>
                                <p:cTn id="274" presetID="10" presetClass="entr" presetSubtype="0" fill="hold" grpId="0" nodeType="clickEffect">
                                  <p:stCondLst>
                                    <p:cond delay="0"/>
                                  </p:stCondLst>
                                  <p:childTnLst>
                                    <p:set>
                                      <p:cBhvr>
                                        <p:cTn id="275" dur="1" fill="hold">
                                          <p:stCondLst>
                                            <p:cond delay="0"/>
                                          </p:stCondLst>
                                        </p:cTn>
                                        <p:tgtEl>
                                          <p:spTgt spid="77"/>
                                        </p:tgtEl>
                                        <p:attrNameLst>
                                          <p:attrName>style.visibility</p:attrName>
                                        </p:attrNameLst>
                                      </p:cBhvr>
                                      <p:to>
                                        <p:strVal val="visible"/>
                                      </p:to>
                                    </p:set>
                                    <p:animEffect transition="in" filter="fade">
                                      <p:cBhvr>
                                        <p:cTn id="276" dur="500"/>
                                        <p:tgtEl>
                                          <p:spTgt spid="77"/>
                                        </p:tgtEl>
                                      </p:cBhvr>
                                    </p:animEffect>
                                  </p:childTnLst>
                                </p:cTn>
                              </p:par>
                              <p:par>
                                <p:cTn id="277" presetID="10" presetClass="entr" presetSubtype="0" fill="hold" grpId="0" nodeType="withEffect">
                                  <p:stCondLst>
                                    <p:cond delay="0"/>
                                  </p:stCondLst>
                                  <p:childTnLst>
                                    <p:set>
                                      <p:cBhvr>
                                        <p:cTn id="278" dur="1" fill="hold">
                                          <p:stCondLst>
                                            <p:cond delay="0"/>
                                          </p:stCondLst>
                                        </p:cTn>
                                        <p:tgtEl>
                                          <p:spTgt spid="75"/>
                                        </p:tgtEl>
                                        <p:attrNameLst>
                                          <p:attrName>style.visibility</p:attrName>
                                        </p:attrNameLst>
                                      </p:cBhvr>
                                      <p:to>
                                        <p:strVal val="visible"/>
                                      </p:to>
                                    </p:set>
                                    <p:animEffect transition="in" filter="fade">
                                      <p:cBhvr>
                                        <p:cTn id="279" dur="500"/>
                                        <p:tgtEl>
                                          <p:spTgt spid="75"/>
                                        </p:tgtEl>
                                      </p:cBhvr>
                                    </p:animEffect>
                                  </p:childTnLst>
                                </p:cTn>
                              </p:par>
                              <p:par>
                                <p:cTn id="280" presetID="10" presetClass="entr" presetSubtype="0" fill="hold" grpId="0" nodeType="withEffect">
                                  <p:stCondLst>
                                    <p:cond delay="0"/>
                                  </p:stCondLst>
                                  <p:childTnLst>
                                    <p:set>
                                      <p:cBhvr>
                                        <p:cTn id="281" dur="1" fill="hold">
                                          <p:stCondLst>
                                            <p:cond delay="0"/>
                                          </p:stCondLst>
                                        </p:cTn>
                                        <p:tgtEl>
                                          <p:spTgt spid="78"/>
                                        </p:tgtEl>
                                        <p:attrNameLst>
                                          <p:attrName>style.visibility</p:attrName>
                                        </p:attrNameLst>
                                      </p:cBhvr>
                                      <p:to>
                                        <p:strVal val="visible"/>
                                      </p:to>
                                    </p:set>
                                    <p:animEffect transition="in" filter="fade">
                                      <p:cBhvr>
                                        <p:cTn id="282" dur="500"/>
                                        <p:tgtEl>
                                          <p:spTgt spid="78"/>
                                        </p:tgtEl>
                                      </p:cBhvr>
                                    </p:animEffect>
                                  </p:childTnLst>
                                </p:cTn>
                              </p:par>
                              <p:par>
                                <p:cTn id="283" presetID="10" presetClass="entr" presetSubtype="0" fill="hold" grpId="0" nodeType="withEffect">
                                  <p:stCondLst>
                                    <p:cond delay="0"/>
                                  </p:stCondLst>
                                  <p:childTnLst>
                                    <p:set>
                                      <p:cBhvr>
                                        <p:cTn id="284" dur="1" fill="hold">
                                          <p:stCondLst>
                                            <p:cond delay="0"/>
                                          </p:stCondLst>
                                        </p:cTn>
                                        <p:tgtEl>
                                          <p:spTgt spid="76"/>
                                        </p:tgtEl>
                                        <p:attrNameLst>
                                          <p:attrName>style.visibility</p:attrName>
                                        </p:attrNameLst>
                                      </p:cBhvr>
                                      <p:to>
                                        <p:strVal val="visible"/>
                                      </p:to>
                                    </p:set>
                                    <p:animEffect transition="in" filter="fade">
                                      <p:cBhvr>
                                        <p:cTn id="285" dur="500"/>
                                        <p:tgtEl>
                                          <p:spTgt spid="76"/>
                                        </p:tgtEl>
                                      </p:cBhvr>
                                    </p:animEffect>
                                  </p:childTnLst>
                                </p:cTn>
                              </p:par>
                            </p:childTnLst>
                          </p:cTn>
                        </p:par>
                      </p:childTnLst>
                    </p:cTn>
                  </p:par>
                  <p:par>
                    <p:cTn id="286" fill="hold">
                      <p:stCondLst>
                        <p:cond delay="indefinite"/>
                      </p:stCondLst>
                      <p:childTnLst>
                        <p:par>
                          <p:cTn id="287" fill="hold">
                            <p:stCondLst>
                              <p:cond delay="0"/>
                            </p:stCondLst>
                            <p:childTnLst>
                              <p:par>
                                <p:cTn id="288" presetID="22" presetClass="entr" presetSubtype="1" fill="hold" nodeType="clickEffect">
                                  <p:stCondLst>
                                    <p:cond delay="0"/>
                                  </p:stCondLst>
                                  <p:childTnLst>
                                    <p:set>
                                      <p:cBhvr>
                                        <p:cTn id="289" dur="1" fill="hold">
                                          <p:stCondLst>
                                            <p:cond delay="0"/>
                                          </p:stCondLst>
                                        </p:cTn>
                                        <p:tgtEl>
                                          <p:spTgt spid="91"/>
                                        </p:tgtEl>
                                        <p:attrNameLst>
                                          <p:attrName>style.visibility</p:attrName>
                                        </p:attrNameLst>
                                      </p:cBhvr>
                                      <p:to>
                                        <p:strVal val="visible"/>
                                      </p:to>
                                    </p:set>
                                    <p:animEffect transition="in" filter="wipe(up)">
                                      <p:cBhvr>
                                        <p:cTn id="290" dur="500"/>
                                        <p:tgtEl>
                                          <p:spTgt spid="91"/>
                                        </p:tgtEl>
                                      </p:cBhvr>
                                    </p:animEffect>
                                  </p:childTnLst>
                                </p:cTn>
                              </p:par>
                            </p:childTnLst>
                          </p:cTn>
                        </p:par>
                      </p:childTnLst>
                    </p:cTn>
                  </p:par>
                  <p:par>
                    <p:cTn id="291" fill="hold">
                      <p:stCondLst>
                        <p:cond delay="indefinite"/>
                      </p:stCondLst>
                      <p:childTnLst>
                        <p:par>
                          <p:cTn id="292" fill="hold">
                            <p:stCondLst>
                              <p:cond delay="0"/>
                            </p:stCondLst>
                            <p:childTnLst>
                              <p:par>
                                <p:cTn id="293" presetID="10" presetClass="entr" presetSubtype="0" fill="hold" grpId="0" nodeType="clickEffect">
                                  <p:stCondLst>
                                    <p:cond delay="0"/>
                                  </p:stCondLst>
                                  <p:childTnLst>
                                    <p:set>
                                      <p:cBhvr>
                                        <p:cTn id="294" dur="1" fill="hold">
                                          <p:stCondLst>
                                            <p:cond delay="0"/>
                                          </p:stCondLst>
                                        </p:cTn>
                                        <p:tgtEl>
                                          <p:spTgt spid="86"/>
                                        </p:tgtEl>
                                        <p:attrNameLst>
                                          <p:attrName>style.visibility</p:attrName>
                                        </p:attrNameLst>
                                      </p:cBhvr>
                                      <p:to>
                                        <p:strVal val="visible"/>
                                      </p:to>
                                    </p:set>
                                    <p:animEffect transition="in" filter="fade">
                                      <p:cBhvr>
                                        <p:cTn id="295" dur="500"/>
                                        <p:tgtEl>
                                          <p:spTgt spid="86"/>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85"/>
                                        </p:tgtEl>
                                        <p:attrNameLst>
                                          <p:attrName>style.visibility</p:attrName>
                                        </p:attrNameLst>
                                      </p:cBhvr>
                                      <p:to>
                                        <p:strVal val="visible"/>
                                      </p:to>
                                    </p:set>
                                    <p:animEffect transition="in" filter="fade">
                                      <p:cBhvr>
                                        <p:cTn id="298" dur="500"/>
                                        <p:tgtEl>
                                          <p:spTgt spid="85"/>
                                        </p:tgtEl>
                                      </p:cBhvr>
                                    </p:animEffect>
                                  </p:childTnLst>
                                </p:cTn>
                              </p:par>
                            </p:childTnLst>
                          </p:cTn>
                        </p:par>
                      </p:childTnLst>
                    </p:cTn>
                  </p:par>
                  <p:par>
                    <p:cTn id="299" fill="hold">
                      <p:stCondLst>
                        <p:cond delay="indefinite"/>
                      </p:stCondLst>
                      <p:childTnLst>
                        <p:par>
                          <p:cTn id="300" fill="hold">
                            <p:stCondLst>
                              <p:cond delay="0"/>
                            </p:stCondLst>
                            <p:childTnLst>
                              <p:par>
                                <p:cTn id="301" presetID="22" presetClass="entr" presetSubtype="1" fill="hold" nodeType="clickEffect">
                                  <p:stCondLst>
                                    <p:cond delay="0"/>
                                  </p:stCondLst>
                                  <p:childTnLst>
                                    <p:set>
                                      <p:cBhvr>
                                        <p:cTn id="302" dur="1" fill="hold">
                                          <p:stCondLst>
                                            <p:cond delay="0"/>
                                          </p:stCondLst>
                                        </p:cTn>
                                        <p:tgtEl>
                                          <p:spTgt spid="92"/>
                                        </p:tgtEl>
                                        <p:attrNameLst>
                                          <p:attrName>style.visibility</p:attrName>
                                        </p:attrNameLst>
                                      </p:cBhvr>
                                      <p:to>
                                        <p:strVal val="visible"/>
                                      </p:to>
                                    </p:set>
                                    <p:animEffect transition="in" filter="wipe(up)">
                                      <p:cBhvr>
                                        <p:cTn id="303" dur="500"/>
                                        <p:tgtEl>
                                          <p:spTgt spid="92"/>
                                        </p:tgtEl>
                                      </p:cBhvr>
                                    </p:animEffect>
                                  </p:childTnLst>
                                </p:cTn>
                              </p:par>
                            </p:childTnLst>
                          </p:cTn>
                        </p:par>
                      </p:childTnLst>
                    </p:cTn>
                  </p:par>
                  <p:par>
                    <p:cTn id="304" fill="hold">
                      <p:stCondLst>
                        <p:cond delay="indefinite"/>
                      </p:stCondLst>
                      <p:childTnLst>
                        <p:par>
                          <p:cTn id="305" fill="hold">
                            <p:stCondLst>
                              <p:cond delay="0"/>
                            </p:stCondLst>
                            <p:childTnLst>
                              <p:par>
                                <p:cTn id="306" presetID="10" presetClass="entr" presetSubtype="0" fill="hold" grpId="0" nodeType="clickEffect">
                                  <p:stCondLst>
                                    <p:cond delay="0"/>
                                  </p:stCondLst>
                                  <p:childTnLst>
                                    <p:set>
                                      <p:cBhvr>
                                        <p:cTn id="307" dur="1" fill="hold">
                                          <p:stCondLst>
                                            <p:cond delay="0"/>
                                          </p:stCondLst>
                                        </p:cTn>
                                        <p:tgtEl>
                                          <p:spTgt spid="88"/>
                                        </p:tgtEl>
                                        <p:attrNameLst>
                                          <p:attrName>style.visibility</p:attrName>
                                        </p:attrNameLst>
                                      </p:cBhvr>
                                      <p:to>
                                        <p:strVal val="visible"/>
                                      </p:to>
                                    </p:set>
                                    <p:animEffect transition="in" filter="fade">
                                      <p:cBhvr>
                                        <p:cTn id="308" dur="500"/>
                                        <p:tgtEl>
                                          <p:spTgt spid="88"/>
                                        </p:tgtEl>
                                      </p:cBhvr>
                                    </p:animEffect>
                                  </p:childTnLst>
                                </p:cTn>
                              </p:par>
                              <p:par>
                                <p:cTn id="309" presetID="10" presetClass="entr" presetSubtype="0" fill="hold" grpId="0" nodeType="withEffect">
                                  <p:stCondLst>
                                    <p:cond delay="0"/>
                                  </p:stCondLst>
                                  <p:childTnLst>
                                    <p:set>
                                      <p:cBhvr>
                                        <p:cTn id="310" dur="1" fill="hold">
                                          <p:stCondLst>
                                            <p:cond delay="0"/>
                                          </p:stCondLst>
                                        </p:cTn>
                                        <p:tgtEl>
                                          <p:spTgt spid="87"/>
                                        </p:tgtEl>
                                        <p:attrNameLst>
                                          <p:attrName>style.visibility</p:attrName>
                                        </p:attrNameLst>
                                      </p:cBhvr>
                                      <p:to>
                                        <p:strVal val="visible"/>
                                      </p:to>
                                    </p:set>
                                    <p:animEffect transition="in" filter="fade">
                                      <p:cBhvr>
                                        <p:cTn id="311" dur="500"/>
                                        <p:tgtEl>
                                          <p:spTgt spid="87"/>
                                        </p:tgtEl>
                                      </p:cBhvr>
                                    </p:animEffect>
                                  </p:childTnLst>
                                </p:cTn>
                              </p:par>
                            </p:childTnLst>
                          </p:cTn>
                        </p:par>
                      </p:childTnLst>
                    </p:cTn>
                  </p:par>
                  <p:par>
                    <p:cTn id="312" fill="hold">
                      <p:stCondLst>
                        <p:cond delay="indefinite"/>
                      </p:stCondLst>
                      <p:childTnLst>
                        <p:par>
                          <p:cTn id="313" fill="hold">
                            <p:stCondLst>
                              <p:cond delay="0"/>
                            </p:stCondLst>
                            <p:childTnLst>
                              <p:par>
                                <p:cTn id="314" presetID="22" presetClass="entr" presetSubtype="1" fill="hold" nodeType="clickEffect">
                                  <p:stCondLst>
                                    <p:cond delay="0"/>
                                  </p:stCondLst>
                                  <p:childTnLst>
                                    <p:set>
                                      <p:cBhvr>
                                        <p:cTn id="315" dur="1" fill="hold">
                                          <p:stCondLst>
                                            <p:cond delay="0"/>
                                          </p:stCondLst>
                                        </p:cTn>
                                        <p:tgtEl>
                                          <p:spTgt spid="99"/>
                                        </p:tgtEl>
                                        <p:attrNameLst>
                                          <p:attrName>style.visibility</p:attrName>
                                        </p:attrNameLst>
                                      </p:cBhvr>
                                      <p:to>
                                        <p:strVal val="visible"/>
                                      </p:to>
                                    </p:set>
                                    <p:animEffect transition="in" filter="wipe(up)">
                                      <p:cBhvr>
                                        <p:cTn id="316" dur="500"/>
                                        <p:tgtEl>
                                          <p:spTgt spid="99"/>
                                        </p:tgtEl>
                                      </p:cBhvr>
                                    </p:animEffect>
                                  </p:childTnLst>
                                </p:cTn>
                              </p:par>
                              <p:par>
                                <p:cTn id="317" presetID="22" presetClass="entr" presetSubtype="1" fill="hold" nodeType="withEffect">
                                  <p:stCondLst>
                                    <p:cond delay="0"/>
                                  </p:stCondLst>
                                  <p:childTnLst>
                                    <p:set>
                                      <p:cBhvr>
                                        <p:cTn id="318" dur="1" fill="hold">
                                          <p:stCondLst>
                                            <p:cond delay="0"/>
                                          </p:stCondLst>
                                        </p:cTn>
                                        <p:tgtEl>
                                          <p:spTgt spid="100"/>
                                        </p:tgtEl>
                                        <p:attrNameLst>
                                          <p:attrName>style.visibility</p:attrName>
                                        </p:attrNameLst>
                                      </p:cBhvr>
                                      <p:to>
                                        <p:strVal val="visible"/>
                                      </p:to>
                                    </p:set>
                                    <p:animEffect transition="in" filter="wipe(up)">
                                      <p:cBhvr>
                                        <p:cTn id="319" dur="500"/>
                                        <p:tgtEl>
                                          <p:spTgt spid="100"/>
                                        </p:tgtEl>
                                      </p:cBhvr>
                                    </p:animEffect>
                                  </p:childTnLst>
                                </p:cTn>
                              </p:par>
                            </p:childTnLst>
                          </p:cTn>
                        </p:par>
                      </p:childTnLst>
                    </p:cTn>
                  </p:par>
                  <p:par>
                    <p:cTn id="320" fill="hold">
                      <p:stCondLst>
                        <p:cond delay="indefinite"/>
                      </p:stCondLst>
                      <p:childTnLst>
                        <p:par>
                          <p:cTn id="321" fill="hold">
                            <p:stCondLst>
                              <p:cond delay="0"/>
                            </p:stCondLst>
                            <p:childTnLst>
                              <p:par>
                                <p:cTn id="322" presetID="10" presetClass="entr" presetSubtype="0" fill="hold" grpId="0" nodeType="clickEffect">
                                  <p:stCondLst>
                                    <p:cond delay="0"/>
                                  </p:stCondLst>
                                  <p:childTnLst>
                                    <p:set>
                                      <p:cBhvr>
                                        <p:cTn id="323" dur="1" fill="hold">
                                          <p:stCondLst>
                                            <p:cond delay="0"/>
                                          </p:stCondLst>
                                        </p:cTn>
                                        <p:tgtEl>
                                          <p:spTgt spid="95"/>
                                        </p:tgtEl>
                                        <p:attrNameLst>
                                          <p:attrName>style.visibility</p:attrName>
                                        </p:attrNameLst>
                                      </p:cBhvr>
                                      <p:to>
                                        <p:strVal val="visible"/>
                                      </p:to>
                                    </p:set>
                                    <p:animEffect transition="in" filter="fade">
                                      <p:cBhvr>
                                        <p:cTn id="324" dur="500"/>
                                        <p:tgtEl>
                                          <p:spTgt spid="95"/>
                                        </p:tgtEl>
                                      </p:cBhvr>
                                    </p:animEffect>
                                  </p:childTnLst>
                                </p:cTn>
                              </p:par>
                              <p:par>
                                <p:cTn id="325" presetID="10" presetClass="entr" presetSubtype="0" fill="hold" grpId="0" nodeType="withEffect">
                                  <p:stCondLst>
                                    <p:cond delay="0"/>
                                  </p:stCondLst>
                                  <p:childTnLst>
                                    <p:set>
                                      <p:cBhvr>
                                        <p:cTn id="326" dur="1" fill="hold">
                                          <p:stCondLst>
                                            <p:cond delay="0"/>
                                          </p:stCondLst>
                                        </p:cTn>
                                        <p:tgtEl>
                                          <p:spTgt spid="96"/>
                                        </p:tgtEl>
                                        <p:attrNameLst>
                                          <p:attrName>style.visibility</p:attrName>
                                        </p:attrNameLst>
                                      </p:cBhvr>
                                      <p:to>
                                        <p:strVal val="visible"/>
                                      </p:to>
                                    </p:set>
                                    <p:animEffect transition="in" filter="fade">
                                      <p:cBhvr>
                                        <p:cTn id="327" dur="500"/>
                                        <p:tgtEl>
                                          <p:spTgt spid="96"/>
                                        </p:tgtEl>
                                      </p:cBhvr>
                                    </p:animEffect>
                                  </p:childTnLst>
                                </p:cTn>
                              </p:par>
                            </p:childTnLst>
                          </p:cTn>
                        </p:par>
                      </p:childTnLst>
                    </p:cTn>
                  </p:par>
                  <p:par>
                    <p:cTn id="328" fill="hold">
                      <p:stCondLst>
                        <p:cond delay="indefinite"/>
                      </p:stCondLst>
                      <p:childTnLst>
                        <p:par>
                          <p:cTn id="329" fill="hold">
                            <p:stCondLst>
                              <p:cond delay="0"/>
                            </p:stCondLst>
                            <p:childTnLst>
                              <p:par>
                                <p:cTn id="330" presetID="22" presetClass="entr" presetSubtype="1" fill="hold" nodeType="clickEffect">
                                  <p:stCondLst>
                                    <p:cond delay="0"/>
                                  </p:stCondLst>
                                  <p:childTnLst>
                                    <p:set>
                                      <p:cBhvr>
                                        <p:cTn id="331" dur="1" fill="hold">
                                          <p:stCondLst>
                                            <p:cond delay="0"/>
                                          </p:stCondLst>
                                        </p:cTn>
                                        <p:tgtEl>
                                          <p:spTgt spid="105"/>
                                        </p:tgtEl>
                                        <p:attrNameLst>
                                          <p:attrName>style.visibility</p:attrName>
                                        </p:attrNameLst>
                                      </p:cBhvr>
                                      <p:to>
                                        <p:strVal val="visible"/>
                                      </p:to>
                                    </p:set>
                                    <p:animEffect transition="in" filter="wipe(up)">
                                      <p:cBhvr>
                                        <p:cTn id="332" dur="500"/>
                                        <p:tgtEl>
                                          <p:spTgt spid="105"/>
                                        </p:tgtEl>
                                      </p:cBhvr>
                                    </p:animEffect>
                                  </p:childTnLst>
                                </p:cTn>
                              </p:par>
                              <p:par>
                                <p:cTn id="333" presetID="22" presetClass="entr" presetSubtype="1" fill="hold" nodeType="withEffect">
                                  <p:stCondLst>
                                    <p:cond delay="0"/>
                                  </p:stCondLst>
                                  <p:childTnLst>
                                    <p:set>
                                      <p:cBhvr>
                                        <p:cTn id="334" dur="1" fill="hold">
                                          <p:stCondLst>
                                            <p:cond delay="0"/>
                                          </p:stCondLst>
                                        </p:cTn>
                                        <p:tgtEl>
                                          <p:spTgt spid="106"/>
                                        </p:tgtEl>
                                        <p:attrNameLst>
                                          <p:attrName>style.visibility</p:attrName>
                                        </p:attrNameLst>
                                      </p:cBhvr>
                                      <p:to>
                                        <p:strVal val="visible"/>
                                      </p:to>
                                    </p:set>
                                    <p:animEffect transition="in" filter="wipe(up)">
                                      <p:cBhvr>
                                        <p:cTn id="335" dur="500"/>
                                        <p:tgtEl>
                                          <p:spTgt spid="106"/>
                                        </p:tgtEl>
                                      </p:cBhvr>
                                    </p:animEffect>
                                  </p:childTnLst>
                                </p:cTn>
                              </p:par>
                            </p:childTnLst>
                          </p:cTn>
                        </p:par>
                      </p:childTnLst>
                    </p:cTn>
                  </p:par>
                  <p:par>
                    <p:cTn id="336" fill="hold">
                      <p:stCondLst>
                        <p:cond delay="indefinite"/>
                      </p:stCondLst>
                      <p:childTnLst>
                        <p:par>
                          <p:cTn id="337" fill="hold">
                            <p:stCondLst>
                              <p:cond delay="0"/>
                            </p:stCondLst>
                            <p:childTnLst>
                              <p:par>
                                <p:cTn id="338" presetID="10" presetClass="entr" presetSubtype="0" fill="hold" grpId="0" nodeType="clickEffect">
                                  <p:stCondLst>
                                    <p:cond delay="0"/>
                                  </p:stCondLst>
                                  <p:childTnLst>
                                    <p:set>
                                      <p:cBhvr>
                                        <p:cTn id="339" dur="1" fill="hold">
                                          <p:stCondLst>
                                            <p:cond delay="0"/>
                                          </p:stCondLst>
                                        </p:cTn>
                                        <p:tgtEl>
                                          <p:spTgt spid="101"/>
                                        </p:tgtEl>
                                        <p:attrNameLst>
                                          <p:attrName>style.visibility</p:attrName>
                                        </p:attrNameLst>
                                      </p:cBhvr>
                                      <p:to>
                                        <p:strVal val="visible"/>
                                      </p:to>
                                    </p:set>
                                    <p:animEffect transition="in" filter="fade">
                                      <p:cBhvr>
                                        <p:cTn id="340" dur="500"/>
                                        <p:tgtEl>
                                          <p:spTgt spid="101"/>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02"/>
                                        </p:tgtEl>
                                        <p:attrNameLst>
                                          <p:attrName>style.visibility</p:attrName>
                                        </p:attrNameLst>
                                      </p:cBhvr>
                                      <p:to>
                                        <p:strVal val="visible"/>
                                      </p:to>
                                    </p:set>
                                    <p:animEffect transition="in" filter="fade">
                                      <p:cBhvr>
                                        <p:cTn id="343" dur="500"/>
                                        <p:tgtEl>
                                          <p:spTgt spid="102"/>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03"/>
                                        </p:tgtEl>
                                        <p:attrNameLst>
                                          <p:attrName>style.visibility</p:attrName>
                                        </p:attrNameLst>
                                      </p:cBhvr>
                                      <p:to>
                                        <p:strVal val="visible"/>
                                      </p:to>
                                    </p:set>
                                    <p:animEffect transition="in" filter="fade">
                                      <p:cBhvr>
                                        <p:cTn id="346" dur="500"/>
                                        <p:tgtEl>
                                          <p:spTgt spid="103"/>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04"/>
                                        </p:tgtEl>
                                        <p:attrNameLst>
                                          <p:attrName>style.visibility</p:attrName>
                                        </p:attrNameLst>
                                      </p:cBhvr>
                                      <p:to>
                                        <p:strVal val="visible"/>
                                      </p:to>
                                    </p:set>
                                    <p:animEffect transition="in" filter="fade">
                                      <p:cBhvr>
                                        <p:cTn id="349" dur="500"/>
                                        <p:tgtEl>
                                          <p:spTgt spid="104"/>
                                        </p:tgtEl>
                                      </p:cBhvr>
                                    </p:animEffect>
                                  </p:childTnLst>
                                </p:cTn>
                              </p:par>
                            </p:childTnLst>
                          </p:cTn>
                        </p:par>
                      </p:childTnLst>
                    </p:cTn>
                  </p:par>
                  <p:par>
                    <p:cTn id="350" fill="hold">
                      <p:stCondLst>
                        <p:cond delay="indefinite"/>
                      </p:stCondLst>
                      <p:childTnLst>
                        <p:par>
                          <p:cTn id="351" fill="hold">
                            <p:stCondLst>
                              <p:cond delay="0"/>
                            </p:stCondLst>
                            <p:childTnLst>
                              <p:par>
                                <p:cTn id="352" presetID="22" presetClass="entr" presetSubtype="1" fill="hold" nodeType="clickEffect">
                                  <p:stCondLst>
                                    <p:cond delay="0"/>
                                  </p:stCondLst>
                                  <p:childTnLst>
                                    <p:set>
                                      <p:cBhvr>
                                        <p:cTn id="353" dur="1" fill="hold">
                                          <p:stCondLst>
                                            <p:cond delay="0"/>
                                          </p:stCondLst>
                                        </p:cTn>
                                        <p:tgtEl>
                                          <p:spTgt spid="116"/>
                                        </p:tgtEl>
                                        <p:attrNameLst>
                                          <p:attrName>style.visibility</p:attrName>
                                        </p:attrNameLst>
                                      </p:cBhvr>
                                      <p:to>
                                        <p:strVal val="visible"/>
                                      </p:to>
                                    </p:set>
                                    <p:animEffect transition="in" filter="wipe(up)">
                                      <p:cBhvr>
                                        <p:cTn id="354" dur="500"/>
                                        <p:tgtEl>
                                          <p:spTgt spid="116"/>
                                        </p:tgtEl>
                                      </p:cBhvr>
                                    </p:animEffect>
                                  </p:childTnLst>
                                </p:cTn>
                              </p:par>
                              <p:par>
                                <p:cTn id="355" presetID="22" presetClass="entr" presetSubtype="1" fill="hold" nodeType="withEffect">
                                  <p:stCondLst>
                                    <p:cond delay="0"/>
                                  </p:stCondLst>
                                  <p:childTnLst>
                                    <p:set>
                                      <p:cBhvr>
                                        <p:cTn id="356" dur="1" fill="hold">
                                          <p:stCondLst>
                                            <p:cond delay="0"/>
                                          </p:stCondLst>
                                        </p:cTn>
                                        <p:tgtEl>
                                          <p:spTgt spid="118"/>
                                        </p:tgtEl>
                                        <p:attrNameLst>
                                          <p:attrName>style.visibility</p:attrName>
                                        </p:attrNameLst>
                                      </p:cBhvr>
                                      <p:to>
                                        <p:strVal val="visible"/>
                                      </p:to>
                                    </p:set>
                                    <p:animEffect transition="in" filter="wipe(up)">
                                      <p:cBhvr>
                                        <p:cTn id="357" dur="500"/>
                                        <p:tgtEl>
                                          <p:spTgt spid="118"/>
                                        </p:tgtEl>
                                      </p:cBhvr>
                                    </p:animEffect>
                                  </p:childTnLst>
                                </p:cTn>
                              </p:par>
                            </p:childTnLst>
                          </p:cTn>
                        </p:par>
                      </p:childTnLst>
                    </p:cTn>
                  </p:par>
                  <p:par>
                    <p:cTn id="358" fill="hold">
                      <p:stCondLst>
                        <p:cond delay="indefinite"/>
                      </p:stCondLst>
                      <p:childTnLst>
                        <p:par>
                          <p:cTn id="359" fill="hold">
                            <p:stCondLst>
                              <p:cond delay="0"/>
                            </p:stCondLst>
                            <p:childTnLst>
                              <p:par>
                                <p:cTn id="360" presetID="10" presetClass="entr" presetSubtype="0" fill="hold" grpId="0" nodeType="clickEffect">
                                  <p:stCondLst>
                                    <p:cond delay="0"/>
                                  </p:stCondLst>
                                  <p:childTnLst>
                                    <p:set>
                                      <p:cBhvr>
                                        <p:cTn id="361" dur="1" fill="hold">
                                          <p:stCondLst>
                                            <p:cond delay="0"/>
                                          </p:stCondLst>
                                        </p:cTn>
                                        <p:tgtEl>
                                          <p:spTgt spid="3"/>
                                        </p:tgtEl>
                                        <p:attrNameLst>
                                          <p:attrName>style.visibility</p:attrName>
                                        </p:attrNameLst>
                                      </p:cBhvr>
                                      <p:to>
                                        <p:strVal val="visible"/>
                                      </p:to>
                                    </p:set>
                                    <p:animEffect transition="in" filter="fade">
                                      <p:cBhvr>
                                        <p:cTn id="362" dur="500"/>
                                        <p:tgtEl>
                                          <p:spTgt spid="3"/>
                                        </p:tgtEl>
                                      </p:cBhvr>
                                    </p:animEffect>
                                  </p:childTnLst>
                                </p:cTn>
                              </p:par>
                              <p:par>
                                <p:cTn id="363" presetID="10" presetClass="entr" presetSubtype="0" fill="hold" grpId="0" nodeType="withEffect">
                                  <p:stCondLst>
                                    <p:cond delay="0"/>
                                  </p:stCondLst>
                                  <p:childTnLst>
                                    <p:set>
                                      <p:cBhvr>
                                        <p:cTn id="364" dur="1" fill="hold">
                                          <p:stCondLst>
                                            <p:cond delay="0"/>
                                          </p:stCondLst>
                                        </p:cTn>
                                        <p:tgtEl>
                                          <p:spTgt spid="120"/>
                                        </p:tgtEl>
                                        <p:attrNameLst>
                                          <p:attrName>style.visibility</p:attrName>
                                        </p:attrNameLst>
                                      </p:cBhvr>
                                      <p:to>
                                        <p:strVal val="visible"/>
                                      </p:to>
                                    </p:set>
                                    <p:animEffect transition="in" filter="fade">
                                      <p:cBhvr>
                                        <p:cTn id="365" dur="500"/>
                                        <p:tgtEl>
                                          <p:spTgt spid="120"/>
                                        </p:tgtEl>
                                      </p:cBhvr>
                                    </p:animEffect>
                                  </p:childTnLst>
                                </p:cTn>
                              </p:par>
                            </p:childTnLst>
                          </p:cTn>
                        </p:par>
                      </p:childTnLst>
                    </p:cTn>
                  </p:par>
                  <p:par>
                    <p:cTn id="366" fill="hold">
                      <p:stCondLst>
                        <p:cond delay="indefinite"/>
                      </p:stCondLst>
                      <p:childTnLst>
                        <p:par>
                          <p:cTn id="367" fill="hold">
                            <p:stCondLst>
                              <p:cond delay="0"/>
                            </p:stCondLst>
                            <p:childTnLst>
                              <p:par>
                                <p:cTn id="368" presetID="10" presetClass="entr" presetSubtype="0" fill="hold" grpId="0" nodeType="clickEffect">
                                  <p:stCondLst>
                                    <p:cond delay="0"/>
                                  </p:stCondLst>
                                  <p:childTnLst>
                                    <p:set>
                                      <p:cBhvr>
                                        <p:cTn id="369" dur="1" fill="hold">
                                          <p:stCondLst>
                                            <p:cond delay="0"/>
                                          </p:stCondLst>
                                        </p:cTn>
                                        <p:tgtEl>
                                          <p:spTgt spid="107"/>
                                        </p:tgtEl>
                                        <p:attrNameLst>
                                          <p:attrName>style.visibility</p:attrName>
                                        </p:attrNameLst>
                                      </p:cBhvr>
                                      <p:to>
                                        <p:strVal val="visible"/>
                                      </p:to>
                                    </p:set>
                                    <p:animEffect transition="in" filter="fade">
                                      <p:cBhvr>
                                        <p:cTn id="370" dur="500"/>
                                        <p:tgtEl>
                                          <p:spTgt spid="107"/>
                                        </p:tgtEl>
                                      </p:cBhvr>
                                    </p:animEffect>
                                  </p:childTnLst>
                                </p:cTn>
                              </p:par>
                            </p:childTnLst>
                          </p:cTn>
                        </p:par>
                      </p:childTnLst>
                    </p:cTn>
                  </p:par>
                  <p:par>
                    <p:cTn id="371" fill="hold">
                      <p:stCondLst>
                        <p:cond delay="indefinite"/>
                      </p:stCondLst>
                      <p:childTnLst>
                        <p:par>
                          <p:cTn id="372" fill="hold">
                            <p:stCondLst>
                              <p:cond delay="0"/>
                            </p:stCondLst>
                            <p:childTnLst>
                              <p:par>
                                <p:cTn id="373" presetID="0" presetClass="path" presetSubtype="0" accel="50000" decel="50000" fill="hold" grpId="1" nodeType="clickEffect">
                                  <p:stCondLst>
                                    <p:cond delay="0"/>
                                  </p:stCondLst>
                                  <p:childTnLst>
                                    <p:animMotion origin="layout" path="M 0 0 L 0 0 C 0.00521 -0.00069 0.01059 -0.00254 0.01597 -0.00208 C 0.01996 -0.00185 0.02343 0.00116 0.02725 0.00209 C 0.03264 0.00348 0.03802 0.00348 0.0434 0.0044 L 0.08385 0.00209 L 0.08385 0.00209 " pathEditMode="relative" ptsTypes="AAAAAAA">
                                      <p:cBhvr>
                                        <p:cTn id="374" dur="2000" fill="hold"/>
                                        <p:tgtEl>
                                          <p:spTgt spid="3"/>
                                        </p:tgtEl>
                                        <p:attrNameLst>
                                          <p:attrName>ppt_x</p:attrName>
                                          <p:attrName>ppt_y</p:attrName>
                                        </p:attrNameLst>
                                      </p:cBhvr>
                                    </p:animMotion>
                                  </p:childTnLst>
                                </p:cTn>
                              </p:par>
                            </p:childTnLst>
                          </p:cTn>
                        </p:par>
                      </p:childTnLst>
                    </p:cTn>
                  </p:par>
                  <p:par>
                    <p:cTn id="375" fill="hold">
                      <p:stCondLst>
                        <p:cond delay="indefinite"/>
                      </p:stCondLst>
                      <p:childTnLst>
                        <p:par>
                          <p:cTn id="376" fill="hold">
                            <p:stCondLst>
                              <p:cond delay="0"/>
                            </p:stCondLst>
                            <p:childTnLst>
                              <p:par>
                                <p:cTn id="377" presetID="10" presetClass="entr" presetSubtype="0" fill="hold" grpId="0" nodeType="clickEffect">
                                  <p:stCondLst>
                                    <p:cond delay="0"/>
                                  </p:stCondLst>
                                  <p:childTnLst>
                                    <p:set>
                                      <p:cBhvr>
                                        <p:cTn id="378" dur="1" fill="hold">
                                          <p:stCondLst>
                                            <p:cond delay="0"/>
                                          </p:stCondLst>
                                        </p:cTn>
                                        <p:tgtEl>
                                          <p:spTgt spid="108"/>
                                        </p:tgtEl>
                                        <p:attrNameLst>
                                          <p:attrName>style.visibility</p:attrName>
                                        </p:attrNameLst>
                                      </p:cBhvr>
                                      <p:to>
                                        <p:strVal val="visible"/>
                                      </p:to>
                                    </p:set>
                                    <p:animEffect transition="in" filter="fade">
                                      <p:cBhvr>
                                        <p:cTn id="379" dur="500"/>
                                        <p:tgtEl>
                                          <p:spTgt spid="108"/>
                                        </p:tgtEl>
                                      </p:cBhvr>
                                    </p:animEffect>
                                  </p:childTnLst>
                                </p:cTn>
                              </p:par>
                            </p:childTnLst>
                          </p:cTn>
                        </p:par>
                        <p:par>
                          <p:cTn id="380" fill="hold">
                            <p:stCondLst>
                              <p:cond delay="500"/>
                            </p:stCondLst>
                            <p:childTnLst>
                              <p:par>
                                <p:cTn id="381" presetID="10" presetClass="entr" presetSubtype="0" fill="hold" grpId="0" nodeType="afterEffect">
                                  <p:stCondLst>
                                    <p:cond delay="0"/>
                                  </p:stCondLst>
                                  <p:childTnLst>
                                    <p:set>
                                      <p:cBhvr>
                                        <p:cTn id="382" dur="1" fill="hold">
                                          <p:stCondLst>
                                            <p:cond delay="0"/>
                                          </p:stCondLst>
                                        </p:cTn>
                                        <p:tgtEl>
                                          <p:spTgt spid="109"/>
                                        </p:tgtEl>
                                        <p:attrNameLst>
                                          <p:attrName>style.visibility</p:attrName>
                                        </p:attrNameLst>
                                      </p:cBhvr>
                                      <p:to>
                                        <p:strVal val="visible"/>
                                      </p:to>
                                    </p:set>
                                    <p:animEffect transition="in" filter="fade">
                                      <p:cBhvr>
                                        <p:cTn id="383" dur="500"/>
                                        <p:tgtEl>
                                          <p:spTgt spid="109"/>
                                        </p:tgtEl>
                                      </p:cBhvr>
                                    </p:animEffect>
                                  </p:childTnLst>
                                </p:cTn>
                              </p:par>
                            </p:childTnLst>
                          </p:cTn>
                        </p:par>
                        <p:par>
                          <p:cTn id="384" fill="hold">
                            <p:stCondLst>
                              <p:cond delay="1000"/>
                            </p:stCondLst>
                            <p:childTnLst>
                              <p:par>
                                <p:cTn id="385" presetID="10" presetClass="entr" presetSubtype="0" fill="hold" grpId="0" nodeType="afterEffect">
                                  <p:stCondLst>
                                    <p:cond delay="0"/>
                                  </p:stCondLst>
                                  <p:childTnLst>
                                    <p:set>
                                      <p:cBhvr>
                                        <p:cTn id="386" dur="1" fill="hold">
                                          <p:stCondLst>
                                            <p:cond delay="0"/>
                                          </p:stCondLst>
                                        </p:cTn>
                                        <p:tgtEl>
                                          <p:spTgt spid="110"/>
                                        </p:tgtEl>
                                        <p:attrNameLst>
                                          <p:attrName>style.visibility</p:attrName>
                                        </p:attrNameLst>
                                      </p:cBhvr>
                                      <p:to>
                                        <p:strVal val="visible"/>
                                      </p:to>
                                    </p:set>
                                    <p:animEffect transition="in" filter="fade">
                                      <p:cBhvr>
                                        <p:cTn id="387" dur="500"/>
                                        <p:tgtEl>
                                          <p:spTgt spid="110"/>
                                        </p:tgtEl>
                                      </p:cBhvr>
                                    </p:animEffect>
                                  </p:childTnLst>
                                </p:cTn>
                              </p:par>
                            </p:childTnLst>
                          </p:cTn>
                        </p:par>
                        <p:par>
                          <p:cTn id="388" fill="hold">
                            <p:stCondLst>
                              <p:cond delay="1500"/>
                            </p:stCondLst>
                            <p:childTnLst>
                              <p:par>
                                <p:cTn id="389" presetID="10" presetClass="entr" presetSubtype="0" fill="hold" grpId="0" nodeType="afterEffect">
                                  <p:stCondLst>
                                    <p:cond delay="0"/>
                                  </p:stCondLst>
                                  <p:childTnLst>
                                    <p:set>
                                      <p:cBhvr>
                                        <p:cTn id="390" dur="1" fill="hold">
                                          <p:stCondLst>
                                            <p:cond delay="0"/>
                                          </p:stCondLst>
                                        </p:cTn>
                                        <p:tgtEl>
                                          <p:spTgt spid="111"/>
                                        </p:tgtEl>
                                        <p:attrNameLst>
                                          <p:attrName>style.visibility</p:attrName>
                                        </p:attrNameLst>
                                      </p:cBhvr>
                                      <p:to>
                                        <p:strVal val="visible"/>
                                      </p:to>
                                    </p:set>
                                    <p:animEffect transition="in" filter="fade">
                                      <p:cBhvr>
                                        <p:cTn id="391" dur="500"/>
                                        <p:tgtEl>
                                          <p:spTgt spid="111"/>
                                        </p:tgtEl>
                                      </p:cBhvr>
                                    </p:animEffect>
                                  </p:childTnLst>
                                </p:cTn>
                              </p:par>
                            </p:childTnLst>
                          </p:cTn>
                        </p:par>
                        <p:par>
                          <p:cTn id="392" fill="hold">
                            <p:stCondLst>
                              <p:cond delay="2000"/>
                            </p:stCondLst>
                            <p:childTnLst>
                              <p:par>
                                <p:cTn id="393" presetID="10" presetClass="entr" presetSubtype="0" fill="hold" grpId="0" nodeType="afterEffect">
                                  <p:stCondLst>
                                    <p:cond delay="0"/>
                                  </p:stCondLst>
                                  <p:childTnLst>
                                    <p:set>
                                      <p:cBhvr>
                                        <p:cTn id="394" dur="1" fill="hold">
                                          <p:stCondLst>
                                            <p:cond delay="0"/>
                                          </p:stCondLst>
                                        </p:cTn>
                                        <p:tgtEl>
                                          <p:spTgt spid="112"/>
                                        </p:tgtEl>
                                        <p:attrNameLst>
                                          <p:attrName>style.visibility</p:attrName>
                                        </p:attrNameLst>
                                      </p:cBhvr>
                                      <p:to>
                                        <p:strVal val="visible"/>
                                      </p:to>
                                    </p:set>
                                    <p:animEffect transition="in" filter="fade">
                                      <p:cBhvr>
                                        <p:cTn id="395" dur="500"/>
                                        <p:tgtEl>
                                          <p:spTgt spid="112"/>
                                        </p:tgtEl>
                                      </p:cBhvr>
                                    </p:animEffect>
                                  </p:childTnLst>
                                </p:cTn>
                              </p:par>
                            </p:childTnLst>
                          </p:cTn>
                        </p:par>
                        <p:par>
                          <p:cTn id="396" fill="hold">
                            <p:stCondLst>
                              <p:cond delay="2500"/>
                            </p:stCondLst>
                            <p:childTnLst>
                              <p:par>
                                <p:cTn id="397" presetID="10" presetClass="entr" presetSubtype="0" fill="hold" grpId="0" nodeType="afterEffect">
                                  <p:stCondLst>
                                    <p:cond delay="0"/>
                                  </p:stCondLst>
                                  <p:childTnLst>
                                    <p:set>
                                      <p:cBhvr>
                                        <p:cTn id="398" dur="1" fill="hold">
                                          <p:stCondLst>
                                            <p:cond delay="0"/>
                                          </p:stCondLst>
                                        </p:cTn>
                                        <p:tgtEl>
                                          <p:spTgt spid="113"/>
                                        </p:tgtEl>
                                        <p:attrNameLst>
                                          <p:attrName>style.visibility</p:attrName>
                                        </p:attrNameLst>
                                      </p:cBhvr>
                                      <p:to>
                                        <p:strVal val="visible"/>
                                      </p:to>
                                    </p:set>
                                    <p:animEffect transition="in" filter="fade">
                                      <p:cBhvr>
                                        <p:cTn id="399" dur="500"/>
                                        <p:tgtEl>
                                          <p:spTgt spid="113"/>
                                        </p:tgtEl>
                                      </p:cBhvr>
                                    </p:animEffect>
                                  </p:childTnLst>
                                </p:cTn>
                              </p:par>
                            </p:childTnLst>
                          </p:cTn>
                        </p:par>
                        <p:par>
                          <p:cTn id="400" fill="hold">
                            <p:stCondLst>
                              <p:cond delay="3000"/>
                            </p:stCondLst>
                            <p:childTnLst>
                              <p:par>
                                <p:cTn id="401" presetID="10" presetClass="entr" presetSubtype="0" fill="hold" grpId="0" nodeType="afterEffect">
                                  <p:stCondLst>
                                    <p:cond delay="0"/>
                                  </p:stCondLst>
                                  <p:childTnLst>
                                    <p:set>
                                      <p:cBhvr>
                                        <p:cTn id="402" dur="1" fill="hold">
                                          <p:stCondLst>
                                            <p:cond delay="0"/>
                                          </p:stCondLst>
                                        </p:cTn>
                                        <p:tgtEl>
                                          <p:spTgt spid="114"/>
                                        </p:tgtEl>
                                        <p:attrNameLst>
                                          <p:attrName>style.visibility</p:attrName>
                                        </p:attrNameLst>
                                      </p:cBhvr>
                                      <p:to>
                                        <p:strVal val="visible"/>
                                      </p:to>
                                    </p:set>
                                    <p:animEffect transition="in" filter="fade">
                                      <p:cBhvr>
                                        <p:cTn id="403" dur="500"/>
                                        <p:tgtEl>
                                          <p:spTgt spid="114"/>
                                        </p:tgtEl>
                                      </p:cBhvr>
                                    </p:animEffect>
                                  </p:childTnLst>
                                </p:cTn>
                              </p:par>
                            </p:childTnLst>
                          </p:cTn>
                        </p:par>
                      </p:childTnLst>
                    </p:cTn>
                  </p:par>
                  <p:par>
                    <p:cTn id="404" fill="hold">
                      <p:stCondLst>
                        <p:cond delay="indefinite"/>
                      </p:stCondLst>
                      <p:childTnLst>
                        <p:par>
                          <p:cTn id="405" fill="hold">
                            <p:stCondLst>
                              <p:cond delay="0"/>
                            </p:stCondLst>
                            <p:childTnLst>
                              <p:par>
                                <p:cTn id="406" presetID="10" presetClass="entr" presetSubtype="0" fill="hold" grpId="0" nodeType="clickEffect">
                                  <p:stCondLst>
                                    <p:cond delay="0"/>
                                  </p:stCondLst>
                                  <p:childTnLst>
                                    <p:set>
                                      <p:cBhvr>
                                        <p:cTn id="407" dur="1" fill="hold">
                                          <p:stCondLst>
                                            <p:cond delay="0"/>
                                          </p:stCondLst>
                                        </p:cTn>
                                        <p:tgtEl>
                                          <p:spTgt spid="42"/>
                                        </p:tgtEl>
                                        <p:attrNameLst>
                                          <p:attrName>style.visibility</p:attrName>
                                        </p:attrNameLst>
                                      </p:cBhvr>
                                      <p:to>
                                        <p:strVal val="visible"/>
                                      </p:to>
                                    </p:set>
                                    <p:animEffect transition="in" filter="fade">
                                      <p:cBhvr>
                                        <p:cTn id="408" dur="500"/>
                                        <p:tgtEl>
                                          <p:spTgt spid="42"/>
                                        </p:tgtEl>
                                      </p:cBhvr>
                                    </p:animEffect>
                                  </p:childTnLst>
                                </p:cTn>
                              </p:par>
                              <p:par>
                                <p:cTn id="409" presetID="22" presetClass="entr" presetSubtype="4" fill="hold" nodeType="withEffect">
                                  <p:stCondLst>
                                    <p:cond delay="0"/>
                                  </p:stCondLst>
                                  <p:childTnLst>
                                    <p:set>
                                      <p:cBhvr>
                                        <p:cTn id="410" dur="1" fill="hold">
                                          <p:stCondLst>
                                            <p:cond delay="0"/>
                                          </p:stCondLst>
                                        </p:cTn>
                                        <p:tgtEl>
                                          <p:spTgt spid="46"/>
                                        </p:tgtEl>
                                        <p:attrNameLst>
                                          <p:attrName>style.visibility</p:attrName>
                                        </p:attrNameLst>
                                      </p:cBhvr>
                                      <p:to>
                                        <p:strVal val="visible"/>
                                      </p:to>
                                    </p:set>
                                    <p:animEffect transition="in" filter="wipe(down)">
                                      <p:cBhvr>
                                        <p:cTn id="411" dur="500"/>
                                        <p:tgtEl>
                                          <p:spTgt spid="46"/>
                                        </p:tgtEl>
                                      </p:cBhvr>
                                    </p:animEffect>
                                  </p:childTnLst>
                                </p:cTn>
                              </p:par>
                              <p:par>
                                <p:cTn id="412" presetID="22" presetClass="entr" presetSubtype="1" fill="hold" nodeType="withEffect">
                                  <p:stCondLst>
                                    <p:cond delay="0"/>
                                  </p:stCondLst>
                                  <p:childTnLst>
                                    <p:set>
                                      <p:cBhvr>
                                        <p:cTn id="413" dur="1" fill="hold">
                                          <p:stCondLst>
                                            <p:cond delay="0"/>
                                          </p:stCondLst>
                                        </p:cTn>
                                        <p:tgtEl>
                                          <p:spTgt spid="48"/>
                                        </p:tgtEl>
                                        <p:attrNameLst>
                                          <p:attrName>style.visibility</p:attrName>
                                        </p:attrNameLst>
                                      </p:cBhvr>
                                      <p:to>
                                        <p:strVal val="visible"/>
                                      </p:to>
                                    </p:set>
                                    <p:animEffect transition="in" filter="wipe(up)">
                                      <p:cBhvr>
                                        <p:cTn id="414" dur="500"/>
                                        <p:tgtEl>
                                          <p:spTgt spid="48"/>
                                        </p:tgtEl>
                                      </p:cBhvr>
                                    </p:animEffect>
                                  </p:childTnLst>
                                </p:cTn>
                              </p:par>
                            </p:childTnLst>
                          </p:cTn>
                        </p:par>
                      </p:childTnLst>
                    </p:cTn>
                  </p:par>
                  <p:par>
                    <p:cTn id="415" fill="hold">
                      <p:stCondLst>
                        <p:cond delay="indefinite"/>
                      </p:stCondLst>
                      <p:childTnLst>
                        <p:par>
                          <p:cTn id="416" fill="hold">
                            <p:stCondLst>
                              <p:cond delay="0"/>
                            </p:stCondLst>
                            <p:childTnLst>
                              <p:par>
                                <p:cTn id="417" presetID="22" presetClass="entr" presetSubtype="1" fill="hold" nodeType="clickEffect">
                                  <p:stCondLst>
                                    <p:cond delay="0"/>
                                  </p:stCondLst>
                                  <p:childTnLst>
                                    <p:set>
                                      <p:cBhvr>
                                        <p:cTn id="418" dur="1" fill="hold">
                                          <p:stCondLst>
                                            <p:cond delay="0"/>
                                          </p:stCondLst>
                                        </p:cTn>
                                        <p:tgtEl>
                                          <p:spTgt spid="57"/>
                                        </p:tgtEl>
                                        <p:attrNameLst>
                                          <p:attrName>style.visibility</p:attrName>
                                        </p:attrNameLst>
                                      </p:cBhvr>
                                      <p:to>
                                        <p:strVal val="visible"/>
                                      </p:to>
                                    </p:set>
                                    <p:animEffect transition="in" filter="wipe(up)">
                                      <p:cBhvr>
                                        <p:cTn id="419" dur="500"/>
                                        <p:tgtEl>
                                          <p:spTgt spid="57"/>
                                        </p:tgtEl>
                                      </p:cBhvr>
                                    </p:animEffect>
                                  </p:childTnLst>
                                </p:cTn>
                              </p:par>
                            </p:childTnLst>
                          </p:cTn>
                        </p:par>
                      </p:childTnLst>
                    </p:cTn>
                  </p:par>
                  <p:par>
                    <p:cTn id="420" fill="hold">
                      <p:stCondLst>
                        <p:cond delay="indefinite"/>
                      </p:stCondLst>
                      <p:childTnLst>
                        <p:par>
                          <p:cTn id="421" fill="hold">
                            <p:stCondLst>
                              <p:cond delay="0"/>
                            </p:stCondLst>
                            <p:childTnLst>
                              <p:par>
                                <p:cTn id="422" presetID="10" presetClass="entr" presetSubtype="0" fill="hold" grpId="0" nodeType="clickEffect">
                                  <p:stCondLst>
                                    <p:cond delay="0"/>
                                  </p:stCondLst>
                                  <p:childTnLst>
                                    <p:set>
                                      <p:cBhvr>
                                        <p:cTn id="423" dur="1" fill="hold">
                                          <p:stCondLst>
                                            <p:cond delay="0"/>
                                          </p:stCondLst>
                                        </p:cTn>
                                        <p:tgtEl>
                                          <p:spTgt spid="115"/>
                                        </p:tgtEl>
                                        <p:attrNameLst>
                                          <p:attrName>style.visibility</p:attrName>
                                        </p:attrNameLst>
                                      </p:cBhvr>
                                      <p:to>
                                        <p:strVal val="visible"/>
                                      </p:to>
                                    </p:set>
                                    <p:animEffect transition="in" filter="fade">
                                      <p:cBhvr>
                                        <p:cTn id="424" dur="500"/>
                                        <p:tgtEl>
                                          <p:spTgt spid="115"/>
                                        </p:tgtEl>
                                      </p:cBhvr>
                                    </p:animEffect>
                                  </p:childTnLst>
                                </p:cTn>
                              </p:par>
                              <p:par>
                                <p:cTn id="425" presetID="22" presetClass="entr" presetSubtype="4" fill="hold" nodeType="withEffect">
                                  <p:stCondLst>
                                    <p:cond delay="0"/>
                                  </p:stCondLst>
                                  <p:childTnLst>
                                    <p:set>
                                      <p:cBhvr>
                                        <p:cTn id="426" dur="1" fill="hold">
                                          <p:stCondLst>
                                            <p:cond delay="0"/>
                                          </p:stCondLst>
                                        </p:cTn>
                                        <p:tgtEl>
                                          <p:spTgt spid="117"/>
                                        </p:tgtEl>
                                        <p:attrNameLst>
                                          <p:attrName>style.visibility</p:attrName>
                                        </p:attrNameLst>
                                      </p:cBhvr>
                                      <p:to>
                                        <p:strVal val="visible"/>
                                      </p:to>
                                    </p:set>
                                    <p:animEffect transition="in" filter="wipe(down)">
                                      <p:cBhvr>
                                        <p:cTn id="427" dur="500"/>
                                        <p:tgtEl>
                                          <p:spTgt spid="117"/>
                                        </p:tgtEl>
                                      </p:cBhvr>
                                    </p:animEffect>
                                  </p:childTnLst>
                                </p:cTn>
                              </p:par>
                              <p:par>
                                <p:cTn id="428" presetID="22" presetClass="entr" presetSubtype="1" fill="hold" nodeType="withEffect">
                                  <p:stCondLst>
                                    <p:cond delay="0"/>
                                  </p:stCondLst>
                                  <p:childTnLst>
                                    <p:set>
                                      <p:cBhvr>
                                        <p:cTn id="429" dur="1" fill="hold">
                                          <p:stCondLst>
                                            <p:cond delay="0"/>
                                          </p:stCondLst>
                                        </p:cTn>
                                        <p:tgtEl>
                                          <p:spTgt spid="124"/>
                                        </p:tgtEl>
                                        <p:attrNameLst>
                                          <p:attrName>style.visibility</p:attrName>
                                        </p:attrNameLst>
                                      </p:cBhvr>
                                      <p:to>
                                        <p:strVal val="visible"/>
                                      </p:to>
                                    </p:set>
                                    <p:animEffect transition="in" filter="wipe(up)">
                                      <p:cBhvr>
                                        <p:cTn id="430"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2" grpId="0" animBg="1"/>
      <p:bldP spid="23" grpId="0" animBg="1"/>
      <p:bldP spid="24" grpId="0" animBg="1"/>
      <p:bldP spid="25" grpId="0" animBg="1"/>
      <p:bldP spid="26" grpId="0" animBg="1"/>
      <p:bldP spid="27" grpId="0" animBg="1"/>
      <p:bldP spid="28" grpId="0" animBg="1"/>
      <p:bldP spid="29" grpId="0" animBg="1"/>
      <p:bldP spid="34" grpId="0" animBg="1"/>
      <p:bldP spid="35" grpId="0" animBg="1"/>
      <p:bldP spid="36" grpId="0" animBg="1"/>
      <p:bldP spid="37" grpId="0" animBg="1"/>
      <p:bldP spid="38" grpId="0" animBg="1"/>
      <p:bldP spid="39" grpId="0" animBg="1"/>
      <p:bldP spid="40" grpId="0" animBg="1"/>
      <p:bldP spid="41" grpId="0" animBg="1"/>
      <p:bldP spid="51" grpId="0" animBg="1"/>
      <p:bldP spid="52" grpId="0" animBg="1"/>
      <p:bldP spid="53" grpId="0" animBg="1"/>
      <p:bldP spid="54" grpId="0" animBg="1"/>
      <p:bldP spid="63" grpId="0" animBg="1"/>
      <p:bldP spid="64" grpId="0" animBg="1"/>
      <p:bldP spid="65" grpId="0" animBg="1"/>
      <p:bldP spid="66" grpId="0" animBg="1"/>
      <p:bldP spid="71" grpId="0" animBg="1"/>
      <p:bldP spid="72" grpId="0" animBg="1"/>
      <p:bldP spid="73" grpId="0" animBg="1"/>
      <p:bldP spid="74" grpId="0" animBg="1"/>
      <p:bldP spid="75" grpId="0" animBg="1"/>
      <p:bldP spid="76" grpId="0" animBg="1"/>
      <p:bldP spid="77" grpId="0" animBg="1"/>
      <p:bldP spid="78" grpId="0" animBg="1"/>
      <p:bldP spid="81" grpId="0" animBg="1"/>
      <p:bldP spid="82" grpId="0" animBg="1"/>
      <p:bldP spid="83" grpId="0" animBg="1"/>
      <p:bldP spid="84" grpId="0" animBg="1"/>
      <p:bldP spid="85" grpId="0" animBg="1"/>
      <p:bldP spid="86" grpId="0" animBg="1"/>
      <p:bldP spid="87" grpId="0" animBg="1"/>
      <p:bldP spid="88" grpId="0" animBg="1"/>
      <p:bldP spid="93" grpId="0" animBg="1"/>
      <p:bldP spid="94" grpId="0" animBg="1"/>
      <p:bldP spid="95" grpId="0" animBg="1"/>
      <p:bldP spid="96" grpId="0" animBg="1"/>
      <p:bldP spid="101" grpId="0" animBg="1"/>
      <p:bldP spid="102" grpId="0" animBg="1"/>
      <p:bldP spid="103" grpId="0" animBg="1"/>
      <p:bldP spid="104" grpId="0" animBg="1"/>
      <p:bldP spid="107" grpId="0" animBg="1"/>
      <p:bldP spid="108" grpId="0" animBg="1"/>
      <p:bldP spid="109" grpId="0" animBg="1"/>
      <p:bldP spid="110" grpId="0" animBg="1"/>
      <p:bldP spid="111" grpId="0" animBg="1"/>
      <p:bldP spid="112" grpId="0" animBg="1"/>
      <p:bldP spid="113" grpId="0" animBg="1"/>
      <p:bldP spid="114" grpId="0" animBg="1"/>
      <p:bldP spid="119" grpId="0"/>
      <p:bldP spid="42" grpId="0" animBg="1"/>
      <p:bldP spid="115" grpId="0" animBg="1"/>
      <p:bldP spid="3" grpId="0" animBg="1"/>
      <p:bldP spid="3" grpId="1" animBg="1"/>
      <p:bldP spid="120"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 – Example (HW)</a:t>
            </a:r>
          </a:p>
        </p:txBody>
      </p:sp>
      <p:sp>
        <p:nvSpPr>
          <p:cNvPr id="3" name="Content Placeholder 2"/>
          <p:cNvSpPr>
            <a:spLocks noGrp="1"/>
          </p:cNvSpPr>
          <p:nvPr>
            <p:ph idx="1"/>
          </p:nvPr>
        </p:nvSpPr>
        <p:spPr/>
        <p:txBody>
          <a:bodyPr/>
          <a:lstStyle/>
          <a:p>
            <a:pPr marL="342900" lvl="1" indent="-342900">
              <a:buFont typeface="Wingdings" panose="05000000000000000000" pitchFamily="2" charset="2"/>
              <a:buChar char="§"/>
            </a:pPr>
            <a:r>
              <a:rPr lang="en-US" sz="2400" dirty="0"/>
              <a:t>Sort given numbers into descending order using merge sort. </a:t>
            </a:r>
          </a:p>
          <a:p>
            <a:pPr marL="0" indent="0" algn="ctr">
              <a:buNone/>
            </a:pPr>
            <a:r>
              <a:rPr lang="en-US" dirty="0">
                <a:solidFill>
                  <a:srgbClr val="0066FF"/>
                </a:solidFill>
              </a:rPr>
              <a:t>38, 27, 43, 3, 9, 82, 10, 67, 71, 54, 97 </a:t>
            </a:r>
          </a:p>
        </p:txBody>
      </p:sp>
      <p:sp>
        <p:nvSpPr>
          <p:cNvPr id="4" name="Slide Number Placeholder 3"/>
          <p:cNvSpPr>
            <a:spLocks noGrp="1"/>
          </p:cNvSpPr>
          <p:nvPr>
            <p:ph type="sldNum" sz="quarter" idx="12"/>
          </p:nvPr>
        </p:nvSpPr>
        <p:spPr/>
        <p:txBody>
          <a:bodyPr/>
          <a:lstStyle/>
          <a:p>
            <a:fld id="{5EA8BEFB-AE5B-48F9-BBAD-B489CDE48C80}" type="slidenum">
              <a:rPr lang="en-US" smtClean="0"/>
              <a:pPr/>
              <a:t>83</a:t>
            </a:fld>
            <a:endParaRPr lang="en-US" dirty="0"/>
          </a:p>
        </p:txBody>
      </p:sp>
    </p:spTree>
    <p:extLst>
      <p:ext uri="{BB962C8B-B14F-4D97-AF65-F5344CB8AC3E}">
        <p14:creationId xmlns:p14="http://schemas.microsoft.com/office/powerpoint/2010/main" val="57699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 - Algorithm</a:t>
            </a:r>
          </a:p>
        </p:txBody>
      </p:sp>
      <p:sp>
        <p:nvSpPr>
          <p:cNvPr id="3" name="Content Placeholder 2"/>
          <p:cNvSpPr>
            <a:spLocks noGrp="1"/>
          </p:cNvSpPr>
          <p:nvPr>
            <p:ph idx="1"/>
          </p:nvPr>
        </p:nvSpPr>
        <p:spPr/>
        <p:txBody>
          <a:bodyPr/>
          <a:lstStyle/>
          <a:p>
            <a:pPr>
              <a:buClr>
                <a:schemeClr val="tx1"/>
              </a:buClr>
            </a:pPr>
            <a:r>
              <a:rPr lang="en-US" dirty="0"/>
              <a:t>Merge Sort is an example of </a:t>
            </a:r>
            <a:r>
              <a:rPr lang="en-US" b="1" dirty="0"/>
              <a:t>divide and conquer algorithm.</a:t>
            </a:r>
          </a:p>
          <a:p>
            <a:pPr>
              <a:buClr>
                <a:schemeClr val="tx1"/>
              </a:buClr>
            </a:pPr>
            <a:r>
              <a:rPr lang="en-US" dirty="0"/>
              <a:t>It is based on the </a:t>
            </a:r>
            <a:r>
              <a:rPr lang="en-US" b="1" dirty="0"/>
              <a:t>idea of breaking down a list into several sub-lists </a:t>
            </a:r>
            <a:r>
              <a:rPr lang="en-US" dirty="0"/>
              <a:t>until each sub list consists of a </a:t>
            </a:r>
            <a:r>
              <a:rPr lang="en-US" b="1" dirty="0"/>
              <a:t>single element.</a:t>
            </a:r>
          </a:p>
          <a:p>
            <a:pPr>
              <a:buClr>
                <a:schemeClr val="tx1"/>
              </a:buClr>
            </a:pPr>
            <a:r>
              <a:rPr lang="en-US" b="1" dirty="0"/>
              <a:t>Merging those sub lists </a:t>
            </a:r>
            <a:r>
              <a:rPr lang="en-US" dirty="0"/>
              <a:t>in a manner that results into a sorted list.</a:t>
            </a:r>
          </a:p>
          <a:p>
            <a:pPr>
              <a:buClr>
                <a:schemeClr val="tx1"/>
              </a:buClr>
            </a:pPr>
            <a:r>
              <a:rPr lang="en-US" b="1" dirty="0"/>
              <a:t>Procedure</a:t>
            </a:r>
          </a:p>
          <a:p>
            <a:pPr lvl="1" algn="l">
              <a:buClr>
                <a:schemeClr val="tx1"/>
              </a:buClr>
            </a:pPr>
            <a:r>
              <a:rPr lang="en-US" dirty="0"/>
              <a:t>Divide the unsorted list into N sub lists, each containing 1 element</a:t>
            </a:r>
          </a:p>
          <a:p>
            <a:pPr lvl="1" algn="l">
              <a:buClr>
                <a:schemeClr val="tx1"/>
              </a:buClr>
            </a:pPr>
            <a:r>
              <a:rPr lang="en-US" dirty="0"/>
              <a:t>Take adjacent pairs of two singleton lists and merge them to form a list of 2 elements. N will now convert into N/2 lists of size 2</a:t>
            </a:r>
          </a:p>
          <a:p>
            <a:pPr lvl="1" algn="l">
              <a:buClr>
                <a:schemeClr val="tx1"/>
              </a:buClr>
            </a:pPr>
            <a:r>
              <a:rPr lang="en-US" dirty="0"/>
              <a:t>Repeat the process till a single sorted list of obtained</a:t>
            </a:r>
          </a:p>
          <a:p>
            <a:endParaRPr lang="en-US" dirty="0"/>
          </a:p>
        </p:txBody>
      </p:sp>
    </p:spTree>
    <p:extLst>
      <p:ext uri="{BB962C8B-B14F-4D97-AF65-F5344CB8AC3E}">
        <p14:creationId xmlns:p14="http://schemas.microsoft.com/office/powerpoint/2010/main" val="405500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 - Algorithm</a:t>
            </a:r>
          </a:p>
        </p:txBody>
      </p:sp>
      <p:sp>
        <p:nvSpPr>
          <p:cNvPr id="4" name="Slide Number Placeholder 3"/>
          <p:cNvSpPr>
            <a:spLocks noGrp="1"/>
          </p:cNvSpPr>
          <p:nvPr>
            <p:ph type="sldNum" sz="quarter" idx="12"/>
          </p:nvPr>
        </p:nvSpPr>
        <p:spPr/>
        <p:txBody>
          <a:bodyPr/>
          <a:lstStyle/>
          <a:p>
            <a:fld id="{5EA8BEFB-AE5B-48F9-BBAD-B489CDE48C80}" type="slidenum">
              <a:rPr lang="en-US" smtClean="0"/>
              <a:pPr/>
              <a:t>85</a:t>
            </a:fld>
            <a:endParaRPr lang="en-US" dirty="0"/>
          </a:p>
        </p:txBody>
      </p:sp>
      <p:sp>
        <p:nvSpPr>
          <p:cNvPr id="5" name="Content Placeholder 4"/>
          <p:cNvSpPr txBox="1">
            <a:spLocks noGrp="1"/>
          </p:cNvSpPr>
          <p:nvPr>
            <p:ph idx="1"/>
          </p:nvPr>
        </p:nvSpPr>
        <p:spPr>
          <a:xfrm>
            <a:off x="76200" y="990600"/>
            <a:ext cx="4533900" cy="3456587"/>
          </a:xfrm>
          <a:prstGeom prst="rect">
            <a:avLst/>
          </a:prstGeom>
          <a:solidFill>
            <a:schemeClr val="bg2"/>
          </a:solidFill>
        </p:spPr>
        <p:style>
          <a:lnRef idx="0">
            <a:scrgbClr r="0" g="0" b="0"/>
          </a:lnRef>
          <a:fillRef idx="1001">
            <a:schemeClr val="lt2"/>
          </a:fillRef>
          <a:effectRef idx="0">
            <a:scrgbClr r="0" g="0" b="0"/>
          </a:effectRef>
          <a:fontRef idx="major"/>
        </p:style>
        <p:txBody>
          <a:bodyPr wrap="square" rtlCol="0">
            <a:spAutoFit/>
          </a:bodyPr>
          <a:lstStyle/>
          <a:p>
            <a:pPr marL="0" indent="0">
              <a:buNone/>
            </a:pPr>
            <a:r>
              <a:rPr lang="pt-BR" b="1" dirty="0">
                <a:solidFill>
                  <a:srgbClr val="C00000"/>
                </a:solidFill>
                <a:latin typeface="Consolas" pitchFamily="49" charset="0"/>
                <a:cs typeface="Consolas" pitchFamily="49" charset="0"/>
              </a:rPr>
              <a:t>MergeSort(A, p, r):</a:t>
            </a:r>
          </a:p>
          <a:p>
            <a:pPr marL="0" indent="0">
              <a:buNone/>
            </a:pPr>
            <a:r>
              <a:rPr lang="pt-BR" b="1" dirty="0">
                <a:latin typeface="Consolas" pitchFamily="49" charset="0"/>
                <a:cs typeface="Consolas" pitchFamily="49" charset="0"/>
              </a:rPr>
              <a:t>    if p &gt; r </a:t>
            </a:r>
          </a:p>
          <a:p>
            <a:pPr marL="0" indent="0">
              <a:buNone/>
            </a:pPr>
            <a:r>
              <a:rPr lang="pt-BR" b="1" dirty="0">
                <a:latin typeface="Consolas" pitchFamily="49" charset="0"/>
                <a:cs typeface="Consolas" pitchFamily="49" charset="0"/>
              </a:rPr>
              <a:t>        return</a:t>
            </a:r>
          </a:p>
          <a:p>
            <a:pPr marL="0" indent="0">
              <a:buNone/>
            </a:pPr>
            <a:r>
              <a:rPr lang="pt-BR" b="1" dirty="0">
                <a:latin typeface="Consolas" pitchFamily="49" charset="0"/>
                <a:cs typeface="Consolas" pitchFamily="49" charset="0"/>
              </a:rPr>
              <a:t>    q = (p+r)/2</a:t>
            </a:r>
          </a:p>
          <a:p>
            <a:pPr marL="0" indent="0">
              <a:buNone/>
            </a:pPr>
            <a:r>
              <a:rPr lang="pt-BR" b="1" dirty="0">
                <a:latin typeface="Consolas" pitchFamily="49" charset="0"/>
                <a:cs typeface="Consolas" pitchFamily="49" charset="0"/>
              </a:rPr>
              <a:t>    mergeSort(A, p, q)</a:t>
            </a:r>
          </a:p>
          <a:p>
            <a:pPr marL="0" indent="0">
              <a:buNone/>
            </a:pPr>
            <a:r>
              <a:rPr lang="pt-BR" b="1" dirty="0">
                <a:latin typeface="Consolas" pitchFamily="49" charset="0"/>
                <a:cs typeface="Consolas" pitchFamily="49" charset="0"/>
              </a:rPr>
              <a:t>    mergeSort(A, q+1, r)</a:t>
            </a:r>
          </a:p>
          <a:p>
            <a:pPr marL="0" indent="0">
              <a:buNone/>
            </a:pPr>
            <a:r>
              <a:rPr lang="pt-BR" b="1" dirty="0">
                <a:latin typeface="Consolas" pitchFamily="49" charset="0"/>
                <a:cs typeface="Consolas" pitchFamily="49" charset="0"/>
              </a:rPr>
              <a:t>    merge(A, p, q, r)</a:t>
            </a:r>
          </a:p>
        </p:txBody>
      </p:sp>
      <p:sp>
        <p:nvSpPr>
          <p:cNvPr id="7" name="Content Placeholder 4">
            <a:extLst>
              <a:ext uri="{FF2B5EF4-FFF2-40B4-BE49-F238E27FC236}">
                <a16:creationId xmlns:a16="http://schemas.microsoft.com/office/drawing/2014/main" id="{00723B09-B6CA-4852-A424-D3865A295615}"/>
              </a:ext>
            </a:extLst>
          </p:cNvPr>
          <p:cNvSpPr txBox="1">
            <a:spLocks/>
          </p:cNvSpPr>
          <p:nvPr/>
        </p:nvSpPr>
        <p:spPr>
          <a:xfrm>
            <a:off x="6765925" y="705930"/>
            <a:ext cx="5143500" cy="5758371"/>
          </a:xfrm>
          <a:prstGeom prst="rect">
            <a:avLst/>
          </a:prstGeom>
          <a:solidFill>
            <a:schemeClr val="bg2"/>
          </a:solidFill>
        </p:spPr>
        <p:style>
          <a:lnRef idx="0">
            <a:scrgbClr r="0" g="0" b="0"/>
          </a:lnRef>
          <a:fillRef idx="1001">
            <a:schemeClr val="lt2"/>
          </a:fillRef>
          <a:effectRef idx="0">
            <a:scrgbClr r="0" g="0" b="0"/>
          </a:effectRef>
          <a:fontRef idx="major"/>
        </p:style>
        <p:txBody>
          <a:bodyPr vert="horz" wrap="square" lIns="91440" tIns="45720" rIns="91440" bIns="45720" rtlCol="0">
            <a:spAutoFit/>
          </a:bodyPr>
          <a:lstStyle>
            <a:lvl1pPr marL="342900" indent="-342900" algn="just"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just"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just"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just"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just"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j-lt"/>
                <a:ea typeface="+mj-ea"/>
                <a:cs typeface="+mj-cs"/>
              </a:defRPr>
            </a:lvl9pPr>
          </a:lstStyle>
          <a:p>
            <a:pPr marL="0" indent="0">
              <a:buFont typeface="Wingdings" panose="05000000000000000000" pitchFamily="2" charset="2"/>
              <a:buNone/>
            </a:pPr>
            <a:r>
              <a:rPr lang="pt-BR" b="1" dirty="0">
                <a:solidFill>
                  <a:srgbClr val="C00000"/>
                </a:solidFill>
                <a:latin typeface="Consolas" pitchFamily="49" charset="0"/>
                <a:cs typeface="Consolas" pitchFamily="49" charset="0"/>
              </a:rPr>
              <a:t>merge(U[p..q],V[q+1..r],T[])</a:t>
            </a:r>
          </a:p>
          <a:p>
            <a:pPr marL="914400" lvl="2" indent="0" algn="l">
              <a:buFont typeface="Arial" pitchFamily="34" charset="0"/>
              <a:buNone/>
            </a:pPr>
            <a:r>
              <a:rPr lang="en-IN" sz="2400" b="1" dirty="0" err="1">
                <a:latin typeface="Consolas" pitchFamily="49" charset="0"/>
                <a:cs typeface="Consolas" pitchFamily="49" charset="0"/>
              </a:rPr>
              <a:t>i</a:t>
            </a:r>
            <a:r>
              <a:rPr lang="en-IN" sz="2400" b="1" dirty="0">
                <a:latin typeface="Consolas" pitchFamily="49" charset="0"/>
                <a:cs typeface="Consolas" pitchFamily="49" charset="0"/>
              </a:rPr>
              <a:t> ← 1;</a:t>
            </a:r>
          </a:p>
          <a:p>
            <a:pPr marL="914400" lvl="2" indent="0" algn="l">
              <a:buFont typeface="Arial" pitchFamily="34" charset="0"/>
              <a:buNone/>
            </a:pPr>
            <a:r>
              <a:rPr lang="en-IN" sz="2400" b="1" dirty="0">
                <a:latin typeface="Consolas" pitchFamily="49" charset="0"/>
                <a:cs typeface="Consolas" pitchFamily="49" charset="0"/>
              </a:rPr>
              <a:t>j ← 1;</a:t>
            </a:r>
          </a:p>
          <a:p>
            <a:pPr marL="914400" lvl="2" indent="0" algn="l">
              <a:buFont typeface="Arial" pitchFamily="34" charset="0"/>
              <a:buNone/>
            </a:pPr>
            <a:r>
              <a:rPr lang="en-IN" sz="2400" b="1" dirty="0">
                <a:latin typeface="Consolas" pitchFamily="49" charset="0"/>
                <a:cs typeface="Consolas" pitchFamily="49" charset="0"/>
              </a:rPr>
              <a:t>U[q+1], V[r+1] ← ∞;</a:t>
            </a:r>
          </a:p>
          <a:p>
            <a:pPr marL="914400" lvl="2" indent="0" algn="l">
              <a:buFont typeface="Arial" pitchFamily="34" charset="0"/>
              <a:buNone/>
            </a:pPr>
            <a:r>
              <a:rPr lang="en-IN" sz="2400" b="1" dirty="0">
                <a:latin typeface="Consolas" pitchFamily="49" charset="0"/>
                <a:cs typeface="Consolas" pitchFamily="49" charset="0"/>
              </a:rPr>
              <a:t>for k ← 1 to q + r do </a:t>
            </a:r>
          </a:p>
          <a:p>
            <a:pPr marL="914400" lvl="2" indent="0" algn="l">
              <a:buFont typeface="Arial" pitchFamily="34" charset="0"/>
              <a:buNone/>
            </a:pPr>
            <a:r>
              <a:rPr lang="en-IN" sz="2400" b="1" dirty="0">
                <a:latin typeface="Consolas" pitchFamily="49" charset="0"/>
                <a:cs typeface="Consolas" pitchFamily="49" charset="0"/>
              </a:rPr>
              <a:t>	if </a:t>
            </a:r>
            <a:r>
              <a:rPr lang="en-IN" sz="2400" b="1" dirty="0">
                <a:solidFill>
                  <a:srgbClr val="FF0000"/>
                </a:solidFill>
                <a:latin typeface="Consolas" pitchFamily="49" charset="0"/>
                <a:cs typeface="Consolas" pitchFamily="49" charset="0"/>
              </a:rPr>
              <a:t>U[</a:t>
            </a:r>
            <a:r>
              <a:rPr lang="en-IN" sz="2400" b="1" dirty="0" err="1">
                <a:solidFill>
                  <a:srgbClr val="FF0000"/>
                </a:solidFill>
                <a:latin typeface="Consolas" pitchFamily="49" charset="0"/>
                <a:cs typeface="Consolas" pitchFamily="49" charset="0"/>
              </a:rPr>
              <a:t>i</a:t>
            </a:r>
            <a:r>
              <a:rPr lang="en-IN" sz="2400" b="1" dirty="0">
                <a:solidFill>
                  <a:srgbClr val="FF0000"/>
                </a:solidFill>
                <a:latin typeface="Consolas" pitchFamily="49" charset="0"/>
                <a:cs typeface="Consolas" pitchFamily="49" charset="0"/>
              </a:rPr>
              <a:t>] &lt; V[j] </a:t>
            </a:r>
          </a:p>
          <a:p>
            <a:pPr marL="914400" lvl="2" indent="0" algn="l">
              <a:buFont typeface="Arial" pitchFamily="34" charset="0"/>
              <a:buNone/>
            </a:pPr>
            <a:r>
              <a:rPr lang="en-IN" sz="2400" b="1" dirty="0">
                <a:latin typeface="Consolas" pitchFamily="49" charset="0"/>
                <a:cs typeface="Consolas" pitchFamily="49" charset="0"/>
              </a:rPr>
              <a:t>           T[k] ← U[</a:t>
            </a:r>
            <a:r>
              <a:rPr lang="en-IN" sz="2400" b="1" dirty="0" err="1">
                <a:latin typeface="Consolas" pitchFamily="49" charset="0"/>
                <a:cs typeface="Consolas" pitchFamily="49" charset="0"/>
              </a:rPr>
              <a:t>i</a:t>
            </a:r>
            <a:r>
              <a:rPr lang="en-IN" sz="2400" b="1" dirty="0">
                <a:latin typeface="Consolas" pitchFamily="49" charset="0"/>
                <a:cs typeface="Consolas" pitchFamily="49" charset="0"/>
              </a:rPr>
              <a:t>]; </a:t>
            </a:r>
          </a:p>
          <a:p>
            <a:pPr marL="914400" lvl="2" indent="0" algn="l">
              <a:buFont typeface="Arial" pitchFamily="34" charset="0"/>
              <a:buNone/>
            </a:pPr>
            <a:r>
              <a:rPr lang="en-IN" sz="2400" b="1" dirty="0">
                <a:latin typeface="Consolas" pitchFamily="49" charset="0"/>
                <a:cs typeface="Consolas" pitchFamily="49" charset="0"/>
              </a:rPr>
              <a:t>           </a:t>
            </a:r>
            <a:r>
              <a:rPr lang="en-IN" sz="2400" b="1" dirty="0" err="1">
                <a:latin typeface="Consolas" pitchFamily="49" charset="0"/>
                <a:cs typeface="Consolas" pitchFamily="49" charset="0"/>
              </a:rPr>
              <a:t>i</a:t>
            </a:r>
            <a:r>
              <a:rPr lang="en-IN" sz="2400" b="1" dirty="0">
                <a:latin typeface="Consolas" pitchFamily="49" charset="0"/>
                <a:cs typeface="Consolas" pitchFamily="49" charset="0"/>
              </a:rPr>
              <a:t> ← </a:t>
            </a:r>
            <a:r>
              <a:rPr lang="en-IN" sz="2400" b="1" dirty="0" err="1">
                <a:latin typeface="Consolas" pitchFamily="49" charset="0"/>
                <a:cs typeface="Consolas" pitchFamily="49" charset="0"/>
              </a:rPr>
              <a:t>i</a:t>
            </a:r>
            <a:r>
              <a:rPr lang="en-IN" sz="2400" b="1" dirty="0">
                <a:latin typeface="Consolas" pitchFamily="49" charset="0"/>
                <a:cs typeface="Consolas" pitchFamily="49" charset="0"/>
              </a:rPr>
              <a:t> + 1;</a:t>
            </a:r>
          </a:p>
          <a:p>
            <a:pPr marL="914400" lvl="2" indent="0" algn="l">
              <a:buFont typeface="Arial" pitchFamily="34" charset="0"/>
              <a:buNone/>
            </a:pPr>
            <a:r>
              <a:rPr lang="en-IN" sz="2400" b="1" dirty="0">
                <a:latin typeface="Consolas" pitchFamily="49" charset="0"/>
                <a:cs typeface="Consolas" pitchFamily="49" charset="0"/>
              </a:rPr>
              <a:t>     else </a:t>
            </a:r>
          </a:p>
          <a:p>
            <a:pPr marL="914400" lvl="2" indent="0" algn="l">
              <a:buFont typeface="Arial" pitchFamily="34" charset="0"/>
              <a:buNone/>
            </a:pPr>
            <a:r>
              <a:rPr lang="en-IN" sz="2400" b="1" dirty="0">
                <a:latin typeface="Consolas" pitchFamily="49" charset="0"/>
                <a:cs typeface="Consolas" pitchFamily="49" charset="0"/>
              </a:rPr>
              <a:t>           T[k] ← V[j]; </a:t>
            </a:r>
          </a:p>
          <a:p>
            <a:pPr marL="914400" lvl="2" indent="0" algn="l">
              <a:buFont typeface="Arial" pitchFamily="34" charset="0"/>
              <a:buNone/>
            </a:pPr>
            <a:r>
              <a:rPr lang="en-IN" sz="2400" b="1" dirty="0">
                <a:latin typeface="Consolas" pitchFamily="49" charset="0"/>
                <a:cs typeface="Consolas" pitchFamily="49" charset="0"/>
              </a:rPr>
              <a:t>           j ← j + 1;</a:t>
            </a:r>
            <a:r>
              <a:rPr lang="en-IN" sz="2400" b="1" dirty="0">
                <a:solidFill>
                  <a:schemeClr val="bg2"/>
                </a:solidFill>
                <a:latin typeface="Consolas" pitchFamily="49" charset="0"/>
                <a:cs typeface="Consolas" pitchFamily="49" charset="0"/>
              </a:rPr>
              <a:t>]     </a:t>
            </a:r>
            <a:r>
              <a:rPr lang="en-IN" b="1" dirty="0">
                <a:solidFill>
                  <a:schemeClr val="bg2"/>
                </a:solidFill>
                <a:latin typeface="Consolas" pitchFamily="49" charset="0"/>
                <a:cs typeface="Consolas" pitchFamily="49" charset="0"/>
              </a:rPr>
              <a:t>A[j+1← temp</a:t>
            </a:r>
          </a:p>
        </p:txBody>
      </p:sp>
    </p:spTree>
    <p:extLst>
      <p:ext uri="{BB962C8B-B14F-4D97-AF65-F5344CB8AC3E}">
        <p14:creationId xmlns:p14="http://schemas.microsoft.com/office/powerpoint/2010/main" val="396148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500"/>
                                        <p:tgtEl>
                                          <p:spTgt spid="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animEffect transition="in" filter="fade">
                                      <p:cBhvr>
                                        <p:cTn id="47" dur="500"/>
                                        <p:tgtEl>
                                          <p:spTgt spid="7">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2" end="2"/>
                                            </p:txEl>
                                          </p:spTgt>
                                        </p:tgtEl>
                                        <p:attrNameLst>
                                          <p:attrName>style.visibility</p:attrName>
                                        </p:attrNameLst>
                                      </p:cBhvr>
                                      <p:to>
                                        <p:strVal val="visible"/>
                                      </p:to>
                                    </p:set>
                                    <p:animEffect transition="in" filter="fade">
                                      <p:cBhvr>
                                        <p:cTn id="52" dur="500"/>
                                        <p:tgtEl>
                                          <p:spTgt spid="7">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xEl>
                                              <p:pRg st="3" end="3"/>
                                            </p:txEl>
                                          </p:spTgt>
                                        </p:tgtEl>
                                        <p:attrNameLst>
                                          <p:attrName>style.visibility</p:attrName>
                                        </p:attrNameLst>
                                      </p:cBhvr>
                                      <p:to>
                                        <p:strVal val="visible"/>
                                      </p:to>
                                    </p:set>
                                    <p:animEffect transition="in" filter="fade">
                                      <p:cBhvr>
                                        <p:cTn id="57" dur="500"/>
                                        <p:tgtEl>
                                          <p:spTgt spid="7">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
                                            <p:txEl>
                                              <p:pRg st="4" end="4"/>
                                            </p:txEl>
                                          </p:spTgt>
                                        </p:tgtEl>
                                        <p:attrNameLst>
                                          <p:attrName>style.visibility</p:attrName>
                                        </p:attrNameLst>
                                      </p:cBhvr>
                                      <p:to>
                                        <p:strVal val="visible"/>
                                      </p:to>
                                    </p:set>
                                    <p:animEffect transition="in" filter="fade">
                                      <p:cBhvr>
                                        <p:cTn id="62" dur="500"/>
                                        <p:tgtEl>
                                          <p:spTgt spid="7">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7">
                                            <p:txEl>
                                              <p:pRg st="5" end="5"/>
                                            </p:txEl>
                                          </p:spTgt>
                                        </p:tgtEl>
                                        <p:attrNameLst>
                                          <p:attrName>style.visibility</p:attrName>
                                        </p:attrNameLst>
                                      </p:cBhvr>
                                      <p:to>
                                        <p:strVal val="visible"/>
                                      </p:to>
                                    </p:set>
                                    <p:animEffect transition="in" filter="fade">
                                      <p:cBhvr>
                                        <p:cTn id="67" dur="500"/>
                                        <p:tgtEl>
                                          <p:spTgt spid="7">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7">
                                            <p:txEl>
                                              <p:pRg st="6" end="6"/>
                                            </p:txEl>
                                          </p:spTgt>
                                        </p:tgtEl>
                                        <p:attrNameLst>
                                          <p:attrName>style.visibility</p:attrName>
                                        </p:attrNameLst>
                                      </p:cBhvr>
                                      <p:to>
                                        <p:strVal val="visible"/>
                                      </p:to>
                                    </p:set>
                                    <p:animEffect transition="in" filter="fade">
                                      <p:cBhvr>
                                        <p:cTn id="72" dur="500"/>
                                        <p:tgtEl>
                                          <p:spTgt spid="7">
                                            <p:txEl>
                                              <p:pRg st="6" end="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7">
                                            <p:txEl>
                                              <p:pRg st="7" end="7"/>
                                            </p:txEl>
                                          </p:spTgt>
                                        </p:tgtEl>
                                        <p:attrNameLst>
                                          <p:attrName>style.visibility</p:attrName>
                                        </p:attrNameLst>
                                      </p:cBhvr>
                                      <p:to>
                                        <p:strVal val="visible"/>
                                      </p:to>
                                    </p:set>
                                    <p:animEffect transition="in" filter="fade">
                                      <p:cBhvr>
                                        <p:cTn id="77" dur="500"/>
                                        <p:tgtEl>
                                          <p:spTgt spid="7">
                                            <p:txEl>
                                              <p:pRg st="7" end="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7">
                                            <p:txEl>
                                              <p:pRg st="8" end="8"/>
                                            </p:txEl>
                                          </p:spTgt>
                                        </p:tgtEl>
                                        <p:attrNameLst>
                                          <p:attrName>style.visibility</p:attrName>
                                        </p:attrNameLst>
                                      </p:cBhvr>
                                      <p:to>
                                        <p:strVal val="visible"/>
                                      </p:to>
                                    </p:set>
                                    <p:animEffect transition="in" filter="fade">
                                      <p:cBhvr>
                                        <p:cTn id="82" dur="500"/>
                                        <p:tgtEl>
                                          <p:spTgt spid="7">
                                            <p:txEl>
                                              <p:pRg st="8" end="8"/>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
                                            <p:txEl>
                                              <p:pRg st="9" end="9"/>
                                            </p:txEl>
                                          </p:spTgt>
                                        </p:tgtEl>
                                        <p:attrNameLst>
                                          <p:attrName>style.visibility</p:attrName>
                                        </p:attrNameLst>
                                      </p:cBhvr>
                                      <p:to>
                                        <p:strVal val="visible"/>
                                      </p:to>
                                    </p:set>
                                    <p:animEffect transition="in" filter="fade">
                                      <p:cBhvr>
                                        <p:cTn id="87" dur="500"/>
                                        <p:tgtEl>
                                          <p:spTgt spid="7">
                                            <p:txEl>
                                              <p:pRg st="9" end="9"/>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7">
                                            <p:txEl>
                                              <p:pRg st="10" end="10"/>
                                            </p:txEl>
                                          </p:spTgt>
                                        </p:tgtEl>
                                        <p:attrNameLst>
                                          <p:attrName>style.visibility</p:attrName>
                                        </p:attrNameLst>
                                      </p:cBhvr>
                                      <p:to>
                                        <p:strVal val="visible"/>
                                      </p:to>
                                    </p:set>
                                    <p:animEffect transition="in" filter="fade">
                                      <p:cBhvr>
                                        <p:cTn id="92"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 - 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Let </a:t>
                </a:r>
                <a14:m>
                  <m:oMath xmlns:m="http://schemas.openxmlformats.org/officeDocument/2006/math">
                    <m:r>
                      <a:rPr lang="en-US" b="1" i="1" dirty="0" smtClean="0">
                        <a:latin typeface="Cambria Math" panose="02040503050406030204" pitchFamily="18" charset="0"/>
                      </a:rPr>
                      <m:t>𝑻</m:t>
                    </m:r>
                    <m:r>
                      <a:rPr lang="en-US" b="1" i="1" dirty="0" smtClean="0">
                        <a:latin typeface="Cambria Math" panose="02040503050406030204" pitchFamily="18" charset="0"/>
                      </a:rPr>
                      <m:t>(</m:t>
                    </m:r>
                    <m:r>
                      <a:rPr lang="en-US" b="1" i="1" dirty="0" smtClean="0">
                        <a:latin typeface="Cambria Math" panose="02040503050406030204" pitchFamily="18" charset="0"/>
                      </a:rPr>
                      <m:t>𝒏</m:t>
                    </m:r>
                    <m:r>
                      <a:rPr lang="en-US" b="1" i="1" dirty="0" smtClean="0">
                        <a:latin typeface="Cambria Math" panose="02040503050406030204" pitchFamily="18" charset="0"/>
                      </a:rPr>
                      <m:t>)</m:t>
                    </m:r>
                  </m:oMath>
                </a14:m>
                <a:r>
                  <a:rPr lang="en-US" b="1" dirty="0"/>
                  <a:t> be the time taken </a:t>
                </a:r>
                <a:r>
                  <a:rPr lang="en-US" dirty="0"/>
                  <a:t>by this algorithm to sort an array of </a:t>
                </a:r>
                <a14:m>
                  <m:oMath xmlns:m="http://schemas.openxmlformats.org/officeDocument/2006/math">
                    <m:r>
                      <a:rPr lang="en-US" i="1" dirty="0" smtClean="0">
                        <a:latin typeface="Cambria Math" panose="02040503050406030204" pitchFamily="18" charset="0"/>
                      </a:rPr>
                      <m:t>𝑛</m:t>
                    </m:r>
                  </m:oMath>
                </a14:m>
                <a:r>
                  <a:rPr lang="en-US" dirty="0"/>
                  <a:t> elements.</a:t>
                </a:r>
              </a:p>
              <a:p>
                <a:r>
                  <a:rPr lang="en-US" dirty="0"/>
                  <a:t>Separating </a:t>
                </a:r>
                <a14:m>
                  <m:oMath xmlns:m="http://schemas.openxmlformats.org/officeDocument/2006/math">
                    <m:r>
                      <a:rPr lang="en-US" i="1" dirty="0" smtClean="0">
                        <a:latin typeface="Cambria Math" panose="02040503050406030204" pitchFamily="18" charset="0"/>
                      </a:rPr>
                      <m:t>𝑇</m:t>
                    </m:r>
                  </m:oMath>
                </a14:m>
                <a:r>
                  <a:rPr lang="en-US" dirty="0"/>
                  <a:t> into </a:t>
                </a:r>
                <a14:m>
                  <m:oMath xmlns:m="http://schemas.openxmlformats.org/officeDocument/2006/math">
                    <m:r>
                      <a:rPr lang="en-US" i="1" dirty="0" smtClean="0">
                        <a:latin typeface="Cambria Math" panose="02040503050406030204" pitchFamily="18" charset="0"/>
                      </a:rPr>
                      <m:t>𝑈</m:t>
                    </m:r>
                    <m:r>
                      <a:rPr lang="en-US" i="1" dirty="0" smtClean="0">
                        <a:latin typeface="Cambria Math" panose="02040503050406030204" pitchFamily="18" charset="0"/>
                      </a:rPr>
                      <m:t> &amp; </m:t>
                    </m:r>
                    <m:r>
                      <a:rPr lang="en-US" i="1" dirty="0" smtClean="0">
                        <a:latin typeface="Cambria Math" panose="02040503050406030204" pitchFamily="18" charset="0"/>
                      </a:rPr>
                      <m:t>𝑉</m:t>
                    </m:r>
                    <m:r>
                      <a:rPr lang="en-US" i="1" dirty="0" smtClean="0">
                        <a:latin typeface="Cambria Math" panose="02040503050406030204" pitchFamily="18" charset="0"/>
                      </a:rPr>
                      <m:t> </m:t>
                    </m:r>
                  </m:oMath>
                </a14:m>
                <a:r>
                  <a:rPr lang="en-US" dirty="0"/>
                  <a:t>takes </a:t>
                </a:r>
                <a:r>
                  <a:rPr lang="en-US" b="1" dirty="0"/>
                  <a:t>linear time</a:t>
                </a:r>
                <a:r>
                  <a:rPr lang="en-US" dirty="0"/>
                  <a:t>; </a:t>
                </a:r>
                <a14:m>
                  <m:oMath xmlns:m="http://schemas.openxmlformats.org/officeDocument/2006/math">
                    <m:r>
                      <a:rPr lang="en-US" i="1" dirty="0" smtClean="0">
                        <a:latin typeface="Cambria Math" panose="02040503050406030204" pitchFamily="18" charset="0"/>
                      </a:rPr>
                      <m:t>𝑚𝑒𝑟𝑔𝑒</m:t>
                    </m:r>
                    <m:r>
                      <a:rPr lang="en-US" i="1" dirty="0" smtClean="0">
                        <a:latin typeface="Cambria Math" panose="02040503050406030204" pitchFamily="18" charset="0"/>
                      </a:rPr>
                      <m:t>(</m:t>
                    </m:r>
                    <m:r>
                      <a:rPr lang="en-US" i="1" dirty="0" smtClean="0">
                        <a:latin typeface="Cambria Math" panose="02040503050406030204" pitchFamily="18" charset="0"/>
                      </a:rPr>
                      <m:t>𝑈</m:t>
                    </m:r>
                    <m:r>
                      <a:rPr lang="en-US" i="1" dirty="0">
                        <a:latin typeface="Cambria Math" panose="02040503050406030204" pitchFamily="18" charset="0"/>
                      </a:rPr>
                      <m:t>, </m:t>
                    </m:r>
                    <m:r>
                      <a:rPr lang="en-US" i="1" dirty="0">
                        <a:latin typeface="Cambria Math" panose="02040503050406030204" pitchFamily="18" charset="0"/>
                      </a:rPr>
                      <m:t>𝑉</m:t>
                    </m:r>
                    <m:r>
                      <a:rPr lang="en-US" i="1" dirty="0">
                        <a:latin typeface="Cambria Math" panose="02040503050406030204" pitchFamily="18" charset="0"/>
                      </a:rPr>
                      <m:t>, </m:t>
                    </m:r>
                    <m:r>
                      <a:rPr lang="en-US" i="1" dirty="0">
                        <a:latin typeface="Cambria Math" panose="02040503050406030204" pitchFamily="18" charset="0"/>
                      </a:rPr>
                      <m:t>𝑇</m:t>
                    </m:r>
                    <m:r>
                      <a:rPr lang="en-US" i="1" dirty="0">
                        <a:latin typeface="Cambria Math" panose="02040503050406030204" pitchFamily="18" charset="0"/>
                      </a:rPr>
                      <m:t>) </m:t>
                    </m:r>
                  </m:oMath>
                </a14:m>
                <a:r>
                  <a:rPr lang="en-US" dirty="0"/>
                  <a:t>also takes </a:t>
                </a:r>
                <a:r>
                  <a:rPr lang="en-US" b="1" dirty="0"/>
                  <a:t>linear time</a:t>
                </a:r>
                <a:r>
                  <a:rPr lang="en-US" dirty="0"/>
                  <a:t>.</a:t>
                </a:r>
              </a:p>
              <a:p>
                <a:pPr marL="0" indent="0" algn="ctr">
                  <a:buNone/>
                </a:pPr>
                <a14:m>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𝑇</m:t>
                    </m:r>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/2)+ </m:t>
                    </m:r>
                    <m:r>
                      <a:rPr lang="en-US" i="1" dirty="0">
                        <a:latin typeface="Cambria Math" panose="02040503050406030204" pitchFamily="18" charset="0"/>
                      </a:rPr>
                      <m:t>𝑇</m:t>
                    </m:r>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/2)+</m:t>
                    </m:r>
                    <m:r>
                      <a:rPr lang="en-US" i="1" dirty="0">
                        <a:latin typeface="Cambria Math" panose="02040503050406030204" pitchFamily="18" charset="0"/>
                      </a:rPr>
                      <m:t>𝑔</m:t>
                    </m:r>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    </m:t>
                    </m:r>
                  </m:oMath>
                </a14:m>
                <a:r>
                  <a:rPr lang="en-US" dirty="0"/>
                  <a:t>where </a:t>
                </a:r>
                <a14:m>
                  <m:oMath xmlns:m="http://schemas.openxmlformats.org/officeDocument/2006/math">
                    <m:r>
                      <a:rPr lang="en-US" i="1" dirty="0" smtClean="0">
                        <a:latin typeface="Cambria Math" panose="02040503050406030204" pitchFamily="18" charset="0"/>
                      </a:rPr>
                      <m:t>𝑔</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m:rPr>
                        <m:sty m:val="p"/>
                      </m:rPr>
                      <a:rPr lang="el-GR" i="1" dirty="0" smtClean="0">
                        <a:latin typeface="Cambria Math" panose="02040503050406030204" pitchFamily="18" charset="0"/>
                        <a:ea typeface="Cambria Math" panose="02040503050406030204" pitchFamily="18" charset="0"/>
                      </a:rPr>
                      <m:t>θ</m:t>
                    </m:r>
                    <m:r>
                      <a:rPr lang="el-GR"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oMath>
                </a14:m>
                <a:r>
                  <a:rPr lang="en-US" dirty="0"/>
                  <a:t>.</a:t>
                </a:r>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)=2</m:t>
                      </m:r>
                      <m:r>
                        <a:rPr lang="en-US" i="1" dirty="0" smtClean="0">
                          <a:latin typeface="Cambria Math" panose="02040503050406030204" pitchFamily="18" charset="0"/>
                        </a:rPr>
                        <m:t>𝑡</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/2)+ </m:t>
                      </m:r>
                      <m:r>
                        <m:rPr>
                          <m:sty m:val="p"/>
                        </m:rPr>
                        <a:rPr lang="el-GR" dirty="0">
                          <a:latin typeface="Cambria Math" panose="02040503050406030204" pitchFamily="18" charset="0"/>
                          <a:ea typeface="Cambria Math" panose="02040503050406030204" pitchFamily="18" charset="0"/>
                        </a:rPr>
                        <m:t>θ</m:t>
                      </m:r>
                      <m:r>
                        <a:rPr lang="el-GR"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oMath>
                  </m:oMathPara>
                </a14:m>
                <a:endParaRPr lang="en-US" dirty="0"/>
              </a:p>
              <a:p>
                <a:r>
                  <a:rPr lang="en-US" dirty="0"/>
                  <a:t>Applying  the general case, </a:t>
                </a:r>
                <a14:m>
                  <m:oMath xmlns:m="http://schemas.openxmlformats.org/officeDocument/2006/math">
                    <m:r>
                      <a:rPr lang="en-IN" b="0" i="1" dirty="0" smtClean="0">
                        <a:latin typeface="Cambria Math" panose="02040503050406030204" pitchFamily="18" charset="0"/>
                      </a:rPr>
                      <m:t>𝑎</m:t>
                    </m:r>
                    <m:r>
                      <a:rPr lang="en-US" i="1" dirty="0" smtClean="0">
                        <a:latin typeface="Cambria Math" panose="02040503050406030204" pitchFamily="18" charset="0"/>
                      </a:rPr>
                      <m:t>=2, </m:t>
                    </m:r>
                    <m:r>
                      <a:rPr lang="en-US" i="1" dirty="0" smtClean="0">
                        <a:latin typeface="Cambria Math" panose="02040503050406030204" pitchFamily="18" charset="0"/>
                      </a:rPr>
                      <m:t>𝑏</m:t>
                    </m:r>
                    <m:r>
                      <a:rPr lang="en-US" i="1" dirty="0" smtClean="0">
                        <a:latin typeface="Cambria Math" panose="02040503050406030204" pitchFamily="18" charset="0"/>
                      </a:rPr>
                      <m:t>=2, </m:t>
                    </m:r>
                    <m:r>
                      <a:rPr lang="en-US" i="1" dirty="0" smtClean="0">
                        <a:latin typeface="Cambria Math" panose="02040503050406030204" pitchFamily="18" charset="0"/>
                      </a:rPr>
                      <m:t>𝑘</m:t>
                    </m:r>
                    <m:r>
                      <a:rPr lang="en-US" i="1" dirty="0" smtClean="0">
                        <a:latin typeface="Cambria Math" panose="02040503050406030204" pitchFamily="18" charset="0"/>
                      </a:rPr>
                      <m:t>=1</m:t>
                    </m:r>
                  </m:oMath>
                </a14:m>
                <a:endParaRPr lang="en-US" dirty="0"/>
              </a:p>
              <a:p>
                <a:r>
                  <a:rPr lang="en-US" dirty="0"/>
                  <a:t>Since </a:t>
                </a:r>
                <a14:m>
                  <m:oMath xmlns:m="http://schemas.openxmlformats.org/officeDocument/2006/math">
                    <m:r>
                      <a:rPr lang="en-IN" b="0" i="1" dirty="0" smtClean="0">
                        <a:latin typeface="Cambria Math" panose="02040503050406030204" pitchFamily="18" charset="0"/>
                      </a:rPr>
                      <m:t>𝑎</m:t>
                    </m:r>
                    <m:r>
                      <a:rPr lang="en-US" i="1" dirty="0" smtClean="0">
                        <a:latin typeface="Cambria Math" panose="02040503050406030204" pitchFamily="18" charset="0"/>
                      </a:rPr>
                      <m:t>=</m:t>
                    </m:r>
                    <m:r>
                      <a:rPr lang="en-US" i="1" dirty="0" err="1">
                        <a:latin typeface="Cambria Math" panose="02040503050406030204" pitchFamily="18" charset="0"/>
                      </a:rPr>
                      <m:t>𝑏</m:t>
                    </m:r>
                    <m:r>
                      <a:rPr lang="en-US" i="1" baseline="30000" dirty="0" err="1">
                        <a:latin typeface="Cambria Math" panose="02040503050406030204" pitchFamily="18" charset="0"/>
                      </a:rPr>
                      <m:t>𝑘</m:t>
                    </m:r>
                    <m:r>
                      <a:rPr lang="en-US" i="1" dirty="0">
                        <a:latin typeface="Cambria Math" panose="02040503050406030204" pitchFamily="18" charset="0"/>
                      </a:rPr>
                      <m:t> </m:t>
                    </m:r>
                  </m:oMath>
                </a14:m>
                <a:r>
                  <a:rPr lang="en-US" dirty="0"/>
                  <a:t>the </a:t>
                </a:r>
                <a:r>
                  <a:rPr lang="en-US" b="1" dirty="0"/>
                  <a:t>second case </a:t>
                </a:r>
                <a:r>
                  <a:rPr lang="en-US" dirty="0"/>
                  <a:t>applies so, </a:t>
                </a:r>
                <a14:m>
                  <m:oMath xmlns:m="http://schemas.openxmlformats.org/officeDocument/2006/math">
                    <m:r>
                      <a:rPr lang="en-US" i="1" dirty="0" smtClean="0">
                        <a:latin typeface="Cambria Math" panose="02040503050406030204" pitchFamily="18" charset="0"/>
                      </a:rPr>
                      <m:t>𝑡</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m:rPr>
                        <m:sty m:val="p"/>
                      </m:rPr>
                      <a:rPr lang="el-GR" i="1" dirty="0" smtClean="0">
                        <a:latin typeface="Cambria Math" panose="02040503050406030204" pitchFamily="18" charset="0"/>
                        <a:ea typeface="Cambria Math" panose="02040503050406030204" pitchFamily="18" charset="0"/>
                      </a:rPr>
                      <m:t>θ</m:t>
                    </m:r>
                    <m:r>
                      <a:rPr lang="el-GR" i="1" dirty="0">
                        <a:latin typeface="Cambria Math" panose="02040503050406030204" pitchFamily="18" charset="0"/>
                      </a:rPr>
                      <m:t>(</m:t>
                    </m:r>
                    <m:r>
                      <a:rPr lang="en-US" i="1" dirty="0" err="1">
                        <a:latin typeface="Cambria Math" panose="02040503050406030204" pitchFamily="18" charset="0"/>
                      </a:rPr>
                      <m:t>𝑛𝑙𝑜𝑔𝑛</m:t>
                    </m:r>
                    <m:r>
                      <a:rPr lang="en-US" i="1" dirty="0">
                        <a:latin typeface="Cambria Math" panose="02040503050406030204" pitchFamily="18" charset="0"/>
                      </a:rPr>
                      <m:t>).</m:t>
                    </m:r>
                  </m:oMath>
                </a14:m>
                <a:endParaRPr lang="en-US" dirty="0"/>
              </a:p>
              <a:p>
                <a:r>
                  <a:rPr lang="en-US" dirty="0"/>
                  <a:t>Time complexity of merge sort is </a:t>
                </a:r>
                <a14:m>
                  <m:oMath xmlns:m="http://schemas.openxmlformats.org/officeDocument/2006/math">
                    <m:r>
                      <a:rPr lang="el-GR" b="1" i="1" dirty="0" smtClean="0">
                        <a:latin typeface="Cambria Math" panose="02040503050406030204" pitchFamily="18" charset="0"/>
                        <a:ea typeface="Cambria Math" panose="02040503050406030204" pitchFamily="18" charset="0"/>
                      </a:rPr>
                      <m:t>𝛉</m:t>
                    </m:r>
                    <m:r>
                      <a:rPr lang="el-GR" b="1" i="1" dirty="0" smtClean="0">
                        <a:latin typeface="Cambria Math" panose="02040503050406030204" pitchFamily="18" charset="0"/>
                      </a:rPr>
                      <m:t>(</m:t>
                    </m:r>
                    <m:r>
                      <a:rPr lang="en-US" b="1" i="1" dirty="0" err="1">
                        <a:latin typeface="Cambria Math" panose="02040503050406030204" pitchFamily="18" charset="0"/>
                      </a:rPr>
                      <m:t>𝒏𝒍𝒐𝒈𝒏</m:t>
                    </m:r>
                    <m:r>
                      <a:rPr lang="en-US" b="1" i="1" dirty="0">
                        <a:latin typeface="Cambria Math" panose="02040503050406030204" pitchFamily="18" charset="0"/>
                      </a:rPr>
                      <m:t>).</m:t>
                    </m:r>
                  </m:oMath>
                </a14:m>
                <a:endParaRPr lang="en-US" b="1"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31" t="-457"/>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86</a:t>
            </a:fld>
            <a:endParaRPr lang="en-US" dirty="0"/>
          </a:p>
        </p:txBody>
      </p:sp>
      <mc:AlternateContent xmlns:mc="http://schemas.openxmlformats.org/markup-compatibility/2006" xmlns:a14="http://schemas.microsoft.com/office/drawing/2010/main">
        <mc:Choice Requires="a14">
          <p:sp>
            <p:nvSpPr>
              <p:cNvPr id="5" name="Rounded Rectangle 4"/>
              <p:cNvSpPr/>
              <p:nvPr/>
            </p:nvSpPr>
            <p:spPr>
              <a:xfrm>
                <a:off x="4343400" y="4754803"/>
                <a:ext cx="4495800" cy="1597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𝑡</m:t>
                      </m:r>
                      <m:d>
                        <m:dPr>
                          <m:ctrlPr>
                            <a:rPr lang="en-US" sz="2400" i="1">
                              <a:latin typeface="Cambria Math" panose="02040503050406030204" pitchFamily="18" charset="0"/>
                            </a:rPr>
                          </m:ctrlPr>
                        </m:dPr>
                        <m:e>
                          <m:r>
                            <a:rPr lang="en-US" sz="2400" i="1">
                              <a:latin typeface="Cambria Math" panose="02040503050406030204" pitchFamily="18" charset="0"/>
                            </a:rPr>
                            <m:t>𝑛</m:t>
                          </m:r>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eqArr>
                            <m:eqArrPr>
                              <m:ctrlPr>
                                <a:rPr lang="en-US" sz="2400" i="1">
                                  <a:latin typeface="Cambria Math" panose="02040503050406030204" pitchFamily="18" charset="0"/>
                                </a:rPr>
                              </m:ctrlPr>
                            </m:eqArrPr>
                            <m:e>
                              <m:r>
                                <a:rPr lang="en-US" sz="2400" i="1">
                                  <a:latin typeface="Cambria Math" panose="02040503050406030204" pitchFamily="18" charset="0"/>
                                  <a:ea typeface="Cambria Math" panose="02040503050406030204" pitchFamily="18" charset="0"/>
                                </a:rPr>
                                <m:t>𝜃</m:t>
                              </m:r>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𝑛</m:t>
                                      </m:r>
                                    </m:e>
                                    <m:sup>
                                      <m:r>
                                        <a:rPr lang="en-US" sz="2400" i="1">
                                          <a:latin typeface="Cambria Math" panose="02040503050406030204" pitchFamily="18" charset="0"/>
                                          <a:ea typeface="Cambria Math" panose="02040503050406030204" pitchFamily="18" charset="0"/>
                                        </a:rPr>
                                        <m:t>𝑘</m:t>
                                      </m:r>
                                    </m:sup>
                                  </m:sSup>
                                </m:e>
                              </m:d>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𝑖𝑓</m:t>
                              </m:r>
                              <m:r>
                                <a:rPr lang="en-US" sz="2400" i="1">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𝑎</m:t>
                              </m:r>
                              <m:r>
                                <a:rPr lang="en-US" sz="2400" i="1">
                                  <a:latin typeface="Cambria Math" panose="02040503050406030204" pitchFamily="18" charset="0"/>
                                  <a:ea typeface="Cambria Math" panose="02040503050406030204" pitchFamily="18" charset="0"/>
                                </a:rPr>
                                <m:t> &lt; </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𝑏</m:t>
                                  </m:r>
                                </m:e>
                                <m:sup>
                                  <m:r>
                                    <a:rPr lang="en-US" sz="2400" i="1">
                                      <a:latin typeface="Cambria Math" panose="02040503050406030204" pitchFamily="18" charset="0"/>
                                      <a:ea typeface="Cambria Math" panose="02040503050406030204" pitchFamily="18" charset="0"/>
                                    </a:rPr>
                                    <m:t>𝑘</m:t>
                                  </m:r>
                                </m:sup>
                              </m:sSup>
                            </m:e>
                            <m:e>
                              <m:r>
                                <a:rPr lang="en-US" sz="2400" i="1">
                                  <a:latin typeface="Cambria Math" panose="02040503050406030204" pitchFamily="18" charset="0"/>
                                  <a:ea typeface="Cambria Math" panose="02040503050406030204" pitchFamily="18" charset="0"/>
                                </a:rPr>
                                <m:t>𝜃</m:t>
                              </m:r>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𝑛</m:t>
                                      </m:r>
                                    </m:e>
                                    <m:sup>
                                      <m:r>
                                        <a:rPr lang="en-US" sz="2400" i="1">
                                          <a:latin typeface="Cambria Math" panose="02040503050406030204" pitchFamily="18" charset="0"/>
                                          <a:ea typeface="Cambria Math" panose="02040503050406030204" pitchFamily="18" charset="0"/>
                                        </a:rPr>
                                        <m:t>𝑘</m:t>
                                      </m:r>
                                    </m:sup>
                                  </m:sSup>
                                  <m:r>
                                    <a:rPr lang="en-US" sz="2400" i="1">
                                      <a:latin typeface="Cambria Math" panose="02040503050406030204" pitchFamily="18" charset="0"/>
                                      <a:ea typeface="Cambria Math" panose="02040503050406030204" pitchFamily="18" charset="0"/>
                                    </a:rPr>
                                    <m:t>𝑙𝑜𝑔𝑛</m:t>
                                  </m:r>
                                </m:e>
                              </m:d>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𝑖𝑓</m:t>
                              </m:r>
                              <m:r>
                                <a:rPr lang="en-US" sz="2400" i="1">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𝑎</m:t>
                              </m:r>
                              <m:r>
                                <a:rPr lang="en-US" sz="2400" i="1">
                                  <a:latin typeface="Cambria Math" panose="02040503050406030204" pitchFamily="18" charset="0"/>
                                  <a:ea typeface="Cambria Math" panose="02040503050406030204" pitchFamily="18" charset="0"/>
                                </a:rPr>
                                <m:t>= </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𝑏</m:t>
                                  </m:r>
                                </m:e>
                                <m:sup>
                                  <m:r>
                                    <a:rPr lang="en-US" sz="2400" i="1">
                                      <a:latin typeface="Cambria Math" panose="02040503050406030204" pitchFamily="18" charset="0"/>
                                      <a:ea typeface="Cambria Math" panose="02040503050406030204" pitchFamily="18" charset="0"/>
                                    </a:rPr>
                                    <m:t>𝑘</m:t>
                                  </m:r>
                                </m:sup>
                              </m:sSup>
                            </m:e>
                            <m:e>
                              <m:r>
                                <a:rPr lang="en-US" sz="2400" i="1">
                                  <a:latin typeface="Cambria Math" panose="02040503050406030204" pitchFamily="18" charset="0"/>
                                  <a:ea typeface="Cambria Math" panose="02040503050406030204" pitchFamily="18" charset="0"/>
                                </a:rPr>
                                <m:t>𝜃</m:t>
                              </m:r>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𝑛</m:t>
                                      </m:r>
                                    </m:e>
                                    <m:sup>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𝑙𝑜𝑔</m:t>
                                          </m:r>
                                        </m:e>
                                        <m:sub>
                                          <m:r>
                                            <a:rPr lang="en-US" sz="2400" i="1">
                                              <a:latin typeface="Cambria Math" panose="02040503050406030204" pitchFamily="18" charset="0"/>
                                              <a:ea typeface="Cambria Math" panose="02040503050406030204" pitchFamily="18" charset="0"/>
                                            </a:rPr>
                                            <m:t>𝑏</m:t>
                                          </m:r>
                                        </m:sub>
                                      </m:sSub>
                                      <m:r>
                                        <a:rPr lang="en-IN" sz="2400" b="0" i="1" smtClean="0">
                                          <a:latin typeface="Cambria Math" panose="02040503050406030204" pitchFamily="18" charset="0"/>
                                          <a:ea typeface="Cambria Math" panose="02040503050406030204" pitchFamily="18" charset="0"/>
                                        </a:rPr>
                                        <m:t>𝑎</m:t>
                                      </m:r>
                                    </m:sup>
                                  </m:sSup>
                                </m:e>
                              </m:d>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𝑖𝑓</m:t>
                              </m:r>
                              <m:r>
                                <a:rPr lang="en-US" sz="2400" i="1">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𝑎</m:t>
                              </m:r>
                              <m:r>
                                <a:rPr lang="en-US" sz="2400" i="1">
                                  <a:latin typeface="Cambria Math" panose="02040503050406030204" pitchFamily="18" charset="0"/>
                                  <a:ea typeface="Cambria Math" panose="02040503050406030204" pitchFamily="18" charset="0"/>
                                </a:rPr>
                                <m:t> &gt;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𝑏</m:t>
                                  </m:r>
                                </m:e>
                                <m:sup>
                                  <m:r>
                                    <a:rPr lang="en-US" sz="2400" i="1">
                                      <a:latin typeface="Cambria Math" panose="02040503050406030204" pitchFamily="18" charset="0"/>
                                      <a:ea typeface="Cambria Math" panose="02040503050406030204" pitchFamily="18" charset="0"/>
                                    </a:rPr>
                                    <m:t>𝑘</m:t>
                                  </m:r>
                                </m:sup>
                              </m:sSup>
                            </m:e>
                          </m:eqArr>
                        </m:e>
                      </m:d>
                    </m:oMath>
                  </m:oMathPara>
                </a14:m>
                <a:endParaRPr lang="en-US" sz="2400" dirty="0"/>
              </a:p>
            </p:txBody>
          </p:sp>
        </mc:Choice>
        <mc:Fallback xmlns="">
          <p:sp>
            <p:nvSpPr>
              <p:cNvPr id="5" name="Rounded Rectangle 4"/>
              <p:cNvSpPr>
                <a:spLocks noRot="1" noChangeAspect="1" noMove="1" noResize="1" noEditPoints="1" noAdjustHandles="1" noChangeArrowheads="1" noChangeShapeType="1" noTextEdit="1"/>
              </p:cNvSpPr>
              <p:nvPr/>
            </p:nvSpPr>
            <p:spPr>
              <a:xfrm>
                <a:off x="4343400" y="4754803"/>
                <a:ext cx="4495800" cy="1597963"/>
              </a:xfrm>
              <a:prstGeom prst="round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ounded Rectangle 5"/>
              <p:cNvSpPr/>
              <p:nvPr/>
            </p:nvSpPr>
            <p:spPr>
              <a:xfrm>
                <a:off x="4648200" y="2743200"/>
                <a:ext cx="3505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𝑡</m:t>
                      </m:r>
                      <m:d>
                        <m:dPr>
                          <m:ctrlPr>
                            <a:rPr lang="en-US" sz="2400" i="1">
                              <a:latin typeface="Cambria Math" panose="02040503050406030204" pitchFamily="18" charset="0"/>
                            </a:rPr>
                          </m:ctrlPr>
                        </m:dPr>
                        <m:e>
                          <m:r>
                            <a:rPr lang="en-US" sz="2400" i="1">
                              <a:latin typeface="Cambria Math" panose="02040503050406030204" pitchFamily="18" charset="0"/>
                            </a:rPr>
                            <m:t>𝑛</m:t>
                          </m:r>
                        </m:e>
                      </m:d>
                      <m:r>
                        <a:rPr lang="en-US" sz="2400" i="1">
                          <a:latin typeface="Cambria Math" panose="02040503050406030204" pitchFamily="18" charset="0"/>
                        </a:rPr>
                        <m:t>=</m:t>
                      </m:r>
                      <m:r>
                        <a:rPr lang="en-IN" sz="2400" b="0" i="1" smtClean="0">
                          <a:latin typeface="Cambria Math" panose="02040503050406030204" pitchFamily="18" charset="0"/>
                        </a:rPr>
                        <m:t>𝑎</m:t>
                      </m:r>
                      <m:r>
                        <a:rPr lang="en-US" sz="2400" i="1">
                          <a:latin typeface="Cambria Math" panose="02040503050406030204" pitchFamily="18" charset="0"/>
                        </a:rPr>
                        <m:t>𝑡</m:t>
                      </m:r>
                      <m:d>
                        <m:dPr>
                          <m:ctrlPr>
                            <a:rPr lang="en-US" sz="2400" i="1">
                              <a:latin typeface="Cambria Math" panose="02040503050406030204" pitchFamily="18" charset="0"/>
                            </a:rPr>
                          </m:ctrlPr>
                        </m:dPr>
                        <m:e>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i="1">
                          <a:latin typeface="Cambria Math" panose="02040503050406030204" pitchFamily="18" charset="0"/>
                        </a:rPr>
                        <m:t>+</m:t>
                      </m:r>
                      <m:r>
                        <m:rPr>
                          <m:sty m:val="p"/>
                        </m:rPr>
                        <a:rPr lang="en-US" sz="2400">
                          <a:latin typeface="Cambria Math" panose="02040503050406030204" pitchFamily="18" charset="0"/>
                        </a:rPr>
                        <m:t>g</m:t>
                      </m:r>
                      <m:d>
                        <m:dPr>
                          <m:ctrlPr>
                            <a:rPr lang="en-US" sz="2400" i="1">
                              <a:latin typeface="Cambria Math" panose="02040503050406030204" pitchFamily="18" charset="0"/>
                            </a:rPr>
                          </m:ctrlPr>
                        </m:dPr>
                        <m:e>
                          <m:r>
                            <a:rPr lang="en-US" sz="2400" i="1">
                              <a:latin typeface="Cambria Math" panose="02040503050406030204" pitchFamily="18" charset="0"/>
                            </a:rPr>
                            <m:t>𝑛</m:t>
                          </m:r>
                        </m:e>
                      </m:d>
                    </m:oMath>
                  </m:oMathPara>
                </a14:m>
                <a:endParaRPr lang="en-US" sz="2400" dirty="0"/>
              </a:p>
            </p:txBody>
          </p:sp>
        </mc:Choice>
        <mc:Fallback xmlns="">
          <p:sp>
            <p:nvSpPr>
              <p:cNvPr id="6" name="Rounded Rectangle 5"/>
              <p:cNvSpPr>
                <a:spLocks noRot="1" noChangeAspect="1" noMove="1" noResize="1" noEditPoints="1" noAdjustHandles="1" noChangeArrowheads="1" noChangeShapeType="1" noTextEdit="1"/>
              </p:cNvSpPr>
              <p:nvPr/>
            </p:nvSpPr>
            <p:spPr>
              <a:xfrm>
                <a:off x="4648200" y="2743200"/>
                <a:ext cx="3505200" cy="533400"/>
              </a:xfrm>
              <a:prstGeom prst="roundRect">
                <a:avLst/>
              </a:prstGeom>
              <a:blipFill>
                <a:blip r:embed="rId4"/>
                <a:stretch>
                  <a:fillRect b="-5435"/>
                </a:stretch>
              </a:blipFill>
            </p:spPr>
            <p:txBody>
              <a:bodyPr/>
              <a:lstStyle/>
              <a:p>
                <a:r>
                  <a:rPr lang="en-IN">
                    <a:noFill/>
                  </a:rPr>
                  <a:t> </a:t>
                </a:r>
              </a:p>
            </p:txBody>
          </p:sp>
        </mc:Fallback>
      </mc:AlternateContent>
    </p:spTree>
    <p:extLst>
      <p:ext uri="{BB962C8B-B14F-4D97-AF65-F5344CB8AC3E}">
        <p14:creationId xmlns:p14="http://schemas.microsoft.com/office/powerpoint/2010/main" val="290214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500"/>
                                        <p:tgtEl>
                                          <p:spTgt spid="5"/>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5" grpId="1" animBg="1"/>
      <p:bldP spid="6" grpId="0" animBg="1"/>
      <p:bldP spid="6" grpId="1"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0120" y="3012283"/>
            <a:ext cx="2651760" cy="833437"/>
          </a:xfrm>
          <a:noFill/>
        </p:spPr>
        <p:txBody>
          <a:bodyPr>
            <a:noAutofit/>
          </a:bodyPr>
          <a:lstStyle/>
          <a:p>
            <a:r>
              <a:rPr lang="en-US" cap="none" dirty="0">
                <a:solidFill>
                  <a:srgbClr val="C00000"/>
                </a:solidFill>
              </a:rPr>
              <a:t>Quick Sort</a:t>
            </a:r>
          </a:p>
        </p:txBody>
      </p:sp>
      <p:sp>
        <p:nvSpPr>
          <p:cNvPr id="4" name="Slide Number Placeholder 3"/>
          <p:cNvSpPr>
            <a:spLocks noGrp="1"/>
          </p:cNvSpPr>
          <p:nvPr>
            <p:ph type="sldNum" sz="quarter" idx="12"/>
          </p:nvPr>
        </p:nvSpPr>
        <p:spPr/>
        <p:txBody>
          <a:bodyPr/>
          <a:lstStyle/>
          <a:p>
            <a:fld id="{5EA8BEFB-AE5B-48F9-BBAD-B489CDE48C80}" type="slidenum">
              <a:rPr lang="en-US" smtClean="0"/>
              <a:pPr/>
              <a:t>87</a:t>
            </a:fld>
            <a:endParaRPr lang="en-US"/>
          </a:p>
        </p:txBody>
      </p:sp>
      <p:sp>
        <p:nvSpPr>
          <p:cNvPr id="5" name="Pentagon 4"/>
          <p:cNvSpPr/>
          <p:nvPr/>
        </p:nvSpPr>
        <p:spPr>
          <a:xfrm rot="5400000">
            <a:off x="-1490568" y="3017522"/>
            <a:ext cx="6858000" cy="822960"/>
          </a:xfrm>
          <a:prstGeom prst="homePlat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7BA1CE"/>
              </a:solidFill>
            </a:endParaRPr>
          </a:p>
        </p:txBody>
      </p:sp>
    </p:spTree>
    <p:extLst>
      <p:ext uri="{BB962C8B-B14F-4D97-AF65-F5344CB8AC3E}">
        <p14:creationId xmlns:p14="http://schemas.microsoft.com/office/powerpoint/2010/main" val="32157624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 – Example(</a:t>
            </a:r>
            <a:r>
              <a:rPr lang="en-US" dirty="0" err="1"/>
              <a:t>Inplace</a:t>
            </a:r>
            <a:r>
              <a:rPr lang="en-US" dirty="0"/>
              <a:t>)</a:t>
            </a:r>
          </a:p>
        </p:txBody>
      </p:sp>
      <p:sp>
        <p:nvSpPr>
          <p:cNvPr id="4" name="Rectangle 3"/>
          <p:cNvSpPr/>
          <p:nvPr/>
        </p:nvSpPr>
        <p:spPr>
          <a:xfrm>
            <a:off x="3505200" y="5264076"/>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42</a:t>
            </a:r>
          </a:p>
        </p:txBody>
      </p:sp>
      <p:sp>
        <p:nvSpPr>
          <p:cNvPr id="5" name="Rectangle 4"/>
          <p:cNvSpPr/>
          <p:nvPr/>
        </p:nvSpPr>
        <p:spPr>
          <a:xfrm>
            <a:off x="4038600" y="5264076"/>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23</a:t>
            </a:r>
          </a:p>
        </p:txBody>
      </p:sp>
      <p:sp>
        <p:nvSpPr>
          <p:cNvPr id="6" name="Rectangle 5"/>
          <p:cNvSpPr/>
          <p:nvPr/>
        </p:nvSpPr>
        <p:spPr>
          <a:xfrm>
            <a:off x="4579536" y="5264076"/>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74</a:t>
            </a:r>
          </a:p>
        </p:txBody>
      </p:sp>
      <p:sp>
        <p:nvSpPr>
          <p:cNvPr id="7" name="Rectangle 6"/>
          <p:cNvSpPr/>
          <p:nvPr/>
        </p:nvSpPr>
        <p:spPr>
          <a:xfrm>
            <a:off x="5112936" y="5264076"/>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11</a:t>
            </a:r>
          </a:p>
        </p:txBody>
      </p:sp>
      <p:sp>
        <p:nvSpPr>
          <p:cNvPr id="8" name="Rectangle 7"/>
          <p:cNvSpPr/>
          <p:nvPr/>
        </p:nvSpPr>
        <p:spPr>
          <a:xfrm>
            <a:off x="5646336" y="5264076"/>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65</a:t>
            </a:r>
          </a:p>
        </p:txBody>
      </p:sp>
      <p:sp>
        <p:nvSpPr>
          <p:cNvPr id="9" name="Rectangle 8"/>
          <p:cNvSpPr/>
          <p:nvPr/>
        </p:nvSpPr>
        <p:spPr>
          <a:xfrm>
            <a:off x="6179736" y="5264076"/>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58</a:t>
            </a:r>
          </a:p>
        </p:txBody>
      </p:sp>
      <p:sp>
        <p:nvSpPr>
          <p:cNvPr id="10" name="Rectangle 9"/>
          <p:cNvSpPr/>
          <p:nvPr/>
        </p:nvSpPr>
        <p:spPr>
          <a:xfrm>
            <a:off x="6713136" y="5264076"/>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94</a:t>
            </a:r>
          </a:p>
        </p:txBody>
      </p:sp>
      <p:sp>
        <p:nvSpPr>
          <p:cNvPr id="11" name="Rectangle 10"/>
          <p:cNvSpPr/>
          <p:nvPr/>
        </p:nvSpPr>
        <p:spPr>
          <a:xfrm>
            <a:off x="7246536" y="5264076"/>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36</a:t>
            </a:r>
          </a:p>
        </p:txBody>
      </p:sp>
      <p:sp>
        <p:nvSpPr>
          <p:cNvPr id="12" name="Rectangle 11"/>
          <p:cNvSpPr/>
          <p:nvPr/>
        </p:nvSpPr>
        <p:spPr>
          <a:xfrm>
            <a:off x="3505200" y="4860664"/>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0</a:t>
            </a:r>
          </a:p>
        </p:txBody>
      </p:sp>
      <p:sp>
        <p:nvSpPr>
          <p:cNvPr id="13" name="Rectangle 12"/>
          <p:cNvSpPr/>
          <p:nvPr/>
        </p:nvSpPr>
        <p:spPr>
          <a:xfrm>
            <a:off x="4038600" y="4860664"/>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1</a:t>
            </a:r>
          </a:p>
        </p:txBody>
      </p:sp>
      <p:sp>
        <p:nvSpPr>
          <p:cNvPr id="14" name="Rectangle 13"/>
          <p:cNvSpPr/>
          <p:nvPr/>
        </p:nvSpPr>
        <p:spPr>
          <a:xfrm>
            <a:off x="4579536" y="4860664"/>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2</a:t>
            </a:r>
          </a:p>
        </p:txBody>
      </p:sp>
      <p:sp>
        <p:nvSpPr>
          <p:cNvPr id="15" name="Rectangle 14"/>
          <p:cNvSpPr/>
          <p:nvPr/>
        </p:nvSpPr>
        <p:spPr>
          <a:xfrm>
            <a:off x="5112936" y="4860664"/>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3</a:t>
            </a:r>
          </a:p>
        </p:txBody>
      </p:sp>
      <p:sp>
        <p:nvSpPr>
          <p:cNvPr id="16" name="Rectangle 15"/>
          <p:cNvSpPr/>
          <p:nvPr/>
        </p:nvSpPr>
        <p:spPr>
          <a:xfrm>
            <a:off x="5646336" y="4860664"/>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4</a:t>
            </a:r>
          </a:p>
        </p:txBody>
      </p:sp>
      <p:sp>
        <p:nvSpPr>
          <p:cNvPr id="17" name="Rectangle 16"/>
          <p:cNvSpPr/>
          <p:nvPr/>
        </p:nvSpPr>
        <p:spPr>
          <a:xfrm>
            <a:off x="6179736" y="4860664"/>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5</a:t>
            </a:r>
          </a:p>
        </p:txBody>
      </p:sp>
      <p:sp>
        <p:nvSpPr>
          <p:cNvPr id="18" name="Rectangle 17"/>
          <p:cNvSpPr/>
          <p:nvPr/>
        </p:nvSpPr>
        <p:spPr>
          <a:xfrm>
            <a:off x="6713136" y="4860664"/>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6</a:t>
            </a:r>
          </a:p>
        </p:txBody>
      </p:sp>
      <p:sp>
        <p:nvSpPr>
          <p:cNvPr id="19" name="Rectangle 18"/>
          <p:cNvSpPr/>
          <p:nvPr/>
        </p:nvSpPr>
        <p:spPr>
          <a:xfrm>
            <a:off x="7246536" y="4860664"/>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7</a:t>
            </a:r>
          </a:p>
        </p:txBody>
      </p:sp>
      <p:sp>
        <p:nvSpPr>
          <p:cNvPr id="25" name="Rectangle 24"/>
          <p:cNvSpPr/>
          <p:nvPr/>
        </p:nvSpPr>
        <p:spPr>
          <a:xfrm>
            <a:off x="7772400" y="5264076"/>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99</a:t>
            </a:r>
          </a:p>
        </p:txBody>
      </p:sp>
      <p:sp>
        <p:nvSpPr>
          <p:cNvPr id="26" name="Rectangle 25"/>
          <p:cNvSpPr/>
          <p:nvPr/>
        </p:nvSpPr>
        <p:spPr>
          <a:xfrm>
            <a:off x="8305800" y="5264076"/>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87</a:t>
            </a:r>
          </a:p>
        </p:txBody>
      </p:sp>
      <p:sp>
        <p:nvSpPr>
          <p:cNvPr id="27" name="Rectangle 26"/>
          <p:cNvSpPr/>
          <p:nvPr/>
        </p:nvSpPr>
        <p:spPr>
          <a:xfrm>
            <a:off x="7772400" y="4860664"/>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6</a:t>
            </a:r>
          </a:p>
        </p:txBody>
      </p:sp>
      <p:sp>
        <p:nvSpPr>
          <p:cNvPr id="28" name="Rectangle 27"/>
          <p:cNvSpPr/>
          <p:nvPr/>
        </p:nvSpPr>
        <p:spPr>
          <a:xfrm>
            <a:off x="8305800" y="4860664"/>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7</a:t>
            </a:r>
          </a:p>
        </p:txBody>
      </p:sp>
      <p:sp>
        <p:nvSpPr>
          <p:cNvPr id="51" name="TextBox 50"/>
          <p:cNvSpPr txBox="1"/>
          <p:nvPr/>
        </p:nvSpPr>
        <p:spPr>
          <a:xfrm>
            <a:off x="3567752" y="6031020"/>
            <a:ext cx="412292" cy="369332"/>
          </a:xfrm>
          <a:prstGeom prst="rect">
            <a:avLst/>
          </a:prstGeom>
          <a:noFill/>
        </p:spPr>
        <p:txBody>
          <a:bodyPr wrap="none" rtlCol="0">
            <a:spAutoFit/>
          </a:bodyPr>
          <a:lstStyle/>
          <a:p>
            <a:pPr algn="ctr"/>
            <a:r>
              <a:rPr lang="en-US" b="1" dirty="0"/>
              <a:t>LB</a:t>
            </a:r>
          </a:p>
        </p:txBody>
      </p:sp>
      <p:cxnSp>
        <p:nvCxnSpPr>
          <p:cNvPr id="53" name="Straight Arrow Connector 52"/>
          <p:cNvCxnSpPr>
            <a:stCxn id="51" idx="0"/>
            <a:endCxn id="4" idx="2"/>
          </p:cNvCxnSpPr>
          <p:nvPr/>
        </p:nvCxnSpPr>
        <p:spPr>
          <a:xfrm flipH="1" flipV="1">
            <a:off x="3771900" y="5645076"/>
            <a:ext cx="1998" cy="38594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54" name="TextBox 53"/>
          <p:cNvSpPr txBox="1"/>
          <p:nvPr/>
        </p:nvSpPr>
        <p:spPr>
          <a:xfrm>
            <a:off x="8331878" y="6031468"/>
            <a:ext cx="465192" cy="369332"/>
          </a:xfrm>
          <a:prstGeom prst="rect">
            <a:avLst/>
          </a:prstGeom>
          <a:noFill/>
        </p:spPr>
        <p:txBody>
          <a:bodyPr wrap="none" rtlCol="0">
            <a:spAutoFit/>
          </a:bodyPr>
          <a:lstStyle/>
          <a:p>
            <a:pPr algn="ctr"/>
            <a:r>
              <a:rPr lang="en-US" b="1" dirty="0"/>
              <a:t>UB</a:t>
            </a:r>
          </a:p>
        </p:txBody>
      </p:sp>
      <p:cxnSp>
        <p:nvCxnSpPr>
          <p:cNvPr id="55" name="Straight Arrow Connector 54"/>
          <p:cNvCxnSpPr>
            <a:stCxn id="54" idx="0"/>
          </p:cNvCxnSpPr>
          <p:nvPr/>
        </p:nvCxnSpPr>
        <p:spPr>
          <a:xfrm flipH="1" flipV="1">
            <a:off x="8562476" y="5645524"/>
            <a:ext cx="1998" cy="38594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9" name="Content Placeholder 2"/>
          <p:cNvSpPr>
            <a:spLocks noGrp="1"/>
          </p:cNvSpPr>
          <p:nvPr>
            <p:ph idx="1"/>
          </p:nvPr>
        </p:nvSpPr>
        <p:spPr>
          <a:xfrm>
            <a:off x="533400" y="990600"/>
            <a:ext cx="11125200" cy="2895600"/>
          </a:xfrm>
        </p:spPr>
        <p:txBody>
          <a:bodyPr>
            <a:normAutofit/>
          </a:bodyPr>
          <a:lstStyle/>
          <a:p>
            <a:r>
              <a:rPr lang="en-US" dirty="0"/>
              <a:t>Quick sort chooses the first element as a </a:t>
            </a:r>
            <a:r>
              <a:rPr lang="en-US" dirty="0">
                <a:solidFill>
                  <a:srgbClr val="FF0000"/>
                </a:solidFill>
              </a:rPr>
              <a:t>pivot element,</a:t>
            </a:r>
            <a:r>
              <a:rPr lang="en-US" dirty="0"/>
              <a:t> a </a:t>
            </a:r>
            <a:r>
              <a:rPr lang="en-US" b="1" dirty="0"/>
              <a:t>lower bound is the first index </a:t>
            </a:r>
            <a:r>
              <a:rPr lang="en-US" dirty="0"/>
              <a:t>and an </a:t>
            </a:r>
            <a:r>
              <a:rPr lang="en-US" b="1" dirty="0"/>
              <a:t>upper bound is the last index</a:t>
            </a:r>
            <a:r>
              <a:rPr lang="en-US" dirty="0"/>
              <a:t>.</a:t>
            </a:r>
          </a:p>
          <a:p>
            <a:r>
              <a:rPr lang="en-US" dirty="0"/>
              <a:t>The array is then </a:t>
            </a:r>
            <a:r>
              <a:rPr lang="en-US" b="1" dirty="0"/>
              <a:t>partitioned</a:t>
            </a:r>
            <a:r>
              <a:rPr lang="en-US" dirty="0"/>
              <a:t> on either side of the </a:t>
            </a:r>
            <a:r>
              <a:rPr lang="en-US" dirty="0">
                <a:solidFill>
                  <a:srgbClr val="FF0000"/>
                </a:solidFill>
              </a:rPr>
              <a:t>pivot.</a:t>
            </a:r>
          </a:p>
          <a:p>
            <a:r>
              <a:rPr lang="en-US" dirty="0"/>
              <a:t>Elements are moved so that, those </a:t>
            </a:r>
            <a:r>
              <a:rPr lang="en-US" b="1" dirty="0"/>
              <a:t>greater</a:t>
            </a:r>
            <a:r>
              <a:rPr lang="en-US" dirty="0"/>
              <a:t> than the </a:t>
            </a:r>
            <a:r>
              <a:rPr lang="en-US" dirty="0">
                <a:solidFill>
                  <a:srgbClr val="FF0000"/>
                </a:solidFill>
              </a:rPr>
              <a:t>pivot</a:t>
            </a:r>
            <a:r>
              <a:rPr lang="en-US" dirty="0"/>
              <a:t> are shifted to its </a:t>
            </a:r>
            <a:r>
              <a:rPr lang="en-US" b="1" dirty="0"/>
              <a:t>right </a:t>
            </a:r>
            <a:r>
              <a:rPr lang="en-US" dirty="0"/>
              <a:t>whereas the others are shifted to its </a:t>
            </a:r>
            <a:r>
              <a:rPr lang="en-US" b="1" dirty="0"/>
              <a:t>left.</a:t>
            </a:r>
            <a:r>
              <a:rPr lang="en-US" dirty="0"/>
              <a:t> </a:t>
            </a:r>
          </a:p>
          <a:p>
            <a:r>
              <a:rPr lang="en-US" dirty="0"/>
              <a:t>Each Partition is </a:t>
            </a:r>
            <a:r>
              <a:rPr lang="en-US" b="1" dirty="0"/>
              <a:t>internally sorted recursively</a:t>
            </a:r>
            <a:r>
              <a:rPr lang="en-US" dirty="0"/>
              <a:t>.</a:t>
            </a:r>
          </a:p>
        </p:txBody>
      </p:sp>
      <p:sp>
        <p:nvSpPr>
          <p:cNvPr id="30" name="TextBox 29"/>
          <p:cNvSpPr txBox="1"/>
          <p:nvPr/>
        </p:nvSpPr>
        <p:spPr>
          <a:xfrm>
            <a:off x="3276600" y="3733801"/>
            <a:ext cx="972830" cy="646331"/>
          </a:xfrm>
          <a:prstGeom prst="rect">
            <a:avLst/>
          </a:prstGeom>
          <a:noFill/>
        </p:spPr>
        <p:txBody>
          <a:bodyPr wrap="none" rtlCol="0">
            <a:spAutoFit/>
          </a:bodyPr>
          <a:lstStyle/>
          <a:p>
            <a:pPr algn="ctr"/>
            <a:r>
              <a:rPr lang="en-US" b="1" dirty="0">
                <a:solidFill>
                  <a:srgbClr val="FF0000"/>
                </a:solidFill>
              </a:rPr>
              <a:t>Pivot </a:t>
            </a:r>
          </a:p>
          <a:p>
            <a:pPr algn="ctr"/>
            <a:r>
              <a:rPr lang="en-US" b="1" dirty="0">
                <a:solidFill>
                  <a:srgbClr val="FF0000"/>
                </a:solidFill>
              </a:rPr>
              <a:t>Element</a:t>
            </a:r>
          </a:p>
        </p:txBody>
      </p:sp>
      <p:cxnSp>
        <p:nvCxnSpPr>
          <p:cNvPr id="20" name="Straight Arrow Connector 19"/>
          <p:cNvCxnSpPr>
            <a:stCxn id="30" idx="2"/>
            <a:endCxn id="12" idx="0"/>
          </p:cNvCxnSpPr>
          <p:nvPr/>
        </p:nvCxnSpPr>
        <p:spPr>
          <a:xfrm>
            <a:off x="3763016" y="4380132"/>
            <a:ext cx="8885" cy="4805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2964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fade">
                                      <p:cBhvr>
                                        <p:cTn id="67" dur="500"/>
                                        <p:tgtEl>
                                          <p:spTgt spid="51"/>
                                        </p:tgtEl>
                                      </p:cBhvr>
                                    </p:animEffect>
                                  </p:childTnLst>
                                </p:cTn>
                              </p:par>
                              <p:par>
                                <p:cTn id="68" presetID="10" presetClass="entr" presetSubtype="0" fill="hold"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fade">
                                      <p:cBhvr>
                                        <p:cTn id="70" dur="500"/>
                                        <p:tgtEl>
                                          <p:spTgt spid="5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fade">
                                      <p:cBhvr>
                                        <p:cTn id="73" dur="500"/>
                                        <p:tgtEl>
                                          <p:spTgt spid="54"/>
                                        </p:tgtEl>
                                      </p:cBhvr>
                                    </p:animEffect>
                                  </p:childTnLst>
                                </p:cTn>
                              </p:par>
                              <p:par>
                                <p:cTn id="74" presetID="10" presetClass="entr" presetSubtype="0" fill="hold"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500"/>
                                        <p:tgtEl>
                                          <p:spTgt spid="5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fade">
                                      <p:cBhvr>
                                        <p:cTn id="79" dur="500"/>
                                        <p:tgtEl>
                                          <p:spTgt spid="30"/>
                                        </p:tgtEl>
                                      </p:cBhvr>
                                    </p:animEffect>
                                  </p:childTnLst>
                                </p:cTn>
                              </p:par>
                              <p:par>
                                <p:cTn id="80" presetID="10" presetClass="entr" presetSubtype="0" fill="hold" nodeType="with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500"/>
                                        <p:tgtEl>
                                          <p:spTgt spid="2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9">
                                            <p:txEl>
                                              <p:pRg st="0" end="0"/>
                                            </p:txEl>
                                          </p:spTgt>
                                        </p:tgtEl>
                                        <p:attrNameLst>
                                          <p:attrName>style.visibility</p:attrName>
                                        </p:attrNameLst>
                                      </p:cBhvr>
                                      <p:to>
                                        <p:strVal val="visible"/>
                                      </p:to>
                                    </p:set>
                                    <p:animEffect transition="in" filter="fade">
                                      <p:cBhvr>
                                        <p:cTn id="87" dur="500"/>
                                        <p:tgtEl>
                                          <p:spTgt spid="29">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9">
                                            <p:txEl>
                                              <p:pRg st="1" end="1"/>
                                            </p:txEl>
                                          </p:spTgt>
                                        </p:tgtEl>
                                        <p:attrNameLst>
                                          <p:attrName>style.visibility</p:attrName>
                                        </p:attrNameLst>
                                      </p:cBhvr>
                                      <p:to>
                                        <p:strVal val="visible"/>
                                      </p:to>
                                    </p:set>
                                    <p:animEffect transition="in" filter="fade">
                                      <p:cBhvr>
                                        <p:cTn id="92" dur="500"/>
                                        <p:tgtEl>
                                          <p:spTgt spid="29">
                                            <p:txEl>
                                              <p:pRg st="1" end="1"/>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9">
                                            <p:txEl>
                                              <p:pRg st="2" end="2"/>
                                            </p:txEl>
                                          </p:spTgt>
                                        </p:tgtEl>
                                        <p:attrNameLst>
                                          <p:attrName>style.visibility</p:attrName>
                                        </p:attrNameLst>
                                      </p:cBhvr>
                                      <p:to>
                                        <p:strVal val="visible"/>
                                      </p:to>
                                    </p:set>
                                    <p:animEffect transition="in" filter="fade">
                                      <p:cBhvr>
                                        <p:cTn id="97" dur="500"/>
                                        <p:tgtEl>
                                          <p:spTgt spid="29">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29">
                                            <p:txEl>
                                              <p:pRg st="3" end="3"/>
                                            </p:txEl>
                                          </p:spTgt>
                                        </p:tgtEl>
                                        <p:attrNameLst>
                                          <p:attrName>style.visibility</p:attrName>
                                        </p:attrNameLst>
                                      </p:cBhvr>
                                      <p:to>
                                        <p:strVal val="visible"/>
                                      </p:to>
                                    </p:set>
                                    <p:animEffect transition="in" filter="fade">
                                      <p:cBhvr>
                                        <p:cTn id="102" dur="500"/>
                                        <p:tgtEl>
                                          <p:spTgt spid="2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animBg="1"/>
      <p:bldP spid="5" grpId="0" uiExpand="1" animBg="1"/>
      <p:bldP spid="6" grpId="0" uiExpand="1" animBg="1"/>
      <p:bldP spid="7" grpId="0" uiExpand="1" animBg="1"/>
      <p:bldP spid="8" grpId="0" uiExpand="1" animBg="1"/>
      <p:bldP spid="9" grpId="0" uiExpand="1" animBg="1"/>
      <p:bldP spid="10" grpId="0" uiExpand="1" animBg="1"/>
      <p:bldP spid="11" grpId="0" uiExpand="1" animBg="1"/>
      <p:bldP spid="12" grpId="0" uiExpand="1" animBg="1"/>
      <p:bldP spid="13" grpId="0" uiExpand="1" animBg="1"/>
      <p:bldP spid="14" grpId="0" uiExpand="1" animBg="1"/>
      <p:bldP spid="15" grpId="0" uiExpand="1" animBg="1"/>
      <p:bldP spid="16" grpId="0" uiExpand="1" animBg="1"/>
      <p:bldP spid="17" grpId="0" uiExpand="1" animBg="1"/>
      <p:bldP spid="18" grpId="0" uiExpand="1" animBg="1"/>
      <p:bldP spid="19" grpId="0" uiExpand="1" animBg="1"/>
      <p:bldP spid="25" grpId="0" uiExpand="1" animBg="1"/>
      <p:bldP spid="26" grpId="0" uiExpand="1" animBg="1"/>
      <p:bldP spid="27" grpId="0" uiExpand="1" animBg="1"/>
      <p:bldP spid="28" grpId="0" uiExpand="1" animBg="1"/>
      <p:bldP spid="51" grpId="0" uiExpand="1"/>
      <p:bldP spid="54" grpId="0" uiExpand="1"/>
      <p:bldP spid="29" grpId="0" uiExpand="1" build="p"/>
      <p:bldP spid="30" grpId="0" uiExpand="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 - Example</a:t>
            </a:r>
          </a:p>
        </p:txBody>
      </p:sp>
      <p:sp>
        <p:nvSpPr>
          <p:cNvPr id="4" name="Rectangle 3"/>
          <p:cNvSpPr/>
          <p:nvPr/>
        </p:nvSpPr>
        <p:spPr>
          <a:xfrm>
            <a:off x="4999704" y="14702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42</a:t>
            </a:r>
          </a:p>
        </p:txBody>
      </p:sp>
      <p:sp>
        <p:nvSpPr>
          <p:cNvPr id="5" name="Rectangle 4"/>
          <p:cNvSpPr/>
          <p:nvPr/>
        </p:nvSpPr>
        <p:spPr>
          <a:xfrm>
            <a:off x="5533104" y="14702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23</a:t>
            </a:r>
          </a:p>
        </p:txBody>
      </p:sp>
      <p:sp>
        <p:nvSpPr>
          <p:cNvPr id="6" name="Rectangle 5"/>
          <p:cNvSpPr/>
          <p:nvPr/>
        </p:nvSpPr>
        <p:spPr>
          <a:xfrm>
            <a:off x="6074040" y="14702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74</a:t>
            </a:r>
          </a:p>
        </p:txBody>
      </p:sp>
      <p:sp>
        <p:nvSpPr>
          <p:cNvPr id="7" name="Rectangle 6"/>
          <p:cNvSpPr/>
          <p:nvPr/>
        </p:nvSpPr>
        <p:spPr>
          <a:xfrm>
            <a:off x="6607440" y="14702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11</a:t>
            </a:r>
          </a:p>
        </p:txBody>
      </p:sp>
      <p:sp>
        <p:nvSpPr>
          <p:cNvPr id="8" name="Rectangle 7"/>
          <p:cNvSpPr/>
          <p:nvPr/>
        </p:nvSpPr>
        <p:spPr>
          <a:xfrm>
            <a:off x="7140840" y="14702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65</a:t>
            </a:r>
          </a:p>
        </p:txBody>
      </p:sp>
      <p:sp>
        <p:nvSpPr>
          <p:cNvPr id="9" name="Rectangle 8"/>
          <p:cNvSpPr/>
          <p:nvPr/>
        </p:nvSpPr>
        <p:spPr>
          <a:xfrm>
            <a:off x="7674240" y="14702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58</a:t>
            </a:r>
          </a:p>
        </p:txBody>
      </p:sp>
      <p:sp>
        <p:nvSpPr>
          <p:cNvPr id="10" name="Rectangle 9"/>
          <p:cNvSpPr/>
          <p:nvPr/>
        </p:nvSpPr>
        <p:spPr>
          <a:xfrm>
            <a:off x="8207640" y="14702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94</a:t>
            </a:r>
          </a:p>
        </p:txBody>
      </p:sp>
      <p:sp>
        <p:nvSpPr>
          <p:cNvPr id="11" name="Rectangle 10"/>
          <p:cNvSpPr/>
          <p:nvPr/>
        </p:nvSpPr>
        <p:spPr>
          <a:xfrm>
            <a:off x="8741040" y="14702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36</a:t>
            </a:r>
          </a:p>
        </p:txBody>
      </p:sp>
      <p:sp>
        <p:nvSpPr>
          <p:cNvPr id="12" name="Rectangle 11"/>
          <p:cNvSpPr/>
          <p:nvPr/>
        </p:nvSpPr>
        <p:spPr>
          <a:xfrm>
            <a:off x="4999704" y="10668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0</a:t>
            </a:r>
          </a:p>
        </p:txBody>
      </p:sp>
      <p:sp>
        <p:nvSpPr>
          <p:cNvPr id="13" name="Rectangle 12"/>
          <p:cNvSpPr/>
          <p:nvPr/>
        </p:nvSpPr>
        <p:spPr>
          <a:xfrm>
            <a:off x="5533104" y="10668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1</a:t>
            </a:r>
          </a:p>
        </p:txBody>
      </p:sp>
      <p:sp>
        <p:nvSpPr>
          <p:cNvPr id="14" name="Rectangle 13"/>
          <p:cNvSpPr/>
          <p:nvPr/>
        </p:nvSpPr>
        <p:spPr>
          <a:xfrm>
            <a:off x="6074040" y="10668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2</a:t>
            </a:r>
          </a:p>
        </p:txBody>
      </p:sp>
      <p:sp>
        <p:nvSpPr>
          <p:cNvPr id="15" name="Rectangle 14"/>
          <p:cNvSpPr/>
          <p:nvPr/>
        </p:nvSpPr>
        <p:spPr>
          <a:xfrm>
            <a:off x="6607440" y="10668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3</a:t>
            </a:r>
          </a:p>
        </p:txBody>
      </p:sp>
      <p:sp>
        <p:nvSpPr>
          <p:cNvPr id="16" name="Rectangle 15"/>
          <p:cNvSpPr/>
          <p:nvPr/>
        </p:nvSpPr>
        <p:spPr>
          <a:xfrm>
            <a:off x="7140840" y="10668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4</a:t>
            </a:r>
          </a:p>
        </p:txBody>
      </p:sp>
      <p:sp>
        <p:nvSpPr>
          <p:cNvPr id="17" name="Rectangle 16"/>
          <p:cNvSpPr/>
          <p:nvPr/>
        </p:nvSpPr>
        <p:spPr>
          <a:xfrm>
            <a:off x="7674240" y="10668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5</a:t>
            </a:r>
          </a:p>
        </p:txBody>
      </p:sp>
      <p:sp>
        <p:nvSpPr>
          <p:cNvPr id="18" name="Rectangle 17"/>
          <p:cNvSpPr/>
          <p:nvPr/>
        </p:nvSpPr>
        <p:spPr>
          <a:xfrm>
            <a:off x="8207640" y="10668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6</a:t>
            </a:r>
          </a:p>
        </p:txBody>
      </p:sp>
      <p:sp>
        <p:nvSpPr>
          <p:cNvPr id="19" name="Rectangle 18"/>
          <p:cNvSpPr/>
          <p:nvPr/>
        </p:nvSpPr>
        <p:spPr>
          <a:xfrm>
            <a:off x="8741040" y="10668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7</a:t>
            </a:r>
          </a:p>
        </p:txBody>
      </p:sp>
      <p:sp>
        <p:nvSpPr>
          <p:cNvPr id="20" name="Rectangle 19"/>
          <p:cNvSpPr/>
          <p:nvPr/>
        </p:nvSpPr>
        <p:spPr>
          <a:xfrm>
            <a:off x="9266904" y="14702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99</a:t>
            </a:r>
          </a:p>
        </p:txBody>
      </p:sp>
      <p:sp>
        <p:nvSpPr>
          <p:cNvPr id="21" name="Rectangle 20"/>
          <p:cNvSpPr/>
          <p:nvPr/>
        </p:nvSpPr>
        <p:spPr>
          <a:xfrm>
            <a:off x="9800304" y="14702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87</a:t>
            </a:r>
          </a:p>
        </p:txBody>
      </p:sp>
      <p:sp>
        <p:nvSpPr>
          <p:cNvPr id="22" name="Rectangle 21"/>
          <p:cNvSpPr/>
          <p:nvPr/>
        </p:nvSpPr>
        <p:spPr>
          <a:xfrm>
            <a:off x="9266904" y="10668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8</a:t>
            </a:r>
          </a:p>
        </p:txBody>
      </p:sp>
      <p:sp>
        <p:nvSpPr>
          <p:cNvPr id="23" name="Rectangle 22"/>
          <p:cNvSpPr/>
          <p:nvPr/>
        </p:nvSpPr>
        <p:spPr>
          <a:xfrm>
            <a:off x="9800304" y="10668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9</a:t>
            </a:r>
          </a:p>
        </p:txBody>
      </p:sp>
      <p:sp>
        <p:nvSpPr>
          <p:cNvPr id="24" name="TextBox 23"/>
          <p:cNvSpPr txBox="1"/>
          <p:nvPr/>
        </p:nvSpPr>
        <p:spPr>
          <a:xfrm>
            <a:off x="1676400" y="1079352"/>
            <a:ext cx="3230242" cy="4031873"/>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pt-BR" sz="1600" dirty="0">
                <a:latin typeface="Consolas" pitchFamily="49" charset="0"/>
                <a:cs typeface="Consolas" pitchFamily="49" charset="0"/>
              </a:rPr>
              <a:t>Procedure pivot(T[i,…,j]; var l)</a:t>
            </a:r>
          </a:p>
          <a:p>
            <a:r>
              <a:rPr lang="pt-BR" sz="1600" dirty="0">
                <a:latin typeface="Consolas" pitchFamily="49" charset="0"/>
                <a:cs typeface="Consolas" pitchFamily="49" charset="0"/>
              </a:rPr>
              <a:t>p ← T[i]</a:t>
            </a:r>
          </a:p>
          <a:p>
            <a:r>
              <a:rPr lang="pt-BR" sz="1600" dirty="0">
                <a:latin typeface="Consolas" pitchFamily="49" charset="0"/>
                <a:cs typeface="Consolas" pitchFamily="49" charset="0"/>
              </a:rPr>
              <a:t>k ← i; l ← j+1</a:t>
            </a:r>
          </a:p>
          <a:p>
            <a:r>
              <a:rPr lang="pt-BR" sz="1600" dirty="0">
                <a:latin typeface="Consolas" pitchFamily="49" charset="0"/>
                <a:cs typeface="Consolas" pitchFamily="49" charset="0"/>
              </a:rPr>
              <a:t>Repeat </a:t>
            </a:r>
          </a:p>
          <a:p>
            <a:r>
              <a:rPr lang="pt-BR" sz="1600" dirty="0">
                <a:latin typeface="Consolas" pitchFamily="49" charset="0"/>
                <a:cs typeface="Consolas" pitchFamily="49" charset="0"/>
              </a:rPr>
              <a:t>k ← k+1 until </a:t>
            </a:r>
            <a:r>
              <a:rPr lang="pt-BR" sz="1600" dirty="0">
                <a:solidFill>
                  <a:srgbClr val="FF0000"/>
                </a:solidFill>
                <a:latin typeface="Consolas" pitchFamily="49" charset="0"/>
                <a:cs typeface="Consolas" pitchFamily="49" charset="0"/>
              </a:rPr>
              <a:t>T[k] &gt; p</a:t>
            </a:r>
            <a:r>
              <a:rPr lang="pt-BR" sz="1600" dirty="0">
                <a:latin typeface="Consolas" pitchFamily="49" charset="0"/>
                <a:cs typeface="Consolas" pitchFamily="49" charset="0"/>
              </a:rPr>
              <a:t> or </a:t>
            </a:r>
            <a:r>
              <a:rPr lang="pt-BR" sz="1600" dirty="0">
                <a:solidFill>
                  <a:srgbClr val="FF0000"/>
                </a:solidFill>
                <a:latin typeface="Consolas" pitchFamily="49" charset="0"/>
                <a:cs typeface="Consolas" pitchFamily="49" charset="0"/>
              </a:rPr>
              <a:t>k     ≥ j</a:t>
            </a:r>
          </a:p>
          <a:p>
            <a:r>
              <a:rPr lang="pt-BR" sz="1600" dirty="0">
                <a:latin typeface="Consolas" pitchFamily="49" charset="0"/>
                <a:cs typeface="Consolas" pitchFamily="49" charset="0"/>
              </a:rPr>
              <a:t>Repeat </a:t>
            </a:r>
          </a:p>
          <a:p>
            <a:r>
              <a:rPr lang="pt-BR" sz="1600" dirty="0">
                <a:latin typeface="Consolas" pitchFamily="49" charset="0"/>
                <a:cs typeface="Consolas" pitchFamily="49" charset="0"/>
              </a:rPr>
              <a:t>l ← l-1 until </a:t>
            </a:r>
            <a:r>
              <a:rPr lang="pt-BR" sz="1600" dirty="0">
                <a:solidFill>
                  <a:srgbClr val="FF0000"/>
                </a:solidFill>
                <a:latin typeface="Consolas" pitchFamily="49" charset="0"/>
                <a:cs typeface="Consolas" pitchFamily="49" charset="0"/>
              </a:rPr>
              <a:t>T[l] ≤ p</a:t>
            </a:r>
          </a:p>
          <a:p>
            <a:r>
              <a:rPr lang="pt-BR" sz="1600" dirty="0">
                <a:latin typeface="Consolas" pitchFamily="49" charset="0"/>
                <a:cs typeface="Consolas" pitchFamily="49" charset="0"/>
              </a:rPr>
              <a:t>While k &lt; l do</a:t>
            </a:r>
          </a:p>
          <a:p>
            <a:r>
              <a:rPr lang="pt-BR" sz="1600" dirty="0">
                <a:latin typeface="Consolas" pitchFamily="49" charset="0"/>
                <a:cs typeface="Consolas" pitchFamily="49" charset="0"/>
              </a:rPr>
              <a:t>   Swap T[k] and T[l]</a:t>
            </a:r>
          </a:p>
          <a:p>
            <a:r>
              <a:rPr lang="pt-BR" sz="1600" dirty="0">
                <a:latin typeface="Consolas" pitchFamily="49" charset="0"/>
                <a:cs typeface="Consolas" pitchFamily="49" charset="0"/>
              </a:rPr>
              <a:t>   Repeat k ← k+1 until   </a:t>
            </a:r>
          </a:p>
          <a:p>
            <a:r>
              <a:rPr lang="pt-BR" sz="1600" dirty="0">
                <a:latin typeface="Consolas" pitchFamily="49" charset="0"/>
                <a:cs typeface="Consolas" pitchFamily="49" charset="0"/>
              </a:rPr>
              <a:t>   </a:t>
            </a:r>
            <a:r>
              <a:rPr lang="pt-BR" sz="1600" dirty="0">
                <a:solidFill>
                  <a:srgbClr val="FF0000"/>
                </a:solidFill>
                <a:latin typeface="Consolas" pitchFamily="49" charset="0"/>
                <a:cs typeface="Consolas" pitchFamily="49" charset="0"/>
              </a:rPr>
              <a:t>T[k] &gt; p</a:t>
            </a:r>
          </a:p>
          <a:p>
            <a:r>
              <a:rPr lang="pt-BR" sz="1600" dirty="0">
                <a:latin typeface="Consolas" pitchFamily="49" charset="0"/>
                <a:cs typeface="Consolas" pitchFamily="49" charset="0"/>
              </a:rPr>
              <a:t>   Repeat l ← l-1 until       </a:t>
            </a:r>
          </a:p>
          <a:p>
            <a:r>
              <a:rPr lang="pt-BR" sz="1600" dirty="0">
                <a:latin typeface="Consolas" pitchFamily="49" charset="0"/>
                <a:cs typeface="Consolas" pitchFamily="49" charset="0"/>
              </a:rPr>
              <a:t>   </a:t>
            </a:r>
            <a:r>
              <a:rPr lang="pt-BR" sz="1600" dirty="0">
                <a:solidFill>
                  <a:srgbClr val="FF0000"/>
                </a:solidFill>
                <a:latin typeface="Consolas" pitchFamily="49" charset="0"/>
                <a:cs typeface="Consolas" pitchFamily="49" charset="0"/>
              </a:rPr>
              <a:t>T[l] ≤ p</a:t>
            </a:r>
          </a:p>
          <a:p>
            <a:r>
              <a:rPr lang="pt-BR" sz="1600" dirty="0">
                <a:latin typeface="Consolas" pitchFamily="49" charset="0"/>
                <a:cs typeface="Consolas" pitchFamily="49" charset="0"/>
              </a:rPr>
              <a:t>Swap T[i] and T[l]</a:t>
            </a:r>
          </a:p>
        </p:txBody>
      </p:sp>
      <p:sp>
        <p:nvSpPr>
          <p:cNvPr id="25" name="TextBox 24"/>
          <p:cNvSpPr txBox="1"/>
          <p:nvPr/>
        </p:nvSpPr>
        <p:spPr>
          <a:xfrm>
            <a:off x="1676400" y="5105400"/>
            <a:ext cx="1481496" cy="369332"/>
          </a:xfrm>
          <a:prstGeom prst="rect">
            <a:avLst/>
          </a:prstGeom>
          <a:noFill/>
        </p:spPr>
        <p:txBody>
          <a:bodyPr wrap="none" rtlCol="0">
            <a:spAutoFit/>
          </a:bodyPr>
          <a:lstStyle/>
          <a:p>
            <a:r>
              <a:rPr lang="en-US" b="1" dirty="0"/>
              <a:t>LB = 0, UB = 9</a:t>
            </a:r>
          </a:p>
        </p:txBody>
      </p:sp>
      <p:sp>
        <p:nvSpPr>
          <p:cNvPr id="27" name="TextBox 26"/>
          <p:cNvSpPr txBox="1"/>
          <p:nvPr/>
        </p:nvSpPr>
        <p:spPr>
          <a:xfrm>
            <a:off x="1752600" y="5486400"/>
            <a:ext cx="564578"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k =</a:t>
            </a:r>
          </a:p>
        </p:txBody>
      </p:sp>
      <p:sp>
        <p:nvSpPr>
          <p:cNvPr id="28" name="TextBox 27"/>
          <p:cNvSpPr txBox="1"/>
          <p:nvPr/>
        </p:nvSpPr>
        <p:spPr>
          <a:xfrm>
            <a:off x="2230724" y="5486400"/>
            <a:ext cx="381000" cy="369332"/>
          </a:xfrm>
          <a:prstGeom prst="rect">
            <a:avLst/>
          </a:prstGeom>
          <a:noFill/>
        </p:spPr>
        <p:txBody>
          <a:bodyPr wrap="square" rtlCol="0">
            <a:spAutoFit/>
          </a:bodyPr>
          <a:lstStyle/>
          <a:p>
            <a:pPr algn="ctr"/>
            <a:r>
              <a:rPr lang="en-US" b="1" dirty="0"/>
              <a:t>0</a:t>
            </a:r>
          </a:p>
        </p:txBody>
      </p:sp>
      <p:sp>
        <p:nvSpPr>
          <p:cNvPr id="29" name="TextBox 28"/>
          <p:cNvSpPr txBox="1"/>
          <p:nvPr/>
        </p:nvSpPr>
        <p:spPr>
          <a:xfrm>
            <a:off x="1752600" y="5784868"/>
            <a:ext cx="564578"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l =</a:t>
            </a:r>
          </a:p>
        </p:txBody>
      </p:sp>
      <p:sp>
        <p:nvSpPr>
          <p:cNvPr id="30" name="TextBox 29"/>
          <p:cNvSpPr txBox="1"/>
          <p:nvPr/>
        </p:nvSpPr>
        <p:spPr>
          <a:xfrm>
            <a:off x="2184020" y="5784868"/>
            <a:ext cx="482980" cy="369332"/>
          </a:xfrm>
          <a:prstGeom prst="rect">
            <a:avLst/>
          </a:prstGeom>
          <a:noFill/>
        </p:spPr>
        <p:txBody>
          <a:bodyPr wrap="square" rtlCol="0">
            <a:spAutoFit/>
          </a:bodyPr>
          <a:lstStyle/>
          <a:p>
            <a:pPr algn="ctr"/>
            <a:r>
              <a:rPr lang="en-US" b="1" dirty="0"/>
              <a:t>10</a:t>
            </a:r>
          </a:p>
        </p:txBody>
      </p:sp>
      <p:sp>
        <p:nvSpPr>
          <p:cNvPr id="31" name="TextBox 30"/>
          <p:cNvSpPr txBox="1"/>
          <p:nvPr/>
        </p:nvSpPr>
        <p:spPr>
          <a:xfrm>
            <a:off x="3344410" y="5105400"/>
            <a:ext cx="763351" cy="369332"/>
          </a:xfrm>
          <a:prstGeom prst="rect">
            <a:avLst/>
          </a:prstGeom>
          <a:noFill/>
        </p:spPr>
        <p:txBody>
          <a:bodyPr wrap="none" rtlCol="0">
            <a:spAutoFit/>
          </a:bodyPr>
          <a:lstStyle/>
          <a:p>
            <a:r>
              <a:rPr lang="en-US" b="1" dirty="0"/>
              <a:t>p = 42</a:t>
            </a:r>
          </a:p>
        </p:txBody>
      </p:sp>
      <p:grpSp>
        <p:nvGrpSpPr>
          <p:cNvPr id="35" name="Group 34"/>
          <p:cNvGrpSpPr/>
          <p:nvPr/>
        </p:nvGrpSpPr>
        <p:grpSpPr>
          <a:xfrm>
            <a:off x="5100621" y="1754960"/>
            <a:ext cx="311304" cy="443173"/>
            <a:chOff x="3701591" y="1754959"/>
            <a:chExt cx="311304" cy="443173"/>
          </a:xfrm>
        </p:grpSpPr>
        <p:sp>
          <p:nvSpPr>
            <p:cNvPr id="32" name="TextBox 31"/>
            <p:cNvSpPr txBox="1"/>
            <p:nvPr/>
          </p:nvSpPr>
          <p:spPr>
            <a:xfrm>
              <a:off x="3701591" y="182880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k</a:t>
              </a:r>
            </a:p>
          </p:txBody>
        </p:sp>
        <p:cxnSp>
          <p:nvCxnSpPr>
            <p:cNvPr id="33" name="Straight Arrow Connector 32"/>
            <p:cNvCxnSpPr/>
            <p:nvPr/>
          </p:nvCxnSpPr>
          <p:spPr>
            <a:xfrm flipV="1">
              <a:off x="3857243" y="1754959"/>
              <a:ext cx="0" cy="15004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grpSp>
        <p:nvGrpSpPr>
          <p:cNvPr id="36" name="Group 35"/>
          <p:cNvGrpSpPr/>
          <p:nvPr/>
        </p:nvGrpSpPr>
        <p:grpSpPr>
          <a:xfrm>
            <a:off x="10403400" y="1812100"/>
            <a:ext cx="311304" cy="443173"/>
            <a:chOff x="3701591" y="1754959"/>
            <a:chExt cx="311304" cy="443173"/>
          </a:xfrm>
        </p:grpSpPr>
        <p:sp>
          <p:nvSpPr>
            <p:cNvPr id="37" name="TextBox 36"/>
            <p:cNvSpPr txBox="1"/>
            <p:nvPr/>
          </p:nvSpPr>
          <p:spPr>
            <a:xfrm>
              <a:off x="3701591" y="182880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l</a:t>
              </a:r>
            </a:p>
          </p:txBody>
        </p:sp>
        <p:cxnSp>
          <p:nvCxnSpPr>
            <p:cNvPr id="38" name="Straight Arrow Connector 37"/>
            <p:cNvCxnSpPr/>
            <p:nvPr/>
          </p:nvCxnSpPr>
          <p:spPr>
            <a:xfrm flipV="1">
              <a:off x="3857243" y="1754959"/>
              <a:ext cx="0" cy="15004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sp>
        <p:nvSpPr>
          <p:cNvPr id="41" name="Rectangle 40"/>
          <p:cNvSpPr/>
          <p:nvPr/>
        </p:nvSpPr>
        <p:spPr>
          <a:xfrm>
            <a:off x="4999704" y="26894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42</a:t>
            </a:r>
          </a:p>
        </p:txBody>
      </p:sp>
      <p:sp>
        <p:nvSpPr>
          <p:cNvPr id="42" name="Rectangle 41"/>
          <p:cNvSpPr/>
          <p:nvPr/>
        </p:nvSpPr>
        <p:spPr>
          <a:xfrm>
            <a:off x="5533104" y="26894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23</a:t>
            </a:r>
          </a:p>
        </p:txBody>
      </p:sp>
      <p:sp>
        <p:nvSpPr>
          <p:cNvPr id="43" name="Rectangle 42"/>
          <p:cNvSpPr/>
          <p:nvPr/>
        </p:nvSpPr>
        <p:spPr>
          <a:xfrm>
            <a:off x="6074040" y="26894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74</a:t>
            </a:r>
          </a:p>
        </p:txBody>
      </p:sp>
      <p:sp>
        <p:nvSpPr>
          <p:cNvPr id="44" name="Rectangle 43"/>
          <p:cNvSpPr/>
          <p:nvPr/>
        </p:nvSpPr>
        <p:spPr>
          <a:xfrm>
            <a:off x="6607440" y="26894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11</a:t>
            </a:r>
          </a:p>
        </p:txBody>
      </p:sp>
      <p:sp>
        <p:nvSpPr>
          <p:cNvPr id="45" name="Rectangle 44"/>
          <p:cNvSpPr/>
          <p:nvPr/>
        </p:nvSpPr>
        <p:spPr>
          <a:xfrm>
            <a:off x="7140840" y="26894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65</a:t>
            </a:r>
          </a:p>
        </p:txBody>
      </p:sp>
      <p:sp>
        <p:nvSpPr>
          <p:cNvPr id="46" name="Rectangle 45"/>
          <p:cNvSpPr/>
          <p:nvPr/>
        </p:nvSpPr>
        <p:spPr>
          <a:xfrm>
            <a:off x="7674240" y="26894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58</a:t>
            </a:r>
          </a:p>
        </p:txBody>
      </p:sp>
      <p:sp>
        <p:nvSpPr>
          <p:cNvPr id="47" name="Rectangle 46"/>
          <p:cNvSpPr/>
          <p:nvPr/>
        </p:nvSpPr>
        <p:spPr>
          <a:xfrm>
            <a:off x="8207640" y="26894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94</a:t>
            </a:r>
          </a:p>
        </p:txBody>
      </p:sp>
      <p:sp>
        <p:nvSpPr>
          <p:cNvPr id="48" name="Rectangle 47"/>
          <p:cNvSpPr/>
          <p:nvPr/>
        </p:nvSpPr>
        <p:spPr>
          <a:xfrm>
            <a:off x="8741040" y="26894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36</a:t>
            </a:r>
          </a:p>
        </p:txBody>
      </p:sp>
      <p:sp>
        <p:nvSpPr>
          <p:cNvPr id="49" name="Rectangle 48"/>
          <p:cNvSpPr/>
          <p:nvPr/>
        </p:nvSpPr>
        <p:spPr>
          <a:xfrm>
            <a:off x="9266904" y="26894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99</a:t>
            </a:r>
          </a:p>
        </p:txBody>
      </p:sp>
      <p:sp>
        <p:nvSpPr>
          <p:cNvPr id="50" name="Rectangle 49"/>
          <p:cNvSpPr/>
          <p:nvPr/>
        </p:nvSpPr>
        <p:spPr>
          <a:xfrm>
            <a:off x="9800304" y="26894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87</a:t>
            </a:r>
          </a:p>
        </p:txBody>
      </p:sp>
      <p:grpSp>
        <p:nvGrpSpPr>
          <p:cNvPr id="51" name="Group 50"/>
          <p:cNvGrpSpPr/>
          <p:nvPr/>
        </p:nvGrpSpPr>
        <p:grpSpPr>
          <a:xfrm>
            <a:off x="5644152" y="2979812"/>
            <a:ext cx="311304" cy="443173"/>
            <a:chOff x="3701591" y="1754959"/>
            <a:chExt cx="311304" cy="443173"/>
          </a:xfrm>
        </p:grpSpPr>
        <p:sp>
          <p:nvSpPr>
            <p:cNvPr id="52" name="TextBox 51"/>
            <p:cNvSpPr txBox="1"/>
            <p:nvPr/>
          </p:nvSpPr>
          <p:spPr>
            <a:xfrm>
              <a:off x="3701591" y="182880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k</a:t>
              </a:r>
            </a:p>
          </p:txBody>
        </p:sp>
        <p:cxnSp>
          <p:nvCxnSpPr>
            <p:cNvPr id="53" name="Straight Arrow Connector 52"/>
            <p:cNvCxnSpPr/>
            <p:nvPr/>
          </p:nvCxnSpPr>
          <p:spPr>
            <a:xfrm flipV="1">
              <a:off x="3857243" y="1754959"/>
              <a:ext cx="0" cy="15004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grpSp>
        <p:nvGrpSpPr>
          <p:cNvPr id="54" name="Group 53"/>
          <p:cNvGrpSpPr/>
          <p:nvPr/>
        </p:nvGrpSpPr>
        <p:grpSpPr>
          <a:xfrm>
            <a:off x="9925535" y="2976958"/>
            <a:ext cx="311304" cy="443173"/>
            <a:chOff x="3701591" y="1754959"/>
            <a:chExt cx="311304" cy="443173"/>
          </a:xfrm>
        </p:grpSpPr>
        <p:sp>
          <p:nvSpPr>
            <p:cNvPr id="55" name="TextBox 54"/>
            <p:cNvSpPr txBox="1"/>
            <p:nvPr/>
          </p:nvSpPr>
          <p:spPr>
            <a:xfrm>
              <a:off x="3701591" y="182880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l</a:t>
              </a:r>
            </a:p>
          </p:txBody>
        </p:sp>
        <p:cxnSp>
          <p:nvCxnSpPr>
            <p:cNvPr id="56" name="Straight Arrow Connector 55"/>
            <p:cNvCxnSpPr/>
            <p:nvPr/>
          </p:nvCxnSpPr>
          <p:spPr>
            <a:xfrm flipV="1">
              <a:off x="3857243" y="1754959"/>
              <a:ext cx="0" cy="15004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sp>
        <p:nvSpPr>
          <p:cNvPr id="57" name="Rectangle 56"/>
          <p:cNvSpPr/>
          <p:nvPr/>
        </p:nvSpPr>
        <p:spPr>
          <a:xfrm>
            <a:off x="6074040" y="2689412"/>
            <a:ext cx="533400" cy="2823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36</a:t>
            </a:r>
          </a:p>
        </p:txBody>
      </p:sp>
      <p:sp>
        <p:nvSpPr>
          <p:cNvPr id="58" name="Rectangle 57"/>
          <p:cNvSpPr/>
          <p:nvPr/>
        </p:nvSpPr>
        <p:spPr>
          <a:xfrm>
            <a:off x="8741040" y="2689412"/>
            <a:ext cx="533400" cy="2823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74</a:t>
            </a:r>
          </a:p>
        </p:txBody>
      </p:sp>
      <p:sp>
        <p:nvSpPr>
          <p:cNvPr id="59" name="Freeform 58"/>
          <p:cNvSpPr/>
          <p:nvPr/>
        </p:nvSpPr>
        <p:spPr>
          <a:xfrm flipV="1">
            <a:off x="6324287" y="2427058"/>
            <a:ext cx="2690100" cy="244806"/>
          </a:xfrm>
          <a:custGeom>
            <a:avLst/>
            <a:gdLst>
              <a:gd name="connsiteX0" fmla="*/ 0 w 2743200"/>
              <a:gd name="connsiteY0" fmla="*/ 0 h 204281"/>
              <a:gd name="connsiteX1" fmla="*/ 0 w 2743200"/>
              <a:gd name="connsiteY1" fmla="*/ 204281 h 204281"/>
              <a:gd name="connsiteX2" fmla="*/ 2743200 w 2743200"/>
              <a:gd name="connsiteY2" fmla="*/ 204281 h 204281"/>
              <a:gd name="connsiteX3" fmla="*/ 2743200 w 2743200"/>
              <a:gd name="connsiteY3" fmla="*/ 0 h 204281"/>
            </a:gdLst>
            <a:ahLst/>
            <a:cxnLst>
              <a:cxn ang="0">
                <a:pos x="connsiteX0" y="connsiteY0"/>
              </a:cxn>
              <a:cxn ang="0">
                <a:pos x="connsiteX1" y="connsiteY1"/>
              </a:cxn>
              <a:cxn ang="0">
                <a:pos x="connsiteX2" y="connsiteY2"/>
              </a:cxn>
              <a:cxn ang="0">
                <a:pos x="connsiteX3" y="connsiteY3"/>
              </a:cxn>
            </a:cxnLst>
            <a:rect l="l" t="t" r="r" b="b"/>
            <a:pathLst>
              <a:path w="2743200" h="204281">
                <a:moveTo>
                  <a:pt x="0" y="0"/>
                </a:moveTo>
                <a:lnTo>
                  <a:pt x="0" y="204281"/>
                </a:lnTo>
                <a:lnTo>
                  <a:pt x="2743200" y="204281"/>
                </a:lnTo>
                <a:lnTo>
                  <a:pt x="2743200" y="0"/>
                </a:lnTo>
              </a:path>
            </a:pathLst>
          </a:custGeom>
          <a:ln>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0" name="TextBox 59"/>
          <p:cNvSpPr txBox="1"/>
          <p:nvPr/>
        </p:nvSpPr>
        <p:spPr>
          <a:xfrm>
            <a:off x="7371435" y="2381656"/>
            <a:ext cx="642227" cy="338554"/>
          </a:xfrm>
          <a:prstGeom prst="rect">
            <a:avLst/>
          </a:prstGeom>
          <a:noFill/>
        </p:spPr>
        <p:txBody>
          <a:bodyPr wrap="none" rtlCol="0">
            <a:spAutoFit/>
          </a:bodyPr>
          <a:lstStyle/>
          <a:p>
            <a:pPr algn="ctr"/>
            <a:r>
              <a:rPr lang="en-US" sz="1600" b="1" dirty="0">
                <a:solidFill>
                  <a:srgbClr val="C00000"/>
                </a:solidFill>
              </a:rPr>
              <a:t>Swap</a:t>
            </a:r>
          </a:p>
        </p:txBody>
      </p:sp>
      <p:sp>
        <p:nvSpPr>
          <p:cNvPr id="61" name="Rectangle 60"/>
          <p:cNvSpPr/>
          <p:nvPr/>
        </p:nvSpPr>
        <p:spPr>
          <a:xfrm>
            <a:off x="4999704" y="3922639"/>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42</a:t>
            </a:r>
          </a:p>
        </p:txBody>
      </p:sp>
      <p:sp>
        <p:nvSpPr>
          <p:cNvPr id="62" name="Rectangle 61"/>
          <p:cNvSpPr/>
          <p:nvPr/>
        </p:nvSpPr>
        <p:spPr>
          <a:xfrm>
            <a:off x="5533104" y="3922639"/>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23</a:t>
            </a:r>
          </a:p>
        </p:txBody>
      </p:sp>
      <p:sp>
        <p:nvSpPr>
          <p:cNvPr id="63" name="Rectangle 62"/>
          <p:cNvSpPr/>
          <p:nvPr/>
        </p:nvSpPr>
        <p:spPr>
          <a:xfrm>
            <a:off x="6074040" y="3922639"/>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36</a:t>
            </a:r>
          </a:p>
        </p:txBody>
      </p:sp>
      <p:sp>
        <p:nvSpPr>
          <p:cNvPr id="64" name="Rectangle 63"/>
          <p:cNvSpPr/>
          <p:nvPr/>
        </p:nvSpPr>
        <p:spPr>
          <a:xfrm>
            <a:off x="6607440" y="3922639"/>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11</a:t>
            </a:r>
          </a:p>
        </p:txBody>
      </p:sp>
      <p:sp>
        <p:nvSpPr>
          <p:cNvPr id="65" name="Rectangle 64"/>
          <p:cNvSpPr/>
          <p:nvPr/>
        </p:nvSpPr>
        <p:spPr>
          <a:xfrm>
            <a:off x="7140840" y="3922639"/>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65</a:t>
            </a:r>
          </a:p>
        </p:txBody>
      </p:sp>
      <p:sp>
        <p:nvSpPr>
          <p:cNvPr id="66" name="Rectangle 65"/>
          <p:cNvSpPr/>
          <p:nvPr/>
        </p:nvSpPr>
        <p:spPr>
          <a:xfrm>
            <a:off x="7674240" y="3922639"/>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58</a:t>
            </a:r>
          </a:p>
        </p:txBody>
      </p:sp>
      <p:sp>
        <p:nvSpPr>
          <p:cNvPr id="67" name="Rectangle 66"/>
          <p:cNvSpPr/>
          <p:nvPr/>
        </p:nvSpPr>
        <p:spPr>
          <a:xfrm>
            <a:off x="8207640" y="3922639"/>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94</a:t>
            </a:r>
          </a:p>
        </p:txBody>
      </p:sp>
      <p:sp>
        <p:nvSpPr>
          <p:cNvPr id="68" name="Rectangle 67"/>
          <p:cNvSpPr/>
          <p:nvPr/>
        </p:nvSpPr>
        <p:spPr>
          <a:xfrm>
            <a:off x="8741040" y="3922639"/>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74</a:t>
            </a:r>
          </a:p>
        </p:txBody>
      </p:sp>
      <p:sp>
        <p:nvSpPr>
          <p:cNvPr id="69" name="Rectangle 68"/>
          <p:cNvSpPr/>
          <p:nvPr/>
        </p:nvSpPr>
        <p:spPr>
          <a:xfrm>
            <a:off x="9266904" y="3922639"/>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99</a:t>
            </a:r>
          </a:p>
        </p:txBody>
      </p:sp>
      <p:sp>
        <p:nvSpPr>
          <p:cNvPr id="70" name="Rectangle 69"/>
          <p:cNvSpPr/>
          <p:nvPr/>
        </p:nvSpPr>
        <p:spPr>
          <a:xfrm>
            <a:off x="9800304" y="3922639"/>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87</a:t>
            </a:r>
          </a:p>
        </p:txBody>
      </p:sp>
      <p:grpSp>
        <p:nvGrpSpPr>
          <p:cNvPr id="71" name="Group 70"/>
          <p:cNvGrpSpPr/>
          <p:nvPr/>
        </p:nvGrpSpPr>
        <p:grpSpPr>
          <a:xfrm>
            <a:off x="6153402" y="4205028"/>
            <a:ext cx="311304" cy="443173"/>
            <a:chOff x="3701591" y="1754959"/>
            <a:chExt cx="311304" cy="443173"/>
          </a:xfrm>
        </p:grpSpPr>
        <p:sp>
          <p:nvSpPr>
            <p:cNvPr id="72" name="TextBox 71"/>
            <p:cNvSpPr txBox="1"/>
            <p:nvPr/>
          </p:nvSpPr>
          <p:spPr>
            <a:xfrm>
              <a:off x="3701591" y="182880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k</a:t>
              </a:r>
            </a:p>
          </p:txBody>
        </p:sp>
        <p:cxnSp>
          <p:nvCxnSpPr>
            <p:cNvPr id="73" name="Straight Arrow Connector 72"/>
            <p:cNvCxnSpPr/>
            <p:nvPr/>
          </p:nvCxnSpPr>
          <p:spPr>
            <a:xfrm flipV="1">
              <a:off x="3857243" y="1754959"/>
              <a:ext cx="0" cy="15004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grpSp>
        <p:nvGrpSpPr>
          <p:cNvPr id="74" name="Group 73"/>
          <p:cNvGrpSpPr/>
          <p:nvPr/>
        </p:nvGrpSpPr>
        <p:grpSpPr>
          <a:xfrm>
            <a:off x="8852088" y="4205028"/>
            <a:ext cx="311304" cy="443173"/>
            <a:chOff x="3701591" y="1754959"/>
            <a:chExt cx="311304" cy="443173"/>
          </a:xfrm>
        </p:grpSpPr>
        <p:sp>
          <p:nvSpPr>
            <p:cNvPr id="75" name="TextBox 74"/>
            <p:cNvSpPr txBox="1"/>
            <p:nvPr/>
          </p:nvSpPr>
          <p:spPr>
            <a:xfrm>
              <a:off x="3701591" y="182880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l</a:t>
              </a:r>
            </a:p>
          </p:txBody>
        </p:sp>
        <p:cxnSp>
          <p:nvCxnSpPr>
            <p:cNvPr id="76" name="Straight Arrow Connector 75"/>
            <p:cNvCxnSpPr/>
            <p:nvPr/>
          </p:nvCxnSpPr>
          <p:spPr>
            <a:xfrm flipV="1">
              <a:off x="3857243" y="1754959"/>
              <a:ext cx="0" cy="15004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sp>
        <p:nvSpPr>
          <p:cNvPr id="80" name="Rectangle 79"/>
          <p:cNvSpPr/>
          <p:nvPr/>
        </p:nvSpPr>
        <p:spPr>
          <a:xfrm>
            <a:off x="6607440" y="3922639"/>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42</a:t>
            </a:r>
          </a:p>
        </p:txBody>
      </p:sp>
      <p:sp>
        <p:nvSpPr>
          <p:cNvPr id="81" name="Rectangle 80"/>
          <p:cNvSpPr/>
          <p:nvPr/>
        </p:nvSpPr>
        <p:spPr>
          <a:xfrm>
            <a:off x="4999704" y="3922639"/>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11</a:t>
            </a:r>
          </a:p>
        </p:txBody>
      </p:sp>
      <p:sp>
        <p:nvSpPr>
          <p:cNvPr id="82" name="Freeform 81"/>
          <p:cNvSpPr/>
          <p:nvPr/>
        </p:nvSpPr>
        <p:spPr>
          <a:xfrm flipV="1">
            <a:off x="5213461" y="3670986"/>
            <a:ext cx="1673133" cy="244806"/>
          </a:xfrm>
          <a:custGeom>
            <a:avLst/>
            <a:gdLst>
              <a:gd name="connsiteX0" fmla="*/ 0 w 2743200"/>
              <a:gd name="connsiteY0" fmla="*/ 0 h 204281"/>
              <a:gd name="connsiteX1" fmla="*/ 0 w 2743200"/>
              <a:gd name="connsiteY1" fmla="*/ 204281 h 204281"/>
              <a:gd name="connsiteX2" fmla="*/ 2743200 w 2743200"/>
              <a:gd name="connsiteY2" fmla="*/ 204281 h 204281"/>
              <a:gd name="connsiteX3" fmla="*/ 2743200 w 2743200"/>
              <a:gd name="connsiteY3" fmla="*/ 0 h 204281"/>
            </a:gdLst>
            <a:ahLst/>
            <a:cxnLst>
              <a:cxn ang="0">
                <a:pos x="connsiteX0" y="connsiteY0"/>
              </a:cxn>
              <a:cxn ang="0">
                <a:pos x="connsiteX1" y="connsiteY1"/>
              </a:cxn>
              <a:cxn ang="0">
                <a:pos x="connsiteX2" y="connsiteY2"/>
              </a:cxn>
              <a:cxn ang="0">
                <a:pos x="connsiteX3" y="connsiteY3"/>
              </a:cxn>
            </a:cxnLst>
            <a:rect l="l" t="t" r="r" b="b"/>
            <a:pathLst>
              <a:path w="2743200" h="204281">
                <a:moveTo>
                  <a:pt x="0" y="0"/>
                </a:moveTo>
                <a:lnTo>
                  <a:pt x="0" y="204281"/>
                </a:lnTo>
                <a:lnTo>
                  <a:pt x="2743200" y="204281"/>
                </a:lnTo>
                <a:lnTo>
                  <a:pt x="2743200" y="0"/>
                </a:lnTo>
              </a:path>
            </a:pathLst>
          </a:custGeom>
          <a:ln>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83" name="TextBox 82"/>
          <p:cNvSpPr txBox="1"/>
          <p:nvPr/>
        </p:nvSpPr>
        <p:spPr>
          <a:xfrm>
            <a:off x="5749160" y="3621256"/>
            <a:ext cx="642227" cy="338554"/>
          </a:xfrm>
          <a:prstGeom prst="rect">
            <a:avLst/>
          </a:prstGeom>
          <a:noFill/>
        </p:spPr>
        <p:txBody>
          <a:bodyPr wrap="none" rtlCol="0">
            <a:spAutoFit/>
          </a:bodyPr>
          <a:lstStyle/>
          <a:p>
            <a:pPr algn="ctr"/>
            <a:r>
              <a:rPr lang="en-US" sz="1600" b="1" dirty="0">
                <a:solidFill>
                  <a:srgbClr val="C00000"/>
                </a:solidFill>
              </a:rPr>
              <a:t>Swap</a:t>
            </a:r>
          </a:p>
        </p:txBody>
      </p:sp>
      <p:sp>
        <p:nvSpPr>
          <p:cNvPr id="3" name="Rectangle 2"/>
          <p:cNvSpPr/>
          <p:nvPr/>
        </p:nvSpPr>
        <p:spPr>
          <a:xfrm>
            <a:off x="1727840" y="2116689"/>
            <a:ext cx="3097867" cy="4938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194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3"/>
                                        </p:tgtEl>
                                        <p:attrNameLst>
                                          <p:attrName>style.visibility</p:attrName>
                                        </p:attrNameLst>
                                      </p:cBhvr>
                                      <p:to>
                                        <p:strVal val="visible"/>
                                      </p:to>
                                    </p:set>
                                    <p:animEffect transition="in" filter="fade">
                                      <p:cBhvr>
                                        <p:cTn id="99" dur="500"/>
                                        <p:tgtEl>
                                          <p:spTgt spid="3"/>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5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63" presetClass="path" presetSubtype="0" accel="50000" decel="50000" fill="hold" nodeType="clickEffect">
                                  <p:stCondLst>
                                    <p:cond delay="0"/>
                                  </p:stCondLst>
                                  <p:childTnLst>
                                    <p:animMotion origin="layout" path="M -4.72222E-6 3.33333E-6 L 0.05921 3.33333E-6 " pathEditMode="relative" rAng="0" ptsTypes="AA">
                                      <p:cBhvr>
                                        <p:cTn id="107" dur="2000" fill="hold"/>
                                        <p:tgtEl>
                                          <p:spTgt spid="51"/>
                                        </p:tgtEl>
                                        <p:attrNameLst>
                                          <p:attrName>ppt_x</p:attrName>
                                          <p:attrName>ppt_y</p:attrName>
                                        </p:attrNameLst>
                                      </p:cBhvr>
                                      <p:rCtr x="2951" y="0"/>
                                    </p:animMotion>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5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0" presetClass="path" presetSubtype="0" accel="50000" decel="50000" fill="hold" grpId="1" nodeType="clickEffect">
                                  <p:stCondLst>
                                    <p:cond delay="0"/>
                                  </p:stCondLst>
                                  <p:childTnLst>
                                    <p:animMotion origin="layout" path="M 0 0 L 0 0 L 0 0.09885 L -0.00156 0.10116 " pathEditMode="relative" ptsTypes="AAAA">
                                      <p:cBhvr>
                                        <p:cTn id="115" dur="2000" fill="hold"/>
                                        <p:tgtEl>
                                          <p:spTgt spid="3"/>
                                        </p:tgtEl>
                                        <p:attrNameLst>
                                          <p:attrName>ppt_x</p:attrName>
                                          <p:attrName>ppt_y</p:attrName>
                                        </p:attrNameLst>
                                      </p:cBhvr>
                                    </p:animMotion>
                                  </p:childTnLst>
                                </p:cTn>
                              </p:par>
                            </p:childTnLst>
                          </p:cTn>
                        </p:par>
                      </p:childTnLst>
                    </p:cTn>
                  </p:par>
                  <p:par>
                    <p:cTn id="116" fill="hold">
                      <p:stCondLst>
                        <p:cond delay="indefinite"/>
                      </p:stCondLst>
                      <p:childTnLst>
                        <p:par>
                          <p:cTn id="117" fill="hold">
                            <p:stCondLst>
                              <p:cond delay="0"/>
                            </p:stCondLst>
                            <p:childTnLst>
                              <p:par>
                                <p:cTn id="118" presetID="35" presetClass="path" presetSubtype="0" accel="50000" decel="50000" fill="hold" nodeType="clickEffect">
                                  <p:stCondLst>
                                    <p:cond delay="0"/>
                                  </p:stCondLst>
                                  <p:childTnLst>
                                    <p:animMotion origin="layout" path="M -3.88889E-6 -3.7037E-6 L -0.05989 -3.7037E-6 " pathEditMode="relative" rAng="0" ptsTypes="AA">
                                      <p:cBhvr>
                                        <p:cTn id="119" dur="2000" fill="hold"/>
                                        <p:tgtEl>
                                          <p:spTgt spid="54"/>
                                        </p:tgtEl>
                                        <p:attrNameLst>
                                          <p:attrName>ppt_x</p:attrName>
                                          <p:attrName>ppt_y</p:attrName>
                                        </p:attrNameLst>
                                      </p:cBhvr>
                                      <p:rCtr x="-3003" y="0"/>
                                    </p:animMotion>
                                  </p:childTnLst>
                                </p:cTn>
                              </p:par>
                            </p:childTnLst>
                          </p:cTn>
                        </p:par>
                      </p:childTnLst>
                    </p:cTn>
                  </p:par>
                  <p:par>
                    <p:cTn id="120" fill="hold">
                      <p:stCondLst>
                        <p:cond delay="indefinite"/>
                      </p:stCondLst>
                      <p:childTnLst>
                        <p:par>
                          <p:cTn id="121" fill="hold">
                            <p:stCondLst>
                              <p:cond delay="0"/>
                            </p:stCondLst>
                            <p:childTnLst>
                              <p:par>
                                <p:cTn id="122" presetID="35" presetClass="path" presetSubtype="0" accel="50000" decel="50000" fill="hold" nodeType="clickEffect">
                                  <p:stCondLst>
                                    <p:cond delay="0"/>
                                  </p:stCondLst>
                                  <p:childTnLst>
                                    <p:animMotion origin="layout" path="M -0.05885 -3.7037E-6 L -0.11736 -3.7037E-6 " pathEditMode="relative" rAng="0" ptsTypes="AA">
                                      <p:cBhvr>
                                        <p:cTn id="123" dur="2000" fill="hold"/>
                                        <p:tgtEl>
                                          <p:spTgt spid="54"/>
                                        </p:tgtEl>
                                        <p:attrNameLst>
                                          <p:attrName>ppt_x</p:attrName>
                                          <p:attrName>ppt_y</p:attrName>
                                        </p:attrNameLst>
                                      </p:cBhvr>
                                      <p:rCtr x="-2934" y="0"/>
                                    </p:animMotion>
                                  </p:childTnLst>
                                </p:cTn>
                              </p:par>
                            </p:childTnLst>
                          </p:cTn>
                        </p:par>
                      </p:childTnLst>
                    </p:cTn>
                  </p:par>
                  <p:par>
                    <p:cTn id="124" fill="hold">
                      <p:stCondLst>
                        <p:cond delay="indefinite"/>
                      </p:stCondLst>
                      <p:childTnLst>
                        <p:par>
                          <p:cTn id="125" fill="hold">
                            <p:stCondLst>
                              <p:cond delay="0"/>
                            </p:stCondLst>
                            <p:childTnLst>
                              <p:par>
                                <p:cTn id="126" presetID="1" presetClass="exit" presetSubtype="0" fill="hold" grpId="2" nodeType="clickEffect">
                                  <p:stCondLst>
                                    <p:cond delay="0"/>
                                  </p:stCondLst>
                                  <p:childTnLst>
                                    <p:set>
                                      <p:cBhvr>
                                        <p:cTn id="127" dur="1" fill="hold">
                                          <p:stCondLst>
                                            <p:cond delay="0"/>
                                          </p:stCondLst>
                                        </p:cTn>
                                        <p:tgtEl>
                                          <p:spTgt spid="3"/>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60"/>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59"/>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57"/>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58"/>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61"/>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62"/>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63"/>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64"/>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65"/>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66"/>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67"/>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68"/>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69"/>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70"/>
                                        </p:tgtEl>
                                        <p:attrNameLst>
                                          <p:attrName>style.visibility</p:attrName>
                                        </p:attrNameLst>
                                      </p:cBhvr>
                                      <p:to>
                                        <p:strVal val="visible"/>
                                      </p:to>
                                    </p:set>
                                  </p:childTnLst>
                                </p:cTn>
                              </p:par>
                              <p:par>
                                <p:cTn id="164" presetID="1" presetClass="entr" presetSubtype="0" fill="hold" nodeType="withEffect">
                                  <p:stCondLst>
                                    <p:cond delay="0"/>
                                  </p:stCondLst>
                                  <p:childTnLst>
                                    <p:set>
                                      <p:cBhvr>
                                        <p:cTn id="165" dur="1" fill="hold">
                                          <p:stCondLst>
                                            <p:cond delay="0"/>
                                          </p:stCondLst>
                                        </p:cTn>
                                        <p:tgtEl>
                                          <p:spTgt spid="71"/>
                                        </p:tgtEl>
                                        <p:attrNameLst>
                                          <p:attrName>style.visibility</p:attrName>
                                        </p:attrNameLst>
                                      </p:cBhvr>
                                      <p:to>
                                        <p:strVal val="visible"/>
                                      </p:to>
                                    </p:set>
                                  </p:childTnLst>
                                </p:cTn>
                              </p:par>
                              <p:par>
                                <p:cTn id="166" presetID="1" presetClass="entr" presetSubtype="0" fill="hold" nodeType="withEffect">
                                  <p:stCondLst>
                                    <p:cond delay="0"/>
                                  </p:stCondLst>
                                  <p:childTnLst>
                                    <p:set>
                                      <p:cBhvr>
                                        <p:cTn id="167" dur="1" fill="hold">
                                          <p:stCondLst>
                                            <p:cond delay="0"/>
                                          </p:stCondLst>
                                        </p:cTn>
                                        <p:tgtEl>
                                          <p:spTgt spid="74"/>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63" presetClass="path" presetSubtype="0" accel="50000" decel="50000" fill="hold" nodeType="clickEffect">
                                  <p:stCondLst>
                                    <p:cond delay="0"/>
                                  </p:stCondLst>
                                  <p:childTnLst>
                                    <p:animMotion origin="layout" path="M 0.00122 -3.7037E-7 L 0.05677 -3.7037E-7 " pathEditMode="relative" rAng="0" ptsTypes="AA">
                                      <p:cBhvr>
                                        <p:cTn id="171" dur="2000" fill="hold"/>
                                        <p:tgtEl>
                                          <p:spTgt spid="71"/>
                                        </p:tgtEl>
                                        <p:attrNameLst>
                                          <p:attrName>ppt_x</p:attrName>
                                          <p:attrName>ppt_y</p:attrName>
                                        </p:attrNameLst>
                                      </p:cBhvr>
                                      <p:rCtr x="2778" y="0"/>
                                    </p:animMotion>
                                  </p:childTnLst>
                                </p:cTn>
                              </p:par>
                            </p:childTnLst>
                          </p:cTn>
                        </p:par>
                      </p:childTnLst>
                    </p:cTn>
                  </p:par>
                  <p:par>
                    <p:cTn id="172" fill="hold">
                      <p:stCondLst>
                        <p:cond delay="indefinite"/>
                      </p:stCondLst>
                      <p:childTnLst>
                        <p:par>
                          <p:cTn id="173" fill="hold">
                            <p:stCondLst>
                              <p:cond delay="0"/>
                            </p:stCondLst>
                            <p:childTnLst>
                              <p:par>
                                <p:cTn id="174" presetID="63" presetClass="path" presetSubtype="0" accel="50000" decel="50000" fill="hold" nodeType="clickEffect">
                                  <p:stCondLst>
                                    <p:cond delay="0"/>
                                  </p:stCondLst>
                                  <p:childTnLst>
                                    <p:animMotion origin="layout" path="M 0.05677 -3.7037E-7 L 0.12014 -3.7037E-7 " pathEditMode="relative" rAng="0" ptsTypes="AA">
                                      <p:cBhvr>
                                        <p:cTn id="175" dur="2000" fill="hold"/>
                                        <p:tgtEl>
                                          <p:spTgt spid="71"/>
                                        </p:tgtEl>
                                        <p:attrNameLst>
                                          <p:attrName>ppt_x</p:attrName>
                                          <p:attrName>ppt_y</p:attrName>
                                        </p:attrNameLst>
                                      </p:cBhvr>
                                      <p:rCtr x="3160" y="0"/>
                                    </p:animMotion>
                                  </p:childTnLst>
                                </p:cTn>
                              </p:par>
                            </p:childTnLst>
                          </p:cTn>
                        </p:par>
                      </p:childTnLst>
                    </p:cTn>
                  </p:par>
                  <p:par>
                    <p:cTn id="176" fill="hold">
                      <p:stCondLst>
                        <p:cond delay="indefinite"/>
                      </p:stCondLst>
                      <p:childTnLst>
                        <p:par>
                          <p:cTn id="177" fill="hold">
                            <p:stCondLst>
                              <p:cond delay="0"/>
                            </p:stCondLst>
                            <p:childTnLst>
                              <p:par>
                                <p:cTn id="178" presetID="35" presetClass="path" presetSubtype="0" accel="50000" decel="50000" fill="hold" nodeType="clickEffect">
                                  <p:stCondLst>
                                    <p:cond delay="0"/>
                                  </p:stCondLst>
                                  <p:childTnLst>
                                    <p:animMotion origin="layout" path="M -0.00277 -3.7037E-7 L -0.06111 -3.7037E-7 " pathEditMode="relative" rAng="0" ptsTypes="AA">
                                      <p:cBhvr>
                                        <p:cTn id="179" dur="2000" fill="hold"/>
                                        <p:tgtEl>
                                          <p:spTgt spid="74"/>
                                        </p:tgtEl>
                                        <p:attrNameLst>
                                          <p:attrName>ppt_x</p:attrName>
                                          <p:attrName>ppt_y</p:attrName>
                                        </p:attrNameLst>
                                      </p:cBhvr>
                                      <p:rCtr x="-2917" y="0"/>
                                    </p:animMotion>
                                  </p:childTnLst>
                                </p:cTn>
                              </p:par>
                            </p:childTnLst>
                          </p:cTn>
                        </p:par>
                      </p:childTnLst>
                    </p:cTn>
                  </p:par>
                  <p:par>
                    <p:cTn id="180" fill="hold">
                      <p:stCondLst>
                        <p:cond delay="indefinite"/>
                      </p:stCondLst>
                      <p:childTnLst>
                        <p:par>
                          <p:cTn id="181" fill="hold">
                            <p:stCondLst>
                              <p:cond delay="0"/>
                            </p:stCondLst>
                            <p:childTnLst>
                              <p:par>
                                <p:cTn id="182" presetID="35" presetClass="path" presetSubtype="0" accel="50000" decel="50000" fill="hold" nodeType="clickEffect">
                                  <p:stCondLst>
                                    <p:cond delay="0"/>
                                  </p:stCondLst>
                                  <p:childTnLst>
                                    <p:animMotion origin="layout" path="M -0.06111 -3.7037E-7 L -0.11666 -3.7037E-7 " pathEditMode="relative" rAng="0" ptsTypes="AA">
                                      <p:cBhvr>
                                        <p:cTn id="183" dur="2000" fill="hold"/>
                                        <p:tgtEl>
                                          <p:spTgt spid="74"/>
                                        </p:tgtEl>
                                        <p:attrNameLst>
                                          <p:attrName>ppt_x</p:attrName>
                                          <p:attrName>ppt_y</p:attrName>
                                        </p:attrNameLst>
                                      </p:cBhvr>
                                      <p:rCtr x="-2778" y="0"/>
                                    </p:animMotion>
                                  </p:childTnLst>
                                </p:cTn>
                              </p:par>
                            </p:childTnLst>
                          </p:cTn>
                        </p:par>
                      </p:childTnLst>
                    </p:cTn>
                  </p:par>
                  <p:par>
                    <p:cTn id="184" fill="hold">
                      <p:stCondLst>
                        <p:cond delay="indefinite"/>
                      </p:stCondLst>
                      <p:childTnLst>
                        <p:par>
                          <p:cTn id="185" fill="hold">
                            <p:stCondLst>
                              <p:cond delay="0"/>
                            </p:stCondLst>
                            <p:childTnLst>
                              <p:par>
                                <p:cTn id="186" presetID="35" presetClass="path" presetSubtype="0" accel="50000" decel="50000" fill="hold" nodeType="clickEffect">
                                  <p:stCondLst>
                                    <p:cond delay="0"/>
                                  </p:stCondLst>
                                  <p:childTnLst>
                                    <p:animMotion origin="layout" path="M -0.11666 -3.7037E-7 L -0.18837 -3.7037E-7 " pathEditMode="relative" rAng="0" ptsTypes="AA">
                                      <p:cBhvr>
                                        <p:cTn id="187" dur="2000" fill="hold"/>
                                        <p:tgtEl>
                                          <p:spTgt spid="74"/>
                                        </p:tgtEl>
                                        <p:attrNameLst>
                                          <p:attrName>ppt_x</p:attrName>
                                          <p:attrName>ppt_y</p:attrName>
                                        </p:attrNameLst>
                                      </p:cBhvr>
                                      <p:rCtr x="-3594" y="0"/>
                                    </p:animMotion>
                                  </p:childTnLst>
                                </p:cTn>
                              </p:par>
                            </p:childTnLst>
                          </p:cTn>
                        </p:par>
                      </p:childTnLst>
                    </p:cTn>
                  </p:par>
                  <p:par>
                    <p:cTn id="188" fill="hold">
                      <p:stCondLst>
                        <p:cond delay="indefinite"/>
                      </p:stCondLst>
                      <p:childTnLst>
                        <p:par>
                          <p:cTn id="189" fill="hold">
                            <p:stCondLst>
                              <p:cond delay="0"/>
                            </p:stCondLst>
                            <p:childTnLst>
                              <p:par>
                                <p:cTn id="190" presetID="35" presetClass="path" presetSubtype="0" accel="50000" decel="50000" fill="hold" nodeType="clickEffect">
                                  <p:stCondLst>
                                    <p:cond delay="0"/>
                                  </p:stCondLst>
                                  <p:childTnLst>
                                    <p:animMotion origin="layout" path="M -0.18837 0.00023 L -0.23837 0.00023 " pathEditMode="relative" rAng="0" ptsTypes="AA">
                                      <p:cBhvr>
                                        <p:cTn id="191" dur="2000" fill="hold"/>
                                        <p:tgtEl>
                                          <p:spTgt spid="74"/>
                                        </p:tgtEl>
                                        <p:attrNameLst>
                                          <p:attrName>ppt_x</p:attrName>
                                          <p:attrName>ppt_y</p:attrName>
                                        </p:attrNameLst>
                                      </p:cBhvr>
                                      <p:rCtr x="-2500" y="0"/>
                                    </p:animMotion>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83"/>
                                        </p:tgtEl>
                                        <p:attrNameLst>
                                          <p:attrName>style.visibility</p:attrName>
                                        </p:attrNameLst>
                                      </p:cBhvr>
                                      <p:to>
                                        <p:strVal val="visible"/>
                                      </p:to>
                                    </p:set>
                                  </p:childTnLst>
                                </p:cTn>
                              </p:par>
                              <p:par>
                                <p:cTn id="196" presetID="1" presetClass="entr" presetSubtype="0" fill="hold" grpId="0" nodeType="withEffect">
                                  <p:stCondLst>
                                    <p:cond delay="0"/>
                                  </p:stCondLst>
                                  <p:childTnLst>
                                    <p:set>
                                      <p:cBhvr>
                                        <p:cTn id="197" dur="1" fill="hold">
                                          <p:stCondLst>
                                            <p:cond delay="0"/>
                                          </p:stCondLst>
                                        </p:cTn>
                                        <p:tgtEl>
                                          <p:spTgt spid="82"/>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grpId="0" nodeType="clickEffect">
                                  <p:stCondLst>
                                    <p:cond delay="0"/>
                                  </p:stCondLst>
                                  <p:childTnLst>
                                    <p:set>
                                      <p:cBhvr>
                                        <p:cTn id="201" dur="1" fill="hold">
                                          <p:stCondLst>
                                            <p:cond delay="0"/>
                                          </p:stCondLst>
                                        </p:cTn>
                                        <p:tgtEl>
                                          <p:spTgt spid="81"/>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grpId="0" nodeType="clickEffect">
                                  <p:stCondLst>
                                    <p:cond delay="0"/>
                                  </p:stCondLst>
                                  <p:childTnLst>
                                    <p:set>
                                      <p:cBhvr>
                                        <p:cTn id="205"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27" grpId="0"/>
      <p:bldP spid="28" grpId="0"/>
      <p:bldP spid="29" grpId="0"/>
      <p:bldP spid="30" grpId="0"/>
      <p:bldP spid="31" grpId="0"/>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7" grpId="0" animBg="1"/>
      <p:bldP spid="58" grpId="0" animBg="1"/>
      <p:bldP spid="59" grpId="0" animBg="1"/>
      <p:bldP spid="60" grpId="0"/>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80" grpId="0" animBg="1"/>
      <p:bldP spid="81" grpId="0" animBg="1"/>
      <p:bldP spid="82" grpId="0" animBg="1"/>
      <p:bldP spid="83" grpId="0"/>
      <p:bldP spid="3" grpId="0" animBg="1"/>
      <p:bldP spid="3" grpId="1" animBg="1"/>
      <p:bldP spid="3"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Homogeneous Recurrence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Recurrence equation</a:t>
                </a:r>
              </a:p>
              <a:p>
                <a:pPr marL="0" indent="0" algn="ctr">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IN" b="0" i="1" smtClean="0">
                        <a:latin typeface="Cambria Math" panose="02040503050406030204" pitchFamily="18" charset="0"/>
                      </a:rPr>
                      <m:t>𝑇</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IN" b="0" i="1" smtClean="0">
                        <a:latin typeface="Cambria Math" panose="02040503050406030204" pitchFamily="18" charset="0"/>
                      </a:rPr>
                      <m:t>𝑇</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−1)+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IN" b="0" i="1" smtClean="0">
                        <a:latin typeface="Cambria Math" panose="02040503050406030204" pitchFamily="18" charset="0"/>
                      </a:rPr>
                      <m:t>𝑇</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−2)+⋯+</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𝑇</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𝑛</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𝑘</m:t>
                    </m:r>
                    <m:r>
                      <a:rPr lang="en-IN" b="0" i="1" smtClean="0">
                        <a:latin typeface="Cambria Math" panose="02040503050406030204" pitchFamily="18" charset="0"/>
                        <a:ea typeface="Cambria Math" panose="02040503050406030204" pitchFamily="18" charset="0"/>
                      </a:rPr>
                      <m:t>)=0</m:t>
                    </m:r>
                  </m:oMath>
                </a14:m>
                <a:endParaRPr lang="en-US" dirty="0"/>
              </a:p>
              <a:p>
                <a:pPr algn="l"/>
                <a:r>
                  <a:rPr lang="en-US" dirty="0"/>
                  <a:t>The equation of degree </a:t>
                </a:r>
                <a14:m>
                  <m:oMath xmlns:m="http://schemas.openxmlformats.org/officeDocument/2006/math">
                    <m:r>
                      <a:rPr lang="en-US" i="1" dirty="0" smtClean="0">
                        <a:latin typeface="Cambria Math" panose="02040503050406030204" pitchFamily="18" charset="0"/>
                      </a:rPr>
                      <m:t>𝑘</m:t>
                    </m:r>
                    <m:r>
                      <a:rPr lang="en-IN" b="0" i="1" dirty="0" smtClean="0">
                        <a:latin typeface="Cambria Math" panose="02040503050406030204" pitchFamily="18" charset="0"/>
                      </a:rPr>
                      <m:t> </m:t>
                    </m:r>
                  </m:oMath>
                </a14:m>
                <a:r>
                  <a:rPr lang="en-US" dirty="0"/>
                  <a:t>in </a:t>
                </a:r>
                <a14:m>
                  <m:oMath xmlns:m="http://schemas.openxmlformats.org/officeDocument/2006/math">
                    <m:r>
                      <a:rPr lang="en-US" i="1" dirty="0" smtClean="0">
                        <a:latin typeface="Cambria Math" panose="02040503050406030204" pitchFamily="18" charset="0"/>
                      </a:rPr>
                      <m:t>𝑥</m:t>
                    </m:r>
                  </m:oMath>
                </a14:m>
                <a:r>
                  <a:rPr lang="en-US" dirty="0"/>
                  <a:t> is called the characteristic equation of the recurrence,</a:t>
                </a:r>
              </a:p>
              <a:p>
                <a:pPr marL="0" indent="0" algn="l">
                  <a:buNone/>
                </a:pPr>
                <a14:m>
                  <m:oMath xmlns:m="http://schemas.openxmlformats.org/officeDocument/2006/math">
                    <m:r>
                      <a:rPr lang="en-IN" b="0" i="1" smtClean="0">
                        <a:latin typeface="Cambria Math" panose="02040503050406030204" pitchFamily="18" charset="0"/>
                      </a:rPr>
                      <m:t>           </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𝑘</m:t>
                        </m:r>
                      </m:sup>
                    </m:s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𝑘</m:t>
                        </m:r>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0</m:t>
                        </m:r>
                      </m:sup>
                    </m:sSup>
                  </m:oMath>
                </a14:m>
                <a:r>
                  <a:rPr lang="en-US" dirty="0"/>
                  <a:t>     {</a:t>
                </a:r>
                <a:r>
                  <a:rPr lang="en-US" sz="1600" dirty="0"/>
                  <a:t>degree=n-(n-k)=&gt;k</a:t>
                </a:r>
                <a:r>
                  <a:rPr lang="en-US" dirty="0"/>
                  <a:t>} </a:t>
                </a:r>
              </a:p>
              <a:p>
                <a:pPr algn="l"/>
                <a:r>
                  <a:rPr lang="en-US" dirty="0"/>
                  <a:t>Which can be factorized as,</a:t>
                </a:r>
              </a:p>
              <a:p>
                <a:pPr marL="0" indent="0" algn="l">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d>
                            <m:dPr>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e>
                          </m:d>
                        </m:e>
                      </m:nary>
                    </m:oMath>
                  </m:oMathPara>
                </a14:m>
                <a:endParaRPr lang="en-US" dirty="0"/>
              </a:p>
              <a:p>
                <a:pPr algn="l"/>
                <a:r>
                  <a:rPr lang="en-US" dirty="0"/>
                  <a:t>The solution of recurrence is given as, </a:t>
                </a:r>
              </a:p>
              <a:p>
                <a:pPr marL="0" indent="0" algn="l">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sub>
                      </m:sSub>
                      <m:r>
                        <a:rPr lang="en-US"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𝑖</m:t>
                              </m:r>
                            </m:sub>
                            <m:sup>
                              <m:r>
                                <a:rPr lang="en-US" b="0" i="1" smtClean="0">
                                  <a:latin typeface="Cambria Math" panose="02040503050406030204" pitchFamily="18" charset="0"/>
                                </a:rPr>
                                <m:t>𝑛</m:t>
                              </m:r>
                            </m:sup>
                          </m:sSubSup>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31" t="-457"/>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9</a:t>
            </a:fld>
            <a:endParaRPr lang="en-US" dirty="0"/>
          </a:p>
        </p:txBody>
      </p:sp>
      <p:sp>
        <p:nvSpPr>
          <p:cNvPr id="5" name="Rounded Rectangle 4"/>
          <p:cNvSpPr/>
          <p:nvPr/>
        </p:nvSpPr>
        <p:spPr>
          <a:xfrm>
            <a:off x="5105400" y="5181600"/>
            <a:ext cx="1905000" cy="1066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287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down)">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 - Example</a:t>
            </a:r>
          </a:p>
        </p:txBody>
      </p:sp>
      <p:sp>
        <p:nvSpPr>
          <p:cNvPr id="5" name="Rectangle 4"/>
          <p:cNvSpPr/>
          <p:nvPr/>
        </p:nvSpPr>
        <p:spPr>
          <a:xfrm>
            <a:off x="5124674" y="20798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11</a:t>
            </a:r>
          </a:p>
        </p:txBody>
      </p:sp>
      <p:sp>
        <p:nvSpPr>
          <p:cNvPr id="6" name="Rectangle 5"/>
          <p:cNvSpPr/>
          <p:nvPr/>
        </p:nvSpPr>
        <p:spPr>
          <a:xfrm>
            <a:off x="5658074" y="20798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23</a:t>
            </a:r>
          </a:p>
        </p:txBody>
      </p:sp>
      <p:sp>
        <p:nvSpPr>
          <p:cNvPr id="7" name="Rectangle 6"/>
          <p:cNvSpPr/>
          <p:nvPr/>
        </p:nvSpPr>
        <p:spPr>
          <a:xfrm>
            <a:off x="6199010" y="20798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36</a:t>
            </a:r>
          </a:p>
        </p:txBody>
      </p:sp>
      <p:sp>
        <p:nvSpPr>
          <p:cNvPr id="8" name="Rectangle 7"/>
          <p:cNvSpPr/>
          <p:nvPr/>
        </p:nvSpPr>
        <p:spPr>
          <a:xfrm>
            <a:off x="6732410" y="20798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42</a:t>
            </a:r>
          </a:p>
        </p:txBody>
      </p:sp>
      <p:sp>
        <p:nvSpPr>
          <p:cNvPr id="9" name="Rectangle 8"/>
          <p:cNvSpPr/>
          <p:nvPr/>
        </p:nvSpPr>
        <p:spPr>
          <a:xfrm>
            <a:off x="7265810" y="20798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65</a:t>
            </a:r>
          </a:p>
        </p:txBody>
      </p:sp>
      <p:sp>
        <p:nvSpPr>
          <p:cNvPr id="10" name="Rectangle 9"/>
          <p:cNvSpPr/>
          <p:nvPr/>
        </p:nvSpPr>
        <p:spPr>
          <a:xfrm>
            <a:off x="7799210" y="20798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58</a:t>
            </a:r>
          </a:p>
        </p:txBody>
      </p:sp>
      <p:sp>
        <p:nvSpPr>
          <p:cNvPr id="11" name="Rectangle 10"/>
          <p:cNvSpPr/>
          <p:nvPr/>
        </p:nvSpPr>
        <p:spPr>
          <a:xfrm>
            <a:off x="8332610" y="20798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94</a:t>
            </a:r>
          </a:p>
        </p:txBody>
      </p:sp>
      <p:sp>
        <p:nvSpPr>
          <p:cNvPr id="12" name="Rectangle 11"/>
          <p:cNvSpPr/>
          <p:nvPr/>
        </p:nvSpPr>
        <p:spPr>
          <a:xfrm>
            <a:off x="8866010" y="20798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74</a:t>
            </a:r>
          </a:p>
        </p:txBody>
      </p:sp>
      <p:sp>
        <p:nvSpPr>
          <p:cNvPr id="13" name="Rectangle 12"/>
          <p:cNvSpPr/>
          <p:nvPr/>
        </p:nvSpPr>
        <p:spPr>
          <a:xfrm>
            <a:off x="5124674" y="16764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0</a:t>
            </a:r>
          </a:p>
        </p:txBody>
      </p:sp>
      <p:sp>
        <p:nvSpPr>
          <p:cNvPr id="14" name="Rectangle 13"/>
          <p:cNvSpPr/>
          <p:nvPr/>
        </p:nvSpPr>
        <p:spPr>
          <a:xfrm>
            <a:off x="5658074" y="16764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1</a:t>
            </a:r>
          </a:p>
        </p:txBody>
      </p:sp>
      <p:sp>
        <p:nvSpPr>
          <p:cNvPr id="15" name="Rectangle 14"/>
          <p:cNvSpPr/>
          <p:nvPr/>
        </p:nvSpPr>
        <p:spPr>
          <a:xfrm>
            <a:off x="6199010" y="16764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2</a:t>
            </a:r>
          </a:p>
        </p:txBody>
      </p:sp>
      <p:sp>
        <p:nvSpPr>
          <p:cNvPr id="16" name="Rectangle 15"/>
          <p:cNvSpPr/>
          <p:nvPr/>
        </p:nvSpPr>
        <p:spPr>
          <a:xfrm>
            <a:off x="6732410" y="16764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3</a:t>
            </a:r>
          </a:p>
        </p:txBody>
      </p:sp>
      <p:sp>
        <p:nvSpPr>
          <p:cNvPr id="17" name="Rectangle 16"/>
          <p:cNvSpPr/>
          <p:nvPr/>
        </p:nvSpPr>
        <p:spPr>
          <a:xfrm>
            <a:off x="7265810" y="16764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4</a:t>
            </a:r>
          </a:p>
        </p:txBody>
      </p:sp>
      <p:sp>
        <p:nvSpPr>
          <p:cNvPr id="18" name="Rectangle 17"/>
          <p:cNvSpPr/>
          <p:nvPr/>
        </p:nvSpPr>
        <p:spPr>
          <a:xfrm>
            <a:off x="7799210" y="16764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5</a:t>
            </a:r>
          </a:p>
        </p:txBody>
      </p:sp>
      <p:sp>
        <p:nvSpPr>
          <p:cNvPr id="19" name="Rectangle 18"/>
          <p:cNvSpPr/>
          <p:nvPr/>
        </p:nvSpPr>
        <p:spPr>
          <a:xfrm>
            <a:off x="8332610" y="16764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6</a:t>
            </a:r>
          </a:p>
        </p:txBody>
      </p:sp>
      <p:sp>
        <p:nvSpPr>
          <p:cNvPr id="20" name="Rectangle 19"/>
          <p:cNvSpPr/>
          <p:nvPr/>
        </p:nvSpPr>
        <p:spPr>
          <a:xfrm>
            <a:off x="8866010" y="16764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7</a:t>
            </a:r>
          </a:p>
        </p:txBody>
      </p:sp>
      <p:sp>
        <p:nvSpPr>
          <p:cNvPr id="21" name="Rectangle 20"/>
          <p:cNvSpPr/>
          <p:nvPr/>
        </p:nvSpPr>
        <p:spPr>
          <a:xfrm>
            <a:off x="9391874" y="20798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99</a:t>
            </a:r>
          </a:p>
        </p:txBody>
      </p:sp>
      <p:sp>
        <p:nvSpPr>
          <p:cNvPr id="22" name="Rectangle 21"/>
          <p:cNvSpPr/>
          <p:nvPr/>
        </p:nvSpPr>
        <p:spPr>
          <a:xfrm>
            <a:off x="9925274" y="20798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87</a:t>
            </a:r>
          </a:p>
        </p:txBody>
      </p:sp>
      <p:sp>
        <p:nvSpPr>
          <p:cNvPr id="23" name="Rectangle 22"/>
          <p:cNvSpPr/>
          <p:nvPr/>
        </p:nvSpPr>
        <p:spPr>
          <a:xfrm>
            <a:off x="9391874" y="16764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8</a:t>
            </a:r>
          </a:p>
        </p:txBody>
      </p:sp>
      <p:sp>
        <p:nvSpPr>
          <p:cNvPr id="24" name="Rectangle 23"/>
          <p:cNvSpPr/>
          <p:nvPr/>
        </p:nvSpPr>
        <p:spPr>
          <a:xfrm>
            <a:off x="9925274" y="16764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9</a:t>
            </a:r>
          </a:p>
        </p:txBody>
      </p:sp>
      <p:sp>
        <p:nvSpPr>
          <p:cNvPr id="25" name="TextBox 24"/>
          <p:cNvSpPr txBox="1"/>
          <p:nvPr/>
        </p:nvSpPr>
        <p:spPr>
          <a:xfrm>
            <a:off x="5185228" y="1188720"/>
            <a:ext cx="412292" cy="369332"/>
          </a:xfrm>
          <a:prstGeom prst="rect">
            <a:avLst/>
          </a:prstGeom>
          <a:noFill/>
        </p:spPr>
        <p:txBody>
          <a:bodyPr wrap="none" rtlCol="0">
            <a:spAutoFit/>
          </a:bodyPr>
          <a:lstStyle/>
          <a:p>
            <a:pPr algn="ctr"/>
            <a:r>
              <a:rPr lang="en-US" b="1" dirty="0"/>
              <a:t>LB</a:t>
            </a:r>
          </a:p>
        </p:txBody>
      </p:sp>
      <p:sp>
        <p:nvSpPr>
          <p:cNvPr id="26" name="TextBox 25"/>
          <p:cNvSpPr txBox="1"/>
          <p:nvPr/>
        </p:nvSpPr>
        <p:spPr>
          <a:xfrm>
            <a:off x="6206766" y="1188720"/>
            <a:ext cx="465192" cy="369332"/>
          </a:xfrm>
          <a:prstGeom prst="rect">
            <a:avLst/>
          </a:prstGeom>
          <a:noFill/>
        </p:spPr>
        <p:txBody>
          <a:bodyPr wrap="none" rtlCol="0">
            <a:spAutoFit/>
          </a:bodyPr>
          <a:lstStyle/>
          <a:p>
            <a:pPr algn="ctr"/>
            <a:r>
              <a:rPr lang="en-US" b="1" dirty="0"/>
              <a:t>UB</a:t>
            </a:r>
          </a:p>
        </p:txBody>
      </p:sp>
      <p:cxnSp>
        <p:nvCxnSpPr>
          <p:cNvPr id="28" name="Straight Connector 27"/>
          <p:cNvCxnSpPr/>
          <p:nvPr/>
        </p:nvCxnSpPr>
        <p:spPr>
          <a:xfrm flipV="1">
            <a:off x="6732410" y="1143000"/>
            <a:ext cx="0" cy="91440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flipV="1">
            <a:off x="7239000" y="1143000"/>
            <a:ext cx="0" cy="936812"/>
          </a:xfrm>
          <a:prstGeom prst="line">
            <a:avLst/>
          </a:prstGeom>
        </p:spPr>
        <p:style>
          <a:lnRef idx="2">
            <a:schemeClr val="dk1"/>
          </a:lnRef>
          <a:fillRef idx="0">
            <a:schemeClr val="dk1"/>
          </a:fillRef>
          <a:effectRef idx="1">
            <a:schemeClr val="dk1"/>
          </a:effectRef>
          <a:fontRef idx="minor">
            <a:schemeClr val="tx1"/>
          </a:fontRef>
        </p:style>
      </p:cxnSp>
      <p:sp>
        <p:nvSpPr>
          <p:cNvPr id="33" name="Rectangle 32"/>
          <p:cNvSpPr/>
          <p:nvPr/>
        </p:nvSpPr>
        <p:spPr>
          <a:xfrm>
            <a:off x="5105400" y="29180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11</a:t>
            </a:r>
          </a:p>
        </p:txBody>
      </p:sp>
      <p:sp>
        <p:nvSpPr>
          <p:cNvPr id="34" name="Rectangle 33"/>
          <p:cNvSpPr/>
          <p:nvPr/>
        </p:nvSpPr>
        <p:spPr>
          <a:xfrm>
            <a:off x="5638800" y="29180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23</a:t>
            </a:r>
          </a:p>
        </p:txBody>
      </p:sp>
      <p:sp>
        <p:nvSpPr>
          <p:cNvPr id="35" name="Rectangle 34"/>
          <p:cNvSpPr/>
          <p:nvPr/>
        </p:nvSpPr>
        <p:spPr>
          <a:xfrm>
            <a:off x="6179736" y="29180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36</a:t>
            </a:r>
          </a:p>
        </p:txBody>
      </p:sp>
      <p:grpSp>
        <p:nvGrpSpPr>
          <p:cNvPr id="39" name="Group 38"/>
          <p:cNvGrpSpPr/>
          <p:nvPr/>
        </p:nvGrpSpPr>
        <p:grpSpPr>
          <a:xfrm>
            <a:off x="5215127" y="3222813"/>
            <a:ext cx="311304" cy="443173"/>
            <a:chOff x="3701591" y="1754959"/>
            <a:chExt cx="311304" cy="443173"/>
          </a:xfrm>
        </p:grpSpPr>
        <p:sp>
          <p:nvSpPr>
            <p:cNvPr id="40" name="TextBox 39"/>
            <p:cNvSpPr txBox="1"/>
            <p:nvPr/>
          </p:nvSpPr>
          <p:spPr>
            <a:xfrm>
              <a:off x="3701591" y="182880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k</a:t>
              </a:r>
            </a:p>
          </p:txBody>
        </p:sp>
        <p:cxnSp>
          <p:nvCxnSpPr>
            <p:cNvPr id="41" name="Straight Arrow Connector 40"/>
            <p:cNvCxnSpPr/>
            <p:nvPr/>
          </p:nvCxnSpPr>
          <p:spPr>
            <a:xfrm flipV="1">
              <a:off x="3857243" y="1754959"/>
              <a:ext cx="0" cy="15004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grpSp>
        <p:nvGrpSpPr>
          <p:cNvPr id="42" name="Group 41"/>
          <p:cNvGrpSpPr/>
          <p:nvPr/>
        </p:nvGrpSpPr>
        <p:grpSpPr>
          <a:xfrm>
            <a:off x="6811928" y="3222813"/>
            <a:ext cx="311304" cy="443173"/>
            <a:chOff x="3701591" y="1754959"/>
            <a:chExt cx="311304" cy="443173"/>
          </a:xfrm>
        </p:grpSpPr>
        <p:sp>
          <p:nvSpPr>
            <p:cNvPr id="43" name="TextBox 42"/>
            <p:cNvSpPr txBox="1"/>
            <p:nvPr/>
          </p:nvSpPr>
          <p:spPr>
            <a:xfrm>
              <a:off x="3701591" y="182880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l</a:t>
              </a:r>
            </a:p>
          </p:txBody>
        </p:sp>
        <p:cxnSp>
          <p:nvCxnSpPr>
            <p:cNvPr id="44" name="Straight Arrow Connector 43"/>
            <p:cNvCxnSpPr/>
            <p:nvPr/>
          </p:nvCxnSpPr>
          <p:spPr>
            <a:xfrm flipV="1">
              <a:off x="3857243" y="1754959"/>
              <a:ext cx="0" cy="15004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sp>
        <p:nvSpPr>
          <p:cNvPr id="45" name="Rectangle 44"/>
          <p:cNvSpPr/>
          <p:nvPr/>
        </p:nvSpPr>
        <p:spPr>
          <a:xfrm>
            <a:off x="5105400" y="29180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11</a:t>
            </a:r>
          </a:p>
        </p:txBody>
      </p:sp>
      <p:sp>
        <p:nvSpPr>
          <p:cNvPr id="48" name="Rectangle 47"/>
          <p:cNvSpPr/>
          <p:nvPr/>
        </p:nvSpPr>
        <p:spPr>
          <a:xfrm>
            <a:off x="5105400" y="42896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11</a:t>
            </a:r>
          </a:p>
        </p:txBody>
      </p:sp>
      <p:sp>
        <p:nvSpPr>
          <p:cNvPr id="49" name="Rectangle 48"/>
          <p:cNvSpPr/>
          <p:nvPr/>
        </p:nvSpPr>
        <p:spPr>
          <a:xfrm>
            <a:off x="5638800" y="42896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23</a:t>
            </a:r>
          </a:p>
        </p:txBody>
      </p:sp>
      <p:sp>
        <p:nvSpPr>
          <p:cNvPr id="50" name="Rectangle 49"/>
          <p:cNvSpPr/>
          <p:nvPr/>
        </p:nvSpPr>
        <p:spPr>
          <a:xfrm>
            <a:off x="6179736" y="42896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36</a:t>
            </a:r>
          </a:p>
        </p:txBody>
      </p:sp>
      <p:sp>
        <p:nvSpPr>
          <p:cNvPr id="51" name="Rectangle 50"/>
          <p:cNvSpPr/>
          <p:nvPr/>
        </p:nvSpPr>
        <p:spPr>
          <a:xfrm>
            <a:off x="6713136" y="42896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42</a:t>
            </a:r>
          </a:p>
        </p:txBody>
      </p:sp>
      <p:sp>
        <p:nvSpPr>
          <p:cNvPr id="52" name="Rectangle 51"/>
          <p:cNvSpPr/>
          <p:nvPr/>
        </p:nvSpPr>
        <p:spPr>
          <a:xfrm>
            <a:off x="7246536" y="42896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65</a:t>
            </a:r>
          </a:p>
        </p:txBody>
      </p:sp>
      <p:sp>
        <p:nvSpPr>
          <p:cNvPr id="53" name="Rectangle 52"/>
          <p:cNvSpPr/>
          <p:nvPr/>
        </p:nvSpPr>
        <p:spPr>
          <a:xfrm>
            <a:off x="7779936" y="42896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58</a:t>
            </a:r>
          </a:p>
        </p:txBody>
      </p:sp>
      <p:sp>
        <p:nvSpPr>
          <p:cNvPr id="54" name="Rectangle 53"/>
          <p:cNvSpPr/>
          <p:nvPr/>
        </p:nvSpPr>
        <p:spPr>
          <a:xfrm>
            <a:off x="8313336" y="42896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94</a:t>
            </a:r>
          </a:p>
        </p:txBody>
      </p:sp>
      <p:sp>
        <p:nvSpPr>
          <p:cNvPr id="55" name="Rectangle 54"/>
          <p:cNvSpPr/>
          <p:nvPr/>
        </p:nvSpPr>
        <p:spPr>
          <a:xfrm>
            <a:off x="8846736" y="42896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74</a:t>
            </a:r>
          </a:p>
        </p:txBody>
      </p:sp>
      <p:sp>
        <p:nvSpPr>
          <p:cNvPr id="56" name="Rectangle 55"/>
          <p:cNvSpPr/>
          <p:nvPr/>
        </p:nvSpPr>
        <p:spPr>
          <a:xfrm>
            <a:off x="9372600" y="42896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99</a:t>
            </a:r>
          </a:p>
        </p:txBody>
      </p:sp>
      <p:sp>
        <p:nvSpPr>
          <p:cNvPr id="57" name="Rectangle 56"/>
          <p:cNvSpPr/>
          <p:nvPr/>
        </p:nvSpPr>
        <p:spPr>
          <a:xfrm>
            <a:off x="9906000" y="42896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87</a:t>
            </a:r>
          </a:p>
        </p:txBody>
      </p:sp>
      <p:cxnSp>
        <p:nvCxnSpPr>
          <p:cNvPr id="59" name="Straight Connector 58"/>
          <p:cNvCxnSpPr/>
          <p:nvPr/>
        </p:nvCxnSpPr>
        <p:spPr>
          <a:xfrm>
            <a:off x="5029200" y="3733800"/>
            <a:ext cx="5410200" cy="0"/>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flipV="1">
            <a:off x="5658074" y="3810000"/>
            <a:ext cx="0" cy="434788"/>
          </a:xfrm>
          <a:prstGeom prst="line">
            <a:avLst/>
          </a:prstGeom>
        </p:spPr>
        <p:style>
          <a:lnRef idx="2">
            <a:schemeClr val="dk1"/>
          </a:lnRef>
          <a:fillRef idx="0">
            <a:schemeClr val="dk1"/>
          </a:fillRef>
          <a:effectRef idx="1">
            <a:schemeClr val="dk1"/>
          </a:effectRef>
          <a:fontRef idx="minor">
            <a:schemeClr val="tx1"/>
          </a:fontRef>
        </p:style>
      </p:cxnSp>
      <p:sp>
        <p:nvSpPr>
          <p:cNvPr id="62" name="TextBox 61"/>
          <p:cNvSpPr txBox="1"/>
          <p:nvPr/>
        </p:nvSpPr>
        <p:spPr>
          <a:xfrm>
            <a:off x="5718628" y="3846786"/>
            <a:ext cx="412292" cy="369332"/>
          </a:xfrm>
          <a:prstGeom prst="rect">
            <a:avLst/>
          </a:prstGeom>
          <a:noFill/>
        </p:spPr>
        <p:txBody>
          <a:bodyPr wrap="none" rtlCol="0">
            <a:spAutoFit/>
          </a:bodyPr>
          <a:lstStyle/>
          <a:p>
            <a:pPr algn="ctr"/>
            <a:r>
              <a:rPr lang="en-US" b="1" dirty="0"/>
              <a:t>LB</a:t>
            </a:r>
          </a:p>
        </p:txBody>
      </p:sp>
      <p:sp>
        <p:nvSpPr>
          <p:cNvPr id="63" name="TextBox 62"/>
          <p:cNvSpPr txBox="1"/>
          <p:nvPr/>
        </p:nvSpPr>
        <p:spPr>
          <a:xfrm>
            <a:off x="6233114" y="3840680"/>
            <a:ext cx="465192" cy="369332"/>
          </a:xfrm>
          <a:prstGeom prst="rect">
            <a:avLst/>
          </a:prstGeom>
          <a:noFill/>
        </p:spPr>
        <p:txBody>
          <a:bodyPr wrap="none" rtlCol="0">
            <a:spAutoFit/>
          </a:bodyPr>
          <a:lstStyle/>
          <a:p>
            <a:pPr algn="ctr"/>
            <a:r>
              <a:rPr lang="en-US" b="1" dirty="0"/>
              <a:t>UB</a:t>
            </a:r>
          </a:p>
        </p:txBody>
      </p:sp>
      <p:sp>
        <p:nvSpPr>
          <p:cNvPr id="64" name="Rectangle 63"/>
          <p:cNvSpPr/>
          <p:nvPr/>
        </p:nvSpPr>
        <p:spPr>
          <a:xfrm>
            <a:off x="5638800" y="4876800"/>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23</a:t>
            </a:r>
          </a:p>
        </p:txBody>
      </p:sp>
      <p:sp>
        <p:nvSpPr>
          <p:cNvPr id="65" name="Rectangle 64"/>
          <p:cNvSpPr/>
          <p:nvPr/>
        </p:nvSpPr>
        <p:spPr>
          <a:xfrm>
            <a:off x="6179736" y="4876800"/>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36</a:t>
            </a:r>
          </a:p>
        </p:txBody>
      </p:sp>
      <p:grpSp>
        <p:nvGrpSpPr>
          <p:cNvPr id="66" name="Group 65"/>
          <p:cNvGrpSpPr/>
          <p:nvPr/>
        </p:nvGrpSpPr>
        <p:grpSpPr>
          <a:xfrm>
            <a:off x="5769122" y="5181601"/>
            <a:ext cx="311304" cy="443173"/>
            <a:chOff x="3701591" y="1754959"/>
            <a:chExt cx="311304" cy="443173"/>
          </a:xfrm>
        </p:grpSpPr>
        <p:sp>
          <p:nvSpPr>
            <p:cNvPr id="67" name="TextBox 66"/>
            <p:cNvSpPr txBox="1"/>
            <p:nvPr/>
          </p:nvSpPr>
          <p:spPr>
            <a:xfrm>
              <a:off x="3701591" y="182880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k</a:t>
              </a:r>
            </a:p>
          </p:txBody>
        </p:sp>
        <p:cxnSp>
          <p:nvCxnSpPr>
            <p:cNvPr id="68" name="Straight Arrow Connector 67"/>
            <p:cNvCxnSpPr/>
            <p:nvPr/>
          </p:nvCxnSpPr>
          <p:spPr>
            <a:xfrm flipV="1">
              <a:off x="3857243" y="1754959"/>
              <a:ext cx="0" cy="15004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grpSp>
        <p:nvGrpSpPr>
          <p:cNvPr id="69" name="Group 68"/>
          <p:cNvGrpSpPr/>
          <p:nvPr/>
        </p:nvGrpSpPr>
        <p:grpSpPr>
          <a:xfrm>
            <a:off x="6775296" y="5181601"/>
            <a:ext cx="311304" cy="443173"/>
            <a:chOff x="3701591" y="1754959"/>
            <a:chExt cx="311304" cy="443173"/>
          </a:xfrm>
        </p:grpSpPr>
        <p:sp>
          <p:nvSpPr>
            <p:cNvPr id="70" name="TextBox 69"/>
            <p:cNvSpPr txBox="1"/>
            <p:nvPr/>
          </p:nvSpPr>
          <p:spPr>
            <a:xfrm>
              <a:off x="3701591" y="182880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l</a:t>
              </a:r>
            </a:p>
          </p:txBody>
        </p:sp>
        <p:cxnSp>
          <p:nvCxnSpPr>
            <p:cNvPr id="71" name="Straight Arrow Connector 70"/>
            <p:cNvCxnSpPr/>
            <p:nvPr/>
          </p:nvCxnSpPr>
          <p:spPr>
            <a:xfrm flipV="1">
              <a:off x="3857243" y="1754959"/>
              <a:ext cx="0" cy="15004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sp>
        <p:nvSpPr>
          <p:cNvPr id="72" name="Rectangle 71"/>
          <p:cNvSpPr/>
          <p:nvPr/>
        </p:nvSpPr>
        <p:spPr>
          <a:xfrm>
            <a:off x="5638800" y="4876800"/>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23</a:t>
            </a:r>
          </a:p>
        </p:txBody>
      </p:sp>
      <p:sp>
        <p:nvSpPr>
          <p:cNvPr id="73" name="Rectangle 72"/>
          <p:cNvSpPr/>
          <p:nvPr/>
        </p:nvSpPr>
        <p:spPr>
          <a:xfrm>
            <a:off x="5105400" y="607637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11</a:t>
            </a:r>
          </a:p>
        </p:txBody>
      </p:sp>
      <p:sp>
        <p:nvSpPr>
          <p:cNvPr id="74" name="Rectangle 73"/>
          <p:cNvSpPr/>
          <p:nvPr/>
        </p:nvSpPr>
        <p:spPr>
          <a:xfrm>
            <a:off x="5638800" y="607637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23</a:t>
            </a:r>
          </a:p>
        </p:txBody>
      </p:sp>
      <p:sp>
        <p:nvSpPr>
          <p:cNvPr id="75" name="Rectangle 74"/>
          <p:cNvSpPr/>
          <p:nvPr/>
        </p:nvSpPr>
        <p:spPr>
          <a:xfrm>
            <a:off x="6179736" y="607637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36</a:t>
            </a:r>
          </a:p>
        </p:txBody>
      </p:sp>
      <p:sp>
        <p:nvSpPr>
          <p:cNvPr id="76" name="Rectangle 75"/>
          <p:cNvSpPr/>
          <p:nvPr/>
        </p:nvSpPr>
        <p:spPr>
          <a:xfrm>
            <a:off x="6713136" y="607637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42</a:t>
            </a:r>
          </a:p>
        </p:txBody>
      </p:sp>
      <p:sp>
        <p:nvSpPr>
          <p:cNvPr id="77" name="Rectangle 76"/>
          <p:cNvSpPr/>
          <p:nvPr/>
        </p:nvSpPr>
        <p:spPr>
          <a:xfrm>
            <a:off x="7246536" y="607637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65</a:t>
            </a:r>
          </a:p>
        </p:txBody>
      </p:sp>
      <p:sp>
        <p:nvSpPr>
          <p:cNvPr id="78" name="Rectangle 77"/>
          <p:cNvSpPr/>
          <p:nvPr/>
        </p:nvSpPr>
        <p:spPr>
          <a:xfrm>
            <a:off x="7779936" y="607637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58</a:t>
            </a:r>
          </a:p>
        </p:txBody>
      </p:sp>
      <p:sp>
        <p:nvSpPr>
          <p:cNvPr id="79" name="Rectangle 78"/>
          <p:cNvSpPr/>
          <p:nvPr/>
        </p:nvSpPr>
        <p:spPr>
          <a:xfrm>
            <a:off x="8313336" y="607637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94</a:t>
            </a:r>
          </a:p>
        </p:txBody>
      </p:sp>
      <p:sp>
        <p:nvSpPr>
          <p:cNvPr id="80" name="Rectangle 79"/>
          <p:cNvSpPr/>
          <p:nvPr/>
        </p:nvSpPr>
        <p:spPr>
          <a:xfrm>
            <a:off x="8846736" y="607637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74</a:t>
            </a:r>
          </a:p>
        </p:txBody>
      </p:sp>
      <p:sp>
        <p:nvSpPr>
          <p:cNvPr id="81" name="Rectangle 80"/>
          <p:cNvSpPr/>
          <p:nvPr/>
        </p:nvSpPr>
        <p:spPr>
          <a:xfrm>
            <a:off x="9372600" y="607637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99</a:t>
            </a:r>
          </a:p>
        </p:txBody>
      </p:sp>
      <p:sp>
        <p:nvSpPr>
          <p:cNvPr id="82" name="Rectangle 81"/>
          <p:cNvSpPr/>
          <p:nvPr/>
        </p:nvSpPr>
        <p:spPr>
          <a:xfrm>
            <a:off x="9906000" y="607637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87</a:t>
            </a:r>
          </a:p>
        </p:txBody>
      </p:sp>
      <p:cxnSp>
        <p:nvCxnSpPr>
          <p:cNvPr id="83" name="Straight Connector 82"/>
          <p:cNvCxnSpPr/>
          <p:nvPr/>
        </p:nvCxnSpPr>
        <p:spPr>
          <a:xfrm>
            <a:off x="5181600" y="5638800"/>
            <a:ext cx="5410200" cy="0"/>
          </a:xfrm>
          <a:prstGeom prst="line">
            <a:avLst/>
          </a:prstGeom>
        </p:spPr>
        <p:style>
          <a:lnRef idx="1">
            <a:schemeClr val="dk1"/>
          </a:lnRef>
          <a:fillRef idx="0">
            <a:schemeClr val="dk1"/>
          </a:fillRef>
          <a:effectRef idx="0">
            <a:schemeClr val="dk1"/>
          </a:effectRef>
          <a:fontRef idx="minor">
            <a:schemeClr val="tx1"/>
          </a:fontRef>
        </p:style>
      </p:cxnSp>
      <p:sp>
        <p:nvSpPr>
          <p:cNvPr id="88" name="Rectangle 87"/>
          <p:cNvSpPr/>
          <p:nvPr/>
        </p:nvSpPr>
        <p:spPr>
          <a:xfrm>
            <a:off x="6179736" y="607637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36</a:t>
            </a:r>
          </a:p>
        </p:txBody>
      </p:sp>
      <p:sp>
        <p:nvSpPr>
          <p:cNvPr id="87" name="TextBox 86"/>
          <p:cNvSpPr txBox="1"/>
          <p:nvPr/>
        </p:nvSpPr>
        <p:spPr>
          <a:xfrm>
            <a:off x="1676400" y="1079352"/>
            <a:ext cx="3230242" cy="4031873"/>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pt-BR" sz="1600" dirty="0">
                <a:latin typeface="Consolas" pitchFamily="49" charset="0"/>
                <a:cs typeface="Consolas" pitchFamily="49" charset="0"/>
              </a:rPr>
              <a:t>Procedure pivot(T[i,…,j]; var l)</a:t>
            </a:r>
          </a:p>
          <a:p>
            <a:r>
              <a:rPr lang="pt-BR" sz="1600" dirty="0">
                <a:latin typeface="Consolas" pitchFamily="49" charset="0"/>
                <a:cs typeface="Consolas" pitchFamily="49" charset="0"/>
              </a:rPr>
              <a:t>p ← T[i]</a:t>
            </a:r>
          </a:p>
          <a:p>
            <a:r>
              <a:rPr lang="pt-BR" sz="1600" dirty="0">
                <a:latin typeface="Consolas" pitchFamily="49" charset="0"/>
                <a:cs typeface="Consolas" pitchFamily="49" charset="0"/>
              </a:rPr>
              <a:t>k ← i; l ← j+1</a:t>
            </a:r>
          </a:p>
          <a:p>
            <a:r>
              <a:rPr lang="pt-BR" sz="1600" dirty="0">
                <a:latin typeface="Consolas" pitchFamily="49" charset="0"/>
                <a:cs typeface="Consolas" pitchFamily="49" charset="0"/>
              </a:rPr>
              <a:t>Repeat </a:t>
            </a:r>
          </a:p>
          <a:p>
            <a:r>
              <a:rPr lang="pt-BR" sz="1600" dirty="0">
                <a:latin typeface="Consolas" pitchFamily="49" charset="0"/>
                <a:cs typeface="Consolas" pitchFamily="49" charset="0"/>
              </a:rPr>
              <a:t>k ← k+1 until </a:t>
            </a:r>
            <a:r>
              <a:rPr lang="pt-BR" sz="1600" dirty="0">
                <a:solidFill>
                  <a:srgbClr val="FF0000"/>
                </a:solidFill>
                <a:latin typeface="Consolas" pitchFamily="49" charset="0"/>
                <a:cs typeface="Consolas" pitchFamily="49" charset="0"/>
              </a:rPr>
              <a:t>T[k] &gt; p</a:t>
            </a:r>
            <a:r>
              <a:rPr lang="pt-BR" sz="1600" dirty="0">
                <a:latin typeface="Consolas" pitchFamily="49" charset="0"/>
                <a:cs typeface="Consolas" pitchFamily="49" charset="0"/>
              </a:rPr>
              <a:t> or </a:t>
            </a:r>
            <a:r>
              <a:rPr lang="pt-BR" sz="1600" dirty="0">
                <a:solidFill>
                  <a:srgbClr val="FF0000"/>
                </a:solidFill>
                <a:latin typeface="Consolas" pitchFamily="49" charset="0"/>
                <a:cs typeface="Consolas" pitchFamily="49" charset="0"/>
              </a:rPr>
              <a:t>k     ≥ j</a:t>
            </a:r>
          </a:p>
          <a:p>
            <a:r>
              <a:rPr lang="pt-BR" sz="1600" dirty="0">
                <a:latin typeface="Consolas" pitchFamily="49" charset="0"/>
                <a:cs typeface="Consolas" pitchFamily="49" charset="0"/>
              </a:rPr>
              <a:t>Repeat </a:t>
            </a:r>
          </a:p>
          <a:p>
            <a:r>
              <a:rPr lang="pt-BR" sz="1600" dirty="0">
                <a:latin typeface="Consolas" pitchFamily="49" charset="0"/>
                <a:cs typeface="Consolas" pitchFamily="49" charset="0"/>
              </a:rPr>
              <a:t>l ← l-1 until </a:t>
            </a:r>
            <a:r>
              <a:rPr lang="pt-BR" sz="1600" dirty="0">
                <a:solidFill>
                  <a:srgbClr val="FF0000"/>
                </a:solidFill>
                <a:latin typeface="Consolas" pitchFamily="49" charset="0"/>
                <a:cs typeface="Consolas" pitchFamily="49" charset="0"/>
              </a:rPr>
              <a:t>T[l] ≤ p</a:t>
            </a:r>
          </a:p>
          <a:p>
            <a:r>
              <a:rPr lang="pt-BR" sz="1600" dirty="0">
                <a:latin typeface="Consolas" pitchFamily="49" charset="0"/>
                <a:cs typeface="Consolas" pitchFamily="49" charset="0"/>
              </a:rPr>
              <a:t>While k &lt; l do</a:t>
            </a:r>
          </a:p>
          <a:p>
            <a:r>
              <a:rPr lang="pt-BR" sz="1600" dirty="0">
                <a:latin typeface="Consolas" pitchFamily="49" charset="0"/>
                <a:cs typeface="Consolas" pitchFamily="49" charset="0"/>
              </a:rPr>
              <a:t>   Swap T[k] and T[l]</a:t>
            </a:r>
          </a:p>
          <a:p>
            <a:r>
              <a:rPr lang="pt-BR" sz="1600" dirty="0">
                <a:latin typeface="Consolas" pitchFamily="49" charset="0"/>
                <a:cs typeface="Consolas" pitchFamily="49" charset="0"/>
              </a:rPr>
              <a:t>   Repeat k ← k+1 until   </a:t>
            </a:r>
          </a:p>
          <a:p>
            <a:r>
              <a:rPr lang="pt-BR" sz="1600" dirty="0">
                <a:latin typeface="Consolas" pitchFamily="49" charset="0"/>
                <a:cs typeface="Consolas" pitchFamily="49" charset="0"/>
              </a:rPr>
              <a:t>   </a:t>
            </a:r>
            <a:r>
              <a:rPr lang="pt-BR" sz="1600" dirty="0">
                <a:solidFill>
                  <a:srgbClr val="FF0000"/>
                </a:solidFill>
                <a:latin typeface="Consolas" pitchFamily="49" charset="0"/>
                <a:cs typeface="Consolas" pitchFamily="49" charset="0"/>
              </a:rPr>
              <a:t>T[k] &gt; p</a:t>
            </a:r>
          </a:p>
          <a:p>
            <a:r>
              <a:rPr lang="pt-BR" sz="1600" dirty="0">
                <a:latin typeface="Consolas" pitchFamily="49" charset="0"/>
                <a:cs typeface="Consolas" pitchFamily="49" charset="0"/>
              </a:rPr>
              <a:t>   Repeat l ← l-1 until       </a:t>
            </a:r>
          </a:p>
          <a:p>
            <a:r>
              <a:rPr lang="pt-BR" sz="1600" dirty="0">
                <a:latin typeface="Consolas" pitchFamily="49" charset="0"/>
                <a:cs typeface="Consolas" pitchFamily="49" charset="0"/>
              </a:rPr>
              <a:t>   </a:t>
            </a:r>
            <a:r>
              <a:rPr lang="pt-BR" sz="1600" dirty="0">
                <a:solidFill>
                  <a:srgbClr val="FF0000"/>
                </a:solidFill>
                <a:latin typeface="Consolas" pitchFamily="49" charset="0"/>
                <a:cs typeface="Consolas" pitchFamily="49" charset="0"/>
              </a:rPr>
              <a:t>T[l] ≤ p</a:t>
            </a:r>
          </a:p>
          <a:p>
            <a:r>
              <a:rPr lang="pt-BR" sz="1600" dirty="0">
                <a:latin typeface="Consolas" pitchFamily="49" charset="0"/>
                <a:cs typeface="Consolas" pitchFamily="49" charset="0"/>
              </a:rPr>
              <a:t>Swap T[i] and T[l]</a:t>
            </a:r>
          </a:p>
        </p:txBody>
      </p:sp>
    </p:spTree>
    <p:extLst>
      <p:ext uri="{BB962C8B-B14F-4D97-AF65-F5344CB8AC3E}">
        <p14:creationId xmlns:p14="http://schemas.microsoft.com/office/powerpoint/2010/main" val="126809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63" presetClass="path" presetSubtype="0" accel="50000" decel="50000" fill="hold" nodeType="clickEffect">
                                  <p:stCondLst>
                                    <p:cond delay="0"/>
                                  </p:stCondLst>
                                  <p:childTnLst>
                                    <p:animMotion origin="layout" path="M 2.77778E-7 -3.33333E-6 L 0.06042 -3.33333E-6 " pathEditMode="relative" rAng="0" ptsTypes="AA">
                                      <p:cBhvr>
                                        <p:cTn id="80" dur="2000" fill="hold"/>
                                        <p:tgtEl>
                                          <p:spTgt spid="39"/>
                                        </p:tgtEl>
                                        <p:attrNameLst>
                                          <p:attrName>ppt_x</p:attrName>
                                          <p:attrName>ppt_y</p:attrName>
                                        </p:attrNameLst>
                                      </p:cBhvr>
                                      <p:rCtr x="3021" y="0"/>
                                    </p:animMotion>
                                  </p:childTnLst>
                                </p:cTn>
                              </p:par>
                            </p:childTnLst>
                          </p:cTn>
                        </p:par>
                      </p:childTnLst>
                    </p:cTn>
                  </p:par>
                  <p:par>
                    <p:cTn id="81" fill="hold">
                      <p:stCondLst>
                        <p:cond delay="indefinite"/>
                      </p:stCondLst>
                      <p:childTnLst>
                        <p:par>
                          <p:cTn id="82" fill="hold">
                            <p:stCondLst>
                              <p:cond delay="0"/>
                            </p:stCondLst>
                            <p:childTnLst>
                              <p:par>
                                <p:cTn id="83" presetID="35" presetClass="path" presetSubtype="0" accel="50000" decel="50000" fill="hold" nodeType="clickEffect">
                                  <p:stCondLst>
                                    <p:cond delay="0"/>
                                  </p:stCondLst>
                                  <p:childTnLst>
                                    <p:animMotion origin="layout" path="M -2.5E-6 -3.33333E-6 L -0.05712 -3.33333E-6 " pathEditMode="relative" rAng="0" ptsTypes="AA">
                                      <p:cBhvr>
                                        <p:cTn id="84" dur="2000" fill="hold"/>
                                        <p:tgtEl>
                                          <p:spTgt spid="42"/>
                                        </p:tgtEl>
                                        <p:attrNameLst>
                                          <p:attrName>ppt_x</p:attrName>
                                          <p:attrName>ppt_y</p:attrName>
                                        </p:attrNameLst>
                                      </p:cBhvr>
                                      <p:rCtr x="-2865" y="0"/>
                                    </p:animMotion>
                                  </p:childTnLst>
                                </p:cTn>
                              </p:par>
                            </p:childTnLst>
                          </p:cTn>
                        </p:par>
                      </p:childTnLst>
                    </p:cTn>
                  </p:par>
                  <p:par>
                    <p:cTn id="85" fill="hold">
                      <p:stCondLst>
                        <p:cond delay="indefinite"/>
                      </p:stCondLst>
                      <p:childTnLst>
                        <p:par>
                          <p:cTn id="86" fill="hold">
                            <p:stCondLst>
                              <p:cond delay="0"/>
                            </p:stCondLst>
                            <p:childTnLst>
                              <p:par>
                                <p:cTn id="87" presetID="35" presetClass="path" presetSubtype="0" accel="50000" decel="50000" fill="hold" nodeType="clickEffect">
                                  <p:stCondLst>
                                    <p:cond delay="0"/>
                                  </p:stCondLst>
                                  <p:childTnLst>
                                    <p:animMotion origin="layout" path="M -0.05364 -3.33333E-6 L -0.12864 -3.33333E-6 " pathEditMode="relative" rAng="0" ptsTypes="AA">
                                      <p:cBhvr>
                                        <p:cTn id="88" dur="2000" fill="hold"/>
                                        <p:tgtEl>
                                          <p:spTgt spid="42"/>
                                        </p:tgtEl>
                                        <p:attrNameLst>
                                          <p:attrName>ppt_x</p:attrName>
                                          <p:attrName>ppt_y</p:attrName>
                                        </p:attrNameLst>
                                      </p:cBhvr>
                                      <p:rCtr x="-3750" y="0"/>
                                    </p:animMotion>
                                  </p:childTnLst>
                                </p:cTn>
                              </p:par>
                            </p:childTnLst>
                          </p:cTn>
                        </p:par>
                      </p:childTnLst>
                    </p:cTn>
                  </p:par>
                  <p:par>
                    <p:cTn id="89" fill="hold">
                      <p:stCondLst>
                        <p:cond delay="indefinite"/>
                      </p:stCondLst>
                      <p:childTnLst>
                        <p:par>
                          <p:cTn id="90" fill="hold">
                            <p:stCondLst>
                              <p:cond delay="0"/>
                            </p:stCondLst>
                            <p:childTnLst>
                              <p:par>
                                <p:cTn id="91" presetID="35" presetClass="path" presetSubtype="0" accel="50000" decel="50000" fill="hold" nodeType="clickEffect">
                                  <p:stCondLst>
                                    <p:cond delay="0"/>
                                  </p:stCondLst>
                                  <p:childTnLst>
                                    <p:animMotion origin="layout" path="M -0.12864 -3.33333E-6 L -0.17465 -3.33333E-6 " pathEditMode="relative" rAng="0" ptsTypes="AA">
                                      <p:cBhvr>
                                        <p:cTn id="92" dur="2000" fill="hold"/>
                                        <p:tgtEl>
                                          <p:spTgt spid="42"/>
                                        </p:tgtEl>
                                        <p:attrNameLst>
                                          <p:attrName>ppt_x</p:attrName>
                                          <p:attrName>ppt_y</p:attrName>
                                        </p:attrNameLst>
                                      </p:cBhvr>
                                      <p:rCtr x="-2309" y="0"/>
                                    </p:animMotion>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60"/>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62"/>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64"/>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5"/>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66"/>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6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72"/>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63" presetClass="path" presetSubtype="0" accel="50000" decel="50000" fill="hold" nodeType="clickEffect">
                                  <p:stCondLst>
                                    <p:cond delay="0"/>
                                  </p:stCondLst>
                                  <p:childTnLst>
                                    <p:animMotion origin="layout" path="M 0 -1.48148E-6 L 0.06875 -1.48148E-6 " pathEditMode="relative" rAng="0" ptsTypes="AA">
                                      <p:cBhvr>
                                        <p:cTn id="150" dur="2000" fill="hold"/>
                                        <p:tgtEl>
                                          <p:spTgt spid="66"/>
                                        </p:tgtEl>
                                        <p:attrNameLst>
                                          <p:attrName>ppt_x</p:attrName>
                                          <p:attrName>ppt_y</p:attrName>
                                        </p:attrNameLst>
                                      </p:cBhvr>
                                      <p:rCtr x="3438" y="0"/>
                                    </p:animMotion>
                                  </p:childTnLst>
                                </p:cTn>
                              </p:par>
                            </p:childTnLst>
                          </p:cTn>
                        </p:par>
                      </p:childTnLst>
                    </p:cTn>
                  </p:par>
                  <p:par>
                    <p:cTn id="151" fill="hold">
                      <p:stCondLst>
                        <p:cond delay="indefinite"/>
                      </p:stCondLst>
                      <p:childTnLst>
                        <p:par>
                          <p:cTn id="152" fill="hold">
                            <p:stCondLst>
                              <p:cond delay="0"/>
                            </p:stCondLst>
                            <p:childTnLst>
                              <p:par>
                                <p:cTn id="153" presetID="35" presetClass="path" presetSubtype="0" accel="50000" decel="50000" fill="hold" nodeType="clickEffect">
                                  <p:stCondLst>
                                    <p:cond delay="0"/>
                                  </p:stCondLst>
                                  <p:childTnLst>
                                    <p:animMotion origin="layout" path="M 5.55556E-7 -1.48148E-6 L -0.06632 -1.48148E-6 " pathEditMode="relative" rAng="0" ptsTypes="AA">
                                      <p:cBhvr>
                                        <p:cTn id="154" dur="2000" fill="hold"/>
                                        <p:tgtEl>
                                          <p:spTgt spid="69"/>
                                        </p:tgtEl>
                                        <p:attrNameLst>
                                          <p:attrName>ppt_x</p:attrName>
                                          <p:attrName>ppt_y</p:attrName>
                                        </p:attrNameLst>
                                      </p:cBhvr>
                                      <p:rCtr x="-3316" y="0"/>
                                    </p:animMotion>
                                  </p:childTnLst>
                                </p:cTn>
                              </p:par>
                            </p:childTnLst>
                          </p:cTn>
                        </p:par>
                      </p:childTnLst>
                    </p:cTn>
                  </p:par>
                  <p:par>
                    <p:cTn id="155" fill="hold">
                      <p:stCondLst>
                        <p:cond delay="indefinite"/>
                      </p:stCondLst>
                      <p:childTnLst>
                        <p:par>
                          <p:cTn id="156" fill="hold">
                            <p:stCondLst>
                              <p:cond delay="0"/>
                            </p:stCondLst>
                            <p:childTnLst>
                              <p:par>
                                <p:cTn id="157" presetID="35" presetClass="path" presetSubtype="0" accel="50000" decel="50000" fill="hold" nodeType="clickEffect">
                                  <p:stCondLst>
                                    <p:cond delay="0"/>
                                  </p:stCondLst>
                                  <p:childTnLst>
                                    <p:animMotion origin="layout" path="M -0.06632 -1.48148E-6 L -0.11007 -1.48148E-6 " pathEditMode="relative" rAng="0" ptsTypes="AA">
                                      <p:cBhvr>
                                        <p:cTn id="158" dur="2000" fill="hold"/>
                                        <p:tgtEl>
                                          <p:spTgt spid="69"/>
                                        </p:tgtEl>
                                        <p:attrNameLst>
                                          <p:attrName>ppt_x</p:attrName>
                                          <p:attrName>ppt_y</p:attrName>
                                        </p:attrNameLst>
                                      </p:cBhvr>
                                      <p:rCtr x="-2292" y="0"/>
                                    </p:animMotion>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83"/>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73"/>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74"/>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5"/>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76"/>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77"/>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78"/>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79"/>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0"/>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1"/>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2"/>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26" grpId="0"/>
      <p:bldP spid="33" grpId="0" animBg="1"/>
      <p:bldP spid="34" grpId="0" animBg="1"/>
      <p:bldP spid="35" grpId="0" animBg="1"/>
      <p:bldP spid="45"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62" grpId="0"/>
      <p:bldP spid="63" grpId="0"/>
      <p:bldP spid="64" grpId="0" animBg="1"/>
      <p:bldP spid="65"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 - Example</a:t>
            </a:r>
          </a:p>
        </p:txBody>
      </p:sp>
      <p:sp>
        <p:nvSpPr>
          <p:cNvPr id="5" name="Rectangle 4"/>
          <p:cNvSpPr/>
          <p:nvPr/>
        </p:nvSpPr>
        <p:spPr>
          <a:xfrm>
            <a:off x="5105400" y="16988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11</a:t>
            </a:r>
          </a:p>
        </p:txBody>
      </p:sp>
      <p:sp>
        <p:nvSpPr>
          <p:cNvPr id="6" name="Rectangle 5"/>
          <p:cNvSpPr/>
          <p:nvPr/>
        </p:nvSpPr>
        <p:spPr>
          <a:xfrm>
            <a:off x="5638800" y="16988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23</a:t>
            </a:r>
          </a:p>
        </p:txBody>
      </p:sp>
      <p:sp>
        <p:nvSpPr>
          <p:cNvPr id="7" name="Rectangle 6"/>
          <p:cNvSpPr/>
          <p:nvPr/>
        </p:nvSpPr>
        <p:spPr>
          <a:xfrm>
            <a:off x="6179736" y="16988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36</a:t>
            </a:r>
          </a:p>
        </p:txBody>
      </p:sp>
      <p:sp>
        <p:nvSpPr>
          <p:cNvPr id="8" name="Rectangle 7"/>
          <p:cNvSpPr/>
          <p:nvPr/>
        </p:nvSpPr>
        <p:spPr>
          <a:xfrm>
            <a:off x="6713136" y="16988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42</a:t>
            </a:r>
          </a:p>
        </p:txBody>
      </p:sp>
      <p:sp>
        <p:nvSpPr>
          <p:cNvPr id="9" name="Rectangle 8"/>
          <p:cNvSpPr/>
          <p:nvPr/>
        </p:nvSpPr>
        <p:spPr>
          <a:xfrm>
            <a:off x="7246536" y="16988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65</a:t>
            </a:r>
          </a:p>
        </p:txBody>
      </p:sp>
      <p:sp>
        <p:nvSpPr>
          <p:cNvPr id="10" name="Rectangle 9"/>
          <p:cNvSpPr/>
          <p:nvPr/>
        </p:nvSpPr>
        <p:spPr>
          <a:xfrm>
            <a:off x="7779936" y="16988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58</a:t>
            </a:r>
          </a:p>
        </p:txBody>
      </p:sp>
      <p:sp>
        <p:nvSpPr>
          <p:cNvPr id="11" name="Rectangle 10"/>
          <p:cNvSpPr/>
          <p:nvPr/>
        </p:nvSpPr>
        <p:spPr>
          <a:xfrm>
            <a:off x="8313336" y="16988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94</a:t>
            </a:r>
          </a:p>
        </p:txBody>
      </p:sp>
      <p:sp>
        <p:nvSpPr>
          <p:cNvPr id="12" name="Rectangle 11"/>
          <p:cNvSpPr/>
          <p:nvPr/>
        </p:nvSpPr>
        <p:spPr>
          <a:xfrm>
            <a:off x="8846736" y="16988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72</a:t>
            </a:r>
          </a:p>
        </p:txBody>
      </p:sp>
      <p:sp>
        <p:nvSpPr>
          <p:cNvPr id="13" name="Rectangle 12"/>
          <p:cNvSpPr/>
          <p:nvPr/>
        </p:nvSpPr>
        <p:spPr>
          <a:xfrm>
            <a:off x="9372600" y="16988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99</a:t>
            </a:r>
          </a:p>
        </p:txBody>
      </p:sp>
      <p:sp>
        <p:nvSpPr>
          <p:cNvPr id="14" name="Rectangle 13"/>
          <p:cNvSpPr/>
          <p:nvPr/>
        </p:nvSpPr>
        <p:spPr>
          <a:xfrm>
            <a:off x="9906000" y="16988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87</a:t>
            </a:r>
          </a:p>
        </p:txBody>
      </p:sp>
      <p:sp>
        <p:nvSpPr>
          <p:cNvPr id="19" name="Rectangle 18"/>
          <p:cNvSpPr/>
          <p:nvPr/>
        </p:nvSpPr>
        <p:spPr>
          <a:xfrm>
            <a:off x="7265810" y="1286282"/>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4</a:t>
            </a:r>
          </a:p>
        </p:txBody>
      </p:sp>
      <p:sp>
        <p:nvSpPr>
          <p:cNvPr id="20" name="Rectangle 19"/>
          <p:cNvSpPr/>
          <p:nvPr/>
        </p:nvSpPr>
        <p:spPr>
          <a:xfrm>
            <a:off x="7799210" y="1286282"/>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5</a:t>
            </a:r>
          </a:p>
        </p:txBody>
      </p:sp>
      <p:sp>
        <p:nvSpPr>
          <p:cNvPr id="21" name="Rectangle 20"/>
          <p:cNvSpPr/>
          <p:nvPr/>
        </p:nvSpPr>
        <p:spPr>
          <a:xfrm>
            <a:off x="8332610" y="1286282"/>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6</a:t>
            </a:r>
          </a:p>
        </p:txBody>
      </p:sp>
      <p:sp>
        <p:nvSpPr>
          <p:cNvPr id="22" name="Rectangle 21"/>
          <p:cNvSpPr/>
          <p:nvPr/>
        </p:nvSpPr>
        <p:spPr>
          <a:xfrm>
            <a:off x="8866010" y="1286282"/>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7</a:t>
            </a:r>
          </a:p>
        </p:txBody>
      </p:sp>
      <p:sp>
        <p:nvSpPr>
          <p:cNvPr id="23" name="Rectangle 22"/>
          <p:cNvSpPr/>
          <p:nvPr/>
        </p:nvSpPr>
        <p:spPr>
          <a:xfrm>
            <a:off x="9391874" y="1286282"/>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8</a:t>
            </a:r>
          </a:p>
        </p:txBody>
      </p:sp>
      <p:sp>
        <p:nvSpPr>
          <p:cNvPr id="24" name="Rectangle 23"/>
          <p:cNvSpPr/>
          <p:nvPr/>
        </p:nvSpPr>
        <p:spPr>
          <a:xfrm>
            <a:off x="9925274" y="1286282"/>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9</a:t>
            </a:r>
          </a:p>
        </p:txBody>
      </p:sp>
      <p:sp>
        <p:nvSpPr>
          <p:cNvPr id="25" name="TextBox 24"/>
          <p:cNvSpPr txBox="1"/>
          <p:nvPr/>
        </p:nvSpPr>
        <p:spPr>
          <a:xfrm>
            <a:off x="7326364" y="989024"/>
            <a:ext cx="412292" cy="369332"/>
          </a:xfrm>
          <a:prstGeom prst="rect">
            <a:avLst/>
          </a:prstGeom>
          <a:noFill/>
        </p:spPr>
        <p:txBody>
          <a:bodyPr wrap="none" rtlCol="0">
            <a:spAutoFit/>
          </a:bodyPr>
          <a:lstStyle/>
          <a:p>
            <a:pPr algn="ctr"/>
            <a:r>
              <a:rPr lang="en-US" b="1" dirty="0"/>
              <a:t>LB</a:t>
            </a:r>
          </a:p>
        </p:txBody>
      </p:sp>
      <p:sp>
        <p:nvSpPr>
          <p:cNvPr id="26" name="TextBox 25"/>
          <p:cNvSpPr txBox="1"/>
          <p:nvPr/>
        </p:nvSpPr>
        <p:spPr>
          <a:xfrm>
            <a:off x="9932810" y="937274"/>
            <a:ext cx="465192" cy="369332"/>
          </a:xfrm>
          <a:prstGeom prst="rect">
            <a:avLst/>
          </a:prstGeom>
          <a:noFill/>
        </p:spPr>
        <p:txBody>
          <a:bodyPr wrap="none" rtlCol="0">
            <a:spAutoFit/>
          </a:bodyPr>
          <a:lstStyle/>
          <a:p>
            <a:pPr algn="ctr"/>
            <a:r>
              <a:rPr lang="en-US" b="1" dirty="0"/>
              <a:t>UB</a:t>
            </a:r>
          </a:p>
        </p:txBody>
      </p:sp>
      <p:cxnSp>
        <p:nvCxnSpPr>
          <p:cNvPr id="27" name="Straight Connector 26"/>
          <p:cNvCxnSpPr/>
          <p:nvPr/>
        </p:nvCxnSpPr>
        <p:spPr>
          <a:xfrm flipV="1">
            <a:off x="7246536" y="1066800"/>
            <a:ext cx="0" cy="564930"/>
          </a:xfrm>
          <a:prstGeom prst="line">
            <a:avLst/>
          </a:prstGeom>
        </p:spPr>
        <p:style>
          <a:lnRef idx="2">
            <a:schemeClr val="dk1"/>
          </a:lnRef>
          <a:fillRef idx="0">
            <a:schemeClr val="dk1"/>
          </a:fillRef>
          <a:effectRef idx="1">
            <a:schemeClr val="dk1"/>
          </a:effectRef>
          <a:fontRef idx="minor">
            <a:schemeClr val="tx1"/>
          </a:fontRef>
        </p:style>
      </p:cxnSp>
      <p:sp>
        <p:nvSpPr>
          <p:cNvPr id="29" name="Rectangle 28"/>
          <p:cNvSpPr/>
          <p:nvPr/>
        </p:nvSpPr>
        <p:spPr>
          <a:xfrm>
            <a:off x="6172200" y="2590800"/>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65</a:t>
            </a:r>
          </a:p>
        </p:txBody>
      </p:sp>
      <p:sp>
        <p:nvSpPr>
          <p:cNvPr id="30" name="Rectangle 29"/>
          <p:cNvSpPr/>
          <p:nvPr/>
        </p:nvSpPr>
        <p:spPr>
          <a:xfrm>
            <a:off x="6705600" y="2590800"/>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58</a:t>
            </a:r>
          </a:p>
        </p:txBody>
      </p:sp>
      <p:sp>
        <p:nvSpPr>
          <p:cNvPr id="31" name="Rectangle 30"/>
          <p:cNvSpPr/>
          <p:nvPr/>
        </p:nvSpPr>
        <p:spPr>
          <a:xfrm>
            <a:off x="7239000" y="2590800"/>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94</a:t>
            </a:r>
          </a:p>
        </p:txBody>
      </p:sp>
      <p:sp>
        <p:nvSpPr>
          <p:cNvPr id="32" name="Rectangle 31"/>
          <p:cNvSpPr/>
          <p:nvPr/>
        </p:nvSpPr>
        <p:spPr>
          <a:xfrm>
            <a:off x="7772400" y="2590800"/>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72</a:t>
            </a:r>
          </a:p>
        </p:txBody>
      </p:sp>
      <p:sp>
        <p:nvSpPr>
          <p:cNvPr id="33" name="Rectangle 32"/>
          <p:cNvSpPr/>
          <p:nvPr/>
        </p:nvSpPr>
        <p:spPr>
          <a:xfrm>
            <a:off x="8298264" y="2590800"/>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99</a:t>
            </a:r>
          </a:p>
        </p:txBody>
      </p:sp>
      <p:sp>
        <p:nvSpPr>
          <p:cNvPr id="34" name="Rectangle 33"/>
          <p:cNvSpPr/>
          <p:nvPr/>
        </p:nvSpPr>
        <p:spPr>
          <a:xfrm>
            <a:off x="8831664" y="2590800"/>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87</a:t>
            </a:r>
          </a:p>
        </p:txBody>
      </p:sp>
      <p:grpSp>
        <p:nvGrpSpPr>
          <p:cNvPr id="35" name="Group 34"/>
          <p:cNvGrpSpPr/>
          <p:nvPr/>
        </p:nvGrpSpPr>
        <p:grpSpPr>
          <a:xfrm>
            <a:off x="6287235" y="2906642"/>
            <a:ext cx="311304" cy="443173"/>
            <a:chOff x="3701591" y="1754959"/>
            <a:chExt cx="311304" cy="443173"/>
          </a:xfrm>
        </p:grpSpPr>
        <p:sp>
          <p:nvSpPr>
            <p:cNvPr id="36" name="TextBox 35"/>
            <p:cNvSpPr txBox="1"/>
            <p:nvPr/>
          </p:nvSpPr>
          <p:spPr>
            <a:xfrm>
              <a:off x="3701591" y="182880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k</a:t>
              </a:r>
            </a:p>
          </p:txBody>
        </p:sp>
        <p:cxnSp>
          <p:nvCxnSpPr>
            <p:cNvPr id="37" name="Straight Arrow Connector 36"/>
            <p:cNvCxnSpPr/>
            <p:nvPr/>
          </p:nvCxnSpPr>
          <p:spPr>
            <a:xfrm flipV="1">
              <a:off x="3857243" y="1754959"/>
              <a:ext cx="0" cy="15004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grpSp>
        <p:nvGrpSpPr>
          <p:cNvPr id="38" name="Group 37"/>
          <p:cNvGrpSpPr/>
          <p:nvPr/>
        </p:nvGrpSpPr>
        <p:grpSpPr>
          <a:xfrm>
            <a:off x="9518496" y="2906642"/>
            <a:ext cx="311304" cy="443173"/>
            <a:chOff x="3701591" y="1754959"/>
            <a:chExt cx="311304" cy="443173"/>
          </a:xfrm>
        </p:grpSpPr>
        <p:sp>
          <p:nvSpPr>
            <p:cNvPr id="39" name="TextBox 38"/>
            <p:cNvSpPr txBox="1"/>
            <p:nvPr/>
          </p:nvSpPr>
          <p:spPr>
            <a:xfrm>
              <a:off x="3701591" y="182880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l</a:t>
              </a:r>
            </a:p>
          </p:txBody>
        </p:sp>
        <p:cxnSp>
          <p:nvCxnSpPr>
            <p:cNvPr id="40" name="Straight Arrow Connector 39"/>
            <p:cNvCxnSpPr/>
            <p:nvPr/>
          </p:nvCxnSpPr>
          <p:spPr>
            <a:xfrm flipV="1">
              <a:off x="3857243" y="1754959"/>
              <a:ext cx="0" cy="15004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sp>
        <p:nvSpPr>
          <p:cNvPr id="41" name="Rectangle 40"/>
          <p:cNvSpPr/>
          <p:nvPr/>
        </p:nvSpPr>
        <p:spPr>
          <a:xfrm>
            <a:off x="6172200" y="2590800"/>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65</a:t>
            </a:r>
          </a:p>
        </p:txBody>
      </p:sp>
      <p:sp>
        <p:nvSpPr>
          <p:cNvPr id="42" name="Rectangle 41"/>
          <p:cNvSpPr/>
          <p:nvPr/>
        </p:nvSpPr>
        <p:spPr>
          <a:xfrm>
            <a:off x="6705600" y="2590800"/>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65</a:t>
            </a:r>
          </a:p>
        </p:txBody>
      </p:sp>
      <p:sp>
        <p:nvSpPr>
          <p:cNvPr id="43" name="Rectangle 42"/>
          <p:cNvSpPr/>
          <p:nvPr/>
        </p:nvSpPr>
        <p:spPr>
          <a:xfrm>
            <a:off x="6172200" y="2590800"/>
            <a:ext cx="533400" cy="2823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58</a:t>
            </a:r>
          </a:p>
        </p:txBody>
      </p:sp>
      <p:sp>
        <p:nvSpPr>
          <p:cNvPr id="44" name="Freeform 43"/>
          <p:cNvSpPr/>
          <p:nvPr/>
        </p:nvSpPr>
        <p:spPr>
          <a:xfrm flipV="1">
            <a:off x="6464802" y="2303107"/>
            <a:ext cx="516191" cy="271046"/>
          </a:xfrm>
          <a:custGeom>
            <a:avLst/>
            <a:gdLst>
              <a:gd name="connsiteX0" fmla="*/ 0 w 2743200"/>
              <a:gd name="connsiteY0" fmla="*/ 0 h 204281"/>
              <a:gd name="connsiteX1" fmla="*/ 0 w 2743200"/>
              <a:gd name="connsiteY1" fmla="*/ 204281 h 204281"/>
              <a:gd name="connsiteX2" fmla="*/ 2743200 w 2743200"/>
              <a:gd name="connsiteY2" fmla="*/ 204281 h 204281"/>
              <a:gd name="connsiteX3" fmla="*/ 2743200 w 2743200"/>
              <a:gd name="connsiteY3" fmla="*/ 0 h 204281"/>
            </a:gdLst>
            <a:ahLst/>
            <a:cxnLst>
              <a:cxn ang="0">
                <a:pos x="connsiteX0" y="connsiteY0"/>
              </a:cxn>
              <a:cxn ang="0">
                <a:pos x="connsiteX1" y="connsiteY1"/>
              </a:cxn>
              <a:cxn ang="0">
                <a:pos x="connsiteX2" y="connsiteY2"/>
              </a:cxn>
              <a:cxn ang="0">
                <a:pos x="connsiteX3" y="connsiteY3"/>
              </a:cxn>
            </a:cxnLst>
            <a:rect l="l" t="t" r="r" b="b"/>
            <a:pathLst>
              <a:path w="2743200" h="204281">
                <a:moveTo>
                  <a:pt x="0" y="0"/>
                </a:moveTo>
                <a:lnTo>
                  <a:pt x="0" y="204281"/>
                </a:lnTo>
                <a:lnTo>
                  <a:pt x="2743200" y="204281"/>
                </a:lnTo>
                <a:lnTo>
                  <a:pt x="2743200" y="0"/>
                </a:lnTo>
              </a:path>
            </a:pathLst>
          </a:custGeom>
          <a:ln>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5" name="TextBox 44"/>
          <p:cNvSpPr txBox="1"/>
          <p:nvPr/>
        </p:nvSpPr>
        <p:spPr>
          <a:xfrm>
            <a:off x="6400801" y="2001878"/>
            <a:ext cx="642227" cy="338554"/>
          </a:xfrm>
          <a:prstGeom prst="rect">
            <a:avLst/>
          </a:prstGeom>
          <a:noFill/>
        </p:spPr>
        <p:txBody>
          <a:bodyPr wrap="none" rtlCol="0">
            <a:spAutoFit/>
          </a:bodyPr>
          <a:lstStyle/>
          <a:p>
            <a:pPr algn="ctr"/>
            <a:r>
              <a:rPr lang="en-US" sz="1600" b="1" dirty="0">
                <a:solidFill>
                  <a:srgbClr val="C00000"/>
                </a:solidFill>
              </a:rPr>
              <a:t>Swap</a:t>
            </a:r>
          </a:p>
        </p:txBody>
      </p:sp>
      <p:sp>
        <p:nvSpPr>
          <p:cNvPr id="46" name="Rectangle 45"/>
          <p:cNvSpPr/>
          <p:nvPr/>
        </p:nvSpPr>
        <p:spPr>
          <a:xfrm>
            <a:off x="6179736" y="3657600"/>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65</a:t>
            </a:r>
          </a:p>
        </p:txBody>
      </p:sp>
      <p:sp>
        <p:nvSpPr>
          <p:cNvPr id="48" name="Rectangle 47"/>
          <p:cNvSpPr/>
          <p:nvPr/>
        </p:nvSpPr>
        <p:spPr>
          <a:xfrm>
            <a:off x="7246536" y="3657600"/>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94</a:t>
            </a:r>
          </a:p>
        </p:txBody>
      </p:sp>
      <p:sp>
        <p:nvSpPr>
          <p:cNvPr id="49" name="Rectangle 48"/>
          <p:cNvSpPr/>
          <p:nvPr/>
        </p:nvSpPr>
        <p:spPr>
          <a:xfrm>
            <a:off x="7779936" y="3657600"/>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72</a:t>
            </a:r>
          </a:p>
        </p:txBody>
      </p:sp>
      <p:sp>
        <p:nvSpPr>
          <p:cNvPr id="50" name="Rectangle 49"/>
          <p:cNvSpPr/>
          <p:nvPr/>
        </p:nvSpPr>
        <p:spPr>
          <a:xfrm>
            <a:off x="8305800" y="3657600"/>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99</a:t>
            </a:r>
          </a:p>
        </p:txBody>
      </p:sp>
      <p:sp>
        <p:nvSpPr>
          <p:cNvPr id="51" name="Rectangle 50"/>
          <p:cNvSpPr/>
          <p:nvPr/>
        </p:nvSpPr>
        <p:spPr>
          <a:xfrm>
            <a:off x="8839200" y="3657600"/>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87</a:t>
            </a:r>
          </a:p>
        </p:txBody>
      </p:sp>
      <p:sp>
        <p:nvSpPr>
          <p:cNvPr id="58" name="Rectangle 57"/>
          <p:cNvSpPr/>
          <p:nvPr/>
        </p:nvSpPr>
        <p:spPr>
          <a:xfrm>
            <a:off x="6179736" y="3657600"/>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65</a:t>
            </a:r>
          </a:p>
        </p:txBody>
      </p:sp>
      <p:sp>
        <p:nvSpPr>
          <p:cNvPr id="63" name="Rectangle 62"/>
          <p:cNvSpPr/>
          <p:nvPr/>
        </p:nvSpPr>
        <p:spPr>
          <a:xfrm>
            <a:off x="6179736" y="3657600"/>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58</a:t>
            </a:r>
          </a:p>
        </p:txBody>
      </p:sp>
      <p:sp>
        <p:nvSpPr>
          <p:cNvPr id="64" name="Rectangle 63"/>
          <p:cNvSpPr/>
          <p:nvPr/>
        </p:nvSpPr>
        <p:spPr>
          <a:xfrm>
            <a:off x="6705600" y="3657600"/>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65</a:t>
            </a:r>
          </a:p>
        </p:txBody>
      </p:sp>
      <p:sp>
        <p:nvSpPr>
          <p:cNvPr id="65" name="Rectangle 64"/>
          <p:cNvSpPr/>
          <p:nvPr/>
        </p:nvSpPr>
        <p:spPr>
          <a:xfrm>
            <a:off x="5105400" y="46706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11</a:t>
            </a:r>
          </a:p>
        </p:txBody>
      </p:sp>
      <p:sp>
        <p:nvSpPr>
          <p:cNvPr id="66" name="Rectangle 65"/>
          <p:cNvSpPr/>
          <p:nvPr/>
        </p:nvSpPr>
        <p:spPr>
          <a:xfrm>
            <a:off x="5638800" y="46706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23</a:t>
            </a:r>
          </a:p>
        </p:txBody>
      </p:sp>
      <p:sp>
        <p:nvSpPr>
          <p:cNvPr id="67" name="Rectangle 66"/>
          <p:cNvSpPr/>
          <p:nvPr/>
        </p:nvSpPr>
        <p:spPr>
          <a:xfrm>
            <a:off x="6179736" y="46706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36</a:t>
            </a:r>
          </a:p>
        </p:txBody>
      </p:sp>
      <p:sp>
        <p:nvSpPr>
          <p:cNvPr id="68" name="Rectangle 67"/>
          <p:cNvSpPr/>
          <p:nvPr/>
        </p:nvSpPr>
        <p:spPr>
          <a:xfrm>
            <a:off x="6713136" y="46706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42</a:t>
            </a:r>
          </a:p>
        </p:txBody>
      </p:sp>
      <p:sp>
        <p:nvSpPr>
          <p:cNvPr id="69" name="Rectangle 68"/>
          <p:cNvSpPr/>
          <p:nvPr/>
        </p:nvSpPr>
        <p:spPr>
          <a:xfrm>
            <a:off x="7239000" y="46706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65</a:t>
            </a:r>
          </a:p>
        </p:txBody>
      </p:sp>
      <p:sp>
        <p:nvSpPr>
          <p:cNvPr id="70" name="Rectangle 69"/>
          <p:cNvSpPr/>
          <p:nvPr/>
        </p:nvSpPr>
        <p:spPr>
          <a:xfrm>
            <a:off x="7772400" y="46706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65</a:t>
            </a:r>
          </a:p>
        </p:txBody>
      </p:sp>
      <p:sp>
        <p:nvSpPr>
          <p:cNvPr id="71" name="Rectangle 70"/>
          <p:cNvSpPr/>
          <p:nvPr/>
        </p:nvSpPr>
        <p:spPr>
          <a:xfrm>
            <a:off x="8305800" y="46706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94</a:t>
            </a:r>
          </a:p>
        </p:txBody>
      </p:sp>
      <p:sp>
        <p:nvSpPr>
          <p:cNvPr id="72" name="Rectangle 71"/>
          <p:cNvSpPr/>
          <p:nvPr/>
        </p:nvSpPr>
        <p:spPr>
          <a:xfrm>
            <a:off x="8839200" y="46706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72</a:t>
            </a:r>
          </a:p>
        </p:txBody>
      </p:sp>
      <p:sp>
        <p:nvSpPr>
          <p:cNvPr id="73" name="Rectangle 72"/>
          <p:cNvSpPr/>
          <p:nvPr/>
        </p:nvSpPr>
        <p:spPr>
          <a:xfrm>
            <a:off x="9365064" y="46706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99</a:t>
            </a:r>
          </a:p>
        </p:txBody>
      </p:sp>
      <p:sp>
        <p:nvSpPr>
          <p:cNvPr id="74" name="Rectangle 73"/>
          <p:cNvSpPr/>
          <p:nvPr/>
        </p:nvSpPr>
        <p:spPr>
          <a:xfrm>
            <a:off x="9898464" y="46706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87</a:t>
            </a:r>
          </a:p>
        </p:txBody>
      </p:sp>
      <p:sp>
        <p:nvSpPr>
          <p:cNvPr id="75" name="Rectangle 74"/>
          <p:cNvSpPr/>
          <p:nvPr/>
        </p:nvSpPr>
        <p:spPr>
          <a:xfrm>
            <a:off x="7239000" y="46706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65</a:t>
            </a:r>
          </a:p>
        </p:txBody>
      </p:sp>
      <p:sp>
        <p:nvSpPr>
          <p:cNvPr id="76" name="Rectangle 75"/>
          <p:cNvSpPr/>
          <p:nvPr/>
        </p:nvSpPr>
        <p:spPr>
          <a:xfrm>
            <a:off x="7239000" y="46706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58</a:t>
            </a:r>
          </a:p>
        </p:txBody>
      </p:sp>
      <p:sp>
        <p:nvSpPr>
          <p:cNvPr id="80" name="Rectangle 79"/>
          <p:cNvSpPr/>
          <p:nvPr/>
        </p:nvSpPr>
        <p:spPr>
          <a:xfrm>
            <a:off x="6179736" y="3657600"/>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58</a:t>
            </a:r>
          </a:p>
        </p:txBody>
      </p:sp>
      <p:sp>
        <p:nvSpPr>
          <p:cNvPr id="81" name="TextBox 80"/>
          <p:cNvSpPr txBox="1"/>
          <p:nvPr/>
        </p:nvSpPr>
        <p:spPr>
          <a:xfrm>
            <a:off x="8385628" y="4267200"/>
            <a:ext cx="412292" cy="369332"/>
          </a:xfrm>
          <a:prstGeom prst="rect">
            <a:avLst/>
          </a:prstGeom>
          <a:noFill/>
        </p:spPr>
        <p:txBody>
          <a:bodyPr wrap="none" rtlCol="0">
            <a:spAutoFit/>
          </a:bodyPr>
          <a:lstStyle/>
          <a:p>
            <a:pPr algn="ctr"/>
            <a:r>
              <a:rPr lang="en-US" b="1" dirty="0"/>
              <a:t>LB</a:t>
            </a:r>
          </a:p>
        </p:txBody>
      </p:sp>
      <p:sp>
        <p:nvSpPr>
          <p:cNvPr id="82" name="TextBox 81"/>
          <p:cNvSpPr txBox="1"/>
          <p:nvPr/>
        </p:nvSpPr>
        <p:spPr>
          <a:xfrm>
            <a:off x="9906000" y="4267200"/>
            <a:ext cx="465192" cy="369332"/>
          </a:xfrm>
          <a:prstGeom prst="rect">
            <a:avLst/>
          </a:prstGeom>
          <a:noFill/>
        </p:spPr>
        <p:txBody>
          <a:bodyPr wrap="none" rtlCol="0">
            <a:spAutoFit/>
          </a:bodyPr>
          <a:lstStyle/>
          <a:p>
            <a:pPr algn="ctr"/>
            <a:r>
              <a:rPr lang="en-US" b="1" dirty="0"/>
              <a:t>UB</a:t>
            </a:r>
          </a:p>
        </p:txBody>
      </p:sp>
      <p:cxnSp>
        <p:nvCxnSpPr>
          <p:cNvPr id="83" name="Straight Connector 82"/>
          <p:cNvCxnSpPr/>
          <p:nvPr/>
        </p:nvCxnSpPr>
        <p:spPr>
          <a:xfrm flipV="1">
            <a:off x="8305800" y="4331732"/>
            <a:ext cx="0" cy="273374"/>
          </a:xfrm>
          <a:prstGeom prst="line">
            <a:avLst/>
          </a:prstGeom>
        </p:spPr>
        <p:style>
          <a:lnRef idx="2">
            <a:schemeClr val="dk1"/>
          </a:lnRef>
          <a:fillRef idx="0">
            <a:schemeClr val="dk1"/>
          </a:fillRef>
          <a:effectRef idx="1">
            <a:schemeClr val="dk1"/>
          </a:effectRef>
          <a:fontRef idx="minor">
            <a:schemeClr val="tx1"/>
          </a:fontRef>
        </p:style>
      </p:cxnSp>
      <p:sp>
        <p:nvSpPr>
          <p:cNvPr id="77" name="TextBox 76"/>
          <p:cNvSpPr txBox="1"/>
          <p:nvPr/>
        </p:nvSpPr>
        <p:spPr>
          <a:xfrm>
            <a:off x="1676400" y="1079352"/>
            <a:ext cx="3230242" cy="4031873"/>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pt-BR" sz="1600" dirty="0">
                <a:latin typeface="Consolas" pitchFamily="49" charset="0"/>
                <a:cs typeface="Consolas" pitchFamily="49" charset="0"/>
              </a:rPr>
              <a:t>Procedure pivot(T[i,…,j]; var l)</a:t>
            </a:r>
          </a:p>
          <a:p>
            <a:r>
              <a:rPr lang="pt-BR" sz="1600" dirty="0">
                <a:latin typeface="Consolas" pitchFamily="49" charset="0"/>
                <a:cs typeface="Consolas" pitchFamily="49" charset="0"/>
              </a:rPr>
              <a:t>p ← T[i]</a:t>
            </a:r>
          </a:p>
          <a:p>
            <a:r>
              <a:rPr lang="pt-BR" sz="1600" dirty="0">
                <a:latin typeface="Consolas" pitchFamily="49" charset="0"/>
                <a:cs typeface="Consolas" pitchFamily="49" charset="0"/>
              </a:rPr>
              <a:t>k ← i; l ← j+1</a:t>
            </a:r>
          </a:p>
          <a:p>
            <a:r>
              <a:rPr lang="pt-BR" sz="1600" dirty="0">
                <a:latin typeface="Consolas" pitchFamily="49" charset="0"/>
                <a:cs typeface="Consolas" pitchFamily="49" charset="0"/>
              </a:rPr>
              <a:t>Repeat </a:t>
            </a:r>
          </a:p>
          <a:p>
            <a:r>
              <a:rPr lang="pt-BR" sz="1600" dirty="0">
                <a:latin typeface="Consolas" pitchFamily="49" charset="0"/>
                <a:cs typeface="Consolas" pitchFamily="49" charset="0"/>
              </a:rPr>
              <a:t>k ← k+1 until </a:t>
            </a:r>
            <a:r>
              <a:rPr lang="pt-BR" sz="1600" dirty="0">
                <a:solidFill>
                  <a:srgbClr val="FF0000"/>
                </a:solidFill>
                <a:latin typeface="Consolas" pitchFamily="49" charset="0"/>
                <a:cs typeface="Consolas" pitchFamily="49" charset="0"/>
              </a:rPr>
              <a:t>T[k] &gt; p</a:t>
            </a:r>
            <a:r>
              <a:rPr lang="pt-BR" sz="1600" dirty="0">
                <a:latin typeface="Consolas" pitchFamily="49" charset="0"/>
                <a:cs typeface="Consolas" pitchFamily="49" charset="0"/>
              </a:rPr>
              <a:t> or </a:t>
            </a:r>
            <a:r>
              <a:rPr lang="pt-BR" sz="1600" dirty="0">
                <a:solidFill>
                  <a:srgbClr val="FF0000"/>
                </a:solidFill>
                <a:latin typeface="Consolas" pitchFamily="49" charset="0"/>
                <a:cs typeface="Consolas" pitchFamily="49" charset="0"/>
              </a:rPr>
              <a:t>k     ≥ j</a:t>
            </a:r>
          </a:p>
          <a:p>
            <a:r>
              <a:rPr lang="pt-BR" sz="1600" dirty="0">
                <a:latin typeface="Consolas" pitchFamily="49" charset="0"/>
                <a:cs typeface="Consolas" pitchFamily="49" charset="0"/>
              </a:rPr>
              <a:t>Repeat </a:t>
            </a:r>
          </a:p>
          <a:p>
            <a:r>
              <a:rPr lang="pt-BR" sz="1600" dirty="0">
                <a:latin typeface="Consolas" pitchFamily="49" charset="0"/>
                <a:cs typeface="Consolas" pitchFamily="49" charset="0"/>
              </a:rPr>
              <a:t>l ← l-1 until </a:t>
            </a:r>
            <a:r>
              <a:rPr lang="pt-BR" sz="1600" dirty="0">
                <a:solidFill>
                  <a:srgbClr val="FF0000"/>
                </a:solidFill>
                <a:latin typeface="Consolas" pitchFamily="49" charset="0"/>
                <a:cs typeface="Consolas" pitchFamily="49" charset="0"/>
              </a:rPr>
              <a:t>T[l] ≤ p</a:t>
            </a:r>
          </a:p>
          <a:p>
            <a:r>
              <a:rPr lang="pt-BR" sz="1600" dirty="0">
                <a:latin typeface="Consolas" pitchFamily="49" charset="0"/>
                <a:cs typeface="Consolas" pitchFamily="49" charset="0"/>
              </a:rPr>
              <a:t>While k &lt; l do</a:t>
            </a:r>
          </a:p>
          <a:p>
            <a:r>
              <a:rPr lang="pt-BR" sz="1600" dirty="0">
                <a:latin typeface="Consolas" pitchFamily="49" charset="0"/>
                <a:cs typeface="Consolas" pitchFamily="49" charset="0"/>
              </a:rPr>
              <a:t>   Swap T[k] and T[l]</a:t>
            </a:r>
          </a:p>
          <a:p>
            <a:r>
              <a:rPr lang="pt-BR" sz="1600" dirty="0">
                <a:latin typeface="Consolas" pitchFamily="49" charset="0"/>
                <a:cs typeface="Consolas" pitchFamily="49" charset="0"/>
              </a:rPr>
              <a:t>   Repeat k ← k+1 until   </a:t>
            </a:r>
          </a:p>
          <a:p>
            <a:r>
              <a:rPr lang="pt-BR" sz="1600" dirty="0">
                <a:latin typeface="Consolas" pitchFamily="49" charset="0"/>
                <a:cs typeface="Consolas" pitchFamily="49" charset="0"/>
              </a:rPr>
              <a:t>   </a:t>
            </a:r>
            <a:r>
              <a:rPr lang="pt-BR" sz="1600" dirty="0">
                <a:solidFill>
                  <a:srgbClr val="FF0000"/>
                </a:solidFill>
                <a:latin typeface="Consolas" pitchFamily="49" charset="0"/>
                <a:cs typeface="Consolas" pitchFamily="49" charset="0"/>
              </a:rPr>
              <a:t>T[k] &gt; p</a:t>
            </a:r>
          </a:p>
          <a:p>
            <a:r>
              <a:rPr lang="pt-BR" sz="1600" dirty="0">
                <a:latin typeface="Consolas" pitchFamily="49" charset="0"/>
                <a:cs typeface="Consolas" pitchFamily="49" charset="0"/>
              </a:rPr>
              <a:t>   Repeat l ← l-1 until       </a:t>
            </a:r>
          </a:p>
          <a:p>
            <a:r>
              <a:rPr lang="pt-BR" sz="1600" dirty="0">
                <a:latin typeface="Consolas" pitchFamily="49" charset="0"/>
                <a:cs typeface="Consolas" pitchFamily="49" charset="0"/>
              </a:rPr>
              <a:t>   </a:t>
            </a:r>
            <a:r>
              <a:rPr lang="pt-BR" sz="1600" dirty="0">
                <a:solidFill>
                  <a:srgbClr val="FF0000"/>
                </a:solidFill>
                <a:latin typeface="Consolas" pitchFamily="49" charset="0"/>
                <a:cs typeface="Consolas" pitchFamily="49" charset="0"/>
              </a:rPr>
              <a:t>T[l] ≤ p</a:t>
            </a:r>
          </a:p>
          <a:p>
            <a:r>
              <a:rPr lang="pt-BR" sz="1600" dirty="0">
                <a:latin typeface="Consolas" pitchFamily="49" charset="0"/>
                <a:cs typeface="Consolas" pitchFamily="49" charset="0"/>
              </a:rPr>
              <a:t>Swap T[i] and T[l]</a:t>
            </a:r>
          </a:p>
        </p:txBody>
      </p:sp>
    </p:spTree>
    <p:extLst>
      <p:ext uri="{BB962C8B-B14F-4D97-AF65-F5344CB8AC3E}">
        <p14:creationId xmlns:p14="http://schemas.microsoft.com/office/powerpoint/2010/main" val="272215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63" presetClass="path" presetSubtype="0" accel="50000" decel="50000" fill="hold" nodeType="clickEffect">
                                  <p:stCondLst>
                                    <p:cond delay="0"/>
                                  </p:stCondLst>
                                  <p:childTnLst>
                                    <p:animMotion origin="layout" path="M 2.77778E-6 1.48148E-6 L 0.05885 1.48148E-6 " pathEditMode="relative" rAng="0" ptsTypes="AA">
                                      <p:cBhvr>
                                        <p:cTn id="74" dur="2000" fill="hold"/>
                                        <p:tgtEl>
                                          <p:spTgt spid="35"/>
                                        </p:tgtEl>
                                        <p:attrNameLst>
                                          <p:attrName>ppt_x</p:attrName>
                                          <p:attrName>ppt_y</p:attrName>
                                        </p:attrNameLst>
                                      </p:cBhvr>
                                      <p:rCtr x="2934" y="0"/>
                                    </p:animMotion>
                                  </p:childTnLst>
                                </p:cTn>
                              </p:par>
                            </p:childTnLst>
                          </p:cTn>
                        </p:par>
                      </p:childTnLst>
                    </p:cTn>
                  </p:par>
                  <p:par>
                    <p:cTn id="75" fill="hold">
                      <p:stCondLst>
                        <p:cond delay="indefinite"/>
                      </p:stCondLst>
                      <p:childTnLst>
                        <p:par>
                          <p:cTn id="76" fill="hold">
                            <p:stCondLst>
                              <p:cond delay="0"/>
                            </p:stCondLst>
                            <p:childTnLst>
                              <p:par>
                                <p:cTn id="77" presetID="63" presetClass="path" presetSubtype="0" accel="50000" decel="50000" fill="hold" nodeType="clickEffect">
                                  <p:stCondLst>
                                    <p:cond delay="0"/>
                                  </p:stCondLst>
                                  <p:childTnLst>
                                    <p:animMotion origin="layout" path="M 0.06215 1.48148E-6 L 0.11718 1.48148E-6 " pathEditMode="relative" rAng="0" ptsTypes="AA">
                                      <p:cBhvr>
                                        <p:cTn id="78" dur="2000" fill="hold"/>
                                        <p:tgtEl>
                                          <p:spTgt spid="35"/>
                                        </p:tgtEl>
                                        <p:attrNameLst>
                                          <p:attrName>ppt_x</p:attrName>
                                          <p:attrName>ppt_y</p:attrName>
                                        </p:attrNameLst>
                                      </p:cBhvr>
                                      <p:rCtr x="2743" y="0"/>
                                    </p:animMotion>
                                  </p:childTnLst>
                                </p:cTn>
                              </p:par>
                            </p:childTnLst>
                          </p:cTn>
                        </p:par>
                      </p:childTnLst>
                    </p:cTn>
                  </p:par>
                  <p:par>
                    <p:cTn id="79" fill="hold">
                      <p:stCondLst>
                        <p:cond delay="indefinite"/>
                      </p:stCondLst>
                      <p:childTnLst>
                        <p:par>
                          <p:cTn id="80" fill="hold">
                            <p:stCondLst>
                              <p:cond delay="0"/>
                            </p:stCondLst>
                            <p:childTnLst>
                              <p:par>
                                <p:cTn id="81" presetID="35" presetClass="path" presetSubtype="0" accel="50000" decel="50000" fill="hold" nodeType="clickEffect">
                                  <p:stCondLst>
                                    <p:cond delay="0"/>
                                  </p:stCondLst>
                                  <p:childTnLst>
                                    <p:animMotion origin="layout" path="M 5.55556E-7 1.48148E-6 L -0.06302 1.48148E-6 " pathEditMode="relative" rAng="0" ptsTypes="AA">
                                      <p:cBhvr>
                                        <p:cTn id="82" dur="2000" fill="hold"/>
                                        <p:tgtEl>
                                          <p:spTgt spid="38"/>
                                        </p:tgtEl>
                                        <p:attrNameLst>
                                          <p:attrName>ppt_x</p:attrName>
                                          <p:attrName>ppt_y</p:attrName>
                                        </p:attrNameLst>
                                      </p:cBhvr>
                                      <p:rCtr x="-3160" y="0"/>
                                    </p:animMotion>
                                  </p:childTnLst>
                                </p:cTn>
                              </p:par>
                            </p:childTnLst>
                          </p:cTn>
                        </p:par>
                      </p:childTnLst>
                    </p:cTn>
                  </p:par>
                  <p:par>
                    <p:cTn id="83" fill="hold">
                      <p:stCondLst>
                        <p:cond delay="indefinite"/>
                      </p:stCondLst>
                      <p:childTnLst>
                        <p:par>
                          <p:cTn id="84" fill="hold">
                            <p:stCondLst>
                              <p:cond delay="0"/>
                            </p:stCondLst>
                            <p:childTnLst>
                              <p:par>
                                <p:cTn id="85" presetID="35" presetClass="path" presetSubtype="0" accel="50000" decel="50000" fill="hold" nodeType="clickEffect">
                                  <p:stCondLst>
                                    <p:cond delay="0"/>
                                  </p:stCondLst>
                                  <p:childTnLst>
                                    <p:animMotion origin="layout" path="M -0.06632 1.48148E-6 L -0.11962 1.48148E-6 " pathEditMode="relative" rAng="0" ptsTypes="AA">
                                      <p:cBhvr>
                                        <p:cTn id="86" dur="2000" fill="hold"/>
                                        <p:tgtEl>
                                          <p:spTgt spid="38"/>
                                        </p:tgtEl>
                                        <p:attrNameLst>
                                          <p:attrName>ppt_x</p:attrName>
                                          <p:attrName>ppt_y</p:attrName>
                                        </p:attrNameLst>
                                      </p:cBhvr>
                                      <p:rCtr x="-2674" y="0"/>
                                    </p:animMotion>
                                  </p:childTnLst>
                                </p:cTn>
                              </p:par>
                            </p:childTnLst>
                          </p:cTn>
                        </p:par>
                      </p:childTnLst>
                    </p:cTn>
                  </p:par>
                  <p:par>
                    <p:cTn id="87" fill="hold">
                      <p:stCondLst>
                        <p:cond delay="indefinite"/>
                      </p:stCondLst>
                      <p:childTnLst>
                        <p:par>
                          <p:cTn id="88" fill="hold">
                            <p:stCondLst>
                              <p:cond delay="0"/>
                            </p:stCondLst>
                            <p:childTnLst>
                              <p:par>
                                <p:cTn id="89" presetID="35" presetClass="path" presetSubtype="0" accel="50000" decel="50000" fill="hold" nodeType="clickEffect">
                                  <p:stCondLst>
                                    <p:cond delay="0"/>
                                  </p:stCondLst>
                                  <p:childTnLst>
                                    <p:animMotion origin="layout" path="M -0.12465 1.48148E-6 L -0.17882 1.48148E-6 " pathEditMode="relative" rAng="0" ptsTypes="AA">
                                      <p:cBhvr>
                                        <p:cTn id="90" dur="2000" fill="hold"/>
                                        <p:tgtEl>
                                          <p:spTgt spid="38"/>
                                        </p:tgtEl>
                                        <p:attrNameLst>
                                          <p:attrName>ppt_x</p:attrName>
                                          <p:attrName>ppt_y</p:attrName>
                                        </p:attrNameLst>
                                      </p:cBhvr>
                                      <p:rCtr x="-2708" y="0"/>
                                    </p:animMotion>
                                  </p:childTnLst>
                                </p:cTn>
                              </p:par>
                            </p:childTnLst>
                          </p:cTn>
                        </p:par>
                      </p:childTnLst>
                    </p:cTn>
                  </p:par>
                  <p:par>
                    <p:cTn id="91" fill="hold">
                      <p:stCondLst>
                        <p:cond delay="indefinite"/>
                      </p:stCondLst>
                      <p:childTnLst>
                        <p:par>
                          <p:cTn id="92" fill="hold">
                            <p:stCondLst>
                              <p:cond delay="0"/>
                            </p:stCondLst>
                            <p:childTnLst>
                              <p:par>
                                <p:cTn id="93" presetID="35" presetClass="path" presetSubtype="0" accel="50000" decel="50000" fill="hold" nodeType="clickEffect">
                                  <p:stCondLst>
                                    <p:cond delay="0"/>
                                  </p:stCondLst>
                                  <p:childTnLst>
                                    <p:animMotion origin="layout" path="M -0.18299 1.48148E-6 L -0.24635 1.48148E-6 " pathEditMode="relative" rAng="0" ptsTypes="AA">
                                      <p:cBhvr>
                                        <p:cTn id="94" dur="2000" fill="hold"/>
                                        <p:tgtEl>
                                          <p:spTgt spid="38"/>
                                        </p:tgtEl>
                                        <p:attrNameLst>
                                          <p:attrName>ppt_x</p:attrName>
                                          <p:attrName>ppt_y</p:attrName>
                                        </p:attrNameLst>
                                      </p:cBhvr>
                                      <p:rCtr x="-3177" y="0"/>
                                    </p:animMotion>
                                  </p:childTnLst>
                                </p:cTn>
                              </p:par>
                            </p:childTnLst>
                          </p:cTn>
                        </p:par>
                      </p:childTnLst>
                    </p:cTn>
                  </p:par>
                  <p:par>
                    <p:cTn id="95" fill="hold">
                      <p:stCondLst>
                        <p:cond delay="indefinite"/>
                      </p:stCondLst>
                      <p:childTnLst>
                        <p:par>
                          <p:cTn id="96" fill="hold">
                            <p:stCondLst>
                              <p:cond delay="0"/>
                            </p:stCondLst>
                            <p:childTnLst>
                              <p:par>
                                <p:cTn id="97" presetID="35" presetClass="path" presetSubtype="0" accel="50000" decel="50000" fill="hold" nodeType="clickEffect">
                                  <p:stCondLst>
                                    <p:cond delay="0"/>
                                  </p:stCondLst>
                                  <p:childTnLst>
                                    <p:animMotion origin="layout" path="M -0.2474 1.48148E-6 L -0.29132 1.48148E-6 " pathEditMode="relative" rAng="0" ptsTypes="AA">
                                      <p:cBhvr>
                                        <p:cTn id="98" dur="2000" fill="hold"/>
                                        <p:tgtEl>
                                          <p:spTgt spid="38"/>
                                        </p:tgtEl>
                                        <p:attrNameLst>
                                          <p:attrName>ppt_x</p:attrName>
                                          <p:attrName>ppt_y</p:attrName>
                                        </p:attrNameLst>
                                      </p:cBhvr>
                                      <p:rCtr x="-2205" y="0"/>
                                    </p:animMotion>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3"/>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2"/>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8"/>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1"/>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3"/>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4"/>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80"/>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5"/>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6"/>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7"/>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9"/>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70"/>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71"/>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72"/>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73"/>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74"/>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75"/>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76"/>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83"/>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81"/>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9" grpId="0" animBg="1"/>
      <p:bldP spid="20" grpId="0" animBg="1"/>
      <p:bldP spid="21" grpId="0" animBg="1"/>
      <p:bldP spid="22" grpId="0" animBg="1"/>
      <p:bldP spid="23" grpId="0" animBg="1"/>
      <p:bldP spid="24" grpId="0" animBg="1"/>
      <p:bldP spid="25" grpId="0"/>
      <p:bldP spid="26" grpId="0"/>
      <p:bldP spid="29" grpId="0" animBg="1"/>
      <p:bldP spid="30" grpId="0" animBg="1"/>
      <p:bldP spid="31" grpId="0" animBg="1"/>
      <p:bldP spid="32" grpId="0" animBg="1"/>
      <p:bldP spid="33" grpId="0" animBg="1"/>
      <p:bldP spid="34" grpId="0" animBg="1"/>
      <p:bldP spid="41" grpId="0" animBg="1"/>
      <p:bldP spid="42" grpId="0" animBg="1"/>
      <p:bldP spid="43" grpId="0" animBg="1"/>
      <p:bldP spid="44" grpId="0" animBg="1"/>
      <p:bldP spid="45" grpId="0"/>
      <p:bldP spid="46" grpId="0" animBg="1"/>
      <p:bldP spid="48" grpId="0" animBg="1"/>
      <p:bldP spid="49" grpId="0" animBg="1"/>
      <p:bldP spid="50" grpId="0" animBg="1"/>
      <p:bldP spid="51" grpId="0" animBg="1"/>
      <p:bldP spid="58"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80" grpId="0" animBg="1"/>
      <p:bldP spid="81" grpId="0"/>
      <p:bldP spid="8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 - Example</a:t>
            </a:r>
          </a:p>
        </p:txBody>
      </p:sp>
      <p:grpSp>
        <p:nvGrpSpPr>
          <p:cNvPr id="4" name="Group 3"/>
          <p:cNvGrpSpPr/>
          <p:nvPr/>
        </p:nvGrpSpPr>
        <p:grpSpPr>
          <a:xfrm>
            <a:off x="7433786" y="1894451"/>
            <a:ext cx="311304" cy="443173"/>
            <a:chOff x="3701591" y="1754959"/>
            <a:chExt cx="311304" cy="443173"/>
          </a:xfrm>
        </p:grpSpPr>
        <p:sp>
          <p:nvSpPr>
            <p:cNvPr id="5" name="TextBox 4"/>
            <p:cNvSpPr txBox="1"/>
            <p:nvPr/>
          </p:nvSpPr>
          <p:spPr>
            <a:xfrm>
              <a:off x="3701591" y="182880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k</a:t>
              </a:r>
            </a:p>
          </p:txBody>
        </p:sp>
        <p:cxnSp>
          <p:nvCxnSpPr>
            <p:cNvPr id="6" name="Straight Arrow Connector 5"/>
            <p:cNvCxnSpPr/>
            <p:nvPr/>
          </p:nvCxnSpPr>
          <p:spPr>
            <a:xfrm flipV="1">
              <a:off x="3857243" y="1754959"/>
              <a:ext cx="0" cy="15004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sp>
        <p:nvSpPr>
          <p:cNvPr id="7" name="Freeform 6"/>
          <p:cNvSpPr/>
          <p:nvPr/>
        </p:nvSpPr>
        <p:spPr>
          <a:xfrm flipV="1">
            <a:off x="7593758" y="2275941"/>
            <a:ext cx="1058304" cy="271046"/>
          </a:xfrm>
          <a:custGeom>
            <a:avLst/>
            <a:gdLst>
              <a:gd name="connsiteX0" fmla="*/ 0 w 2743200"/>
              <a:gd name="connsiteY0" fmla="*/ 0 h 204281"/>
              <a:gd name="connsiteX1" fmla="*/ 0 w 2743200"/>
              <a:gd name="connsiteY1" fmla="*/ 204281 h 204281"/>
              <a:gd name="connsiteX2" fmla="*/ 2743200 w 2743200"/>
              <a:gd name="connsiteY2" fmla="*/ 204281 h 204281"/>
              <a:gd name="connsiteX3" fmla="*/ 2743200 w 2743200"/>
              <a:gd name="connsiteY3" fmla="*/ 0 h 204281"/>
            </a:gdLst>
            <a:ahLst/>
            <a:cxnLst>
              <a:cxn ang="0">
                <a:pos x="connsiteX0" y="connsiteY0"/>
              </a:cxn>
              <a:cxn ang="0">
                <a:pos x="connsiteX1" y="connsiteY1"/>
              </a:cxn>
              <a:cxn ang="0">
                <a:pos x="connsiteX2" y="connsiteY2"/>
              </a:cxn>
              <a:cxn ang="0">
                <a:pos x="connsiteX3" y="connsiteY3"/>
              </a:cxn>
            </a:cxnLst>
            <a:rect l="l" t="t" r="r" b="b"/>
            <a:pathLst>
              <a:path w="2743200" h="204281">
                <a:moveTo>
                  <a:pt x="0" y="0"/>
                </a:moveTo>
                <a:lnTo>
                  <a:pt x="0" y="204281"/>
                </a:lnTo>
                <a:lnTo>
                  <a:pt x="2743200" y="204281"/>
                </a:lnTo>
                <a:lnTo>
                  <a:pt x="2743200" y="0"/>
                </a:lnTo>
              </a:path>
            </a:pathLst>
          </a:custGeom>
          <a:ln>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8" name="TextBox 7"/>
          <p:cNvSpPr txBox="1"/>
          <p:nvPr/>
        </p:nvSpPr>
        <p:spPr>
          <a:xfrm>
            <a:off x="7800029" y="2208445"/>
            <a:ext cx="642227" cy="338554"/>
          </a:xfrm>
          <a:prstGeom prst="rect">
            <a:avLst/>
          </a:prstGeom>
          <a:noFill/>
        </p:spPr>
        <p:txBody>
          <a:bodyPr wrap="none" rtlCol="0">
            <a:spAutoFit/>
          </a:bodyPr>
          <a:lstStyle/>
          <a:p>
            <a:pPr algn="ctr"/>
            <a:r>
              <a:rPr lang="en-US" sz="1600" b="1" dirty="0">
                <a:solidFill>
                  <a:srgbClr val="C00000"/>
                </a:solidFill>
              </a:rPr>
              <a:t>Swap</a:t>
            </a:r>
          </a:p>
        </p:txBody>
      </p:sp>
      <p:sp>
        <p:nvSpPr>
          <p:cNvPr id="9" name="Rectangle 8"/>
          <p:cNvSpPr/>
          <p:nvPr/>
        </p:nvSpPr>
        <p:spPr>
          <a:xfrm>
            <a:off x="7313884" y="15464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94</a:t>
            </a:r>
          </a:p>
        </p:txBody>
      </p:sp>
      <p:sp>
        <p:nvSpPr>
          <p:cNvPr id="10" name="Rectangle 9"/>
          <p:cNvSpPr/>
          <p:nvPr/>
        </p:nvSpPr>
        <p:spPr>
          <a:xfrm>
            <a:off x="7848600" y="15464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72</a:t>
            </a:r>
          </a:p>
        </p:txBody>
      </p:sp>
      <p:sp>
        <p:nvSpPr>
          <p:cNvPr id="11" name="Rectangle 10"/>
          <p:cNvSpPr/>
          <p:nvPr/>
        </p:nvSpPr>
        <p:spPr>
          <a:xfrm>
            <a:off x="8374464" y="15464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99</a:t>
            </a:r>
          </a:p>
        </p:txBody>
      </p:sp>
      <p:sp>
        <p:nvSpPr>
          <p:cNvPr id="12" name="Rectangle 11"/>
          <p:cNvSpPr/>
          <p:nvPr/>
        </p:nvSpPr>
        <p:spPr>
          <a:xfrm>
            <a:off x="8907864" y="15464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87</a:t>
            </a:r>
          </a:p>
        </p:txBody>
      </p:sp>
      <p:grpSp>
        <p:nvGrpSpPr>
          <p:cNvPr id="13" name="Group 12"/>
          <p:cNvGrpSpPr/>
          <p:nvPr/>
        </p:nvGrpSpPr>
        <p:grpSpPr>
          <a:xfrm>
            <a:off x="9677400" y="1894451"/>
            <a:ext cx="311304" cy="443173"/>
            <a:chOff x="3701591" y="1754959"/>
            <a:chExt cx="311304" cy="443173"/>
          </a:xfrm>
        </p:grpSpPr>
        <p:sp>
          <p:nvSpPr>
            <p:cNvPr id="14" name="TextBox 13"/>
            <p:cNvSpPr txBox="1"/>
            <p:nvPr/>
          </p:nvSpPr>
          <p:spPr>
            <a:xfrm>
              <a:off x="3701591" y="182880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l</a:t>
              </a:r>
            </a:p>
          </p:txBody>
        </p:sp>
        <p:cxnSp>
          <p:nvCxnSpPr>
            <p:cNvPr id="15" name="Straight Arrow Connector 14"/>
            <p:cNvCxnSpPr/>
            <p:nvPr/>
          </p:nvCxnSpPr>
          <p:spPr>
            <a:xfrm flipV="1">
              <a:off x="3857243" y="1754959"/>
              <a:ext cx="0" cy="15004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sp>
        <p:nvSpPr>
          <p:cNvPr id="17" name="TextBox 16"/>
          <p:cNvSpPr txBox="1"/>
          <p:nvPr/>
        </p:nvSpPr>
        <p:spPr>
          <a:xfrm>
            <a:off x="8941968" y="914400"/>
            <a:ext cx="465192" cy="369332"/>
          </a:xfrm>
          <a:prstGeom prst="rect">
            <a:avLst/>
          </a:prstGeom>
          <a:noFill/>
        </p:spPr>
        <p:txBody>
          <a:bodyPr wrap="none" rtlCol="0">
            <a:spAutoFit/>
          </a:bodyPr>
          <a:lstStyle/>
          <a:p>
            <a:pPr algn="ctr"/>
            <a:r>
              <a:rPr lang="en-US" b="1" dirty="0"/>
              <a:t>UB</a:t>
            </a:r>
          </a:p>
        </p:txBody>
      </p:sp>
      <p:sp>
        <p:nvSpPr>
          <p:cNvPr id="18" name="TextBox 17"/>
          <p:cNvSpPr txBox="1"/>
          <p:nvPr/>
        </p:nvSpPr>
        <p:spPr>
          <a:xfrm>
            <a:off x="7332798" y="990600"/>
            <a:ext cx="412292" cy="369332"/>
          </a:xfrm>
          <a:prstGeom prst="rect">
            <a:avLst/>
          </a:prstGeom>
          <a:noFill/>
        </p:spPr>
        <p:txBody>
          <a:bodyPr wrap="none" rtlCol="0">
            <a:spAutoFit/>
          </a:bodyPr>
          <a:lstStyle/>
          <a:p>
            <a:pPr algn="ctr"/>
            <a:r>
              <a:rPr lang="en-US" b="1" dirty="0"/>
              <a:t>LB</a:t>
            </a:r>
          </a:p>
        </p:txBody>
      </p:sp>
      <p:sp>
        <p:nvSpPr>
          <p:cNvPr id="19" name="Rectangle 18"/>
          <p:cNvSpPr/>
          <p:nvPr/>
        </p:nvSpPr>
        <p:spPr>
          <a:xfrm>
            <a:off x="7313884" y="15464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94</a:t>
            </a:r>
          </a:p>
        </p:txBody>
      </p:sp>
      <p:sp>
        <p:nvSpPr>
          <p:cNvPr id="20" name="Rectangle 19"/>
          <p:cNvSpPr/>
          <p:nvPr/>
        </p:nvSpPr>
        <p:spPr>
          <a:xfrm>
            <a:off x="8374464" y="1546412"/>
            <a:ext cx="533400" cy="2823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87</a:t>
            </a:r>
          </a:p>
        </p:txBody>
      </p:sp>
      <p:sp>
        <p:nvSpPr>
          <p:cNvPr id="21" name="Rectangle 20"/>
          <p:cNvSpPr/>
          <p:nvPr/>
        </p:nvSpPr>
        <p:spPr>
          <a:xfrm>
            <a:off x="8907864" y="1546412"/>
            <a:ext cx="533400" cy="2823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99</a:t>
            </a:r>
          </a:p>
        </p:txBody>
      </p:sp>
      <p:sp>
        <p:nvSpPr>
          <p:cNvPr id="22" name="Rectangle 21"/>
          <p:cNvSpPr/>
          <p:nvPr/>
        </p:nvSpPr>
        <p:spPr>
          <a:xfrm>
            <a:off x="7315200" y="25370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94</a:t>
            </a:r>
          </a:p>
        </p:txBody>
      </p:sp>
      <p:sp>
        <p:nvSpPr>
          <p:cNvPr id="23" name="Rectangle 22"/>
          <p:cNvSpPr/>
          <p:nvPr/>
        </p:nvSpPr>
        <p:spPr>
          <a:xfrm>
            <a:off x="7849916" y="25370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72</a:t>
            </a:r>
          </a:p>
        </p:txBody>
      </p:sp>
      <p:sp>
        <p:nvSpPr>
          <p:cNvPr id="24" name="Rectangle 23"/>
          <p:cNvSpPr/>
          <p:nvPr/>
        </p:nvSpPr>
        <p:spPr>
          <a:xfrm>
            <a:off x="8375780" y="25370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87</a:t>
            </a:r>
          </a:p>
        </p:txBody>
      </p:sp>
      <p:sp>
        <p:nvSpPr>
          <p:cNvPr id="25" name="Rectangle 24"/>
          <p:cNvSpPr/>
          <p:nvPr/>
        </p:nvSpPr>
        <p:spPr>
          <a:xfrm>
            <a:off x="8909180" y="25370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99</a:t>
            </a:r>
          </a:p>
        </p:txBody>
      </p:sp>
      <p:sp>
        <p:nvSpPr>
          <p:cNvPr id="26" name="Rectangle 25"/>
          <p:cNvSpPr/>
          <p:nvPr/>
        </p:nvSpPr>
        <p:spPr>
          <a:xfrm>
            <a:off x="7315200" y="25370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94</a:t>
            </a:r>
          </a:p>
        </p:txBody>
      </p:sp>
      <p:grpSp>
        <p:nvGrpSpPr>
          <p:cNvPr id="29" name="Group 28"/>
          <p:cNvGrpSpPr/>
          <p:nvPr/>
        </p:nvGrpSpPr>
        <p:grpSpPr>
          <a:xfrm>
            <a:off x="8485512" y="2853481"/>
            <a:ext cx="311304" cy="443173"/>
            <a:chOff x="3701591" y="1754959"/>
            <a:chExt cx="311304" cy="443173"/>
          </a:xfrm>
        </p:grpSpPr>
        <p:sp>
          <p:nvSpPr>
            <p:cNvPr id="30" name="TextBox 29"/>
            <p:cNvSpPr txBox="1"/>
            <p:nvPr/>
          </p:nvSpPr>
          <p:spPr>
            <a:xfrm>
              <a:off x="3701591" y="182880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k</a:t>
              </a:r>
            </a:p>
          </p:txBody>
        </p:sp>
        <p:cxnSp>
          <p:nvCxnSpPr>
            <p:cNvPr id="31" name="Straight Arrow Connector 30"/>
            <p:cNvCxnSpPr/>
            <p:nvPr/>
          </p:nvCxnSpPr>
          <p:spPr>
            <a:xfrm flipV="1">
              <a:off x="3857243" y="1754959"/>
              <a:ext cx="0" cy="15004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grpSp>
        <p:nvGrpSpPr>
          <p:cNvPr id="32" name="Group 31"/>
          <p:cNvGrpSpPr/>
          <p:nvPr/>
        </p:nvGrpSpPr>
        <p:grpSpPr>
          <a:xfrm>
            <a:off x="9137496" y="2853481"/>
            <a:ext cx="311304" cy="443173"/>
            <a:chOff x="3701591" y="1754959"/>
            <a:chExt cx="311304" cy="443173"/>
          </a:xfrm>
        </p:grpSpPr>
        <p:sp>
          <p:nvSpPr>
            <p:cNvPr id="33" name="TextBox 32"/>
            <p:cNvSpPr txBox="1"/>
            <p:nvPr/>
          </p:nvSpPr>
          <p:spPr>
            <a:xfrm>
              <a:off x="3701591" y="182880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l</a:t>
              </a:r>
            </a:p>
          </p:txBody>
        </p:sp>
        <p:cxnSp>
          <p:nvCxnSpPr>
            <p:cNvPr id="34" name="Straight Arrow Connector 33"/>
            <p:cNvCxnSpPr/>
            <p:nvPr/>
          </p:nvCxnSpPr>
          <p:spPr>
            <a:xfrm flipV="1">
              <a:off x="3857243" y="1754959"/>
              <a:ext cx="0" cy="15004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sp>
        <p:nvSpPr>
          <p:cNvPr id="37" name="Rectangle 36"/>
          <p:cNvSpPr/>
          <p:nvPr/>
        </p:nvSpPr>
        <p:spPr>
          <a:xfrm>
            <a:off x="7315200" y="25370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87</a:t>
            </a:r>
          </a:p>
        </p:txBody>
      </p:sp>
      <p:sp>
        <p:nvSpPr>
          <p:cNvPr id="40" name="Rectangle 39"/>
          <p:cNvSpPr/>
          <p:nvPr/>
        </p:nvSpPr>
        <p:spPr>
          <a:xfrm>
            <a:off x="8375780" y="25370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94</a:t>
            </a:r>
          </a:p>
        </p:txBody>
      </p:sp>
      <p:sp>
        <p:nvSpPr>
          <p:cNvPr id="41" name="Freeform 40"/>
          <p:cNvSpPr/>
          <p:nvPr/>
        </p:nvSpPr>
        <p:spPr>
          <a:xfrm flipV="1">
            <a:off x="8619096" y="1231598"/>
            <a:ext cx="601104" cy="271046"/>
          </a:xfrm>
          <a:custGeom>
            <a:avLst/>
            <a:gdLst>
              <a:gd name="connsiteX0" fmla="*/ 0 w 2743200"/>
              <a:gd name="connsiteY0" fmla="*/ 0 h 204281"/>
              <a:gd name="connsiteX1" fmla="*/ 0 w 2743200"/>
              <a:gd name="connsiteY1" fmla="*/ 204281 h 204281"/>
              <a:gd name="connsiteX2" fmla="*/ 2743200 w 2743200"/>
              <a:gd name="connsiteY2" fmla="*/ 204281 h 204281"/>
              <a:gd name="connsiteX3" fmla="*/ 2743200 w 2743200"/>
              <a:gd name="connsiteY3" fmla="*/ 0 h 204281"/>
            </a:gdLst>
            <a:ahLst/>
            <a:cxnLst>
              <a:cxn ang="0">
                <a:pos x="connsiteX0" y="connsiteY0"/>
              </a:cxn>
              <a:cxn ang="0">
                <a:pos x="connsiteX1" y="connsiteY1"/>
              </a:cxn>
              <a:cxn ang="0">
                <a:pos x="connsiteX2" y="connsiteY2"/>
              </a:cxn>
              <a:cxn ang="0">
                <a:pos x="connsiteX3" y="connsiteY3"/>
              </a:cxn>
            </a:cxnLst>
            <a:rect l="l" t="t" r="r" b="b"/>
            <a:pathLst>
              <a:path w="2743200" h="204281">
                <a:moveTo>
                  <a:pt x="0" y="0"/>
                </a:moveTo>
                <a:lnTo>
                  <a:pt x="0" y="204281"/>
                </a:lnTo>
                <a:lnTo>
                  <a:pt x="2743200" y="204281"/>
                </a:lnTo>
                <a:lnTo>
                  <a:pt x="2743200" y="0"/>
                </a:lnTo>
              </a:path>
            </a:pathLst>
          </a:custGeom>
          <a:ln>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2" name="TextBox 41"/>
          <p:cNvSpPr txBox="1"/>
          <p:nvPr/>
        </p:nvSpPr>
        <p:spPr>
          <a:xfrm>
            <a:off x="8619097" y="1175471"/>
            <a:ext cx="642227" cy="338554"/>
          </a:xfrm>
          <a:prstGeom prst="rect">
            <a:avLst/>
          </a:prstGeom>
          <a:noFill/>
        </p:spPr>
        <p:txBody>
          <a:bodyPr wrap="none" rtlCol="0">
            <a:spAutoFit/>
          </a:bodyPr>
          <a:lstStyle/>
          <a:p>
            <a:pPr algn="ctr"/>
            <a:r>
              <a:rPr lang="en-US" sz="1600" b="1" dirty="0">
                <a:solidFill>
                  <a:srgbClr val="C00000"/>
                </a:solidFill>
              </a:rPr>
              <a:t>Swap</a:t>
            </a:r>
          </a:p>
        </p:txBody>
      </p:sp>
      <p:sp>
        <p:nvSpPr>
          <p:cNvPr id="43" name="Freeform 42"/>
          <p:cNvSpPr/>
          <p:nvPr/>
        </p:nvSpPr>
        <p:spPr>
          <a:xfrm flipV="1">
            <a:off x="7450720" y="3776052"/>
            <a:ext cx="626481" cy="271046"/>
          </a:xfrm>
          <a:custGeom>
            <a:avLst/>
            <a:gdLst>
              <a:gd name="connsiteX0" fmla="*/ 0 w 2743200"/>
              <a:gd name="connsiteY0" fmla="*/ 0 h 204281"/>
              <a:gd name="connsiteX1" fmla="*/ 0 w 2743200"/>
              <a:gd name="connsiteY1" fmla="*/ 204281 h 204281"/>
              <a:gd name="connsiteX2" fmla="*/ 2743200 w 2743200"/>
              <a:gd name="connsiteY2" fmla="*/ 204281 h 204281"/>
              <a:gd name="connsiteX3" fmla="*/ 2743200 w 2743200"/>
              <a:gd name="connsiteY3" fmla="*/ 0 h 204281"/>
            </a:gdLst>
            <a:ahLst/>
            <a:cxnLst>
              <a:cxn ang="0">
                <a:pos x="connsiteX0" y="connsiteY0"/>
              </a:cxn>
              <a:cxn ang="0">
                <a:pos x="connsiteX1" y="connsiteY1"/>
              </a:cxn>
              <a:cxn ang="0">
                <a:pos x="connsiteX2" y="connsiteY2"/>
              </a:cxn>
              <a:cxn ang="0">
                <a:pos x="connsiteX3" y="connsiteY3"/>
              </a:cxn>
            </a:cxnLst>
            <a:rect l="l" t="t" r="r" b="b"/>
            <a:pathLst>
              <a:path w="2743200" h="204281">
                <a:moveTo>
                  <a:pt x="0" y="0"/>
                </a:moveTo>
                <a:lnTo>
                  <a:pt x="0" y="204281"/>
                </a:lnTo>
                <a:lnTo>
                  <a:pt x="2743200" y="204281"/>
                </a:lnTo>
                <a:lnTo>
                  <a:pt x="2743200" y="0"/>
                </a:lnTo>
              </a:path>
            </a:pathLst>
          </a:custGeom>
          <a:ln>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4" name="TextBox 43"/>
          <p:cNvSpPr txBox="1"/>
          <p:nvPr/>
        </p:nvSpPr>
        <p:spPr>
          <a:xfrm>
            <a:off x="7454367" y="3731565"/>
            <a:ext cx="642227" cy="338554"/>
          </a:xfrm>
          <a:prstGeom prst="rect">
            <a:avLst/>
          </a:prstGeom>
          <a:noFill/>
        </p:spPr>
        <p:txBody>
          <a:bodyPr wrap="none" rtlCol="0">
            <a:spAutoFit/>
          </a:bodyPr>
          <a:lstStyle/>
          <a:p>
            <a:pPr algn="ctr"/>
            <a:r>
              <a:rPr lang="en-US" sz="1600" b="1" dirty="0">
                <a:solidFill>
                  <a:srgbClr val="C00000"/>
                </a:solidFill>
              </a:rPr>
              <a:t>Swap</a:t>
            </a:r>
          </a:p>
        </p:txBody>
      </p:sp>
      <p:sp>
        <p:nvSpPr>
          <p:cNvPr id="46" name="Rectangle 45"/>
          <p:cNvSpPr/>
          <p:nvPr/>
        </p:nvSpPr>
        <p:spPr>
          <a:xfrm>
            <a:off x="7773716" y="40610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72</a:t>
            </a:r>
          </a:p>
        </p:txBody>
      </p:sp>
      <p:sp>
        <p:nvSpPr>
          <p:cNvPr id="50" name="Rectangle 49"/>
          <p:cNvSpPr/>
          <p:nvPr/>
        </p:nvSpPr>
        <p:spPr>
          <a:xfrm>
            <a:off x="7239000" y="40610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87</a:t>
            </a:r>
          </a:p>
        </p:txBody>
      </p:sp>
      <p:sp>
        <p:nvSpPr>
          <p:cNvPr id="52" name="TextBox 51"/>
          <p:cNvSpPr txBox="1"/>
          <p:nvPr/>
        </p:nvSpPr>
        <p:spPr>
          <a:xfrm>
            <a:off x="7795786" y="3276600"/>
            <a:ext cx="465192" cy="369332"/>
          </a:xfrm>
          <a:prstGeom prst="rect">
            <a:avLst/>
          </a:prstGeom>
          <a:noFill/>
        </p:spPr>
        <p:txBody>
          <a:bodyPr wrap="none" rtlCol="0">
            <a:spAutoFit/>
          </a:bodyPr>
          <a:lstStyle/>
          <a:p>
            <a:pPr algn="ctr"/>
            <a:r>
              <a:rPr lang="en-US" b="1" dirty="0"/>
              <a:t>UB</a:t>
            </a:r>
          </a:p>
        </p:txBody>
      </p:sp>
      <p:sp>
        <p:nvSpPr>
          <p:cNvPr id="53" name="TextBox 52"/>
          <p:cNvSpPr txBox="1"/>
          <p:nvPr/>
        </p:nvSpPr>
        <p:spPr>
          <a:xfrm>
            <a:off x="7276685" y="3276600"/>
            <a:ext cx="412292" cy="369332"/>
          </a:xfrm>
          <a:prstGeom prst="rect">
            <a:avLst/>
          </a:prstGeom>
          <a:noFill/>
        </p:spPr>
        <p:txBody>
          <a:bodyPr wrap="none" rtlCol="0">
            <a:spAutoFit/>
          </a:bodyPr>
          <a:lstStyle/>
          <a:p>
            <a:pPr algn="ctr"/>
            <a:r>
              <a:rPr lang="en-US" b="1" dirty="0"/>
              <a:t>LB</a:t>
            </a:r>
          </a:p>
        </p:txBody>
      </p:sp>
      <p:grpSp>
        <p:nvGrpSpPr>
          <p:cNvPr id="54" name="Group 53"/>
          <p:cNvGrpSpPr/>
          <p:nvPr/>
        </p:nvGrpSpPr>
        <p:grpSpPr>
          <a:xfrm>
            <a:off x="7327179" y="4371012"/>
            <a:ext cx="311304" cy="443173"/>
            <a:chOff x="3701591" y="1754959"/>
            <a:chExt cx="311304" cy="443173"/>
          </a:xfrm>
        </p:grpSpPr>
        <p:sp>
          <p:nvSpPr>
            <p:cNvPr id="55" name="TextBox 54"/>
            <p:cNvSpPr txBox="1"/>
            <p:nvPr/>
          </p:nvSpPr>
          <p:spPr>
            <a:xfrm>
              <a:off x="3701591" y="182880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k</a:t>
              </a:r>
            </a:p>
          </p:txBody>
        </p:sp>
        <p:cxnSp>
          <p:nvCxnSpPr>
            <p:cNvPr id="56" name="Straight Arrow Connector 55"/>
            <p:cNvCxnSpPr/>
            <p:nvPr/>
          </p:nvCxnSpPr>
          <p:spPr>
            <a:xfrm flipV="1">
              <a:off x="3857243" y="1754959"/>
              <a:ext cx="0" cy="15004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grpSp>
        <p:nvGrpSpPr>
          <p:cNvPr id="57" name="Group 56"/>
          <p:cNvGrpSpPr/>
          <p:nvPr/>
        </p:nvGrpSpPr>
        <p:grpSpPr>
          <a:xfrm>
            <a:off x="8395819" y="4371012"/>
            <a:ext cx="311304" cy="443173"/>
            <a:chOff x="3701591" y="1754959"/>
            <a:chExt cx="311304" cy="443173"/>
          </a:xfrm>
        </p:grpSpPr>
        <p:sp>
          <p:nvSpPr>
            <p:cNvPr id="58" name="TextBox 57"/>
            <p:cNvSpPr txBox="1"/>
            <p:nvPr/>
          </p:nvSpPr>
          <p:spPr>
            <a:xfrm>
              <a:off x="3701591" y="182880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l</a:t>
              </a:r>
            </a:p>
          </p:txBody>
        </p:sp>
        <p:cxnSp>
          <p:nvCxnSpPr>
            <p:cNvPr id="59" name="Straight Arrow Connector 58"/>
            <p:cNvCxnSpPr/>
            <p:nvPr/>
          </p:nvCxnSpPr>
          <p:spPr>
            <a:xfrm flipV="1">
              <a:off x="3857243" y="1754959"/>
              <a:ext cx="0" cy="15004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sp>
        <p:nvSpPr>
          <p:cNvPr id="60" name="Rectangle 59"/>
          <p:cNvSpPr/>
          <p:nvPr/>
        </p:nvSpPr>
        <p:spPr>
          <a:xfrm>
            <a:off x="7239000" y="40610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87</a:t>
            </a:r>
          </a:p>
        </p:txBody>
      </p:sp>
      <p:sp>
        <p:nvSpPr>
          <p:cNvPr id="61" name="Rectangle 60"/>
          <p:cNvSpPr/>
          <p:nvPr/>
        </p:nvSpPr>
        <p:spPr>
          <a:xfrm>
            <a:off x="7239000" y="40610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72</a:t>
            </a:r>
          </a:p>
        </p:txBody>
      </p:sp>
      <p:sp>
        <p:nvSpPr>
          <p:cNvPr id="62" name="Rectangle 61"/>
          <p:cNvSpPr/>
          <p:nvPr/>
        </p:nvSpPr>
        <p:spPr>
          <a:xfrm>
            <a:off x="7773716" y="40610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87</a:t>
            </a:r>
          </a:p>
        </p:txBody>
      </p:sp>
      <p:cxnSp>
        <p:nvCxnSpPr>
          <p:cNvPr id="27" name="Straight Connector 26"/>
          <p:cNvCxnSpPr/>
          <p:nvPr/>
        </p:nvCxnSpPr>
        <p:spPr>
          <a:xfrm>
            <a:off x="7010400" y="3276600"/>
            <a:ext cx="3467100" cy="0"/>
          </a:xfrm>
          <a:prstGeom prst="line">
            <a:avLst/>
          </a:prstGeom>
        </p:spPr>
        <p:style>
          <a:lnRef idx="1">
            <a:schemeClr val="dk1"/>
          </a:lnRef>
          <a:fillRef idx="0">
            <a:schemeClr val="dk1"/>
          </a:fillRef>
          <a:effectRef idx="0">
            <a:schemeClr val="dk1"/>
          </a:effectRef>
          <a:fontRef idx="minor">
            <a:schemeClr val="tx1"/>
          </a:fontRef>
        </p:style>
      </p:cxnSp>
      <p:sp>
        <p:nvSpPr>
          <p:cNvPr id="63" name="Rectangle 62"/>
          <p:cNvSpPr/>
          <p:nvPr/>
        </p:nvSpPr>
        <p:spPr>
          <a:xfrm>
            <a:off x="8839200" y="40610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99</a:t>
            </a:r>
          </a:p>
        </p:txBody>
      </p:sp>
      <p:sp>
        <p:nvSpPr>
          <p:cNvPr id="64" name="Rectangle 63"/>
          <p:cNvSpPr/>
          <p:nvPr/>
        </p:nvSpPr>
        <p:spPr>
          <a:xfrm>
            <a:off x="8305800" y="40610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94</a:t>
            </a:r>
          </a:p>
        </p:txBody>
      </p:sp>
      <p:cxnSp>
        <p:nvCxnSpPr>
          <p:cNvPr id="35" name="Straight Connector 34"/>
          <p:cNvCxnSpPr/>
          <p:nvPr/>
        </p:nvCxnSpPr>
        <p:spPr>
          <a:xfrm>
            <a:off x="8305800" y="3370769"/>
            <a:ext cx="0" cy="577334"/>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Connector 64"/>
          <p:cNvCxnSpPr/>
          <p:nvPr/>
        </p:nvCxnSpPr>
        <p:spPr>
          <a:xfrm>
            <a:off x="7010400" y="4953000"/>
            <a:ext cx="3467100" cy="0"/>
          </a:xfrm>
          <a:prstGeom prst="line">
            <a:avLst/>
          </a:prstGeom>
        </p:spPr>
        <p:style>
          <a:lnRef idx="1">
            <a:schemeClr val="dk1"/>
          </a:lnRef>
          <a:fillRef idx="0">
            <a:schemeClr val="dk1"/>
          </a:fillRef>
          <a:effectRef idx="0">
            <a:schemeClr val="dk1"/>
          </a:effectRef>
          <a:fontRef idx="minor">
            <a:schemeClr val="tx1"/>
          </a:fontRef>
        </p:style>
      </p:cxnSp>
      <p:sp>
        <p:nvSpPr>
          <p:cNvPr id="66" name="Rectangle 65"/>
          <p:cNvSpPr/>
          <p:nvPr/>
        </p:nvSpPr>
        <p:spPr>
          <a:xfrm>
            <a:off x="7239000" y="55850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72</a:t>
            </a:r>
          </a:p>
        </p:txBody>
      </p:sp>
      <p:sp>
        <p:nvSpPr>
          <p:cNvPr id="67" name="Rectangle 66"/>
          <p:cNvSpPr/>
          <p:nvPr/>
        </p:nvSpPr>
        <p:spPr>
          <a:xfrm>
            <a:off x="7773716" y="55850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87</a:t>
            </a:r>
          </a:p>
        </p:txBody>
      </p:sp>
      <p:sp>
        <p:nvSpPr>
          <p:cNvPr id="68" name="Rectangle 67"/>
          <p:cNvSpPr/>
          <p:nvPr/>
        </p:nvSpPr>
        <p:spPr>
          <a:xfrm>
            <a:off x="8839200" y="55850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99</a:t>
            </a:r>
          </a:p>
        </p:txBody>
      </p:sp>
      <p:sp>
        <p:nvSpPr>
          <p:cNvPr id="69" name="Rectangle 68"/>
          <p:cNvSpPr/>
          <p:nvPr/>
        </p:nvSpPr>
        <p:spPr>
          <a:xfrm>
            <a:off x="8305800" y="55850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94</a:t>
            </a:r>
          </a:p>
        </p:txBody>
      </p:sp>
      <p:sp>
        <p:nvSpPr>
          <p:cNvPr id="78" name="Rectangle 77"/>
          <p:cNvSpPr/>
          <p:nvPr/>
        </p:nvSpPr>
        <p:spPr>
          <a:xfrm>
            <a:off x="7239000" y="55850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72</a:t>
            </a:r>
          </a:p>
        </p:txBody>
      </p:sp>
      <p:sp>
        <p:nvSpPr>
          <p:cNvPr id="79" name="Rectangle 78"/>
          <p:cNvSpPr/>
          <p:nvPr/>
        </p:nvSpPr>
        <p:spPr>
          <a:xfrm>
            <a:off x="8839200" y="55850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99</a:t>
            </a:r>
          </a:p>
        </p:txBody>
      </p:sp>
      <p:sp>
        <p:nvSpPr>
          <p:cNvPr id="80" name="Rectangle 79"/>
          <p:cNvSpPr/>
          <p:nvPr/>
        </p:nvSpPr>
        <p:spPr>
          <a:xfrm>
            <a:off x="4038600" y="55850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11</a:t>
            </a:r>
          </a:p>
        </p:txBody>
      </p:sp>
      <p:sp>
        <p:nvSpPr>
          <p:cNvPr id="81" name="Rectangle 80"/>
          <p:cNvSpPr/>
          <p:nvPr/>
        </p:nvSpPr>
        <p:spPr>
          <a:xfrm>
            <a:off x="4572000" y="55850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23</a:t>
            </a:r>
          </a:p>
        </p:txBody>
      </p:sp>
      <p:sp>
        <p:nvSpPr>
          <p:cNvPr id="82" name="Rectangle 81"/>
          <p:cNvSpPr/>
          <p:nvPr/>
        </p:nvSpPr>
        <p:spPr>
          <a:xfrm>
            <a:off x="5112936" y="55850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36</a:t>
            </a:r>
          </a:p>
        </p:txBody>
      </p:sp>
      <p:sp>
        <p:nvSpPr>
          <p:cNvPr id="83" name="Rectangle 82"/>
          <p:cNvSpPr/>
          <p:nvPr/>
        </p:nvSpPr>
        <p:spPr>
          <a:xfrm>
            <a:off x="5646336" y="55850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42</a:t>
            </a:r>
          </a:p>
        </p:txBody>
      </p:sp>
      <p:sp>
        <p:nvSpPr>
          <p:cNvPr id="85" name="Rectangle 84"/>
          <p:cNvSpPr/>
          <p:nvPr/>
        </p:nvSpPr>
        <p:spPr>
          <a:xfrm>
            <a:off x="6705600" y="55850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65</a:t>
            </a:r>
          </a:p>
        </p:txBody>
      </p:sp>
      <p:sp>
        <p:nvSpPr>
          <p:cNvPr id="87" name="Rectangle 86"/>
          <p:cNvSpPr/>
          <p:nvPr/>
        </p:nvSpPr>
        <p:spPr>
          <a:xfrm>
            <a:off x="6172200" y="55850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58</a:t>
            </a:r>
          </a:p>
        </p:txBody>
      </p:sp>
      <p:sp>
        <p:nvSpPr>
          <p:cNvPr id="76" name="TextBox 75"/>
          <p:cNvSpPr txBox="1"/>
          <p:nvPr/>
        </p:nvSpPr>
        <p:spPr>
          <a:xfrm>
            <a:off x="1676400" y="1079352"/>
            <a:ext cx="3230242" cy="4031873"/>
          </a:xfrm>
          <a:prstGeom prst="rect">
            <a:avLst/>
          </a:prstGeom>
        </p:spPr>
        <p:style>
          <a:lnRef idx="0">
            <a:scrgbClr r="0" g="0" b="0"/>
          </a:lnRef>
          <a:fillRef idx="1001">
            <a:schemeClr val="lt2"/>
          </a:fillRef>
          <a:effectRef idx="0">
            <a:scrgbClr r="0" g="0" b="0"/>
          </a:effectRef>
          <a:fontRef idx="major"/>
        </p:style>
        <p:txBody>
          <a:bodyPr wrap="square" rtlCol="0">
            <a:spAutoFit/>
          </a:bodyPr>
          <a:lstStyle/>
          <a:p>
            <a:r>
              <a:rPr lang="pt-BR" sz="1600" dirty="0">
                <a:latin typeface="Consolas" pitchFamily="49" charset="0"/>
                <a:cs typeface="Consolas" pitchFamily="49" charset="0"/>
              </a:rPr>
              <a:t>Procedure pivot(T[i,…,j]; var l)</a:t>
            </a:r>
          </a:p>
          <a:p>
            <a:r>
              <a:rPr lang="pt-BR" sz="1600" dirty="0">
                <a:latin typeface="Consolas" pitchFamily="49" charset="0"/>
                <a:cs typeface="Consolas" pitchFamily="49" charset="0"/>
              </a:rPr>
              <a:t>p ← T[i]</a:t>
            </a:r>
          </a:p>
          <a:p>
            <a:r>
              <a:rPr lang="pt-BR" sz="1600" dirty="0">
                <a:latin typeface="Consolas" pitchFamily="49" charset="0"/>
                <a:cs typeface="Consolas" pitchFamily="49" charset="0"/>
              </a:rPr>
              <a:t>k ← i; l ← j+1</a:t>
            </a:r>
          </a:p>
          <a:p>
            <a:r>
              <a:rPr lang="pt-BR" sz="1600" dirty="0">
                <a:latin typeface="Consolas" pitchFamily="49" charset="0"/>
                <a:cs typeface="Consolas" pitchFamily="49" charset="0"/>
              </a:rPr>
              <a:t>Repeat </a:t>
            </a:r>
          </a:p>
          <a:p>
            <a:r>
              <a:rPr lang="pt-BR" sz="1600" dirty="0">
                <a:latin typeface="Consolas" pitchFamily="49" charset="0"/>
                <a:cs typeface="Consolas" pitchFamily="49" charset="0"/>
              </a:rPr>
              <a:t>k ← k+1 until </a:t>
            </a:r>
            <a:r>
              <a:rPr lang="pt-BR" sz="1600" dirty="0">
                <a:solidFill>
                  <a:srgbClr val="FF0000"/>
                </a:solidFill>
                <a:latin typeface="Consolas" pitchFamily="49" charset="0"/>
                <a:cs typeface="Consolas" pitchFamily="49" charset="0"/>
              </a:rPr>
              <a:t>T[k] &gt; p</a:t>
            </a:r>
            <a:r>
              <a:rPr lang="pt-BR" sz="1600" dirty="0">
                <a:latin typeface="Consolas" pitchFamily="49" charset="0"/>
                <a:cs typeface="Consolas" pitchFamily="49" charset="0"/>
              </a:rPr>
              <a:t> or </a:t>
            </a:r>
            <a:r>
              <a:rPr lang="pt-BR" sz="1600" dirty="0">
                <a:solidFill>
                  <a:srgbClr val="FF0000"/>
                </a:solidFill>
                <a:latin typeface="Consolas" pitchFamily="49" charset="0"/>
                <a:cs typeface="Consolas" pitchFamily="49" charset="0"/>
              </a:rPr>
              <a:t>k     ≥ j</a:t>
            </a:r>
          </a:p>
          <a:p>
            <a:r>
              <a:rPr lang="pt-BR" sz="1600" dirty="0">
                <a:latin typeface="Consolas" pitchFamily="49" charset="0"/>
                <a:cs typeface="Consolas" pitchFamily="49" charset="0"/>
              </a:rPr>
              <a:t>Repeat </a:t>
            </a:r>
          </a:p>
          <a:p>
            <a:r>
              <a:rPr lang="pt-BR" sz="1600" dirty="0">
                <a:latin typeface="Consolas" pitchFamily="49" charset="0"/>
                <a:cs typeface="Consolas" pitchFamily="49" charset="0"/>
              </a:rPr>
              <a:t>l ← l-1 until </a:t>
            </a:r>
            <a:r>
              <a:rPr lang="pt-BR" sz="1600" dirty="0">
                <a:solidFill>
                  <a:srgbClr val="FF0000"/>
                </a:solidFill>
                <a:latin typeface="Consolas" pitchFamily="49" charset="0"/>
                <a:cs typeface="Consolas" pitchFamily="49" charset="0"/>
              </a:rPr>
              <a:t>T[l] ≤ p</a:t>
            </a:r>
          </a:p>
          <a:p>
            <a:r>
              <a:rPr lang="pt-BR" sz="1600" dirty="0">
                <a:latin typeface="Consolas" pitchFamily="49" charset="0"/>
                <a:cs typeface="Consolas" pitchFamily="49" charset="0"/>
              </a:rPr>
              <a:t>While k &lt; l do</a:t>
            </a:r>
          </a:p>
          <a:p>
            <a:r>
              <a:rPr lang="pt-BR" sz="1600" dirty="0">
                <a:latin typeface="Consolas" pitchFamily="49" charset="0"/>
                <a:cs typeface="Consolas" pitchFamily="49" charset="0"/>
              </a:rPr>
              <a:t>   Swap T[k] and T[l]</a:t>
            </a:r>
          </a:p>
          <a:p>
            <a:r>
              <a:rPr lang="pt-BR" sz="1600" dirty="0">
                <a:latin typeface="Consolas" pitchFamily="49" charset="0"/>
                <a:cs typeface="Consolas" pitchFamily="49" charset="0"/>
              </a:rPr>
              <a:t>   Repeat k ← k+1 until   </a:t>
            </a:r>
          </a:p>
          <a:p>
            <a:r>
              <a:rPr lang="pt-BR" sz="1600" dirty="0">
                <a:latin typeface="Consolas" pitchFamily="49" charset="0"/>
                <a:cs typeface="Consolas" pitchFamily="49" charset="0"/>
              </a:rPr>
              <a:t>   </a:t>
            </a:r>
            <a:r>
              <a:rPr lang="pt-BR" sz="1600" dirty="0">
                <a:solidFill>
                  <a:srgbClr val="FF0000"/>
                </a:solidFill>
                <a:latin typeface="Consolas" pitchFamily="49" charset="0"/>
                <a:cs typeface="Consolas" pitchFamily="49" charset="0"/>
              </a:rPr>
              <a:t>T[k] &gt; p</a:t>
            </a:r>
          </a:p>
          <a:p>
            <a:r>
              <a:rPr lang="pt-BR" sz="1600" dirty="0">
                <a:latin typeface="Consolas" pitchFamily="49" charset="0"/>
                <a:cs typeface="Consolas" pitchFamily="49" charset="0"/>
              </a:rPr>
              <a:t>   Repeat l ← l-1 until       </a:t>
            </a:r>
          </a:p>
          <a:p>
            <a:r>
              <a:rPr lang="pt-BR" sz="1600" dirty="0">
                <a:latin typeface="Consolas" pitchFamily="49" charset="0"/>
                <a:cs typeface="Consolas" pitchFamily="49" charset="0"/>
              </a:rPr>
              <a:t>   </a:t>
            </a:r>
            <a:r>
              <a:rPr lang="pt-BR" sz="1600" dirty="0">
                <a:solidFill>
                  <a:srgbClr val="FF0000"/>
                </a:solidFill>
                <a:latin typeface="Consolas" pitchFamily="49" charset="0"/>
                <a:cs typeface="Consolas" pitchFamily="49" charset="0"/>
              </a:rPr>
              <a:t>T[l] ≤ p</a:t>
            </a:r>
          </a:p>
          <a:p>
            <a:r>
              <a:rPr lang="pt-BR" sz="1600" dirty="0">
                <a:latin typeface="Consolas" pitchFamily="49" charset="0"/>
                <a:cs typeface="Consolas" pitchFamily="49" charset="0"/>
              </a:rPr>
              <a:t>Swap T[i] and T[l]</a:t>
            </a:r>
          </a:p>
        </p:txBody>
      </p:sp>
    </p:spTree>
    <p:extLst>
      <p:ext uri="{BB962C8B-B14F-4D97-AF65-F5344CB8AC3E}">
        <p14:creationId xmlns:p14="http://schemas.microsoft.com/office/powerpoint/2010/main" val="304093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63" presetClass="path" presetSubtype="0" accel="50000" decel="50000" fill="hold" nodeType="clickEffect">
                                  <p:stCondLst>
                                    <p:cond delay="0"/>
                                  </p:stCondLst>
                                  <p:childTnLst>
                                    <p:animMotion origin="layout" path="M 1.94444E-6 -4.81481E-6 L 0.05746 -4.81481E-6 " pathEditMode="relative" rAng="0" ptsTypes="AA">
                                      <p:cBhvr>
                                        <p:cTn id="34" dur="2000" fill="hold"/>
                                        <p:tgtEl>
                                          <p:spTgt spid="4"/>
                                        </p:tgtEl>
                                        <p:attrNameLst>
                                          <p:attrName>ppt_x</p:attrName>
                                          <p:attrName>ppt_y</p:attrName>
                                        </p:attrNameLst>
                                      </p:cBhvr>
                                      <p:rCtr x="2865" y="0"/>
                                    </p:animMotion>
                                  </p:childTnLst>
                                </p:cTn>
                              </p:par>
                            </p:childTnLst>
                          </p:cTn>
                        </p:par>
                      </p:childTnLst>
                    </p:cTn>
                  </p:par>
                  <p:par>
                    <p:cTn id="35" fill="hold">
                      <p:stCondLst>
                        <p:cond delay="indefinite"/>
                      </p:stCondLst>
                      <p:childTnLst>
                        <p:par>
                          <p:cTn id="36" fill="hold">
                            <p:stCondLst>
                              <p:cond delay="0"/>
                            </p:stCondLst>
                            <p:childTnLst>
                              <p:par>
                                <p:cTn id="37" presetID="63" presetClass="path" presetSubtype="0" accel="50000" decel="50000" fill="hold" nodeType="clickEffect">
                                  <p:stCondLst>
                                    <p:cond delay="0"/>
                                  </p:stCondLst>
                                  <p:childTnLst>
                                    <p:animMotion origin="layout" path="M 0.06163 -4.81481E-6 L 0.11493 -4.81481E-6 " pathEditMode="relative" rAng="0" ptsTypes="AA">
                                      <p:cBhvr>
                                        <p:cTn id="38" dur="2000" fill="hold"/>
                                        <p:tgtEl>
                                          <p:spTgt spid="4"/>
                                        </p:tgtEl>
                                        <p:attrNameLst>
                                          <p:attrName>ppt_x</p:attrName>
                                          <p:attrName>ppt_y</p:attrName>
                                        </p:attrNameLst>
                                      </p:cBhvr>
                                      <p:rCtr x="2656" y="0"/>
                                    </p:animMotion>
                                  </p:childTnLst>
                                </p:cTn>
                              </p:par>
                            </p:childTnLst>
                          </p:cTn>
                        </p:par>
                      </p:childTnLst>
                    </p:cTn>
                  </p:par>
                  <p:par>
                    <p:cTn id="39" fill="hold">
                      <p:stCondLst>
                        <p:cond delay="indefinite"/>
                      </p:stCondLst>
                      <p:childTnLst>
                        <p:par>
                          <p:cTn id="40" fill="hold">
                            <p:stCondLst>
                              <p:cond delay="0"/>
                            </p:stCondLst>
                            <p:childTnLst>
                              <p:par>
                                <p:cTn id="41" presetID="35" presetClass="path" presetSubtype="0" accel="50000" decel="50000" fill="hold" nodeType="clickEffect">
                                  <p:stCondLst>
                                    <p:cond delay="0"/>
                                  </p:stCondLst>
                                  <p:childTnLst>
                                    <p:animMotion origin="layout" path="M -5.55556E-7 -4.81481E-6 L -0.07205 -4.81481E-6 " pathEditMode="relative" rAng="0" ptsTypes="AA">
                                      <p:cBhvr>
                                        <p:cTn id="42" dur="2000" fill="hold"/>
                                        <p:tgtEl>
                                          <p:spTgt spid="13"/>
                                        </p:tgtEl>
                                        <p:attrNameLst>
                                          <p:attrName>ppt_x</p:attrName>
                                          <p:attrName>ppt_y</p:attrName>
                                        </p:attrNameLst>
                                      </p:cBhvr>
                                      <p:rCtr x="-3611" y="0"/>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63" presetClass="path" presetSubtype="0" accel="50000" decel="50000" fill="hold" nodeType="clickEffect">
                                  <p:stCondLst>
                                    <p:cond delay="0"/>
                                  </p:stCondLst>
                                  <p:childTnLst>
                                    <p:animMotion origin="layout" path="M 1.38889E-6 3.7037E-7 L 0.05434 3.7037E-7 " pathEditMode="relative" rAng="0" ptsTypes="AA">
                                      <p:cBhvr>
                                        <p:cTn id="80" dur="2000" fill="hold"/>
                                        <p:tgtEl>
                                          <p:spTgt spid="29"/>
                                        </p:tgtEl>
                                        <p:attrNameLst>
                                          <p:attrName>ppt_x</p:attrName>
                                          <p:attrName>ppt_y</p:attrName>
                                        </p:attrNameLst>
                                      </p:cBhvr>
                                      <p:rCtr x="2708" y="0"/>
                                    </p:animMotion>
                                  </p:childTnLst>
                                </p:cTn>
                              </p:par>
                            </p:childTnLst>
                          </p:cTn>
                        </p:par>
                      </p:childTnLst>
                    </p:cTn>
                  </p:par>
                  <p:par>
                    <p:cTn id="81" fill="hold">
                      <p:stCondLst>
                        <p:cond delay="indefinite"/>
                      </p:stCondLst>
                      <p:childTnLst>
                        <p:par>
                          <p:cTn id="82" fill="hold">
                            <p:stCondLst>
                              <p:cond delay="0"/>
                            </p:stCondLst>
                            <p:childTnLst>
                              <p:par>
                                <p:cTn id="83" presetID="35" presetClass="path" presetSubtype="0" accel="50000" decel="50000" fill="hold" nodeType="clickEffect">
                                  <p:stCondLst>
                                    <p:cond delay="0"/>
                                  </p:stCondLst>
                                  <p:childTnLst>
                                    <p:animMotion origin="layout" path="M -2.77778E-6 3.7037E-7 L -0.07136 3.7037E-7 " pathEditMode="relative" rAng="0" ptsTypes="AA">
                                      <p:cBhvr>
                                        <p:cTn id="84" dur="2000" fill="hold"/>
                                        <p:tgtEl>
                                          <p:spTgt spid="32"/>
                                        </p:tgtEl>
                                        <p:attrNameLst>
                                          <p:attrName>ppt_x</p:attrName>
                                          <p:attrName>ppt_y</p:attrName>
                                        </p:attrNameLst>
                                      </p:cBhvr>
                                      <p:rCtr x="-2726" y="0"/>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3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54"/>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57"/>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60"/>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63" presetClass="path" presetSubtype="0" accel="50000" decel="50000" fill="hold" nodeType="clickEffect">
                                  <p:stCondLst>
                                    <p:cond delay="0"/>
                                  </p:stCondLst>
                                  <p:childTnLst>
                                    <p:animMotion origin="layout" path="M 3.88889E-6 4.07407E-6 L 0.06493 4.07407E-6 " pathEditMode="relative" rAng="0" ptsTypes="AA">
                                      <p:cBhvr>
                                        <p:cTn id="134" dur="2000" fill="hold"/>
                                        <p:tgtEl>
                                          <p:spTgt spid="54"/>
                                        </p:tgtEl>
                                        <p:attrNameLst>
                                          <p:attrName>ppt_x</p:attrName>
                                          <p:attrName>ppt_y</p:attrName>
                                        </p:attrNameLst>
                                      </p:cBhvr>
                                      <p:rCtr x="3247" y="0"/>
                                    </p:animMotion>
                                  </p:childTnLst>
                                </p:cTn>
                              </p:par>
                            </p:childTnLst>
                          </p:cTn>
                        </p:par>
                      </p:childTnLst>
                    </p:cTn>
                  </p:par>
                  <p:par>
                    <p:cTn id="135" fill="hold">
                      <p:stCondLst>
                        <p:cond delay="indefinite"/>
                      </p:stCondLst>
                      <p:childTnLst>
                        <p:par>
                          <p:cTn id="136" fill="hold">
                            <p:stCondLst>
                              <p:cond delay="0"/>
                            </p:stCondLst>
                            <p:childTnLst>
                              <p:par>
                                <p:cTn id="137" presetID="63" presetClass="path" presetSubtype="0" accel="50000" decel="50000" fill="hold" nodeType="clickEffect">
                                  <p:stCondLst>
                                    <p:cond delay="0"/>
                                  </p:stCondLst>
                                  <p:childTnLst>
                                    <p:animMotion origin="layout" path="M 0.07326 4.07407E-6 L 0.13784 4.07407E-6 " pathEditMode="relative" rAng="0" ptsTypes="AA">
                                      <p:cBhvr>
                                        <p:cTn id="138" dur="2000" fill="hold"/>
                                        <p:tgtEl>
                                          <p:spTgt spid="54"/>
                                        </p:tgtEl>
                                        <p:attrNameLst>
                                          <p:attrName>ppt_x</p:attrName>
                                          <p:attrName>ppt_y</p:attrName>
                                        </p:attrNameLst>
                                      </p:cBhvr>
                                      <p:rCtr x="3229" y="0"/>
                                    </p:animMotion>
                                  </p:childTnLst>
                                </p:cTn>
                              </p:par>
                            </p:childTnLst>
                          </p:cTn>
                        </p:par>
                      </p:childTnLst>
                    </p:cTn>
                  </p:par>
                  <p:par>
                    <p:cTn id="139" fill="hold">
                      <p:stCondLst>
                        <p:cond delay="indefinite"/>
                      </p:stCondLst>
                      <p:childTnLst>
                        <p:par>
                          <p:cTn id="140" fill="hold">
                            <p:stCondLst>
                              <p:cond delay="0"/>
                            </p:stCondLst>
                            <p:childTnLst>
                              <p:par>
                                <p:cTn id="141" presetID="35" presetClass="path" presetSubtype="0" accel="50000" decel="50000" fill="hold" nodeType="clickEffect">
                                  <p:stCondLst>
                                    <p:cond delay="0"/>
                                  </p:stCondLst>
                                  <p:childTnLst>
                                    <p:animMotion origin="layout" path="M 3.61111E-6 4.07407E-6 L -0.04358 4.07407E-6 " pathEditMode="relative" rAng="0" ptsTypes="AA">
                                      <p:cBhvr>
                                        <p:cTn id="142" dur="2000" fill="hold"/>
                                        <p:tgtEl>
                                          <p:spTgt spid="57"/>
                                        </p:tgtEl>
                                        <p:attrNameLst>
                                          <p:attrName>ppt_x</p:attrName>
                                          <p:attrName>ppt_y</p:attrName>
                                        </p:attrNameLst>
                                      </p:cBhvr>
                                      <p:rCtr x="-3021" y="0"/>
                                    </p:animMotion>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44"/>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43"/>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6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61"/>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65"/>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66"/>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67"/>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68"/>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69"/>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78"/>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79"/>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80"/>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1"/>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82"/>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83"/>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85"/>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animBg="1"/>
      <p:bldP spid="11" grpId="0" animBg="1"/>
      <p:bldP spid="12" grpId="0" animBg="1"/>
      <p:bldP spid="17" grpId="0"/>
      <p:bldP spid="18" grpId="0"/>
      <p:bldP spid="19" grpId="0" animBg="1"/>
      <p:bldP spid="20" grpId="0" animBg="1"/>
      <p:bldP spid="21" grpId="0" animBg="1"/>
      <p:bldP spid="22" grpId="0" animBg="1"/>
      <p:bldP spid="23" grpId="0" animBg="1"/>
      <p:bldP spid="24" grpId="0" animBg="1"/>
      <p:bldP spid="25" grpId="0" animBg="1"/>
      <p:bldP spid="26" grpId="0" animBg="1"/>
      <p:bldP spid="37" grpId="0" animBg="1"/>
      <p:bldP spid="40" grpId="0" animBg="1"/>
      <p:bldP spid="41" grpId="0" animBg="1"/>
      <p:bldP spid="42" grpId="0"/>
      <p:bldP spid="43" grpId="0" animBg="1"/>
      <p:bldP spid="44" grpId="0"/>
      <p:bldP spid="46" grpId="0" animBg="1"/>
      <p:bldP spid="50" grpId="0" animBg="1"/>
      <p:bldP spid="52" grpId="0"/>
      <p:bldP spid="53" grpId="0"/>
      <p:bldP spid="60" grpId="0" animBg="1"/>
      <p:bldP spid="61" grpId="0" animBg="1"/>
      <p:bldP spid="62" grpId="0" animBg="1"/>
      <p:bldP spid="63" grpId="0" animBg="1"/>
      <p:bldP spid="64" grpId="0" animBg="1"/>
      <p:bldP spid="66" grpId="0" animBg="1"/>
      <p:bldP spid="67" grpId="0" animBg="1"/>
      <p:bldP spid="68" grpId="0" animBg="1"/>
      <p:bldP spid="69" grpId="0" animBg="1"/>
      <p:bldP spid="78" grpId="0" animBg="1"/>
      <p:bldP spid="79" grpId="0" animBg="1"/>
      <p:bldP spid="80" grpId="0" animBg="1"/>
      <p:bldP spid="81" grpId="0" animBg="1"/>
      <p:bldP spid="82" grpId="0" animBg="1"/>
      <p:bldP spid="83" grpId="0" animBg="1"/>
      <p:bldP spid="85" grpId="0" animBg="1"/>
      <p:bldP spid="8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 - Examples</a:t>
            </a:r>
          </a:p>
        </p:txBody>
      </p:sp>
      <p:sp>
        <p:nvSpPr>
          <p:cNvPr id="3" name="Content Placeholder 2"/>
          <p:cNvSpPr>
            <a:spLocks noGrp="1"/>
          </p:cNvSpPr>
          <p:nvPr>
            <p:ph idx="1"/>
          </p:nvPr>
        </p:nvSpPr>
        <p:spPr/>
        <p:txBody>
          <a:bodyPr>
            <a:normAutofit/>
          </a:bodyPr>
          <a:lstStyle/>
          <a:p>
            <a:r>
              <a:rPr lang="en-US" dirty="0"/>
              <a:t>Sort the following array in ascending order using quick sort algorithm. </a:t>
            </a:r>
          </a:p>
          <a:p>
            <a:pPr marL="914400" lvl="1" indent="-514350" algn="l">
              <a:buFont typeface="+mj-lt"/>
              <a:buAutoNum type="arabicPeriod"/>
            </a:pPr>
            <a:r>
              <a:rPr lang="en-US" sz="2400" dirty="0">
                <a:solidFill>
                  <a:srgbClr val="FF0000"/>
                </a:solidFill>
              </a:rPr>
              <a:t>5, 3, 8, 9, 1, 7, 0, 2, 6</a:t>
            </a:r>
            <a:r>
              <a:rPr lang="en-US" sz="2400">
                <a:solidFill>
                  <a:srgbClr val="FF0000"/>
                </a:solidFill>
              </a:rPr>
              <a:t>, 4</a:t>
            </a:r>
            <a:endParaRPr lang="en-US" sz="2400" dirty="0">
              <a:solidFill>
                <a:srgbClr val="FF0000"/>
              </a:solidFill>
            </a:endParaRPr>
          </a:p>
          <a:p>
            <a:pPr marL="914400" lvl="1" indent="-514350" algn="l">
              <a:buFont typeface="+mj-lt"/>
              <a:buAutoNum type="arabicPeriod"/>
            </a:pPr>
            <a:r>
              <a:rPr lang="en-US" sz="2400" dirty="0">
                <a:solidFill>
                  <a:srgbClr val="FF0000"/>
                </a:solidFill>
              </a:rPr>
              <a:t>3, 1, 4, 1, 5, 9, 2, 6, 5, 3, 5, 8, 9 (HW)</a:t>
            </a:r>
          </a:p>
          <a:p>
            <a:pPr marL="914400" lvl="1" indent="-514350" algn="l">
              <a:buFont typeface="+mj-lt"/>
              <a:buAutoNum type="arabicPeriod"/>
            </a:pPr>
            <a:r>
              <a:rPr lang="en-US" sz="2400" dirty="0">
                <a:solidFill>
                  <a:srgbClr val="FF0000"/>
                </a:solidFill>
              </a:rPr>
              <a:t>9, 7, 5, 11, 12, 2, 14, 3, 10, 6 (HW)</a:t>
            </a:r>
          </a:p>
        </p:txBody>
      </p:sp>
      <p:sp>
        <p:nvSpPr>
          <p:cNvPr id="4" name="Slide Number Placeholder 3"/>
          <p:cNvSpPr>
            <a:spLocks noGrp="1"/>
          </p:cNvSpPr>
          <p:nvPr>
            <p:ph type="sldNum" sz="quarter" idx="12"/>
          </p:nvPr>
        </p:nvSpPr>
        <p:spPr/>
        <p:txBody>
          <a:bodyPr/>
          <a:lstStyle/>
          <a:p>
            <a:fld id="{5EA8BEFB-AE5B-48F9-BBAD-B489CDE48C80}" type="slidenum">
              <a:rPr lang="en-US" smtClean="0"/>
              <a:pPr/>
              <a:t>93</a:t>
            </a:fld>
            <a:endParaRPr lang="en-US" dirty="0"/>
          </a:p>
        </p:txBody>
      </p:sp>
    </p:spTree>
    <p:extLst>
      <p:ext uri="{BB962C8B-B14F-4D97-AF65-F5344CB8AC3E}">
        <p14:creationId xmlns:p14="http://schemas.microsoft.com/office/powerpoint/2010/main" val="226458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 - Algorithm</a:t>
            </a:r>
          </a:p>
        </p:txBody>
      </p:sp>
      <p:sp>
        <p:nvSpPr>
          <p:cNvPr id="4" name="Slide Number Placeholder 3"/>
          <p:cNvSpPr>
            <a:spLocks noGrp="1"/>
          </p:cNvSpPr>
          <p:nvPr>
            <p:ph type="sldNum" sz="quarter" idx="12"/>
          </p:nvPr>
        </p:nvSpPr>
        <p:spPr/>
        <p:txBody>
          <a:bodyPr/>
          <a:lstStyle/>
          <a:p>
            <a:fld id="{5EA8BEFB-AE5B-48F9-BBAD-B489CDE48C80}" type="slidenum">
              <a:rPr lang="en-US" smtClean="0"/>
              <a:pPr/>
              <a:t>94</a:t>
            </a:fld>
            <a:endParaRPr lang="en-US" dirty="0"/>
          </a:p>
        </p:txBody>
      </p:sp>
      <p:pic>
        <p:nvPicPr>
          <p:cNvPr id="10" name="Content Placeholder 9">
            <a:extLst>
              <a:ext uri="{FF2B5EF4-FFF2-40B4-BE49-F238E27FC236}">
                <a16:creationId xmlns:a16="http://schemas.microsoft.com/office/drawing/2014/main" id="{199B84AA-A92A-4100-A40C-3295C0BC97CE}"/>
              </a:ext>
            </a:extLst>
          </p:cNvPr>
          <p:cNvPicPr>
            <a:picLocks noGrp="1" noChangeAspect="1"/>
          </p:cNvPicPr>
          <p:nvPr>
            <p:ph idx="1"/>
          </p:nvPr>
        </p:nvPicPr>
        <p:blipFill>
          <a:blip r:embed="rId2"/>
          <a:stretch>
            <a:fillRect/>
          </a:stretch>
        </p:blipFill>
        <p:spPr>
          <a:xfrm>
            <a:off x="6318865" y="914401"/>
            <a:ext cx="5796935" cy="1820676"/>
          </a:xfrm>
        </p:spPr>
      </p:pic>
      <p:pic>
        <p:nvPicPr>
          <p:cNvPr id="8" name="Picture 7">
            <a:extLst>
              <a:ext uri="{FF2B5EF4-FFF2-40B4-BE49-F238E27FC236}">
                <a16:creationId xmlns:a16="http://schemas.microsoft.com/office/drawing/2014/main" id="{BB72BCAA-E339-4575-BAD1-71DD9EBC0E8E}"/>
              </a:ext>
            </a:extLst>
          </p:cNvPr>
          <p:cNvPicPr>
            <a:picLocks noChangeAspect="1"/>
          </p:cNvPicPr>
          <p:nvPr/>
        </p:nvPicPr>
        <p:blipFill>
          <a:blip r:embed="rId3"/>
          <a:stretch>
            <a:fillRect/>
          </a:stretch>
        </p:blipFill>
        <p:spPr>
          <a:xfrm>
            <a:off x="76200" y="914401"/>
            <a:ext cx="6111438" cy="4567238"/>
          </a:xfrm>
          <a:prstGeom prst="rect">
            <a:avLst/>
          </a:prstGeom>
        </p:spPr>
      </p:pic>
    </p:spTree>
    <p:extLst>
      <p:ext uri="{BB962C8B-B14F-4D97-AF65-F5344CB8AC3E}">
        <p14:creationId xmlns:p14="http://schemas.microsoft.com/office/powerpoint/2010/main" val="385049232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 - 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457200" indent="-457200">
                  <a:buFont typeface="+mj-lt"/>
                  <a:buAutoNum type="arabicPeriod"/>
                </a:pPr>
                <a:r>
                  <a:rPr lang="en-US" dirty="0"/>
                  <a:t>Worst Case </a:t>
                </a:r>
              </a:p>
              <a:p>
                <a:pPr lvl="1" indent="-342900"/>
                <a:r>
                  <a:rPr lang="en-US" dirty="0"/>
                  <a:t>Running time depends on </a:t>
                </a:r>
                <a:r>
                  <a:rPr lang="en-US" b="1" dirty="0"/>
                  <a:t>which element is chosen as key or pivot </a:t>
                </a:r>
                <a:r>
                  <a:rPr lang="en-US" dirty="0"/>
                  <a:t>element.</a:t>
                </a:r>
              </a:p>
              <a:p>
                <a:pPr lvl="1" indent="-342900"/>
                <a:r>
                  <a:rPr lang="en-US" dirty="0"/>
                  <a:t>The worst case behavior for quick sort occurs when the array is partitioned into one sub-array with </a:t>
                </a:r>
                <a14:m>
                  <m:oMath xmlns:m="http://schemas.openxmlformats.org/officeDocument/2006/math">
                    <m:r>
                      <a:rPr lang="en-US" b="1" i="1" dirty="0" smtClean="0">
                        <a:latin typeface="Cambria Math" panose="02040503050406030204" pitchFamily="18" charset="0"/>
                      </a:rPr>
                      <m:t>𝒏</m:t>
                    </m:r>
                    <m:r>
                      <a:rPr lang="en-US" b="1" i="1" dirty="0" smtClean="0">
                        <a:latin typeface="Cambria Math" panose="02040503050406030204" pitchFamily="18" charset="0"/>
                      </a:rPr>
                      <m:t>−</m:t>
                    </m:r>
                    <m:r>
                      <a:rPr lang="en-US" b="1" i="1" dirty="0" smtClean="0">
                        <a:latin typeface="Cambria Math" panose="02040503050406030204" pitchFamily="18" charset="0"/>
                      </a:rPr>
                      <m:t>𝟏</m:t>
                    </m:r>
                  </m:oMath>
                </a14:m>
                <a:r>
                  <a:rPr lang="en-US" b="1" dirty="0"/>
                  <a:t> elements and the other with </a:t>
                </a:r>
                <a14:m>
                  <m:oMath xmlns:m="http://schemas.openxmlformats.org/officeDocument/2006/math">
                    <m:r>
                      <a:rPr lang="en-US" b="1" i="1" dirty="0" smtClean="0">
                        <a:latin typeface="Cambria Math" panose="02040503050406030204" pitchFamily="18" charset="0"/>
                      </a:rPr>
                      <m:t>𝟎</m:t>
                    </m:r>
                  </m:oMath>
                </a14:m>
                <a:r>
                  <a:rPr lang="en-US" b="1" dirty="0"/>
                  <a:t> element</a:t>
                </a:r>
                <a:r>
                  <a:rPr lang="en-US" dirty="0"/>
                  <a:t>.</a:t>
                </a:r>
              </a:p>
              <a:p>
                <a:pPr lvl="1" indent="-342900"/>
                <a:r>
                  <a:rPr lang="en-US" dirty="0"/>
                  <a:t>In this case, the recurrence will be,</a:t>
                </a:r>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−1)+</m:t>
                      </m:r>
                      <m:r>
                        <a:rPr lang="en-US" i="1" dirty="0" smtClean="0">
                          <a:latin typeface="Cambria Math" panose="02040503050406030204" pitchFamily="18" charset="0"/>
                        </a:rPr>
                        <m:t>𝑇</m:t>
                      </m:r>
                      <m:r>
                        <a:rPr lang="en-US" i="1" dirty="0" smtClean="0">
                          <a:latin typeface="Cambria Math" panose="02040503050406030204" pitchFamily="18" charset="0"/>
                        </a:rPr>
                        <m:t>(0)+</m:t>
                      </m:r>
                      <m:r>
                        <a:rPr lang="el-GR" i="1" dirty="0" smtClean="0">
                          <a:latin typeface="Cambria Math" panose="02040503050406030204" pitchFamily="18" charset="0"/>
                          <a:ea typeface="Cambria Math" panose="02040503050406030204" pitchFamily="18" charset="0"/>
                        </a:rPr>
                        <m:t>𝜃</m:t>
                      </m:r>
                      <m:r>
                        <a:rPr lang="el-GR"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oMath>
                  </m:oMathPara>
                </a14:m>
                <a:endParaRPr lang="en-US" dirty="0"/>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−1)+ </m:t>
                      </m:r>
                      <m:r>
                        <a:rPr lang="el-GR" i="1" dirty="0" smtClean="0">
                          <a:latin typeface="Cambria Math" panose="02040503050406030204" pitchFamily="18" charset="0"/>
                          <a:ea typeface="Cambria Math" panose="02040503050406030204" pitchFamily="18" charset="0"/>
                        </a:rPr>
                        <m:t>𝜃</m:t>
                      </m:r>
                      <m:r>
                        <a:rPr lang="el-GR"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oMath>
                  </m:oMathPara>
                </a14:m>
                <a:endParaRPr lang="en-US" dirty="0"/>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 </m:t>
                      </m:r>
                      <m:r>
                        <a:rPr lang="en-US" b="1" i="1" dirty="0">
                          <a:latin typeface="Cambria Math" panose="02040503050406030204" pitchFamily="18" charset="0"/>
                        </a:rPr>
                        <m:t>𝑻</m:t>
                      </m:r>
                      <m:r>
                        <a:rPr lang="en-US" b="1" i="1" dirty="0">
                          <a:latin typeface="Cambria Math" panose="02040503050406030204" pitchFamily="18" charset="0"/>
                        </a:rPr>
                        <m:t>(</m:t>
                      </m:r>
                      <m:r>
                        <a:rPr lang="en-US" b="1" i="1" dirty="0">
                          <a:latin typeface="Cambria Math" panose="02040503050406030204" pitchFamily="18" charset="0"/>
                        </a:rPr>
                        <m:t>𝒏</m:t>
                      </m:r>
                      <m:r>
                        <a:rPr lang="en-US" b="1" i="1" dirty="0">
                          <a:latin typeface="Cambria Math" panose="02040503050406030204" pitchFamily="18" charset="0"/>
                        </a:rPr>
                        <m:t>)= </m:t>
                      </m:r>
                      <m:r>
                        <a:rPr lang="en-US" b="1" i="1" dirty="0" smtClean="0">
                          <a:latin typeface="Cambria Math" panose="02040503050406030204" pitchFamily="18" charset="0"/>
                          <a:ea typeface="Cambria Math" panose="02040503050406030204" pitchFamily="18" charset="0"/>
                        </a:rPr>
                        <m:t>𝜽</m:t>
                      </m:r>
                      <m:r>
                        <a:rPr lang="el-GR" b="1" i="1" dirty="0">
                          <a:latin typeface="Cambria Math" panose="02040503050406030204" pitchFamily="18" charset="0"/>
                        </a:rPr>
                        <m:t>(</m:t>
                      </m:r>
                      <m:r>
                        <a:rPr lang="en-US" b="1" i="1" dirty="0">
                          <a:latin typeface="Cambria Math" panose="02040503050406030204" pitchFamily="18" charset="0"/>
                        </a:rPr>
                        <m:t>𝒏</m:t>
                      </m:r>
                      <m:r>
                        <a:rPr lang="en-US" b="1" i="1" baseline="30000" dirty="0">
                          <a:latin typeface="Cambria Math" panose="02040503050406030204" pitchFamily="18" charset="0"/>
                        </a:rPr>
                        <m:t>𝟐</m:t>
                      </m:r>
                      <m:r>
                        <a:rPr lang="en-US" b="1" i="1" dirty="0">
                          <a:latin typeface="Cambria Math" panose="02040503050406030204" pitchFamily="18" charset="0"/>
                        </a:rPr>
                        <m:t>)</m:t>
                      </m:r>
                    </m:oMath>
                  </m:oMathPara>
                </a14:m>
                <a:endParaRPr lang="en-US" b="1" dirty="0"/>
              </a:p>
              <a:p>
                <a:endParaRPr lang="en-IN" i="1" dirty="0">
                  <a:latin typeface="Cambria Math" panose="02040503050406030204" pitchFamily="18" charset="0"/>
                  <a:ea typeface="Cambria Math" panose="02040503050406030204" pitchFamily="18" charset="0"/>
                </a:endParaRPr>
              </a:p>
              <a:p>
                <a14:m>
                  <m:oMath xmlns:m="http://schemas.openxmlformats.org/officeDocument/2006/math">
                    <m:r>
                      <a:rPr lang="el-GR" i="1" dirty="0">
                        <a:latin typeface="Cambria Math" panose="02040503050406030204" pitchFamily="18" charset="0"/>
                        <a:ea typeface="Cambria Math" panose="02040503050406030204" pitchFamily="18" charset="0"/>
                      </a:rPr>
                      <m:t>𝜃</m:t>
                    </m:r>
                    <m:d>
                      <m:dPr>
                        <m:ctrlPr>
                          <a:rPr lang="el-GR"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rPr>
                          <m:t>𝑛</m:t>
                        </m:r>
                      </m:e>
                    </m:d>
                    <m:r>
                      <a:rPr lang="en-IN" b="0" i="1" dirty="0" smtClean="0">
                        <a:latin typeface="Cambria Math" panose="02040503050406030204" pitchFamily="18" charset="0"/>
                      </a:rPr>
                      <m:t>:</m:t>
                    </m:r>
                    <m:r>
                      <a:rPr lang="en-IN" b="0" i="1" dirty="0" smtClean="0">
                        <a:latin typeface="Cambria Math" panose="02040503050406030204" pitchFamily="18" charset="0"/>
                      </a:rPr>
                      <m:t>𝑐𝑜𝑠𝑡</m:t>
                    </m:r>
                    <m:r>
                      <a:rPr lang="en-IN" b="0" i="1" dirty="0" smtClean="0">
                        <a:latin typeface="Cambria Math" panose="02040503050406030204" pitchFamily="18" charset="0"/>
                      </a:rPr>
                      <m:t> </m:t>
                    </m:r>
                    <m:r>
                      <a:rPr lang="en-IN" b="0" i="1" dirty="0" smtClean="0">
                        <a:latin typeface="Cambria Math" panose="02040503050406030204" pitchFamily="18" charset="0"/>
                      </a:rPr>
                      <m:t>𝑜𝑓</m:t>
                    </m:r>
                    <m:r>
                      <a:rPr lang="en-IN" b="0" i="1" dirty="0" smtClean="0">
                        <a:latin typeface="Cambria Math" panose="02040503050406030204" pitchFamily="18" charset="0"/>
                      </a:rPr>
                      <m:t> </m:t>
                    </m:r>
                    <m:r>
                      <a:rPr lang="en-IN" b="0" i="1" dirty="0" smtClean="0">
                        <a:latin typeface="Cambria Math" panose="02040503050406030204" pitchFamily="18" charset="0"/>
                      </a:rPr>
                      <m:t>𝑝𝑎𝑟𝑡𝑖𝑡𝑖𝑜𝑛𝑖𝑛𝑔</m:t>
                    </m:r>
                    <m:r>
                      <a:rPr lang="en-IN" b="0" i="1" dirty="0" smtClean="0">
                        <a:latin typeface="Cambria Math" panose="02040503050406030204" pitchFamily="18" charset="0"/>
                      </a:rPr>
                      <m:t> </m:t>
                    </m:r>
                    <m:r>
                      <a:rPr lang="en-IN" b="0" i="1" dirty="0" smtClean="0">
                        <a:latin typeface="Cambria Math" panose="02040503050406030204" pitchFamily="18" charset="0"/>
                      </a:rPr>
                      <m:t>𝑎𝑡</m:t>
                    </m:r>
                    <m:r>
                      <a:rPr lang="en-IN" b="0" i="1" dirty="0" smtClean="0">
                        <a:latin typeface="Cambria Math" panose="02040503050406030204" pitchFamily="18" charset="0"/>
                      </a:rPr>
                      <m:t> </m:t>
                    </m:r>
                    <m:r>
                      <a:rPr lang="en-IN" b="0" i="1" dirty="0" smtClean="0">
                        <a:latin typeface="Cambria Math" panose="02040503050406030204" pitchFamily="18" charset="0"/>
                      </a:rPr>
                      <m:t>𝑒𝑎𝑐h</m:t>
                    </m:r>
                    <m:r>
                      <a:rPr lang="en-IN" b="0" i="1" dirty="0" smtClean="0">
                        <a:latin typeface="Cambria Math" panose="02040503050406030204" pitchFamily="18" charset="0"/>
                      </a:rPr>
                      <m:t> </m:t>
                    </m:r>
                    <m:r>
                      <a:rPr lang="en-IN" b="0" i="1" dirty="0" smtClean="0">
                        <a:latin typeface="Cambria Math" panose="02040503050406030204" pitchFamily="18" charset="0"/>
                      </a:rPr>
                      <m:t>𝑙𝑒𝑣𝑒𝑙</m:t>
                    </m:r>
                    <m:r>
                      <a:rPr lang="en-IN" b="0" i="0" dirty="0" smtClean="0">
                        <a:latin typeface="Cambria Math" panose="02040503050406030204" pitchFamily="18" charset="0"/>
                      </a:rPr>
                      <m:t>, </m:t>
                    </m:r>
                    <m:r>
                      <m:rPr>
                        <m:sty m:val="p"/>
                      </m:rPr>
                      <a:rPr lang="en-IN" b="0" i="0" dirty="0" smtClean="0">
                        <a:latin typeface="Cambria Math" panose="02040503050406030204" pitchFamily="18" charset="0"/>
                      </a:rPr>
                      <m:t>which</m:t>
                    </m:r>
                    <m:r>
                      <a:rPr lang="en-IN" b="0" i="0" dirty="0" smtClean="0">
                        <a:latin typeface="Cambria Math" panose="02040503050406030204" pitchFamily="18" charset="0"/>
                      </a:rPr>
                      <m:t> </m:t>
                    </m:r>
                    <m:r>
                      <m:rPr>
                        <m:sty m:val="p"/>
                      </m:rPr>
                      <a:rPr lang="en-IN" b="0" i="0" dirty="0" smtClean="0">
                        <a:latin typeface="Cambria Math" panose="02040503050406030204" pitchFamily="18" charset="0"/>
                      </a:rPr>
                      <m:t>is</m:t>
                    </m:r>
                    <m:r>
                      <a:rPr lang="en-IN" b="0" i="0" dirty="0" smtClean="0">
                        <a:latin typeface="Cambria Math" panose="02040503050406030204" pitchFamily="18" charset="0"/>
                      </a:rPr>
                      <m:t> </m:t>
                    </m:r>
                    <m:r>
                      <m:rPr>
                        <m:sty m:val="p"/>
                      </m:rPr>
                      <a:rPr lang="en-IN" b="0" i="0" dirty="0" smtClean="0">
                        <a:latin typeface="Cambria Math" panose="02040503050406030204" pitchFamily="18" charset="0"/>
                      </a:rPr>
                      <m:t>i</m:t>
                    </m:r>
                    <m:r>
                      <a:rPr lang="en-IN" b="0" i="0" dirty="0" smtClean="0">
                        <a:latin typeface="Cambria Math" panose="02040503050406030204" pitchFamily="18" charset="0"/>
                      </a:rPr>
                      <m:t>+</m:t>
                    </m:r>
                    <m:r>
                      <m:rPr>
                        <m:sty m:val="p"/>
                      </m:rPr>
                      <a:rPr lang="en-IN" b="0" i="0" dirty="0" smtClean="0">
                        <a:latin typeface="Cambria Math" panose="02040503050406030204" pitchFamily="18" charset="0"/>
                      </a:rPr>
                      <m:t>j</m:t>
                    </m:r>
                    <m:r>
                      <a:rPr lang="en-IN" b="0" i="0" dirty="0" smtClean="0">
                        <a:latin typeface="Cambria Math" panose="02040503050406030204" pitchFamily="18" charset="0"/>
                      </a:rPr>
                      <m:t> </m:t>
                    </m:r>
                    <m:r>
                      <m:rPr>
                        <m:sty m:val="p"/>
                      </m:rPr>
                      <a:rPr lang="en-IN" b="0" i="0" dirty="0" smtClean="0">
                        <a:latin typeface="Cambria Math" panose="02040503050406030204" pitchFamily="18" charset="0"/>
                      </a:rPr>
                      <m:t>times</m:t>
                    </m:r>
                    <m:r>
                      <a:rPr lang="en-IN" b="0" i="0" dirty="0" smtClean="0">
                        <a:latin typeface="Cambria Math" panose="02040503050406030204" pitchFamily="18" charset="0"/>
                      </a:rPr>
                      <m:t> </m:t>
                    </m:r>
                    <m:r>
                      <m:rPr>
                        <m:sty m:val="p"/>
                      </m:rPr>
                      <a:rPr lang="en-IN" b="0" i="0" dirty="0" smtClean="0">
                        <a:latin typeface="Cambria Math" panose="02040503050406030204" pitchFamily="18" charset="0"/>
                      </a:rPr>
                      <m:t>we</m:t>
                    </m:r>
                    <m:r>
                      <a:rPr lang="en-IN" b="0" i="0" dirty="0" smtClean="0">
                        <a:latin typeface="Cambria Math" panose="02040503050406030204" pitchFamily="18" charset="0"/>
                      </a:rPr>
                      <m:t> </m:t>
                    </m:r>
                    <m:r>
                      <m:rPr>
                        <m:sty m:val="p"/>
                      </m:rPr>
                      <a:rPr lang="en-IN" b="0" i="0" dirty="0" smtClean="0">
                        <a:latin typeface="Cambria Math" panose="02040503050406030204" pitchFamily="18" charset="0"/>
                      </a:rPr>
                      <m:t>are</m:t>
                    </m:r>
                    <m:r>
                      <a:rPr lang="en-IN" b="0" i="0" dirty="0" smtClean="0">
                        <a:latin typeface="Cambria Math" panose="02040503050406030204" pitchFamily="18" charset="0"/>
                      </a:rPr>
                      <m:t> </m:t>
                    </m:r>
                    <m:r>
                      <m:rPr>
                        <m:sty m:val="p"/>
                      </m:rPr>
                      <a:rPr lang="en-IN" b="0" i="0" dirty="0" smtClean="0">
                        <a:latin typeface="Cambria Math" panose="02040503050406030204" pitchFamily="18" charset="0"/>
                      </a:rPr>
                      <m:t>moving</m:t>
                    </m:r>
                    <m:r>
                      <a:rPr lang="en-IN" b="0" i="0" dirty="0" smtClean="0">
                        <a:latin typeface="Cambria Math" panose="02040503050406030204" pitchFamily="18" charset="0"/>
                      </a:rPr>
                      <m:t>, </m:t>
                    </m:r>
                    <m:r>
                      <m:rPr>
                        <m:sty m:val="p"/>
                      </m:rPr>
                      <a:rPr lang="en-IN" b="0" i="0" dirty="0" smtClean="0">
                        <a:latin typeface="Cambria Math" panose="02040503050406030204" pitchFamily="18" charset="0"/>
                      </a:rPr>
                      <m:t>in</m:t>
                    </m:r>
                    <m:r>
                      <a:rPr lang="en-IN" b="0" i="0" dirty="0" smtClean="0">
                        <a:latin typeface="Cambria Math" panose="02040503050406030204" pitchFamily="18" charset="0"/>
                      </a:rPr>
                      <m:t> </m:t>
                    </m:r>
                    <m:r>
                      <m:rPr>
                        <m:sty m:val="p"/>
                      </m:rPr>
                      <a:rPr lang="en-IN" b="0" i="0" dirty="0" smtClean="0">
                        <a:latin typeface="Cambria Math" panose="02040503050406030204" pitchFamily="18" charset="0"/>
                      </a:rPr>
                      <m:t>this</m:t>
                    </m:r>
                    <m:r>
                      <a:rPr lang="en-IN" b="0" i="0" dirty="0" smtClean="0">
                        <a:latin typeface="Cambria Math" panose="02040503050406030204" pitchFamily="18" charset="0"/>
                      </a:rPr>
                      <m:t> </m:t>
                    </m:r>
                    <m:r>
                      <m:rPr>
                        <m:sty m:val="p"/>
                      </m:rPr>
                      <a:rPr lang="en-IN" b="0" i="0" dirty="0" smtClean="0">
                        <a:latin typeface="Cambria Math" panose="02040503050406030204" pitchFamily="18" charset="0"/>
                      </a:rPr>
                      <m:t>case</m:t>
                    </m:r>
                    <m:r>
                      <a:rPr lang="en-IN" b="0" i="0" dirty="0" smtClean="0">
                        <a:latin typeface="Cambria Math" panose="02040503050406030204" pitchFamily="18" charset="0"/>
                      </a:rPr>
                      <m:t> </m:t>
                    </m:r>
                    <m:r>
                      <m:rPr>
                        <m:sty m:val="p"/>
                      </m:rPr>
                      <a:rPr lang="en-IN" b="0" i="0" dirty="0" smtClean="0">
                        <a:latin typeface="Cambria Math" panose="02040503050406030204" pitchFamily="18" charset="0"/>
                      </a:rPr>
                      <m:t>i</m:t>
                    </m:r>
                    <m:r>
                      <a:rPr lang="en-IN" b="0" i="0" dirty="0" smtClean="0">
                        <a:latin typeface="Cambria Math" panose="02040503050406030204" pitchFamily="18" charset="0"/>
                      </a:rPr>
                      <m:t>=</m:t>
                    </m:r>
                    <m:r>
                      <m:rPr>
                        <m:sty m:val="p"/>
                      </m:rPr>
                      <a:rPr lang="en-IN" b="0" i="0" dirty="0" smtClean="0">
                        <a:latin typeface="Cambria Math" panose="02040503050406030204" pitchFamily="18" charset="0"/>
                      </a:rPr>
                      <m:t>n</m:t>
                    </m:r>
                    <m:r>
                      <a:rPr lang="en-IN" b="0" i="0" dirty="0" smtClean="0">
                        <a:latin typeface="Cambria Math" panose="02040503050406030204" pitchFamily="18" charset="0"/>
                      </a:rPr>
                      <m:t>−1 </m:t>
                    </m:r>
                    <m:r>
                      <m:rPr>
                        <m:sty m:val="p"/>
                      </m:rPr>
                      <a:rPr lang="en-IN" b="0" i="0" dirty="0" smtClean="0">
                        <a:latin typeface="Cambria Math" panose="02040503050406030204" pitchFamily="18" charset="0"/>
                      </a:rPr>
                      <m:t>and</m:t>
                    </m:r>
                    <m:r>
                      <a:rPr lang="en-IN" b="0" i="0" dirty="0" smtClean="0">
                        <a:latin typeface="Cambria Math" panose="02040503050406030204" pitchFamily="18" charset="0"/>
                      </a:rPr>
                      <m:t> </m:t>
                    </m:r>
                    <m:r>
                      <m:rPr>
                        <m:sty m:val="p"/>
                      </m:rPr>
                      <a:rPr lang="en-IN" b="0" i="0" dirty="0" smtClean="0">
                        <a:latin typeface="Cambria Math" panose="02040503050406030204" pitchFamily="18" charset="0"/>
                      </a:rPr>
                      <m:t>j</m:t>
                    </m:r>
                    <m:r>
                      <a:rPr lang="en-IN" b="0" i="0" dirty="0" smtClean="0">
                        <a:latin typeface="Cambria Math" panose="02040503050406030204" pitchFamily="18" charset="0"/>
                      </a:rPr>
                      <m:t>=1</m:t>
                    </m:r>
                  </m:oMath>
                </a14:m>
                <a:endParaRPr lang="en-US" dirty="0"/>
              </a:p>
              <a:p>
                <a:r>
                  <a:rPr lang="en-US" dirty="0"/>
                  <a:t>When does the worst case appear?: when the element are sorted.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35" t="-686"/>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95</a:t>
            </a:fld>
            <a:endParaRPr lang="en-US" dirty="0"/>
          </a:p>
        </p:txBody>
      </p:sp>
    </p:spTree>
    <p:extLst>
      <p:ext uri="{BB962C8B-B14F-4D97-AF65-F5344CB8AC3E}">
        <p14:creationId xmlns:p14="http://schemas.microsoft.com/office/powerpoint/2010/main" val="294375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 - 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457200" indent="-457200">
                  <a:buFont typeface="+mj-lt"/>
                  <a:buAutoNum type="arabicPeriod" startAt="2"/>
                </a:pPr>
                <a:r>
                  <a:rPr lang="en-US" dirty="0"/>
                  <a:t>Best Case</a:t>
                </a:r>
              </a:p>
              <a:p>
                <a:pPr lvl="1"/>
                <a:r>
                  <a:rPr lang="en-US" b="1" dirty="0"/>
                  <a:t>Occurs when partition produces sub-problems each of size n/2.</a:t>
                </a:r>
              </a:p>
              <a:p>
                <a:pPr lvl="1" indent="-342900"/>
                <a:r>
                  <a:rPr lang="en-US" dirty="0"/>
                  <a:t>Recurrence equation:</a:t>
                </a:r>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a:latin typeface="Cambria Math" panose="02040503050406030204" pitchFamily="18" charset="0"/>
                        </a:rPr>
                        <m:t>)=2</m:t>
                      </m:r>
                      <m:r>
                        <a:rPr lang="en-US" i="1" dirty="0">
                          <a:latin typeface="Cambria Math" panose="02040503050406030204" pitchFamily="18" charset="0"/>
                        </a:rPr>
                        <m:t>𝑇</m:t>
                      </m:r>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/2)+ </m:t>
                      </m:r>
                      <m:r>
                        <m:rPr>
                          <m:sty m:val="p"/>
                        </m:rPr>
                        <a:rPr lang="en-US" dirty="0">
                          <a:latin typeface="Cambria Math" panose="02040503050406030204" pitchFamily="18" charset="0"/>
                          <a:ea typeface="Cambria Math" panose="02040503050406030204" pitchFamily="18" charset="0"/>
                        </a:rPr>
                        <m:t>θ</m:t>
                      </m:r>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oMath>
                  </m:oMathPara>
                </a14:m>
                <a:endParaRPr lang="en-US" dirty="0"/>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𝑙</m:t>
                      </m:r>
                      <m:r>
                        <a:rPr lang="en-US" i="1" dirty="0" smtClean="0">
                          <a:latin typeface="Cambria Math" panose="02040503050406030204" pitchFamily="18" charset="0"/>
                        </a:rPr>
                        <m:t> = 2, </m:t>
                      </m:r>
                      <m:r>
                        <a:rPr lang="en-US" i="1" dirty="0" smtClean="0">
                          <a:latin typeface="Cambria Math" panose="02040503050406030204" pitchFamily="18" charset="0"/>
                        </a:rPr>
                        <m:t>𝑏</m:t>
                      </m:r>
                      <m:r>
                        <a:rPr lang="en-US" i="1" dirty="0" smtClean="0">
                          <a:latin typeface="Cambria Math" panose="02040503050406030204" pitchFamily="18" charset="0"/>
                        </a:rPr>
                        <m:t> = 2, </m:t>
                      </m:r>
                      <m:r>
                        <a:rPr lang="en-US" i="1" dirty="0" smtClean="0">
                          <a:latin typeface="Cambria Math" panose="02040503050406030204" pitchFamily="18" charset="0"/>
                        </a:rPr>
                        <m:t>𝑘</m:t>
                      </m:r>
                      <m:r>
                        <a:rPr lang="en-US" i="1" dirty="0" smtClean="0">
                          <a:latin typeface="Cambria Math" panose="02040503050406030204" pitchFamily="18" charset="0"/>
                        </a:rPr>
                        <m:t> = 1, </m:t>
                      </m:r>
                      <m:r>
                        <a:rPr lang="en-US" i="1" dirty="0" smtClean="0">
                          <a:latin typeface="Cambria Math" panose="02040503050406030204" pitchFamily="18" charset="0"/>
                        </a:rPr>
                        <m:t>𝑠𝑜</m:t>
                      </m:r>
                      <m:r>
                        <a:rPr lang="en-US" i="1" dirty="0" smtClean="0">
                          <a:latin typeface="Cambria Math" panose="02040503050406030204" pitchFamily="18" charset="0"/>
                        </a:rPr>
                        <m:t> </m:t>
                      </m:r>
                      <m:r>
                        <a:rPr lang="en-US" i="1" dirty="0" smtClean="0">
                          <a:latin typeface="Cambria Math" panose="02040503050406030204" pitchFamily="18" charset="0"/>
                        </a:rPr>
                        <m:t>𝑙</m:t>
                      </m:r>
                      <m:r>
                        <a:rPr lang="en-US" i="1" dirty="0" smtClean="0">
                          <a:latin typeface="Cambria Math" panose="02040503050406030204" pitchFamily="18" charset="0"/>
                        </a:rPr>
                        <m:t> = </m:t>
                      </m:r>
                      <m:r>
                        <a:rPr lang="en-US" i="1" dirty="0" err="1">
                          <a:latin typeface="Cambria Math" panose="02040503050406030204" pitchFamily="18" charset="0"/>
                        </a:rPr>
                        <m:t>𝑏</m:t>
                      </m:r>
                      <m:r>
                        <a:rPr lang="en-US" i="1" baseline="30000" dirty="0" err="1">
                          <a:latin typeface="Cambria Math" panose="02040503050406030204" pitchFamily="18" charset="0"/>
                        </a:rPr>
                        <m:t>𝑘</m:t>
                      </m:r>
                    </m:oMath>
                  </m:oMathPara>
                </a14:m>
                <a:endParaRPr lang="en-US" baseline="30000" dirty="0"/>
              </a:p>
              <a:p>
                <a:pPr marL="0" indent="0" algn="ctr">
                  <a:buNone/>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𝑻</m:t>
                      </m:r>
                      <m:r>
                        <a:rPr lang="en-US" b="1" i="1" dirty="0" smtClean="0">
                          <a:latin typeface="Cambria Math" panose="02040503050406030204" pitchFamily="18" charset="0"/>
                        </a:rPr>
                        <m:t>(</m:t>
                      </m:r>
                      <m:r>
                        <a:rPr lang="en-US" b="1" i="1" dirty="0" smtClean="0">
                          <a:latin typeface="Cambria Math" panose="02040503050406030204" pitchFamily="18" charset="0"/>
                        </a:rPr>
                        <m:t>𝒏</m:t>
                      </m:r>
                      <m:r>
                        <a:rPr lang="en-US" b="1" i="1" dirty="0" smtClean="0">
                          <a:latin typeface="Cambria Math" panose="02040503050406030204" pitchFamily="18" charset="0"/>
                        </a:rPr>
                        <m:t>)= </m:t>
                      </m:r>
                      <m:r>
                        <a:rPr lang="en-US" b="1" i="1" dirty="0" smtClean="0">
                          <a:latin typeface="Cambria Math" panose="02040503050406030204" pitchFamily="18" charset="0"/>
                          <a:ea typeface="Cambria Math" panose="02040503050406030204" pitchFamily="18" charset="0"/>
                        </a:rPr>
                        <m:t>𝜽</m:t>
                      </m:r>
                      <m:r>
                        <a:rPr lang="en-US" b="1" i="1" dirty="0">
                          <a:latin typeface="Cambria Math" panose="02040503050406030204" pitchFamily="18" charset="0"/>
                        </a:rPr>
                        <m:t>(</m:t>
                      </m:r>
                      <m:r>
                        <a:rPr lang="en-US" b="1" i="1" dirty="0" err="1">
                          <a:latin typeface="Cambria Math" panose="02040503050406030204" pitchFamily="18" charset="0"/>
                        </a:rPr>
                        <m:t>𝒏𝒍𝒐𝒈𝒏</m:t>
                      </m:r>
                      <m:r>
                        <a:rPr lang="en-US" b="1" i="1" dirty="0">
                          <a:latin typeface="Cambria Math" panose="02040503050406030204" pitchFamily="18" charset="0"/>
                        </a:rPr>
                        <m:t>)</m:t>
                      </m:r>
                    </m:oMath>
                  </m:oMathPara>
                </a14:m>
                <a:endParaRPr lang="en-US" b="1" dirty="0"/>
              </a:p>
              <a:p>
                <a:pPr marL="457200" indent="-457200">
                  <a:buFont typeface="+mj-lt"/>
                  <a:buAutoNum type="arabicPeriod" startAt="3"/>
                </a:pPr>
                <a:r>
                  <a:rPr lang="en-US" dirty="0"/>
                  <a:t>Average Case</a:t>
                </a:r>
              </a:p>
              <a:p>
                <a:pPr lvl="1"/>
                <a:r>
                  <a:rPr lang="en-US" dirty="0"/>
                  <a:t>Average case running time is much closer to the best case.</a:t>
                </a:r>
              </a:p>
              <a:p>
                <a:pPr lvl="1"/>
                <a:r>
                  <a:rPr lang="en-US" dirty="0"/>
                  <a:t>If suppose the partitioning algorithm produces a </a:t>
                </a:r>
                <a:r>
                  <a:rPr lang="en-US" b="1" dirty="0"/>
                  <a:t>9:1 proportional </a:t>
                </a:r>
                <a:r>
                  <a:rPr lang="en-US" dirty="0"/>
                  <a:t>split the recurrence will be, </a:t>
                </a:r>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𝑇</m:t>
                      </m:r>
                      <m:r>
                        <a:rPr lang="en-US" i="1" dirty="0" smtClean="0">
                          <a:latin typeface="Cambria Math" panose="02040503050406030204" pitchFamily="18" charset="0"/>
                        </a:rPr>
                        <m:t>(9</m:t>
                      </m:r>
                      <m:r>
                        <a:rPr lang="en-US" i="1" dirty="0" smtClean="0">
                          <a:latin typeface="Cambria Math" panose="02040503050406030204" pitchFamily="18" charset="0"/>
                        </a:rPr>
                        <m:t>𝑛</m:t>
                      </m:r>
                      <m:r>
                        <a:rPr lang="en-US" i="1" dirty="0" smtClean="0">
                          <a:latin typeface="Cambria Math" panose="02040503050406030204" pitchFamily="18" charset="0"/>
                        </a:rPr>
                        <m:t>/10)+ </m:t>
                      </m:r>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/10)+ </m:t>
                      </m:r>
                      <m:r>
                        <m:rPr>
                          <m:sty m:val="p"/>
                        </m:rPr>
                        <a:rPr lang="en-US" dirty="0">
                          <a:latin typeface="Cambria Math" panose="02040503050406030204" pitchFamily="18" charset="0"/>
                          <a:ea typeface="Cambria Math" panose="02040503050406030204" pitchFamily="18" charset="0"/>
                        </a:rPr>
                        <m:t>θ</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m:oMathPara>
                </a14:m>
                <a:endParaRPr lang="en-US" dirty="0"/>
              </a:p>
              <a:p>
                <a:pPr marL="0" indent="0" algn="ctr">
                  <a:buNone/>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𝑻</m:t>
                      </m:r>
                      <m:r>
                        <a:rPr lang="en-US" b="1" i="1" dirty="0" smtClean="0">
                          <a:latin typeface="Cambria Math" panose="02040503050406030204" pitchFamily="18" charset="0"/>
                        </a:rPr>
                        <m:t>(</m:t>
                      </m:r>
                      <m:r>
                        <a:rPr lang="en-US" b="1" i="1" dirty="0" smtClean="0">
                          <a:latin typeface="Cambria Math" panose="02040503050406030204" pitchFamily="18" charset="0"/>
                        </a:rPr>
                        <m:t>𝒏</m:t>
                      </m:r>
                      <m:r>
                        <a:rPr lang="en-US" b="1" i="1" dirty="0">
                          <a:latin typeface="Cambria Math" panose="02040503050406030204" pitchFamily="18" charset="0"/>
                        </a:rPr>
                        <m:t>)= </m:t>
                      </m:r>
                      <m:r>
                        <a:rPr lang="en-US" b="1" i="1" dirty="0" smtClean="0">
                          <a:latin typeface="Cambria Math" panose="02040503050406030204" pitchFamily="18" charset="0"/>
                          <a:ea typeface="Cambria Math" panose="02040503050406030204" pitchFamily="18" charset="0"/>
                        </a:rPr>
                        <m:t>𝜽</m:t>
                      </m:r>
                      <m:r>
                        <a:rPr lang="en-US" b="1" i="1" dirty="0">
                          <a:latin typeface="Cambria Math" panose="02040503050406030204" pitchFamily="18" charset="0"/>
                        </a:rPr>
                        <m:t>(</m:t>
                      </m:r>
                      <m:r>
                        <a:rPr lang="en-US" b="1" i="1" dirty="0" err="1">
                          <a:latin typeface="Cambria Math" panose="02040503050406030204" pitchFamily="18" charset="0"/>
                        </a:rPr>
                        <m:t>𝒏𝒍𝒐𝒈𝒏</m:t>
                      </m:r>
                      <m:r>
                        <a:rPr lang="en-US" b="1" i="1" dirty="0">
                          <a:latin typeface="Cambria Math" panose="02040503050406030204" pitchFamily="18" charset="0"/>
                        </a:rPr>
                        <m:t>)</m:t>
                      </m:r>
                    </m:oMath>
                  </m:oMathPara>
                </a14:m>
                <a:endParaRPr lang="en-US" b="1"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13" t="-686" r="-69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96</a:t>
            </a:fld>
            <a:endParaRPr lang="en-US" dirty="0"/>
          </a:p>
        </p:txBody>
      </p:sp>
    </p:spTree>
    <p:extLst>
      <p:ext uri="{BB962C8B-B14F-4D97-AF65-F5344CB8AC3E}">
        <p14:creationId xmlns:p14="http://schemas.microsoft.com/office/powerpoint/2010/main" val="346870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9960" y="2788920"/>
            <a:ext cx="5212080" cy="1280160"/>
          </a:xfrm>
          <a:noFill/>
        </p:spPr>
        <p:txBody>
          <a:bodyPr>
            <a:noAutofit/>
          </a:bodyPr>
          <a:lstStyle/>
          <a:p>
            <a:r>
              <a:rPr lang="en-US" cap="none" dirty="0">
                <a:solidFill>
                  <a:srgbClr val="C00000"/>
                </a:solidFill>
              </a:rPr>
              <a:t>Strassen’s Algorithm for Matrix Multiplication </a:t>
            </a:r>
          </a:p>
        </p:txBody>
      </p:sp>
      <p:sp>
        <p:nvSpPr>
          <p:cNvPr id="4" name="Slide Number Placeholder 3"/>
          <p:cNvSpPr>
            <a:spLocks noGrp="1"/>
          </p:cNvSpPr>
          <p:nvPr>
            <p:ph type="sldNum" sz="quarter" idx="12"/>
          </p:nvPr>
        </p:nvSpPr>
        <p:spPr/>
        <p:txBody>
          <a:bodyPr/>
          <a:lstStyle/>
          <a:p>
            <a:fld id="{5EA8BEFB-AE5B-48F9-BBAD-B489CDE48C80}" type="slidenum">
              <a:rPr lang="en-US" smtClean="0"/>
              <a:pPr/>
              <a:t>97</a:t>
            </a:fld>
            <a:endParaRPr lang="en-US"/>
          </a:p>
        </p:txBody>
      </p:sp>
      <p:sp>
        <p:nvSpPr>
          <p:cNvPr id="5" name="Pentagon 4"/>
          <p:cNvSpPr/>
          <p:nvPr/>
        </p:nvSpPr>
        <p:spPr>
          <a:xfrm rot="5400000">
            <a:off x="-1490568" y="3017522"/>
            <a:ext cx="6858000" cy="822960"/>
          </a:xfrm>
          <a:prstGeom prst="homePlat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7BA1CE"/>
              </a:solidFill>
            </a:endParaRPr>
          </a:p>
        </p:txBody>
      </p:sp>
    </p:spTree>
    <p:extLst>
      <p:ext uri="{BB962C8B-B14F-4D97-AF65-F5344CB8AC3E}">
        <p14:creationId xmlns:p14="http://schemas.microsoft.com/office/powerpoint/2010/main" val="295605844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Matrix Multiplication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Multiply following two matrices. Count how many scalar multiplications are required. </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1</m:t>
                                </m:r>
                              </m:e>
                              <m:e>
                                <m:r>
                                  <a:rPr lang="en-US" sz="2800" i="1">
                                    <a:latin typeface="Cambria Math" panose="02040503050406030204" pitchFamily="18" charset="0"/>
                                  </a:rPr>
                                  <m:t>3</m:t>
                                </m:r>
                              </m:e>
                            </m:mr>
                            <m:mr>
                              <m:e>
                                <m:r>
                                  <a:rPr lang="en-US" sz="2800" i="1">
                                    <a:latin typeface="Cambria Math" panose="02040503050406030204" pitchFamily="18" charset="0"/>
                                  </a:rPr>
                                  <m:t>7</m:t>
                                </m:r>
                              </m:e>
                              <m:e>
                                <m:r>
                                  <a:rPr lang="en-US" sz="2800" i="1">
                                    <a:latin typeface="Cambria Math" panose="02040503050406030204" pitchFamily="18" charset="0"/>
                                  </a:rPr>
                                  <m:t>5</m:t>
                                </m:r>
                              </m:e>
                            </m:mr>
                          </m:m>
                        </m:e>
                      </m:d>
                      <m:r>
                        <a:rPr lang="en-US" sz="2800" i="1">
                          <a:latin typeface="Cambria Math" panose="02040503050406030204" pitchFamily="18" charset="0"/>
                          <a:ea typeface="Cambria Math" panose="02040503050406030204" pitchFamily="18" charset="0"/>
                        </a:rPr>
                        <m:t>∙</m:t>
                      </m:r>
                      <m:d>
                        <m:dPr>
                          <m:begChr m:val="["/>
                          <m:endChr m:val="]"/>
                          <m:ctrlPr>
                            <a:rPr lang="en-US" sz="2800" i="1">
                              <a:latin typeface="Cambria Math" panose="02040503050406030204" pitchFamily="18" charset="0"/>
                              <a:ea typeface="Cambria Math" panose="02040503050406030204" pitchFamily="18" charset="0"/>
                            </a:rPr>
                          </m:ctrlPr>
                        </m:dPr>
                        <m:e>
                          <m:m>
                            <m:mPr>
                              <m:mcs>
                                <m:mc>
                                  <m:mcPr>
                                    <m:count m:val="2"/>
                                    <m:mcJc m:val="center"/>
                                  </m:mcPr>
                                </m:mc>
                              </m:mcs>
                              <m:ctrlPr>
                                <a:rPr lang="en-US" sz="2800" i="1">
                                  <a:latin typeface="Cambria Math" panose="02040503050406030204" pitchFamily="18" charset="0"/>
                                  <a:ea typeface="Cambria Math" panose="02040503050406030204" pitchFamily="18" charset="0"/>
                                </a:rPr>
                              </m:ctrlPr>
                            </m:mPr>
                            <m:mr>
                              <m:e>
                                <m:r>
                                  <m:rPr>
                                    <m:brk m:alnAt="7"/>
                                  </m:rPr>
                                  <a:rPr lang="en-US" sz="2800" i="1">
                                    <a:latin typeface="Cambria Math" panose="02040503050406030204" pitchFamily="18" charset="0"/>
                                    <a:ea typeface="Cambria Math" panose="02040503050406030204" pitchFamily="18" charset="0"/>
                                  </a:rPr>
                                  <m:t>6</m:t>
                                </m:r>
                              </m:e>
                              <m:e>
                                <m:r>
                                  <a:rPr lang="en-US" sz="2800" i="1">
                                    <a:latin typeface="Cambria Math" panose="02040503050406030204" pitchFamily="18" charset="0"/>
                                    <a:ea typeface="Cambria Math" panose="02040503050406030204" pitchFamily="18" charset="0"/>
                                  </a:rPr>
                                  <m:t>8</m:t>
                                </m:r>
                              </m:e>
                            </m:mr>
                            <m:mr>
                              <m:e>
                                <m:r>
                                  <a:rPr lang="en-US" sz="2800" i="1">
                                    <a:latin typeface="Cambria Math" panose="02040503050406030204" pitchFamily="18" charset="0"/>
                                    <a:ea typeface="Cambria Math" panose="02040503050406030204" pitchFamily="18" charset="0"/>
                                  </a:rPr>
                                  <m:t>4</m:t>
                                </m:r>
                              </m:e>
                              <m:e>
                                <m:r>
                                  <a:rPr lang="en-US" sz="2800" i="1">
                                    <a:latin typeface="Cambria Math" panose="02040503050406030204" pitchFamily="18" charset="0"/>
                                    <a:ea typeface="Cambria Math" panose="02040503050406030204" pitchFamily="18" charset="0"/>
                                  </a:rPr>
                                  <m:t>2</m:t>
                                </m:r>
                              </m:e>
                            </m:mr>
                          </m:m>
                        </m:e>
                      </m:d>
                    </m:oMath>
                  </m:oMathPara>
                </a14:m>
                <a:endParaRPr lang="en-US" sz="2800" i="1" dirty="0">
                  <a:latin typeface="Cambria Math" panose="02040503050406030204" pitchFamily="18" charset="0"/>
                </a:endParaRP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𝑎𝑛𝑠𝑤𝑒𝑟</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×6+3×4</m:t>
                                </m:r>
                              </m:e>
                              <m:e>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×8+3×2</m:t>
                                </m:r>
                              </m:e>
                            </m:mr>
                            <m:mr>
                              <m:e>
                                <m:r>
                                  <a:rPr lang="en-US" b="0" i="1" smtClean="0">
                                    <a:latin typeface="Cambria Math" panose="02040503050406030204" pitchFamily="18" charset="0"/>
                                  </a:rPr>
                                  <m:t>7</m:t>
                                </m:r>
                                <m:r>
                                  <a:rPr lang="en-US" b="0" i="1" smtClean="0">
                                    <a:latin typeface="Cambria Math" panose="02040503050406030204" pitchFamily="18" charset="0"/>
                                    <a:ea typeface="Cambria Math" panose="02040503050406030204" pitchFamily="18" charset="0"/>
                                  </a:rPr>
                                  <m:t>×6+5×4</m:t>
                                </m:r>
                              </m:e>
                              <m:e>
                                <m:r>
                                  <a:rPr lang="en-US" b="0" i="1" smtClean="0">
                                    <a:latin typeface="Cambria Math" panose="02040503050406030204" pitchFamily="18" charset="0"/>
                                  </a:rPr>
                                  <m:t>7</m:t>
                                </m:r>
                                <m:r>
                                  <a:rPr lang="en-US" b="0" i="1" smtClean="0">
                                    <a:latin typeface="Cambria Math" panose="02040503050406030204" pitchFamily="18" charset="0"/>
                                    <a:ea typeface="Cambria Math" panose="02040503050406030204" pitchFamily="18" charset="0"/>
                                  </a:rPr>
                                  <m:t>×8+5×2</m:t>
                                </m:r>
                              </m:e>
                            </m:mr>
                          </m:m>
                        </m:e>
                      </m:d>
                    </m:oMath>
                  </m:oMathPara>
                </a14:m>
                <a:endParaRPr lang="en-US" dirty="0"/>
              </a:p>
              <a:p>
                <a:endParaRPr lang="en-US" dirty="0"/>
              </a:p>
              <a:p>
                <a:r>
                  <a:rPr lang="en-US" dirty="0"/>
                  <a:t>To multiply </a:t>
                </a:r>
                <a14:m>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2 </m:t>
                    </m:r>
                  </m:oMath>
                </a14:m>
                <a:r>
                  <a:rPr lang="en-US" dirty="0"/>
                  <a:t>matrices, total </a:t>
                </a:r>
                <a14:m>
                  <m:oMath xmlns:m="http://schemas.openxmlformats.org/officeDocument/2006/math">
                    <m:r>
                      <a:rPr lang="en-US" i="1" dirty="0" smtClean="0">
                        <a:latin typeface="Cambria Math" panose="02040503050406030204" pitchFamily="18" charset="0"/>
                      </a:rPr>
                      <m:t>8</m:t>
                    </m:r>
                    <m:r>
                      <a:rPr lang="en-US" b="0" i="0" dirty="0" smtClean="0">
                        <a:latin typeface="Cambria Math" panose="02040503050406030204" pitchFamily="18" charset="0"/>
                      </a:rPr>
                      <m:t> </m:t>
                    </m:r>
                    <m:r>
                      <a:rPr lang="en-US" i="1" dirty="0" smtClean="0">
                        <a:latin typeface="Cambria Math" panose="02040503050406030204" pitchFamily="18" charset="0"/>
                      </a:rPr>
                      <m:t>(2</m:t>
                    </m:r>
                    <m:r>
                      <a:rPr lang="en-US" i="1" baseline="30000" dirty="0" smtClean="0">
                        <a:latin typeface="Cambria Math" panose="02040503050406030204" pitchFamily="18" charset="0"/>
                      </a:rPr>
                      <m:t>3</m:t>
                    </m:r>
                    <m:r>
                      <a:rPr lang="en-US" i="1" dirty="0" smtClean="0">
                        <a:latin typeface="Cambria Math" panose="02040503050406030204" pitchFamily="18" charset="0"/>
                      </a:rPr>
                      <m:t>) </m:t>
                    </m:r>
                  </m:oMath>
                </a14:m>
                <a:r>
                  <a:rPr lang="en-US" dirty="0"/>
                  <a:t>scalar multiplications are required.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4" t="-457" r="-10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98</a:t>
            </a:fld>
            <a:endParaRPr lang="en-US" dirty="0"/>
          </a:p>
        </p:txBody>
      </p:sp>
      <p:cxnSp>
        <p:nvCxnSpPr>
          <p:cNvPr id="12" name="Straight Connector 11"/>
          <p:cNvCxnSpPr/>
          <p:nvPr/>
        </p:nvCxnSpPr>
        <p:spPr>
          <a:xfrm>
            <a:off x="5181600" y="3551904"/>
            <a:ext cx="228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66852" y="3915696"/>
            <a:ext cx="228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233652" y="3566652"/>
            <a:ext cx="228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233652" y="3915696"/>
            <a:ext cx="228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221792" y="3566652"/>
            <a:ext cx="228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224252" y="3918156"/>
            <a:ext cx="228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291052" y="3566652"/>
            <a:ext cx="228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276304" y="3918156"/>
            <a:ext cx="228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5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par>
                                <p:cTn id="22" presetID="22" presetClass="entr" presetSubtype="8"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par>
                                <p:cTn id="25" presetID="22" presetClass="entr" presetSubtype="8"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par>
                                <p:cTn id="28" presetID="22" presetClass="entr" presetSubtype="8"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par>
                                <p:cTn id="34" presetID="22" presetClass="entr" presetSubtype="8"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par>
                                <p:cTn id="37" presetID="22" presetClass="entr" presetSubtype="8"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par>
                                <p:cTn id="40" presetID="22" presetClass="entr" presetSubtype="8"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Matrix Multiplication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a:t>In general, </a:t>
                </a:r>
                <a14:m>
                  <m:oMath xmlns:m="http://schemas.openxmlformats.org/officeDocument/2006/math">
                    <m:r>
                      <a:rPr lang="en-US" i="1" dirty="0" smtClean="0">
                        <a:latin typeface="Cambria Math" panose="02040503050406030204" pitchFamily="18" charset="0"/>
                      </a:rPr>
                      <m:t>𝐴</m:t>
                    </m:r>
                  </m:oMath>
                </a14:m>
                <a:r>
                  <a:rPr lang="en-US" dirty="0"/>
                  <a:t> and </a:t>
                </a:r>
                <a14:m>
                  <m:oMath xmlns:m="http://schemas.openxmlformats.org/officeDocument/2006/math">
                    <m:r>
                      <a:rPr lang="en-US" i="1" dirty="0" smtClean="0">
                        <a:latin typeface="Cambria Math" panose="02040503050406030204" pitchFamily="18" charset="0"/>
                      </a:rPr>
                      <m:t>𝐵</m:t>
                    </m:r>
                  </m:oMath>
                </a14:m>
                <a:r>
                  <a:rPr lang="en-US" dirty="0"/>
                  <a:t> are two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×2</m:t>
                    </m:r>
                  </m:oMath>
                </a14:m>
                <a:r>
                  <a:rPr lang="en-US" dirty="0"/>
                  <a:t> matrices to be multiplied.</a:t>
                </a:r>
              </a:p>
              <a:p>
                <a:pPr marL="0" indent="0" algn="ctr">
                  <a:buNone/>
                </a:pP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21</m:t>
                                  </m:r>
                                </m:sub>
                              </m:sSub>
                            </m:e>
                          </m:mr>
                        </m:m>
                      </m:e>
                    </m:d>
                  </m:oMath>
                </a14:m>
                <a:r>
                  <a:rPr lang="en-US" dirty="0"/>
                  <a:t> and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22</m:t>
                                  </m:r>
                                </m:sub>
                              </m:sSub>
                            </m:e>
                          </m:mr>
                        </m:m>
                      </m:e>
                    </m:d>
                  </m:oMath>
                </a14:m>
                <a:endParaRPr lang="en-US" dirty="0"/>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11</m:t>
                                    </m:r>
                                  </m:sub>
                                </m:sSub>
                              </m:e>
                              <m:e>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12</m:t>
                                    </m:r>
                                  </m:sub>
                                </m:sSub>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21</m:t>
                                    </m:r>
                                  </m:sub>
                                </m:sSub>
                              </m:e>
                              <m:e>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22</m:t>
                                    </m:r>
                                  </m:sub>
                                </m:sSub>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22</m:t>
                                    </m:r>
                                  </m:sub>
                                </m:sSub>
                              </m:e>
                            </m:mr>
                          </m:m>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b="0" i="1" smtClean="0">
                                  <a:latin typeface="Cambria Math" panose="02040503050406030204" pitchFamily="18" charset="0"/>
                                  <a:ea typeface="Cambria Math" panose="02040503050406030204" pitchFamily="18" charset="0"/>
                                </a:rPr>
                              </m:ctrlPr>
                            </m:mPr>
                            <m:m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11</m:t>
                                    </m:r>
                                  </m:sub>
                                </m:sSub>
                              </m:e>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12</m:t>
                                    </m:r>
                                  </m:sub>
                                </m:sSub>
                              </m:e>
                            </m:mr>
                            <m:m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21</m:t>
                                    </m:r>
                                  </m:sub>
                                </m:sSub>
                              </m:e>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22</m:t>
                                    </m:r>
                                  </m:sub>
                                </m:sSub>
                              </m:e>
                            </m:mr>
                          </m:m>
                        </m:e>
                      </m:d>
                    </m:oMath>
                  </m:oMathPara>
                </a14:m>
                <a:endParaRPr lang="en-US" dirty="0"/>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11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12</m:t>
                          </m:r>
                        </m:sub>
                      </m:sSub>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21</m:t>
                          </m:r>
                        </m:sub>
                      </m:sSub>
                    </m:oMath>
                  </m:oMathPara>
                </a14:m>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𝐴</m:t>
                          </m:r>
                        </m:e>
                        <m:sub>
                          <m:r>
                            <a:rPr lang="en-US" i="1">
                              <a:latin typeface="Cambria Math" panose="02040503050406030204" pitchFamily="18" charset="0"/>
                              <a:ea typeface="Cambria Math" panose="02040503050406030204" pitchFamily="18" charset="0"/>
                            </a:rPr>
                            <m:t>12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2</m:t>
                          </m:r>
                        </m:sub>
                      </m:sSub>
                    </m:oMath>
                  </m:oMathPara>
                </a14:m>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2</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11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21</m:t>
                          </m:r>
                        </m:sub>
                      </m:sSub>
                    </m:oMath>
                  </m:oMathPara>
                </a14:m>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22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2</m:t>
                          </m:r>
                        </m:sub>
                      </m:sSub>
                    </m:oMath>
                  </m:oMathPara>
                </a14:m>
                <a:endParaRPr lang="en-US" dirty="0">
                  <a:ea typeface="Cambria Math" panose="02040503050406030204" pitchFamily="18" charset="0"/>
                </a:endParaRPr>
              </a:p>
              <a:p>
                <a:r>
                  <a:rPr lang="en-US" dirty="0"/>
                  <a:t>Computing each entry in the product takes </a:t>
                </a:r>
                <a14:m>
                  <m:oMath xmlns:m="http://schemas.openxmlformats.org/officeDocument/2006/math">
                    <m:r>
                      <a:rPr lang="en-US" b="1" i="1" dirty="0">
                        <a:latin typeface="Cambria Math" panose="02040503050406030204" pitchFamily="18" charset="0"/>
                      </a:rPr>
                      <m:t>𝒏</m:t>
                    </m:r>
                  </m:oMath>
                </a14:m>
                <a:r>
                  <a:rPr lang="en-US" b="1" dirty="0"/>
                  <a:t> multiplications </a:t>
                </a:r>
                <a:r>
                  <a:rPr lang="en-US" dirty="0"/>
                  <a:t>and there are </a:t>
                </a:r>
                <a14:m>
                  <m:oMath xmlns:m="http://schemas.openxmlformats.org/officeDocument/2006/math">
                    <m:r>
                      <a:rPr lang="en-US" b="1" i="1" dirty="0">
                        <a:latin typeface="Cambria Math" panose="02040503050406030204" pitchFamily="18" charset="0"/>
                      </a:rPr>
                      <m:t>𝒏</m:t>
                    </m:r>
                    <m:r>
                      <a:rPr lang="en-US" b="1" i="1" baseline="30000" dirty="0">
                        <a:latin typeface="Cambria Math" panose="02040503050406030204" pitchFamily="18" charset="0"/>
                      </a:rPr>
                      <m:t>𝟐</m:t>
                    </m:r>
                  </m:oMath>
                </a14:m>
                <a:r>
                  <a:rPr lang="en-US" b="1" baseline="30000" dirty="0"/>
                  <a:t> </a:t>
                </a:r>
                <a:r>
                  <a:rPr lang="en-US" b="1" dirty="0"/>
                  <a:t>entries </a:t>
                </a:r>
                <a:r>
                  <a:rPr lang="en-US" dirty="0"/>
                  <a:t>for a total of </a:t>
                </a:r>
                <a14:m>
                  <m:oMath xmlns:m="http://schemas.openxmlformats.org/officeDocument/2006/math">
                    <m:r>
                      <a:rPr lang="en-US" b="1" i="1" dirty="0">
                        <a:latin typeface="Cambria Math" panose="02040503050406030204" pitchFamily="18" charset="0"/>
                      </a:rPr>
                      <m:t>𝑶</m:t>
                    </m:r>
                    <m:r>
                      <a:rPr lang="en-US" b="1" i="1" dirty="0">
                        <a:latin typeface="Cambria Math" panose="02040503050406030204" pitchFamily="18" charset="0"/>
                      </a:rPr>
                      <m:t>(</m:t>
                    </m:r>
                    <m:r>
                      <a:rPr lang="en-US" b="1" i="1" dirty="0">
                        <a:latin typeface="Cambria Math" panose="02040503050406030204" pitchFamily="18" charset="0"/>
                      </a:rPr>
                      <m:t>𝒏</m:t>
                    </m:r>
                    <m:r>
                      <a:rPr lang="en-US" b="1" i="1" baseline="30000" dirty="0">
                        <a:latin typeface="Cambria Math" panose="02040503050406030204" pitchFamily="18" charset="0"/>
                      </a:rPr>
                      <m:t>𝟑</m:t>
                    </m:r>
                    <m:r>
                      <a:rPr lang="en-US" b="1" i="1" dirty="0">
                        <a:latin typeface="Cambria Math" panose="02040503050406030204" pitchFamily="18" charset="0"/>
                      </a:rPr>
                      <m:t> )</m:t>
                    </m:r>
                  </m:oMath>
                </a14:m>
                <a:r>
                  <a:rPr lang="en-US" b="1"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65" t="-343" r="-834" b="-68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EA8BEFB-AE5B-48F9-BBAD-B489CDE48C80}" type="slidenum">
              <a:rPr lang="en-US" smtClean="0"/>
              <a:pPr/>
              <a:t>99</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C31D6C0-439C-4CAB-8664-2EC5F6A5F9CB}"/>
                  </a:ext>
                </a:extLst>
              </p:cNvPr>
              <p:cNvSpPr txBox="1"/>
              <p:nvPr/>
            </p:nvSpPr>
            <p:spPr>
              <a:xfrm>
                <a:off x="457200" y="4038600"/>
                <a:ext cx="2671629" cy="461665"/>
              </a:xfrm>
              <a:prstGeom prst="rect">
                <a:avLst/>
              </a:prstGeom>
              <a:noFill/>
            </p:spPr>
            <p:txBody>
              <a:bodyPr wrap="none" rtlCol="0">
                <a:spAutoFit/>
              </a:bodyPr>
              <a:lstStyle/>
              <a:p>
                <a:r>
                  <a:rPr lang="en-IN" sz="2400" dirty="0">
                    <a:solidFill>
                      <a:srgbClr val="C00000"/>
                    </a:solidFill>
                    <a:latin typeface="Cambria Math" panose="02040503050406030204" pitchFamily="18" charset="0"/>
                    <a:ea typeface="Cambria Math" panose="02040503050406030204" pitchFamily="18" charset="0"/>
                  </a:rPr>
                  <a:t>C</a:t>
                </a:r>
                <a:r>
                  <a:rPr lang="en-IN" sz="2400" baseline="-25000" dirty="0" err="1">
                    <a:solidFill>
                      <a:srgbClr val="C00000"/>
                    </a:solidFill>
                    <a:latin typeface="Cambria Math" panose="02040503050406030204" pitchFamily="18" charset="0"/>
                    <a:ea typeface="Cambria Math" panose="02040503050406030204" pitchFamily="18" charset="0"/>
                  </a:rPr>
                  <a:t>i,j</a:t>
                </a:r>
                <a:r>
                  <a:rPr lang="en-IN" sz="2400" dirty="0">
                    <a:solidFill>
                      <a:srgbClr val="C00000"/>
                    </a:solidFill>
                    <a:latin typeface="Cambria Math" panose="02040503050406030204" pitchFamily="18" charset="0"/>
                    <a:ea typeface="Cambria Math" panose="02040503050406030204" pitchFamily="18" charset="0"/>
                  </a:rPr>
                  <a:t>=</a:t>
                </a:r>
                <a14:m>
                  <m:oMath xmlns:m="http://schemas.openxmlformats.org/officeDocument/2006/math">
                    <m:nary>
                      <m:naryPr>
                        <m:chr m:val="∑"/>
                        <m:ctrlPr>
                          <a:rPr lang="pt-BR" sz="2400" i="1" smtClean="0">
                            <a:solidFill>
                              <a:srgbClr val="C00000"/>
                            </a:solidFill>
                            <a:latin typeface="Cambria Math" panose="02040503050406030204" pitchFamily="18" charset="0"/>
                            <a:ea typeface="Cambria Math" panose="02040503050406030204" pitchFamily="18" charset="0"/>
                          </a:rPr>
                        </m:ctrlPr>
                      </m:naryPr>
                      <m:sub>
                        <m:r>
                          <m:rPr>
                            <m:brk m:alnAt="23"/>
                          </m:rPr>
                          <a:rPr lang="en-IN" sz="2400" b="0" i="1" smtClean="0">
                            <a:solidFill>
                              <a:srgbClr val="C00000"/>
                            </a:solidFill>
                            <a:latin typeface="Cambria Math" panose="02040503050406030204" pitchFamily="18" charset="0"/>
                            <a:ea typeface="Cambria Math" panose="02040503050406030204" pitchFamily="18" charset="0"/>
                          </a:rPr>
                          <m:t>𝑘</m:t>
                        </m:r>
                        <m:r>
                          <a:rPr lang="pt-BR" sz="2400" i="1" smtClean="0">
                            <a:solidFill>
                              <a:srgbClr val="C00000"/>
                            </a:solidFill>
                            <a:latin typeface="Cambria Math" panose="02040503050406030204" pitchFamily="18" charset="0"/>
                            <a:ea typeface="Cambria Math" panose="02040503050406030204" pitchFamily="18" charset="0"/>
                          </a:rPr>
                          <m:t>=1</m:t>
                        </m:r>
                      </m:sub>
                      <m:sup>
                        <m:r>
                          <a:rPr lang="en-IN" sz="2400" b="0" i="1" smtClean="0">
                            <a:solidFill>
                              <a:srgbClr val="C00000"/>
                            </a:solidFill>
                            <a:latin typeface="Cambria Math" panose="02040503050406030204" pitchFamily="18" charset="0"/>
                            <a:ea typeface="Cambria Math" panose="02040503050406030204" pitchFamily="18" charset="0"/>
                          </a:rPr>
                          <m:t>𝑛</m:t>
                        </m:r>
                      </m:sup>
                      <m:e>
                        <m:d>
                          <m:dPr>
                            <m:ctrlPr>
                              <a:rPr lang="pt-BR" sz="2400" i="1" smtClean="0">
                                <a:solidFill>
                                  <a:srgbClr val="C00000"/>
                                </a:solidFill>
                                <a:latin typeface="Cambria Math" panose="02040503050406030204" pitchFamily="18" charset="0"/>
                                <a:ea typeface="Cambria Math" panose="02040503050406030204" pitchFamily="18" charset="0"/>
                              </a:rPr>
                            </m:ctrlPr>
                          </m:dPr>
                          <m:e>
                            <m:r>
                              <a:rPr lang="en-IN" sz="2400" b="0" i="1" smtClean="0">
                                <a:solidFill>
                                  <a:srgbClr val="C00000"/>
                                </a:solidFill>
                                <a:latin typeface="Cambria Math" panose="02040503050406030204" pitchFamily="18" charset="0"/>
                                <a:ea typeface="Cambria Math" panose="02040503050406030204" pitchFamily="18" charset="0"/>
                              </a:rPr>
                              <m:t>𝐴</m:t>
                            </m:r>
                            <m:r>
                              <a:rPr lang="en-IN" sz="2400" b="0" i="1" baseline="-25000" smtClean="0">
                                <a:solidFill>
                                  <a:srgbClr val="C00000"/>
                                </a:solidFill>
                                <a:latin typeface="Cambria Math" panose="02040503050406030204" pitchFamily="18" charset="0"/>
                                <a:ea typeface="Cambria Math" panose="02040503050406030204" pitchFamily="18" charset="0"/>
                              </a:rPr>
                              <m:t>𝑖𝑗</m:t>
                            </m:r>
                            <m:r>
                              <a:rPr lang="en-IN" sz="2400" b="0" i="1" smtClean="0">
                                <a:solidFill>
                                  <a:srgbClr val="C00000"/>
                                </a:solidFill>
                                <a:latin typeface="Cambria Math" panose="02040503050406030204" pitchFamily="18" charset="0"/>
                                <a:ea typeface="Cambria Math" panose="02040503050406030204" pitchFamily="18" charset="0"/>
                              </a:rPr>
                              <m:t>∗</m:t>
                            </m:r>
                            <m:r>
                              <a:rPr lang="en-IN" sz="2400" b="0" i="1" smtClean="0">
                                <a:solidFill>
                                  <a:srgbClr val="C00000"/>
                                </a:solidFill>
                                <a:latin typeface="Cambria Math" panose="02040503050406030204" pitchFamily="18" charset="0"/>
                                <a:ea typeface="Cambria Math" panose="02040503050406030204" pitchFamily="18" charset="0"/>
                              </a:rPr>
                              <m:t>𝐵𝑘𝑗</m:t>
                            </m:r>
                          </m:e>
                        </m:d>
                      </m:e>
                    </m:nary>
                  </m:oMath>
                </a14:m>
                <a:endParaRPr lang="en-IN" dirty="0">
                  <a:latin typeface="Cambria Math" panose="02040503050406030204" pitchFamily="18" charset="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3C31D6C0-439C-4CAB-8664-2EC5F6A5F9CB}"/>
                  </a:ext>
                </a:extLst>
              </p:cNvPr>
              <p:cNvSpPr txBox="1">
                <a:spLocks noRot="1" noChangeAspect="1" noMove="1" noResize="1" noEditPoints="1" noAdjustHandles="1" noChangeArrowheads="1" noChangeShapeType="1" noTextEdit="1"/>
              </p:cNvSpPr>
              <p:nvPr/>
            </p:nvSpPr>
            <p:spPr>
              <a:xfrm>
                <a:off x="457200" y="4038600"/>
                <a:ext cx="2671629" cy="461665"/>
              </a:xfrm>
              <a:prstGeom prst="rect">
                <a:avLst/>
              </a:prstGeom>
              <a:blipFill>
                <a:blip r:embed="rId3"/>
                <a:stretch>
                  <a:fillRect l="-3425" t="-130667" b="-198667"/>
                </a:stretch>
              </a:blipFill>
            </p:spPr>
            <p:txBody>
              <a:bodyPr/>
              <a:lstStyle/>
              <a:p>
                <a:r>
                  <a:rPr lang="en-IN">
                    <a:noFill/>
                  </a:rPr>
                  <a:t> </a:t>
                </a:r>
              </a:p>
            </p:txBody>
          </p:sp>
        </mc:Fallback>
      </mc:AlternateContent>
    </p:spTree>
    <p:extLst>
      <p:ext uri="{BB962C8B-B14F-4D97-AF65-F5344CB8AC3E}">
        <p14:creationId xmlns:p14="http://schemas.microsoft.com/office/powerpoint/2010/main" val="408499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30393</TotalTime>
  <Words>9748</Words>
  <Application>Microsoft Office PowerPoint</Application>
  <PresentationFormat>Widescreen</PresentationFormat>
  <Paragraphs>1623</Paragraphs>
  <Slides>116</Slides>
  <Notes>6</Notes>
  <HiddenSlides>6</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116</vt:i4>
      </vt:variant>
    </vt:vector>
  </HeadingPairs>
  <TitlesOfParts>
    <vt:vector size="130" baseType="lpstr">
      <vt:lpstr>Arial</vt:lpstr>
      <vt:lpstr>Calibri</vt:lpstr>
      <vt:lpstr>Cambria</vt:lpstr>
      <vt:lpstr>Cambria Math</vt:lpstr>
      <vt:lpstr>Consolas</vt:lpstr>
      <vt:lpstr>Courier New</vt:lpstr>
      <vt:lpstr>Lucida Fax</vt:lpstr>
      <vt:lpstr>Open Sans</vt:lpstr>
      <vt:lpstr>Open Sans Extrabold</vt:lpstr>
      <vt:lpstr>Open Sans Semibold</vt:lpstr>
      <vt:lpstr>Roboto Condensed</vt:lpstr>
      <vt:lpstr>Swis721 Cn BT</vt:lpstr>
      <vt:lpstr>Wingdings</vt:lpstr>
      <vt:lpstr>Office Theme</vt:lpstr>
      <vt:lpstr>2CS503 Design &amp; Analysis of Algorithm  Recurrence Relation</vt:lpstr>
      <vt:lpstr>Topics to be covered</vt:lpstr>
      <vt:lpstr>Introduction </vt:lpstr>
      <vt:lpstr>Methods to Solve Recurrence</vt:lpstr>
      <vt:lpstr>Substitution Method</vt:lpstr>
      <vt:lpstr>Substitution Method</vt:lpstr>
      <vt:lpstr>Exercise 1</vt:lpstr>
      <vt:lpstr>Exercise 2 </vt:lpstr>
      <vt:lpstr>Homogeneous Recurrence </vt:lpstr>
      <vt:lpstr>Analysis: Fibonacci series</vt:lpstr>
      <vt:lpstr>Analysis: Fibonacci series</vt:lpstr>
      <vt:lpstr>Analysis: Fibonacci series</vt:lpstr>
      <vt:lpstr>Analysis: Fibonacci series</vt:lpstr>
      <vt:lpstr>Analysis: Fibonacci series</vt:lpstr>
      <vt:lpstr>Analysis: Tower of Hanoi</vt:lpstr>
      <vt:lpstr>Analysis: Tower of Hanoi</vt:lpstr>
      <vt:lpstr>Analysis: Tower of Hanoi</vt:lpstr>
      <vt:lpstr>Analysis: Tower of Hanoi</vt:lpstr>
      <vt:lpstr>Non-homogeneous recurrence</vt:lpstr>
      <vt:lpstr>PowerPoint Presentation</vt:lpstr>
      <vt:lpstr>PowerPoint Presentation</vt:lpstr>
      <vt:lpstr>PowerPoint Presentation</vt:lpstr>
      <vt:lpstr>PowerPoint Presentation</vt:lpstr>
      <vt:lpstr>Find the total solution:  T(n)-8T(n-1) =14n+5</vt:lpstr>
      <vt:lpstr>Master Method(for divide and conquer recurrence)</vt:lpstr>
      <vt:lpstr>Master Method(for divide and conquer recurrence)</vt:lpstr>
      <vt:lpstr>Master Method(for divide and conquer recurrence)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Master Method</vt:lpstr>
      <vt:lpstr>Master Theorem for Subtract and Conquer Recurrences</vt:lpstr>
      <vt:lpstr>Recurrence Tree Method</vt:lpstr>
      <vt:lpstr>Recurrence Tree Method</vt:lpstr>
      <vt:lpstr>Recurrence Tree Method</vt:lpstr>
      <vt:lpstr>PowerPoint Presentation</vt:lpstr>
      <vt:lpstr>PowerPoint Presentation</vt:lpstr>
      <vt:lpstr>PowerPoint Presentation</vt:lpstr>
      <vt:lpstr>Recurrence Tree Method</vt:lpstr>
      <vt:lpstr>Recurrence Tree Method</vt:lpstr>
      <vt:lpstr>Recurrence Tree Method</vt:lpstr>
      <vt:lpstr>Recurrence Tree Method</vt:lpstr>
      <vt:lpstr>Recurrence Tree Method</vt:lpstr>
      <vt:lpstr>Recurrence Tree Method</vt:lpstr>
      <vt:lpstr>Method of Guessing and Confirming</vt:lpstr>
      <vt:lpstr>Example</vt:lpstr>
      <vt:lpstr>Change of variable-Method</vt:lpstr>
      <vt:lpstr>Example</vt:lpstr>
      <vt:lpstr>Example</vt:lpstr>
      <vt:lpstr>PowerPoint Presentation</vt:lpstr>
      <vt:lpstr>Range transformation</vt:lpstr>
      <vt:lpstr>PowerPoint Presentation</vt:lpstr>
      <vt:lpstr>Divide &amp; Conquer (D&amp;C) Technique</vt:lpstr>
      <vt:lpstr>D&amp;C: Running Time Analysis</vt:lpstr>
      <vt:lpstr>Binary Search</vt:lpstr>
      <vt:lpstr>Binary Search</vt:lpstr>
      <vt:lpstr>Binary Search - Example</vt:lpstr>
      <vt:lpstr>Binary Search - Example</vt:lpstr>
      <vt:lpstr>Binary Search - Example</vt:lpstr>
      <vt:lpstr>Binary Search - Example</vt:lpstr>
      <vt:lpstr>Binary Search – Iterative Algorithm</vt:lpstr>
      <vt:lpstr>Binary Search – Recursive Algorithm</vt:lpstr>
      <vt:lpstr>Binary Search - Analysis</vt:lpstr>
      <vt:lpstr>Binary Search – Examples</vt:lpstr>
      <vt:lpstr>Multiplying Large Integers</vt:lpstr>
      <vt:lpstr>Multiplying Large Integers Problem</vt:lpstr>
      <vt:lpstr> </vt:lpstr>
      <vt:lpstr>Multiplying Large Integers Problem</vt:lpstr>
      <vt:lpstr>                                    for Binary Number</vt:lpstr>
      <vt:lpstr>Algorithm</vt:lpstr>
      <vt:lpstr>Analysis of Time Complexity</vt:lpstr>
      <vt:lpstr>Multiplying Large Integers Problem</vt:lpstr>
      <vt:lpstr>Merge Sort</vt:lpstr>
      <vt:lpstr>Merge Sort - Example</vt:lpstr>
      <vt:lpstr>Merge Sort - Example</vt:lpstr>
      <vt:lpstr>Merge Sort – Example (HW)</vt:lpstr>
      <vt:lpstr>Merge Sort - Algorithm</vt:lpstr>
      <vt:lpstr>Merge Sort - Algorithm</vt:lpstr>
      <vt:lpstr>Merge Sort - Analysis</vt:lpstr>
      <vt:lpstr>Quick Sort</vt:lpstr>
      <vt:lpstr>Quick Sort – Example(Inplace)</vt:lpstr>
      <vt:lpstr>Quick Sort - Example</vt:lpstr>
      <vt:lpstr>Quick Sort - Example</vt:lpstr>
      <vt:lpstr>Quick Sort - Example</vt:lpstr>
      <vt:lpstr>Quick Sort - Example</vt:lpstr>
      <vt:lpstr>Quick Sort - Examples</vt:lpstr>
      <vt:lpstr>Quick Sort - Algorithm</vt:lpstr>
      <vt:lpstr>Quick Sort - Analysis</vt:lpstr>
      <vt:lpstr>Quick Sort - Analysis</vt:lpstr>
      <vt:lpstr>Strassen’s Algorithm for Matrix Multiplication </vt:lpstr>
      <vt:lpstr>Matrix Multiplication</vt:lpstr>
      <vt:lpstr>Matrix Multiplication</vt:lpstr>
      <vt:lpstr>Algorithm for simple multiplication</vt:lpstr>
      <vt:lpstr>Algorithm for simple Addition</vt:lpstr>
      <vt:lpstr>Divide and Conquer Approach</vt:lpstr>
      <vt:lpstr>PowerPoint Presentation</vt:lpstr>
      <vt:lpstr>Logic</vt:lpstr>
      <vt:lpstr>MOTIVATION BEHIND STRASSEN ALGORITHM</vt:lpstr>
      <vt:lpstr>Strassen’s Algorithm for Matrix Multiplication </vt:lpstr>
      <vt:lpstr>Strassen’s Algorithm for Matrix Multiplication </vt:lpstr>
      <vt:lpstr>Strassen’s Algorithm - Analysis</vt:lpstr>
      <vt:lpstr>Exponentiation </vt:lpstr>
      <vt:lpstr>Exponentiation - Sequential </vt:lpstr>
      <vt:lpstr>Exponentiation - Sequential </vt:lpstr>
      <vt:lpstr>Exponentiation - Sequential </vt:lpstr>
      <vt:lpstr>Exponentiation – D &amp; C</vt:lpstr>
      <vt:lpstr>Exponentiation – D &amp; C</vt:lpstr>
      <vt:lpstr>Exponentiation – D &amp; C</vt:lpstr>
      <vt:lpstr>PowerPoint Presentation</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ASHWIN VERMA</cp:lastModifiedBy>
  <cp:revision>1482</cp:revision>
  <dcterms:created xsi:type="dcterms:W3CDTF">2013-05-17T03:00:03Z</dcterms:created>
  <dcterms:modified xsi:type="dcterms:W3CDTF">2021-09-15T02:33:11Z</dcterms:modified>
</cp:coreProperties>
</file>