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2"/>
  </p:notesMasterIdLst>
  <p:sldIdLst>
    <p:sldId id="416" r:id="rId2"/>
    <p:sldId id="417" r:id="rId3"/>
    <p:sldId id="418" r:id="rId4"/>
    <p:sldId id="419" r:id="rId5"/>
    <p:sldId id="420" r:id="rId6"/>
    <p:sldId id="421" r:id="rId7"/>
    <p:sldId id="422" r:id="rId8"/>
    <p:sldId id="423" r:id="rId9"/>
    <p:sldId id="424" r:id="rId10"/>
    <p:sldId id="425" r:id="rId11"/>
    <p:sldId id="426" r:id="rId12"/>
    <p:sldId id="427" r:id="rId13"/>
    <p:sldId id="428" r:id="rId14"/>
    <p:sldId id="429" r:id="rId15"/>
    <p:sldId id="430" r:id="rId16"/>
    <p:sldId id="431" r:id="rId17"/>
    <p:sldId id="432" r:id="rId18"/>
    <p:sldId id="433" r:id="rId19"/>
    <p:sldId id="434" r:id="rId20"/>
    <p:sldId id="435" r:id="rId21"/>
    <p:sldId id="436" r:id="rId22"/>
    <p:sldId id="437" r:id="rId23"/>
    <p:sldId id="438" r:id="rId24"/>
    <p:sldId id="439" r:id="rId25"/>
    <p:sldId id="440" r:id="rId26"/>
    <p:sldId id="441" r:id="rId27"/>
    <p:sldId id="442" r:id="rId28"/>
    <p:sldId id="471" r:id="rId29"/>
    <p:sldId id="470" r:id="rId30"/>
    <p:sldId id="472" r:id="rId31"/>
    <p:sldId id="473" r:id="rId32"/>
    <p:sldId id="474" r:id="rId33"/>
    <p:sldId id="475" r:id="rId34"/>
    <p:sldId id="476" r:id="rId35"/>
    <p:sldId id="477" r:id="rId36"/>
    <p:sldId id="478" r:id="rId37"/>
    <p:sldId id="479" r:id="rId38"/>
    <p:sldId id="480" r:id="rId39"/>
    <p:sldId id="497" r:id="rId40"/>
    <p:sldId id="481" r:id="rId41"/>
    <p:sldId id="482" r:id="rId42"/>
    <p:sldId id="483" r:id="rId43"/>
    <p:sldId id="484" r:id="rId44"/>
    <p:sldId id="485" r:id="rId45"/>
    <p:sldId id="486" r:id="rId46"/>
    <p:sldId id="487" r:id="rId47"/>
    <p:sldId id="498" r:id="rId48"/>
    <p:sldId id="488" r:id="rId49"/>
    <p:sldId id="489" r:id="rId50"/>
    <p:sldId id="490" r:id="rId51"/>
    <p:sldId id="491" r:id="rId52"/>
    <p:sldId id="492" r:id="rId53"/>
    <p:sldId id="493" r:id="rId54"/>
    <p:sldId id="494" r:id="rId55"/>
    <p:sldId id="495" r:id="rId56"/>
    <p:sldId id="496" r:id="rId57"/>
    <p:sldId id="469" r:id="rId58"/>
    <p:sldId id="499" r:id="rId59"/>
    <p:sldId id="500" r:id="rId60"/>
    <p:sldId id="501" r:id="rId61"/>
  </p:sldIdLst>
  <p:sldSz cx="12192000" cy="6858000"/>
  <p:notesSz cx="6858000" cy="9144000"/>
  <p:embeddedFontLst>
    <p:embeddedFont>
      <p:font typeface="Calibri" panose="020F0502020204030204" pitchFamily="34" charset="0"/>
      <p:regular r:id="rId63"/>
      <p:bold r:id="rId64"/>
      <p:italic r:id="rId65"/>
      <p:boldItalic r:id="rId66"/>
    </p:embeddedFont>
    <p:embeddedFont>
      <p:font typeface="Cambria Math" panose="02040503050406030204" pitchFamily="18" charset="0"/>
      <p:regular r:id="rId67"/>
    </p:embeddedFont>
    <p:embeddedFont>
      <p:font typeface="Consolas" panose="020B0609020204030204" pitchFamily="49" charset="0"/>
      <p:regular r:id="rId68"/>
      <p:bold r:id="rId69"/>
      <p:italic r:id="rId70"/>
      <p:boldItalic r:id="rId71"/>
    </p:embeddedFont>
    <p:embeddedFont>
      <p:font typeface="Roboto Condensed" panose="02000000000000000000" pitchFamily="2" charset="0"/>
      <p:regular r:id="rId72"/>
      <p:bold r:id="rId73"/>
      <p:italic r:id="rId74"/>
      <p:boldItalic r:id="rId75"/>
    </p:embeddedFont>
    <p:embeddedFont>
      <p:font typeface="Wingdings 3" panose="05040102010807070707" pitchFamily="18" charset="2"/>
      <p:regular r:id="rId7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242"/>
    <a:srgbClr val="FBD9EB"/>
    <a:srgbClr val="ED524F"/>
    <a:srgbClr val="A71160"/>
    <a:srgbClr val="890E4F"/>
    <a:srgbClr val="FCE0EE"/>
    <a:srgbClr val="FDEDF5"/>
    <a:srgbClr val="F9C3DF"/>
    <a:srgbClr val="F599C9"/>
    <a:srgbClr val="F27E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fntdata"/><Relationship Id="rId68" Type="http://schemas.openxmlformats.org/officeDocument/2006/relationships/font" Target="fonts/font6.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4" Type="http://schemas.openxmlformats.org/officeDocument/2006/relationships/font" Target="fonts/font12.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4.fntdata"/><Relationship Id="rId7" Type="http://schemas.openxmlformats.org/officeDocument/2006/relationships/slide" Target="slides/slide6.xml"/><Relationship Id="rId71" Type="http://schemas.openxmlformats.org/officeDocument/2006/relationships/font" Target="fonts/font9.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10/9/2021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78" y="885617"/>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78" y="861193"/>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78" y="861193"/>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1692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97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4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314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502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10/9/2021</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70" r:id="rId1"/>
    <p:sldLayoutId id="2147483687" r:id="rId2"/>
    <p:sldLayoutId id="2147483688" r:id="rId3"/>
    <p:sldLayoutId id="2147483671" r:id="rId4"/>
    <p:sldLayoutId id="2147483672" r:id="rId5"/>
    <p:sldLayoutId id="2147483689" r:id="rId6"/>
    <p:sldLayoutId id="2147483690" r:id="rId7"/>
    <p:sldLayoutId id="214748368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0.png"/></Relationships>
</file>

<file path=ppt/slides/_rels/slide26.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80.png"/><Relationship Id="rId3" Type="http://schemas.openxmlformats.org/officeDocument/2006/relationships/image" Target="../media/image48.png"/><Relationship Id="rId7" Type="http://schemas.openxmlformats.org/officeDocument/2006/relationships/image" Target="../media/image51.png"/><Relationship Id="rId2"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250.png"/><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81.png"/><Relationship Id="rId13" Type="http://schemas.openxmlformats.org/officeDocument/2006/relationships/image" Target="../media/image186.png"/><Relationship Id="rId3" Type="http://schemas.openxmlformats.org/officeDocument/2006/relationships/image" Target="../media/image176.png"/><Relationship Id="rId7" Type="http://schemas.openxmlformats.org/officeDocument/2006/relationships/image" Target="../media/image180.png"/><Relationship Id="rId12" Type="http://schemas.openxmlformats.org/officeDocument/2006/relationships/image" Target="../media/image185.png"/><Relationship Id="rId2" Type="http://schemas.openxmlformats.org/officeDocument/2006/relationships/image" Target="../media/image1750.png"/><Relationship Id="rId1" Type="http://schemas.openxmlformats.org/officeDocument/2006/relationships/slideLayout" Target="../slideLayouts/slideLayout1.xml"/><Relationship Id="rId6" Type="http://schemas.openxmlformats.org/officeDocument/2006/relationships/image" Target="../media/image179.png"/><Relationship Id="rId11" Type="http://schemas.openxmlformats.org/officeDocument/2006/relationships/image" Target="../media/image184.png"/><Relationship Id="rId5" Type="http://schemas.openxmlformats.org/officeDocument/2006/relationships/image" Target="../media/image178.png"/><Relationship Id="rId10" Type="http://schemas.openxmlformats.org/officeDocument/2006/relationships/image" Target="../media/image183.png"/><Relationship Id="rId4" Type="http://schemas.openxmlformats.org/officeDocument/2006/relationships/image" Target="../media/image177.png"/><Relationship Id="rId9" Type="http://schemas.openxmlformats.org/officeDocument/2006/relationships/image" Target="../media/image182.png"/><Relationship Id="rId14" Type="http://schemas.openxmlformats.org/officeDocument/2006/relationships/image" Target="../media/image18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27050" y="3059112"/>
            <a:ext cx="10515600" cy="2852737"/>
          </a:xfrm>
        </p:spPr>
        <p:txBody>
          <a:bodyPr/>
          <a:lstStyle/>
          <a:p>
            <a:r>
              <a:rPr lang="en-US" b="1" dirty="0"/>
              <a:t>Heap &amp; Heap Sort Algorithm</a:t>
            </a:r>
          </a:p>
        </p:txBody>
      </p:sp>
      <p:pic>
        <p:nvPicPr>
          <p:cNvPr id="4" name="Picture 4" descr="Image result for ANALYSIS AND DESIGN OF ALGORITHMS image">
            <a:extLst>
              <a:ext uri="{FF2B5EF4-FFF2-40B4-BE49-F238E27FC236}">
                <a16:creationId xmlns:a16="http://schemas.microsoft.com/office/drawing/2014/main" id="{7BC07752-45DF-48BF-B122-9E9764CFCB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7754" y="2070483"/>
            <a:ext cx="1852733" cy="18288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7">
            <a:extLst>
              <a:ext uri="{FF2B5EF4-FFF2-40B4-BE49-F238E27FC236}">
                <a16:creationId xmlns:a16="http://schemas.microsoft.com/office/drawing/2014/main" id="{C9B08DF1-8CA4-4CE2-8F6D-8E9AE2F30F03}"/>
              </a:ext>
            </a:extLst>
          </p:cNvPr>
          <p:cNvSpPr txBox="1">
            <a:spLocks/>
          </p:cNvSpPr>
          <p:nvPr/>
        </p:nvSpPr>
        <p:spPr>
          <a:xfrm>
            <a:off x="527050" y="1188711"/>
            <a:ext cx="7803275" cy="37408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latin typeface="Roboto Condensed" panose="02000000000000000000" pitchFamily="2" charset="0"/>
                <a:ea typeface="Roboto Condensed" panose="02000000000000000000" pitchFamily="2" charset="0"/>
              </a:rPr>
              <a:t>2CS503 Design &amp; Analysis of Algorithm</a:t>
            </a:r>
            <a:br>
              <a:rPr lang="en-US" sz="5400" dirty="0">
                <a:latin typeface="Roboto Condensed" panose="02000000000000000000" pitchFamily="2" charset="0"/>
                <a:ea typeface="Roboto Condensed" panose="02000000000000000000" pitchFamily="2" charset="0"/>
              </a:rPr>
            </a:br>
            <a:br>
              <a:rPr lang="en-US" sz="5400" dirty="0">
                <a:latin typeface="Roboto Condensed" panose="02000000000000000000" pitchFamily="2" charset="0"/>
                <a:ea typeface="Roboto Condensed" panose="02000000000000000000" pitchFamily="2" charset="0"/>
              </a:rPr>
            </a:br>
            <a:endParaRPr lang="en-US" sz="5400" b="1"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2915097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Example 1</a:t>
            </a:r>
          </a:p>
        </p:txBody>
      </p:sp>
      <p:graphicFrame>
        <p:nvGraphicFramePr>
          <p:cNvPr id="4" name="Table 3"/>
          <p:cNvGraphicFramePr>
            <a:graphicFrameLocks noGrp="1"/>
          </p:cNvGraphicFramePr>
          <p:nvPr/>
        </p:nvGraphicFramePr>
        <p:xfrm>
          <a:off x="4466165" y="1528465"/>
          <a:ext cx="3259670" cy="45720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370840">
                <a:tc>
                  <a:txBody>
                    <a:bodyPr/>
                    <a:lstStyle/>
                    <a:p>
                      <a:pPr algn="ctr"/>
                      <a:r>
                        <a:rPr lang="en-US" sz="2400" dirty="0"/>
                        <a:t>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10</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a:off x="3009900" y="990600"/>
            <a:ext cx="6172200" cy="461665"/>
          </a:xfrm>
          <a:prstGeom prst="rect">
            <a:avLst/>
          </a:prstGeom>
          <a:noFill/>
        </p:spPr>
        <p:txBody>
          <a:bodyPr wrap="square" rtlCol="0">
            <a:spAutoFit/>
          </a:bodyPr>
          <a:lstStyle/>
          <a:p>
            <a:r>
              <a:rPr lang="en-US" sz="2400" dirty="0"/>
              <a:t>Sort the following elements in Ascending order</a:t>
            </a:r>
          </a:p>
        </p:txBody>
      </p:sp>
      <p:cxnSp>
        <p:nvCxnSpPr>
          <p:cNvPr id="6" name="Straight Connector 5"/>
          <p:cNvCxnSpPr/>
          <p:nvPr/>
        </p:nvCxnSpPr>
        <p:spPr>
          <a:xfrm>
            <a:off x="609600" y="2286000"/>
            <a:ext cx="10972800"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11" idx="3"/>
            <a:endCxn id="13" idx="0"/>
          </p:cNvCxnSpPr>
          <p:nvPr/>
        </p:nvCxnSpPr>
        <p:spPr>
          <a:xfrm flipH="1">
            <a:off x="6518436" y="3138927"/>
            <a:ext cx="348127"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nvGraphicFramePr>
        <p:xfrm>
          <a:off x="537755" y="3313784"/>
          <a:ext cx="3259670" cy="54864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548640">
                <a:tc>
                  <a:txBody>
                    <a:bodyPr/>
                    <a:lstStyle/>
                    <a:p>
                      <a:pPr algn="ctr"/>
                      <a:r>
                        <a:rPr lang="en-US" sz="2400" dirty="0"/>
                        <a:t>10</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15" name="Straight Connector 14"/>
          <p:cNvCxnSpPr>
            <a:stCxn id="11" idx="5"/>
            <a:endCxn id="16" idx="0"/>
          </p:cNvCxnSpPr>
          <p:nvPr/>
        </p:nvCxnSpPr>
        <p:spPr>
          <a:xfrm>
            <a:off x="7319167" y="3138927"/>
            <a:ext cx="383308"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772825" y="2592585"/>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10</a:t>
            </a:r>
          </a:p>
        </p:txBody>
      </p:sp>
      <p:sp>
        <p:nvSpPr>
          <p:cNvPr id="13" name="Oval 12"/>
          <p:cNvSpPr/>
          <p:nvPr/>
        </p:nvSpPr>
        <p:spPr>
          <a:xfrm>
            <a:off x="6198396"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5</a:t>
            </a:r>
          </a:p>
        </p:txBody>
      </p:sp>
      <p:cxnSp>
        <p:nvCxnSpPr>
          <p:cNvPr id="31" name="Straight Connector 30"/>
          <p:cNvCxnSpPr/>
          <p:nvPr/>
        </p:nvCxnSpPr>
        <p:spPr>
          <a:xfrm>
            <a:off x="6705165" y="4121943"/>
            <a:ext cx="283964" cy="65029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382435"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3</a:t>
            </a:r>
          </a:p>
        </p:txBody>
      </p:sp>
      <p:cxnSp>
        <p:nvCxnSpPr>
          <p:cNvPr id="21" name="Straight Connector 20"/>
          <p:cNvCxnSpPr>
            <a:stCxn id="13" idx="3"/>
            <a:endCxn id="22" idx="0"/>
          </p:cNvCxnSpPr>
          <p:nvPr/>
        </p:nvCxnSpPr>
        <p:spPr>
          <a:xfrm flipH="1">
            <a:off x="6048488" y="4106960"/>
            <a:ext cx="243646" cy="65029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728448" y="475725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4</a:t>
            </a:r>
          </a:p>
        </p:txBody>
      </p:sp>
      <p:sp>
        <p:nvSpPr>
          <p:cNvPr id="32" name="Oval 31"/>
          <p:cNvSpPr/>
          <p:nvPr/>
        </p:nvSpPr>
        <p:spPr>
          <a:xfrm>
            <a:off x="6723902" y="475725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sp>
        <p:nvSpPr>
          <p:cNvPr id="24" name="TextBox 23"/>
          <p:cNvSpPr txBox="1"/>
          <p:nvPr/>
        </p:nvSpPr>
        <p:spPr>
          <a:xfrm>
            <a:off x="569874" y="4706468"/>
            <a:ext cx="3524794" cy="1200329"/>
          </a:xfrm>
          <a:prstGeom prst="rect">
            <a:avLst/>
          </a:prstGeom>
          <a:solidFill>
            <a:srgbClr val="FCE0EE"/>
          </a:solidFill>
        </p:spPr>
        <p:txBody>
          <a:bodyPr wrap="square" rtlCol="0">
            <a:spAutoFit/>
          </a:bodyPr>
          <a:lstStyle/>
          <a:p>
            <a:pPr marL="457200" indent="-457200" algn="just">
              <a:buAutoNum type="arabicPeriod"/>
            </a:pPr>
            <a:r>
              <a:rPr lang="en-US" sz="2400" dirty="0">
                <a:solidFill>
                  <a:srgbClr val="A71160"/>
                </a:solidFill>
              </a:rPr>
              <a:t>Swap the first and the last nodes and </a:t>
            </a:r>
          </a:p>
          <a:p>
            <a:pPr marL="457200" indent="-457200" algn="just">
              <a:buAutoNum type="arabicPeriod"/>
            </a:pPr>
            <a:r>
              <a:rPr lang="en-US" sz="2400" dirty="0">
                <a:solidFill>
                  <a:srgbClr val="A71160"/>
                </a:solidFill>
              </a:rPr>
              <a:t>Delete the last node.</a:t>
            </a:r>
          </a:p>
        </p:txBody>
      </p:sp>
      <p:sp>
        <p:nvSpPr>
          <p:cNvPr id="40" name="TextBox 39"/>
          <p:cNvSpPr txBox="1"/>
          <p:nvPr/>
        </p:nvSpPr>
        <p:spPr>
          <a:xfrm>
            <a:off x="609594" y="2303041"/>
            <a:ext cx="2690160" cy="400110"/>
          </a:xfrm>
          <a:prstGeom prst="rect">
            <a:avLst/>
          </a:prstGeom>
          <a:noFill/>
          <a:ln w="28575">
            <a:solidFill>
              <a:schemeClr val="tx1"/>
            </a:solidFill>
          </a:ln>
        </p:spPr>
        <p:txBody>
          <a:bodyPr wrap="none" rtlCol="0">
            <a:spAutoFit/>
          </a:bodyPr>
          <a:lstStyle/>
          <a:p>
            <a:r>
              <a:rPr lang="en-IN" sz="2000" b="1" dirty="0"/>
              <a:t>Step 3 : Apply Heap Sort</a:t>
            </a:r>
            <a:endParaRPr lang="en-US" sz="2000" b="1" dirty="0"/>
          </a:p>
        </p:txBody>
      </p:sp>
      <mc:AlternateContent xmlns:mc="http://schemas.openxmlformats.org/markup-compatibility/2006" xmlns:a14="http://schemas.microsoft.com/office/drawing/2010/main">
        <mc:Choice Requires="a14">
          <p:graphicFrame>
            <p:nvGraphicFramePr>
              <p:cNvPr id="41" name="Table 40"/>
              <p:cNvGraphicFramePr>
                <a:graphicFrameLocks noGrp="1"/>
              </p:cNvGraphicFramePr>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1</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2</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3</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4</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5</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9224174"/>
                      </a:ext>
                    </a:extLst>
                  </a:tr>
                </a:tbl>
              </a:graphicData>
            </a:graphic>
          </p:graphicFrame>
        </mc:Choice>
        <mc:Fallback xmlns="">
          <p:graphicFrame>
            <p:nvGraphicFramePr>
              <p:cNvPr id="41" name="Table 40"/>
              <p:cNvGraphicFramePr>
                <a:graphicFrameLocks noGrp="1"/>
              </p:cNvGraphicFramePr>
              <p:nvPr>
                <p:extLst>
                  <p:ext uri="{D42A27DB-BD31-4B8C-83A1-F6EECF244321}">
                    <p14:modId xmlns:p14="http://schemas.microsoft.com/office/powerpoint/2010/main" val="3275512645"/>
                  </p:ext>
                </p:extLst>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r="-406604"/>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90598" r="-268376"/>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214423" r="-201923"/>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311429" r="-100000"/>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411429"/>
                          </a:stretch>
                        </a:blipFill>
                      </a:tcPr>
                    </a:tc>
                    <a:extLst>
                      <a:ext uri="{0D108BD9-81ED-4DB2-BD59-A6C34878D82A}">
                        <a16:rowId xmlns:a16="http://schemas.microsoft.com/office/drawing/2014/main" val="2199224174"/>
                      </a:ext>
                    </a:extLst>
                  </a:tr>
                </a:tbl>
              </a:graphicData>
            </a:graphic>
          </p:graphicFrame>
        </mc:Fallback>
      </mc:AlternateContent>
      <p:sp>
        <p:nvSpPr>
          <p:cNvPr id="19" name="Freeform 18"/>
          <p:cNvSpPr/>
          <p:nvPr/>
        </p:nvSpPr>
        <p:spPr>
          <a:xfrm>
            <a:off x="873029" y="3898119"/>
            <a:ext cx="2590800" cy="175025"/>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w="19050">
            <a:solidFill>
              <a:srgbClr val="ED524F"/>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0" name="TextBox 19"/>
          <p:cNvSpPr txBox="1"/>
          <p:nvPr/>
        </p:nvSpPr>
        <p:spPr>
          <a:xfrm>
            <a:off x="1733326" y="4053230"/>
            <a:ext cx="762000" cy="369332"/>
          </a:xfrm>
          <a:prstGeom prst="rect">
            <a:avLst/>
          </a:prstGeom>
          <a:noFill/>
        </p:spPr>
        <p:txBody>
          <a:bodyPr wrap="square" rtlCol="0">
            <a:spAutoFit/>
          </a:bodyPr>
          <a:lstStyle/>
          <a:p>
            <a:pPr algn="ctr"/>
            <a:r>
              <a:rPr lang="en-US" b="1" dirty="0">
                <a:solidFill>
                  <a:srgbClr val="0070C0"/>
                </a:solidFill>
              </a:rPr>
              <a:t>Swap</a:t>
            </a:r>
          </a:p>
        </p:txBody>
      </p:sp>
      <p:cxnSp>
        <p:nvCxnSpPr>
          <p:cNvPr id="8" name="Straight Arrow Connector 7"/>
          <p:cNvCxnSpPr/>
          <p:nvPr/>
        </p:nvCxnSpPr>
        <p:spPr>
          <a:xfrm>
            <a:off x="7105927" y="3297979"/>
            <a:ext cx="13329" cy="1378524"/>
          </a:xfrm>
          <a:prstGeom prst="straightConnector1">
            <a:avLst/>
          </a:prstGeom>
          <a:ln w="19050">
            <a:solidFill>
              <a:srgbClr val="ED524F"/>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99888" y="3366245"/>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10</a:t>
            </a:r>
          </a:p>
        </p:txBody>
      </p:sp>
      <p:sp>
        <p:nvSpPr>
          <p:cNvPr id="28" name="TextBox 27"/>
          <p:cNvSpPr txBox="1"/>
          <p:nvPr/>
        </p:nvSpPr>
        <p:spPr>
          <a:xfrm>
            <a:off x="604608" y="3366246"/>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1</a:t>
            </a:r>
          </a:p>
        </p:txBody>
      </p:sp>
      <p:sp>
        <p:nvSpPr>
          <p:cNvPr id="29" name="TextBox 28"/>
          <p:cNvSpPr txBox="1"/>
          <p:nvPr/>
        </p:nvSpPr>
        <p:spPr>
          <a:xfrm>
            <a:off x="6864265" y="2684025"/>
            <a:ext cx="457200" cy="400110"/>
          </a:xfrm>
          <a:prstGeom prst="rect">
            <a:avLst/>
          </a:prstGeom>
          <a:solidFill>
            <a:srgbClr val="002060"/>
          </a:solidFill>
        </p:spPr>
        <p:txBody>
          <a:bodyPr wrap="square" rtlCol="0">
            <a:spAutoFit/>
          </a:bodyPr>
          <a:lstStyle/>
          <a:p>
            <a:pPr algn="ctr"/>
            <a:r>
              <a:rPr lang="en-US" sz="2000" b="1" dirty="0">
                <a:solidFill>
                  <a:schemeClr val="accent5"/>
                </a:solidFill>
              </a:rPr>
              <a:t>1</a:t>
            </a:r>
          </a:p>
        </p:txBody>
      </p:sp>
      <p:sp>
        <p:nvSpPr>
          <p:cNvPr id="30" name="TextBox 29"/>
          <p:cNvSpPr txBox="1"/>
          <p:nvPr/>
        </p:nvSpPr>
        <p:spPr>
          <a:xfrm>
            <a:off x="6815342" y="4877243"/>
            <a:ext cx="457200" cy="400110"/>
          </a:xfrm>
          <a:prstGeom prst="rect">
            <a:avLst/>
          </a:prstGeom>
          <a:solidFill>
            <a:srgbClr val="002060"/>
          </a:solidFill>
        </p:spPr>
        <p:txBody>
          <a:bodyPr wrap="square" rtlCol="0">
            <a:spAutoFit/>
          </a:bodyPr>
          <a:lstStyle/>
          <a:p>
            <a:pPr algn="ctr"/>
            <a:r>
              <a:rPr lang="en-US" sz="2000" b="1" dirty="0">
                <a:solidFill>
                  <a:schemeClr val="accent5"/>
                </a:solidFill>
              </a:rPr>
              <a:t>10</a:t>
            </a:r>
          </a:p>
        </p:txBody>
      </p:sp>
    </p:spTree>
    <p:extLst>
      <p:ext uri="{BB962C8B-B14F-4D97-AF65-F5344CB8AC3E}">
        <p14:creationId xmlns:p14="http://schemas.microsoft.com/office/powerpoint/2010/main" val="362367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1500"/>
                                        <p:tgtEl>
                                          <p:spTgt spid="19"/>
                                        </p:tgtEl>
                                      </p:cBhvr>
                                    </p:animEffect>
                                  </p:childTnLst>
                                </p:cTn>
                              </p:par>
                            </p:childTnLst>
                          </p:cTn>
                        </p:par>
                        <p:par>
                          <p:cTn id="20" fill="hold">
                            <p:stCondLst>
                              <p:cond delay="2000"/>
                            </p:stCondLst>
                            <p:childTnLst>
                              <p:par>
                                <p:cTn id="21" presetID="6" presetClass="entr" presetSubtype="32"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ircle(out)">
                                      <p:cBhvr>
                                        <p:cTn id="23" dur="1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4">
                                            <p:txEl>
                                              <p:pRg st="1" end="1"/>
                                            </p:txEl>
                                          </p:spTgt>
                                        </p:tgtEl>
                                        <p:attrNameLst>
                                          <p:attrName>style.visibility</p:attrName>
                                        </p:attrNameLst>
                                      </p:cBhvr>
                                      <p:to>
                                        <p:strVal val="visible"/>
                                      </p:to>
                                    </p:set>
                                    <p:animEffect transition="in" filter="fade">
                                      <p:cBhvr>
                                        <p:cTn id="46" dur="500"/>
                                        <p:tgtEl>
                                          <p:spTgt spid="24">
                                            <p:txEl>
                                              <p:pRg st="1" end="1"/>
                                            </p:txEl>
                                          </p:spTgt>
                                        </p:tgtEl>
                                      </p:cBhvr>
                                    </p:animEffect>
                                  </p:childTnLst>
                                </p:cTn>
                              </p:par>
                              <p:par>
                                <p:cTn id="47" presetID="14" presetClass="exit" presetSubtype="10" fill="hold" nodeType="withEffect">
                                  <p:stCondLst>
                                    <p:cond delay="0"/>
                                  </p:stCondLst>
                                  <p:childTnLst>
                                    <p:animEffect transition="out" filter="randombar(horizontal)">
                                      <p:cBhvr>
                                        <p:cTn id="48" dur="500"/>
                                        <p:tgtEl>
                                          <p:spTgt spid="31"/>
                                        </p:tgtEl>
                                      </p:cBhvr>
                                    </p:animEffect>
                                    <p:set>
                                      <p:cBhvr>
                                        <p:cTn id="49" dur="1" fill="hold">
                                          <p:stCondLst>
                                            <p:cond delay="499"/>
                                          </p:stCondLst>
                                        </p:cTn>
                                        <p:tgtEl>
                                          <p:spTgt spid="31"/>
                                        </p:tgtEl>
                                        <p:attrNameLst>
                                          <p:attrName>style.visibility</p:attrName>
                                        </p:attrNameLst>
                                      </p:cBhvr>
                                      <p:to>
                                        <p:strVal val="hidden"/>
                                      </p:to>
                                    </p:set>
                                  </p:childTnLst>
                                </p:cTn>
                              </p:par>
                            </p:childTnLst>
                          </p:cTn>
                        </p:par>
                        <p:par>
                          <p:cTn id="50" fill="hold">
                            <p:stCondLst>
                              <p:cond delay="500"/>
                            </p:stCondLst>
                            <p:childTnLst>
                              <p:par>
                                <p:cTn id="51" presetID="14" presetClass="exit" presetSubtype="10" fill="hold" nodeType="afterEffect">
                                  <p:stCondLst>
                                    <p:cond delay="0"/>
                                  </p:stCondLst>
                                  <p:childTnLst>
                                    <p:animEffect transition="out" filter="randombar(horizontal)">
                                      <p:cBhvr>
                                        <p:cTn id="52" dur="500"/>
                                        <p:tgtEl>
                                          <p:spTgt spid="8"/>
                                        </p:tgtEl>
                                      </p:cBhvr>
                                    </p:animEffect>
                                    <p:set>
                                      <p:cBhvr>
                                        <p:cTn id="53" dur="1" fill="hold">
                                          <p:stCondLst>
                                            <p:cond delay="499"/>
                                          </p:stCondLst>
                                        </p:cTn>
                                        <p:tgtEl>
                                          <p:spTgt spid="8"/>
                                        </p:tgtEl>
                                        <p:attrNameLst>
                                          <p:attrName>style.visibility</p:attrName>
                                        </p:attrNameLst>
                                      </p:cBhvr>
                                      <p:to>
                                        <p:strVal val="hidden"/>
                                      </p:to>
                                    </p:set>
                                  </p:childTnLst>
                                </p:cTn>
                              </p:par>
                              <p:par>
                                <p:cTn id="54" presetID="14" presetClass="exit" presetSubtype="10" fill="hold" grpId="1" nodeType="withEffect">
                                  <p:stCondLst>
                                    <p:cond delay="0"/>
                                  </p:stCondLst>
                                  <p:childTnLst>
                                    <p:animEffect transition="out" filter="randombar(horizontal)">
                                      <p:cBhvr>
                                        <p:cTn id="55" dur="500"/>
                                        <p:tgtEl>
                                          <p:spTgt spid="30"/>
                                        </p:tgtEl>
                                      </p:cBhvr>
                                    </p:animEffect>
                                    <p:set>
                                      <p:cBhvr>
                                        <p:cTn id="56" dur="1" fill="hold">
                                          <p:stCondLst>
                                            <p:cond delay="499"/>
                                          </p:stCondLst>
                                        </p:cTn>
                                        <p:tgtEl>
                                          <p:spTgt spid="30"/>
                                        </p:tgtEl>
                                        <p:attrNameLst>
                                          <p:attrName>style.visibility</p:attrName>
                                        </p:attrNameLst>
                                      </p:cBhvr>
                                      <p:to>
                                        <p:strVal val="hidden"/>
                                      </p:to>
                                    </p:set>
                                  </p:childTnLst>
                                </p:cTn>
                              </p:par>
                              <p:par>
                                <p:cTn id="57" presetID="14" presetClass="exit" presetSubtype="10" fill="hold" grpId="0" nodeType="withEffect">
                                  <p:stCondLst>
                                    <p:cond delay="0"/>
                                  </p:stCondLst>
                                  <p:childTnLst>
                                    <p:animEffect transition="out" filter="randombar(horizontal)">
                                      <p:cBhvr>
                                        <p:cTn id="58" dur="500"/>
                                        <p:tgtEl>
                                          <p:spTgt spid="32"/>
                                        </p:tgtEl>
                                      </p:cBhvr>
                                    </p:animEffect>
                                    <p:set>
                                      <p:cBhvr>
                                        <p:cTn id="59"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4" grpId="0" animBg="1"/>
      <p:bldP spid="19" grpId="0" animBg="1"/>
      <p:bldP spid="20" grpId="0"/>
      <p:bldP spid="27" grpId="0" animBg="1"/>
      <p:bldP spid="28" grpId="0" animBg="1"/>
      <p:bldP spid="29" grpId="0" animBg="1"/>
      <p:bldP spid="30" grpId="0" animBg="1"/>
      <p:bldP spid="3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Example 1</a:t>
            </a:r>
          </a:p>
        </p:txBody>
      </p:sp>
      <p:graphicFrame>
        <p:nvGraphicFramePr>
          <p:cNvPr id="4" name="Table 3"/>
          <p:cNvGraphicFramePr>
            <a:graphicFrameLocks noGrp="1"/>
          </p:cNvGraphicFramePr>
          <p:nvPr/>
        </p:nvGraphicFramePr>
        <p:xfrm>
          <a:off x="4466165" y="1528465"/>
          <a:ext cx="3259670" cy="45720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370840">
                <a:tc>
                  <a:txBody>
                    <a:bodyPr/>
                    <a:lstStyle/>
                    <a:p>
                      <a:pPr algn="ctr"/>
                      <a:r>
                        <a:rPr lang="en-US" sz="2400" dirty="0"/>
                        <a:t>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10</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a:off x="3009900" y="990600"/>
            <a:ext cx="6172200" cy="461665"/>
          </a:xfrm>
          <a:prstGeom prst="rect">
            <a:avLst/>
          </a:prstGeom>
          <a:noFill/>
        </p:spPr>
        <p:txBody>
          <a:bodyPr wrap="square" rtlCol="0">
            <a:spAutoFit/>
          </a:bodyPr>
          <a:lstStyle/>
          <a:p>
            <a:r>
              <a:rPr lang="en-US" sz="2400" dirty="0"/>
              <a:t>Sort the following elements in Ascending order</a:t>
            </a:r>
          </a:p>
        </p:txBody>
      </p:sp>
      <p:cxnSp>
        <p:nvCxnSpPr>
          <p:cNvPr id="6" name="Straight Connector 5"/>
          <p:cNvCxnSpPr/>
          <p:nvPr/>
        </p:nvCxnSpPr>
        <p:spPr>
          <a:xfrm>
            <a:off x="609600" y="2286000"/>
            <a:ext cx="1097280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7" name="Table 6"/>
          <p:cNvGraphicFramePr>
            <a:graphicFrameLocks noGrp="1"/>
          </p:cNvGraphicFramePr>
          <p:nvPr/>
        </p:nvGraphicFramePr>
        <p:xfrm>
          <a:off x="537755" y="3313784"/>
          <a:ext cx="3259670" cy="54864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548640">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b="1" dirty="0">
                          <a:solidFill>
                            <a:srgbClr val="C00000"/>
                          </a:solidFill>
                        </a:rPr>
                        <a:t>10</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bl>
          </a:graphicData>
        </a:graphic>
      </p:graphicFrame>
      <p:sp>
        <p:nvSpPr>
          <p:cNvPr id="11" name="Oval 10"/>
          <p:cNvSpPr/>
          <p:nvPr/>
        </p:nvSpPr>
        <p:spPr>
          <a:xfrm>
            <a:off x="6772825" y="2592585"/>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cxnSp>
        <p:nvCxnSpPr>
          <p:cNvPr id="12" name="Straight Connector 11"/>
          <p:cNvCxnSpPr>
            <a:stCxn id="11" idx="3"/>
            <a:endCxn id="13" idx="0"/>
          </p:cNvCxnSpPr>
          <p:nvPr/>
        </p:nvCxnSpPr>
        <p:spPr>
          <a:xfrm flipH="1">
            <a:off x="6518436" y="3138927"/>
            <a:ext cx="348127"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198396"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5</a:t>
            </a:r>
          </a:p>
        </p:txBody>
      </p:sp>
      <p:cxnSp>
        <p:nvCxnSpPr>
          <p:cNvPr id="15" name="Straight Connector 14"/>
          <p:cNvCxnSpPr>
            <a:stCxn id="11" idx="5"/>
          </p:cNvCxnSpPr>
          <p:nvPr/>
        </p:nvCxnSpPr>
        <p:spPr>
          <a:xfrm>
            <a:off x="7319167" y="3138927"/>
            <a:ext cx="370245" cy="42976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382435"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95000"/>
                  </a:schemeClr>
                </a:solidFill>
              </a:rPr>
              <a:t>3</a:t>
            </a:r>
          </a:p>
        </p:txBody>
      </p:sp>
      <p:cxnSp>
        <p:nvCxnSpPr>
          <p:cNvPr id="21" name="Straight Connector 20"/>
          <p:cNvCxnSpPr>
            <a:stCxn id="13" idx="3"/>
            <a:endCxn id="22" idx="0"/>
          </p:cNvCxnSpPr>
          <p:nvPr/>
        </p:nvCxnSpPr>
        <p:spPr>
          <a:xfrm flipH="1">
            <a:off x="6048488" y="4106960"/>
            <a:ext cx="243646" cy="65029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728448" y="475725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4</a:t>
            </a:r>
          </a:p>
        </p:txBody>
      </p:sp>
      <p:sp>
        <p:nvSpPr>
          <p:cNvPr id="40" name="TextBox 39"/>
          <p:cNvSpPr txBox="1"/>
          <p:nvPr/>
        </p:nvSpPr>
        <p:spPr>
          <a:xfrm>
            <a:off x="609594" y="2303041"/>
            <a:ext cx="2690160" cy="400110"/>
          </a:xfrm>
          <a:prstGeom prst="rect">
            <a:avLst/>
          </a:prstGeom>
          <a:noFill/>
          <a:ln w="28575">
            <a:solidFill>
              <a:schemeClr val="tx1"/>
            </a:solidFill>
          </a:ln>
        </p:spPr>
        <p:txBody>
          <a:bodyPr wrap="none" rtlCol="0">
            <a:spAutoFit/>
          </a:bodyPr>
          <a:lstStyle/>
          <a:p>
            <a:r>
              <a:rPr lang="en-IN" sz="2000" b="1" dirty="0"/>
              <a:t>Step 3 : Apply Heap Sort</a:t>
            </a:r>
            <a:endParaRPr lang="en-US" sz="2000" b="1" dirty="0"/>
          </a:p>
        </p:txBody>
      </p:sp>
      <mc:AlternateContent xmlns:mc="http://schemas.openxmlformats.org/markup-compatibility/2006" xmlns:a14="http://schemas.microsoft.com/office/drawing/2010/main">
        <mc:Choice Requires="a14">
          <p:graphicFrame>
            <p:nvGraphicFramePr>
              <p:cNvPr id="41" name="Table 40"/>
              <p:cNvGraphicFramePr>
                <a:graphicFrameLocks noGrp="1"/>
              </p:cNvGraphicFramePr>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1</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2</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3</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4</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5</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9224174"/>
                      </a:ext>
                    </a:extLst>
                  </a:tr>
                </a:tbl>
              </a:graphicData>
            </a:graphic>
          </p:graphicFrame>
        </mc:Choice>
        <mc:Fallback xmlns="">
          <p:graphicFrame>
            <p:nvGraphicFramePr>
              <p:cNvPr id="41" name="Table 40"/>
              <p:cNvGraphicFramePr>
                <a:graphicFrameLocks noGrp="1"/>
              </p:cNvGraphicFramePr>
              <p:nvPr>
                <p:extLst>
                  <p:ext uri="{D42A27DB-BD31-4B8C-83A1-F6EECF244321}">
                    <p14:modId xmlns:p14="http://schemas.microsoft.com/office/powerpoint/2010/main" val="3275512645"/>
                  </p:ext>
                </p:extLst>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r="-406604"/>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90598" r="-268376"/>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214423" r="-201923"/>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311429" r="-100000"/>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411429"/>
                          </a:stretch>
                        </a:blipFill>
                      </a:tcPr>
                    </a:tc>
                    <a:extLst>
                      <a:ext uri="{0D108BD9-81ED-4DB2-BD59-A6C34878D82A}">
                        <a16:rowId xmlns:a16="http://schemas.microsoft.com/office/drawing/2014/main" val="2199224174"/>
                      </a:ext>
                    </a:extLst>
                  </a:tr>
                </a:tbl>
              </a:graphicData>
            </a:graphic>
          </p:graphicFrame>
        </mc:Fallback>
      </mc:AlternateContent>
      <p:sp>
        <p:nvSpPr>
          <p:cNvPr id="27" name="TextBox 26"/>
          <p:cNvSpPr txBox="1"/>
          <p:nvPr/>
        </p:nvSpPr>
        <p:spPr>
          <a:xfrm>
            <a:off x="9067800" y="2699267"/>
            <a:ext cx="2514600" cy="1015663"/>
          </a:xfrm>
          <a:prstGeom prst="rect">
            <a:avLst/>
          </a:prstGeom>
          <a:noFill/>
        </p:spPr>
        <p:txBody>
          <a:bodyPr wrap="square" rtlCol="0">
            <a:spAutoFit/>
          </a:bodyPr>
          <a:lstStyle/>
          <a:p>
            <a:r>
              <a:rPr lang="en-US" sz="2000" b="1" dirty="0"/>
              <a:t>Max Heap Property is violated so, create a Max Heap again. </a:t>
            </a:r>
          </a:p>
        </p:txBody>
      </p:sp>
      <p:sp>
        <p:nvSpPr>
          <p:cNvPr id="28" name="Freeform 11"/>
          <p:cNvSpPr>
            <a:spLocks/>
          </p:cNvSpPr>
          <p:nvPr/>
        </p:nvSpPr>
        <p:spPr bwMode="auto">
          <a:xfrm>
            <a:off x="6301793" y="3015697"/>
            <a:ext cx="319927" cy="439114"/>
          </a:xfrm>
          <a:custGeom>
            <a:avLst/>
            <a:gdLst>
              <a:gd name="T0" fmla="*/ 0 w 162"/>
              <a:gd name="T1" fmla="*/ 264 h 264"/>
              <a:gd name="T2" fmla="*/ 30 w 162"/>
              <a:gd name="T3" fmla="*/ 162 h 264"/>
              <a:gd name="T4" fmla="*/ 90 w 162"/>
              <a:gd name="T5" fmla="*/ 66 h 264"/>
              <a:gd name="T6" fmla="*/ 162 w 162"/>
              <a:gd name="T7" fmla="*/ 0 h 264"/>
              <a:gd name="T8" fmla="*/ 0 60000 65536"/>
              <a:gd name="T9" fmla="*/ 0 60000 65536"/>
              <a:gd name="T10" fmla="*/ 0 60000 65536"/>
              <a:gd name="T11" fmla="*/ 0 60000 65536"/>
              <a:gd name="T12" fmla="*/ 0 w 162"/>
              <a:gd name="T13" fmla="*/ 0 h 264"/>
              <a:gd name="T14" fmla="*/ 162 w 162"/>
              <a:gd name="T15" fmla="*/ 264 h 264"/>
            </a:gdLst>
            <a:ahLst/>
            <a:cxnLst>
              <a:cxn ang="T8">
                <a:pos x="T0" y="T1"/>
              </a:cxn>
              <a:cxn ang="T9">
                <a:pos x="T2" y="T3"/>
              </a:cxn>
              <a:cxn ang="T10">
                <a:pos x="T4" y="T5"/>
              </a:cxn>
              <a:cxn ang="T11">
                <a:pos x="T6" y="T7"/>
              </a:cxn>
            </a:cxnLst>
            <a:rect l="T12" t="T13" r="T14" b="T15"/>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12"/>
          <p:cNvSpPr>
            <a:spLocks/>
          </p:cNvSpPr>
          <p:nvPr/>
        </p:nvSpPr>
        <p:spPr bwMode="auto">
          <a:xfrm>
            <a:off x="6824307" y="3292614"/>
            <a:ext cx="269875" cy="409575"/>
          </a:xfrm>
          <a:custGeom>
            <a:avLst/>
            <a:gdLst>
              <a:gd name="T0" fmla="*/ 156 w 170"/>
              <a:gd name="T1" fmla="*/ 0 h 258"/>
              <a:gd name="T2" fmla="*/ 144 w 170"/>
              <a:gd name="T3" fmla="*/ 126 h 258"/>
              <a:gd name="T4" fmla="*/ 0 w 170"/>
              <a:gd name="T5" fmla="*/ 258 h 258"/>
              <a:gd name="T6" fmla="*/ 0 60000 65536"/>
              <a:gd name="T7" fmla="*/ 0 60000 65536"/>
              <a:gd name="T8" fmla="*/ 0 60000 65536"/>
              <a:gd name="T9" fmla="*/ 0 w 170"/>
              <a:gd name="T10" fmla="*/ 0 h 258"/>
              <a:gd name="T11" fmla="*/ 170 w 170"/>
              <a:gd name="T12" fmla="*/ 258 h 258"/>
            </a:gdLst>
            <a:ahLst/>
            <a:cxnLst>
              <a:cxn ang="T6">
                <a:pos x="T0" y="T1"/>
              </a:cxn>
              <a:cxn ang="T7">
                <a:pos x="T2" y="T3"/>
              </a:cxn>
              <a:cxn ang="T8">
                <a:pos x="T4" y="T5"/>
              </a:cxn>
            </a:cxnLst>
            <a:rect l="T9" t="T10" r="T11" b="T12"/>
            <a:pathLst>
              <a:path w="170" h="258">
                <a:moveTo>
                  <a:pt x="156" y="0"/>
                </a:moveTo>
                <a:cubicBezTo>
                  <a:pt x="154" y="21"/>
                  <a:pt x="170" y="83"/>
                  <a:pt x="144" y="126"/>
                </a:cubicBezTo>
                <a:cubicBezTo>
                  <a:pt x="118" y="169"/>
                  <a:pt x="30" y="231"/>
                  <a:pt x="0" y="258"/>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Freeform 11"/>
          <p:cNvSpPr>
            <a:spLocks/>
          </p:cNvSpPr>
          <p:nvPr/>
        </p:nvSpPr>
        <p:spPr bwMode="auto">
          <a:xfrm rot="20912237">
            <a:off x="5801163" y="4145280"/>
            <a:ext cx="319927" cy="439114"/>
          </a:xfrm>
          <a:custGeom>
            <a:avLst/>
            <a:gdLst>
              <a:gd name="T0" fmla="*/ 0 w 162"/>
              <a:gd name="T1" fmla="*/ 264 h 264"/>
              <a:gd name="T2" fmla="*/ 30 w 162"/>
              <a:gd name="T3" fmla="*/ 162 h 264"/>
              <a:gd name="T4" fmla="*/ 90 w 162"/>
              <a:gd name="T5" fmla="*/ 66 h 264"/>
              <a:gd name="T6" fmla="*/ 162 w 162"/>
              <a:gd name="T7" fmla="*/ 0 h 264"/>
              <a:gd name="T8" fmla="*/ 0 60000 65536"/>
              <a:gd name="T9" fmla="*/ 0 60000 65536"/>
              <a:gd name="T10" fmla="*/ 0 60000 65536"/>
              <a:gd name="T11" fmla="*/ 0 60000 65536"/>
              <a:gd name="T12" fmla="*/ 0 w 162"/>
              <a:gd name="T13" fmla="*/ 0 h 264"/>
              <a:gd name="T14" fmla="*/ 162 w 162"/>
              <a:gd name="T15" fmla="*/ 264 h 264"/>
            </a:gdLst>
            <a:ahLst/>
            <a:cxnLst>
              <a:cxn ang="T8">
                <a:pos x="T0" y="T1"/>
              </a:cxn>
              <a:cxn ang="T9">
                <a:pos x="T2" y="T3"/>
              </a:cxn>
              <a:cxn ang="T10">
                <a:pos x="T4" y="T5"/>
              </a:cxn>
              <a:cxn ang="T11">
                <a:pos x="T6" y="T7"/>
              </a:cxn>
            </a:cxnLst>
            <a:rect l="T12" t="T13" r="T14" b="T15"/>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Freeform 12"/>
          <p:cNvSpPr>
            <a:spLocks/>
          </p:cNvSpPr>
          <p:nvPr/>
        </p:nvSpPr>
        <p:spPr bwMode="auto">
          <a:xfrm>
            <a:off x="6294120" y="4317694"/>
            <a:ext cx="269875" cy="409575"/>
          </a:xfrm>
          <a:custGeom>
            <a:avLst/>
            <a:gdLst>
              <a:gd name="T0" fmla="*/ 156 w 170"/>
              <a:gd name="T1" fmla="*/ 0 h 258"/>
              <a:gd name="T2" fmla="*/ 144 w 170"/>
              <a:gd name="T3" fmla="*/ 126 h 258"/>
              <a:gd name="T4" fmla="*/ 0 w 170"/>
              <a:gd name="T5" fmla="*/ 258 h 258"/>
              <a:gd name="T6" fmla="*/ 0 60000 65536"/>
              <a:gd name="T7" fmla="*/ 0 60000 65536"/>
              <a:gd name="T8" fmla="*/ 0 60000 65536"/>
              <a:gd name="T9" fmla="*/ 0 w 170"/>
              <a:gd name="T10" fmla="*/ 0 h 258"/>
              <a:gd name="T11" fmla="*/ 170 w 170"/>
              <a:gd name="T12" fmla="*/ 258 h 258"/>
            </a:gdLst>
            <a:ahLst/>
            <a:cxnLst>
              <a:cxn ang="T6">
                <a:pos x="T0" y="T1"/>
              </a:cxn>
              <a:cxn ang="T7">
                <a:pos x="T2" y="T3"/>
              </a:cxn>
              <a:cxn ang="T8">
                <a:pos x="T4" y="T5"/>
              </a:cxn>
            </a:cxnLst>
            <a:rect l="T9" t="T10" r="T11" b="T12"/>
            <a:pathLst>
              <a:path w="170" h="258">
                <a:moveTo>
                  <a:pt x="156" y="0"/>
                </a:moveTo>
                <a:cubicBezTo>
                  <a:pt x="154" y="21"/>
                  <a:pt x="170" y="83"/>
                  <a:pt x="144" y="126"/>
                </a:cubicBezTo>
                <a:cubicBezTo>
                  <a:pt x="118" y="169"/>
                  <a:pt x="30" y="231"/>
                  <a:pt x="0" y="258"/>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TextBox 37"/>
          <p:cNvSpPr txBox="1"/>
          <p:nvPr/>
        </p:nvSpPr>
        <p:spPr>
          <a:xfrm>
            <a:off x="1244689" y="3366246"/>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1</a:t>
            </a:r>
          </a:p>
        </p:txBody>
      </p:sp>
      <p:sp>
        <p:nvSpPr>
          <p:cNvPr id="39" name="TextBox 38"/>
          <p:cNvSpPr txBox="1"/>
          <p:nvPr/>
        </p:nvSpPr>
        <p:spPr>
          <a:xfrm>
            <a:off x="604608" y="3366246"/>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5</a:t>
            </a:r>
          </a:p>
        </p:txBody>
      </p:sp>
      <p:sp>
        <p:nvSpPr>
          <p:cNvPr id="42" name="TextBox 41"/>
          <p:cNvSpPr txBox="1"/>
          <p:nvPr/>
        </p:nvSpPr>
        <p:spPr>
          <a:xfrm>
            <a:off x="2548156" y="3367657"/>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1</a:t>
            </a:r>
          </a:p>
        </p:txBody>
      </p:sp>
      <p:sp>
        <p:nvSpPr>
          <p:cNvPr id="43" name="Freeform 42"/>
          <p:cNvSpPr/>
          <p:nvPr/>
        </p:nvSpPr>
        <p:spPr>
          <a:xfrm>
            <a:off x="874059" y="3870833"/>
            <a:ext cx="699247" cy="188258"/>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w="19050">
            <a:solidFill>
              <a:srgbClr val="ED524F"/>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4" name="TextBox 43"/>
          <p:cNvSpPr txBox="1"/>
          <p:nvPr/>
        </p:nvSpPr>
        <p:spPr>
          <a:xfrm>
            <a:off x="820273" y="4030417"/>
            <a:ext cx="762000" cy="369332"/>
          </a:xfrm>
          <a:prstGeom prst="rect">
            <a:avLst/>
          </a:prstGeom>
          <a:noFill/>
        </p:spPr>
        <p:txBody>
          <a:bodyPr wrap="square" rtlCol="0">
            <a:spAutoFit/>
          </a:bodyPr>
          <a:lstStyle/>
          <a:p>
            <a:pPr algn="ctr"/>
            <a:r>
              <a:rPr lang="en-US" b="1" dirty="0">
                <a:solidFill>
                  <a:srgbClr val="0070C0"/>
                </a:solidFill>
              </a:rPr>
              <a:t>Swap</a:t>
            </a:r>
          </a:p>
        </p:txBody>
      </p:sp>
      <p:sp>
        <p:nvSpPr>
          <p:cNvPr id="45" name="Freeform 44"/>
          <p:cNvSpPr/>
          <p:nvPr/>
        </p:nvSpPr>
        <p:spPr>
          <a:xfrm>
            <a:off x="1577789" y="3875313"/>
            <a:ext cx="1232646" cy="199145"/>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w="19050">
            <a:solidFill>
              <a:srgbClr val="ED524F"/>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7" name="TextBox 46"/>
          <p:cNvSpPr txBox="1"/>
          <p:nvPr/>
        </p:nvSpPr>
        <p:spPr>
          <a:xfrm>
            <a:off x="1234826" y="3372141"/>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4</a:t>
            </a:r>
          </a:p>
        </p:txBody>
      </p:sp>
      <p:sp>
        <p:nvSpPr>
          <p:cNvPr id="46" name="TextBox 45"/>
          <p:cNvSpPr txBox="1"/>
          <p:nvPr/>
        </p:nvSpPr>
        <p:spPr>
          <a:xfrm>
            <a:off x="6864265" y="2684025"/>
            <a:ext cx="457200" cy="400110"/>
          </a:xfrm>
          <a:prstGeom prst="rect">
            <a:avLst/>
          </a:prstGeom>
          <a:solidFill>
            <a:srgbClr val="002060"/>
          </a:solidFill>
        </p:spPr>
        <p:txBody>
          <a:bodyPr wrap="square" rtlCol="0">
            <a:spAutoFit/>
          </a:bodyPr>
          <a:lstStyle/>
          <a:p>
            <a:pPr algn="ctr"/>
            <a:r>
              <a:rPr lang="en-US" sz="2000" b="1" dirty="0">
                <a:solidFill>
                  <a:schemeClr val="accent5"/>
                </a:solidFill>
              </a:rPr>
              <a:t>5</a:t>
            </a:r>
          </a:p>
        </p:txBody>
      </p:sp>
      <p:sp>
        <p:nvSpPr>
          <p:cNvPr id="48" name="TextBox 47"/>
          <p:cNvSpPr txBox="1"/>
          <p:nvPr/>
        </p:nvSpPr>
        <p:spPr>
          <a:xfrm>
            <a:off x="6289836" y="3680603"/>
            <a:ext cx="457200" cy="400110"/>
          </a:xfrm>
          <a:prstGeom prst="rect">
            <a:avLst/>
          </a:prstGeom>
          <a:solidFill>
            <a:srgbClr val="002060"/>
          </a:solidFill>
        </p:spPr>
        <p:txBody>
          <a:bodyPr wrap="square" rtlCol="0">
            <a:spAutoFit/>
          </a:bodyPr>
          <a:lstStyle/>
          <a:p>
            <a:pPr algn="ctr"/>
            <a:r>
              <a:rPr lang="en-US" sz="2000" b="1" dirty="0">
                <a:solidFill>
                  <a:schemeClr val="accent5"/>
                </a:solidFill>
              </a:rPr>
              <a:t>1</a:t>
            </a:r>
          </a:p>
        </p:txBody>
      </p:sp>
      <p:sp>
        <p:nvSpPr>
          <p:cNvPr id="49" name="TextBox 48"/>
          <p:cNvSpPr txBox="1"/>
          <p:nvPr/>
        </p:nvSpPr>
        <p:spPr>
          <a:xfrm>
            <a:off x="5819888" y="4877243"/>
            <a:ext cx="457200" cy="400110"/>
          </a:xfrm>
          <a:prstGeom prst="rect">
            <a:avLst/>
          </a:prstGeom>
          <a:solidFill>
            <a:srgbClr val="002060"/>
          </a:solidFill>
        </p:spPr>
        <p:txBody>
          <a:bodyPr wrap="square" rtlCol="0">
            <a:spAutoFit/>
          </a:bodyPr>
          <a:lstStyle/>
          <a:p>
            <a:pPr algn="ctr"/>
            <a:r>
              <a:rPr lang="en-US" sz="2000" b="1" dirty="0">
                <a:solidFill>
                  <a:schemeClr val="accent5"/>
                </a:solidFill>
              </a:rPr>
              <a:t>1</a:t>
            </a:r>
          </a:p>
        </p:txBody>
      </p:sp>
      <p:sp>
        <p:nvSpPr>
          <p:cNvPr id="50" name="TextBox 49"/>
          <p:cNvSpPr txBox="1"/>
          <p:nvPr/>
        </p:nvSpPr>
        <p:spPr>
          <a:xfrm>
            <a:off x="6289836" y="3680603"/>
            <a:ext cx="457200" cy="400110"/>
          </a:xfrm>
          <a:prstGeom prst="rect">
            <a:avLst/>
          </a:prstGeom>
          <a:solidFill>
            <a:srgbClr val="002060"/>
          </a:solidFill>
        </p:spPr>
        <p:txBody>
          <a:bodyPr wrap="square" rtlCol="0">
            <a:spAutoFit/>
          </a:bodyPr>
          <a:lstStyle/>
          <a:p>
            <a:pPr algn="ctr"/>
            <a:r>
              <a:rPr lang="en-US" sz="2000" b="1" dirty="0">
                <a:solidFill>
                  <a:schemeClr val="accent5"/>
                </a:solidFill>
              </a:rPr>
              <a:t>4</a:t>
            </a:r>
          </a:p>
        </p:txBody>
      </p:sp>
    </p:spTree>
    <p:extLst>
      <p:ext uri="{BB962C8B-B14F-4D97-AF65-F5344CB8AC3E}">
        <p14:creationId xmlns:p14="http://schemas.microsoft.com/office/powerpoint/2010/main" val="50815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down)">
                                      <p:cBhvr>
                                        <p:cTn id="12" dur="500"/>
                                        <p:tgtEl>
                                          <p:spTgt spid="2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down)">
                                      <p:cBhvr>
                                        <p:cTn id="24" dur="500"/>
                                        <p:tgtEl>
                                          <p:spTgt spid="4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9"/>
                                        </p:tgtEl>
                                        <p:attrNameLst>
                                          <p:attrName>style.visibility</p:attrName>
                                        </p:attrNameLst>
                                      </p:cBhvr>
                                      <p:to>
                                        <p:strVal val="hidden"/>
                                      </p:to>
                                    </p:set>
                                  </p:childTnLst>
                                </p:cTn>
                              </p:par>
                            </p:childTnLst>
                          </p:cTn>
                        </p:par>
                        <p:par>
                          <p:cTn id="31" fill="hold">
                            <p:stCondLst>
                              <p:cond delay="0"/>
                            </p:stCondLst>
                            <p:childTnLst>
                              <p:par>
                                <p:cTn id="32" presetID="10" presetClass="entr" presetSubtype="0" fill="hold" grpId="0" nodeType="after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500"/>
                                        <p:tgtEl>
                                          <p:spTgt spid="46"/>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down)">
                                      <p:cBhvr>
                                        <p:cTn id="52" dur="500"/>
                                        <p:tgtEl>
                                          <p:spTgt spid="34"/>
                                        </p:tgtEl>
                                      </p:cBhvr>
                                    </p:animEffect>
                                  </p:childTnLst>
                                </p:cTn>
                              </p:par>
                            </p:childTnLst>
                          </p:cTn>
                        </p:par>
                        <p:par>
                          <p:cTn id="53" fill="hold">
                            <p:stCondLst>
                              <p:cond delay="500"/>
                            </p:stCondLst>
                            <p:childTnLst>
                              <p:par>
                                <p:cTn id="54" presetID="22" presetClass="entr" presetSubtype="1" fill="hold" grpId="0" nodeType="after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up)">
                                      <p:cBhvr>
                                        <p:cTn id="56" dur="500"/>
                                        <p:tgtEl>
                                          <p:spTgt spid="35"/>
                                        </p:tgtEl>
                                      </p:cBhvr>
                                    </p:animEffec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grpId="1" nodeType="clickEffect">
                                  <p:stCondLst>
                                    <p:cond delay="0"/>
                                  </p:stCondLst>
                                  <p:childTnLst>
                                    <p:animMotion origin="layout" path="M 2.29167E-6 -3.33333E-6 L 0.08125 -0.00092 " pathEditMode="relative" rAng="0" ptsTypes="AA">
                                      <p:cBhvr>
                                        <p:cTn id="60" dur="2000" fill="hold"/>
                                        <p:tgtEl>
                                          <p:spTgt spid="44"/>
                                        </p:tgtEl>
                                        <p:attrNameLst>
                                          <p:attrName>ppt_x</p:attrName>
                                          <p:attrName>ppt_y</p:attrName>
                                        </p:attrNameLst>
                                      </p:cBhvr>
                                      <p:rCtr x="4062" y="-46"/>
                                    </p:animMotion>
                                  </p:childTnLst>
                                </p:cTn>
                              </p:par>
                              <p:par>
                                <p:cTn id="61" presetID="1" presetClass="exit" presetSubtype="0" fill="hold" grpId="1" nodeType="withEffect">
                                  <p:stCondLst>
                                    <p:cond delay="0"/>
                                  </p:stCondLst>
                                  <p:childTnLst>
                                    <p:set>
                                      <p:cBhvr>
                                        <p:cTn id="62" dur="1" fill="hold">
                                          <p:stCondLst>
                                            <p:cond delay="0"/>
                                          </p:stCondLst>
                                        </p:cTn>
                                        <p:tgtEl>
                                          <p:spTgt spid="43"/>
                                        </p:tgtEl>
                                        <p:attrNameLst>
                                          <p:attrName>style.visibility</p:attrName>
                                        </p:attrNameLst>
                                      </p:cBhvr>
                                      <p:to>
                                        <p:strVal val="hidden"/>
                                      </p:to>
                                    </p:set>
                                  </p:childTnLst>
                                </p:cTn>
                              </p:par>
                              <p:par>
                                <p:cTn id="63" presetID="22" presetClass="entr" presetSubtype="4"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down)">
                                      <p:cBhvr>
                                        <p:cTn id="65" dur="500"/>
                                        <p:tgtEl>
                                          <p:spTgt spid="4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fade">
                                      <p:cBhvr>
                                        <p:cTn id="74" dur="500"/>
                                        <p:tgtEl>
                                          <p:spTgt spid="50"/>
                                        </p:tgtEl>
                                      </p:cBhvr>
                                    </p:animEffect>
                                  </p:childTnLst>
                                </p:cTn>
                              </p:par>
                            </p:childTnLst>
                          </p:cTn>
                        </p:par>
                        <p:par>
                          <p:cTn id="75" fill="hold">
                            <p:stCondLst>
                              <p:cond delay="1000"/>
                            </p:stCondLst>
                            <p:childTnLst>
                              <p:par>
                                <p:cTn id="76" presetID="1" presetClass="exit" presetSubtype="0" fill="hold" grpId="1" nodeType="afterEffect">
                                  <p:stCondLst>
                                    <p:cond delay="0"/>
                                  </p:stCondLst>
                                  <p:childTnLst>
                                    <p:set>
                                      <p:cBhvr>
                                        <p:cTn id="77" dur="1" fill="hold">
                                          <p:stCondLst>
                                            <p:cond delay="0"/>
                                          </p:stCondLst>
                                        </p:cTn>
                                        <p:tgtEl>
                                          <p:spTgt spid="35"/>
                                        </p:tgtEl>
                                        <p:attrNameLst>
                                          <p:attrName>style.visibility</p:attrName>
                                        </p:attrNameLst>
                                      </p:cBhvr>
                                      <p:to>
                                        <p:strVal val="hidden"/>
                                      </p:to>
                                    </p:set>
                                  </p:childTnLst>
                                </p:cTn>
                              </p:par>
                            </p:childTnLst>
                          </p:cTn>
                        </p:par>
                        <p:par>
                          <p:cTn id="78" fill="hold">
                            <p:stCondLst>
                              <p:cond delay="1000"/>
                            </p:stCondLst>
                            <p:childTnLst>
                              <p:par>
                                <p:cTn id="79" presetID="1" presetClass="exit" presetSubtype="0" fill="hold" grpId="1" nodeType="afterEffect">
                                  <p:stCondLst>
                                    <p:cond delay="0"/>
                                  </p:stCondLst>
                                  <p:childTnLst>
                                    <p:set>
                                      <p:cBhvr>
                                        <p:cTn id="80" dur="1" fill="hold">
                                          <p:stCondLst>
                                            <p:cond delay="0"/>
                                          </p:stCondLst>
                                        </p:cTn>
                                        <p:tgtEl>
                                          <p:spTgt spid="34"/>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fade">
                                      <p:cBhvr>
                                        <p:cTn id="89" dur="500"/>
                                        <p:tgtEl>
                                          <p:spTgt spid="47"/>
                                        </p:tgtEl>
                                      </p:cBhvr>
                                    </p:animEffect>
                                  </p:childTnLst>
                                </p:cTn>
                              </p:par>
                            </p:childTnLst>
                          </p:cTn>
                        </p:par>
                        <p:par>
                          <p:cTn id="90" fill="hold">
                            <p:stCondLst>
                              <p:cond delay="1000"/>
                            </p:stCondLst>
                            <p:childTnLst>
                              <p:par>
                                <p:cTn id="91" presetID="1" presetClass="exit" presetSubtype="0" fill="hold" grpId="2" nodeType="afterEffect">
                                  <p:stCondLst>
                                    <p:cond delay="0"/>
                                  </p:stCondLst>
                                  <p:childTnLst>
                                    <p:set>
                                      <p:cBhvr>
                                        <p:cTn id="92" dur="1" fill="hold">
                                          <p:stCondLst>
                                            <p:cond delay="0"/>
                                          </p:stCondLst>
                                        </p:cTn>
                                        <p:tgtEl>
                                          <p:spTgt spid="44"/>
                                        </p:tgtEl>
                                        <p:attrNameLst>
                                          <p:attrName>style.visibility</p:attrName>
                                        </p:attrNameLst>
                                      </p:cBhvr>
                                      <p:to>
                                        <p:strVal val="hidden"/>
                                      </p:to>
                                    </p:set>
                                  </p:childTnLst>
                                </p:cTn>
                              </p:par>
                            </p:childTnLst>
                          </p:cTn>
                        </p:par>
                        <p:par>
                          <p:cTn id="93" fill="hold">
                            <p:stCondLst>
                              <p:cond delay="1000"/>
                            </p:stCondLst>
                            <p:childTnLst>
                              <p:par>
                                <p:cTn id="94" presetID="1" presetClass="exit" presetSubtype="0" fill="hold" grpId="1" nodeType="afterEffect">
                                  <p:stCondLst>
                                    <p:cond delay="0"/>
                                  </p:stCondLst>
                                  <p:childTnLst>
                                    <p:set>
                                      <p:cBhvr>
                                        <p:cTn id="95"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8" grpId="1" animBg="1"/>
      <p:bldP spid="29" grpId="0" animBg="1"/>
      <p:bldP spid="29" grpId="1" animBg="1"/>
      <p:bldP spid="34" grpId="0" animBg="1"/>
      <p:bldP spid="34" grpId="1" animBg="1"/>
      <p:bldP spid="35" grpId="0" animBg="1"/>
      <p:bldP spid="35" grpId="1" animBg="1"/>
      <p:bldP spid="38" grpId="0" animBg="1"/>
      <p:bldP spid="39" grpId="0" animBg="1"/>
      <p:bldP spid="42" grpId="0" animBg="1"/>
      <p:bldP spid="43" grpId="0" animBg="1"/>
      <p:bldP spid="43" grpId="1" animBg="1"/>
      <p:bldP spid="44" grpId="0"/>
      <p:bldP spid="44" grpId="1"/>
      <p:bldP spid="44" grpId="2"/>
      <p:bldP spid="45" grpId="0" animBg="1"/>
      <p:bldP spid="45" grpId="1" animBg="1"/>
      <p:bldP spid="47" grpId="0" animBg="1"/>
      <p:bldP spid="46" grpId="0" animBg="1"/>
      <p:bldP spid="48" grpId="0" animBg="1"/>
      <p:bldP spid="49" grpId="0" animBg="1"/>
      <p:bldP spid="5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Example 1</a:t>
            </a:r>
          </a:p>
        </p:txBody>
      </p:sp>
      <p:graphicFrame>
        <p:nvGraphicFramePr>
          <p:cNvPr id="4" name="Table 3"/>
          <p:cNvGraphicFramePr>
            <a:graphicFrameLocks noGrp="1"/>
          </p:cNvGraphicFramePr>
          <p:nvPr/>
        </p:nvGraphicFramePr>
        <p:xfrm>
          <a:off x="4466165" y="1528465"/>
          <a:ext cx="3259670" cy="45720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370840">
                <a:tc>
                  <a:txBody>
                    <a:bodyPr/>
                    <a:lstStyle/>
                    <a:p>
                      <a:pPr algn="ctr"/>
                      <a:r>
                        <a:rPr lang="en-US" sz="2400" dirty="0"/>
                        <a:t>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10</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a:off x="3009900" y="990600"/>
            <a:ext cx="6172200" cy="461665"/>
          </a:xfrm>
          <a:prstGeom prst="rect">
            <a:avLst/>
          </a:prstGeom>
          <a:noFill/>
        </p:spPr>
        <p:txBody>
          <a:bodyPr wrap="square" rtlCol="0">
            <a:spAutoFit/>
          </a:bodyPr>
          <a:lstStyle/>
          <a:p>
            <a:r>
              <a:rPr lang="en-US" sz="2400" dirty="0"/>
              <a:t>Sort the following elements in Ascending order</a:t>
            </a:r>
          </a:p>
        </p:txBody>
      </p:sp>
      <p:cxnSp>
        <p:nvCxnSpPr>
          <p:cNvPr id="6" name="Straight Connector 5"/>
          <p:cNvCxnSpPr/>
          <p:nvPr/>
        </p:nvCxnSpPr>
        <p:spPr>
          <a:xfrm>
            <a:off x="609600" y="2286000"/>
            <a:ext cx="1097280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7" name="Table 6"/>
          <p:cNvGraphicFramePr>
            <a:graphicFrameLocks noGrp="1"/>
          </p:cNvGraphicFramePr>
          <p:nvPr/>
        </p:nvGraphicFramePr>
        <p:xfrm>
          <a:off x="537755" y="3313784"/>
          <a:ext cx="3259670" cy="54864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548640">
                <a:tc>
                  <a:txBody>
                    <a:bodyPr/>
                    <a:lstStyle/>
                    <a:p>
                      <a:pPr algn="ctr"/>
                      <a:r>
                        <a:rPr lang="en-US" sz="2400" dirty="0"/>
                        <a:t>5</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b="1" dirty="0">
                          <a:solidFill>
                            <a:srgbClr val="C00000"/>
                          </a:solidFill>
                        </a:rPr>
                        <a:t>10</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bl>
          </a:graphicData>
        </a:graphic>
      </p:graphicFrame>
      <p:sp>
        <p:nvSpPr>
          <p:cNvPr id="11" name="Oval 10"/>
          <p:cNvSpPr/>
          <p:nvPr/>
        </p:nvSpPr>
        <p:spPr>
          <a:xfrm>
            <a:off x="6772825" y="2592585"/>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5</a:t>
            </a:r>
          </a:p>
        </p:txBody>
      </p:sp>
      <p:cxnSp>
        <p:nvCxnSpPr>
          <p:cNvPr id="12" name="Straight Connector 11"/>
          <p:cNvCxnSpPr>
            <a:stCxn id="11" idx="3"/>
            <a:endCxn id="13" idx="0"/>
          </p:cNvCxnSpPr>
          <p:nvPr/>
        </p:nvCxnSpPr>
        <p:spPr>
          <a:xfrm flipH="1">
            <a:off x="6518436" y="3138927"/>
            <a:ext cx="348127"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198396"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4</a:t>
            </a:r>
          </a:p>
        </p:txBody>
      </p:sp>
      <p:cxnSp>
        <p:nvCxnSpPr>
          <p:cNvPr id="15" name="Straight Connector 14"/>
          <p:cNvCxnSpPr>
            <a:stCxn id="11" idx="5"/>
            <a:endCxn id="16" idx="0"/>
          </p:cNvCxnSpPr>
          <p:nvPr/>
        </p:nvCxnSpPr>
        <p:spPr>
          <a:xfrm>
            <a:off x="7319167" y="3138927"/>
            <a:ext cx="383308"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382435"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95000"/>
                  </a:schemeClr>
                </a:solidFill>
              </a:rPr>
              <a:t>3</a:t>
            </a:r>
          </a:p>
        </p:txBody>
      </p:sp>
      <p:cxnSp>
        <p:nvCxnSpPr>
          <p:cNvPr id="21" name="Straight Connector 20"/>
          <p:cNvCxnSpPr>
            <a:stCxn id="13" idx="3"/>
            <a:endCxn id="22" idx="0"/>
          </p:cNvCxnSpPr>
          <p:nvPr/>
        </p:nvCxnSpPr>
        <p:spPr>
          <a:xfrm flipH="1">
            <a:off x="6048488" y="4106960"/>
            <a:ext cx="243646" cy="65029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728448" y="475725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sp>
        <p:nvSpPr>
          <p:cNvPr id="40" name="TextBox 39"/>
          <p:cNvSpPr txBox="1"/>
          <p:nvPr/>
        </p:nvSpPr>
        <p:spPr>
          <a:xfrm>
            <a:off x="609594" y="2303041"/>
            <a:ext cx="2690160" cy="400110"/>
          </a:xfrm>
          <a:prstGeom prst="rect">
            <a:avLst/>
          </a:prstGeom>
          <a:noFill/>
          <a:ln w="28575">
            <a:solidFill>
              <a:schemeClr val="tx1"/>
            </a:solidFill>
          </a:ln>
        </p:spPr>
        <p:txBody>
          <a:bodyPr wrap="none" rtlCol="0">
            <a:spAutoFit/>
          </a:bodyPr>
          <a:lstStyle/>
          <a:p>
            <a:r>
              <a:rPr lang="en-IN" sz="2000" b="1" dirty="0"/>
              <a:t>Step 3 : Apply Heap Sort</a:t>
            </a:r>
            <a:endParaRPr lang="en-US" sz="2000" b="1" dirty="0"/>
          </a:p>
        </p:txBody>
      </p:sp>
      <mc:AlternateContent xmlns:mc="http://schemas.openxmlformats.org/markup-compatibility/2006" xmlns:a14="http://schemas.microsoft.com/office/drawing/2010/main">
        <mc:Choice Requires="a14">
          <p:graphicFrame>
            <p:nvGraphicFramePr>
              <p:cNvPr id="41" name="Table 40"/>
              <p:cNvGraphicFramePr>
                <a:graphicFrameLocks noGrp="1"/>
              </p:cNvGraphicFramePr>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1</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2</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3</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4</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5</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9224174"/>
                      </a:ext>
                    </a:extLst>
                  </a:tr>
                </a:tbl>
              </a:graphicData>
            </a:graphic>
          </p:graphicFrame>
        </mc:Choice>
        <mc:Fallback xmlns="">
          <p:graphicFrame>
            <p:nvGraphicFramePr>
              <p:cNvPr id="41" name="Table 40"/>
              <p:cNvGraphicFramePr>
                <a:graphicFrameLocks noGrp="1"/>
              </p:cNvGraphicFramePr>
              <p:nvPr>
                <p:extLst>
                  <p:ext uri="{D42A27DB-BD31-4B8C-83A1-F6EECF244321}">
                    <p14:modId xmlns:p14="http://schemas.microsoft.com/office/powerpoint/2010/main" val="3275512645"/>
                  </p:ext>
                </p:extLst>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r="-406604"/>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90598" r="-268376"/>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214423" r="-201923"/>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311429" r="-100000"/>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411429"/>
                          </a:stretch>
                        </a:blipFill>
                      </a:tcPr>
                    </a:tc>
                    <a:extLst>
                      <a:ext uri="{0D108BD9-81ED-4DB2-BD59-A6C34878D82A}">
                        <a16:rowId xmlns:a16="http://schemas.microsoft.com/office/drawing/2014/main" val="2199224174"/>
                      </a:ext>
                    </a:extLst>
                  </a:tr>
                </a:tbl>
              </a:graphicData>
            </a:graphic>
          </p:graphicFrame>
        </mc:Fallback>
      </mc:AlternateContent>
      <p:sp>
        <p:nvSpPr>
          <p:cNvPr id="27" name="TextBox 26"/>
          <p:cNvSpPr txBox="1"/>
          <p:nvPr/>
        </p:nvSpPr>
        <p:spPr>
          <a:xfrm>
            <a:off x="9067800" y="2699267"/>
            <a:ext cx="2514600" cy="400110"/>
          </a:xfrm>
          <a:prstGeom prst="rect">
            <a:avLst/>
          </a:prstGeom>
          <a:noFill/>
        </p:spPr>
        <p:txBody>
          <a:bodyPr wrap="square" rtlCol="0">
            <a:spAutoFit/>
          </a:bodyPr>
          <a:lstStyle/>
          <a:p>
            <a:r>
              <a:rPr lang="en-US" sz="2000" b="1" dirty="0"/>
              <a:t>Max Heap is created</a:t>
            </a:r>
          </a:p>
        </p:txBody>
      </p:sp>
      <p:sp>
        <p:nvSpPr>
          <p:cNvPr id="26" name="TextBox 25"/>
          <p:cNvSpPr txBox="1"/>
          <p:nvPr/>
        </p:nvSpPr>
        <p:spPr>
          <a:xfrm>
            <a:off x="569874" y="4706468"/>
            <a:ext cx="3524794" cy="1200329"/>
          </a:xfrm>
          <a:prstGeom prst="rect">
            <a:avLst/>
          </a:prstGeom>
          <a:solidFill>
            <a:srgbClr val="FCE0EE"/>
          </a:solidFill>
        </p:spPr>
        <p:txBody>
          <a:bodyPr wrap="square" rtlCol="0">
            <a:spAutoFit/>
          </a:bodyPr>
          <a:lstStyle/>
          <a:p>
            <a:pPr marL="457200" indent="-457200" algn="just">
              <a:buAutoNum type="arabicPeriod"/>
            </a:pPr>
            <a:r>
              <a:rPr lang="en-US" sz="2400" dirty="0">
                <a:solidFill>
                  <a:srgbClr val="A71160"/>
                </a:solidFill>
              </a:rPr>
              <a:t>Swap the first and the last nodes and </a:t>
            </a:r>
          </a:p>
          <a:p>
            <a:pPr marL="457200" indent="-457200" algn="just">
              <a:buAutoNum type="arabicPeriod"/>
            </a:pPr>
            <a:r>
              <a:rPr lang="en-US" sz="2400" dirty="0">
                <a:solidFill>
                  <a:srgbClr val="A71160"/>
                </a:solidFill>
              </a:rPr>
              <a:t>Delete the last node.</a:t>
            </a:r>
          </a:p>
        </p:txBody>
      </p:sp>
      <p:cxnSp>
        <p:nvCxnSpPr>
          <p:cNvPr id="8" name="Curved Connector 7"/>
          <p:cNvCxnSpPr/>
          <p:nvPr/>
        </p:nvCxnSpPr>
        <p:spPr>
          <a:xfrm rot="10800000" flipV="1">
            <a:off x="5486404" y="2831942"/>
            <a:ext cx="1071269" cy="1807292"/>
          </a:xfrm>
          <a:prstGeom prst="curvedConnector2">
            <a:avLst/>
          </a:prstGeom>
          <a:ln w="19050">
            <a:solidFill>
              <a:srgbClr val="ED524F"/>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447290" y="4082668"/>
            <a:ext cx="762000" cy="369332"/>
          </a:xfrm>
          <a:prstGeom prst="rect">
            <a:avLst/>
          </a:prstGeom>
          <a:noFill/>
        </p:spPr>
        <p:txBody>
          <a:bodyPr wrap="square" rtlCol="0">
            <a:spAutoFit/>
          </a:bodyPr>
          <a:lstStyle/>
          <a:p>
            <a:pPr algn="ctr"/>
            <a:r>
              <a:rPr lang="en-US" b="1" dirty="0">
                <a:solidFill>
                  <a:srgbClr val="0070C0"/>
                </a:solidFill>
              </a:rPr>
              <a:t>Swap</a:t>
            </a:r>
          </a:p>
        </p:txBody>
      </p:sp>
      <p:sp>
        <p:nvSpPr>
          <p:cNvPr id="39" name="Freeform 38"/>
          <p:cNvSpPr/>
          <p:nvPr/>
        </p:nvSpPr>
        <p:spPr>
          <a:xfrm>
            <a:off x="901337" y="3875313"/>
            <a:ext cx="1909098" cy="213361"/>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w="19050">
            <a:solidFill>
              <a:srgbClr val="ED524F"/>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4" name="TextBox 43"/>
          <p:cNvSpPr txBox="1"/>
          <p:nvPr/>
        </p:nvSpPr>
        <p:spPr>
          <a:xfrm>
            <a:off x="604608" y="3366246"/>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1</a:t>
            </a:r>
          </a:p>
        </p:txBody>
      </p:sp>
      <p:sp>
        <p:nvSpPr>
          <p:cNvPr id="45" name="TextBox 44"/>
          <p:cNvSpPr txBox="1"/>
          <p:nvPr/>
        </p:nvSpPr>
        <p:spPr>
          <a:xfrm>
            <a:off x="2548156" y="3367657"/>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5</a:t>
            </a:r>
          </a:p>
        </p:txBody>
      </p:sp>
      <p:sp>
        <p:nvSpPr>
          <p:cNvPr id="46" name="TextBox 45"/>
          <p:cNvSpPr txBox="1"/>
          <p:nvPr/>
        </p:nvSpPr>
        <p:spPr>
          <a:xfrm>
            <a:off x="6864265" y="2684025"/>
            <a:ext cx="457200" cy="400110"/>
          </a:xfrm>
          <a:prstGeom prst="rect">
            <a:avLst/>
          </a:prstGeom>
          <a:solidFill>
            <a:srgbClr val="002060"/>
          </a:solidFill>
        </p:spPr>
        <p:txBody>
          <a:bodyPr wrap="square" rtlCol="0">
            <a:spAutoFit/>
          </a:bodyPr>
          <a:lstStyle/>
          <a:p>
            <a:pPr algn="ctr"/>
            <a:r>
              <a:rPr lang="en-US" sz="2000" b="1" dirty="0">
                <a:solidFill>
                  <a:schemeClr val="accent5"/>
                </a:solidFill>
              </a:rPr>
              <a:t>1</a:t>
            </a:r>
          </a:p>
        </p:txBody>
      </p:sp>
      <p:sp>
        <p:nvSpPr>
          <p:cNvPr id="47" name="TextBox 46"/>
          <p:cNvSpPr txBox="1"/>
          <p:nvPr/>
        </p:nvSpPr>
        <p:spPr>
          <a:xfrm>
            <a:off x="5819888" y="4877243"/>
            <a:ext cx="457200" cy="400110"/>
          </a:xfrm>
          <a:prstGeom prst="rect">
            <a:avLst/>
          </a:prstGeom>
          <a:solidFill>
            <a:srgbClr val="002060"/>
          </a:solidFill>
        </p:spPr>
        <p:txBody>
          <a:bodyPr wrap="square" rtlCol="0">
            <a:spAutoFit/>
          </a:bodyPr>
          <a:lstStyle/>
          <a:p>
            <a:pPr algn="ctr"/>
            <a:r>
              <a:rPr lang="en-US" sz="2000" b="1" dirty="0">
                <a:solidFill>
                  <a:schemeClr val="accent5"/>
                </a:solidFill>
              </a:rPr>
              <a:t>5</a:t>
            </a:r>
          </a:p>
        </p:txBody>
      </p:sp>
    </p:spTree>
    <p:extLst>
      <p:ext uri="{BB962C8B-B14F-4D97-AF65-F5344CB8AC3E}">
        <p14:creationId xmlns:p14="http://schemas.microsoft.com/office/powerpoint/2010/main" val="202184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xEl>
                                              <p:pRg st="0" end="0"/>
                                            </p:txEl>
                                          </p:spTgt>
                                        </p:tgtEl>
                                        <p:attrNameLst>
                                          <p:attrName>style.visibility</p:attrName>
                                        </p:attrNameLst>
                                      </p:cBhvr>
                                      <p:to>
                                        <p:strVal val="visible"/>
                                      </p:to>
                                    </p:set>
                                    <p:animEffect transition="in" filter="fade">
                                      <p:cBhvr>
                                        <p:cTn id="15" dur="500"/>
                                        <p:tgtEl>
                                          <p:spTgt spid="26">
                                            <p:txEl>
                                              <p:pRg st="0" end="0"/>
                                            </p:txEl>
                                          </p:spTgt>
                                        </p:tgtEl>
                                      </p:cBhvr>
                                    </p:animEffect>
                                  </p:childTnLst>
                                </p:cTn>
                              </p:par>
                            </p:childTnLst>
                          </p:cTn>
                        </p:par>
                        <p:par>
                          <p:cTn id="16" fill="hold">
                            <p:stCondLst>
                              <p:cond delay="500"/>
                            </p:stCondLst>
                            <p:childTnLst>
                              <p:par>
                                <p:cTn id="17" presetID="6" presetClass="entr" presetSubtype="32"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out)">
                                      <p:cBhvr>
                                        <p:cTn id="19" dur="1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down)">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6">
                                            <p:txEl>
                                              <p:pRg st="1" end="1"/>
                                            </p:txEl>
                                          </p:spTgt>
                                        </p:tgtEl>
                                        <p:attrNameLst>
                                          <p:attrName>style.visibility</p:attrName>
                                        </p:attrNameLst>
                                      </p:cBhvr>
                                      <p:to>
                                        <p:strVal val="visible"/>
                                      </p:to>
                                    </p:set>
                                    <p:animEffect transition="in" filter="fade">
                                      <p:cBhvr>
                                        <p:cTn id="50" dur="500"/>
                                        <p:tgtEl>
                                          <p:spTgt spid="26">
                                            <p:txEl>
                                              <p:pRg st="1" end="1"/>
                                            </p:txEl>
                                          </p:spTgt>
                                        </p:tgtEl>
                                      </p:cBhvr>
                                    </p:animEffect>
                                  </p:childTnLst>
                                </p:cTn>
                              </p:par>
                              <p:par>
                                <p:cTn id="51" presetID="14" presetClass="exit" presetSubtype="10" fill="hold" nodeType="withEffect">
                                  <p:stCondLst>
                                    <p:cond delay="0"/>
                                  </p:stCondLst>
                                  <p:childTnLst>
                                    <p:animEffect transition="out" filter="randombar(horizontal)">
                                      <p:cBhvr>
                                        <p:cTn id="52" dur="500"/>
                                        <p:tgtEl>
                                          <p:spTgt spid="21"/>
                                        </p:tgtEl>
                                      </p:cBhvr>
                                    </p:animEffect>
                                    <p:set>
                                      <p:cBhvr>
                                        <p:cTn id="53" dur="1" fill="hold">
                                          <p:stCondLst>
                                            <p:cond delay="499"/>
                                          </p:stCondLst>
                                        </p:cTn>
                                        <p:tgtEl>
                                          <p:spTgt spid="21"/>
                                        </p:tgtEl>
                                        <p:attrNameLst>
                                          <p:attrName>style.visibility</p:attrName>
                                        </p:attrNameLst>
                                      </p:cBhvr>
                                      <p:to>
                                        <p:strVal val="hidden"/>
                                      </p:to>
                                    </p:set>
                                  </p:childTnLst>
                                </p:cTn>
                              </p:par>
                              <p:par>
                                <p:cTn id="54" presetID="14" presetClass="exit" presetSubtype="10" fill="hold" grpId="1" nodeType="withEffect">
                                  <p:stCondLst>
                                    <p:cond delay="0"/>
                                  </p:stCondLst>
                                  <p:childTnLst>
                                    <p:animEffect transition="out" filter="randombar(horizontal)">
                                      <p:cBhvr>
                                        <p:cTn id="55" dur="500"/>
                                        <p:tgtEl>
                                          <p:spTgt spid="47"/>
                                        </p:tgtEl>
                                      </p:cBhvr>
                                    </p:animEffect>
                                    <p:set>
                                      <p:cBhvr>
                                        <p:cTn id="56" dur="1" fill="hold">
                                          <p:stCondLst>
                                            <p:cond delay="499"/>
                                          </p:stCondLst>
                                        </p:cTn>
                                        <p:tgtEl>
                                          <p:spTgt spid="47"/>
                                        </p:tgtEl>
                                        <p:attrNameLst>
                                          <p:attrName>style.visibility</p:attrName>
                                        </p:attrNameLst>
                                      </p:cBhvr>
                                      <p:to>
                                        <p:strVal val="hidden"/>
                                      </p:to>
                                    </p:set>
                                  </p:childTnLst>
                                </p:cTn>
                              </p:par>
                              <p:par>
                                <p:cTn id="57" presetID="14" presetClass="exit" presetSubtype="10" fill="hold" grpId="0" nodeType="withEffect">
                                  <p:stCondLst>
                                    <p:cond delay="0"/>
                                  </p:stCondLst>
                                  <p:childTnLst>
                                    <p:animEffect transition="out" filter="randombar(horizontal)">
                                      <p:cBhvr>
                                        <p:cTn id="58" dur="500"/>
                                        <p:tgtEl>
                                          <p:spTgt spid="22"/>
                                        </p:tgtEl>
                                      </p:cBhvr>
                                    </p:animEffect>
                                    <p:set>
                                      <p:cBhvr>
                                        <p:cTn id="59" dur="1" fill="hold">
                                          <p:stCondLst>
                                            <p:cond delay="499"/>
                                          </p:stCondLst>
                                        </p:cTn>
                                        <p:tgtEl>
                                          <p:spTgt spid="22"/>
                                        </p:tgtEl>
                                        <p:attrNameLst>
                                          <p:attrName>style.visibility</p:attrName>
                                        </p:attrNameLst>
                                      </p:cBhvr>
                                      <p:to>
                                        <p:strVal val="hidden"/>
                                      </p:to>
                                    </p:set>
                                  </p:childTnLst>
                                </p:cTn>
                              </p:par>
                            </p:childTnLst>
                          </p:cTn>
                        </p:par>
                        <p:par>
                          <p:cTn id="60" fill="hold">
                            <p:stCondLst>
                              <p:cond delay="500"/>
                            </p:stCondLst>
                            <p:childTnLst>
                              <p:par>
                                <p:cTn id="61" presetID="1" presetClass="exit" presetSubtype="0" fill="hold" grpId="1" nodeType="afterEffect">
                                  <p:stCondLst>
                                    <p:cond delay="0"/>
                                  </p:stCondLst>
                                  <p:childTnLst>
                                    <p:set>
                                      <p:cBhvr>
                                        <p:cTn id="62" dur="1" fill="hold">
                                          <p:stCondLst>
                                            <p:cond delay="0"/>
                                          </p:stCondLst>
                                        </p:cTn>
                                        <p:tgtEl>
                                          <p:spTgt spid="38"/>
                                        </p:tgtEl>
                                        <p:attrNameLst>
                                          <p:attrName>style.visibility</p:attrName>
                                        </p:attrNameLst>
                                      </p:cBhvr>
                                      <p:to>
                                        <p:strVal val="hidden"/>
                                      </p:to>
                                    </p:set>
                                  </p:childTnLst>
                                </p:cTn>
                              </p:par>
                            </p:childTnLst>
                          </p:cTn>
                        </p:par>
                        <p:par>
                          <p:cTn id="63" fill="hold">
                            <p:stCondLst>
                              <p:cond delay="500"/>
                            </p:stCondLst>
                            <p:childTnLst>
                              <p:par>
                                <p:cTn id="64" presetID="1" presetClass="exit" presetSubtype="0" fill="hold" grpId="1" nodeType="afterEffect">
                                  <p:stCondLst>
                                    <p:cond delay="0"/>
                                  </p:stCondLst>
                                  <p:childTnLst>
                                    <p:set>
                                      <p:cBhvr>
                                        <p:cTn id="65" dur="1" fill="hold">
                                          <p:stCondLst>
                                            <p:cond delay="0"/>
                                          </p:stCondLst>
                                        </p:cTn>
                                        <p:tgtEl>
                                          <p:spTgt spid="39"/>
                                        </p:tgtEl>
                                        <p:attrNameLst>
                                          <p:attrName>style.visibility</p:attrName>
                                        </p:attrNameLst>
                                      </p:cBhvr>
                                      <p:to>
                                        <p:strVal val="hidden"/>
                                      </p:to>
                                    </p:set>
                                  </p:childTnLst>
                                </p:cTn>
                              </p:par>
                            </p:childTnLst>
                          </p:cTn>
                        </p:par>
                        <p:par>
                          <p:cTn id="66" fill="hold">
                            <p:stCondLst>
                              <p:cond delay="500"/>
                            </p:stCondLst>
                            <p:childTnLst>
                              <p:par>
                                <p:cTn id="67" presetID="14" presetClass="exit" presetSubtype="10" fill="hold" nodeType="afterEffect">
                                  <p:stCondLst>
                                    <p:cond delay="0"/>
                                  </p:stCondLst>
                                  <p:childTnLst>
                                    <p:animEffect transition="out" filter="randombar(horizontal)">
                                      <p:cBhvr>
                                        <p:cTn id="68" dur="500"/>
                                        <p:tgtEl>
                                          <p:spTgt spid="8"/>
                                        </p:tgtEl>
                                      </p:cBhvr>
                                    </p:animEffect>
                                    <p:set>
                                      <p:cBhvr>
                                        <p:cTn id="6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p:bldP spid="26" grpId="0" animBg="1"/>
      <p:bldP spid="38" grpId="0"/>
      <p:bldP spid="38" grpId="1"/>
      <p:bldP spid="39" grpId="0" animBg="1"/>
      <p:bldP spid="39" grpId="1" animBg="1"/>
      <p:bldP spid="44" grpId="0" animBg="1"/>
      <p:bldP spid="45" grpId="0" animBg="1"/>
      <p:bldP spid="46" grpId="0" animBg="1"/>
      <p:bldP spid="47" grpId="0" animBg="1"/>
      <p:bldP spid="4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Example 1</a:t>
            </a:r>
          </a:p>
        </p:txBody>
      </p:sp>
      <p:graphicFrame>
        <p:nvGraphicFramePr>
          <p:cNvPr id="4" name="Table 3"/>
          <p:cNvGraphicFramePr>
            <a:graphicFrameLocks noGrp="1"/>
          </p:cNvGraphicFramePr>
          <p:nvPr/>
        </p:nvGraphicFramePr>
        <p:xfrm>
          <a:off x="4466165" y="1528465"/>
          <a:ext cx="3259670" cy="45720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370840">
                <a:tc>
                  <a:txBody>
                    <a:bodyPr/>
                    <a:lstStyle/>
                    <a:p>
                      <a:pPr algn="ctr"/>
                      <a:r>
                        <a:rPr lang="en-US" sz="2400" dirty="0"/>
                        <a:t>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10</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a:off x="3009900" y="990600"/>
            <a:ext cx="6172200" cy="461665"/>
          </a:xfrm>
          <a:prstGeom prst="rect">
            <a:avLst/>
          </a:prstGeom>
          <a:noFill/>
        </p:spPr>
        <p:txBody>
          <a:bodyPr wrap="square" rtlCol="0">
            <a:spAutoFit/>
          </a:bodyPr>
          <a:lstStyle/>
          <a:p>
            <a:r>
              <a:rPr lang="en-US" sz="2400" dirty="0"/>
              <a:t>Sort the following elements in Ascending order</a:t>
            </a:r>
          </a:p>
        </p:txBody>
      </p:sp>
      <p:cxnSp>
        <p:nvCxnSpPr>
          <p:cNvPr id="6" name="Straight Connector 5"/>
          <p:cNvCxnSpPr/>
          <p:nvPr/>
        </p:nvCxnSpPr>
        <p:spPr>
          <a:xfrm>
            <a:off x="609600" y="2286000"/>
            <a:ext cx="1097280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7" name="Table 6"/>
          <p:cNvGraphicFramePr>
            <a:graphicFrameLocks noGrp="1"/>
          </p:cNvGraphicFramePr>
          <p:nvPr/>
        </p:nvGraphicFramePr>
        <p:xfrm>
          <a:off x="537755" y="3313784"/>
          <a:ext cx="3259670" cy="54864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548640">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b="1" dirty="0">
                          <a:solidFill>
                            <a:srgbClr val="C00000"/>
                          </a:solidFill>
                        </a:rPr>
                        <a:t>5</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1">
                        <a:lumMod val="60000"/>
                        <a:lumOff val="40000"/>
                      </a:schemeClr>
                    </a:solidFill>
                  </a:tcPr>
                </a:tc>
                <a:tc>
                  <a:txBody>
                    <a:bodyPr/>
                    <a:lstStyle/>
                    <a:p>
                      <a:pPr algn="ctr"/>
                      <a:r>
                        <a:rPr lang="en-US" sz="2400" b="1" dirty="0">
                          <a:solidFill>
                            <a:srgbClr val="C00000"/>
                          </a:solidFill>
                        </a:rPr>
                        <a:t>10</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bl>
          </a:graphicData>
        </a:graphic>
      </p:graphicFrame>
      <p:sp>
        <p:nvSpPr>
          <p:cNvPr id="11" name="Oval 10"/>
          <p:cNvSpPr/>
          <p:nvPr/>
        </p:nvSpPr>
        <p:spPr>
          <a:xfrm>
            <a:off x="6772825" y="2592585"/>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cxnSp>
        <p:nvCxnSpPr>
          <p:cNvPr id="12" name="Straight Connector 11"/>
          <p:cNvCxnSpPr>
            <a:stCxn id="11" idx="3"/>
            <a:endCxn id="13" idx="0"/>
          </p:cNvCxnSpPr>
          <p:nvPr/>
        </p:nvCxnSpPr>
        <p:spPr>
          <a:xfrm flipH="1">
            <a:off x="6518436" y="3138927"/>
            <a:ext cx="348127"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198396"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4</a:t>
            </a:r>
          </a:p>
        </p:txBody>
      </p:sp>
      <p:cxnSp>
        <p:nvCxnSpPr>
          <p:cNvPr id="15" name="Straight Connector 14"/>
          <p:cNvCxnSpPr>
            <a:stCxn id="11" idx="5"/>
            <a:endCxn id="16" idx="0"/>
          </p:cNvCxnSpPr>
          <p:nvPr/>
        </p:nvCxnSpPr>
        <p:spPr>
          <a:xfrm>
            <a:off x="7319167" y="3138927"/>
            <a:ext cx="383308"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382435"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95000"/>
                  </a:schemeClr>
                </a:solidFill>
              </a:rPr>
              <a:t>3</a:t>
            </a:r>
          </a:p>
        </p:txBody>
      </p:sp>
      <p:sp>
        <p:nvSpPr>
          <p:cNvPr id="40" name="TextBox 39"/>
          <p:cNvSpPr txBox="1"/>
          <p:nvPr/>
        </p:nvSpPr>
        <p:spPr>
          <a:xfrm>
            <a:off x="609594" y="2303041"/>
            <a:ext cx="2690160" cy="400110"/>
          </a:xfrm>
          <a:prstGeom prst="rect">
            <a:avLst/>
          </a:prstGeom>
          <a:noFill/>
          <a:ln w="28575">
            <a:solidFill>
              <a:schemeClr val="tx1"/>
            </a:solidFill>
          </a:ln>
        </p:spPr>
        <p:txBody>
          <a:bodyPr wrap="none" rtlCol="0">
            <a:spAutoFit/>
          </a:bodyPr>
          <a:lstStyle/>
          <a:p>
            <a:r>
              <a:rPr lang="en-IN" sz="2000" b="1" dirty="0"/>
              <a:t>Step 3 : Apply Heap Sort</a:t>
            </a:r>
            <a:endParaRPr lang="en-US" sz="2000" b="1" dirty="0"/>
          </a:p>
        </p:txBody>
      </p:sp>
      <mc:AlternateContent xmlns:mc="http://schemas.openxmlformats.org/markup-compatibility/2006" xmlns:a14="http://schemas.microsoft.com/office/drawing/2010/main">
        <mc:Choice Requires="a14">
          <p:graphicFrame>
            <p:nvGraphicFramePr>
              <p:cNvPr id="41" name="Table 40"/>
              <p:cNvGraphicFramePr>
                <a:graphicFrameLocks noGrp="1"/>
              </p:cNvGraphicFramePr>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1</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2</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3</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4</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5</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9224174"/>
                      </a:ext>
                    </a:extLst>
                  </a:tr>
                </a:tbl>
              </a:graphicData>
            </a:graphic>
          </p:graphicFrame>
        </mc:Choice>
        <mc:Fallback xmlns="">
          <p:graphicFrame>
            <p:nvGraphicFramePr>
              <p:cNvPr id="41" name="Table 40"/>
              <p:cNvGraphicFramePr>
                <a:graphicFrameLocks noGrp="1"/>
              </p:cNvGraphicFramePr>
              <p:nvPr>
                <p:extLst>
                  <p:ext uri="{D42A27DB-BD31-4B8C-83A1-F6EECF244321}">
                    <p14:modId xmlns:p14="http://schemas.microsoft.com/office/powerpoint/2010/main" val="3275512645"/>
                  </p:ext>
                </p:extLst>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r="-406604"/>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90598" r="-268376"/>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214423" r="-201923"/>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311429" r="-100000"/>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411429"/>
                          </a:stretch>
                        </a:blipFill>
                      </a:tcPr>
                    </a:tc>
                    <a:extLst>
                      <a:ext uri="{0D108BD9-81ED-4DB2-BD59-A6C34878D82A}">
                        <a16:rowId xmlns:a16="http://schemas.microsoft.com/office/drawing/2014/main" val="2199224174"/>
                      </a:ext>
                    </a:extLst>
                  </a:tr>
                </a:tbl>
              </a:graphicData>
            </a:graphic>
          </p:graphicFrame>
        </mc:Fallback>
      </mc:AlternateContent>
      <p:sp>
        <p:nvSpPr>
          <p:cNvPr id="27" name="TextBox 26"/>
          <p:cNvSpPr txBox="1"/>
          <p:nvPr/>
        </p:nvSpPr>
        <p:spPr>
          <a:xfrm>
            <a:off x="9014011" y="2605138"/>
            <a:ext cx="2514600" cy="707886"/>
          </a:xfrm>
          <a:prstGeom prst="rect">
            <a:avLst/>
          </a:prstGeom>
          <a:noFill/>
        </p:spPr>
        <p:txBody>
          <a:bodyPr wrap="square" rtlCol="0">
            <a:spAutoFit/>
          </a:bodyPr>
          <a:lstStyle/>
          <a:p>
            <a:r>
              <a:rPr lang="en-US" sz="2000" b="1" dirty="0"/>
              <a:t>Create Max Heap again</a:t>
            </a:r>
          </a:p>
        </p:txBody>
      </p:sp>
      <p:sp>
        <p:nvSpPr>
          <p:cNvPr id="26" name="TextBox 25"/>
          <p:cNvSpPr txBox="1"/>
          <p:nvPr/>
        </p:nvSpPr>
        <p:spPr>
          <a:xfrm>
            <a:off x="569874" y="4706468"/>
            <a:ext cx="3524794" cy="1200329"/>
          </a:xfrm>
          <a:prstGeom prst="rect">
            <a:avLst/>
          </a:prstGeom>
          <a:solidFill>
            <a:srgbClr val="FCE0EE"/>
          </a:solidFill>
        </p:spPr>
        <p:txBody>
          <a:bodyPr wrap="square" rtlCol="0">
            <a:spAutoFit/>
          </a:bodyPr>
          <a:lstStyle/>
          <a:p>
            <a:pPr marL="457200" indent="-457200" algn="just">
              <a:buAutoNum type="arabicPeriod"/>
            </a:pPr>
            <a:r>
              <a:rPr lang="en-US" sz="2400" dirty="0">
                <a:solidFill>
                  <a:srgbClr val="A71160"/>
                </a:solidFill>
              </a:rPr>
              <a:t>Swap the first and the last nodes and </a:t>
            </a:r>
          </a:p>
          <a:p>
            <a:pPr marL="457200" indent="-457200" algn="just">
              <a:buAutoNum type="arabicPeriod"/>
            </a:pPr>
            <a:r>
              <a:rPr lang="en-US" sz="2400" dirty="0">
                <a:solidFill>
                  <a:srgbClr val="A71160"/>
                </a:solidFill>
              </a:rPr>
              <a:t>Delete the last node.</a:t>
            </a:r>
          </a:p>
        </p:txBody>
      </p:sp>
      <p:sp>
        <p:nvSpPr>
          <p:cNvPr id="44" name="TextBox 43"/>
          <p:cNvSpPr txBox="1"/>
          <p:nvPr/>
        </p:nvSpPr>
        <p:spPr>
          <a:xfrm>
            <a:off x="1250067" y="3366246"/>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1</a:t>
            </a:r>
          </a:p>
        </p:txBody>
      </p:sp>
      <p:sp>
        <p:nvSpPr>
          <p:cNvPr id="45" name="TextBox 44"/>
          <p:cNvSpPr txBox="1"/>
          <p:nvPr/>
        </p:nvSpPr>
        <p:spPr>
          <a:xfrm>
            <a:off x="598332" y="3354210"/>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4</a:t>
            </a:r>
          </a:p>
        </p:txBody>
      </p:sp>
      <p:sp>
        <p:nvSpPr>
          <p:cNvPr id="25" name="Freeform 11"/>
          <p:cNvSpPr>
            <a:spLocks/>
          </p:cNvSpPr>
          <p:nvPr/>
        </p:nvSpPr>
        <p:spPr bwMode="auto">
          <a:xfrm>
            <a:off x="6302188" y="2987644"/>
            <a:ext cx="319927" cy="439114"/>
          </a:xfrm>
          <a:custGeom>
            <a:avLst/>
            <a:gdLst>
              <a:gd name="T0" fmla="*/ 0 w 162"/>
              <a:gd name="T1" fmla="*/ 264 h 264"/>
              <a:gd name="T2" fmla="*/ 30 w 162"/>
              <a:gd name="T3" fmla="*/ 162 h 264"/>
              <a:gd name="T4" fmla="*/ 90 w 162"/>
              <a:gd name="T5" fmla="*/ 66 h 264"/>
              <a:gd name="T6" fmla="*/ 162 w 162"/>
              <a:gd name="T7" fmla="*/ 0 h 264"/>
              <a:gd name="T8" fmla="*/ 0 60000 65536"/>
              <a:gd name="T9" fmla="*/ 0 60000 65536"/>
              <a:gd name="T10" fmla="*/ 0 60000 65536"/>
              <a:gd name="T11" fmla="*/ 0 60000 65536"/>
              <a:gd name="T12" fmla="*/ 0 w 162"/>
              <a:gd name="T13" fmla="*/ 0 h 264"/>
              <a:gd name="T14" fmla="*/ 162 w 162"/>
              <a:gd name="T15" fmla="*/ 264 h 264"/>
            </a:gdLst>
            <a:ahLst/>
            <a:cxnLst>
              <a:cxn ang="T8">
                <a:pos x="T0" y="T1"/>
              </a:cxn>
              <a:cxn ang="T9">
                <a:pos x="T2" y="T3"/>
              </a:cxn>
              <a:cxn ang="T10">
                <a:pos x="T4" y="T5"/>
              </a:cxn>
              <a:cxn ang="T11">
                <a:pos x="T6" y="T7"/>
              </a:cxn>
            </a:cxnLst>
            <a:rect l="T12" t="T13" r="T14" b="T15"/>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12"/>
          <p:cNvSpPr>
            <a:spLocks/>
          </p:cNvSpPr>
          <p:nvPr/>
        </p:nvSpPr>
        <p:spPr bwMode="auto">
          <a:xfrm>
            <a:off x="6799729" y="3240741"/>
            <a:ext cx="269875" cy="409575"/>
          </a:xfrm>
          <a:custGeom>
            <a:avLst/>
            <a:gdLst>
              <a:gd name="T0" fmla="*/ 156 w 170"/>
              <a:gd name="T1" fmla="*/ 0 h 258"/>
              <a:gd name="T2" fmla="*/ 144 w 170"/>
              <a:gd name="T3" fmla="*/ 126 h 258"/>
              <a:gd name="T4" fmla="*/ 0 w 170"/>
              <a:gd name="T5" fmla="*/ 258 h 258"/>
              <a:gd name="T6" fmla="*/ 0 60000 65536"/>
              <a:gd name="T7" fmla="*/ 0 60000 65536"/>
              <a:gd name="T8" fmla="*/ 0 60000 65536"/>
              <a:gd name="T9" fmla="*/ 0 w 170"/>
              <a:gd name="T10" fmla="*/ 0 h 258"/>
              <a:gd name="T11" fmla="*/ 170 w 170"/>
              <a:gd name="T12" fmla="*/ 258 h 258"/>
            </a:gdLst>
            <a:ahLst/>
            <a:cxnLst>
              <a:cxn ang="T6">
                <a:pos x="T0" y="T1"/>
              </a:cxn>
              <a:cxn ang="T7">
                <a:pos x="T2" y="T3"/>
              </a:cxn>
              <a:cxn ang="T8">
                <a:pos x="T4" y="T5"/>
              </a:cxn>
            </a:cxnLst>
            <a:rect l="T9" t="T10" r="T11" b="T12"/>
            <a:pathLst>
              <a:path w="170" h="258">
                <a:moveTo>
                  <a:pt x="156" y="0"/>
                </a:moveTo>
                <a:cubicBezTo>
                  <a:pt x="154" y="21"/>
                  <a:pt x="170" y="83"/>
                  <a:pt x="144" y="126"/>
                </a:cubicBezTo>
                <a:cubicBezTo>
                  <a:pt x="118" y="169"/>
                  <a:pt x="30" y="231"/>
                  <a:pt x="0" y="258"/>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9"/>
          <p:cNvSpPr/>
          <p:nvPr/>
        </p:nvSpPr>
        <p:spPr>
          <a:xfrm>
            <a:off x="874059" y="3870833"/>
            <a:ext cx="699247" cy="188258"/>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w="19050">
            <a:solidFill>
              <a:srgbClr val="ED524F"/>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1" name="TextBox 30"/>
          <p:cNvSpPr txBox="1"/>
          <p:nvPr/>
        </p:nvSpPr>
        <p:spPr>
          <a:xfrm>
            <a:off x="820273" y="4030417"/>
            <a:ext cx="762000" cy="369332"/>
          </a:xfrm>
          <a:prstGeom prst="rect">
            <a:avLst/>
          </a:prstGeom>
          <a:noFill/>
        </p:spPr>
        <p:txBody>
          <a:bodyPr wrap="square" rtlCol="0">
            <a:spAutoFit/>
          </a:bodyPr>
          <a:lstStyle/>
          <a:p>
            <a:pPr algn="ctr"/>
            <a:r>
              <a:rPr lang="en-US" b="1" dirty="0">
                <a:solidFill>
                  <a:srgbClr val="0070C0"/>
                </a:solidFill>
              </a:rPr>
              <a:t>Swap</a:t>
            </a:r>
          </a:p>
        </p:txBody>
      </p:sp>
      <p:sp>
        <p:nvSpPr>
          <p:cNvPr id="35" name="TextBox 34"/>
          <p:cNvSpPr txBox="1"/>
          <p:nvPr/>
        </p:nvSpPr>
        <p:spPr>
          <a:xfrm>
            <a:off x="9014011" y="3452302"/>
            <a:ext cx="2514600" cy="400110"/>
          </a:xfrm>
          <a:prstGeom prst="rect">
            <a:avLst/>
          </a:prstGeom>
          <a:noFill/>
        </p:spPr>
        <p:txBody>
          <a:bodyPr wrap="square" rtlCol="0">
            <a:spAutoFit/>
          </a:bodyPr>
          <a:lstStyle/>
          <a:p>
            <a:r>
              <a:rPr lang="en-US" sz="2000" b="1" dirty="0"/>
              <a:t>Max Heap is created</a:t>
            </a:r>
          </a:p>
        </p:txBody>
      </p:sp>
      <p:sp>
        <p:nvSpPr>
          <p:cNvPr id="36" name="Freeform 17"/>
          <p:cNvSpPr>
            <a:spLocks/>
          </p:cNvSpPr>
          <p:nvPr/>
        </p:nvSpPr>
        <p:spPr bwMode="auto">
          <a:xfrm>
            <a:off x="7090942" y="3271907"/>
            <a:ext cx="312738" cy="412750"/>
          </a:xfrm>
          <a:custGeom>
            <a:avLst/>
            <a:gdLst>
              <a:gd name="T0" fmla="*/ 197 w 197"/>
              <a:gd name="T1" fmla="*/ 260 h 260"/>
              <a:gd name="T2" fmla="*/ 114 w 197"/>
              <a:gd name="T3" fmla="*/ 233 h 260"/>
              <a:gd name="T4" fmla="*/ 41 w 197"/>
              <a:gd name="T5" fmla="*/ 164 h 260"/>
              <a:gd name="T6" fmla="*/ 0 w 197"/>
              <a:gd name="T7" fmla="*/ 0 h 260"/>
              <a:gd name="T8" fmla="*/ 0 60000 65536"/>
              <a:gd name="T9" fmla="*/ 0 60000 65536"/>
              <a:gd name="T10" fmla="*/ 0 60000 65536"/>
              <a:gd name="T11" fmla="*/ 0 60000 65536"/>
              <a:gd name="T12" fmla="*/ 0 w 197"/>
              <a:gd name="T13" fmla="*/ 0 h 260"/>
              <a:gd name="T14" fmla="*/ 197 w 197"/>
              <a:gd name="T15" fmla="*/ 260 h 260"/>
            </a:gdLst>
            <a:ahLst/>
            <a:cxnLst>
              <a:cxn ang="T8">
                <a:pos x="T0" y="T1"/>
              </a:cxn>
              <a:cxn ang="T9">
                <a:pos x="T2" y="T3"/>
              </a:cxn>
              <a:cxn ang="T10">
                <a:pos x="T4" y="T5"/>
              </a:cxn>
              <a:cxn ang="T11">
                <a:pos x="T6" y="T7"/>
              </a:cxn>
            </a:cxnLst>
            <a:rect l="T12" t="T13" r="T14" b="T15"/>
            <a:pathLst>
              <a:path w="197" h="260">
                <a:moveTo>
                  <a:pt x="197" y="260"/>
                </a:moveTo>
                <a:cubicBezTo>
                  <a:pt x="183" y="256"/>
                  <a:pt x="140" y="249"/>
                  <a:pt x="114" y="233"/>
                </a:cubicBezTo>
                <a:cubicBezTo>
                  <a:pt x="88" y="217"/>
                  <a:pt x="60" y="203"/>
                  <a:pt x="41" y="164"/>
                </a:cubicBezTo>
                <a:cubicBezTo>
                  <a:pt x="22" y="125"/>
                  <a:pt x="9" y="34"/>
                  <a:pt x="0" y="0"/>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sp>
        <p:nvSpPr>
          <p:cNvPr id="37" name="Freeform 18"/>
          <p:cNvSpPr>
            <a:spLocks/>
          </p:cNvSpPr>
          <p:nvPr/>
        </p:nvSpPr>
        <p:spPr bwMode="auto">
          <a:xfrm>
            <a:off x="7608128" y="3012517"/>
            <a:ext cx="249238" cy="449263"/>
          </a:xfrm>
          <a:custGeom>
            <a:avLst/>
            <a:gdLst>
              <a:gd name="T0" fmla="*/ 0 w 157"/>
              <a:gd name="T1" fmla="*/ 0 h 283"/>
              <a:gd name="T2" fmla="*/ 91 w 157"/>
              <a:gd name="T3" fmla="*/ 41 h 283"/>
              <a:gd name="T4" fmla="*/ 147 w 157"/>
              <a:gd name="T5" fmla="*/ 151 h 283"/>
              <a:gd name="T6" fmla="*/ 152 w 157"/>
              <a:gd name="T7" fmla="*/ 283 h 283"/>
              <a:gd name="T8" fmla="*/ 0 60000 65536"/>
              <a:gd name="T9" fmla="*/ 0 60000 65536"/>
              <a:gd name="T10" fmla="*/ 0 60000 65536"/>
              <a:gd name="T11" fmla="*/ 0 60000 65536"/>
              <a:gd name="T12" fmla="*/ 0 w 157"/>
              <a:gd name="T13" fmla="*/ 0 h 283"/>
              <a:gd name="T14" fmla="*/ 157 w 157"/>
              <a:gd name="T15" fmla="*/ 283 h 283"/>
            </a:gdLst>
            <a:ahLst/>
            <a:cxnLst>
              <a:cxn ang="T8">
                <a:pos x="T0" y="T1"/>
              </a:cxn>
              <a:cxn ang="T9">
                <a:pos x="T2" y="T3"/>
              </a:cxn>
              <a:cxn ang="T10">
                <a:pos x="T4" y="T5"/>
              </a:cxn>
              <a:cxn ang="T11">
                <a:pos x="T6" y="T7"/>
              </a:cxn>
            </a:cxnLst>
            <a:rect l="T12" t="T13" r="T14" b="T15"/>
            <a:pathLst>
              <a:path w="157" h="283">
                <a:moveTo>
                  <a:pt x="0" y="0"/>
                </a:moveTo>
                <a:cubicBezTo>
                  <a:pt x="15" y="7"/>
                  <a:pt x="67" y="16"/>
                  <a:pt x="91" y="41"/>
                </a:cubicBezTo>
                <a:cubicBezTo>
                  <a:pt x="115" y="66"/>
                  <a:pt x="137" y="111"/>
                  <a:pt x="147" y="151"/>
                </a:cubicBezTo>
                <a:cubicBezTo>
                  <a:pt x="157" y="191"/>
                  <a:pt x="151" y="256"/>
                  <a:pt x="152" y="283"/>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sp>
        <p:nvSpPr>
          <p:cNvPr id="46" name="Freeform 45"/>
          <p:cNvSpPr/>
          <p:nvPr/>
        </p:nvSpPr>
        <p:spPr>
          <a:xfrm>
            <a:off x="882768" y="3879541"/>
            <a:ext cx="1259541" cy="183008"/>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w="19050">
            <a:solidFill>
              <a:srgbClr val="ED524F"/>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 name="TextBox 2"/>
          <p:cNvSpPr txBox="1"/>
          <p:nvPr/>
        </p:nvSpPr>
        <p:spPr>
          <a:xfrm>
            <a:off x="6905584" y="2717074"/>
            <a:ext cx="418011" cy="400110"/>
          </a:xfrm>
          <a:prstGeom prst="rect">
            <a:avLst/>
          </a:prstGeom>
          <a:solidFill>
            <a:srgbClr val="002060"/>
          </a:solidFill>
        </p:spPr>
        <p:txBody>
          <a:bodyPr wrap="square" rtlCol="0">
            <a:spAutoFit/>
          </a:bodyPr>
          <a:lstStyle/>
          <a:p>
            <a:pPr algn="ctr"/>
            <a:r>
              <a:rPr lang="en-US" sz="2000" b="1" dirty="0">
                <a:solidFill>
                  <a:schemeClr val="accent5"/>
                </a:solidFill>
              </a:rPr>
              <a:t>4</a:t>
            </a:r>
          </a:p>
        </p:txBody>
      </p:sp>
      <p:sp>
        <p:nvSpPr>
          <p:cNvPr id="48" name="TextBox 47"/>
          <p:cNvSpPr txBox="1"/>
          <p:nvPr/>
        </p:nvSpPr>
        <p:spPr>
          <a:xfrm>
            <a:off x="7493470" y="3692434"/>
            <a:ext cx="418011" cy="400110"/>
          </a:xfrm>
          <a:prstGeom prst="rect">
            <a:avLst/>
          </a:prstGeom>
          <a:solidFill>
            <a:srgbClr val="002060"/>
          </a:solidFill>
        </p:spPr>
        <p:txBody>
          <a:bodyPr wrap="square" rtlCol="0">
            <a:spAutoFit/>
          </a:bodyPr>
          <a:lstStyle/>
          <a:p>
            <a:pPr algn="ctr"/>
            <a:r>
              <a:rPr lang="en-US" sz="2000" b="1" dirty="0">
                <a:solidFill>
                  <a:schemeClr val="accent5"/>
                </a:solidFill>
              </a:rPr>
              <a:t>4</a:t>
            </a:r>
          </a:p>
        </p:txBody>
      </p:sp>
      <p:sp>
        <p:nvSpPr>
          <p:cNvPr id="49" name="TextBox 48"/>
          <p:cNvSpPr txBox="1"/>
          <p:nvPr/>
        </p:nvSpPr>
        <p:spPr>
          <a:xfrm>
            <a:off x="6309431" y="3680603"/>
            <a:ext cx="418011" cy="400110"/>
          </a:xfrm>
          <a:prstGeom prst="rect">
            <a:avLst/>
          </a:prstGeom>
          <a:solidFill>
            <a:srgbClr val="002060"/>
          </a:solidFill>
        </p:spPr>
        <p:txBody>
          <a:bodyPr wrap="square" rtlCol="0">
            <a:spAutoFit/>
          </a:bodyPr>
          <a:lstStyle/>
          <a:p>
            <a:pPr algn="ctr"/>
            <a:r>
              <a:rPr lang="en-US" sz="2000" b="1" dirty="0">
                <a:solidFill>
                  <a:schemeClr val="accent5"/>
                </a:solidFill>
              </a:rPr>
              <a:t>1</a:t>
            </a:r>
          </a:p>
        </p:txBody>
      </p:sp>
      <p:sp>
        <p:nvSpPr>
          <p:cNvPr id="50" name="TextBox 49"/>
          <p:cNvSpPr txBox="1"/>
          <p:nvPr/>
        </p:nvSpPr>
        <p:spPr>
          <a:xfrm>
            <a:off x="6883860" y="2712570"/>
            <a:ext cx="418011" cy="400110"/>
          </a:xfrm>
          <a:prstGeom prst="rect">
            <a:avLst/>
          </a:prstGeom>
          <a:solidFill>
            <a:srgbClr val="002060"/>
          </a:solidFill>
        </p:spPr>
        <p:txBody>
          <a:bodyPr wrap="square" rtlCol="0">
            <a:spAutoFit/>
          </a:bodyPr>
          <a:lstStyle/>
          <a:p>
            <a:pPr algn="ctr"/>
            <a:r>
              <a:rPr lang="en-US" sz="2000" b="1" dirty="0">
                <a:solidFill>
                  <a:schemeClr val="accent5"/>
                </a:solidFill>
              </a:rPr>
              <a:t>3</a:t>
            </a:r>
          </a:p>
        </p:txBody>
      </p:sp>
      <p:sp>
        <p:nvSpPr>
          <p:cNvPr id="51" name="TextBox 50"/>
          <p:cNvSpPr txBox="1"/>
          <p:nvPr/>
        </p:nvSpPr>
        <p:spPr>
          <a:xfrm>
            <a:off x="1880285" y="3358693"/>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4</a:t>
            </a:r>
          </a:p>
        </p:txBody>
      </p:sp>
      <p:sp>
        <p:nvSpPr>
          <p:cNvPr id="52" name="TextBox 51"/>
          <p:cNvSpPr txBox="1"/>
          <p:nvPr/>
        </p:nvSpPr>
        <p:spPr>
          <a:xfrm>
            <a:off x="589367" y="3372140"/>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3</a:t>
            </a:r>
          </a:p>
        </p:txBody>
      </p:sp>
    </p:spTree>
    <p:extLst>
      <p:ext uri="{BB962C8B-B14F-4D97-AF65-F5344CB8AC3E}">
        <p14:creationId xmlns:p14="http://schemas.microsoft.com/office/powerpoint/2010/main" val="119864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up)">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down)">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7"/>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 presetClass="exit" presetSubtype="0" fill="hold" grpId="1" nodeType="withEffect">
                                  <p:stCondLst>
                                    <p:cond delay="0"/>
                                  </p:stCondLst>
                                  <p:childTnLst>
                                    <p:set>
                                      <p:cBhvr>
                                        <p:cTn id="51" dur="1" fill="hold">
                                          <p:stCondLst>
                                            <p:cond delay="0"/>
                                          </p:stCondLst>
                                        </p:cTn>
                                        <p:tgtEl>
                                          <p:spTgt spid="25"/>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28"/>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nodeType="with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Effect transition="in" filter="fade">
                                      <p:cBhvr>
                                        <p:cTn id="61" dur="500"/>
                                        <p:tgtEl>
                                          <p:spTgt spid="26">
                                            <p:txEl>
                                              <p:pRg st="0" end="0"/>
                                            </p:txEl>
                                          </p:spTgt>
                                        </p:tgtEl>
                                      </p:cBhvr>
                                    </p:animEffect>
                                  </p:childTnLst>
                                </p:cTn>
                              </p:par>
                              <p:par>
                                <p:cTn id="62" presetID="1" presetClass="exit" presetSubtype="0" fill="hold" grpId="1" nodeType="withEffect">
                                  <p:stCondLst>
                                    <p:cond delay="0"/>
                                  </p:stCondLst>
                                  <p:childTnLst>
                                    <p:set>
                                      <p:cBhvr>
                                        <p:cTn id="63" dur="1" fill="hold">
                                          <p:stCondLst>
                                            <p:cond delay="0"/>
                                          </p:stCondLst>
                                        </p:cTn>
                                        <p:tgtEl>
                                          <p:spTgt spid="30"/>
                                        </p:tgtEl>
                                        <p:attrNameLst>
                                          <p:attrName>style.visibility</p:attrName>
                                        </p:attrNameLst>
                                      </p:cBhvr>
                                      <p:to>
                                        <p:strVal val="hidden"/>
                                      </p:to>
                                    </p:set>
                                  </p:childTnLst>
                                </p:cTn>
                              </p:par>
                              <p:par>
                                <p:cTn id="64" presetID="22" presetClass="entr" presetSubtype="4"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down)">
                                      <p:cBhvr>
                                        <p:cTn id="66" dur="500"/>
                                        <p:tgtEl>
                                          <p:spTgt spid="46"/>
                                        </p:tgtEl>
                                      </p:cBhvr>
                                    </p:animEffect>
                                  </p:childTnLst>
                                </p:cTn>
                              </p:par>
                              <p:par>
                                <p:cTn id="67" presetID="63" presetClass="path" presetSubtype="0" accel="50000" decel="50000" fill="hold" grpId="1" nodeType="withEffect">
                                  <p:stCondLst>
                                    <p:cond delay="0"/>
                                  </p:stCondLst>
                                  <p:childTnLst>
                                    <p:animMotion origin="layout" path="M 2.29167E-6 -3.33333E-6 L 0.03815 0.00301 " pathEditMode="relative" rAng="0" ptsTypes="AA">
                                      <p:cBhvr>
                                        <p:cTn id="68" dur="2000" fill="hold"/>
                                        <p:tgtEl>
                                          <p:spTgt spid="31"/>
                                        </p:tgtEl>
                                        <p:attrNameLst>
                                          <p:attrName>ppt_x</p:attrName>
                                          <p:attrName>ppt_y</p:attrName>
                                        </p:attrNameLst>
                                      </p:cBhvr>
                                      <p:rCtr x="1901" y="139"/>
                                    </p:animMotion>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up)">
                                      <p:cBhvr>
                                        <p:cTn id="73" dur="500"/>
                                        <p:tgtEl>
                                          <p:spTgt spid="37"/>
                                        </p:tgtEl>
                                      </p:cBhvr>
                                    </p:animEffect>
                                  </p:childTnLst>
                                </p:cTn>
                              </p:par>
                            </p:childTnLst>
                          </p:cTn>
                        </p:par>
                        <p:par>
                          <p:cTn id="74" fill="hold">
                            <p:stCondLst>
                              <p:cond delay="500"/>
                            </p:stCondLst>
                            <p:childTnLst>
                              <p:par>
                                <p:cTn id="75" presetID="22" presetClass="entr" presetSubtype="4" fill="hold" grpId="0"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wipe(down)">
                                      <p:cBhvr>
                                        <p:cTn id="77" dur="500"/>
                                        <p:tgtEl>
                                          <p:spTgt spid="3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fade">
                                      <p:cBhvr>
                                        <p:cTn id="82" dur="500"/>
                                        <p:tgtEl>
                                          <p:spTgt spid="48"/>
                                        </p:tgtEl>
                                      </p:cBhvr>
                                    </p:animEffect>
                                  </p:childTnLst>
                                </p:cTn>
                              </p:par>
                            </p:childTnLst>
                          </p:cTn>
                        </p:par>
                        <p:par>
                          <p:cTn id="83" fill="hold">
                            <p:stCondLst>
                              <p:cond delay="500"/>
                            </p:stCondLst>
                            <p:childTnLst>
                              <p:par>
                                <p:cTn id="84" presetID="10" presetClass="entr" presetSubtype="0" fill="hold" grpId="0" nodeType="afterEffect">
                                  <p:stCondLst>
                                    <p:cond delay="0"/>
                                  </p:stCondLst>
                                  <p:childTnLst>
                                    <p:set>
                                      <p:cBhvr>
                                        <p:cTn id="85" dur="1" fill="hold">
                                          <p:stCondLst>
                                            <p:cond delay="0"/>
                                          </p:stCondLst>
                                        </p:cTn>
                                        <p:tgtEl>
                                          <p:spTgt spid="50"/>
                                        </p:tgtEl>
                                        <p:attrNameLst>
                                          <p:attrName>style.visibility</p:attrName>
                                        </p:attrNameLst>
                                      </p:cBhvr>
                                      <p:to>
                                        <p:strVal val="visible"/>
                                      </p:to>
                                    </p:set>
                                    <p:animEffect transition="in" filter="fade">
                                      <p:cBhvr>
                                        <p:cTn id="86" dur="500"/>
                                        <p:tgtEl>
                                          <p:spTgt spid="5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fade">
                                      <p:cBhvr>
                                        <p:cTn id="91" dur="500"/>
                                        <p:tgtEl>
                                          <p:spTgt spid="51"/>
                                        </p:tgtEl>
                                      </p:cBhvr>
                                    </p:animEffect>
                                  </p:childTnLst>
                                </p:cTn>
                              </p:par>
                            </p:childTnLst>
                          </p:cTn>
                        </p:par>
                        <p:par>
                          <p:cTn id="92" fill="hold">
                            <p:stCondLst>
                              <p:cond delay="500"/>
                            </p:stCondLst>
                            <p:childTnLst>
                              <p:par>
                                <p:cTn id="93" presetID="10" presetClass="entr" presetSubtype="0" fill="hold" grpId="0" nodeType="after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fade">
                                      <p:cBhvr>
                                        <p:cTn id="95" dur="500"/>
                                        <p:tgtEl>
                                          <p:spTgt spid="5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6">
                                            <p:txEl>
                                              <p:pRg st="1" end="1"/>
                                            </p:txEl>
                                          </p:spTgt>
                                        </p:tgtEl>
                                        <p:attrNameLst>
                                          <p:attrName>style.visibility</p:attrName>
                                        </p:attrNameLst>
                                      </p:cBhvr>
                                      <p:to>
                                        <p:strVal val="visible"/>
                                      </p:to>
                                    </p:set>
                                    <p:animEffect transition="in" filter="fade">
                                      <p:cBhvr>
                                        <p:cTn id="100" dur="500"/>
                                        <p:tgtEl>
                                          <p:spTgt spid="26">
                                            <p:txEl>
                                              <p:pRg st="1" end="1"/>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4" presetClass="exit" presetSubtype="10" fill="hold" grpId="1" nodeType="clickEffect">
                                  <p:stCondLst>
                                    <p:cond delay="0"/>
                                  </p:stCondLst>
                                  <p:childTnLst>
                                    <p:animEffect transition="out" filter="randombar(horizontal)">
                                      <p:cBhvr>
                                        <p:cTn id="104" dur="500"/>
                                        <p:tgtEl>
                                          <p:spTgt spid="37"/>
                                        </p:tgtEl>
                                      </p:cBhvr>
                                    </p:animEffect>
                                    <p:set>
                                      <p:cBhvr>
                                        <p:cTn id="105" dur="1" fill="hold">
                                          <p:stCondLst>
                                            <p:cond delay="499"/>
                                          </p:stCondLst>
                                        </p:cTn>
                                        <p:tgtEl>
                                          <p:spTgt spid="37"/>
                                        </p:tgtEl>
                                        <p:attrNameLst>
                                          <p:attrName>style.visibility</p:attrName>
                                        </p:attrNameLst>
                                      </p:cBhvr>
                                      <p:to>
                                        <p:strVal val="hidden"/>
                                      </p:to>
                                    </p:set>
                                  </p:childTnLst>
                                </p:cTn>
                              </p:par>
                              <p:par>
                                <p:cTn id="106" presetID="14" presetClass="exit" presetSubtype="10" fill="hold" grpId="1" nodeType="withEffect">
                                  <p:stCondLst>
                                    <p:cond delay="0"/>
                                  </p:stCondLst>
                                  <p:childTnLst>
                                    <p:animEffect transition="out" filter="randombar(horizontal)">
                                      <p:cBhvr>
                                        <p:cTn id="107" dur="500"/>
                                        <p:tgtEl>
                                          <p:spTgt spid="36"/>
                                        </p:tgtEl>
                                      </p:cBhvr>
                                    </p:animEffect>
                                    <p:set>
                                      <p:cBhvr>
                                        <p:cTn id="108" dur="1" fill="hold">
                                          <p:stCondLst>
                                            <p:cond delay="499"/>
                                          </p:stCondLst>
                                        </p:cTn>
                                        <p:tgtEl>
                                          <p:spTgt spid="36"/>
                                        </p:tgtEl>
                                        <p:attrNameLst>
                                          <p:attrName>style.visibility</p:attrName>
                                        </p:attrNameLst>
                                      </p:cBhvr>
                                      <p:to>
                                        <p:strVal val="hidden"/>
                                      </p:to>
                                    </p:set>
                                  </p:childTnLst>
                                </p:cTn>
                              </p:par>
                              <p:par>
                                <p:cTn id="109" presetID="14" presetClass="exit" presetSubtype="10" fill="hold" grpId="1" nodeType="withEffect">
                                  <p:stCondLst>
                                    <p:cond delay="0"/>
                                  </p:stCondLst>
                                  <p:childTnLst>
                                    <p:animEffect transition="out" filter="randombar(horizontal)">
                                      <p:cBhvr>
                                        <p:cTn id="110" dur="500"/>
                                        <p:tgtEl>
                                          <p:spTgt spid="48"/>
                                        </p:tgtEl>
                                      </p:cBhvr>
                                    </p:animEffect>
                                    <p:set>
                                      <p:cBhvr>
                                        <p:cTn id="111" dur="1" fill="hold">
                                          <p:stCondLst>
                                            <p:cond delay="499"/>
                                          </p:stCondLst>
                                        </p:cTn>
                                        <p:tgtEl>
                                          <p:spTgt spid="48"/>
                                        </p:tgtEl>
                                        <p:attrNameLst>
                                          <p:attrName>style.visibility</p:attrName>
                                        </p:attrNameLst>
                                      </p:cBhvr>
                                      <p:to>
                                        <p:strVal val="hidden"/>
                                      </p:to>
                                    </p:set>
                                  </p:childTnLst>
                                </p:cTn>
                              </p:par>
                              <p:par>
                                <p:cTn id="112" presetID="14" presetClass="exit" presetSubtype="10" fill="hold" nodeType="withEffect">
                                  <p:stCondLst>
                                    <p:cond delay="0"/>
                                  </p:stCondLst>
                                  <p:childTnLst>
                                    <p:animEffect transition="out" filter="randombar(horizontal)">
                                      <p:cBhvr>
                                        <p:cTn id="113" dur="500"/>
                                        <p:tgtEl>
                                          <p:spTgt spid="15"/>
                                        </p:tgtEl>
                                      </p:cBhvr>
                                    </p:animEffect>
                                    <p:set>
                                      <p:cBhvr>
                                        <p:cTn id="114" dur="1" fill="hold">
                                          <p:stCondLst>
                                            <p:cond delay="499"/>
                                          </p:stCondLst>
                                        </p:cTn>
                                        <p:tgtEl>
                                          <p:spTgt spid="15"/>
                                        </p:tgtEl>
                                        <p:attrNameLst>
                                          <p:attrName>style.visibility</p:attrName>
                                        </p:attrNameLst>
                                      </p:cBhvr>
                                      <p:to>
                                        <p:strVal val="hidden"/>
                                      </p:to>
                                    </p:set>
                                  </p:childTnLst>
                                </p:cTn>
                              </p:par>
                              <p:par>
                                <p:cTn id="115" presetID="14" presetClass="exit" presetSubtype="10" fill="hold" grpId="0" nodeType="withEffect">
                                  <p:stCondLst>
                                    <p:cond delay="0"/>
                                  </p:stCondLst>
                                  <p:childTnLst>
                                    <p:animEffect transition="out" filter="randombar(horizontal)">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7" grpId="0"/>
      <p:bldP spid="27" grpId="1"/>
      <p:bldP spid="26" grpId="0" animBg="1"/>
      <p:bldP spid="44" grpId="0" animBg="1"/>
      <p:bldP spid="45" grpId="0" animBg="1"/>
      <p:bldP spid="25" grpId="0" animBg="1"/>
      <p:bldP spid="25" grpId="1" animBg="1"/>
      <p:bldP spid="28" grpId="0" animBg="1"/>
      <p:bldP spid="28" grpId="1" animBg="1"/>
      <p:bldP spid="30" grpId="0" animBg="1"/>
      <p:bldP spid="30" grpId="1" animBg="1"/>
      <p:bldP spid="31" grpId="0"/>
      <p:bldP spid="31" grpId="1"/>
      <p:bldP spid="35" grpId="0"/>
      <p:bldP spid="36" grpId="0" animBg="1"/>
      <p:bldP spid="36" grpId="1" animBg="1"/>
      <p:bldP spid="37" grpId="0" animBg="1"/>
      <p:bldP spid="37" grpId="1" animBg="1"/>
      <p:bldP spid="46" grpId="0" animBg="1"/>
      <p:bldP spid="3" grpId="0" animBg="1"/>
      <p:bldP spid="48" grpId="0" animBg="1"/>
      <p:bldP spid="48" grpId="1" animBg="1"/>
      <p:bldP spid="49" grpId="0" animBg="1"/>
      <p:bldP spid="50" grpId="0" animBg="1"/>
      <p:bldP spid="51" grpId="0" animBg="1"/>
      <p:bldP spid="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Example 1</a:t>
            </a:r>
          </a:p>
        </p:txBody>
      </p:sp>
      <p:graphicFrame>
        <p:nvGraphicFramePr>
          <p:cNvPr id="4" name="Table 3"/>
          <p:cNvGraphicFramePr>
            <a:graphicFrameLocks noGrp="1"/>
          </p:cNvGraphicFramePr>
          <p:nvPr/>
        </p:nvGraphicFramePr>
        <p:xfrm>
          <a:off x="4466165" y="1528465"/>
          <a:ext cx="3259670" cy="45720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370840">
                <a:tc>
                  <a:txBody>
                    <a:bodyPr/>
                    <a:lstStyle/>
                    <a:p>
                      <a:pPr algn="ctr"/>
                      <a:r>
                        <a:rPr lang="en-US" sz="2400" dirty="0"/>
                        <a:t>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10</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a:off x="3009900" y="990600"/>
            <a:ext cx="6172200" cy="461665"/>
          </a:xfrm>
          <a:prstGeom prst="rect">
            <a:avLst/>
          </a:prstGeom>
          <a:noFill/>
        </p:spPr>
        <p:txBody>
          <a:bodyPr wrap="square" rtlCol="0">
            <a:spAutoFit/>
          </a:bodyPr>
          <a:lstStyle/>
          <a:p>
            <a:r>
              <a:rPr lang="en-US" sz="2400" dirty="0"/>
              <a:t>Sort the following elements in Ascending order</a:t>
            </a:r>
          </a:p>
        </p:txBody>
      </p:sp>
      <p:cxnSp>
        <p:nvCxnSpPr>
          <p:cNvPr id="6" name="Straight Connector 5"/>
          <p:cNvCxnSpPr/>
          <p:nvPr/>
        </p:nvCxnSpPr>
        <p:spPr>
          <a:xfrm>
            <a:off x="609600" y="2286000"/>
            <a:ext cx="1097280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7" name="Table 6"/>
          <p:cNvGraphicFramePr>
            <a:graphicFrameLocks noGrp="1"/>
          </p:cNvGraphicFramePr>
          <p:nvPr/>
        </p:nvGraphicFramePr>
        <p:xfrm>
          <a:off x="537755" y="3313784"/>
          <a:ext cx="3259670" cy="54864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548640">
                <a:tc>
                  <a:txBody>
                    <a:bodyPr/>
                    <a:lstStyle/>
                    <a:p>
                      <a:pPr algn="ctr"/>
                      <a:r>
                        <a:rPr lang="en-US" sz="2400" dirty="0"/>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b="1" dirty="0">
                          <a:solidFill>
                            <a:srgbClr val="C00000"/>
                          </a:solidFill>
                        </a:rPr>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1">
                        <a:lumMod val="60000"/>
                        <a:lumOff val="40000"/>
                      </a:schemeClr>
                    </a:solidFill>
                  </a:tcPr>
                </a:tc>
                <a:tc>
                  <a:txBody>
                    <a:bodyPr/>
                    <a:lstStyle/>
                    <a:p>
                      <a:pPr algn="ctr"/>
                      <a:r>
                        <a:rPr lang="en-US" sz="2400" b="1" dirty="0">
                          <a:solidFill>
                            <a:srgbClr val="C00000"/>
                          </a:solidFill>
                        </a:rPr>
                        <a:t>5</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1">
                        <a:lumMod val="60000"/>
                        <a:lumOff val="40000"/>
                      </a:schemeClr>
                    </a:solidFill>
                  </a:tcPr>
                </a:tc>
                <a:tc>
                  <a:txBody>
                    <a:bodyPr/>
                    <a:lstStyle/>
                    <a:p>
                      <a:pPr algn="ctr"/>
                      <a:r>
                        <a:rPr lang="en-US" sz="2400" b="1" dirty="0">
                          <a:solidFill>
                            <a:srgbClr val="C00000"/>
                          </a:solidFill>
                        </a:rPr>
                        <a:t>10</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bl>
          </a:graphicData>
        </a:graphic>
      </p:graphicFrame>
      <p:sp>
        <p:nvSpPr>
          <p:cNvPr id="11" name="Oval 10"/>
          <p:cNvSpPr/>
          <p:nvPr/>
        </p:nvSpPr>
        <p:spPr>
          <a:xfrm>
            <a:off x="6772825" y="2592585"/>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3</a:t>
            </a:r>
          </a:p>
        </p:txBody>
      </p:sp>
      <p:cxnSp>
        <p:nvCxnSpPr>
          <p:cNvPr id="12" name="Straight Connector 11"/>
          <p:cNvCxnSpPr>
            <a:stCxn id="11" idx="3"/>
            <a:endCxn id="13" idx="0"/>
          </p:cNvCxnSpPr>
          <p:nvPr/>
        </p:nvCxnSpPr>
        <p:spPr>
          <a:xfrm flipH="1">
            <a:off x="6518436" y="3138927"/>
            <a:ext cx="348127"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198396"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sp>
        <p:nvSpPr>
          <p:cNvPr id="40" name="TextBox 39"/>
          <p:cNvSpPr txBox="1"/>
          <p:nvPr/>
        </p:nvSpPr>
        <p:spPr>
          <a:xfrm>
            <a:off x="609594" y="2303041"/>
            <a:ext cx="2690160" cy="400110"/>
          </a:xfrm>
          <a:prstGeom prst="rect">
            <a:avLst/>
          </a:prstGeom>
          <a:noFill/>
          <a:ln w="28575">
            <a:solidFill>
              <a:schemeClr val="tx1"/>
            </a:solidFill>
          </a:ln>
        </p:spPr>
        <p:txBody>
          <a:bodyPr wrap="none" rtlCol="0">
            <a:spAutoFit/>
          </a:bodyPr>
          <a:lstStyle/>
          <a:p>
            <a:r>
              <a:rPr lang="en-IN" sz="2000" b="1" dirty="0"/>
              <a:t>Step 3 : Apply Heap Sort</a:t>
            </a:r>
            <a:endParaRPr lang="en-US" sz="2000" b="1" dirty="0"/>
          </a:p>
        </p:txBody>
      </p:sp>
      <mc:AlternateContent xmlns:mc="http://schemas.openxmlformats.org/markup-compatibility/2006" xmlns:a14="http://schemas.microsoft.com/office/drawing/2010/main">
        <mc:Choice Requires="a14">
          <p:graphicFrame>
            <p:nvGraphicFramePr>
              <p:cNvPr id="41" name="Table 40"/>
              <p:cNvGraphicFramePr>
                <a:graphicFrameLocks noGrp="1"/>
              </p:cNvGraphicFramePr>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1</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2</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3</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4</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5</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9224174"/>
                      </a:ext>
                    </a:extLst>
                  </a:tr>
                </a:tbl>
              </a:graphicData>
            </a:graphic>
          </p:graphicFrame>
        </mc:Choice>
        <mc:Fallback xmlns="">
          <p:graphicFrame>
            <p:nvGraphicFramePr>
              <p:cNvPr id="41" name="Table 40"/>
              <p:cNvGraphicFramePr>
                <a:graphicFrameLocks noGrp="1"/>
              </p:cNvGraphicFramePr>
              <p:nvPr>
                <p:extLst>
                  <p:ext uri="{D42A27DB-BD31-4B8C-83A1-F6EECF244321}">
                    <p14:modId xmlns:p14="http://schemas.microsoft.com/office/powerpoint/2010/main" val="3275512645"/>
                  </p:ext>
                </p:extLst>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r="-406604"/>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90598" r="-268376"/>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214423" r="-201923"/>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311429" r="-100000"/>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411429"/>
                          </a:stretch>
                        </a:blipFill>
                      </a:tcPr>
                    </a:tc>
                    <a:extLst>
                      <a:ext uri="{0D108BD9-81ED-4DB2-BD59-A6C34878D82A}">
                        <a16:rowId xmlns:a16="http://schemas.microsoft.com/office/drawing/2014/main" val="2199224174"/>
                      </a:ext>
                    </a:extLst>
                  </a:tr>
                </a:tbl>
              </a:graphicData>
            </a:graphic>
          </p:graphicFrame>
        </mc:Fallback>
      </mc:AlternateContent>
      <p:sp>
        <p:nvSpPr>
          <p:cNvPr id="27" name="TextBox 26"/>
          <p:cNvSpPr txBox="1"/>
          <p:nvPr/>
        </p:nvSpPr>
        <p:spPr>
          <a:xfrm>
            <a:off x="9014011" y="2605138"/>
            <a:ext cx="2514600" cy="400110"/>
          </a:xfrm>
          <a:prstGeom prst="rect">
            <a:avLst/>
          </a:prstGeom>
          <a:noFill/>
        </p:spPr>
        <p:txBody>
          <a:bodyPr wrap="square" rtlCol="0">
            <a:spAutoFit/>
          </a:bodyPr>
          <a:lstStyle/>
          <a:p>
            <a:r>
              <a:rPr lang="en-US" sz="2000" b="1" dirty="0"/>
              <a:t>Already a Max Heap</a:t>
            </a:r>
          </a:p>
        </p:txBody>
      </p:sp>
      <p:sp>
        <p:nvSpPr>
          <p:cNvPr id="26" name="TextBox 25"/>
          <p:cNvSpPr txBox="1"/>
          <p:nvPr/>
        </p:nvSpPr>
        <p:spPr>
          <a:xfrm>
            <a:off x="569874" y="4706468"/>
            <a:ext cx="3524794" cy="1200329"/>
          </a:xfrm>
          <a:prstGeom prst="rect">
            <a:avLst/>
          </a:prstGeom>
          <a:solidFill>
            <a:srgbClr val="FCE0EE"/>
          </a:solidFill>
        </p:spPr>
        <p:txBody>
          <a:bodyPr wrap="square" rtlCol="0">
            <a:spAutoFit/>
          </a:bodyPr>
          <a:lstStyle/>
          <a:p>
            <a:pPr marL="457200" indent="-457200" algn="just">
              <a:buAutoNum type="arabicPeriod"/>
            </a:pPr>
            <a:r>
              <a:rPr lang="en-US" sz="2400" dirty="0">
                <a:solidFill>
                  <a:srgbClr val="A71160"/>
                </a:solidFill>
              </a:rPr>
              <a:t>Swap the first and the last nodes and </a:t>
            </a:r>
          </a:p>
          <a:p>
            <a:pPr marL="457200" indent="-457200" algn="just">
              <a:buAutoNum type="arabicPeriod"/>
            </a:pPr>
            <a:r>
              <a:rPr lang="en-US" sz="2400" dirty="0">
                <a:solidFill>
                  <a:srgbClr val="A71160"/>
                </a:solidFill>
              </a:rPr>
              <a:t>Delete the last node.</a:t>
            </a:r>
          </a:p>
        </p:txBody>
      </p:sp>
      <p:sp>
        <p:nvSpPr>
          <p:cNvPr id="25" name="Freeform 11"/>
          <p:cNvSpPr>
            <a:spLocks/>
          </p:cNvSpPr>
          <p:nvPr/>
        </p:nvSpPr>
        <p:spPr bwMode="auto">
          <a:xfrm>
            <a:off x="6302188" y="2987644"/>
            <a:ext cx="319927" cy="439114"/>
          </a:xfrm>
          <a:custGeom>
            <a:avLst/>
            <a:gdLst>
              <a:gd name="T0" fmla="*/ 0 w 162"/>
              <a:gd name="T1" fmla="*/ 264 h 264"/>
              <a:gd name="T2" fmla="*/ 30 w 162"/>
              <a:gd name="T3" fmla="*/ 162 h 264"/>
              <a:gd name="T4" fmla="*/ 90 w 162"/>
              <a:gd name="T5" fmla="*/ 66 h 264"/>
              <a:gd name="T6" fmla="*/ 162 w 162"/>
              <a:gd name="T7" fmla="*/ 0 h 264"/>
              <a:gd name="T8" fmla="*/ 0 60000 65536"/>
              <a:gd name="T9" fmla="*/ 0 60000 65536"/>
              <a:gd name="T10" fmla="*/ 0 60000 65536"/>
              <a:gd name="T11" fmla="*/ 0 60000 65536"/>
              <a:gd name="T12" fmla="*/ 0 w 162"/>
              <a:gd name="T13" fmla="*/ 0 h 264"/>
              <a:gd name="T14" fmla="*/ 162 w 162"/>
              <a:gd name="T15" fmla="*/ 264 h 264"/>
            </a:gdLst>
            <a:ahLst/>
            <a:cxnLst>
              <a:cxn ang="T8">
                <a:pos x="T0" y="T1"/>
              </a:cxn>
              <a:cxn ang="T9">
                <a:pos x="T2" y="T3"/>
              </a:cxn>
              <a:cxn ang="T10">
                <a:pos x="T4" y="T5"/>
              </a:cxn>
              <a:cxn ang="T11">
                <a:pos x="T6" y="T7"/>
              </a:cxn>
            </a:cxnLst>
            <a:rect l="T12" t="T13" r="T14" b="T15"/>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12"/>
          <p:cNvSpPr>
            <a:spLocks/>
          </p:cNvSpPr>
          <p:nvPr/>
        </p:nvSpPr>
        <p:spPr bwMode="auto">
          <a:xfrm>
            <a:off x="6799729" y="3240741"/>
            <a:ext cx="269875" cy="409575"/>
          </a:xfrm>
          <a:custGeom>
            <a:avLst/>
            <a:gdLst>
              <a:gd name="T0" fmla="*/ 156 w 170"/>
              <a:gd name="T1" fmla="*/ 0 h 258"/>
              <a:gd name="T2" fmla="*/ 144 w 170"/>
              <a:gd name="T3" fmla="*/ 126 h 258"/>
              <a:gd name="T4" fmla="*/ 0 w 170"/>
              <a:gd name="T5" fmla="*/ 258 h 258"/>
              <a:gd name="T6" fmla="*/ 0 60000 65536"/>
              <a:gd name="T7" fmla="*/ 0 60000 65536"/>
              <a:gd name="T8" fmla="*/ 0 60000 65536"/>
              <a:gd name="T9" fmla="*/ 0 w 170"/>
              <a:gd name="T10" fmla="*/ 0 h 258"/>
              <a:gd name="T11" fmla="*/ 170 w 170"/>
              <a:gd name="T12" fmla="*/ 258 h 258"/>
            </a:gdLst>
            <a:ahLst/>
            <a:cxnLst>
              <a:cxn ang="T6">
                <a:pos x="T0" y="T1"/>
              </a:cxn>
              <a:cxn ang="T7">
                <a:pos x="T2" y="T3"/>
              </a:cxn>
              <a:cxn ang="T8">
                <a:pos x="T4" y="T5"/>
              </a:cxn>
            </a:cxnLst>
            <a:rect l="T9" t="T10" r="T11" b="T12"/>
            <a:pathLst>
              <a:path w="170" h="258">
                <a:moveTo>
                  <a:pt x="156" y="0"/>
                </a:moveTo>
                <a:cubicBezTo>
                  <a:pt x="154" y="21"/>
                  <a:pt x="170" y="83"/>
                  <a:pt x="144" y="126"/>
                </a:cubicBezTo>
                <a:cubicBezTo>
                  <a:pt x="118" y="169"/>
                  <a:pt x="30" y="231"/>
                  <a:pt x="0" y="258"/>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9"/>
          <p:cNvSpPr/>
          <p:nvPr/>
        </p:nvSpPr>
        <p:spPr>
          <a:xfrm>
            <a:off x="874059" y="3870833"/>
            <a:ext cx="699247" cy="188258"/>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w="19050">
            <a:solidFill>
              <a:srgbClr val="ED524F"/>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1" name="TextBox 30"/>
          <p:cNvSpPr txBox="1"/>
          <p:nvPr/>
        </p:nvSpPr>
        <p:spPr>
          <a:xfrm>
            <a:off x="820273" y="4030417"/>
            <a:ext cx="762000" cy="369332"/>
          </a:xfrm>
          <a:prstGeom prst="rect">
            <a:avLst/>
          </a:prstGeom>
          <a:noFill/>
        </p:spPr>
        <p:txBody>
          <a:bodyPr wrap="square" rtlCol="0">
            <a:spAutoFit/>
          </a:bodyPr>
          <a:lstStyle/>
          <a:p>
            <a:pPr algn="ctr"/>
            <a:r>
              <a:rPr lang="en-US" b="1" dirty="0">
                <a:solidFill>
                  <a:srgbClr val="0070C0"/>
                </a:solidFill>
              </a:rPr>
              <a:t>Swap</a:t>
            </a:r>
          </a:p>
        </p:txBody>
      </p:sp>
      <p:sp>
        <p:nvSpPr>
          <p:cNvPr id="49" name="TextBox 48"/>
          <p:cNvSpPr txBox="1"/>
          <p:nvPr/>
        </p:nvSpPr>
        <p:spPr>
          <a:xfrm>
            <a:off x="6883860" y="2712570"/>
            <a:ext cx="418011" cy="400110"/>
          </a:xfrm>
          <a:prstGeom prst="rect">
            <a:avLst/>
          </a:prstGeom>
          <a:solidFill>
            <a:srgbClr val="002060"/>
          </a:solidFill>
        </p:spPr>
        <p:txBody>
          <a:bodyPr wrap="square" rtlCol="0">
            <a:spAutoFit/>
          </a:bodyPr>
          <a:lstStyle/>
          <a:p>
            <a:pPr algn="ctr"/>
            <a:r>
              <a:rPr lang="en-US" sz="2000" b="1" dirty="0">
                <a:solidFill>
                  <a:schemeClr val="accent5"/>
                </a:solidFill>
              </a:rPr>
              <a:t>1</a:t>
            </a:r>
          </a:p>
        </p:txBody>
      </p:sp>
      <p:sp>
        <p:nvSpPr>
          <p:cNvPr id="50" name="TextBox 49"/>
          <p:cNvSpPr txBox="1"/>
          <p:nvPr/>
        </p:nvSpPr>
        <p:spPr>
          <a:xfrm>
            <a:off x="6309431" y="3680603"/>
            <a:ext cx="418011" cy="400110"/>
          </a:xfrm>
          <a:prstGeom prst="rect">
            <a:avLst/>
          </a:prstGeom>
          <a:solidFill>
            <a:srgbClr val="002060"/>
          </a:solidFill>
        </p:spPr>
        <p:txBody>
          <a:bodyPr wrap="square" rtlCol="0">
            <a:spAutoFit/>
          </a:bodyPr>
          <a:lstStyle/>
          <a:p>
            <a:pPr algn="ctr"/>
            <a:r>
              <a:rPr lang="en-US" sz="2000" b="1" dirty="0">
                <a:solidFill>
                  <a:schemeClr val="accent5"/>
                </a:solidFill>
              </a:rPr>
              <a:t>3</a:t>
            </a:r>
          </a:p>
        </p:txBody>
      </p:sp>
      <p:sp>
        <p:nvSpPr>
          <p:cNvPr id="32" name="TextBox 31"/>
          <p:cNvSpPr txBox="1"/>
          <p:nvPr/>
        </p:nvSpPr>
        <p:spPr>
          <a:xfrm>
            <a:off x="1250067" y="3366246"/>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3</a:t>
            </a:r>
          </a:p>
        </p:txBody>
      </p:sp>
      <p:sp>
        <p:nvSpPr>
          <p:cNvPr id="33" name="TextBox 32"/>
          <p:cNvSpPr txBox="1"/>
          <p:nvPr/>
        </p:nvSpPr>
        <p:spPr>
          <a:xfrm>
            <a:off x="589367" y="3372140"/>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1</a:t>
            </a:r>
          </a:p>
        </p:txBody>
      </p:sp>
    </p:spTree>
    <p:extLst>
      <p:ext uri="{BB962C8B-B14F-4D97-AF65-F5344CB8AC3E}">
        <p14:creationId xmlns:p14="http://schemas.microsoft.com/office/powerpoint/2010/main" val="111162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xEl>
                                              <p:pRg st="0" end="0"/>
                                            </p:txEl>
                                          </p:spTgt>
                                        </p:tgtEl>
                                        <p:attrNameLst>
                                          <p:attrName>style.visibility</p:attrName>
                                        </p:attrNameLst>
                                      </p:cBhvr>
                                      <p:to>
                                        <p:strVal val="visible"/>
                                      </p:to>
                                    </p:set>
                                    <p:animEffect transition="in" filter="fade">
                                      <p:cBhvr>
                                        <p:cTn id="15" dur="500"/>
                                        <p:tgtEl>
                                          <p:spTgt spid="2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500"/>
                                        <p:tgtEl>
                                          <p:spTgt spid="25"/>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up)">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6">
                                            <p:txEl>
                                              <p:pRg st="1" end="1"/>
                                            </p:txEl>
                                          </p:spTgt>
                                        </p:tgtEl>
                                        <p:attrNameLst>
                                          <p:attrName>style.visibility</p:attrName>
                                        </p:attrNameLst>
                                      </p:cBhvr>
                                      <p:to>
                                        <p:strVal val="visible"/>
                                      </p:to>
                                    </p:set>
                                    <p:animEffect transition="in" filter="fade">
                                      <p:cBhvr>
                                        <p:cTn id="55" dur="500"/>
                                        <p:tgtEl>
                                          <p:spTgt spid="26">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xit" presetSubtype="10" fill="hold" grpId="1" nodeType="clickEffect">
                                  <p:stCondLst>
                                    <p:cond delay="0"/>
                                  </p:stCondLst>
                                  <p:childTnLst>
                                    <p:animEffect transition="out" filter="randombar(horizontal)">
                                      <p:cBhvr>
                                        <p:cTn id="59" dur="500"/>
                                        <p:tgtEl>
                                          <p:spTgt spid="25"/>
                                        </p:tgtEl>
                                      </p:cBhvr>
                                    </p:animEffect>
                                    <p:set>
                                      <p:cBhvr>
                                        <p:cTn id="60" dur="1" fill="hold">
                                          <p:stCondLst>
                                            <p:cond delay="499"/>
                                          </p:stCondLst>
                                        </p:cTn>
                                        <p:tgtEl>
                                          <p:spTgt spid="25"/>
                                        </p:tgtEl>
                                        <p:attrNameLst>
                                          <p:attrName>style.visibility</p:attrName>
                                        </p:attrNameLst>
                                      </p:cBhvr>
                                      <p:to>
                                        <p:strVal val="hidden"/>
                                      </p:to>
                                    </p:set>
                                  </p:childTnLst>
                                </p:cTn>
                              </p:par>
                              <p:par>
                                <p:cTn id="61" presetID="14" presetClass="exit" presetSubtype="10" fill="hold" grpId="1" nodeType="withEffect">
                                  <p:stCondLst>
                                    <p:cond delay="0"/>
                                  </p:stCondLst>
                                  <p:childTnLst>
                                    <p:animEffect transition="out" filter="randombar(horizontal)">
                                      <p:cBhvr>
                                        <p:cTn id="62" dur="500"/>
                                        <p:tgtEl>
                                          <p:spTgt spid="28"/>
                                        </p:tgtEl>
                                      </p:cBhvr>
                                    </p:animEffect>
                                    <p:set>
                                      <p:cBhvr>
                                        <p:cTn id="63" dur="1" fill="hold">
                                          <p:stCondLst>
                                            <p:cond delay="499"/>
                                          </p:stCondLst>
                                        </p:cTn>
                                        <p:tgtEl>
                                          <p:spTgt spid="28"/>
                                        </p:tgtEl>
                                        <p:attrNameLst>
                                          <p:attrName>style.visibility</p:attrName>
                                        </p:attrNameLst>
                                      </p:cBhvr>
                                      <p:to>
                                        <p:strVal val="hidden"/>
                                      </p:to>
                                    </p:set>
                                  </p:childTnLst>
                                </p:cTn>
                              </p:par>
                              <p:par>
                                <p:cTn id="64" presetID="14" presetClass="exit" presetSubtype="10" fill="hold" grpId="1" nodeType="withEffect">
                                  <p:stCondLst>
                                    <p:cond delay="0"/>
                                  </p:stCondLst>
                                  <p:childTnLst>
                                    <p:animEffect transition="out" filter="randombar(horizontal)">
                                      <p:cBhvr>
                                        <p:cTn id="65" dur="500"/>
                                        <p:tgtEl>
                                          <p:spTgt spid="30"/>
                                        </p:tgtEl>
                                      </p:cBhvr>
                                    </p:animEffect>
                                    <p:set>
                                      <p:cBhvr>
                                        <p:cTn id="66" dur="1" fill="hold">
                                          <p:stCondLst>
                                            <p:cond delay="499"/>
                                          </p:stCondLst>
                                        </p:cTn>
                                        <p:tgtEl>
                                          <p:spTgt spid="30"/>
                                        </p:tgtEl>
                                        <p:attrNameLst>
                                          <p:attrName>style.visibility</p:attrName>
                                        </p:attrNameLst>
                                      </p:cBhvr>
                                      <p:to>
                                        <p:strVal val="hidden"/>
                                      </p:to>
                                    </p:set>
                                  </p:childTnLst>
                                </p:cTn>
                              </p:par>
                              <p:par>
                                <p:cTn id="67" presetID="14" presetClass="exit" presetSubtype="10" fill="hold" grpId="1" nodeType="withEffect">
                                  <p:stCondLst>
                                    <p:cond delay="0"/>
                                  </p:stCondLst>
                                  <p:childTnLst>
                                    <p:animEffect transition="out" filter="randombar(horizontal)">
                                      <p:cBhvr>
                                        <p:cTn id="68" dur="500"/>
                                        <p:tgtEl>
                                          <p:spTgt spid="50"/>
                                        </p:tgtEl>
                                      </p:cBhvr>
                                    </p:animEffect>
                                    <p:set>
                                      <p:cBhvr>
                                        <p:cTn id="69" dur="1" fill="hold">
                                          <p:stCondLst>
                                            <p:cond delay="499"/>
                                          </p:stCondLst>
                                        </p:cTn>
                                        <p:tgtEl>
                                          <p:spTgt spid="50"/>
                                        </p:tgtEl>
                                        <p:attrNameLst>
                                          <p:attrName>style.visibility</p:attrName>
                                        </p:attrNameLst>
                                      </p:cBhvr>
                                      <p:to>
                                        <p:strVal val="hidden"/>
                                      </p:to>
                                    </p:set>
                                  </p:childTnLst>
                                </p:cTn>
                              </p:par>
                              <p:par>
                                <p:cTn id="70" presetID="14" presetClass="exit" presetSubtype="10" fill="hold" grpId="0" nodeType="withEffect">
                                  <p:stCondLst>
                                    <p:cond delay="0"/>
                                  </p:stCondLst>
                                  <p:childTnLst>
                                    <p:animEffect transition="out" filter="randombar(horizontal)">
                                      <p:cBhvr>
                                        <p:cTn id="71" dur="500"/>
                                        <p:tgtEl>
                                          <p:spTgt spid="13"/>
                                        </p:tgtEl>
                                      </p:cBhvr>
                                    </p:animEffect>
                                    <p:set>
                                      <p:cBhvr>
                                        <p:cTn id="72" dur="1" fill="hold">
                                          <p:stCondLst>
                                            <p:cond delay="499"/>
                                          </p:stCondLst>
                                        </p:cTn>
                                        <p:tgtEl>
                                          <p:spTgt spid="13"/>
                                        </p:tgtEl>
                                        <p:attrNameLst>
                                          <p:attrName>style.visibility</p:attrName>
                                        </p:attrNameLst>
                                      </p:cBhvr>
                                      <p:to>
                                        <p:strVal val="hidden"/>
                                      </p:to>
                                    </p:set>
                                  </p:childTnLst>
                                </p:cTn>
                              </p:par>
                              <p:par>
                                <p:cTn id="73" presetID="14" presetClass="exit" presetSubtype="10" fill="hold" nodeType="withEffect">
                                  <p:stCondLst>
                                    <p:cond delay="0"/>
                                  </p:stCondLst>
                                  <p:childTnLst>
                                    <p:animEffect transition="out" filter="randombar(horizontal)">
                                      <p:cBhvr>
                                        <p:cTn id="74" dur="500"/>
                                        <p:tgtEl>
                                          <p:spTgt spid="12"/>
                                        </p:tgtEl>
                                      </p:cBhvr>
                                    </p:animEffect>
                                    <p:set>
                                      <p:cBhvr>
                                        <p:cTn id="75"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7" grpId="0"/>
      <p:bldP spid="26" grpId="0" animBg="1"/>
      <p:bldP spid="25" grpId="0" animBg="1"/>
      <p:bldP spid="25" grpId="1" animBg="1"/>
      <p:bldP spid="28" grpId="0" animBg="1"/>
      <p:bldP spid="28" grpId="1" animBg="1"/>
      <p:bldP spid="30" grpId="0" animBg="1"/>
      <p:bldP spid="30" grpId="1" animBg="1"/>
      <p:bldP spid="31" grpId="0"/>
      <p:bldP spid="49" grpId="0" animBg="1"/>
      <p:bldP spid="50" grpId="0" animBg="1"/>
      <p:bldP spid="50" grpId="1" animBg="1"/>
      <p:bldP spid="32" grpId="0"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Example 1</a:t>
            </a:r>
          </a:p>
        </p:txBody>
      </p:sp>
      <p:graphicFrame>
        <p:nvGraphicFramePr>
          <p:cNvPr id="4" name="Table 3"/>
          <p:cNvGraphicFramePr>
            <a:graphicFrameLocks noGrp="1"/>
          </p:cNvGraphicFramePr>
          <p:nvPr/>
        </p:nvGraphicFramePr>
        <p:xfrm>
          <a:off x="4466165" y="1528465"/>
          <a:ext cx="3259670" cy="45720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370840">
                <a:tc>
                  <a:txBody>
                    <a:bodyPr/>
                    <a:lstStyle/>
                    <a:p>
                      <a:pPr algn="ctr"/>
                      <a:r>
                        <a:rPr lang="en-US" sz="2400" dirty="0"/>
                        <a:t>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10</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a:off x="3009900" y="990600"/>
            <a:ext cx="6172200" cy="461665"/>
          </a:xfrm>
          <a:prstGeom prst="rect">
            <a:avLst/>
          </a:prstGeom>
          <a:noFill/>
        </p:spPr>
        <p:txBody>
          <a:bodyPr wrap="square" rtlCol="0">
            <a:spAutoFit/>
          </a:bodyPr>
          <a:lstStyle/>
          <a:p>
            <a:r>
              <a:rPr lang="en-US" sz="2400" dirty="0"/>
              <a:t>Sort the following elements in Ascending order</a:t>
            </a:r>
          </a:p>
        </p:txBody>
      </p:sp>
      <p:cxnSp>
        <p:nvCxnSpPr>
          <p:cNvPr id="6" name="Straight Connector 5"/>
          <p:cNvCxnSpPr/>
          <p:nvPr/>
        </p:nvCxnSpPr>
        <p:spPr>
          <a:xfrm>
            <a:off x="609600" y="2286000"/>
            <a:ext cx="1097280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7" name="Table 6"/>
          <p:cNvGraphicFramePr>
            <a:graphicFrameLocks noGrp="1"/>
          </p:cNvGraphicFramePr>
          <p:nvPr/>
        </p:nvGraphicFramePr>
        <p:xfrm>
          <a:off x="537755" y="3313784"/>
          <a:ext cx="3259670" cy="54864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548640">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b="1" dirty="0">
                          <a:solidFill>
                            <a:srgbClr val="C00000"/>
                          </a:solidFill>
                        </a:rPr>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1">
                        <a:lumMod val="60000"/>
                        <a:lumOff val="40000"/>
                      </a:schemeClr>
                    </a:solidFill>
                  </a:tcPr>
                </a:tc>
                <a:tc>
                  <a:txBody>
                    <a:bodyPr/>
                    <a:lstStyle/>
                    <a:p>
                      <a:pPr algn="ctr"/>
                      <a:r>
                        <a:rPr lang="en-US" sz="2400" b="1" dirty="0">
                          <a:solidFill>
                            <a:srgbClr val="C00000"/>
                          </a:solidFill>
                        </a:rPr>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1">
                        <a:lumMod val="60000"/>
                        <a:lumOff val="40000"/>
                      </a:schemeClr>
                    </a:solidFill>
                  </a:tcPr>
                </a:tc>
                <a:tc>
                  <a:txBody>
                    <a:bodyPr/>
                    <a:lstStyle/>
                    <a:p>
                      <a:pPr algn="ctr"/>
                      <a:r>
                        <a:rPr lang="en-US" sz="2400" b="1" dirty="0">
                          <a:solidFill>
                            <a:srgbClr val="C00000"/>
                          </a:solidFill>
                        </a:rPr>
                        <a:t>5</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1">
                        <a:lumMod val="60000"/>
                        <a:lumOff val="40000"/>
                      </a:schemeClr>
                    </a:solidFill>
                  </a:tcPr>
                </a:tc>
                <a:tc>
                  <a:txBody>
                    <a:bodyPr/>
                    <a:lstStyle/>
                    <a:p>
                      <a:pPr algn="ctr"/>
                      <a:r>
                        <a:rPr lang="en-US" sz="2400" b="1" dirty="0">
                          <a:solidFill>
                            <a:srgbClr val="C00000"/>
                          </a:solidFill>
                        </a:rPr>
                        <a:t>10</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bl>
          </a:graphicData>
        </a:graphic>
      </p:graphicFrame>
      <p:sp>
        <p:nvSpPr>
          <p:cNvPr id="11" name="Oval 10"/>
          <p:cNvSpPr/>
          <p:nvPr/>
        </p:nvSpPr>
        <p:spPr>
          <a:xfrm>
            <a:off x="6772825" y="2592585"/>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sp>
        <p:nvSpPr>
          <p:cNvPr id="40" name="TextBox 39"/>
          <p:cNvSpPr txBox="1"/>
          <p:nvPr/>
        </p:nvSpPr>
        <p:spPr>
          <a:xfrm>
            <a:off x="609594" y="2303041"/>
            <a:ext cx="2690160" cy="400110"/>
          </a:xfrm>
          <a:prstGeom prst="rect">
            <a:avLst/>
          </a:prstGeom>
          <a:noFill/>
          <a:ln w="28575">
            <a:solidFill>
              <a:schemeClr val="tx1"/>
            </a:solidFill>
          </a:ln>
        </p:spPr>
        <p:txBody>
          <a:bodyPr wrap="none" rtlCol="0">
            <a:spAutoFit/>
          </a:bodyPr>
          <a:lstStyle/>
          <a:p>
            <a:r>
              <a:rPr lang="en-IN" sz="2000" b="1" dirty="0"/>
              <a:t>Step 3 : Apply Heap Sort</a:t>
            </a:r>
            <a:endParaRPr lang="en-US" sz="2000" b="1" dirty="0"/>
          </a:p>
        </p:txBody>
      </p:sp>
      <mc:AlternateContent xmlns:mc="http://schemas.openxmlformats.org/markup-compatibility/2006" xmlns:a14="http://schemas.microsoft.com/office/drawing/2010/main">
        <mc:Choice Requires="a14">
          <p:graphicFrame>
            <p:nvGraphicFramePr>
              <p:cNvPr id="41" name="Table 40"/>
              <p:cNvGraphicFramePr>
                <a:graphicFrameLocks noGrp="1"/>
              </p:cNvGraphicFramePr>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1</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2</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3</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4</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5</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9224174"/>
                      </a:ext>
                    </a:extLst>
                  </a:tr>
                </a:tbl>
              </a:graphicData>
            </a:graphic>
          </p:graphicFrame>
        </mc:Choice>
        <mc:Fallback xmlns="">
          <p:graphicFrame>
            <p:nvGraphicFramePr>
              <p:cNvPr id="41" name="Table 40"/>
              <p:cNvGraphicFramePr>
                <a:graphicFrameLocks noGrp="1"/>
              </p:cNvGraphicFramePr>
              <p:nvPr>
                <p:extLst>
                  <p:ext uri="{D42A27DB-BD31-4B8C-83A1-F6EECF244321}">
                    <p14:modId xmlns:p14="http://schemas.microsoft.com/office/powerpoint/2010/main" val="3275512645"/>
                  </p:ext>
                </p:extLst>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r="-406604"/>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90598" r="-268376"/>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214423" r="-201923"/>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311429" r="-100000"/>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411429"/>
                          </a:stretch>
                        </a:blipFill>
                      </a:tcPr>
                    </a:tc>
                    <a:extLst>
                      <a:ext uri="{0D108BD9-81ED-4DB2-BD59-A6C34878D82A}">
                        <a16:rowId xmlns:a16="http://schemas.microsoft.com/office/drawing/2014/main" val="2199224174"/>
                      </a:ext>
                    </a:extLst>
                  </a:tr>
                </a:tbl>
              </a:graphicData>
            </a:graphic>
          </p:graphicFrame>
        </mc:Fallback>
      </mc:AlternateContent>
      <p:sp>
        <p:nvSpPr>
          <p:cNvPr id="27" name="TextBox 26"/>
          <p:cNvSpPr txBox="1"/>
          <p:nvPr/>
        </p:nvSpPr>
        <p:spPr>
          <a:xfrm>
            <a:off x="9014011" y="2605138"/>
            <a:ext cx="2514600" cy="400110"/>
          </a:xfrm>
          <a:prstGeom prst="rect">
            <a:avLst/>
          </a:prstGeom>
          <a:noFill/>
        </p:spPr>
        <p:txBody>
          <a:bodyPr wrap="square" rtlCol="0">
            <a:spAutoFit/>
          </a:bodyPr>
          <a:lstStyle/>
          <a:p>
            <a:r>
              <a:rPr lang="en-US" sz="2000" b="1" dirty="0"/>
              <a:t>Already a Max Heap</a:t>
            </a:r>
          </a:p>
        </p:txBody>
      </p:sp>
      <p:sp>
        <p:nvSpPr>
          <p:cNvPr id="26" name="TextBox 25"/>
          <p:cNvSpPr txBox="1"/>
          <p:nvPr/>
        </p:nvSpPr>
        <p:spPr>
          <a:xfrm>
            <a:off x="569874" y="4706468"/>
            <a:ext cx="3200400" cy="1200329"/>
          </a:xfrm>
          <a:prstGeom prst="rect">
            <a:avLst/>
          </a:prstGeom>
          <a:solidFill>
            <a:srgbClr val="FCE0EE"/>
          </a:solidFill>
        </p:spPr>
        <p:txBody>
          <a:bodyPr wrap="square" rtlCol="0">
            <a:spAutoFit/>
          </a:bodyPr>
          <a:lstStyle/>
          <a:p>
            <a:pPr algn="just"/>
            <a:r>
              <a:rPr lang="en-US" sz="2400" dirty="0">
                <a:solidFill>
                  <a:srgbClr val="A71160"/>
                </a:solidFill>
              </a:rPr>
              <a:t>Remove the last element from heap and the sorting is over.</a:t>
            </a:r>
          </a:p>
        </p:txBody>
      </p:sp>
      <p:sp>
        <p:nvSpPr>
          <p:cNvPr id="3" name="Rectangle 2"/>
          <p:cNvSpPr/>
          <p:nvPr/>
        </p:nvSpPr>
        <p:spPr>
          <a:xfrm>
            <a:off x="537882" y="3321423"/>
            <a:ext cx="640080" cy="539496"/>
          </a:xfrm>
          <a:prstGeom prst="rect">
            <a:avLst/>
          </a:prstGeom>
          <a:solidFill>
            <a:schemeClr val="accent1">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a:t>
            </a:r>
          </a:p>
        </p:txBody>
      </p:sp>
    </p:spTree>
    <p:extLst>
      <p:ext uri="{BB962C8B-B14F-4D97-AF65-F5344CB8AC3E}">
        <p14:creationId xmlns:p14="http://schemas.microsoft.com/office/powerpoint/2010/main" val="91653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grpId="0" nodeType="clickEffect">
                                  <p:stCondLst>
                                    <p:cond delay="0"/>
                                  </p:stCondLst>
                                  <p:childTnLst>
                                    <p:animEffect transition="out" filter="randombar(horizontal)">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4" presetClass="exit" presetSubtype="10" fill="hold" grpId="0" nodeType="withEffect">
                                  <p:stCondLst>
                                    <p:cond delay="0"/>
                                  </p:stCondLst>
                                  <p:childTnLst>
                                    <p:animEffect transition="out" filter="randombar(horizontal)">
                                      <p:cBhvr>
                                        <p:cTn id="18" dur="500"/>
                                        <p:tgtEl>
                                          <p:spTgt spid="27"/>
                                        </p:tgtEl>
                                      </p:cBhvr>
                                    </p:animEffect>
                                    <p:set>
                                      <p:cBhvr>
                                        <p:cTn id="19"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7" grpId="0"/>
      <p:bldP spid="26"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Example 2</a:t>
            </a:r>
          </a:p>
        </p:txBody>
      </p:sp>
      <p:sp>
        <p:nvSpPr>
          <p:cNvPr id="3" name="Content Placeholder 2"/>
          <p:cNvSpPr>
            <a:spLocks noGrp="1"/>
          </p:cNvSpPr>
          <p:nvPr>
            <p:ph idx="1"/>
          </p:nvPr>
        </p:nvSpPr>
        <p:spPr/>
        <p:txBody>
          <a:bodyPr/>
          <a:lstStyle/>
          <a:p>
            <a:r>
              <a:rPr lang="en-US" dirty="0"/>
              <a:t>Sort given element in ascending order using heap sort.  19, 7, 16, 1, 14, 17</a:t>
            </a:r>
          </a:p>
          <a:p>
            <a:endParaRPr lang="en-US" dirty="0"/>
          </a:p>
        </p:txBody>
      </p:sp>
      <p:graphicFrame>
        <p:nvGraphicFramePr>
          <p:cNvPr id="4" name="Table 3"/>
          <p:cNvGraphicFramePr>
            <a:graphicFrameLocks noGrp="1"/>
          </p:cNvGraphicFramePr>
          <p:nvPr/>
        </p:nvGraphicFramePr>
        <p:xfrm>
          <a:off x="4528912" y="1721224"/>
          <a:ext cx="3840480" cy="5486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1751283045"/>
                    </a:ext>
                  </a:extLst>
                </a:gridCol>
              </a:tblGrid>
              <a:tr h="548640">
                <a:tc>
                  <a:txBody>
                    <a:bodyPr/>
                    <a:lstStyle/>
                    <a:p>
                      <a:pPr algn="ctr"/>
                      <a:r>
                        <a:rPr lang="en-US" sz="2400" dirty="0"/>
                        <a:t>19</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16</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14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17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cxnSp>
        <p:nvCxnSpPr>
          <p:cNvPr id="5" name="Straight Connector 4"/>
          <p:cNvCxnSpPr/>
          <p:nvPr/>
        </p:nvCxnSpPr>
        <p:spPr>
          <a:xfrm>
            <a:off x="1018180" y="2590800"/>
            <a:ext cx="10058400" cy="0"/>
          </a:xfrm>
          <a:prstGeom prst="line">
            <a:avLst/>
          </a:prstGeom>
        </p:spPr>
        <p:style>
          <a:lnRef idx="1">
            <a:schemeClr val="dk1"/>
          </a:lnRef>
          <a:fillRef idx="0">
            <a:schemeClr val="dk1"/>
          </a:fillRef>
          <a:effectRef idx="0">
            <a:schemeClr val="dk1"/>
          </a:effectRef>
          <a:fontRef idx="minor">
            <a:schemeClr val="tx1"/>
          </a:fontRef>
        </p:style>
      </p:cxnSp>
      <p:sp>
        <p:nvSpPr>
          <p:cNvPr id="6" name="Oval 5"/>
          <p:cNvSpPr/>
          <p:nvPr/>
        </p:nvSpPr>
        <p:spPr>
          <a:xfrm>
            <a:off x="2689087" y="3505199"/>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19</a:t>
            </a:r>
          </a:p>
        </p:txBody>
      </p:sp>
      <p:cxnSp>
        <p:nvCxnSpPr>
          <p:cNvPr id="7" name="Straight Connector 6"/>
          <p:cNvCxnSpPr>
            <a:stCxn id="6" idx="3"/>
            <a:endCxn id="8" idx="0"/>
          </p:cNvCxnSpPr>
          <p:nvPr/>
        </p:nvCxnSpPr>
        <p:spPr>
          <a:xfrm flipH="1">
            <a:off x="2434698" y="4051541"/>
            <a:ext cx="348127" cy="33318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114658" y="4384726"/>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7</a:t>
            </a:r>
          </a:p>
        </p:txBody>
      </p:sp>
      <p:cxnSp>
        <p:nvCxnSpPr>
          <p:cNvPr id="9" name="Straight Connector 8"/>
          <p:cNvCxnSpPr>
            <a:stCxn id="6" idx="5"/>
            <a:endCxn id="10" idx="1"/>
          </p:cNvCxnSpPr>
          <p:nvPr/>
        </p:nvCxnSpPr>
        <p:spPr>
          <a:xfrm>
            <a:off x="3235429" y="4051541"/>
            <a:ext cx="449653" cy="42692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591344" y="4384726"/>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16</a:t>
            </a:r>
          </a:p>
        </p:txBody>
      </p:sp>
      <p:cxnSp>
        <p:nvCxnSpPr>
          <p:cNvPr id="11" name="Straight Connector 10"/>
          <p:cNvCxnSpPr>
            <a:stCxn id="8" idx="3"/>
            <a:endCxn id="12" idx="0"/>
          </p:cNvCxnSpPr>
          <p:nvPr/>
        </p:nvCxnSpPr>
        <p:spPr>
          <a:xfrm flipH="1">
            <a:off x="2027814" y="4931068"/>
            <a:ext cx="180582" cy="4833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707774" y="5414382"/>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cxnSp>
        <p:nvCxnSpPr>
          <p:cNvPr id="13" name="Straight Connector 12"/>
          <p:cNvCxnSpPr>
            <a:stCxn id="8" idx="5"/>
            <a:endCxn id="14" idx="0"/>
          </p:cNvCxnSpPr>
          <p:nvPr/>
        </p:nvCxnSpPr>
        <p:spPr>
          <a:xfrm>
            <a:off x="2661000" y="4931068"/>
            <a:ext cx="258853" cy="4833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599813" y="5414382"/>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14</a:t>
            </a:r>
          </a:p>
        </p:txBody>
      </p:sp>
      <p:cxnSp>
        <p:nvCxnSpPr>
          <p:cNvPr id="15" name="Straight Connector 14"/>
          <p:cNvCxnSpPr>
            <a:stCxn id="10" idx="4"/>
            <a:endCxn id="16" idx="0"/>
          </p:cNvCxnSpPr>
          <p:nvPr/>
        </p:nvCxnSpPr>
        <p:spPr>
          <a:xfrm flipH="1">
            <a:off x="3654459" y="5024806"/>
            <a:ext cx="256925" cy="38957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334419" y="5414382"/>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17</a:t>
            </a:r>
          </a:p>
        </p:txBody>
      </p:sp>
      <p:cxnSp>
        <p:nvCxnSpPr>
          <p:cNvPr id="29" name="Straight Connector 28"/>
          <p:cNvCxnSpPr/>
          <p:nvPr/>
        </p:nvCxnSpPr>
        <p:spPr>
          <a:xfrm>
            <a:off x="6094945" y="2667001"/>
            <a:ext cx="2111" cy="37337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796317" y="2773830"/>
            <a:ext cx="3200400" cy="461665"/>
          </a:xfrm>
          <a:prstGeom prst="rect">
            <a:avLst/>
          </a:prstGeom>
          <a:noFill/>
        </p:spPr>
        <p:txBody>
          <a:bodyPr wrap="square" rtlCol="0">
            <a:spAutoFit/>
          </a:bodyPr>
          <a:lstStyle/>
          <a:p>
            <a:pPr algn="ctr"/>
            <a:r>
              <a:rPr lang="en-US" sz="2400" dirty="0"/>
              <a:t>Step 2: Create Max-heap</a:t>
            </a:r>
          </a:p>
        </p:txBody>
      </p:sp>
      <p:sp>
        <p:nvSpPr>
          <p:cNvPr id="35" name="Freeform 34"/>
          <p:cNvSpPr/>
          <p:nvPr/>
        </p:nvSpPr>
        <p:spPr>
          <a:xfrm>
            <a:off x="6221701" y="2299063"/>
            <a:ext cx="1864208" cy="195943"/>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a:solidFill>
              <a:srgbClr val="00B0F0"/>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6" name="Freeform 35"/>
          <p:cNvSpPr/>
          <p:nvPr/>
        </p:nvSpPr>
        <p:spPr>
          <a:xfrm rot="10800000">
            <a:off x="5512667" y="1427416"/>
            <a:ext cx="1880910" cy="218504"/>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a:solidFill>
              <a:srgbClr val="00B0F0"/>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TextBox 36"/>
          <p:cNvSpPr txBox="1"/>
          <p:nvPr/>
        </p:nvSpPr>
        <p:spPr>
          <a:xfrm>
            <a:off x="1018180" y="2773830"/>
            <a:ext cx="3527694" cy="461665"/>
          </a:xfrm>
          <a:prstGeom prst="rect">
            <a:avLst/>
          </a:prstGeom>
          <a:noFill/>
        </p:spPr>
        <p:txBody>
          <a:bodyPr wrap="square" rtlCol="0">
            <a:spAutoFit/>
          </a:bodyPr>
          <a:lstStyle/>
          <a:p>
            <a:pPr algn="ctr"/>
            <a:r>
              <a:rPr lang="en-US" sz="2400" dirty="0"/>
              <a:t>Step 1: Create binary tree</a:t>
            </a:r>
          </a:p>
        </p:txBody>
      </p:sp>
      <p:sp>
        <p:nvSpPr>
          <p:cNvPr id="38" name="Oval 37"/>
          <p:cNvSpPr/>
          <p:nvPr/>
        </p:nvSpPr>
        <p:spPr>
          <a:xfrm>
            <a:off x="8079709" y="3540032"/>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19</a:t>
            </a:r>
          </a:p>
        </p:txBody>
      </p:sp>
      <p:cxnSp>
        <p:nvCxnSpPr>
          <p:cNvPr id="39" name="Straight Connector 38"/>
          <p:cNvCxnSpPr>
            <a:stCxn id="38" idx="3"/>
            <a:endCxn id="40" idx="0"/>
          </p:cNvCxnSpPr>
          <p:nvPr/>
        </p:nvCxnSpPr>
        <p:spPr>
          <a:xfrm flipH="1">
            <a:off x="7825320" y="4086374"/>
            <a:ext cx="348127" cy="33318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505280" y="4419559"/>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7</a:t>
            </a:r>
          </a:p>
        </p:txBody>
      </p:sp>
      <p:cxnSp>
        <p:nvCxnSpPr>
          <p:cNvPr id="41" name="Straight Connector 40"/>
          <p:cNvCxnSpPr>
            <a:stCxn id="38" idx="5"/>
            <a:endCxn id="42" idx="1"/>
          </p:cNvCxnSpPr>
          <p:nvPr/>
        </p:nvCxnSpPr>
        <p:spPr>
          <a:xfrm>
            <a:off x="8626051" y="4086374"/>
            <a:ext cx="449653" cy="42692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8981966" y="4419559"/>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16</a:t>
            </a:r>
          </a:p>
        </p:txBody>
      </p:sp>
      <p:cxnSp>
        <p:nvCxnSpPr>
          <p:cNvPr id="43" name="Straight Connector 42"/>
          <p:cNvCxnSpPr>
            <a:stCxn id="40" idx="3"/>
            <a:endCxn id="44" idx="0"/>
          </p:cNvCxnSpPr>
          <p:nvPr/>
        </p:nvCxnSpPr>
        <p:spPr>
          <a:xfrm flipH="1">
            <a:off x="7418436" y="4965901"/>
            <a:ext cx="180582" cy="4833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7098396" y="5449215"/>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cxnSp>
        <p:nvCxnSpPr>
          <p:cNvPr id="45" name="Straight Connector 44"/>
          <p:cNvCxnSpPr>
            <a:stCxn id="40" idx="5"/>
            <a:endCxn id="46" idx="0"/>
          </p:cNvCxnSpPr>
          <p:nvPr/>
        </p:nvCxnSpPr>
        <p:spPr>
          <a:xfrm>
            <a:off x="8051622" y="4965901"/>
            <a:ext cx="258853" cy="4833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990435" y="5449215"/>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14</a:t>
            </a:r>
          </a:p>
        </p:txBody>
      </p:sp>
      <p:cxnSp>
        <p:nvCxnSpPr>
          <p:cNvPr id="47" name="Straight Connector 46"/>
          <p:cNvCxnSpPr>
            <a:stCxn id="42" idx="4"/>
            <a:endCxn id="48" idx="0"/>
          </p:cNvCxnSpPr>
          <p:nvPr/>
        </p:nvCxnSpPr>
        <p:spPr>
          <a:xfrm flipH="1">
            <a:off x="9045081" y="5059639"/>
            <a:ext cx="256925" cy="38957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8725041" y="5449215"/>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17</a:t>
            </a:r>
          </a:p>
        </p:txBody>
      </p:sp>
      <p:sp>
        <p:nvSpPr>
          <p:cNvPr id="49" name="Freeform 17"/>
          <p:cNvSpPr>
            <a:spLocks/>
          </p:cNvSpPr>
          <p:nvPr/>
        </p:nvSpPr>
        <p:spPr bwMode="auto">
          <a:xfrm>
            <a:off x="7860396" y="5100795"/>
            <a:ext cx="207824" cy="397411"/>
          </a:xfrm>
          <a:custGeom>
            <a:avLst/>
            <a:gdLst>
              <a:gd name="T0" fmla="*/ 197 w 197"/>
              <a:gd name="T1" fmla="*/ 260 h 260"/>
              <a:gd name="T2" fmla="*/ 114 w 197"/>
              <a:gd name="T3" fmla="*/ 233 h 260"/>
              <a:gd name="T4" fmla="*/ 41 w 197"/>
              <a:gd name="T5" fmla="*/ 164 h 260"/>
              <a:gd name="T6" fmla="*/ 0 w 197"/>
              <a:gd name="T7" fmla="*/ 0 h 260"/>
              <a:gd name="T8" fmla="*/ 0 60000 65536"/>
              <a:gd name="T9" fmla="*/ 0 60000 65536"/>
              <a:gd name="T10" fmla="*/ 0 60000 65536"/>
              <a:gd name="T11" fmla="*/ 0 60000 65536"/>
              <a:gd name="T12" fmla="*/ 0 w 197"/>
              <a:gd name="T13" fmla="*/ 0 h 260"/>
              <a:gd name="T14" fmla="*/ 197 w 197"/>
              <a:gd name="T15" fmla="*/ 260 h 260"/>
            </a:gdLst>
            <a:ahLst/>
            <a:cxnLst>
              <a:cxn ang="T8">
                <a:pos x="T0" y="T1"/>
              </a:cxn>
              <a:cxn ang="T9">
                <a:pos x="T2" y="T3"/>
              </a:cxn>
              <a:cxn ang="T10">
                <a:pos x="T4" y="T5"/>
              </a:cxn>
              <a:cxn ang="T11">
                <a:pos x="T6" y="T7"/>
              </a:cxn>
            </a:cxnLst>
            <a:rect l="T12" t="T13" r="T14" b="T15"/>
            <a:pathLst>
              <a:path w="197" h="260">
                <a:moveTo>
                  <a:pt x="197" y="260"/>
                </a:moveTo>
                <a:cubicBezTo>
                  <a:pt x="183" y="256"/>
                  <a:pt x="140" y="249"/>
                  <a:pt x="114" y="233"/>
                </a:cubicBezTo>
                <a:cubicBezTo>
                  <a:pt x="88" y="217"/>
                  <a:pt x="60" y="203"/>
                  <a:pt x="41" y="164"/>
                </a:cubicBezTo>
                <a:cubicBezTo>
                  <a:pt x="22" y="125"/>
                  <a:pt x="9" y="34"/>
                  <a:pt x="0" y="0"/>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sp>
        <p:nvSpPr>
          <p:cNvPr id="50" name="Freeform 18"/>
          <p:cNvSpPr>
            <a:spLocks/>
          </p:cNvSpPr>
          <p:nvPr/>
        </p:nvSpPr>
        <p:spPr bwMode="auto">
          <a:xfrm>
            <a:off x="8184159" y="4930614"/>
            <a:ext cx="249238" cy="449263"/>
          </a:xfrm>
          <a:custGeom>
            <a:avLst/>
            <a:gdLst>
              <a:gd name="T0" fmla="*/ 0 w 157"/>
              <a:gd name="T1" fmla="*/ 0 h 283"/>
              <a:gd name="T2" fmla="*/ 91 w 157"/>
              <a:gd name="T3" fmla="*/ 41 h 283"/>
              <a:gd name="T4" fmla="*/ 147 w 157"/>
              <a:gd name="T5" fmla="*/ 151 h 283"/>
              <a:gd name="T6" fmla="*/ 152 w 157"/>
              <a:gd name="T7" fmla="*/ 283 h 283"/>
              <a:gd name="T8" fmla="*/ 0 60000 65536"/>
              <a:gd name="T9" fmla="*/ 0 60000 65536"/>
              <a:gd name="T10" fmla="*/ 0 60000 65536"/>
              <a:gd name="T11" fmla="*/ 0 60000 65536"/>
              <a:gd name="T12" fmla="*/ 0 w 157"/>
              <a:gd name="T13" fmla="*/ 0 h 283"/>
              <a:gd name="T14" fmla="*/ 157 w 157"/>
              <a:gd name="T15" fmla="*/ 283 h 283"/>
            </a:gdLst>
            <a:ahLst/>
            <a:cxnLst>
              <a:cxn ang="T8">
                <a:pos x="T0" y="T1"/>
              </a:cxn>
              <a:cxn ang="T9">
                <a:pos x="T2" y="T3"/>
              </a:cxn>
              <a:cxn ang="T10">
                <a:pos x="T4" y="T5"/>
              </a:cxn>
              <a:cxn ang="T11">
                <a:pos x="T6" y="T7"/>
              </a:cxn>
            </a:cxnLst>
            <a:rect l="T12" t="T13" r="T14" b="T15"/>
            <a:pathLst>
              <a:path w="157" h="283">
                <a:moveTo>
                  <a:pt x="0" y="0"/>
                </a:moveTo>
                <a:cubicBezTo>
                  <a:pt x="15" y="7"/>
                  <a:pt x="67" y="16"/>
                  <a:pt x="91" y="41"/>
                </a:cubicBezTo>
                <a:cubicBezTo>
                  <a:pt x="115" y="66"/>
                  <a:pt x="137" y="111"/>
                  <a:pt x="147" y="151"/>
                </a:cubicBezTo>
                <a:cubicBezTo>
                  <a:pt x="157" y="191"/>
                  <a:pt x="151" y="256"/>
                  <a:pt x="152" y="283"/>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sp>
        <p:nvSpPr>
          <p:cNvPr id="51" name="Freeform 11"/>
          <p:cNvSpPr>
            <a:spLocks/>
          </p:cNvSpPr>
          <p:nvPr/>
        </p:nvSpPr>
        <p:spPr bwMode="auto">
          <a:xfrm>
            <a:off x="8805847" y="4944136"/>
            <a:ext cx="219851" cy="448504"/>
          </a:xfrm>
          <a:custGeom>
            <a:avLst/>
            <a:gdLst>
              <a:gd name="T0" fmla="*/ 0 w 162"/>
              <a:gd name="T1" fmla="*/ 264 h 264"/>
              <a:gd name="T2" fmla="*/ 30 w 162"/>
              <a:gd name="T3" fmla="*/ 162 h 264"/>
              <a:gd name="T4" fmla="*/ 90 w 162"/>
              <a:gd name="T5" fmla="*/ 66 h 264"/>
              <a:gd name="T6" fmla="*/ 162 w 162"/>
              <a:gd name="T7" fmla="*/ 0 h 264"/>
              <a:gd name="T8" fmla="*/ 0 60000 65536"/>
              <a:gd name="T9" fmla="*/ 0 60000 65536"/>
              <a:gd name="T10" fmla="*/ 0 60000 65536"/>
              <a:gd name="T11" fmla="*/ 0 60000 65536"/>
              <a:gd name="T12" fmla="*/ 0 w 162"/>
              <a:gd name="T13" fmla="*/ 0 h 264"/>
              <a:gd name="T14" fmla="*/ 162 w 162"/>
              <a:gd name="T15" fmla="*/ 264 h 264"/>
            </a:gdLst>
            <a:ahLst/>
            <a:cxnLst>
              <a:cxn ang="T8">
                <a:pos x="T0" y="T1"/>
              </a:cxn>
              <a:cxn ang="T9">
                <a:pos x="T2" y="T3"/>
              </a:cxn>
              <a:cxn ang="T10">
                <a:pos x="T4" y="T5"/>
              </a:cxn>
              <a:cxn ang="T11">
                <a:pos x="T6" y="T7"/>
              </a:cxn>
            </a:cxnLst>
            <a:rect l="T12" t="T13" r="T14" b="T15"/>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Freeform 12"/>
          <p:cNvSpPr>
            <a:spLocks/>
          </p:cNvSpPr>
          <p:nvPr/>
        </p:nvSpPr>
        <p:spPr bwMode="auto">
          <a:xfrm>
            <a:off x="9300384" y="5118205"/>
            <a:ext cx="219851" cy="452814"/>
          </a:xfrm>
          <a:custGeom>
            <a:avLst/>
            <a:gdLst>
              <a:gd name="T0" fmla="*/ 156 w 170"/>
              <a:gd name="T1" fmla="*/ 0 h 258"/>
              <a:gd name="T2" fmla="*/ 144 w 170"/>
              <a:gd name="T3" fmla="*/ 126 h 258"/>
              <a:gd name="T4" fmla="*/ 0 w 170"/>
              <a:gd name="T5" fmla="*/ 258 h 258"/>
              <a:gd name="T6" fmla="*/ 0 60000 65536"/>
              <a:gd name="T7" fmla="*/ 0 60000 65536"/>
              <a:gd name="T8" fmla="*/ 0 60000 65536"/>
              <a:gd name="T9" fmla="*/ 0 w 170"/>
              <a:gd name="T10" fmla="*/ 0 h 258"/>
              <a:gd name="T11" fmla="*/ 170 w 170"/>
              <a:gd name="T12" fmla="*/ 258 h 258"/>
            </a:gdLst>
            <a:ahLst/>
            <a:cxnLst>
              <a:cxn ang="T6">
                <a:pos x="T0" y="T1"/>
              </a:cxn>
              <a:cxn ang="T7">
                <a:pos x="T2" y="T3"/>
              </a:cxn>
              <a:cxn ang="T8">
                <a:pos x="T4" y="T5"/>
              </a:cxn>
            </a:cxnLst>
            <a:rect l="T9" t="T10" r="T11" b="T12"/>
            <a:pathLst>
              <a:path w="170" h="258">
                <a:moveTo>
                  <a:pt x="156" y="0"/>
                </a:moveTo>
                <a:cubicBezTo>
                  <a:pt x="154" y="21"/>
                  <a:pt x="170" y="83"/>
                  <a:pt x="144" y="126"/>
                </a:cubicBezTo>
                <a:cubicBezTo>
                  <a:pt x="118" y="169"/>
                  <a:pt x="30" y="231"/>
                  <a:pt x="0" y="258"/>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TextBox 52"/>
          <p:cNvSpPr txBox="1"/>
          <p:nvPr/>
        </p:nvSpPr>
        <p:spPr>
          <a:xfrm>
            <a:off x="8816481" y="5569200"/>
            <a:ext cx="457200" cy="400110"/>
          </a:xfrm>
          <a:prstGeom prst="rect">
            <a:avLst/>
          </a:prstGeom>
          <a:solidFill>
            <a:srgbClr val="002060"/>
          </a:solidFill>
        </p:spPr>
        <p:txBody>
          <a:bodyPr wrap="square" rtlCol="0" anchor="ctr">
            <a:spAutoFit/>
          </a:bodyPr>
          <a:lstStyle/>
          <a:p>
            <a:pPr algn="ctr"/>
            <a:r>
              <a:rPr lang="en-US" sz="2000" b="1" dirty="0">
                <a:solidFill>
                  <a:schemeClr val="accent5"/>
                </a:solidFill>
              </a:rPr>
              <a:t>16</a:t>
            </a:r>
          </a:p>
        </p:txBody>
      </p:sp>
      <p:sp>
        <p:nvSpPr>
          <p:cNvPr id="54" name="TextBox 53"/>
          <p:cNvSpPr txBox="1"/>
          <p:nvPr/>
        </p:nvSpPr>
        <p:spPr>
          <a:xfrm>
            <a:off x="9073406" y="4539544"/>
            <a:ext cx="457200" cy="400110"/>
          </a:xfrm>
          <a:prstGeom prst="rect">
            <a:avLst/>
          </a:prstGeom>
          <a:solidFill>
            <a:srgbClr val="002060"/>
          </a:solidFill>
        </p:spPr>
        <p:txBody>
          <a:bodyPr wrap="square" rtlCol="0" anchor="ctr">
            <a:spAutoFit/>
          </a:bodyPr>
          <a:lstStyle/>
          <a:p>
            <a:pPr algn="ctr"/>
            <a:r>
              <a:rPr lang="en-US" sz="2000" b="1" dirty="0">
                <a:solidFill>
                  <a:schemeClr val="accent5"/>
                </a:solidFill>
              </a:rPr>
              <a:t>17</a:t>
            </a:r>
          </a:p>
        </p:txBody>
      </p:sp>
      <p:sp>
        <p:nvSpPr>
          <p:cNvPr id="55" name="TextBox 54"/>
          <p:cNvSpPr txBox="1"/>
          <p:nvPr/>
        </p:nvSpPr>
        <p:spPr>
          <a:xfrm>
            <a:off x="8081875" y="5569200"/>
            <a:ext cx="457200" cy="400110"/>
          </a:xfrm>
          <a:prstGeom prst="rect">
            <a:avLst/>
          </a:prstGeom>
          <a:solidFill>
            <a:srgbClr val="002060"/>
          </a:solidFill>
        </p:spPr>
        <p:txBody>
          <a:bodyPr wrap="square" rtlCol="0" anchor="ctr">
            <a:spAutoFit/>
          </a:bodyPr>
          <a:lstStyle/>
          <a:p>
            <a:pPr algn="ctr"/>
            <a:r>
              <a:rPr lang="en-US" sz="2000" b="1" dirty="0">
                <a:solidFill>
                  <a:schemeClr val="accent5"/>
                </a:solidFill>
              </a:rPr>
              <a:t>7</a:t>
            </a:r>
          </a:p>
        </p:txBody>
      </p:sp>
      <p:sp>
        <p:nvSpPr>
          <p:cNvPr id="56" name="TextBox 55"/>
          <p:cNvSpPr txBox="1"/>
          <p:nvPr/>
        </p:nvSpPr>
        <p:spPr>
          <a:xfrm>
            <a:off x="7596720" y="4539544"/>
            <a:ext cx="457200" cy="400110"/>
          </a:xfrm>
          <a:prstGeom prst="rect">
            <a:avLst/>
          </a:prstGeom>
          <a:solidFill>
            <a:srgbClr val="002060"/>
          </a:solidFill>
        </p:spPr>
        <p:txBody>
          <a:bodyPr wrap="square" rtlCol="0" anchor="ctr">
            <a:spAutoFit/>
          </a:bodyPr>
          <a:lstStyle/>
          <a:p>
            <a:pPr algn="ctr"/>
            <a:r>
              <a:rPr lang="en-US" sz="2000" b="1" dirty="0">
                <a:solidFill>
                  <a:schemeClr val="accent5"/>
                </a:solidFill>
              </a:rPr>
              <a:t>14</a:t>
            </a:r>
          </a:p>
        </p:txBody>
      </p:sp>
      <p:sp>
        <p:nvSpPr>
          <p:cNvPr id="57" name="TextBox 56"/>
          <p:cNvSpPr txBox="1"/>
          <p:nvPr/>
        </p:nvSpPr>
        <p:spPr>
          <a:xfrm>
            <a:off x="7744997" y="1766045"/>
            <a:ext cx="548640" cy="457200"/>
          </a:xfrm>
          <a:prstGeom prst="rect">
            <a:avLst/>
          </a:prstGeom>
          <a:solidFill>
            <a:schemeClr val="bg1"/>
          </a:solidFill>
          <a:ln>
            <a:noFill/>
          </a:ln>
        </p:spPr>
        <p:txBody>
          <a:bodyPr wrap="square" rtlCol="0">
            <a:spAutoFit/>
          </a:bodyPr>
          <a:lstStyle/>
          <a:p>
            <a:pPr algn="ctr"/>
            <a:r>
              <a:rPr lang="en-US" sz="2400" dirty="0">
                <a:solidFill>
                  <a:srgbClr val="A71160"/>
                </a:solidFill>
              </a:rPr>
              <a:t>16</a:t>
            </a:r>
          </a:p>
        </p:txBody>
      </p:sp>
      <p:sp>
        <p:nvSpPr>
          <p:cNvPr id="58" name="TextBox 57"/>
          <p:cNvSpPr txBox="1"/>
          <p:nvPr/>
        </p:nvSpPr>
        <p:spPr>
          <a:xfrm>
            <a:off x="5866890" y="1783974"/>
            <a:ext cx="548640" cy="457200"/>
          </a:xfrm>
          <a:prstGeom prst="rect">
            <a:avLst/>
          </a:prstGeom>
          <a:solidFill>
            <a:schemeClr val="bg1"/>
          </a:solidFill>
          <a:ln>
            <a:noFill/>
          </a:ln>
        </p:spPr>
        <p:txBody>
          <a:bodyPr wrap="square" rtlCol="0">
            <a:spAutoFit/>
          </a:bodyPr>
          <a:lstStyle/>
          <a:p>
            <a:pPr algn="ctr"/>
            <a:r>
              <a:rPr lang="en-US" sz="2400" dirty="0">
                <a:solidFill>
                  <a:srgbClr val="A71160"/>
                </a:solidFill>
              </a:rPr>
              <a:t>17</a:t>
            </a:r>
          </a:p>
        </p:txBody>
      </p:sp>
      <p:sp>
        <p:nvSpPr>
          <p:cNvPr id="59" name="TextBox 58"/>
          <p:cNvSpPr txBox="1"/>
          <p:nvPr/>
        </p:nvSpPr>
        <p:spPr>
          <a:xfrm>
            <a:off x="5217723" y="1766045"/>
            <a:ext cx="548640" cy="457200"/>
          </a:xfrm>
          <a:prstGeom prst="rect">
            <a:avLst/>
          </a:prstGeom>
          <a:solidFill>
            <a:schemeClr val="bg1"/>
          </a:solidFill>
          <a:ln>
            <a:noFill/>
          </a:ln>
        </p:spPr>
        <p:txBody>
          <a:bodyPr wrap="square" rtlCol="0">
            <a:spAutoFit/>
          </a:bodyPr>
          <a:lstStyle/>
          <a:p>
            <a:pPr algn="ctr"/>
            <a:r>
              <a:rPr lang="en-US" sz="2400" dirty="0">
                <a:solidFill>
                  <a:srgbClr val="A71160"/>
                </a:solidFill>
              </a:rPr>
              <a:t>14</a:t>
            </a:r>
          </a:p>
        </p:txBody>
      </p:sp>
      <p:sp>
        <p:nvSpPr>
          <p:cNvPr id="60" name="TextBox 59"/>
          <p:cNvSpPr txBox="1"/>
          <p:nvPr/>
        </p:nvSpPr>
        <p:spPr>
          <a:xfrm>
            <a:off x="7121437" y="1779107"/>
            <a:ext cx="548640" cy="457200"/>
          </a:xfrm>
          <a:prstGeom prst="rect">
            <a:avLst/>
          </a:prstGeom>
          <a:solidFill>
            <a:schemeClr val="bg1"/>
          </a:solidFill>
          <a:ln>
            <a:noFill/>
          </a:ln>
        </p:spPr>
        <p:txBody>
          <a:bodyPr wrap="square" rtlCol="0">
            <a:spAutoFit/>
          </a:bodyPr>
          <a:lstStyle/>
          <a:p>
            <a:pPr algn="ctr"/>
            <a:r>
              <a:rPr lang="en-US" sz="2400" dirty="0">
                <a:solidFill>
                  <a:srgbClr val="A71160"/>
                </a:solidFill>
              </a:rPr>
              <a:t>7</a:t>
            </a:r>
          </a:p>
        </p:txBody>
      </p:sp>
    </p:spTree>
    <p:extLst>
      <p:ext uri="{BB962C8B-B14F-4D97-AF65-F5344CB8AC3E}">
        <p14:creationId xmlns:p14="http://schemas.microsoft.com/office/powerpoint/2010/main" val="348529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32"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out)">
                                      <p:cBhvr>
                                        <p:cTn id="22" dur="500"/>
                                        <p:tgtEl>
                                          <p:spTgt spid="6"/>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par>
                                <p:cTn id="27" presetID="22" presetClass="entr" presetSubtype="1"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up)">
                                      <p:cBhvr>
                                        <p:cTn id="29" dur="500"/>
                                        <p:tgtEl>
                                          <p:spTgt spid="9"/>
                                        </p:tgtEl>
                                      </p:cBhvr>
                                    </p:animEffect>
                                  </p:childTnLst>
                                </p:cTn>
                              </p:par>
                            </p:childTnLst>
                          </p:cTn>
                        </p:par>
                        <p:par>
                          <p:cTn id="30" fill="hold">
                            <p:stCondLst>
                              <p:cond delay="1000"/>
                            </p:stCondLst>
                            <p:childTnLst>
                              <p:par>
                                <p:cTn id="31" presetID="6" presetClass="entr" presetSubtype="32"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circle(out)">
                                      <p:cBhvr>
                                        <p:cTn id="33" dur="500"/>
                                        <p:tgtEl>
                                          <p:spTgt spid="8"/>
                                        </p:tgtEl>
                                      </p:cBhvr>
                                    </p:animEffect>
                                  </p:childTnLst>
                                </p:cTn>
                              </p:par>
                              <p:par>
                                <p:cTn id="34" presetID="6" presetClass="entr" presetSubtype="32"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circle(out)">
                                      <p:cBhvr>
                                        <p:cTn id="36" dur="500"/>
                                        <p:tgtEl>
                                          <p:spTgt spid="10"/>
                                        </p:tgtEl>
                                      </p:cBhvr>
                                    </p:animEffect>
                                  </p:childTnLst>
                                </p:cTn>
                              </p:par>
                            </p:childTnLst>
                          </p:cTn>
                        </p:par>
                        <p:par>
                          <p:cTn id="37" fill="hold">
                            <p:stCondLst>
                              <p:cond delay="1500"/>
                            </p:stCondLst>
                            <p:childTnLst>
                              <p:par>
                                <p:cTn id="38" presetID="22" presetClass="entr" presetSubtype="1"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up)">
                                      <p:cBhvr>
                                        <p:cTn id="40" dur="500"/>
                                        <p:tgtEl>
                                          <p:spTgt spid="11"/>
                                        </p:tgtEl>
                                      </p:cBhvr>
                                    </p:animEffect>
                                  </p:childTnLst>
                                </p:cTn>
                              </p:par>
                              <p:par>
                                <p:cTn id="41" presetID="22" presetClass="entr" presetSubtype="1"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childTnLst>
                          </p:cTn>
                        </p:par>
                        <p:par>
                          <p:cTn id="44" fill="hold">
                            <p:stCondLst>
                              <p:cond delay="2000"/>
                            </p:stCondLst>
                            <p:childTnLst>
                              <p:par>
                                <p:cTn id="45" presetID="6" presetClass="entr" presetSubtype="32"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circle(out)">
                                      <p:cBhvr>
                                        <p:cTn id="47" dur="500"/>
                                        <p:tgtEl>
                                          <p:spTgt spid="12"/>
                                        </p:tgtEl>
                                      </p:cBhvr>
                                    </p:animEffect>
                                  </p:childTnLst>
                                </p:cTn>
                              </p:par>
                            </p:childTnLst>
                          </p:cTn>
                        </p:par>
                        <p:par>
                          <p:cTn id="48" fill="hold">
                            <p:stCondLst>
                              <p:cond delay="2500"/>
                            </p:stCondLst>
                            <p:childTnLst>
                              <p:par>
                                <p:cTn id="49" presetID="6" presetClass="entr" presetSubtype="32"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circle(out)">
                                      <p:cBhvr>
                                        <p:cTn id="51" dur="500"/>
                                        <p:tgtEl>
                                          <p:spTgt spid="14"/>
                                        </p:tgtEl>
                                      </p:cBhvr>
                                    </p:animEffect>
                                  </p:childTnLst>
                                </p:cTn>
                              </p:par>
                            </p:childTnLst>
                          </p:cTn>
                        </p:par>
                        <p:par>
                          <p:cTn id="52" fill="hold">
                            <p:stCondLst>
                              <p:cond delay="3000"/>
                            </p:stCondLst>
                            <p:childTnLst>
                              <p:par>
                                <p:cTn id="53" presetID="22" presetClass="entr" presetSubtype="1" fill="hold"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up)">
                                      <p:cBhvr>
                                        <p:cTn id="55" dur="500"/>
                                        <p:tgtEl>
                                          <p:spTgt spid="15"/>
                                        </p:tgtEl>
                                      </p:cBhvr>
                                    </p:animEffect>
                                  </p:childTnLst>
                                </p:cTn>
                              </p:par>
                            </p:childTnLst>
                          </p:cTn>
                        </p:par>
                        <p:par>
                          <p:cTn id="56" fill="hold">
                            <p:stCondLst>
                              <p:cond delay="3500"/>
                            </p:stCondLst>
                            <p:childTnLst>
                              <p:par>
                                <p:cTn id="57" presetID="6" presetClass="entr" presetSubtype="32"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circle(out)">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wipe(down)">
                                      <p:cBhvr>
                                        <p:cTn id="64" dur="500"/>
                                        <p:tgtEl>
                                          <p:spTgt spid="2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childTnLst>
                                </p:cTn>
                              </p:par>
                            </p:childTnLst>
                          </p:cTn>
                        </p:par>
                      </p:childTnLst>
                    </p:cTn>
                  </p:par>
                  <p:par>
                    <p:cTn id="70" fill="hold">
                      <p:stCondLst>
                        <p:cond delay="indefinite"/>
                      </p:stCondLst>
                      <p:childTnLst>
                        <p:par>
                          <p:cTn id="71" fill="hold">
                            <p:stCondLst>
                              <p:cond delay="0"/>
                            </p:stCondLst>
                            <p:childTnLst>
                              <p:par>
                                <p:cTn id="72" presetID="6" presetClass="entr" presetSubtype="32" fill="hold" grpId="0" nodeType="click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circle(out)">
                                      <p:cBhvr>
                                        <p:cTn id="74" dur="500"/>
                                        <p:tgtEl>
                                          <p:spTgt spid="38"/>
                                        </p:tgtEl>
                                      </p:cBhvr>
                                    </p:animEffect>
                                  </p:childTnLst>
                                </p:cTn>
                              </p:par>
                              <p:par>
                                <p:cTn id="75" presetID="22" presetClass="entr" presetSubtype="1"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wipe(up)">
                                      <p:cBhvr>
                                        <p:cTn id="77" dur="500"/>
                                        <p:tgtEl>
                                          <p:spTgt spid="39"/>
                                        </p:tgtEl>
                                      </p:cBhvr>
                                    </p:animEffect>
                                  </p:childTnLst>
                                </p:cTn>
                              </p:par>
                              <p:par>
                                <p:cTn id="78" presetID="22" presetClass="entr" presetSubtype="1"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wipe(up)">
                                      <p:cBhvr>
                                        <p:cTn id="80" dur="500"/>
                                        <p:tgtEl>
                                          <p:spTgt spid="41"/>
                                        </p:tgtEl>
                                      </p:cBhvr>
                                    </p:animEffect>
                                  </p:childTnLst>
                                </p:cTn>
                              </p:par>
                              <p:par>
                                <p:cTn id="81" presetID="6" presetClass="entr" presetSubtype="32"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circle(out)">
                                      <p:cBhvr>
                                        <p:cTn id="83" dur="500"/>
                                        <p:tgtEl>
                                          <p:spTgt spid="40"/>
                                        </p:tgtEl>
                                      </p:cBhvr>
                                    </p:animEffect>
                                  </p:childTnLst>
                                </p:cTn>
                              </p:par>
                              <p:par>
                                <p:cTn id="84" presetID="6" presetClass="entr" presetSubtype="32"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circle(out)">
                                      <p:cBhvr>
                                        <p:cTn id="86" dur="500"/>
                                        <p:tgtEl>
                                          <p:spTgt spid="42"/>
                                        </p:tgtEl>
                                      </p:cBhvr>
                                    </p:animEffect>
                                  </p:childTnLst>
                                </p:cTn>
                              </p:par>
                              <p:par>
                                <p:cTn id="87" presetID="22" presetClass="entr" presetSubtype="1" fill="hold" nodeType="with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wipe(up)">
                                      <p:cBhvr>
                                        <p:cTn id="89" dur="500"/>
                                        <p:tgtEl>
                                          <p:spTgt spid="43"/>
                                        </p:tgtEl>
                                      </p:cBhvr>
                                    </p:animEffect>
                                  </p:childTnLst>
                                </p:cTn>
                              </p:par>
                              <p:par>
                                <p:cTn id="90" presetID="22" presetClass="entr" presetSubtype="1" fill="hold"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wipe(up)">
                                      <p:cBhvr>
                                        <p:cTn id="92" dur="500"/>
                                        <p:tgtEl>
                                          <p:spTgt spid="45"/>
                                        </p:tgtEl>
                                      </p:cBhvr>
                                    </p:animEffect>
                                  </p:childTnLst>
                                </p:cTn>
                              </p:par>
                              <p:par>
                                <p:cTn id="93" presetID="6" presetClass="entr" presetSubtype="32" fill="hold" grpId="0" nodeType="with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circle(out)">
                                      <p:cBhvr>
                                        <p:cTn id="95" dur="500"/>
                                        <p:tgtEl>
                                          <p:spTgt spid="44"/>
                                        </p:tgtEl>
                                      </p:cBhvr>
                                    </p:animEffect>
                                  </p:childTnLst>
                                </p:cTn>
                              </p:par>
                              <p:par>
                                <p:cTn id="96" presetID="6" presetClass="entr" presetSubtype="32"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circle(out)">
                                      <p:cBhvr>
                                        <p:cTn id="98" dur="500"/>
                                        <p:tgtEl>
                                          <p:spTgt spid="46"/>
                                        </p:tgtEl>
                                      </p:cBhvr>
                                    </p:animEffect>
                                  </p:childTnLst>
                                </p:cTn>
                              </p:par>
                              <p:par>
                                <p:cTn id="99" presetID="22" presetClass="entr" presetSubtype="1" fill="hold" nodeType="with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wipe(up)">
                                      <p:cBhvr>
                                        <p:cTn id="101" dur="500"/>
                                        <p:tgtEl>
                                          <p:spTgt spid="47"/>
                                        </p:tgtEl>
                                      </p:cBhvr>
                                    </p:animEffect>
                                  </p:childTnLst>
                                </p:cTn>
                              </p:par>
                              <p:par>
                                <p:cTn id="102" presetID="6" presetClass="entr" presetSubtype="32" fill="hold" grpId="0" nodeType="withEffect">
                                  <p:stCondLst>
                                    <p:cond delay="0"/>
                                  </p:stCondLst>
                                  <p:childTnLst>
                                    <p:set>
                                      <p:cBhvr>
                                        <p:cTn id="103" dur="1" fill="hold">
                                          <p:stCondLst>
                                            <p:cond delay="0"/>
                                          </p:stCondLst>
                                        </p:cTn>
                                        <p:tgtEl>
                                          <p:spTgt spid="48"/>
                                        </p:tgtEl>
                                        <p:attrNameLst>
                                          <p:attrName>style.visibility</p:attrName>
                                        </p:attrNameLst>
                                      </p:cBhvr>
                                      <p:to>
                                        <p:strVal val="visible"/>
                                      </p:to>
                                    </p:set>
                                    <p:animEffect transition="in" filter="circle(out)">
                                      <p:cBhvr>
                                        <p:cTn id="104" dur="500"/>
                                        <p:tgtEl>
                                          <p:spTgt spid="4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wipe(down)">
                                      <p:cBhvr>
                                        <p:cTn id="109" dur="500"/>
                                        <p:tgtEl>
                                          <p:spTgt spid="51"/>
                                        </p:tgtEl>
                                      </p:cBhvr>
                                    </p:animEffect>
                                  </p:childTnLst>
                                </p:cTn>
                              </p:par>
                              <p:par>
                                <p:cTn id="110" presetID="22" presetClass="entr" presetSubtype="1" fill="hold" grpId="0" nodeType="withEffect">
                                  <p:stCondLst>
                                    <p:cond delay="0"/>
                                  </p:stCondLst>
                                  <p:childTnLst>
                                    <p:set>
                                      <p:cBhvr>
                                        <p:cTn id="111" dur="1" fill="hold">
                                          <p:stCondLst>
                                            <p:cond delay="0"/>
                                          </p:stCondLst>
                                        </p:cTn>
                                        <p:tgtEl>
                                          <p:spTgt spid="52"/>
                                        </p:tgtEl>
                                        <p:attrNameLst>
                                          <p:attrName>style.visibility</p:attrName>
                                        </p:attrNameLst>
                                      </p:cBhvr>
                                      <p:to>
                                        <p:strVal val="visible"/>
                                      </p:to>
                                    </p:set>
                                    <p:animEffect transition="in" filter="wipe(up)">
                                      <p:cBhvr>
                                        <p:cTn id="112" dur="500"/>
                                        <p:tgtEl>
                                          <p:spTgt spid="52"/>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35"/>
                                        </p:tgtEl>
                                        <p:attrNameLst>
                                          <p:attrName>style.visibility</p:attrName>
                                        </p:attrNameLst>
                                      </p:cBhvr>
                                      <p:to>
                                        <p:strVal val="visible"/>
                                      </p:to>
                                    </p:set>
                                    <p:animEffect transition="in" filter="wipe(down)">
                                      <p:cBhvr>
                                        <p:cTn id="117" dur="500"/>
                                        <p:tgtEl>
                                          <p:spTgt spid="35"/>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53"/>
                                        </p:tgtEl>
                                        <p:attrNameLst>
                                          <p:attrName>style.visibility</p:attrName>
                                        </p:attrNameLst>
                                      </p:cBhvr>
                                      <p:to>
                                        <p:strVal val="visible"/>
                                      </p:to>
                                    </p:set>
                                    <p:animEffect transition="in" filter="fade">
                                      <p:cBhvr>
                                        <p:cTn id="122" dur="500"/>
                                        <p:tgtEl>
                                          <p:spTgt spid="53"/>
                                        </p:tgtEl>
                                      </p:cBhvr>
                                    </p:animEffect>
                                  </p:childTnLst>
                                </p:cTn>
                              </p:par>
                            </p:childTnLst>
                          </p:cTn>
                        </p:par>
                        <p:par>
                          <p:cTn id="123" fill="hold">
                            <p:stCondLst>
                              <p:cond delay="500"/>
                            </p:stCondLst>
                            <p:childTnLst>
                              <p:par>
                                <p:cTn id="124" presetID="10" presetClass="entr" presetSubtype="0" fill="hold" grpId="0" nodeType="afterEffect">
                                  <p:stCondLst>
                                    <p:cond delay="0"/>
                                  </p:stCondLst>
                                  <p:childTnLst>
                                    <p:set>
                                      <p:cBhvr>
                                        <p:cTn id="125" dur="1" fill="hold">
                                          <p:stCondLst>
                                            <p:cond delay="0"/>
                                          </p:stCondLst>
                                        </p:cTn>
                                        <p:tgtEl>
                                          <p:spTgt spid="54"/>
                                        </p:tgtEl>
                                        <p:attrNameLst>
                                          <p:attrName>style.visibility</p:attrName>
                                        </p:attrNameLst>
                                      </p:cBhvr>
                                      <p:to>
                                        <p:strVal val="visible"/>
                                      </p:to>
                                    </p:set>
                                    <p:animEffect transition="in" filter="fade">
                                      <p:cBhvr>
                                        <p:cTn id="126" dur="500"/>
                                        <p:tgtEl>
                                          <p:spTgt spid="54"/>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57"/>
                                        </p:tgtEl>
                                        <p:attrNameLst>
                                          <p:attrName>style.visibility</p:attrName>
                                        </p:attrNameLst>
                                      </p:cBhvr>
                                      <p:to>
                                        <p:strVal val="visible"/>
                                      </p:to>
                                    </p:set>
                                    <p:animEffect transition="in" filter="fade">
                                      <p:cBhvr>
                                        <p:cTn id="131" dur="500"/>
                                        <p:tgtEl>
                                          <p:spTgt spid="57"/>
                                        </p:tgtEl>
                                      </p:cBhvr>
                                    </p:animEffect>
                                  </p:childTnLst>
                                </p:cTn>
                              </p:par>
                            </p:childTnLst>
                          </p:cTn>
                        </p:par>
                        <p:par>
                          <p:cTn id="132" fill="hold">
                            <p:stCondLst>
                              <p:cond delay="500"/>
                            </p:stCondLst>
                            <p:childTnLst>
                              <p:par>
                                <p:cTn id="133" presetID="10" presetClass="entr" presetSubtype="0" fill="hold" grpId="0" nodeType="afterEffect">
                                  <p:stCondLst>
                                    <p:cond delay="0"/>
                                  </p:stCondLst>
                                  <p:childTnLst>
                                    <p:set>
                                      <p:cBhvr>
                                        <p:cTn id="134" dur="1" fill="hold">
                                          <p:stCondLst>
                                            <p:cond delay="0"/>
                                          </p:stCondLst>
                                        </p:cTn>
                                        <p:tgtEl>
                                          <p:spTgt spid="58"/>
                                        </p:tgtEl>
                                        <p:attrNameLst>
                                          <p:attrName>style.visibility</p:attrName>
                                        </p:attrNameLst>
                                      </p:cBhvr>
                                      <p:to>
                                        <p:strVal val="visible"/>
                                      </p:to>
                                    </p:set>
                                    <p:animEffect transition="in" filter="fade">
                                      <p:cBhvr>
                                        <p:cTn id="135" dur="500"/>
                                        <p:tgtEl>
                                          <p:spTgt spid="58"/>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49"/>
                                        </p:tgtEl>
                                        <p:attrNameLst>
                                          <p:attrName>style.visibility</p:attrName>
                                        </p:attrNameLst>
                                      </p:cBhvr>
                                      <p:to>
                                        <p:strVal val="visible"/>
                                      </p:to>
                                    </p:set>
                                    <p:animEffect transition="in" filter="wipe(down)">
                                      <p:cBhvr>
                                        <p:cTn id="140" dur="500"/>
                                        <p:tgtEl>
                                          <p:spTgt spid="49"/>
                                        </p:tgtEl>
                                      </p:cBhvr>
                                    </p:animEffect>
                                  </p:childTnLst>
                                </p:cTn>
                              </p:par>
                              <p:par>
                                <p:cTn id="141" presetID="22" presetClass="entr" presetSubtype="1" fill="hold" grpId="0" nodeType="withEffect">
                                  <p:stCondLst>
                                    <p:cond delay="0"/>
                                  </p:stCondLst>
                                  <p:childTnLst>
                                    <p:set>
                                      <p:cBhvr>
                                        <p:cTn id="142" dur="1" fill="hold">
                                          <p:stCondLst>
                                            <p:cond delay="0"/>
                                          </p:stCondLst>
                                        </p:cTn>
                                        <p:tgtEl>
                                          <p:spTgt spid="50"/>
                                        </p:tgtEl>
                                        <p:attrNameLst>
                                          <p:attrName>style.visibility</p:attrName>
                                        </p:attrNameLst>
                                      </p:cBhvr>
                                      <p:to>
                                        <p:strVal val="visible"/>
                                      </p:to>
                                    </p:set>
                                    <p:animEffect transition="in" filter="wipe(up)">
                                      <p:cBhvr>
                                        <p:cTn id="143" dur="500"/>
                                        <p:tgtEl>
                                          <p:spTgt spid="50"/>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grpId="0" nodeType="clickEffect">
                                  <p:stCondLst>
                                    <p:cond delay="0"/>
                                  </p:stCondLst>
                                  <p:childTnLst>
                                    <p:set>
                                      <p:cBhvr>
                                        <p:cTn id="147" dur="1" fill="hold">
                                          <p:stCondLst>
                                            <p:cond delay="0"/>
                                          </p:stCondLst>
                                        </p:cTn>
                                        <p:tgtEl>
                                          <p:spTgt spid="36"/>
                                        </p:tgtEl>
                                        <p:attrNameLst>
                                          <p:attrName>style.visibility</p:attrName>
                                        </p:attrNameLst>
                                      </p:cBhvr>
                                      <p:to>
                                        <p:strVal val="visible"/>
                                      </p:to>
                                    </p:set>
                                    <p:animEffect transition="in" filter="wipe(up)">
                                      <p:cBhvr>
                                        <p:cTn id="148" dur="500"/>
                                        <p:tgtEl>
                                          <p:spTgt spid="36"/>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55"/>
                                        </p:tgtEl>
                                        <p:attrNameLst>
                                          <p:attrName>style.visibility</p:attrName>
                                        </p:attrNameLst>
                                      </p:cBhvr>
                                      <p:to>
                                        <p:strVal val="visible"/>
                                      </p:to>
                                    </p:set>
                                    <p:animEffect transition="in" filter="fade">
                                      <p:cBhvr>
                                        <p:cTn id="153" dur="500"/>
                                        <p:tgtEl>
                                          <p:spTgt spid="55"/>
                                        </p:tgtEl>
                                      </p:cBhvr>
                                    </p:animEffect>
                                  </p:childTnLst>
                                </p:cTn>
                              </p:par>
                            </p:childTnLst>
                          </p:cTn>
                        </p:par>
                        <p:par>
                          <p:cTn id="154" fill="hold">
                            <p:stCondLst>
                              <p:cond delay="500"/>
                            </p:stCondLst>
                            <p:childTnLst>
                              <p:par>
                                <p:cTn id="155" presetID="10" presetClass="entr" presetSubtype="0" fill="hold" grpId="0" nodeType="afterEffect">
                                  <p:stCondLst>
                                    <p:cond delay="0"/>
                                  </p:stCondLst>
                                  <p:childTnLst>
                                    <p:set>
                                      <p:cBhvr>
                                        <p:cTn id="156" dur="1" fill="hold">
                                          <p:stCondLst>
                                            <p:cond delay="0"/>
                                          </p:stCondLst>
                                        </p:cTn>
                                        <p:tgtEl>
                                          <p:spTgt spid="56"/>
                                        </p:tgtEl>
                                        <p:attrNameLst>
                                          <p:attrName>style.visibility</p:attrName>
                                        </p:attrNameLst>
                                      </p:cBhvr>
                                      <p:to>
                                        <p:strVal val="visible"/>
                                      </p:to>
                                    </p:set>
                                    <p:animEffect transition="in" filter="fade">
                                      <p:cBhvr>
                                        <p:cTn id="157" dur="500"/>
                                        <p:tgtEl>
                                          <p:spTgt spid="56"/>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59"/>
                                        </p:tgtEl>
                                        <p:attrNameLst>
                                          <p:attrName>style.visibility</p:attrName>
                                        </p:attrNameLst>
                                      </p:cBhvr>
                                      <p:to>
                                        <p:strVal val="visible"/>
                                      </p:to>
                                    </p:set>
                                    <p:animEffect transition="in" filter="fade">
                                      <p:cBhvr>
                                        <p:cTn id="162" dur="500"/>
                                        <p:tgtEl>
                                          <p:spTgt spid="59"/>
                                        </p:tgtEl>
                                      </p:cBhvr>
                                    </p:animEffect>
                                  </p:childTnLst>
                                </p:cTn>
                              </p:par>
                            </p:childTnLst>
                          </p:cTn>
                        </p:par>
                        <p:par>
                          <p:cTn id="163" fill="hold">
                            <p:stCondLst>
                              <p:cond delay="500"/>
                            </p:stCondLst>
                            <p:childTnLst>
                              <p:par>
                                <p:cTn id="164" presetID="10" presetClass="entr" presetSubtype="0" fill="hold" grpId="0" nodeType="afterEffect">
                                  <p:stCondLst>
                                    <p:cond delay="0"/>
                                  </p:stCondLst>
                                  <p:childTnLst>
                                    <p:set>
                                      <p:cBhvr>
                                        <p:cTn id="165" dur="1" fill="hold">
                                          <p:stCondLst>
                                            <p:cond delay="0"/>
                                          </p:stCondLst>
                                        </p:cTn>
                                        <p:tgtEl>
                                          <p:spTgt spid="60"/>
                                        </p:tgtEl>
                                        <p:attrNameLst>
                                          <p:attrName>style.visibility</p:attrName>
                                        </p:attrNameLst>
                                      </p:cBhvr>
                                      <p:to>
                                        <p:strVal val="visible"/>
                                      </p:to>
                                    </p:set>
                                    <p:animEffect transition="in" filter="fade">
                                      <p:cBhvr>
                                        <p:cTn id="1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14" grpId="0" animBg="1"/>
      <p:bldP spid="16" grpId="0" animBg="1"/>
      <p:bldP spid="34" grpId="0"/>
      <p:bldP spid="35" grpId="0" animBg="1"/>
      <p:bldP spid="36" grpId="0" animBg="1"/>
      <p:bldP spid="37" grpId="0"/>
      <p:bldP spid="38" grpId="0" animBg="1"/>
      <p:bldP spid="40" grpId="0" animBg="1"/>
      <p:bldP spid="42" grpId="0" animBg="1"/>
      <p:bldP spid="44" grpId="0" animBg="1"/>
      <p:bldP spid="46"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Example 2</a:t>
            </a:r>
          </a:p>
        </p:txBody>
      </p:sp>
      <p:cxnSp>
        <p:nvCxnSpPr>
          <p:cNvPr id="5" name="Straight Connector 4"/>
          <p:cNvCxnSpPr>
            <a:stCxn id="10" idx="4"/>
            <a:endCxn id="15" idx="0"/>
          </p:cNvCxnSpPr>
          <p:nvPr/>
        </p:nvCxnSpPr>
        <p:spPr>
          <a:xfrm flipH="1">
            <a:off x="3604169" y="3917666"/>
            <a:ext cx="256925" cy="38957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2638797" y="2398059"/>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19</a:t>
            </a:r>
          </a:p>
        </p:txBody>
      </p:sp>
      <p:cxnSp>
        <p:nvCxnSpPr>
          <p:cNvPr id="7" name="Straight Connector 6"/>
          <p:cNvCxnSpPr>
            <a:stCxn id="6" idx="3"/>
            <a:endCxn id="8" idx="0"/>
          </p:cNvCxnSpPr>
          <p:nvPr/>
        </p:nvCxnSpPr>
        <p:spPr>
          <a:xfrm flipH="1">
            <a:off x="2384408" y="2944401"/>
            <a:ext cx="348127" cy="41199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064368" y="3356392"/>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14</a:t>
            </a:r>
          </a:p>
        </p:txBody>
      </p:sp>
      <p:cxnSp>
        <p:nvCxnSpPr>
          <p:cNvPr id="9" name="Straight Connector 8"/>
          <p:cNvCxnSpPr>
            <a:stCxn id="6" idx="5"/>
            <a:endCxn id="10" idx="1"/>
          </p:cNvCxnSpPr>
          <p:nvPr/>
        </p:nvCxnSpPr>
        <p:spPr>
          <a:xfrm>
            <a:off x="3185139" y="2944401"/>
            <a:ext cx="449653" cy="42692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541054" y="3277586"/>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17</a:t>
            </a:r>
          </a:p>
        </p:txBody>
      </p:sp>
      <p:cxnSp>
        <p:nvCxnSpPr>
          <p:cNvPr id="11" name="Straight Connector 10"/>
          <p:cNvCxnSpPr>
            <a:stCxn id="8" idx="3"/>
            <a:endCxn id="12" idx="0"/>
          </p:cNvCxnSpPr>
          <p:nvPr/>
        </p:nvCxnSpPr>
        <p:spPr>
          <a:xfrm flipH="1">
            <a:off x="1977524" y="3902734"/>
            <a:ext cx="180582" cy="40450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57484" y="4307242"/>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cxnSp>
        <p:nvCxnSpPr>
          <p:cNvPr id="13" name="Straight Connector 12"/>
          <p:cNvCxnSpPr>
            <a:stCxn id="8" idx="5"/>
            <a:endCxn id="14" idx="0"/>
          </p:cNvCxnSpPr>
          <p:nvPr/>
        </p:nvCxnSpPr>
        <p:spPr>
          <a:xfrm>
            <a:off x="2610710" y="3902734"/>
            <a:ext cx="258853" cy="40450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549523" y="4307242"/>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7</a:t>
            </a:r>
          </a:p>
        </p:txBody>
      </p:sp>
      <p:sp>
        <p:nvSpPr>
          <p:cNvPr id="15" name="Oval 14"/>
          <p:cNvSpPr/>
          <p:nvPr/>
        </p:nvSpPr>
        <p:spPr>
          <a:xfrm>
            <a:off x="3284129" y="4307242"/>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16</a:t>
            </a:r>
          </a:p>
        </p:txBody>
      </p:sp>
      <p:graphicFrame>
        <p:nvGraphicFramePr>
          <p:cNvPr id="16" name="Table 15"/>
          <p:cNvGraphicFramePr>
            <a:graphicFrameLocks noGrp="1"/>
          </p:cNvGraphicFramePr>
          <p:nvPr/>
        </p:nvGraphicFramePr>
        <p:xfrm>
          <a:off x="1657484" y="1386239"/>
          <a:ext cx="3840480" cy="5486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1751283045"/>
                    </a:ext>
                  </a:extLst>
                </a:gridCol>
              </a:tblGrid>
              <a:tr h="548640">
                <a:tc>
                  <a:txBody>
                    <a:bodyPr/>
                    <a:lstStyle/>
                    <a:p>
                      <a:pPr algn="ctr"/>
                      <a:r>
                        <a:rPr lang="en-US" sz="2400" dirty="0"/>
                        <a:t>19</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16</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17" name="Straight Connector 16"/>
          <p:cNvCxnSpPr/>
          <p:nvPr/>
        </p:nvCxnSpPr>
        <p:spPr>
          <a:xfrm>
            <a:off x="6096000" y="1053692"/>
            <a:ext cx="0" cy="52078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7358699" y="2426143"/>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16</a:t>
            </a:r>
          </a:p>
        </p:txBody>
      </p:sp>
      <p:cxnSp>
        <p:nvCxnSpPr>
          <p:cNvPr id="20" name="Straight Connector 19"/>
          <p:cNvCxnSpPr>
            <a:stCxn id="19" idx="3"/>
            <a:endCxn id="21" idx="0"/>
          </p:cNvCxnSpPr>
          <p:nvPr/>
        </p:nvCxnSpPr>
        <p:spPr>
          <a:xfrm flipH="1">
            <a:off x="7104310" y="2972485"/>
            <a:ext cx="348127" cy="41199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784270" y="3384476"/>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14</a:t>
            </a:r>
          </a:p>
        </p:txBody>
      </p:sp>
      <p:cxnSp>
        <p:nvCxnSpPr>
          <p:cNvPr id="22" name="Straight Connector 21"/>
          <p:cNvCxnSpPr>
            <a:stCxn id="19" idx="5"/>
            <a:endCxn id="23" idx="1"/>
          </p:cNvCxnSpPr>
          <p:nvPr/>
        </p:nvCxnSpPr>
        <p:spPr>
          <a:xfrm>
            <a:off x="7905041" y="2972485"/>
            <a:ext cx="449653" cy="42692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8260956" y="3305670"/>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17</a:t>
            </a:r>
          </a:p>
        </p:txBody>
      </p:sp>
      <p:cxnSp>
        <p:nvCxnSpPr>
          <p:cNvPr id="24" name="Straight Connector 23"/>
          <p:cNvCxnSpPr>
            <a:stCxn id="21" idx="3"/>
            <a:endCxn id="25" idx="0"/>
          </p:cNvCxnSpPr>
          <p:nvPr/>
        </p:nvCxnSpPr>
        <p:spPr>
          <a:xfrm flipH="1">
            <a:off x="6697426" y="3930818"/>
            <a:ext cx="180582" cy="40450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377386" y="4335326"/>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cxnSp>
        <p:nvCxnSpPr>
          <p:cNvPr id="26" name="Straight Connector 25"/>
          <p:cNvCxnSpPr>
            <a:stCxn id="21" idx="5"/>
            <a:endCxn id="27" idx="0"/>
          </p:cNvCxnSpPr>
          <p:nvPr/>
        </p:nvCxnSpPr>
        <p:spPr>
          <a:xfrm>
            <a:off x="7330612" y="3930818"/>
            <a:ext cx="258853" cy="40450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269425" y="4335326"/>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7</a:t>
            </a:r>
          </a:p>
        </p:txBody>
      </p:sp>
      <p:graphicFrame>
        <p:nvGraphicFramePr>
          <p:cNvPr id="28" name="Table 27"/>
          <p:cNvGraphicFramePr>
            <a:graphicFrameLocks noGrp="1"/>
          </p:cNvGraphicFramePr>
          <p:nvPr/>
        </p:nvGraphicFramePr>
        <p:xfrm>
          <a:off x="7197653" y="1386239"/>
          <a:ext cx="3840480" cy="5486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1751283045"/>
                    </a:ext>
                  </a:extLst>
                </a:gridCol>
              </a:tblGrid>
              <a:tr h="548640">
                <a:tc>
                  <a:txBody>
                    <a:bodyPr/>
                    <a:lstStyle/>
                    <a:p>
                      <a:pPr algn="ctr"/>
                      <a:r>
                        <a:rPr lang="en-US" sz="2400" dirty="0"/>
                        <a:t>16</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b="1" dirty="0">
                          <a:solidFill>
                            <a:schemeClr val="bg1"/>
                          </a:solidFill>
                        </a:rPr>
                        <a:t>19</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bl>
          </a:graphicData>
        </a:graphic>
      </p:graphicFrame>
      <p:grpSp>
        <p:nvGrpSpPr>
          <p:cNvPr id="29" name="Group 28"/>
          <p:cNvGrpSpPr/>
          <p:nvPr/>
        </p:nvGrpSpPr>
        <p:grpSpPr>
          <a:xfrm>
            <a:off x="3630328" y="2600912"/>
            <a:ext cx="1815727" cy="2006947"/>
            <a:chOff x="2261195" y="2837871"/>
            <a:chExt cx="1815727" cy="2006946"/>
          </a:xfrm>
        </p:grpSpPr>
        <p:cxnSp>
          <p:nvCxnSpPr>
            <p:cNvPr id="30" name="Straight Arrow Connector 29"/>
            <p:cNvCxnSpPr/>
            <p:nvPr/>
          </p:nvCxnSpPr>
          <p:spPr>
            <a:xfrm flipH="1">
              <a:off x="2261195" y="2837871"/>
              <a:ext cx="1815726" cy="1"/>
            </a:xfrm>
            <a:prstGeom prst="straightConnector1">
              <a:avLst/>
            </a:prstGeom>
            <a:ln w="28575">
              <a:solidFill>
                <a:srgbClr val="ED52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076921" y="2837872"/>
              <a:ext cx="0" cy="2006945"/>
            </a:xfrm>
            <a:prstGeom prst="line">
              <a:avLst/>
            </a:prstGeom>
            <a:ln w="28575">
              <a:solidFill>
                <a:srgbClr val="ED524F"/>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781521" y="4844817"/>
              <a:ext cx="1295401" cy="0"/>
            </a:xfrm>
            <a:prstGeom prst="straightConnector1">
              <a:avLst/>
            </a:prstGeom>
            <a:ln w="28575">
              <a:solidFill>
                <a:srgbClr val="ED52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4315269" y="2903421"/>
            <a:ext cx="1069907" cy="1323439"/>
          </a:xfrm>
          <a:prstGeom prst="rect">
            <a:avLst/>
          </a:prstGeom>
          <a:noFill/>
        </p:spPr>
        <p:txBody>
          <a:bodyPr wrap="square" rtlCol="0">
            <a:spAutoFit/>
          </a:bodyPr>
          <a:lstStyle/>
          <a:p>
            <a:pPr algn="just"/>
            <a:r>
              <a:rPr lang="en-US" sz="2000" b="1" dirty="0">
                <a:solidFill>
                  <a:srgbClr val="0070C0"/>
                </a:solidFill>
              </a:rPr>
              <a:t>Swap &amp; remove the last element</a:t>
            </a:r>
          </a:p>
        </p:txBody>
      </p:sp>
      <p:sp>
        <p:nvSpPr>
          <p:cNvPr id="34" name="Freeform 33"/>
          <p:cNvSpPr/>
          <p:nvPr/>
        </p:nvSpPr>
        <p:spPr>
          <a:xfrm rot="10800000">
            <a:off x="1976718" y="1129551"/>
            <a:ext cx="3227293" cy="174813"/>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5" name="TextBox 34"/>
          <p:cNvSpPr txBox="1"/>
          <p:nvPr/>
        </p:nvSpPr>
        <p:spPr>
          <a:xfrm>
            <a:off x="9222372" y="2417747"/>
            <a:ext cx="2617309" cy="461665"/>
          </a:xfrm>
          <a:prstGeom prst="rect">
            <a:avLst/>
          </a:prstGeom>
          <a:solidFill>
            <a:schemeClr val="bg1">
              <a:lumMod val="85000"/>
            </a:schemeClr>
          </a:solidFill>
        </p:spPr>
        <p:txBody>
          <a:bodyPr wrap="square" rtlCol="0">
            <a:spAutoFit/>
          </a:bodyPr>
          <a:lstStyle/>
          <a:p>
            <a:pPr algn="ctr"/>
            <a:r>
              <a:rPr lang="en-US" sz="2400" b="1" dirty="0"/>
              <a:t>Create Max-heap</a:t>
            </a:r>
          </a:p>
        </p:txBody>
      </p:sp>
      <p:sp>
        <p:nvSpPr>
          <p:cNvPr id="36" name="Freeform 17"/>
          <p:cNvSpPr>
            <a:spLocks/>
          </p:cNvSpPr>
          <p:nvPr/>
        </p:nvSpPr>
        <p:spPr bwMode="auto">
          <a:xfrm>
            <a:off x="7732054" y="3067146"/>
            <a:ext cx="388829" cy="550113"/>
          </a:xfrm>
          <a:custGeom>
            <a:avLst/>
            <a:gdLst>
              <a:gd name="T0" fmla="*/ 197 w 197"/>
              <a:gd name="T1" fmla="*/ 260 h 260"/>
              <a:gd name="T2" fmla="*/ 114 w 197"/>
              <a:gd name="T3" fmla="*/ 233 h 260"/>
              <a:gd name="T4" fmla="*/ 41 w 197"/>
              <a:gd name="T5" fmla="*/ 164 h 260"/>
              <a:gd name="T6" fmla="*/ 0 w 197"/>
              <a:gd name="T7" fmla="*/ 0 h 260"/>
              <a:gd name="T8" fmla="*/ 0 60000 65536"/>
              <a:gd name="T9" fmla="*/ 0 60000 65536"/>
              <a:gd name="T10" fmla="*/ 0 60000 65536"/>
              <a:gd name="T11" fmla="*/ 0 60000 65536"/>
              <a:gd name="T12" fmla="*/ 0 w 197"/>
              <a:gd name="T13" fmla="*/ 0 h 260"/>
              <a:gd name="T14" fmla="*/ 197 w 197"/>
              <a:gd name="T15" fmla="*/ 260 h 260"/>
            </a:gdLst>
            <a:ahLst/>
            <a:cxnLst>
              <a:cxn ang="T8">
                <a:pos x="T0" y="T1"/>
              </a:cxn>
              <a:cxn ang="T9">
                <a:pos x="T2" y="T3"/>
              </a:cxn>
              <a:cxn ang="T10">
                <a:pos x="T4" y="T5"/>
              </a:cxn>
              <a:cxn ang="T11">
                <a:pos x="T6" y="T7"/>
              </a:cxn>
            </a:cxnLst>
            <a:rect l="T12" t="T13" r="T14" b="T15"/>
            <a:pathLst>
              <a:path w="197" h="260">
                <a:moveTo>
                  <a:pt x="197" y="260"/>
                </a:moveTo>
                <a:cubicBezTo>
                  <a:pt x="183" y="256"/>
                  <a:pt x="140" y="249"/>
                  <a:pt x="114" y="233"/>
                </a:cubicBezTo>
                <a:cubicBezTo>
                  <a:pt x="88" y="217"/>
                  <a:pt x="60" y="203"/>
                  <a:pt x="41" y="164"/>
                </a:cubicBezTo>
                <a:cubicBezTo>
                  <a:pt x="22" y="125"/>
                  <a:pt x="9" y="34"/>
                  <a:pt x="0" y="0"/>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sp>
        <p:nvSpPr>
          <p:cNvPr id="37" name="Freeform 18"/>
          <p:cNvSpPr>
            <a:spLocks/>
          </p:cNvSpPr>
          <p:nvPr/>
        </p:nvSpPr>
        <p:spPr bwMode="auto">
          <a:xfrm>
            <a:off x="8100912" y="2691889"/>
            <a:ext cx="451023" cy="585697"/>
          </a:xfrm>
          <a:custGeom>
            <a:avLst/>
            <a:gdLst>
              <a:gd name="T0" fmla="*/ 0 w 157"/>
              <a:gd name="T1" fmla="*/ 0 h 283"/>
              <a:gd name="T2" fmla="*/ 91 w 157"/>
              <a:gd name="T3" fmla="*/ 41 h 283"/>
              <a:gd name="T4" fmla="*/ 147 w 157"/>
              <a:gd name="T5" fmla="*/ 151 h 283"/>
              <a:gd name="T6" fmla="*/ 152 w 157"/>
              <a:gd name="T7" fmla="*/ 283 h 283"/>
              <a:gd name="T8" fmla="*/ 0 60000 65536"/>
              <a:gd name="T9" fmla="*/ 0 60000 65536"/>
              <a:gd name="T10" fmla="*/ 0 60000 65536"/>
              <a:gd name="T11" fmla="*/ 0 60000 65536"/>
              <a:gd name="T12" fmla="*/ 0 w 157"/>
              <a:gd name="T13" fmla="*/ 0 h 283"/>
              <a:gd name="T14" fmla="*/ 157 w 157"/>
              <a:gd name="T15" fmla="*/ 283 h 283"/>
            </a:gdLst>
            <a:ahLst/>
            <a:cxnLst>
              <a:cxn ang="T8">
                <a:pos x="T0" y="T1"/>
              </a:cxn>
              <a:cxn ang="T9">
                <a:pos x="T2" y="T3"/>
              </a:cxn>
              <a:cxn ang="T10">
                <a:pos x="T4" y="T5"/>
              </a:cxn>
              <a:cxn ang="T11">
                <a:pos x="T6" y="T7"/>
              </a:cxn>
            </a:cxnLst>
            <a:rect l="T12" t="T13" r="T14" b="T15"/>
            <a:pathLst>
              <a:path w="157" h="283">
                <a:moveTo>
                  <a:pt x="0" y="0"/>
                </a:moveTo>
                <a:cubicBezTo>
                  <a:pt x="15" y="7"/>
                  <a:pt x="67" y="16"/>
                  <a:pt x="91" y="41"/>
                </a:cubicBezTo>
                <a:cubicBezTo>
                  <a:pt x="115" y="66"/>
                  <a:pt x="137" y="111"/>
                  <a:pt x="147" y="151"/>
                </a:cubicBezTo>
                <a:cubicBezTo>
                  <a:pt x="157" y="191"/>
                  <a:pt x="151" y="256"/>
                  <a:pt x="152" y="283"/>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sp>
        <p:nvSpPr>
          <p:cNvPr id="38" name="Freeform 37"/>
          <p:cNvSpPr/>
          <p:nvPr/>
        </p:nvSpPr>
        <p:spPr>
          <a:xfrm rot="10800000">
            <a:off x="7408978" y="1117928"/>
            <a:ext cx="1385397" cy="186437"/>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9" name="TextBox 38"/>
          <p:cNvSpPr txBox="1"/>
          <p:nvPr/>
        </p:nvSpPr>
        <p:spPr>
          <a:xfrm>
            <a:off x="2730237" y="2518044"/>
            <a:ext cx="457200" cy="400110"/>
          </a:xfrm>
          <a:prstGeom prst="rect">
            <a:avLst/>
          </a:prstGeom>
          <a:solidFill>
            <a:srgbClr val="002060"/>
          </a:solidFill>
        </p:spPr>
        <p:txBody>
          <a:bodyPr wrap="square" rtlCol="0" anchor="ctr">
            <a:spAutoFit/>
          </a:bodyPr>
          <a:lstStyle/>
          <a:p>
            <a:pPr algn="ctr"/>
            <a:r>
              <a:rPr lang="en-US" sz="2000" b="1" dirty="0">
                <a:solidFill>
                  <a:schemeClr val="accent5"/>
                </a:solidFill>
              </a:rPr>
              <a:t>16</a:t>
            </a:r>
          </a:p>
        </p:txBody>
      </p:sp>
      <p:sp>
        <p:nvSpPr>
          <p:cNvPr id="40" name="TextBox 39"/>
          <p:cNvSpPr txBox="1"/>
          <p:nvPr/>
        </p:nvSpPr>
        <p:spPr>
          <a:xfrm>
            <a:off x="3375569" y="4427227"/>
            <a:ext cx="457200" cy="400110"/>
          </a:xfrm>
          <a:prstGeom prst="rect">
            <a:avLst/>
          </a:prstGeom>
          <a:solidFill>
            <a:srgbClr val="002060"/>
          </a:solidFill>
        </p:spPr>
        <p:txBody>
          <a:bodyPr wrap="square" rtlCol="0" anchor="ctr">
            <a:spAutoFit/>
          </a:bodyPr>
          <a:lstStyle/>
          <a:p>
            <a:pPr algn="ctr"/>
            <a:r>
              <a:rPr lang="en-US" sz="2000" b="1" dirty="0">
                <a:solidFill>
                  <a:schemeClr val="accent5"/>
                </a:solidFill>
              </a:rPr>
              <a:t>19</a:t>
            </a:r>
          </a:p>
        </p:txBody>
      </p:sp>
      <p:sp>
        <p:nvSpPr>
          <p:cNvPr id="41" name="TextBox 40"/>
          <p:cNvSpPr txBox="1"/>
          <p:nvPr/>
        </p:nvSpPr>
        <p:spPr>
          <a:xfrm>
            <a:off x="1693820" y="1443315"/>
            <a:ext cx="548640" cy="457200"/>
          </a:xfrm>
          <a:prstGeom prst="rect">
            <a:avLst/>
          </a:prstGeom>
          <a:solidFill>
            <a:schemeClr val="bg1"/>
          </a:solidFill>
          <a:ln>
            <a:noFill/>
          </a:ln>
        </p:spPr>
        <p:txBody>
          <a:bodyPr wrap="square" rtlCol="0">
            <a:spAutoFit/>
          </a:bodyPr>
          <a:lstStyle/>
          <a:p>
            <a:pPr algn="ctr"/>
            <a:r>
              <a:rPr lang="en-US" sz="2400" dirty="0">
                <a:solidFill>
                  <a:srgbClr val="A71160"/>
                </a:solidFill>
              </a:rPr>
              <a:t>16</a:t>
            </a:r>
          </a:p>
        </p:txBody>
      </p:sp>
      <p:sp>
        <p:nvSpPr>
          <p:cNvPr id="42" name="TextBox 41"/>
          <p:cNvSpPr txBox="1"/>
          <p:nvPr/>
        </p:nvSpPr>
        <p:spPr>
          <a:xfrm>
            <a:off x="4894220" y="1443315"/>
            <a:ext cx="548640" cy="457200"/>
          </a:xfrm>
          <a:prstGeom prst="rect">
            <a:avLst/>
          </a:prstGeom>
          <a:solidFill>
            <a:schemeClr val="bg1"/>
          </a:solidFill>
          <a:ln>
            <a:noFill/>
          </a:ln>
        </p:spPr>
        <p:txBody>
          <a:bodyPr wrap="square" rtlCol="0">
            <a:spAutoFit/>
          </a:bodyPr>
          <a:lstStyle/>
          <a:p>
            <a:pPr algn="ctr"/>
            <a:r>
              <a:rPr lang="en-US" sz="2400" dirty="0">
                <a:solidFill>
                  <a:srgbClr val="A71160"/>
                </a:solidFill>
              </a:rPr>
              <a:t>19</a:t>
            </a:r>
          </a:p>
        </p:txBody>
      </p:sp>
      <p:sp>
        <p:nvSpPr>
          <p:cNvPr id="43" name="TextBox 42"/>
          <p:cNvSpPr txBox="1"/>
          <p:nvPr/>
        </p:nvSpPr>
        <p:spPr>
          <a:xfrm>
            <a:off x="8511479" y="1443315"/>
            <a:ext cx="548640" cy="457200"/>
          </a:xfrm>
          <a:prstGeom prst="rect">
            <a:avLst/>
          </a:prstGeom>
          <a:solidFill>
            <a:schemeClr val="bg1"/>
          </a:solidFill>
          <a:ln>
            <a:noFill/>
          </a:ln>
        </p:spPr>
        <p:txBody>
          <a:bodyPr wrap="square" rtlCol="0">
            <a:spAutoFit/>
          </a:bodyPr>
          <a:lstStyle/>
          <a:p>
            <a:pPr algn="ctr"/>
            <a:r>
              <a:rPr lang="en-US" sz="2400" dirty="0">
                <a:solidFill>
                  <a:srgbClr val="A71160"/>
                </a:solidFill>
              </a:rPr>
              <a:t>16</a:t>
            </a:r>
          </a:p>
        </p:txBody>
      </p:sp>
      <p:sp>
        <p:nvSpPr>
          <p:cNvPr id="44" name="TextBox 43"/>
          <p:cNvSpPr txBox="1"/>
          <p:nvPr/>
        </p:nvSpPr>
        <p:spPr>
          <a:xfrm>
            <a:off x="7234009" y="1429868"/>
            <a:ext cx="548640" cy="457200"/>
          </a:xfrm>
          <a:prstGeom prst="rect">
            <a:avLst/>
          </a:prstGeom>
          <a:solidFill>
            <a:schemeClr val="bg1"/>
          </a:solidFill>
          <a:ln>
            <a:noFill/>
          </a:ln>
        </p:spPr>
        <p:txBody>
          <a:bodyPr wrap="square" rtlCol="0">
            <a:spAutoFit/>
          </a:bodyPr>
          <a:lstStyle/>
          <a:p>
            <a:pPr algn="ctr"/>
            <a:r>
              <a:rPr lang="en-US" sz="2400" dirty="0">
                <a:solidFill>
                  <a:srgbClr val="A71160"/>
                </a:solidFill>
              </a:rPr>
              <a:t>17</a:t>
            </a:r>
          </a:p>
        </p:txBody>
      </p:sp>
      <p:sp>
        <p:nvSpPr>
          <p:cNvPr id="45" name="TextBox 44"/>
          <p:cNvSpPr txBox="1"/>
          <p:nvPr/>
        </p:nvSpPr>
        <p:spPr>
          <a:xfrm>
            <a:off x="8352396" y="3425655"/>
            <a:ext cx="457200" cy="400110"/>
          </a:xfrm>
          <a:prstGeom prst="rect">
            <a:avLst/>
          </a:prstGeom>
          <a:solidFill>
            <a:srgbClr val="002060"/>
          </a:solidFill>
        </p:spPr>
        <p:txBody>
          <a:bodyPr wrap="square" rtlCol="0" anchor="ctr">
            <a:spAutoFit/>
          </a:bodyPr>
          <a:lstStyle/>
          <a:p>
            <a:pPr algn="ctr"/>
            <a:r>
              <a:rPr lang="en-US" sz="2000" b="1" dirty="0">
                <a:solidFill>
                  <a:schemeClr val="accent5"/>
                </a:solidFill>
              </a:rPr>
              <a:t>16</a:t>
            </a:r>
          </a:p>
        </p:txBody>
      </p:sp>
      <p:sp>
        <p:nvSpPr>
          <p:cNvPr id="46" name="TextBox 45"/>
          <p:cNvSpPr txBox="1"/>
          <p:nvPr/>
        </p:nvSpPr>
        <p:spPr>
          <a:xfrm>
            <a:off x="7450139" y="2546128"/>
            <a:ext cx="457200" cy="400110"/>
          </a:xfrm>
          <a:prstGeom prst="rect">
            <a:avLst/>
          </a:prstGeom>
          <a:solidFill>
            <a:srgbClr val="002060"/>
          </a:solidFill>
        </p:spPr>
        <p:txBody>
          <a:bodyPr wrap="square" rtlCol="0" anchor="ctr">
            <a:spAutoFit/>
          </a:bodyPr>
          <a:lstStyle/>
          <a:p>
            <a:pPr algn="ctr"/>
            <a:r>
              <a:rPr lang="en-US" sz="2000" b="1" dirty="0">
                <a:solidFill>
                  <a:schemeClr val="accent5"/>
                </a:solidFill>
              </a:rPr>
              <a:t>17</a:t>
            </a:r>
          </a:p>
        </p:txBody>
      </p:sp>
      <p:sp>
        <p:nvSpPr>
          <p:cNvPr id="47" name="TextBox 46"/>
          <p:cNvSpPr txBox="1"/>
          <p:nvPr/>
        </p:nvSpPr>
        <p:spPr>
          <a:xfrm>
            <a:off x="256897" y="796458"/>
            <a:ext cx="840295" cy="400110"/>
          </a:xfrm>
          <a:prstGeom prst="rect">
            <a:avLst/>
          </a:prstGeom>
          <a:noFill/>
          <a:ln w="28575">
            <a:solidFill>
              <a:schemeClr val="tx1"/>
            </a:solidFill>
          </a:ln>
        </p:spPr>
        <p:txBody>
          <a:bodyPr wrap="none" rtlCol="0">
            <a:spAutoFit/>
          </a:bodyPr>
          <a:lstStyle/>
          <a:p>
            <a:r>
              <a:rPr lang="en-IN" sz="2000" b="1" dirty="0"/>
              <a:t>Step 3</a:t>
            </a:r>
            <a:endParaRPr lang="en-US" sz="2000" b="1" dirty="0"/>
          </a:p>
        </p:txBody>
      </p:sp>
      <p:sp>
        <p:nvSpPr>
          <p:cNvPr id="48" name="TextBox 47"/>
          <p:cNvSpPr txBox="1"/>
          <p:nvPr/>
        </p:nvSpPr>
        <p:spPr>
          <a:xfrm>
            <a:off x="6251083" y="796458"/>
            <a:ext cx="840295" cy="400110"/>
          </a:xfrm>
          <a:prstGeom prst="rect">
            <a:avLst/>
          </a:prstGeom>
          <a:noFill/>
          <a:ln w="28575">
            <a:solidFill>
              <a:schemeClr val="tx1"/>
            </a:solidFill>
          </a:ln>
        </p:spPr>
        <p:txBody>
          <a:bodyPr wrap="none" rtlCol="0">
            <a:spAutoFit/>
          </a:bodyPr>
          <a:lstStyle/>
          <a:p>
            <a:r>
              <a:rPr lang="en-IN" sz="2000" b="1" dirty="0"/>
              <a:t>Step 4</a:t>
            </a:r>
            <a:endParaRPr lang="en-US" sz="2000" b="1" dirty="0"/>
          </a:p>
        </p:txBody>
      </p:sp>
    </p:spTree>
    <p:extLst>
      <p:ext uri="{BB962C8B-B14F-4D97-AF65-F5344CB8AC3E}">
        <p14:creationId xmlns:p14="http://schemas.microsoft.com/office/powerpoint/2010/main" val="183307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childTnLst>
                          </p:cTn>
                        </p:par>
                        <p:par>
                          <p:cTn id="52" fill="hold">
                            <p:stCondLst>
                              <p:cond delay="1000"/>
                            </p:stCondLst>
                            <p:childTnLst>
                              <p:par>
                                <p:cTn id="53" presetID="10" presetClass="entr" presetSubtype="0"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500"/>
                                        <p:tgtEl>
                                          <p:spTgt spid="41"/>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nodeType="clickEffect">
                                  <p:stCondLst>
                                    <p:cond delay="0"/>
                                  </p:stCondLst>
                                  <p:childTnLst>
                                    <p:animEffect transition="out" filter="randombar(horizontal)">
                                      <p:cBhvr>
                                        <p:cTn id="77" dur="500"/>
                                        <p:tgtEl>
                                          <p:spTgt spid="5"/>
                                        </p:tgtEl>
                                      </p:cBhvr>
                                    </p:animEffect>
                                    <p:set>
                                      <p:cBhvr>
                                        <p:cTn id="78" dur="1" fill="hold">
                                          <p:stCondLst>
                                            <p:cond delay="499"/>
                                          </p:stCondLst>
                                        </p:cTn>
                                        <p:tgtEl>
                                          <p:spTgt spid="5"/>
                                        </p:tgtEl>
                                        <p:attrNameLst>
                                          <p:attrName>style.visibility</p:attrName>
                                        </p:attrNameLst>
                                      </p:cBhvr>
                                      <p:to>
                                        <p:strVal val="hidden"/>
                                      </p:to>
                                    </p:set>
                                  </p:childTnLst>
                                </p:cTn>
                              </p:par>
                              <p:par>
                                <p:cTn id="79" presetID="14" presetClass="exit" presetSubtype="10" fill="hold" grpId="1" nodeType="withEffect">
                                  <p:stCondLst>
                                    <p:cond delay="0"/>
                                  </p:stCondLst>
                                  <p:childTnLst>
                                    <p:animEffect transition="out" filter="randombar(horizontal)">
                                      <p:cBhvr>
                                        <p:cTn id="80" dur="500"/>
                                        <p:tgtEl>
                                          <p:spTgt spid="15"/>
                                        </p:tgtEl>
                                      </p:cBhvr>
                                    </p:animEffect>
                                    <p:set>
                                      <p:cBhvr>
                                        <p:cTn id="81" dur="1" fill="hold">
                                          <p:stCondLst>
                                            <p:cond delay="499"/>
                                          </p:stCondLst>
                                        </p:cTn>
                                        <p:tgtEl>
                                          <p:spTgt spid="15"/>
                                        </p:tgtEl>
                                        <p:attrNameLst>
                                          <p:attrName>style.visibility</p:attrName>
                                        </p:attrNameLst>
                                      </p:cBhvr>
                                      <p:to>
                                        <p:strVal val="hidden"/>
                                      </p:to>
                                    </p:set>
                                  </p:childTnLst>
                                </p:cTn>
                              </p:par>
                              <p:par>
                                <p:cTn id="82" presetID="14" presetClass="exit" presetSubtype="10" fill="hold" grpId="1" nodeType="withEffect">
                                  <p:stCondLst>
                                    <p:cond delay="0"/>
                                  </p:stCondLst>
                                  <p:childTnLst>
                                    <p:animEffect transition="out" filter="randombar(horizontal)">
                                      <p:cBhvr>
                                        <p:cTn id="83" dur="500"/>
                                        <p:tgtEl>
                                          <p:spTgt spid="40"/>
                                        </p:tgtEl>
                                      </p:cBhvr>
                                    </p:animEffect>
                                    <p:set>
                                      <p:cBhvr>
                                        <p:cTn id="84" dur="1" fill="hold">
                                          <p:stCondLst>
                                            <p:cond delay="499"/>
                                          </p:stCondLst>
                                        </p:cTn>
                                        <p:tgtEl>
                                          <p:spTgt spid="4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wipe(up)">
                                      <p:cBhvr>
                                        <p:cTn id="89" dur="500"/>
                                        <p:tgtEl>
                                          <p:spTgt spid="17"/>
                                        </p:tgtEl>
                                      </p:cBhvr>
                                    </p:animEffect>
                                  </p:childTnLst>
                                </p:cTn>
                              </p:par>
                            </p:childTnLst>
                          </p:cTn>
                        </p:par>
                        <p:par>
                          <p:cTn id="90" fill="hold">
                            <p:stCondLst>
                              <p:cond delay="500"/>
                            </p:stCondLst>
                            <p:childTnLst>
                              <p:par>
                                <p:cTn id="91" presetID="10" presetClass="entr" presetSubtype="0" fill="hold" grpId="0" nodeType="after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fade">
                                      <p:cBhvr>
                                        <p:cTn id="93" dur="500"/>
                                        <p:tgtEl>
                                          <p:spTgt spid="48"/>
                                        </p:tgtEl>
                                      </p:cBhvr>
                                    </p:animEffect>
                                  </p:childTnLst>
                                </p:cTn>
                              </p:par>
                            </p:childTnLst>
                          </p:cTn>
                        </p:par>
                        <p:par>
                          <p:cTn id="94" fill="hold">
                            <p:stCondLst>
                              <p:cond delay="1000"/>
                            </p:stCondLst>
                            <p:childTnLst>
                              <p:par>
                                <p:cTn id="95" presetID="10" presetClass="entr" presetSubtype="0" fill="hold" nodeType="after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fade">
                                      <p:cBhvr>
                                        <p:cTn id="97" dur="500"/>
                                        <p:tgtEl>
                                          <p:spTgt spid="2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fade">
                                      <p:cBhvr>
                                        <p:cTn id="102" dur="500"/>
                                        <p:tgtEl>
                                          <p:spTgt spid="19"/>
                                        </p:tgtEl>
                                      </p:cBhvr>
                                    </p:animEffect>
                                  </p:childTnLst>
                                </p:cTn>
                              </p:par>
                              <p:par>
                                <p:cTn id="103" presetID="10" presetClass="entr" presetSubtype="0" fill="hold" nodeType="with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fade">
                                      <p:cBhvr>
                                        <p:cTn id="105" dur="500"/>
                                        <p:tgtEl>
                                          <p:spTgt spid="20"/>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1"/>
                                        </p:tgtEl>
                                        <p:attrNameLst>
                                          <p:attrName>style.visibility</p:attrName>
                                        </p:attrNameLst>
                                      </p:cBhvr>
                                      <p:to>
                                        <p:strVal val="visible"/>
                                      </p:to>
                                    </p:set>
                                    <p:animEffect transition="in" filter="fade">
                                      <p:cBhvr>
                                        <p:cTn id="108" dur="500"/>
                                        <p:tgtEl>
                                          <p:spTgt spid="21"/>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500"/>
                                        <p:tgtEl>
                                          <p:spTgt spid="2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3"/>
                                        </p:tgtEl>
                                        <p:attrNameLst>
                                          <p:attrName>style.visibility</p:attrName>
                                        </p:attrNameLst>
                                      </p:cBhvr>
                                      <p:to>
                                        <p:strVal val="visible"/>
                                      </p:to>
                                    </p:set>
                                    <p:animEffect transition="in" filter="fade">
                                      <p:cBhvr>
                                        <p:cTn id="114" dur="500"/>
                                        <p:tgtEl>
                                          <p:spTgt spid="23"/>
                                        </p:tgtEl>
                                      </p:cBhvr>
                                    </p:animEffect>
                                  </p:childTnLst>
                                </p:cTn>
                              </p:par>
                              <p:par>
                                <p:cTn id="115" presetID="10" presetClass="entr" presetSubtype="0" fill="hold" nodeType="withEffect">
                                  <p:stCondLst>
                                    <p:cond delay="0"/>
                                  </p:stCondLst>
                                  <p:childTnLst>
                                    <p:set>
                                      <p:cBhvr>
                                        <p:cTn id="116" dur="1" fill="hold">
                                          <p:stCondLst>
                                            <p:cond delay="0"/>
                                          </p:stCondLst>
                                        </p:cTn>
                                        <p:tgtEl>
                                          <p:spTgt spid="24"/>
                                        </p:tgtEl>
                                        <p:attrNameLst>
                                          <p:attrName>style.visibility</p:attrName>
                                        </p:attrNameLst>
                                      </p:cBhvr>
                                      <p:to>
                                        <p:strVal val="visible"/>
                                      </p:to>
                                    </p:set>
                                    <p:animEffect transition="in" filter="fade">
                                      <p:cBhvr>
                                        <p:cTn id="117" dur="500"/>
                                        <p:tgtEl>
                                          <p:spTgt spid="2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5"/>
                                        </p:tgtEl>
                                        <p:attrNameLst>
                                          <p:attrName>style.visibility</p:attrName>
                                        </p:attrNameLst>
                                      </p:cBhvr>
                                      <p:to>
                                        <p:strVal val="visible"/>
                                      </p:to>
                                    </p:set>
                                    <p:animEffect transition="in" filter="fade">
                                      <p:cBhvr>
                                        <p:cTn id="120" dur="500"/>
                                        <p:tgtEl>
                                          <p:spTgt spid="25"/>
                                        </p:tgtEl>
                                      </p:cBhvr>
                                    </p:animEffect>
                                  </p:childTnLst>
                                </p:cTn>
                              </p:par>
                              <p:par>
                                <p:cTn id="121" presetID="10" presetClass="entr" presetSubtype="0" fill="hold" nodeType="withEffect">
                                  <p:stCondLst>
                                    <p:cond delay="0"/>
                                  </p:stCondLst>
                                  <p:childTnLst>
                                    <p:set>
                                      <p:cBhvr>
                                        <p:cTn id="122" dur="1" fill="hold">
                                          <p:stCondLst>
                                            <p:cond delay="0"/>
                                          </p:stCondLst>
                                        </p:cTn>
                                        <p:tgtEl>
                                          <p:spTgt spid="26"/>
                                        </p:tgtEl>
                                        <p:attrNameLst>
                                          <p:attrName>style.visibility</p:attrName>
                                        </p:attrNameLst>
                                      </p:cBhvr>
                                      <p:to>
                                        <p:strVal val="visible"/>
                                      </p:to>
                                    </p:set>
                                    <p:animEffect transition="in" filter="fade">
                                      <p:cBhvr>
                                        <p:cTn id="123" dur="500"/>
                                        <p:tgtEl>
                                          <p:spTgt spid="26"/>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7"/>
                                        </p:tgtEl>
                                        <p:attrNameLst>
                                          <p:attrName>style.visibility</p:attrName>
                                        </p:attrNameLst>
                                      </p:cBhvr>
                                      <p:to>
                                        <p:strVal val="visible"/>
                                      </p:to>
                                    </p:set>
                                    <p:animEffect transition="in" filter="fade">
                                      <p:cBhvr>
                                        <p:cTn id="126" dur="500"/>
                                        <p:tgtEl>
                                          <p:spTgt spid="27"/>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35"/>
                                        </p:tgtEl>
                                        <p:attrNameLst>
                                          <p:attrName>style.visibility</p:attrName>
                                        </p:attrNameLst>
                                      </p:cBhvr>
                                      <p:to>
                                        <p:strVal val="visible"/>
                                      </p:to>
                                    </p:set>
                                    <p:animEffect transition="in" filter="fade">
                                      <p:cBhvr>
                                        <p:cTn id="131" dur="500"/>
                                        <p:tgtEl>
                                          <p:spTgt spid="35"/>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36"/>
                                        </p:tgtEl>
                                        <p:attrNameLst>
                                          <p:attrName>style.visibility</p:attrName>
                                        </p:attrNameLst>
                                      </p:cBhvr>
                                      <p:to>
                                        <p:strVal val="visible"/>
                                      </p:to>
                                    </p:set>
                                    <p:animEffect transition="in" filter="wipe(down)">
                                      <p:cBhvr>
                                        <p:cTn id="136" dur="500"/>
                                        <p:tgtEl>
                                          <p:spTgt spid="36"/>
                                        </p:tgtEl>
                                      </p:cBhvr>
                                    </p:animEffect>
                                  </p:childTnLst>
                                </p:cTn>
                              </p:par>
                              <p:par>
                                <p:cTn id="137" presetID="22" presetClass="entr" presetSubtype="1" fill="hold" grpId="0" nodeType="withEffect">
                                  <p:stCondLst>
                                    <p:cond delay="0"/>
                                  </p:stCondLst>
                                  <p:childTnLst>
                                    <p:set>
                                      <p:cBhvr>
                                        <p:cTn id="138" dur="1" fill="hold">
                                          <p:stCondLst>
                                            <p:cond delay="0"/>
                                          </p:stCondLst>
                                        </p:cTn>
                                        <p:tgtEl>
                                          <p:spTgt spid="37"/>
                                        </p:tgtEl>
                                        <p:attrNameLst>
                                          <p:attrName>style.visibility</p:attrName>
                                        </p:attrNameLst>
                                      </p:cBhvr>
                                      <p:to>
                                        <p:strVal val="visible"/>
                                      </p:to>
                                    </p:set>
                                    <p:animEffect transition="in" filter="wipe(up)">
                                      <p:cBhvr>
                                        <p:cTn id="139" dur="500"/>
                                        <p:tgtEl>
                                          <p:spTgt spid="37"/>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38"/>
                                        </p:tgtEl>
                                        <p:attrNameLst>
                                          <p:attrName>style.visibility</p:attrName>
                                        </p:attrNameLst>
                                      </p:cBhvr>
                                      <p:to>
                                        <p:strVal val="visible"/>
                                      </p:to>
                                    </p:set>
                                    <p:animEffect transition="in" filter="fade">
                                      <p:cBhvr>
                                        <p:cTn id="142" dur="500"/>
                                        <p:tgtEl>
                                          <p:spTgt spid="38"/>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5"/>
                                        </p:tgtEl>
                                        <p:attrNameLst>
                                          <p:attrName>style.visibility</p:attrName>
                                        </p:attrNameLst>
                                      </p:cBhvr>
                                      <p:to>
                                        <p:strVal val="visible"/>
                                      </p:to>
                                    </p:set>
                                    <p:animEffect transition="in" filter="fade">
                                      <p:cBhvr>
                                        <p:cTn id="147" dur="500"/>
                                        <p:tgtEl>
                                          <p:spTgt spid="45"/>
                                        </p:tgtEl>
                                      </p:cBhvr>
                                    </p:animEffect>
                                  </p:childTnLst>
                                </p:cTn>
                              </p:par>
                            </p:childTnLst>
                          </p:cTn>
                        </p:par>
                        <p:par>
                          <p:cTn id="148" fill="hold">
                            <p:stCondLst>
                              <p:cond delay="500"/>
                            </p:stCondLst>
                            <p:childTnLst>
                              <p:par>
                                <p:cTn id="149" presetID="10" presetClass="entr" presetSubtype="0" fill="hold" grpId="0" nodeType="afterEffect">
                                  <p:stCondLst>
                                    <p:cond delay="0"/>
                                  </p:stCondLst>
                                  <p:childTnLst>
                                    <p:set>
                                      <p:cBhvr>
                                        <p:cTn id="150" dur="1" fill="hold">
                                          <p:stCondLst>
                                            <p:cond delay="0"/>
                                          </p:stCondLst>
                                        </p:cTn>
                                        <p:tgtEl>
                                          <p:spTgt spid="46"/>
                                        </p:tgtEl>
                                        <p:attrNameLst>
                                          <p:attrName>style.visibility</p:attrName>
                                        </p:attrNameLst>
                                      </p:cBhvr>
                                      <p:to>
                                        <p:strVal val="visible"/>
                                      </p:to>
                                    </p:set>
                                    <p:animEffect transition="in" filter="fade">
                                      <p:cBhvr>
                                        <p:cTn id="151" dur="500"/>
                                        <p:tgtEl>
                                          <p:spTgt spid="46"/>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43"/>
                                        </p:tgtEl>
                                        <p:attrNameLst>
                                          <p:attrName>style.visibility</p:attrName>
                                        </p:attrNameLst>
                                      </p:cBhvr>
                                      <p:to>
                                        <p:strVal val="visible"/>
                                      </p:to>
                                    </p:set>
                                    <p:animEffect transition="in" filter="fade">
                                      <p:cBhvr>
                                        <p:cTn id="156" dur="500"/>
                                        <p:tgtEl>
                                          <p:spTgt spid="43"/>
                                        </p:tgtEl>
                                      </p:cBhvr>
                                    </p:animEffect>
                                  </p:childTnLst>
                                </p:cTn>
                              </p:par>
                            </p:childTnLst>
                          </p:cTn>
                        </p:par>
                        <p:par>
                          <p:cTn id="157" fill="hold">
                            <p:stCondLst>
                              <p:cond delay="500"/>
                            </p:stCondLst>
                            <p:childTnLst>
                              <p:par>
                                <p:cTn id="158" presetID="10" presetClass="entr" presetSubtype="0" fill="hold" grpId="0" nodeType="afterEffect">
                                  <p:stCondLst>
                                    <p:cond delay="0"/>
                                  </p:stCondLst>
                                  <p:childTnLst>
                                    <p:set>
                                      <p:cBhvr>
                                        <p:cTn id="159" dur="1" fill="hold">
                                          <p:stCondLst>
                                            <p:cond delay="0"/>
                                          </p:stCondLst>
                                        </p:cTn>
                                        <p:tgtEl>
                                          <p:spTgt spid="44"/>
                                        </p:tgtEl>
                                        <p:attrNameLst>
                                          <p:attrName>style.visibility</p:attrName>
                                        </p:attrNameLst>
                                      </p:cBhvr>
                                      <p:to>
                                        <p:strVal val="visible"/>
                                      </p:to>
                                    </p:set>
                                    <p:animEffect transition="in" filter="fade">
                                      <p:cBhvr>
                                        <p:cTn id="16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14" grpId="0" animBg="1"/>
      <p:bldP spid="15" grpId="0" animBg="1"/>
      <p:bldP spid="15" grpId="1" animBg="1"/>
      <p:bldP spid="19" grpId="0" animBg="1"/>
      <p:bldP spid="21" grpId="0" animBg="1"/>
      <p:bldP spid="23" grpId="0" animBg="1"/>
      <p:bldP spid="25" grpId="0" animBg="1"/>
      <p:bldP spid="27" grpId="0" animBg="1"/>
      <p:bldP spid="33" grpId="0"/>
      <p:bldP spid="34" grpId="0" animBg="1"/>
      <p:bldP spid="35" grpId="0" animBg="1"/>
      <p:bldP spid="36" grpId="0" animBg="1"/>
      <p:bldP spid="37" grpId="0" animBg="1"/>
      <p:bldP spid="38" grpId="0" animBg="1"/>
      <p:bldP spid="39" grpId="0" animBg="1"/>
      <p:bldP spid="40" grpId="0" animBg="1"/>
      <p:bldP spid="40" grpId="1" animBg="1"/>
      <p:bldP spid="41" grpId="0" animBg="1"/>
      <p:bldP spid="42" grpId="0" animBg="1"/>
      <p:bldP spid="43" grpId="0" animBg="1"/>
      <p:bldP spid="44" grpId="0" animBg="1"/>
      <p:bldP spid="45" grpId="0" animBg="1"/>
      <p:bldP spid="46" grpId="0" animBg="1"/>
      <p:bldP spid="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Example 2</a:t>
            </a:r>
          </a:p>
        </p:txBody>
      </p:sp>
      <p:sp>
        <p:nvSpPr>
          <p:cNvPr id="6" name="Oval 5"/>
          <p:cNvSpPr/>
          <p:nvPr/>
        </p:nvSpPr>
        <p:spPr>
          <a:xfrm>
            <a:off x="2638797" y="2398059"/>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17</a:t>
            </a:r>
          </a:p>
        </p:txBody>
      </p:sp>
      <p:cxnSp>
        <p:nvCxnSpPr>
          <p:cNvPr id="7" name="Straight Connector 6"/>
          <p:cNvCxnSpPr>
            <a:stCxn id="6" idx="3"/>
            <a:endCxn id="8" idx="0"/>
          </p:cNvCxnSpPr>
          <p:nvPr/>
        </p:nvCxnSpPr>
        <p:spPr>
          <a:xfrm flipH="1">
            <a:off x="2384408" y="2944401"/>
            <a:ext cx="348127" cy="41199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064368" y="3356392"/>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14</a:t>
            </a:r>
          </a:p>
        </p:txBody>
      </p:sp>
      <p:cxnSp>
        <p:nvCxnSpPr>
          <p:cNvPr id="9" name="Straight Connector 8"/>
          <p:cNvCxnSpPr>
            <a:stCxn id="6" idx="5"/>
            <a:endCxn id="10" idx="1"/>
          </p:cNvCxnSpPr>
          <p:nvPr/>
        </p:nvCxnSpPr>
        <p:spPr>
          <a:xfrm>
            <a:off x="3185139" y="2944401"/>
            <a:ext cx="449653" cy="42692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541054" y="3277586"/>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16</a:t>
            </a:r>
          </a:p>
        </p:txBody>
      </p:sp>
      <p:cxnSp>
        <p:nvCxnSpPr>
          <p:cNvPr id="11" name="Straight Connector 10"/>
          <p:cNvCxnSpPr>
            <a:stCxn id="8" idx="3"/>
            <a:endCxn id="12" idx="0"/>
          </p:cNvCxnSpPr>
          <p:nvPr/>
        </p:nvCxnSpPr>
        <p:spPr>
          <a:xfrm flipH="1">
            <a:off x="1977524" y="3902734"/>
            <a:ext cx="180582" cy="40450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57484" y="4307242"/>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cxnSp>
        <p:nvCxnSpPr>
          <p:cNvPr id="13" name="Straight Connector 12"/>
          <p:cNvCxnSpPr>
            <a:stCxn id="8" idx="5"/>
            <a:endCxn id="14" idx="0"/>
          </p:cNvCxnSpPr>
          <p:nvPr/>
        </p:nvCxnSpPr>
        <p:spPr>
          <a:xfrm>
            <a:off x="2610710" y="3902734"/>
            <a:ext cx="258853" cy="40450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549523" y="4307242"/>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7</a:t>
            </a:r>
          </a:p>
        </p:txBody>
      </p:sp>
      <p:graphicFrame>
        <p:nvGraphicFramePr>
          <p:cNvPr id="16" name="Table 15"/>
          <p:cNvGraphicFramePr>
            <a:graphicFrameLocks noGrp="1"/>
          </p:cNvGraphicFramePr>
          <p:nvPr/>
        </p:nvGraphicFramePr>
        <p:xfrm>
          <a:off x="1657484" y="1386239"/>
          <a:ext cx="3840480" cy="5486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1751283045"/>
                    </a:ext>
                  </a:extLst>
                </a:gridCol>
              </a:tblGrid>
              <a:tr h="548640">
                <a:tc>
                  <a:txBody>
                    <a:bodyPr/>
                    <a:lstStyle/>
                    <a:p>
                      <a:pPr algn="ctr"/>
                      <a:r>
                        <a:rPr lang="en-US" sz="2400" dirty="0"/>
                        <a:t>17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16</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b="1" dirty="0">
                          <a:solidFill>
                            <a:schemeClr val="bg1">
                              <a:lumMod val="95000"/>
                            </a:schemeClr>
                          </a:solidFill>
                        </a:rPr>
                        <a:t>19</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bl>
          </a:graphicData>
        </a:graphic>
      </p:graphicFrame>
      <p:cxnSp>
        <p:nvCxnSpPr>
          <p:cNvPr id="17" name="Straight Connector 16"/>
          <p:cNvCxnSpPr/>
          <p:nvPr/>
        </p:nvCxnSpPr>
        <p:spPr>
          <a:xfrm>
            <a:off x="6096000" y="1053692"/>
            <a:ext cx="0" cy="52078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7358699" y="2426143"/>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7</a:t>
            </a:r>
          </a:p>
        </p:txBody>
      </p:sp>
      <p:cxnSp>
        <p:nvCxnSpPr>
          <p:cNvPr id="20" name="Straight Connector 19"/>
          <p:cNvCxnSpPr>
            <a:stCxn id="19" idx="3"/>
            <a:endCxn id="21" idx="0"/>
          </p:cNvCxnSpPr>
          <p:nvPr/>
        </p:nvCxnSpPr>
        <p:spPr>
          <a:xfrm flipH="1">
            <a:off x="7104310" y="2972485"/>
            <a:ext cx="348127" cy="41199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784270" y="3384476"/>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14</a:t>
            </a:r>
          </a:p>
        </p:txBody>
      </p:sp>
      <p:cxnSp>
        <p:nvCxnSpPr>
          <p:cNvPr id="22" name="Straight Connector 21"/>
          <p:cNvCxnSpPr>
            <a:stCxn id="19" idx="5"/>
            <a:endCxn id="23" idx="1"/>
          </p:cNvCxnSpPr>
          <p:nvPr/>
        </p:nvCxnSpPr>
        <p:spPr>
          <a:xfrm>
            <a:off x="7905041" y="2972485"/>
            <a:ext cx="449653" cy="42692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8260956" y="3305670"/>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16</a:t>
            </a:r>
          </a:p>
        </p:txBody>
      </p:sp>
      <p:cxnSp>
        <p:nvCxnSpPr>
          <p:cNvPr id="24" name="Straight Connector 23"/>
          <p:cNvCxnSpPr>
            <a:stCxn id="21" idx="3"/>
            <a:endCxn id="25" idx="0"/>
          </p:cNvCxnSpPr>
          <p:nvPr/>
        </p:nvCxnSpPr>
        <p:spPr>
          <a:xfrm flipH="1">
            <a:off x="6697426" y="3930818"/>
            <a:ext cx="180582" cy="40450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377386" y="4335326"/>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graphicFrame>
        <p:nvGraphicFramePr>
          <p:cNvPr id="28" name="Table 27"/>
          <p:cNvGraphicFramePr>
            <a:graphicFrameLocks noGrp="1"/>
          </p:cNvGraphicFramePr>
          <p:nvPr/>
        </p:nvGraphicFramePr>
        <p:xfrm>
          <a:off x="7197653" y="1386239"/>
          <a:ext cx="3840480" cy="5486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1751283045"/>
                    </a:ext>
                  </a:extLst>
                </a:gridCol>
              </a:tblGrid>
              <a:tr h="548640">
                <a:tc>
                  <a:txBody>
                    <a:bodyPr/>
                    <a:lstStyle/>
                    <a:p>
                      <a:pPr algn="ctr"/>
                      <a:r>
                        <a:rPr lang="en-US" sz="2400" dirty="0"/>
                        <a:t>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16</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b="1" dirty="0">
                          <a:solidFill>
                            <a:schemeClr val="bg1">
                              <a:lumMod val="95000"/>
                            </a:schemeClr>
                          </a:solidFill>
                        </a:rPr>
                        <a:t>17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tc>
                  <a:txBody>
                    <a:bodyPr/>
                    <a:lstStyle/>
                    <a:p>
                      <a:pPr algn="ctr"/>
                      <a:r>
                        <a:rPr lang="en-US" sz="2400" b="1" dirty="0">
                          <a:solidFill>
                            <a:schemeClr val="bg1"/>
                          </a:solidFill>
                        </a:rPr>
                        <a:t>19</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bl>
          </a:graphicData>
        </a:graphic>
      </p:graphicFrame>
      <p:grpSp>
        <p:nvGrpSpPr>
          <p:cNvPr id="3" name="Group 2"/>
          <p:cNvGrpSpPr/>
          <p:nvPr/>
        </p:nvGrpSpPr>
        <p:grpSpPr>
          <a:xfrm>
            <a:off x="3353813" y="2600912"/>
            <a:ext cx="2103120" cy="2006947"/>
            <a:chOff x="3353813" y="2600912"/>
            <a:chExt cx="2103120" cy="2006947"/>
          </a:xfrm>
        </p:grpSpPr>
        <p:cxnSp>
          <p:nvCxnSpPr>
            <p:cNvPr id="30" name="Straight Arrow Connector 29"/>
            <p:cNvCxnSpPr/>
            <p:nvPr/>
          </p:nvCxnSpPr>
          <p:spPr>
            <a:xfrm flipH="1">
              <a:off x="3630328" y="2600912"/>
              <a:ext cx="1815726" cy="1"/>
            </a:xfrm>
            <a:prstGeom prst="straightConnector1">
              <a:avLst/>
            </a:prstGeom>
            <a:ln w="28575">
              <a:solidFill>
                <a:srgbClr val="ED52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446054" y="2600913"/>
              <a:ext cx="0" cy="2006946"/>
            </a:xfrm>
            <a:prstGeom prst="line">
              <a:avLst/>
            </a:prstGeom>
            <a:ln w="28575">
              <a:solidFill>
                <a:srgbClr val="ED524F"/>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353813" y="4607859"/>
              <a:ext cx="2103120" cy="0"/>
            </a:xfrm>
            <a:prstGeom prst="straightConnector1">
              <a:avLst/>
            </a:prstGeom>
            <a:ln w="28575">
              <a:solidFill>
                <a:srgbClr val="ED52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4315269" y="2903421"/>
            <a:ext cx="1069907" cy="1323439"/>
          </a:xfrm>
          <a:prstGeom prst="rect">
            <a:avLst/>
          </a:prstGeom>
          <a:noFill/>
        </p:spPr>
        <p:txBody>
          <a:bodyPr wrap="square" rtlCol="0">
            <a:spAutoFit/>
          </a:bodyPr>
          <a:lstStyle/>
          <a:p>
            <a:pPr algn="just"/>
            <a:r>
              <a:rPr lang="en-US" sz="2000" b="1" dirty="0">
                <a:solidFill>
                  <a:srgbClr val="0070C0"/>
                </a:solidFill>
              </a:rPr>
              <a:t>Swap &amp; remove the last element</a:t>
            </a:r>
          </a:p>
        </p:txBody>
      </p:sp>
      <p:sp>
        <p:nvSpPr>
          <p:cNvPr id="34" name="Freeform 33"/>
          <p:cNvSpPr/>
          <p:nvPr/>
        </p:nvSpPr>
        <p:spPr>
          <a:xfrm rot="10800000">
            <a:off x="1976717" y="1194865"/>
            <a:ext cx="2608345" cy="137546"/>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5" name="TextBox 34"/>
          <p:cNvSpPr txBox="1"/>
          <p:nvPr/>
        </p:nvSpPr>
        <p:spPr>
          <a:xfrm>
            <a:off x="9222372" y="2417747"/>
            <a:ext cx="2617309" cy="461665"/>
          </a:xfrm>
          <a:prstGeom prst="rect">
            <a:avLst/>
          </a:prstGeom>
          <a:solidFill>
            <a:schemeClr val="bg1">
              <a:lumMod val="85000"/>
            </a:schemeClr>
          </a:solidFill>
        </p:spPr>
        <p:txBody>
          <a:bodyPr wrap="square" rtlCol="0">
            <a:spAutoFit/>
          </a:bodyPr>
          <a:lstStyle/>
          <a:p>
            <a:pPr algn="ctr"/>
            <a:r>
              <a:rPr lang="en-US" sz="2400" b="1" dirty="0"/>
              <a:t>Create Max-heap</a:t>
            </a:r>
          </a:p>
        </p:txBody>
      </p:sp>
      <p:sp>
        <p:nvSpPr>
          <p:cNvPr id="36" name="Freeform 17"/>
          <p:cNvSpPr>
            <a:spLocks/>
          </p:cNvSpPr>
          <p:nvPr/>
        </p:nvSpPr>
        <p:spPr bwMode="auto">
          <a:xfrm>
            <a:off x="7732054" y="3067146"/>
            <a:ext cx="388829" cy="550113"/>
          </a:xfrm>
          <a:custGeom>
            <a:avLst/>
            <a:gdLst>
              <a:gd name="T0" fmla="*/ 197 w 197"/>
              <a:gd name="T1" fmla="*/ 260 h 260"/>
              <a:gd name="T2" fmla="*/ 114 w 197"/>
              <a:gd name="T3" fmla="*/ 233 h 260"/>
              <a:gd name="T4" fmla="*/ 41 w 197"/>
              <a:gd name="T5" fmla="*/ 164 h 260"/>
              <a:gd name="T6" fmla="*/ 0 w 197"/>
              <a:gd name="T7" fmla="*/ 0 h 260"/>
              <a:gd name="T8" fmla="*/ 0 60000 65536"/>
              <a:gd name="T9" fmla="*/ 0 60000 65536"/>
              <a:gd name="T10" fmla="*/ 0 60000 65536"/>
              <a:gd name="T11" fmla="*/ 0 60000 65536"/>
              <a:gd name="T12" fmla="*/ 0 w 197"/>
              <a:gd name="T13" fmla="*/ 0 h 260"/>
              <a:gd name="T14" fmla="*/ 197 w 197"/>
              <a:gd name="T15" fmla="*/ 260 h 260"/>
            </a:gdLst>
            <a:ahLst/>
            <a:cxnLst>
              <a:cxn ang="T8">
                <a:pos x="T0" y="T1"/>
              </a:cxn>
              <a:cxn ang="T9">
                <a:pos x="T2" y="T3"/>
              </a:cxn>
              <a:cxn ang="T10">
                <a:pos x="T4" y="T5"/>
              </a:cxn>
              <a:cxn ang="T11">
                <a:pos x="T6" y="T7"/>
              </a:cxn>
            </a:cxnLst>
            <a:rect l="T12" t="T13" r="T14" b="T15"/>
            <a:pathLst>
              <a:path w="197" h="260">
                <a:moveTo>
                  <a:pt x="197" y="260"/>
                </a:moveTo>
                <a:cubicBezTo>
                  <a:pt x="183" y="256"/>
                  <a:pt x="140" y="249"/>
                  <a:pt x="114" y="233"/>
                </a:cubicBezTo>
                <a:cubicBezTo>
                  <a:pt x="88" y="217"/>
                  <a:pt x="60" y="203"/>
                  <a:pt x="41" y="164"/>
                </a:cubicBezTo>
                <a:cubicBezTo>
                  <a:pt x="22" y="125"/>
                  <a:pt x="9" y="34"/>
                  <a:pt x="0" y="0"/>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sp>
        <p:nvSpPr>
          <p:cNvPr id="37" name="Freeform 18"/>
          <p:cNvSpPr>
            <a:spLocks/>
          </p:cNvSpPr>
          <p:nvPr/>
        </p:nvSpPr>
        <p:spPr bwMode="auto">
          <a:xfrm>
            <a:off x="8100912" y="2691889"/>
            <a:ext cx="451023" cy="585697"/>
          </a:xfrm>
          <a:custGeom>
            <a:avLst/>
            <a:gdLst>
              <a:gd name="T0" fmla="*/ 0 w 157"/>
              <a:gd name="T1" fmla="*/ 0 h 283"/>
              <a:gd name="T2" fmla="*/ 91 w 157"/>
              <a:gd name="T3" fmla="*/ 41 h 283"/>
              <a:gd name="T4" fmla="*/ 147 w 157"/>
              <a:gd name="T5" fmla="*/ 151 h 283"/>
              <a:gd name="T6" fmla="*/ 152 w 157"/>
              <a:gd name="T7" fmla="*/ 283 h 283"/>
              <a:gd name="T8" fmla="*/ 0 60000 65536"/>
              <a:gd name="T9" fmla="*/ 0 60000 65536"/>
              <a:gd name="T10" fmla="*/ 0 60000 65536"/>
              <a:gd name="T11" fmla="*/ 0 60000 65536"/>
              <a:gd name="T12" fmla="*/ 0 w 157"/>
              <a:gd name="T13" fmla="*/ 0 h 283"/>
              <a:gd name="T14" fmla="*/ 157 w 157"/>
              <a:gd name="T15" fmla="*/ 283 h 283"/>
            </a:gdLst>
            <a:ahLst/>
            <a:cxnLst>
              <a:cxn ang="T8">
                <a:pos x="T0" y="T1"/>
              </a:cxn>
              <a:cxn ang="T9">
                <a:pos x="T2" y="T3"/>
              </a:cxn>
              <a:cxn ang="T10">
                <a:pos x="T4" y="T5"/>
              </a:cxn>
              <a:cxn ang="T11">
                <a:pos x="T6" y="T7"/>
              </a:cxn>
            </a:cxnLst>
            <a:rect l="T12" t="T13" r="T14" b="T15"/>
            <a:pathLst>
              <a:path w="157" h="283">
                <a:moveTo>
                  <a:pt x="0" y="0"/>
                </a:moveTo>
                <a:cubicBezTo>
                  <a:pt x="15" y="7"/>
                  <a:pt x="67" y="16"/>
                  <a:pt x="91" y="41"/>
                </a:cubicBezTo>
                <a:cubicBezTo>
                  <a:pt x="115" y="66"/>
                  <a:pt x="137" y="111"/>
                  <a:pt x="147" y="151"/>
                </a:cubicBezTo>
                <a:cubicBezTo>
                  <a:pt x="157" y="191"/>
                  <a:pt x="151" y="256"/>
                  <a:pt x="152" y="283"/>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sp>
        <p:nvSpPr>
          <p:cNvPr id="38" name="Freeform 37"/>
          <p:cNvSpPr/>
          <p:nvPr/>
        </p:nvSpPr>
        <p:spPr>
          <a:xfrm rot="10800000">
            <a:off x="7408978" y="1117928"/>
            <a:ext cx="1385397" cy="186437"/>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9" name="TextBox 38"/>
          <p:cNvSpPr txBox="1"/>
          <p:nvPr/>
        </p:nvSpPr>
        <p:spPr>
          <a:xfrm>
            <a:off x="2730239" y="2518043"/>
            <a:ext cx="457200" cy="400110"/>
          </a:xfrm>
          <a:prstGeom prst="rect">
            <a:avLst/>
          </a:prstGeom>
          <a:solidFill>
            <a:srgbClr val="002060"/>
          </a:solidFill>
        </p:spPr>
        <p:txBody>
          <a:bodyPr wrap="square" rtlCol="0" anchor="ctr">
            <a:spAutoFit/>
          </a:bodyPr>
          <a:lstStyle/>
          <a:p>
            <a:pPr algn="ctr"/>
            <a:r>
              <a:rPr lang="en-US" sz="2000" b="1" dirty="0">
                <a:solidFill>
                  <a:schemeClr val="accent5"/>
                </a:solidFill>
              </a:rPr>
              <a:t>7</a:t>
            </a:r>
          </a:p>
        </p:txBody>
      </p:sp>
      <p:sp>
        <p:nvSpPr>
          <p:cNvPr id="40" name="TextBox 39"/>
          <p:cNvSpPr txBox="1"/>
          <p:nvPr/>
        </p:nvSpPr>
        <p:spPr>
          <a:xfrm>
            <a:off x="2644050" y="4427227"/>
            <a:ext cx="457200" cy="400110"/>
          </a:xfrm>
          <a:prstGeom prst="rect">
            <a:avLst/>
          </a:prstGeom>
          <a:solidFill>
            <a:srgbClr val="002060"/>
          </a:solidFill>
        </p:spPr>
        <p:txBody>
          <a:bodyPr wrap="square" rtlCol="0" anchor="ctr">
            <a:spAutoFit/>
          </a:bodyPr>
          <a:lstStyle/>
          <a:p>
            <a:pPr algn="ctr"/>
            <a:r>
              <a:rPr lang="en-US" sz="2000" b="1" dirty="0">
                <a:solidFill>
                  <a:schemeClr val="accent5"/>
                </a:solidFill>
              </a:rPr>
              <a:t>17</a:t>
            </a:r>
          </a:p>
        </p:txBody>
      </p:sp>
      <p:sp>
        <p:nvSpPr>
          <p:cNvPr id="41" name="TextBox 40"/>
          <p:cNvSpPr txBox="1"/>
          <p:nvPr/>
        </p:nvSpPr>
        <p:spPr>
          <a:xfrm>
            <a:off x="4258492" y="1443316"/>
            <a:ext cx="548640" cy="457200"/>
          </a:xfrm>
          <a:prstGeom prst="rect">
            <a:avLst/>
          </a:prstGeom>
          <a:solidFill>
            <a:schemeClr val="bg1"/>
          </a:solidFill>
          <a:ln>
            <a:noFill/>
          </a:ln>
        </p:spPr>
        <p:txBody>
          <a:bodyPr wrap="square" rtlCol="0">
            <a:spAutoFit/>
          </a:bodyPr>
          <a:lstStyle/>
          <a:p>
            <a:pPr algn="ctr"/>
            <a:r>
              <a:rPr lang="en-US" sz="2400" dirty="0">
                <a:solidFill>
                  <a:srgbClr val="A71160"/>
                </a:solidFill>
              </a:rPr>
              <a:t>17</a:t>
            </a:r>
          </a:p>
        </p:txBody>
      </p:sp>
      <p:sp>
        <p:nvSpPr>
          <p:cNvPr id="42" name="TextBox 41"/>
          <p:cNvSpPr txBox="1"/>
          <p:nvPr/>
        </p:nvSpPr>
        <p:spPr>
          <a:xfrm>
            <a:off x="1693821" y="1443315"/>
            <a:ext cx="548640" cy="457200"/>
          </a:xfrm>
          <a:prstGeom prst="rect">
            <a:avLst/>
          </a:prstGeom>
          <a:solidFill>
            <a:schemeClr val="bg1"/>
          </a:solidFill>
          <a:ln>
            <a:noFill/>
          </a:ln>
        </p:spPr>
        <p:txBody>
          <a:bodyPr wrap="square" rtlCol="0">
            <a:spAutoFit/>
          </a:bodyPr>
          <a:lstStyle/>
          <a:p>
            <a:pPr algn="ctr"/>
            <a:r>
              <a:rPr lang="en-US" sz="2400" dirty="0">
                <a:solidFill>
                  <a:srgbClr val="A71160"/>
                </a:solidFill>
              </a:rPr>
              <a:t>7</a:t>
            </a:r>
          </a:p>
        </p:txBody>
      </p:sp>
      <p:sp>
        <p:nvSpPr>
          <p:cNvPr id="43" name="TextBox 42"/>
          <p:cNvSpPr txBox="1"/>
          <p:nvPr/>
        </p:nvSpPr>
        <p:spPr>
          <a:xfrm>
            <a:off x="7231320" y="1443316"/>
            <a:ext cx="548640" cy="457200"/>
          </a:xfrm>
          <a:prstGeom prst="rect">
            <a:avLst/>
          </a:prstGeom>
          <a:solidFill>
            <a:schemeClr val="bg1"/>
          </a:solidFill>
          <a:ln>
            <a:noFill/>
          </a:ln>
        </p:spPr>
        <p:txBody>
          <a:bodyPr wrap="square" rtlCol="0">
            <a:spAutoFit/>
          </a:bodyPr>
          <a:lstStyle/>
          <a:p>
            <a:pPr algn="ctr"/>
            <a:r>
              <a:rPr lang="en-US" sz="2400" dirty="0">
                <a:solidFill>
                  <a:srgbClr val="A71160"/>
                </a:solidFill>
              </a:rPr>
              <a:t>16</a:t>
            </a:r>
          </a:p>
        </p:txBody>
      </p:sp>
      <p:sp>
        <p:nvSpPr>
          <p:cNvPr id="44" name="TextBox 43"/>
          <p:cNvSpPr txBox="1"/>
          <p:nvPr/>
        </p:nvSpPr>
        <p:spPr>
          <a:xfrm>
            <a:off x="8540295" y="1442930"/>
            <a:ext cx="548640" cy="457200"/>
          </a:xfrm>
          <a:prstGeom prst="rect">
            <a:avLst/>
          </a:prstGeom>
          <a:solidFill>
            <a:schemeClr val="bg1"/>
          </a:solidFill>
          <a:ln>
            <a:noFill/>
          </a:ln>
        </p:spPr>
        <p:txBody>
          <a:bodyPr wrap="square" rtlCol="0">
            <a:spAutoFit/>
          </a:bodyPr>
          <a:lstStyle/>
          <a:p>
            <a:pPr algn="ctr"/>
            <a:r>
              <a:rPr lang="en-US" sz="2400" dirty="0">
                <a:solidFill>
                  <a:srgbClr val="A71160"/>
                </a:solidFill>
              </a:rPr>
              <a:t>7</a:t>
            </a:r>
          </a:p>
        </p:txBody>
      </p:sp>
      <p:sp>
        <p:nvSpPr>
          <p:cNvPr id="45" name="TextBox 44"/>
          <p:cNvSpPr txBox="1"/>
          <p:nvPr/>
        </p:nvSpPr>
        <p:spPr>
          <a:xfrm>
            <a:off x="7437996" y="2537381"/>
            <a:ext cx="457200" cy="400110"/>
          </a:xfrm>
          <a:prstGeom prst="rect">
            <a:avLst/>
          </a:prstGeom>
          <a:solidFill>
            <a:srgbClr val="002060"/>
          </a:solidFill>
        </p:spPr>
        <p:txBody>
          <a:bodyPr wrap="square" rtlCol="0" anchor="ctr">
            <a:spAutoFit/>
          </a:bodyPr>
          <a:lstStyle/>
          <a:p>
            <a:pPr algn="ctr"/>
            <a:r>
              <a:rPr lang="en-US" sz="2000" b="1" dirty="0">
                <a:solidFill>
                  <a:schemeClr val="accent5"/>
                </a:solidFill>
              </a:rPr>
              <a:t>16</a:t>
            </a:r>
          </a:p>
        </p:txBody>
      </p:sp>
      <p:sp>
        <p:nvSpPr>
          <p:cNvPr id="46" name="TextBox 45"/>
          <p:cNvSpPr txBox="1"/>
          <p:nvPr/>
        </p:nvSpPr>
        <p:spPr>
          <a:xfrm>
            <a:off x="8351476" y="3408277"/>
            <a:ext cx="457200" cy="400110"/>
          </a:xfrm>
          <a:prstGeom prst="rect">
            <a:avLst/>
          </a:prstGeom>
          <a:solidFill>
            <a:srgbClr val="002060"/>
          </a:solidFill>
        </p:spPr>
        <p:txBody>
          <a:bodyPr wrap="square" rtlCol="0" anchor="ctr">
            <a:spAutoFit/>
          </a:bodyPr>
          <a:lstStyle/>
          <a:p>
            <a:pPr algn="ctr"/>
            <a:r>
              <a:rPr lang="en-US" sz="2000" b="1" dirty="0">
                <a:solidFill>
                  <a:schemeClr val="accent5"/>
                </a:solidFill>
              </a:rPr>
              <a:t>7</a:t>
            </a:r>
          </a:p>
        </p:txBody>
      </p:sp>
      <p:sp>
        <p:nvSpPr>
          <p:cNvPr id="47" name="TextBox 46"/>
          <p:cNvSpPr txBox="1"/>
          <p:nvPr/>
        </p:nvSpPr>
        <p:spPr>
          <a:xfrm>
            <a:off x="256897" y="796458"/>
            <a:ext cx="840295" cy="400110"/>
          </a:xfrm>
          <a:prstGeom prst="rect">
            <a:avLst/>
          </a:prstGeom>
          <a:noFill/>
          <a:ln w="28575">
            <a:solidFill>
              <a:schemeClr val="tx1"/>
            </a:solidFill>
          </a:ln>
        </p:spPr>
        <p:txBody>
          <a:bodyPr wrap="none" rtlCol="0">
            <a:spAutoFit/>
          </a:bodyPr>
          <a:lstStyle/>
          <a:p>
            <a:r>
              <a:rPr lang="en-IN" sz="2000" b="1" dirty="0"/>
              <a:t>Step 5</a:t>
            </a:r>
            <a:endParaRPr lang="en-US" sz="2000" b="1" dirty="0"/>
          </a:p>
        </p:txBody>
      </p:sp>
      <p:sp>
        <p:nvSpPr>
          <p:cNvPr id="48" name="TextBox 47"/>
          <p:cNvSpPr txBox="1"/>
          <p:nvPr/>
        </p:nvSpPr>
        <p:spPr>
          <a:xfrm>
            <a:off x="6251083" y="796458"/>
            <a:ext cx="840295" cy="400110"/>
          </a:xfrm>
          <a:prstGeom prst="rect">
            <a:avLst/>
          </a:prstGeom>
          <a:noFill/>
          <a:ln w="28575">
            <a:solidFill>
              <a:schemeClr val="tx1"/>
            </a:solidFill>
          </a:ln>
        </p:spPr>
        <p:txBody>
          <a:bodyPr wrap="none" rtlCol="0">
            <a:spAutoFit/>
          </a:bodyPr>
          <a:lstStyle/>
          <a:p>
            <a:r>
              <a:rPr lang="en-IN" sz="2000" b="1" dirty="0"/>
              <a:t>Step 6</a:t>
            </a:r>
            <a:endParaRPr lang="en-US" sz="2000" b="1" dirty="0"/>
          </a:p>
        </p:txBody>
      </p:sp>
    </p:spTree>
    <p:extLst>
      <p:ext uri="{BB962C8B-B14F-4D97-AF65-F5344CB8AC3E}">
        <p14:creationId xmlns:p14="http://schemas.microsoft.com/office/powerpoint/2010/main" val="362071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up)">
                                      <p:cBhvr>
                                        <p:cTn id="39" dur="500"/>
                                        <p:tgtEl>
                                          <p:spTgt spid="3"/>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fade">
                                      <p:cBhvr>
                                        <p:cTn id="65" dur="500"/>
                                        <p:tgtEl>
                                          <p:spTgt spid="42"/>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xit" presetSubtype="10" fill="hold" nodeType="clickEffect">
                                  <p:stCondLst>
                                    <p:cond delay="0"/>
                                  </p:stCondLst>
                                  <p:childTnLst>
                                    <p:animEffect transition="out" filter="randombar(horizontal)">
                                      <p:cBhvr>
                                        <p:cTn id="69" dur="500"/>
                                        <p:tgtEl>
                                          <p:spTgt spid="13"/>
                                        </p:tgtEl>
                                      </p:cBhvr>
                                    </p:animEffect>
                                    <p:set>
                                      <p:cBhvr>
                                        <p:cTn id="70" dur="1" fill="hold">
                                          <p:stCondLst>
                                            <p:cond delay="499"/>
                                          </p:stCondLst>
                                        </p:cTn>
                                        <p:tgtEl>
                                          <p:spTgt spid="13"/>
                                        </p:tgtEl>
                                        <p:attrNameLst>
                                          <p:attrName>style.visibility</p:attrName>
                                        </p:attrNameLst>
                                      </p:cBhvr>
                                      <p:to>
                                        <p:strVal val="hidden"/>
                                      </p:to>
                                    </p:set>
                                  </p:childTnLst>
                                </p:cTn>
                              </p:par>
                              <p:par>
                                <p:cTn id="71" presetID="14" presetClass="exit" presetSubtype="10" fill="hold" grpId="1" nodeType="withEffect">
                                  <p:stCondLst>
                                    <p:cond delay="0"/>
                                  </p:stCondLst>
                                  <p:childTnLst>
                                    <p:animEffect transition="out" filter="randombar(horizontal)">
                                      <p:cBhvr>
                                        <p:cTn id="72" dur="500"/>
                                        <p:tgtEl>
                                          <p:spTgt spid="14"/>
                                        </p:tgtEl>
                                      </p:cBhvr>
                                    </p:animEffect>
                                    <p:set>
                                      <p:cBhvr>
                                        <p:cTn id="73" dur="1" fill="hold">
                                          <p:stCondLst>
                                            <p:cond delay="499"/>
                                          </p:stCondLst>
                                        </p:cTn>
                                        <p:tgtEl>
                                          <p:spTgt spid="14"/>
                                        </p:tgtEl>
                                        <p:attrNameLst>
                                          <p:attrName>style.visibility</p:attrName>
                                        </p:attrNameLst>
                                      </p:cBhvr>
                                      <p:to>
                                        <p:strVal val="hidden"/>
                                      </p:to>
                                    </p:set>
                                  </p:childTnLst>
                                </p:cTn>
                              </p:par>
                              <p:par>
                                <p:cTn id="74" presetID="14" presetClass="exit" presetSubtype="10" fill="hold" grpId="1" nodeType="withEffect">
                                  <p:stCondLst>
                                    <p:cond delay="0"/>
                                  </p:stCondLst>
                                  <p:childTnLst>
                                    <p:animEffect transition="out" filter="randombar(horizontal)">
                                      <p:cBhvr>
                                        <p:cTn id="75" dur="500"/>
                                        <p:tgtEl>
                                          <p:spTgt spid="40"/>
                                        </p:tgtEl>
                                      </p:cBhvr>
                                    </p:animEffect>
                                    <p:set>
                                      <p:cBhvr>
                                        <p:cTn id="76" dur="1" fill="hold">
                                          <p:stCondLst>
                                            <p:cond delay="499"/>
                                          </p:stCondLst>
                                        </p:cTn>
                                        <p:tgtEl>
                                          <p:spTgt spid="4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wipe(up)">
                                      <p:cBhvr>
                                        <p:cTn id="81" dur="500"/>
                                        <p:tgtEl>
                                          <p:spTgt spid="17"/>
                                        </p:tgtEl>
                                      </p:cBhvr>
                                    </p:animEffect>
                                  </p:childTnLst>
                                </p:cTn>
                              </p:par>
                            </p:childTnLst>
                          </p:cTn>
                        </p:par>
                        <p:par>
                          <p:cTn id="82" fill="hold">
                            <p:stCondLst>
                              <p:cond delay="500"/>
                            </p:stCondLst>
                            <p:childTnLst>
                              <p:par>
                                <p:cTn id="83" presetID="10" presetClass="entr" presetSubtype="0" fill="hold" grpId="0" nodeType="after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fade">
                                      <p:cBhvr>
                                        <p:cTn id="85" dur="500"/>
                                        <p:tgtEl>
                                          <p:spTgt spid="48"/>
                                        </p:tgtEl>
                                      </p:cBhvr>
                                    </p:animEffect>
                                  </p:childTnLst>
                                </p:cTn>
                              </p:par>
                            </p:childTnLst>
                          </p:cTn>
                        </p:par>
                        <p:par>
                          <p:cTn id="86" fill="hold">
                            <p:stCondLst>
                              <p:cond delay="1000"/>
                            </p:stCondLst>
                            <p:childTnLst>
                              <p:par>
                                <p:cTn id="87" presetID="10" presetClass="entr" presetSubtype="0" fill="hold" nodeType="after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500"/>
                                        <p:tgtEl>
                                          <p:spTgt spid="28"/>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9"/>
                                        </p:tgtEl>
                                        <p:attrNameLst>
                                          <p:attrName>style.visibility</p:attrName>
                                        </p:attrNameLst>
                                      </p:cBhvr>
                                      <p:to>
                                        <p:strVal val="visible"/>
                                      </p:to>
                                    </p:set>
                                    <p:animEffect transition="in" filter="fade">
                                      <p:cBhvr>
                                        <p:cTn id="94" dur="500"/>
                                        <p:tgtEl>
                                          <p:spTgt spid="19"/>
                                        </p:tgtEl>
                                      </p:cBhvr>
                                    </p:animEffect>
                                  </p:childTnLst>
                                </p:cTn>
                              </p:par>
                              <p:par>
                                <p:cTn id="95" presetID="10" presetClass="entr" presetSubtype="0" fill="hold" nodeType="with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500"/>
                                        <p:tgtEl>
                                          <p:spTgt spid="20"/>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500"/>
                                        <p:tgtEl>
                                          <p:spTgt spid="21"/>
                                        </p:tgtEl>
                                      </p:cBhvr>
                                    </p:animEffect>
                                  </p:childTnLst>
                                </p:cTn>
                              </p:par>
                              <p:par>
                                <p:cTn id="101" presetID="10" presetClass="entr" presetSubtype="0" fill="hold" nodeType="with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500"/>
                                        <p:tgtEl>
                                          <p:spTgt spid="22"/>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fade">
                                      <p:cBhvr>
                                        <p:cTn id="106" dur="500"/>
                                        <p:tgtEl>
                                          <p:spTgt spid="23"/>
                                        </p:tgtEl>
                                      </p:cBhvr>
                                    </p:animEffect>
                                  </p:childTnLst>
                                </p:cTn>
                              </p:par>
                              <p:par>
                                <p:cTn id="107" presetID="10" presetClass="entr" presetSubtype="0" fill="hold"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500"/>
                                        <p:tgtEl>
                                          <p:spTgt spid="24"/>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500"/>
                                        <p:tgtEl>
                                          <p:spTgt spid="25"/>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5"/>
                                        </p:tgtEl>
                                        <p:attrNameLst>
                                          <p:attrName>style.visibility</p:attrName>
                                        </p:attrNameLst>
                                      </p:cBhvr>
                                      <p:to>
                                        <p:strVal val="visible"/>
                                      </p:to>
                                    </p:set>
                                    <p:animEffect transition="in" filter="fade">
                                      <p:cBhvr>
                                        <p:cTn id="117" dur="500"/>
                                        <p:tgtEl>
                                          <p:spTgt spid="35"/>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36"/>
                                        </p:tgtEl>
                                        <p:attrNameLst>
                                          <p:attrName>style.visibility</p:attrName>
                                        </p:attrNameLst>
                                      </p:cBhvr>
                                      <p:to>
                                        <p:strVal val="visible"/>
                                      </p:to>
                                    </p:set>
                                    <p:animEffect transition="in" filter="wipe(down)">
                                      <p:cBhvr>
                                        <p:cTn id="122" dur="500"/>
                                        <p:tgtEl>
                                          <p:spTgt spid="36"/>
                                        </p:tgtEl>
                                      </p:cBhvr>
                                    </p:animEffect>
                                  </p:childTnLst>
                                </p:cTn>
                              </p:par>
                              <p:par>
                                <p:cTn id="123" presetID="22" presetClass="entr" presetSubtype="1" fill="hold" grpId="0" nodeType="withEffect">
                                  <p:stCondLst>
                                    <p:cond delay="0"/>
                                  </p:stCondLst>
                                  <p:childTnLst>
                                    <p:set>
                                      <p:cBhvr>
                                        <p:cTn id="124" dur="1" fill="hold">
                                          <p:stCondLst>
                                            <p:cond delay="0"/>
                                          </p:stCondLst>
                                        </p:cTn>
                                        <p:tgtEl>
                                          <p:spTgt spid="37"/>
                                        </p:tgtEl>
                                        <p:attrNameLst>
                                          <p:attrName>style.visibility</p:attrName>
                                        </p:attrNameLst>
                                      </p:cBhvr>
                                      <p:to>
                                        <p:strVal val="visible"/>
                                      </p:to>
                                    </p:set>
                                    <p:animEffect transition="in" filter="wipe(up)">
                                      <p:cBhvr>
                                        <p:cTn id="125" dur="500"/>
                                        <p:tgtEl>
                                          <p:spTgt spid="37"/>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38"/>
                                        </p:tgtEl>
                                        <p:attrNameLst>
                                          <p:attrName>style.visibility</p:attrName>
                                        </p:attrNameLst>
                                      </p:cBhvr>
                                      <p:to>
                                        <p:strVal val="visible"/>
                                      </p:to>
                                    </p:set>
                                    <p:animEffect transition="in" filter="fade">
                                      <p:cBhvr>
                                        <p:cTn id="128" dur="500"/>
                                        <p:tgtEl>
                                          <p:spTgt spid="38"/>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45"/>
                                        </p:tgtEl>
                                        <p:attrNameLst>
                                          <p:attrName>style.visibility</p:attrName>
                                        </p:attrNameLst>
                                      </p:cBhvr>
                                      <p:to>
                                        <p:strVal val="visible"/>
                                      </p:to>
                                    </p:set>
                                    <p:animEffect transition="in" filter="fade">
                                      <p:cBhvr>
                                        <p:cTn id="133" dur="500"/>
                                        <p:tgtEl>
                                          <p:spTgt spid="45"/>
                                        </p:tgtEl>
                                      </p:cBhvr>
                                    </p:animEffect>
                                  </p:childTnLst>
                                </p:cTn>
                              </p:par>
                            </p:childTnLst>
                          </p:cTn>
                        </p:par>
                        <p:par>
                          <p:cTn id="134" fill="hold">
                            <p:stCondLst>
                              <p:cond delay="500"/>
                            </p:stCondLst>
                            <p:childTnLst>
                              <p:par>
                                <p:cTn id="135" presetID="10" presetClass="entr" presetSubtype="0" fill="hold" grpId="0" nodeType="after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fade">
                                      <p:cBhvr>
                                        <p:cTn id="137" dur="500"/>
                                        <p:tgtEl>
                                          <p:spTgt spid="46"/>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3"/>
                                        </p:tgtEl>
                                        <p:attrNameLst>
                                          <p:attrName>style.visibility</p:attrName>
                                        </p:attrNameLst>
                                      </p:cBhvr>
                                      <p:to>
                                        <p:strVal val="visible"/>
                                      </p:to>
                                    </p:set>
                                    <p:animEffect transition="in" filter="fade">
                                      <p:cBhvr>
                                        <p:cTn id="142" dur="500"/>
                                        <p:tgtEl>
                                          <p:spTgt spid="43"/>
                                        </p:tgtEl>
                                      </p:cBhvr>
                                    </p:animEffect>
                                  </p:childTnLst>
                                </p:cTn>
                              </p:par>
                            </p:childTnLst>
                          </p:cTn>
                        </p:par>
                        <p:par>
                          <p:cTn id="143" fill="hold">
                            <p:stCondLst>
                              <p:cond delay="500"/>
                            </p:stCondLst>
                            <p:childTnLst>
                              <p:par>
                                <p:cTn id="144" presetID="10" presetClass="entr" presetSubtype="0" fill="hold" grpId="0" nodeType="afterEffect">
                                  <p:stCondLst>
                                    <p:cond delay="0"/>
                                  </p:stCondLst>
                                  <p:childTnLst>
                                    <p:set>
                                      <p:cBhvr>
                                        <p:cTn id="145" dur="1" fill="hold">
                                          <p:stCondLst>
                                            <p:cond delay="0"/>
                                          </p:stCondLst>
                                        </p:cTn>
                                        <p:tgtEl>
                                          <p:spTgt spid="44"/>
                                        </p:tgtEl>
                                        <p:attrNameLst>
                                          <p:attrName>style.visibility</p:attrName>
                                        </p:attrNameLst>
                                      </p:cBhvr>
                                      <p:to>
                                        <p:strVal val="visible"/>
                                      </p:to>
                                    </p:set>
                                    <p:animEffect transition="in" filter="fade">
                                      <p:cBhvr>
                                        <p:cTn id="14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14" grpId="0" animBg="1"/>
      <p:bldP spid="14" grpId="1" animBg="1"/>
      <p:bldP spid="19" grpId="0" animBg="1"/>
      <p:bldP spid="21" grpId="0" animBg="1"/>
      <p:bldP spid="23" grpId="0" animBg="1"/>
      <p:bldP spid="25" grpId="0" animBg="1"/>
      <p:bldP spid="33" grpId="0"/>
      <p:bldP spid="34" grpId="0" animBg="1"/>
      <p:bldP spid="35" grpId="0" animBg="1"/>
      <p:bldP spid="36" grpId="0" animBg="1"/>
      <p:bldP spid="37" grpId="0" animBg="1"/>
      <p:bldP spid="38" grpId="0" animBg="1"/>
      <p:bldP spid="39" grpId="0" animBg="1"/>
      <p:bldP spid="40" grpId="0" animBg="1"/>
      <p:bldP spid="40" grpId="1" animBg="1"/>
      <p:bldP spid="41" grpId="0" animBg="1"/>
      <p:bldP spid="42" grpId="0" animBg="1"/>
      <p:bldP spid="43" grpId="0" animBg="1"/>
      <p:bldP spid="44" grpId="0" animBg="1"/>
      <p:bldP spid="45" grpId="0" animBg="1"/>
      <p:bldP spid="46" grpId="0" animBg="1"/>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Example 2</a:t>
            </a:r>
          </a:p>
        </p:txBody>
      </p:sp>
      <p:sp>
        <p:nvSpPr>
          <p:cNvPr id="6" name="Oval 5"/>
          <p:cNvSpPr/>
          <p:nvPr/>
        </p:nvSpPr>
        <p:spPr>
          <a:xfrm>
            <a:off x="2638797" y="2398059"/>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16</a:t>
            </a:r>
          </a:p>
        </p:txBody>
      </p:sp>
      <p:cxnSp>
        <p:nvCxnSpPr>
          <p:cNvPr id="7" name="Straight Connector 6"/>
          <p:cNvCxnSpPr>
            <a:stCxn id="6" idx="3"/>
            <a:endCxn id="8" idx="0"/>
          </p:cNvCxnSpPr>
          <p:nvPr/>
        </p:nvCxnSpPr>
        <p:spPr>
          <a:xfrm flipH="1">
            <a:off x="2384408" y="2944401"/>
            <a:ext cx="348127" cy="41199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064368" y="3356392"/>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14</a:t>
            </a:r>
          </a:p>
        </p:txBody>
      </p:sp>
      <p:cxnSp>
        <p:nvCxnSpPr>
          <p:cNvPr id="9" name="Straight Connector 8"/>
          <p:cNvCxnSpPr>
            <a:stCxn id="6" idx="5"/>
            <a:endCxn id="10" idx="1"/>
          </p:cNvCxnSpPr>
          <p:nvPr/>
        </p:nvCxnSpPr>
        <p:spPr>
          <a:xfrm>
            <a:off x="3185139" y="2944401"/>
            <a:ext cx="449653" cy="42692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541054" y="3277586"/>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7</a:t>
            </a:r>
          </a:p>
        </p:txBody>
      </p:sp>
      <p:cxnSp>
        <p:nvCxnSpPr>
          <p:cNvPr id="11" name="Straight Connector 10"/>
          <p:cNvCxnSpPr>
            <a:stCxn id="8" idx="3"/>
            <a:endCxn id="12" idx="0"/>
          </p:cNvCxnSpPr>
          <p:nvPr/>
        </p:nvCxnSpPr>
        <p:spPr>
          <a:xfrm flipH="1">
            <a:off x="1977524" y="3902734"/>
            <a:ext cx="180582" cy="40450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57484" y="4307242"/>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graphicFrame>
        <p:nvGraphicFramePr>
          <p:cNvPr id="16" name="Table 15"/>
          <p:cNvGraphicFramePr>
            <a:graphicFrameLocks noGrp="1"/>
          </p:cNvGraphicFramePr>
          <p:nvPr/>
        </p:nvGraphicFramePr>
        <p:xfrm>
          <a:off x="1657484" y="1386239"/>
          <a:ext cx="3840480" cy="5486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1751283045"/>
                    </a:ext>
                  </a:extLst>
                </a:gridCol>
              </a:tblGrid>
              <a:tr h="548640">
                <a:tc>
                  <a:txBody>
                    <a:bodyPr/>
                    <a:lstStyle/>
                    <a:p>
                      <a:pPr algn="ctr"/>
                      <a:r>
                        <a:rPr lang="en-US" sz="2400" dirty="0"/>
                        <a:t>16</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b="1" dirty="0">
                          <a:solidFill>
                            <a:schemeClr val="bg1">
                              <a:lumMod val="95000"/>
                            </a:schemeClr>
                          </a:solidFill>
                        </a:rPr>
                        <a:t>17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tc>
                  <a:txBody>
                    <a:bodyPr/>
                    <a:lstStyle/>
                    <a:p>
                      <a:pPr algn="ctr"/>
                      <a:r>
                        <a:rPr lang="en-US" sz="2400" b="1" dirty="0">
                          <a:solidFill>
                            <a:schemeClr val="bg1">
                              <a:lumMod val="95000"/>
                            </a:schemeClr>
                          </a:solidFill>
                        </a:rPr>
                        <a:t>19</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bl>
          </a:graphicData>
        </a:graphic>
      </p:graphicFrame>
      <p:cxnSp>
        <p:nvCxnSpPr>
          <p:cNvPr id="17" name="Straight Connector 16"/>
          <p:cNvCxnSpPr/>
          <p:nvPr/>
        </p:nvCxnSpPr>
        <p:spPr>
          <a:xfrm>
            <a:off x="6096000" y="1053692"/>
            <a:ext cx="0" cy="52078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7358699" y="2426143"/>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cxnSp>
        <p:nvCxnSpPr>
          <p:cNvPr id="20" name="Straight Connector 19"/>
          <p:cNvCxnSpPr>
            <a:stCxn id="19" idx="3"/>
            <a:endCxn id="21" idx="0"/>
          </p:cNvCxnSpPr>
          <p:nvPr/>
        </p:nvCxnSpPr>
        <p:spPr>
          <a:xfrm flipH="1">
            <a:off x="7104310" y="2972485"/>
            <a:ext cx="348127" cy="41199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784270" y="3384476"/>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14</a:t>
            </a:r>
          </a:p>
        </p:txBody>
      </p:sp>
      <p:cxnSp>
        <p:nvCxnSpPr>
          <p:cNvPr id="22" name="Straight Connector 21"/>
          <p:cNvCxnSpPr>
            <a:stCxn id="19" idx="5"/>
            <a:endCxn id="23" idx="1"/>
          </p:cNvCxnSpPr>
          <p:nvPr/>
        </p:nvCxnSpPr>
        <p:spPr>
          <a:xfrm>
            <a:off x="7905041" y="2972485"/>
            <a:ext cx="449653" cy="42692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8260956" y="3305670"/>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7</a:t>
            </a:r>
          </a:p>
        </p:txBody>
      </p:sp>
      <p:graphicFrame>
        <p:nvGraphicFramePr>
          <p:cNvPr id="28" name="Table 27"/>
          <p:cNvGraphicFramePr>
            <a:graphicFrameLocks noGrp="1"/>
          </p:cNvGraphicFramePr>
          <p:nvPr/>
        </p:nvGraphicFramePr>
        <p:xfrm>
          <a:off x="7197653" y="1386239"/>
          <a:ext cx="3840480" cy="5486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1751283045"/>
                    </a:ext>
                  </a:extLst>
                </a:gridCol>
              </a:tblGrid>
              <a:tr h="548640">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b="1" dirty="0">
                          <a:solidFill>
                            <a:schemeClr val="bg1">
                              <a:lumMod val="95000"/>
                            </a:schemeClr>
                          </a:solidFill>
                        </a:rPr>
                        <a:t>16</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tc>
                  <a:txBody>
                    <a:bodyPr/>
                    <a:lstStyle/>
                    <a:p>
                      <a:pPr algn="ctr"/>
                      <a:r>
                        <a:rPr lang="en-US" sz="2400" b="1" dirty="0">
                          <a:solidFill>
                            <a:schemeClr val="bg1">
                              <a:lumMod val="95000"/>
                            </a:schemeClr>
                          </a:solidFill>
                        </a:rPr>
                        <a:t>17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tc>
                  <a:txBody>
                    <a:bodyPr/>
                    <a:lstStyle/>
                    <a:p>
                      <a:pPr algn="ctr"/>
                      <a:r>
                        <a:rPr lang="en-US" sz="2400" b="1" dirty="0">
                          <a:solidFill>
                            <a:schemeClr val="bg1"/>
                          </a:solidFill>
                        </a:rPr>
                        <a:t>19</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bl>
          </a:graphicData>
        </a:graphic>
      </p:graphicFrame>
      <p:grpSp>
        <p:nvGrpSpPr>
          <p:cNvPr id="4" name="Group 3"/>
          <p:cNvGrpSpPr/>
          <p:nvPr/>
        </p:nvGrpSpPr>
        <p:grpSpPr>
          <a:xfrm>
            <a:off x="2439410" y="2600912"/>
            <a:ext cx="3017520" cy="2006947"/>
            <a:chOff x="2439410" y="2600912"/>
            <a:chExt cx="3017520" cy="2006947"/>
          </a:xfrm>
        </p:grpSpPr>
        <p:cxnSp>
          <p:nvCxnSpPr>
            <p:cNvPr id="30" name="Straight Arrow Connector 29"/>
            <p:cNvCxnSpPr/>
            <p:nvPr/>
          </p:nvCxnSpPr>
          <p:spPr>
            <a:xfrm flipH="1">
              <a:off x="3630328" y="2600912"/>
              <a:ext cx="1815726" cy="1"/>
            </a:xfrm>
            <a:prstGeom prst="straightConnector1">
              <a:avLst/>
            </a:prstGeom>
            <a:ln w="28575">
              <a:solidFill>
                <a:srgbClr val="ED52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446054" y="2600913"/>
              <a:ext cx="0" cy="2006946"/>
            </a:xfrm>
            <a:prstGeom prst="line">
              <a:avLst/>
            </a:prstGeom>
            <a:ln w="28575">
              <a:solidFill>
                <a:srgbClr val="ED524F"/>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439410" y="4607859"/>
              <a:ext cx="3017520" cy="0"/>
            </a:xfrm>
            <a:prstGeom prst="straightConnector1">
              <a:avLst/>
            </a:prstGeom>
            <a:ln w="28575">
              <a:solidFill>
                <a:srgbClr val="ED52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4315269" y="2903421"/>
            <a:ext cx="1069907" cy="1323439"/>
          </a:xfrm>
          <a:prstGeom prst="rect">
            <a:avLst/>
          </a:prstGeom>
          <a:noFill/>
        </p:spPr>
        <p:txBody>
          <a:bodyPr wrap="square" rtlCol="0">
            <a:spAutoFit/>
          </a:bodyPr>
          <a:lstStyle/>
          <a:p>
            <a:pPr algn="just"/>
            <a:r>
              <a:rPr lang="en-US" sz="2000" b="1" dirty="0">
                <a:solidFill>
                  <a:srgbClr val="0070C0"/>
                </a:solidFill>
              </a:rPr>
              <a:t>Swap &amp; remove the last element</a:t>
            </a:r>
          </a:p>
        </p:txBody>
      </p:sp>
      <p:sp>
        <p:nvSpPr>
          <p:cNvPr id="34" name="Freeform 33"/>
          <p:cNvSpPr/>
          <p:nvPr/>
        </p:nvSpPr>
        <p:spPr>
          <a:xfrm rot="10800000">
            <a:off x="1976717" y="1149532"/>
            <a:ext cx="1942140" cy="222069"/>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5" name="TextBox 34"/>
          <p:cNvSpPr txBox="1"/>
          <p:nvPr/>
        </p:nvSpPr>
        <p:spPr>
          <a:xfrm>
            <a:off x="9222372" y="2417747"/>
            <a:ext cx="2617309" cy="461665"/>
          </a:xfrm>
          <a:prstGeom prst="rect">
            <a:avLst/>
          </a:prstGeom>
          <a:solidFill>
            <a:schemeClr val="bg1">
              <a:lumMod val="85000"/>
            </a:schemeClr>
          </a:solidFill>
        </p:spPr>
        <p:txBody>
          <a:bodyPr wrap="square" rtlCol="0">
            <a:spAutoFit/>
          </a:bodyPr>
          <a:lstStyle/>
          <a:p>
            <a:pPr algn="ctr"/>
            <a:r>
              <a:rPr lang="en-US" sz="2400" b="1" dirty="0"/>
              <a:t>Create Max-heap</a:t>
            </a:r>
          </a:p>
        </p:txBody>
      </p:sp>
      <p:sp>
        <p:nvSpPr>
          <p:cNvPr id="38" name="Freeform 37"/>
          <p:cNvSpPr/>
          <p:nvPr/>
        </p:nvSpPr>
        <p:spPr>
          <a:xfrm rot="10800000">
            <a:off x="7408978" y="1117927"/>
            <a:ext cx="755308" cy="214483"/>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9" name="TextBox 38"/>
          <p:cNvSpPr txBox="1"/>
          <p:nvPr/>
        </p:nvSpPr>
        <p:spPr>
          <a:xfrm>
            <a:off x="1748924" y="4427227"/>
            <a:ext cx="457200" cy="400110"/>
          </a:xfrm>
          <a:prstGeom prst="rect">
            <a:avLst/>
          </a:prstGeom>
          <a:solidFill>
            <a:srgbClr val="002060"/>
          </a:solidFill>
        </p:spPr>
        <p:txBody>
          <a:bodyPr wrap="square" rtlCol="0" anchor="ctr">
            <a:spAutoFit/>
          </a:bodyPr>
          <a:lstStyle/>
          <a:p>
            <a:pPr algn="ctr"/>
            <a:r>
              <a:rPr lang="en-US" sz="2000" b="1" dirty="0">
                <a:solidFill>
                  <a:schemeClr val="accent5"/>
                </a:solidFill>
              </a:rPr>
              <a:t>16</a:t>
            </a:r>
          </a:p>
        </p:txBody>
      </p:sp>
      <p:sp>
        <p:nvSpPr>
          <p:cNvPr id="40" name="TextBox 39"/>
          <p:cNvSpPr txBox="1"/>
          <p:nvPr/>
        </p:nvSpPr>
        <p:spPr>
          <a:xfrm>
            <a:off x="2730237" y="2518044"/>
            <a:ext cx="457200" cy="400110"/>
          </a:xfrm>
          <a:prstGeom prst="rect">
            <a:avLst/>
          </a:prstGeom>
          <a:solidFill>
            <a:srgbClr val="002060"/>
          </a:solidFill>
        </p:spPr>
        <p:txBody>
          <a:bodyPr wrap="square" rtlCol="0" anchor="ctr">
            <a:spAutoFit/>
          </a:bodyPr>
          <a:lstStyle/>
          <a:p>
            <a:pPr algn="ctr"/>
            <a:r>
              <a:rPr lang="en-US" sz="2000" b="1" dirty="0">
                <a:solidFill>
                  <a:schemeClr val="accent5"/>
                </a:solidFill>
              </a:rPr>
              <a:t>1</a:t>
            </a:r>
          </a:p>
        </p:txBody>
      </p:sp>
      <p:sp>
        <p:nvSpPr>
          <p:cNvPr id="41" name="TextBox 40"/>
          <p:cNvSpPr txBox="1"/>
          <p:nvPr/>
        </p:nvSpPr>
        <p:spPr>
          <a:xfrm>
            <a:off x="3631476" y="1443317"/>
            <a:ext cx="548640" cy="457200"/>
          </a:xfrm>
          <a:prstGeom prst="rect">
            <a:avLst/>
          </a:prstGeom>
          <a:solidFill>
            <a:schemeClr val="bg1"/>
          </a:solidFill>
          <a:ln>
            <a:noFill/>
          </a:ln>
        </p:spPr>
        <p:txBody>
          <a:bodyPr wrap="square" rtlCol="0">
            <a:spAutoFit/>
          </a:bodyPr>
          <a:lstStyle/>
          <a:p>
            <a:pPr algn="ctr"/>
            <a:r>
              <a:rPr lang="en-US" sz="2400" dirty="0">
                <a:solidFill>
                  <a:srgbClr val="A71160"/>
                </a:solidFill>
              </a:rPr>
              <a:t>16</a:t>
            </a:r>
          </a:p>
        </p:txBody>
      </p:sp>
      <p:sp>
        <p:nvSpPr>
          <p:cNvPr id="42" name="TextBox 41"/>
          <p:cNvSpPr txBox="1"/>
          <p:nvPr/>
        </p:nvSpPr>
        <p:spPr>
          <a:xfrm>
            <a:off x="1680758" y="1443315"/>
            <a:ext cx="548640" cy="457200"/>
          </a:xfrm>
          <a:prstGeom prst="rect">
            <a:avLst/>
          </a:prstGeom>
          <a:solidFill>
            <a:schemeClr val="bg1"/>
          </a:solidFill>
          <a:ln>
            <a:noFill/>
          </a:ln>
        </p:spPr>
        <p:txBody>
          <a:bodyPr wrap="square" rtlCol="0">
            <a:spAutoFit/>
          </a:bodyPr>
          <a:lstStyle/>
          <a:p>
            <a:pPr algn="ctr"/>
            <a:r>
              <a:rPr lang="en-US" sz="2400" dirty="0">
                <a:solidFill>
                  <a:srgbClr val="A71160"/>
                </a:solidFill>
              </a:rPr>
              <a:t>1</a:t>
            </a:r>
          </a:p>
        </p:txBody>
      </p:sp>
      <p:sp>
        <p:nvSpPr>
          <p:cNvPr id="43" name="TextBox 42"/>
          <p:cNvSpPr txBox="1"/>
          <p:nvPr/>
        </p:nvSpPr>
        <p:spPr>
          <a:xfrm>
            <a:off x="7218258" y="1443316"/>
            <a:ext cx="548640" cy="457200"/>
          </a:xfrm>
          <a:prstGeom prst="rect">
            <a:avLst/>
          </a:prstGeom>
          <a:solidFill>
            <a:schemeClr val="bg1"/>
          </a:solidFill>
          <a:ln>
            <a:noFill/>
          </a:ln>
        </p:spPr>
        <p:txBody>
          <a:bodyPr wrap="square" rtlCol="0">
            <a:spAutoFit/>
          </a:bodyPr>
          <a:lstStyle/>
          <a:p>
            <a:pPr algn="ctr"/>
            <a:r>
              <a:rPr lang="en-US" sz="2400" dirty="0">
                <a:solidFill>
                  <a:srgbClr val="A71160"/>
                </a:solidFill>
              </a:rPr>
              <a:t>14</a:t>
            </a:r>
          </a:p>
        </p:txBody>
      </p:sp>
      <p:sp>
        <p:nvSpPr>
          <p:cNvPr id="44" name="TextBox 43"/>
          <p:cNvSpPr txBox="1"/>
          <p:nvPr/>
        </p:nvSpPr>
        <p:spPr>
          <a:xfrm>
            <a:off x="7861026" y="1442931"/>
            <a:ext cx="548640" cy="457200"/>
          </a:xfrm>
          <a:prstGeom prst="rect">
            <a:avLst/>
          </a:prstGeom>
          <a:solidFill>
            <a:schemeClr val="bg1"/>
          </a:solidFill>
          <a:ln>
            <a:noFill/>
          </a:ln>
        </p:spPr>
        <p:txBody>
          <a:bodyPr wrap="square" rtlCol="0">
            <a:spAutoFit/>
          </a:bodyPr>
          <a:lstStyle/>
          <a:p>
            <a:pPr algn="ctr"/>
            <a:r>
              <a:rPr lang="en-US" sz="2400" dirty="0">
                <a:solidFill>
                  <a:srgbClr val="A71160"/>
                </a:solidFill>
              </a:rPr>
              <a:t>1</a:t>
            </a:r>
          </a:p>
        </p:txBody>
      </p:sp>
      <p:sp>
        <p:nvSpPr>
          <p:cNvPr id="45" name="TextBox 44"/>
          <p:cNvSpPr txBox="1"/>
          <p:nvPr/>
        </p:nvSpPr>
        <p:spPr>
          <a:xfrm>
            <a:off x="7451059" y="2550446"/>
            <a:ext cx="457200" cy="400110"/>
          </a:xfrm>
          <a:prstGeom prst="rect">
            <a:avLst/>
          </a:prstGeom>
          <a:solidFill>
            <a:srgbClr val="002060"/>
          </a:solidFill>
        </p:spPr>
        <p:txBody>
          <a:bodyPr wrap="square" rtlCol="0" anchor="ctr">
            <a:spAutoFit/>
          </a:bodyPr>
          <a:lstStyle/>
          <a:p>
            <a:pPr algn="ctr"/>
            <a:r>
              <a:rPr lang="en-US" sz="2000" b="1" dirty="0">
                <a:solidFill>
                  <a:schemeClr val="accent5"/>
                </a:solidFill>
              </a:rPr>
              <a:t>14</a:t>
            </a:r>
          </a:p>
        </p:txBody>
      </p:sp>
      <p:sp>
        <p:nvSpPr>
          <p:cNvPr id="46" name="TextBox 45"/>
          <p:cNvSpPr txBox="1"/>
          <p:nvPr/>
        </p:nvSpPr>
        <p:spPr>
          <a:xfrm>
            <a:off x="6875372" y="3512779"/>
            <a:ext cx="457200" cy="400110"/>
          </a:xfrm>
          <a:prstGeom prst="rect">
            <a:avLst/>
          </a:prstGeom>
          <a:solidFill>
            <a:srgbClr val="002060"/>
          </a:solidFill>
        </p:spPr>
        <p:txBody>
          <a:bodyPr wrap="square" rtlCol="0" anchor="ctr">
            <a:spAutoFit/>
          </a:bodyPr>
          <a:lstStyle/>
          <a:p>
            <a:pPr algn="ctr"/>
            <a:r>
              <a:rPr lang="en-US" sz="2000" b="1" dirty="0">
                <a:solidFill>
                  <a:schemeClr val="accent5"/>
                </a:solidFill>
              </a:rPr>
              <a:t>1</a:t>
            </a:r>
          </a:p>
        </p:txBody>
      </p:sp>
      <p:sp>
        <p:nvSpPr>
          <p:cNvPr id="47" name="Freeform 11"/>
          <p:cNvSpPr>
            <a:spLocks/>
          </p:cNvSpPr>
          <p:nvPr/>
        </p:nvSpPr>
        <p:spPr bwMode="auto">
          <a:xfrm>
            <a:off x="6931865" y="2818200"/>
            <a:ext cx="376788" cy="534342"/>
          </a:xfrm>
          <a:custGeom>
            <a:avLst/>
            <a:gdLst>
              <a:gd name="T0" fmla="*/ 0 w 162"/>
              <a:gd name="T1" fmla="*/ 264 h 264"/>
              <a:gd name="T2" fmla="*/ 30 w 162"/>
              <a:gd name="T3" fmla="*/ 162 h 264"/>
              <a:gd name="T4" fmla="*/ 90 w 162"/>
              <a:gd name="T5" fmla="*/ 66 h 264"/>
              <a:gd name="T6" fmla="*/ 162 w 162"/>
              <a:gd name="T7" fmla="*/ 0 h 264"/>
              <a:gd name="T8" fmla="*/ 0 60000 65536"/>
              <a:gd name="T9" fmla="*/ 0 60000 65536"/>
              <a:gd name="T10" fmla="*/ 0 60000 65536"/>
              <a:gd name="T11" fmla="*/ 0 60000 65536"/>
              <a:gd name="T12" fmla="*/ 0 w 162"/>
              <a:gd name="T13" fmla="*/ 0 h 264"/>
              <a:gd name="T14" fmla="*/ 162 w 162"/>
              <a:gd name="T15" fmla="*/ 264 h 264"/>
            </a:gdLst>
            <a:ahLst/>
            <a:cxnLst>
              <a:cxn ang="T8">
                <a:pos x="T0" y="T1"/>
              </a:cxn>
              <a:cxn ang="T9">
                <a:pos x="T2" y="T3"/>
              </a:cxn>
              <a:cxn ang="T10">
                <a:pos x="T4" y="T5"/>
              </a:cxn>
              <a:cxn ang="T11">
                <a:pos x="T6" y="T7"/>
              </a:cxn>
            </a:cxnLst>
            <a:rect l="T12" t="T13" r="T14" b="T15"/>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Freeform 12"/>
          <p:cNvSpPr>
            <a:spLocks/>
          </p:cNvSpPr>
          <p:nvPr/>
        </p:nvSpPr>
        <p:spPr bwMode="auto">
          <a:xfrm>
            <a:off x="7391783" y="3085371"/>
            <a:ext cx="239714" cy="452814"/>
          </a:xfrm>
          <a:custGeom>
            <a:avLst/>
            <a:gdLst>
              <a:gd name="T0" fmla="*/ 156 w 170"/>
              <a:gd name="T1" fmla="*/ 0 h 258"/>
              <a:gd name="T2" fmla="*/ 144 w 170"/>
              <a:gd name="T3" fmla="*/ 126 h 258"/>
              <a:gd name="T4" fmla="*/ 0 w 170"/>
              <a:gd name="T5" fmla="*/ 258 h 258"/>
              <a:gd name="T6" fmla="*/ 0 60000 65536"/>
              <a:gd name="T7" fmla="*/ 0 60000 65536"/>
              <a:gd name="T8" fmla="*/ 0 60000 65536"/>
              <a:gd name="T9" fmla="*/ 0 w 170"/>
              <a:gd name="T10" fmla="*/ 0 h 258"/>
              <a:gd name="T11" fmla="*/ 170 w 170"/>
              <a:gd name="T12" fmla="*/ 258 h 258"/>
            </a:gdLst>
            <a:ahLst/>
            <a:cxnLst>
              <a:cxn ang="T6">
                <a:pos x="T0" y="T1"/>
              </a:cxn>
              <a:cxn ang="T7">
                <a:pos x="T2" y="T3"/>
              </a:cxn>
              <a:cxn ang="T8">
                <a:pos x="T4" y="T5"/>
              </a:cxn>
            </a:cxnLst>
            <a:rect l="T9" t="T10" r="T11" b="T12"/>
            <a:pathLst>
              <a:path w="170" h="258">
                <a:moveTo>
                  <a:pt x="156" y="0"/>
                </a:moveTo>
                <a:cubicBezTo>
                  <a:pt x="154" y="21"/>
                  <a:pt x="170" y="83"/>
                  <a:pt x="144" y="126"/>
                </a:cubicBezTo>
                <a:cubicBezTo>
                  <a:pt x="118" y="169"/>
                  <a:pt x="30" y="231"/>
                  <a:pt x="0" y="258"/>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TextBox 35"/>
          <p:cNvSpPr txBox="1"/>
          <p:nvPr/>
        </p:nvSpPr>
        <p:spPr>
          <a:xfrm>
            <a:off x="256897" y="796458"/>
            <a:ext cx="840295" cy="400110"/>
          </a:xfrm>
          <a:prstGeom prst="rect">
            <a:avLst/>
          </a:prstGeom>
          <a:noFill/>
          <a:ln w="28575">
            <a:solidFill>
              <a:schemeClr val="tx1"/>
            </a:solidFill>
          </a:ln>
        </p:spPr>
        <p:txBody>
          <a:bodyPr wrap="none" rtlCol="0">
            <a:spAutoFit/>
          </a:bodyPr>
          <a:lstStyle/>
          <a:p>
            <a:r>
              <a:rPr lang="en-IN" sz="2000" b="1" dirty="0"/>
              <a:t>Step 7</a:t>
            </a:r>
            <a:endParaRPr lang="en-US" sz="2000" b="1" dirty="0"/>
          </a:p>
        </p:txBody>
      </p:sp>
      <p:sp>
        <p:nvSpPr>
          <p:cNvPr id="37" name="TextBox 36"/>
          <p:cNvSpPr txBox="1"/>
          <p:nvPr/>
        </p:nvSpPr>
        <p:spPr>
          <a:xfrm>
            <a:off x="6251083" y="796458"/>
            <a:ext cx="840295" cy="400110"/>
          </a:xfrm>
          <a:prstGeom prst="rect">
            <a:avLst/>
          </a:prstGeom>
          <a:noFill/>
          <a:ln w="28575">
            <a:solidFill>
              <a:schemeClr val="tx1"/>
            </a:solidFill>
          </a:ln>
        </p:spPr>
        <p:txBody>
          <a:bodyPr wrap="none" rtlCol="0">
            <a:spAutoFit/>
          </a:bodyPr>
          <a:lstStyle/>
          <a:p>
            <a:r>
              <a:rPr lang="en-IN" sz="2000" b="1" dirty="0"/>
              <a:t>Step 8</a:t>
            </a:r>
            <a:endParaRPr lang="en-US" sz="2000" b="1" dirty="0"/>
          </a:p>
        </p:txBody>
      </p:sp>
    </p:spTree>
    <p:extLst>
      <p:ext uri="{BB962C8B-B14F-4D97-AF65-F5344CB8AC3E}">
        <p14:creationId xmlns:p14="http://schemas.microsoft.com/office/powerpoint/2010/main" val="214048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500"/>
                                        <p:tgtEl>
                                          <p:spTgt spid="4"/>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500"/>
                                        <p:tgtEl>
                                          <p:spTgt spid="41"/>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500"/>
                                        <p:tgtEl>
                                          <p:spTgt spid="42"/>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xit" presetSubtype="10" fill="hold" nodeType="clickEffect">
                                  <p:stCondLst>
                                    <p:cond delay="0"/>
                                  </p:stCondLst>
                                  <p:childTnLst>
                                    <p:animEffect transition="out" filter="randombar(horizontal)">
                                      <p:cBhvr>
                                        <p:cTn id="62" dur="500"/>
                                        <p:tgtEl>
                                          <p:spTgt spid="11"/>
                                        </p:tgtEl>
                                      </p:cBhvr>
                                    </p:animEffect>
                                    <p:set>
                                      <p:cBhvr>
                                        <p:cTn id="63" dur="1" fill="hold">
                                          <p:stCondLst>
                                            <p:cond delay="499"/>
                                          </p:stCondLst>
                                        </p:cTn>
                                        <p:tgtEl>
                                          <p:spTgt spid="11"/>
                                        </p:tgtEl>
                                        <p:attrNameLst>
                                          <p:attrName>style.visibility</p:attrName>
                                        </p:attrNameLst>
                                      </p:cBhvr>
                                      <p:to>
                                        <p:strVal val="hidden"/>
                                      </p:to>
                                    </p:set>
                                  </p:childTnLst>
                                </p:cTn>
                              </p:par>
                              <p:par>
                                <p:cTn id="64" presetID="14" presetClass="exit" presetSubtype="10" fill="hold" grpId="1" nodeType="withEffect">
                                  <p:stCondLst>
                                    <p:cond delay="0"/>
                                  </p:stCondLst>
                                  <p:childTnLst>
                                    <p:animEffect transition="out" filter="randombar(horizontal)">
                                      <p:cBhvr>
                                        <p:cTn id="65" dur="500"/>
                                        <p:tgtEl>
                                          <p:spTgt spid="12"/>
                                        </p:tgtEl>
                                      </p:cBhvr>
                                    </p:animEffect>
                                    <p:set>
                                      <p:cBhvr>
                                        <p:cTn id="66" dur="1" fill="hold">
                                          <p:stCondLst>
                                            <p:cond delay="499"/>
                                          </p:stCondLst>
                                        </p:cTn>
                                        <p:tgtEl>
                                          <p:spTgt spid="12"/>
                                        </p:tgtEl>
                                        <p:attrNameLst>
                                          <p:attrName>style.visibility</p:attrName>
                                        </p:attrNameLst>
                                      </p:cBhvr>
                                      <p:to>
                                        <p:strVal val="hidden"/>
                                      </p:to>
                                    </p:set>
                                  </p:childTnLst>
                                </p:cTn>
                              </p:par>
                              <p:par>
                                <p:cTn id="67" presetID="14" presetClass="exit" presetSubtype="10" fill="hold" grpId="1" nodeType="withEffect">
                                  <p:stCondLst>
                                    <p:cond delay="0"/>
                                  </p:stCondLst>
                                  <p:childTnLst>
                                    <p:animEffect transition="out" filter="randombar(horizontal)">
                                      <p:cBhvr>
                                        <p:cTn id="68" dur="500"/>
                                        <p:tgtEl>
                                          <p:spTgt spid="39"/>
                                        </p:tgtEl>
                                      </p:cBhvr>
                                    </p:animEffect>
                                    <p:set>
                                      <p:cBhvr>
                                        <p:cTn id="69" dur="1" fill="hold">
                                          <p:stCondLst>
                                            <p:cond delay="499"/>
                                          </p:stCondLst>
                                        </p:cTn>
                                        <p:tgtEl>
                                          <p:spTgt spid="39"/>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ipe(up)">
                                      <p:cBhvr>
                                        <p:cTn id="74" dur="500"/>
                                        <p:tgtEl>
                                          <p:spTgt spid="17"/>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fade">
                                      <p:cBhvr>
                                        <p:cTn id="78" dur="500"/>
                                        <p:tgtEl>
                                          <p:spTgt spid="37"/>
                                        </p:tgtEl>
                                      </p:cBhvr>
                                    </p:animEffect>
                                  </p:childTnLst>
                                </p:cTn>
                              </p:par>
                            </p:childTnLst>
                          </p:cTn>
                        </p:par>
                        <p:par>
                          <p:cTn id="79" fill="hold">
                            <p:stCondLst>
                              <p:cond delay="1000"/>
                            </p:stCondLst>
                            <p:childTnLst>
                              <p:par>
                                <p:cTn id="80" presetID="10" presetClass="entr" presetSubtype="0" fill="hold"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500"/>
                                        <p:tgtEl>
                                          <p:spTgt spid="19"/>
                                        </p:tgtEl>
                                      </p:cBhvr>
                                    </p:animEffect>
                                  </p:childTnLst>
                                </p:cTn>
                              </p:par>
                              <p:par>
                                <p:cTn id="88" presetID="10" presetClass="entr" presetSubtype="0" fill="hold" nodeType="with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fade">
                                      <p:cBhvr>
                                        <p:cTn id="90" dur="500"/>
                                        <p:tgtEl>
                                          <p:spTgt spid="20"/>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500"/>
                                        <p:tgtEl>
                                          <p:spTgt spid="21"/>
                                        </p:tgtEl>
                                      </p:cBhvr>
                                    </p:animEffect>
                                  </p:childTnLst>
                                </p:cTn>
                              </p:par>
                              <p:par>
                                <p:cTn id="94" presetID="10" presetClass="entr" presetSubtype="0" fill="hold" nodeType="withEffect">
                                  <p:stCondLst>
                                    <p:cond delay="0"/>
                                  </p:stCondLst>
                                  <p:childTnLst>
                                    <p:set>
                                      <p:cBhvr>
                                        <p:cTn id="95" dur="1" fill="hold">
                                          <p:stCondLst>
                                            <p:cond delay="0"/>
                                          </p:stCondLst>
                                        </p:cTn>
                                        <p:tgtEl>
                                          <p:spTgt spid="22"/>
                                        </p:tgtEl>
                                        <p:attrNameLst>
                                          <p:attrName>style.visibility</p:attrName>
                                        </p:attrNameLst>
                                      </p:cBhvr>
                                      <p:to>
                                        <p:strVal val="visible"/>
                                      </p:to>
                                    </p:set>
                                    <p:animEffect transition="in" filter="fade">
                                      <p:cBhvr>
                                        <p:cTn id="96" dur="500"/>
                                        <p:tgtEl>
                                          <p:spTgt spid="2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3"/>
                                        </p:tgtEl>
                                        <p:attrNameLst>
                                          <p:attrName>style.visibility</p:attrName>
                                        </p:attrNameLst>
                                      </p:cBhvr>
                                      <p:to>
                                        <p:strVal val="visible"/>
                                      </p:to>
                                    </p:set>
                                    <p:animEffect transition="in" filter="fade">
                                      <p:cBhvr>
                                        <p:cTn id="99" dur="500"/>
                                        <p:tgtEl>
                                          <p:spTgt spid="23"/>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fade">
                                      <p:cBhvr>
                                        <p:cTn id="104" dur="500"/>
                                        <p:tgtEl>
                                          <p:spTgt spid="3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47"/>
                                        </p:tgtEl>
                                        <p:attrNameLst>
                                          <p:attrName>style.visibility</p:attrName>
                                        </p:attrNameLst>
                                      </p:cBhvr>
                                      <p:to>
                                        <p:strVal val="visible"/>
                                      </p:to>
                                    </p:set>
                                    <p:animEffect transition="in" filter="wipe(down)">
                                      <p:cBhvr>
                                        <p:cTn id="109" dur="500"/>
                                        <p:tgtEl>
                                          <p:spTgt spid="47"/>
                                        </p:tgtEl>
                                      </p:cBhvr>
                                    </p:animEffect>
                                  </p:childTnLst>
                                </p:cTn>
                              </p:par>
                              <p:par>
                                <p:cTn id="110" presetID="22" presetClass="entr" presetSubtype="1" fill="hold" grpId="0" nodeType="withEffect">
                                  <p:stCondLst>
                                    <p:cond delay="0"/>
                                  </p:stCondLst>
                                  <p:childTnLst>
                                    <p:set>
                                      <p:cBhvr>
                                        <p:cTn id="111" dur="1" fill="hold">
                                          <p:stCondLst>
                                            <p:cond delay="0"/>
                                          </p:stCondLst>
                                        </p:cTn>
                                        <p:tgtEl>
                                          <p:spTgt spid="48"/>
                                        </p:tgtEl>
                                        <p:attrNameLst>
                                          <p:attrName>style.visibility</p:attrName>
                                        </p:attrNameLst>
                                      </p:cBhvr>
                                      <p:to>
                                        <p:strVal val="visible"/>
                                      </p:to>
                                    </p:set>
                                    <p:animEffect transition="in" filter="wipe(up)">
                                      <p:cBhvr>
                                        <p:cTn id="112" dur="500"/>
                                        <p:tgtEl>
                                          <p:spTgt spid="4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fade">
                                      <p:cBhvr>
                                        <p:cTn id="115" dur="500"/>
                                        <p:tgtEl>
                                          <p:spTgt spid="38"/>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5"/>
                                        </p:tgtEl>
                                        <p:attrNameLst>
                                          <p:attrName>style.visibility</p:attrName>
                                        </p:attrNameLst>
                                      </p:cBhvr>
                                      <p:to>
                                        <p:strVal val="visible"/>
                                      </p:to>
                                    </p:set>
                                    <p:animEffect transition="in" filter="fade">
                                      <p:cBhvr>
                                        <p:cTn id="120" dur="500"/>
                                        <p:tgtEl>
                                          <p:spTgt spid="45"/>
                                        </p:tgtEl>
                                      </p:cBhvr>
                                    </p:animEffect>
                                  </p:childTnLst>
                                </p:cTn>
                              </p:par>
                            </p:childTnLst>
                          </p:cTn>
                        </p:par>
                        <p:par>
                          <p:cTn id="121" fill="hold">
                            <p:stCondLst>
                              <p:cond delay="500"/>
                            </p:stCondLst>
                            <p:childTnLst>
                              <p:par>
                                <p:cTn id="122" presetID="10" presetClass="entr" presetSubtype="0" fill="hold" grpId="0" nodeType="after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fade">
                                      <p:cBhvr>
                                        <p:cTn id="124" dur="500"/>
                                        <p:tgtEl>
                                          <p:spTgt spid="46"/>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43"/>
                                        </p:tgtEl>
                                        <p:attrNameLst>
                                          <p:attrName>style.visibility</p:attrName>
                                        </p:attrNameLst>
                                      </p:cBhvr>
                                      <p:to>
                                        <p:strVal val="visible"/>
                                      </p:to>
                                    </p:set>
                                    <p:animEffect transition="in" filter="fade">
                                      <p:cBhvr>
                                        <p:cTn id="129" dur="500"/>
                                        <p:tgtEl>
                                          <p:spTgt spid="43"/>
                                        </p:tgtEl>
                                      </p:cBhvr>
                                    </p:animEffect>
                                  </p:childTnLst>
                                </p:cTn>
                              </p:par>
                            </p:childTnLst>
                          </p:cTn>
                        </p:par>
                        <p:par>
                          <p:cTn id="130" fill="hold">
                            <p:stCondLst>
                              <p:cond delay="500"/>
                            </p:stCondLst>
                            <p:childTnLst>
                              <p:par>
                                <p:cTn id="131" presetID="10" presetClass="entr" presetSubtype="0" fill="hold" grpId="0" nodeType="afterEffect">
                                  <p:stCondLst>
                                    <p:cond delay="0"/>
                                  </p:stCondLst>
                                  <p:childTnLst>
                                    <p:set>
                                      <p:cBhvr>
                                        <p:cTn id="132" dur="1" fill="hold">
                                          <p:stCondLst>
                                            <p:cond delay="0"/>
                                          </p:stCondLst>
                                        </p:cTn>
                                        <p:tgtEl>
                                          <p:spTgt spid="44"/>
                                        </p:tgtEl>
                                        <p:attrNameLst>
                                          <p:attrName>style.visibility</p:attrName>
                                        </p:attrNameLst>
                                      </p:cBhvr>
                                      <p:to>
                                        <p:strVal val="visible"/>
                                      </p:to>
                                    </p:set>
                                    <p:animEffect transition="in" filter="fade">
                                      <p:cBhvr>
                                        <p:cTn id="1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12" grpId="1" animBg="1"/>
      <p:bldP spid="19" grpId="0" animBg="1"/>
      <p:bldP spid="21" grpId="0" animBg="1"/>
      <p:bldP spid="23" grpId="0" animBg="1"/>
      <p:bldP spid="33" grpId="0"/>
      <p:bldP spid="34" grpId="0" animBg="1"/>
      <p:bldP spid="35" grpId="0" animBg="1"/>
      <p:bldP spid="38" grpId="0" animBg="1"/>
      <p:bldP spid="39" grpId="0" animBg="1"/>
      <p:bldP spid="39" grpId="1" animBg="1"/>
      <p:bldP spid="40" grpId="0" animBg="1"/>
      <p:bldP spid="41" grpId="0" animBg="1"/>
      <p:bldP spid="42" grpId="0" animBg="1"/>
      <p:bldP spid="43" grpId="0" animBg="1"/>
      <p:bldP spid="44" grpId="0" animBg="1"/>
      <p:bldP spid="45" grpId="0" animBg="1"/>
      <p:bldP spid="46" grpId="0" animBg="1"/>
      <p:bldP spid="47" grpId="0" animBg="1"/>
      <p:bldP spid="48" grpId="0" animBg="1"/>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lstStyle/>
          <a:p>
            <a:r>
              <a:rPr lang="en-US" dirty="0"/>
              <a:t>A heap data structure is a binary tree with the following two properties.</a:t>
            </a:r>
          </a:p>
          <a:p>
            <a:pPr marL="914400" lvl="1" indent="-457200">
              <a:buFont typeface="+mj-lt"/>
              <a:buAutoNum type="arabicPeriod"/>
            </a:pPr>
            <a:r>
              <a:rPr lang="en-US" dirty="0"/>
              <a:t>It is a complete binary tree: Each level of the tree is completely filled, except possibly the bottom level. At this level it is filled from left to right.</a:t>
            </a:r>
          </a:p>
          <a:p>
            <a:pPr marL="914400" lvl="1" indent="-457200">
              <a:buFont typeface="+mj-lt"/>
              <a:buAutoNum type="arabicPeriod"/>
            </a:pPr>
            <a:r>
              <a:rPr lang="en-US" sz="2200" dirty="0"/>
              <a:t>It satisfies the </a:t>
            </a:r>
            <a:r>
              <a:rPr lang="en-US" sz="2200" b="1" dirty="0"/>
              <a:t>heap order </a:t>
            </a:r>
            <a:r>
              <a:rPr lang="en-US" sz="2200" dirty="0"/>
              <a:t>property: </a:t>
            </a:r>
            <a:r>
              <a:rPr lang="en-US" dirty="0"/>
              <a:t>the data item stored in each node is </a:t>
            </a:r>
            <a:r>
              <a:rPr lang="en-US" b="1" dirty="0"/>
              <a:t>greater than or equal to </a:t>
            </a:r>
            <a:r>
              <a:rPr lang="en-US" dirty="0"/>
              <a:t>the data item stored in its children node.</a:t>
            </a:r>
          </a:p>
          <a:p>
            <a:pPr marL="457200" indent="-457200">
              <a:buFont typeface="+mj-lt"/>
              <a:buAutoNum type="arabicPeriod"/>
            </a:pPr>
            <a:endParaRPr lang="en-US" dirty="0"/>
          </a:p>
          <a:p>
            <a:pPr algn="l"/>
            <a:endParaRPr lang="en-US" dirty="0"/>
          </a:p>
        </p:txBody>
      </p:sp>
      <p:sp>
        <p:nvSpPr>
          <p:cNvPr id="4" name="Oval 3"/>
          <p:cNvSpPr/>
          <p:nvPr/>
        </p:nvSpPr>
        <p:spPr>
          <a:xfrm>
            <a:off x="1285099" y="3045086"/>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90E4F"/>
                </a:solidFill>
              </a:rPr>
              <a:t>a</a:t>
            </a:r>
          </a:p>
        </p:txBody>
      </p:sp>
      <p:sp>
        <p:nvSpPr>
          <p:cNvPr id="5" name="Oval 4"/>
          <p:cNvSpPr/>
          <p:nvPr/>
        </p:nvSpPr>
        <p:spPr>
          <a:xfrm>
            <a:off x="832254" y="3864427"/>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90E4F"/>
                </a:solidFill>
              </a:rPr>
              <a:t>b</a:t>
            </a:r>
          </a:p>
        </p:txBody>
      </p:sp>
      <p:sp>
        <p:nvSpPr>
          <p:cNvPr id="6" name="Oval 5"/>
          <p:cNvSpPr/>
          <p:nvPr/>
        </p:nvSpPr>
        <p:spPr>
          <a:xfrm>
            <a:off x="1731579" y="3864427"/>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90E4F"/>
                </a:solidFill>
              </a:rPr>
              <a:t>c</a:t>
            </a:r>
          </a:p>
        </p:txBody>
      </p:sp>
      <p:sp>
        <p:nvSpPr>
          <p:cNvPr id="7" name="Oval 6"/>
          <p:cNvSpPr/>
          <p:nvPr/>
        </p:nvSpPr>
        <p:spPr>
          <a:xfrm>
            <a:off x="325596" y="4756944"/>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90E4F"/>
                </a:solidFill>
              </a:rPr>
              <a:t>d</a:t>
            </a:r>
          </a:p>
        </p:txBody>
      </p:sp>
      <p:sp>
        <p:nvSpPr>
          <p:cNvPr id="8" name="Oval 7"/>
          <p:cNvSpPr/>
          <p:nvPr/>
        </p:nvSpPr>
        <p:spPr>
          <a:xfrm>
            <a:off x="1324288" y="4756944"/>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90E4F"/>
                </a:solidFill>
              </a:rPr>
              <a:t>e</a:t>
            </a:r>
          </a:p>
        </p:txBody>
      </p:sp>
      <p:sp>
        <p:nvSpPr>
          <p:cNvPr id="9" name="Oval 8"/>
          <p:cNvSpPr/>
          <p:nvPr/>
        </p:nvSpPr>
        <p:spPr>
          <a:xfrm>
            <a:off x="2220556" y="4756944"/>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90E4F"/>
                </a:solidFill>
              </a:rPr>
              <a:t>f</a:t>
            </a:r>
          </a:p>
        </p:txBody>
      </p:sp>
      <p:cxnSp>
        <p:nvCxnSpPr>
          <p:cNvPr id="10" name="Straight Arrow Connector 9"/>
          <p:cNvCxnSpPr>
            <a:stCxn id="4" idx="3"/>
            <a:endCxn id="5" idx="0"/>
          </p:cNvCxnSpPr>
          <p:nvPr/>
        </p:nvCxnSpPr>
        <p:spPr>
          <a:xfrm flipH="1">
            <a:off x="1060854" y="3435331"/>
            <a:ext cx="291200" cy="42909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5"/>
            <a:endCxn id="6" idx="0"/>
          </p:cNvCxnSpPr>
          <p:nvPr/>
        </p:nvCxnSpPr>
        <p:spPr>
          <a:xfrm>
            <a:off x="1675344" y="3435331"/>
            <a:ext cx="284835" cy="42909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7" idx="0"/>
          </p:cNvCxnSpPr>
          <p:nvPr/>
        </p:nvCxnSpPr>
        <p:spPr>
          <a:xfrm flipH="1">
            <a:off x="554196" y="4254672"/>
            <a:ext cx="345013" cy="50227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5"/>
            <a:endCxn id="8" idx="0"/>
          </p:cNvCxnSpPr>
          <p:nvPr/>
        </p:nvCxnSpPr>
        <p:spPr>
          <a:xfrm>
            <a:off x="1222499" y="4254672"/>
            <a:ext cx="330389" cy="50227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5"/>
            <a:endCxn id="9" idx="0"/>
          </p:cNvCxnSpPr>
          <p:nvPr/>
        </p:nvCxnSpPr>
        <p:spPr>
          <a:xfrm>
            <a:off x="2121824" y="4254672"/>
            <a:ext cx="327332" cy="50227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69817" y="5543625"/>
            <a:ext cx="2965269" cy="400110"/>
          </a:xfrm>
          <a:prstGeom prst="rect">
            <a:avLst/>
          </a:prstGeom>
          <a:noFill/>
        </p:spPr>
        <p:txBody>
          <a:bodyPr wrap="square" rtlCol="0">
            <a:spAutoFit/>
          </a:bodyPr>
          <a:lstStyle/>
          <a:p>
            <a:r>
              <a:rPr lang="en-US" sz="2000" dirty="0">
                <a:solidFill>
                  <a:srgbClr val="A71160"/>
                </a:solidFill>
              </a:rPr>
              <a:t>Binary Tree but not a Heap</a:t>
            </a:r>
          </a:p>
        </p:txBody>
      </p:sp>
      <p:sp>
        <p:nvSpPr>
          <p:cNvPr id="27" name="TextBox 26"/>
          <p:cNvSpPr txBox="1"/>
          <p:nvPr/>
        </p:nvSpPr>
        <p:spPr>
          <a:xfrm>
            <a:off x="3283133" y="5543625"/>
            <a:ext cx="3065416" cy="400110"/>
          </a:xfrm>
          <a:prstGeom prst="rect">
            <a:avLst/>
          </a:prstGeom>
          <a:noFill/>
        </p:spPr>
        <p:txBody>
          <a:bodyPr wrap="square" rtlCol="0">
            <a:spAutoFit/>
          </a:bodyPr>
          <a:lstStyle/>
          <a:p>
            <a:r>
              <a:rPr lang="en-US" sz="2000" dirty="0">
                <a:solidFill>
                  <a:srgbClr val="A71160"/>
                </a:solidFill>
              </a:rPr>
              <a:t>Complete Binary Tree - Heap</a:t>
            </a:r>
          </a:p>
        </p:txBody>
      </p:sp>
      <p:sp>
        <p:nvSpPr>
          <p:cNvPr id="28" name="Rounded Rectangle 27"/>
          <p:cNvSpPr/>
          <p:nvPr/>
        </p:nvSpPr>
        <p:spPr>
          <a:xfrm rot="19694728">
            <a:off x="1886782" y="3764032"/>
            <a:ext cx="640080" cy="1554480"/>
          </a:xfrm>
          <a:prstGeom prst="round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rot="581997">
            <a:off x="4854015" y="3828756"/>
            <a:ext cx="640080" cy="1554480"/>
          </a:xfrm>
          <a:prstGeom prst="round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389709" y="3045086"/>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90E4F"/>
                </a:solidFill>
              </a:rPr>
              <a:t>a</a:t>
            </a:r>
          </a:p>
        </p:txBody>
      </p:sp>
      <p:sp>
        <p:nvSpPr>
          <p:cNvPr id="60" name="Oval 59"/>
          <p:cNvSpPr/>
          <p:nvPr/>
        </p:nvSpPr>
        <p:spPr>
          <a:xfrm>
            <a:off x="3936864" y="3851364"/>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90E4F"/>
                </a:solidFill>
              </a:rPr>
              <a:t>b</a:t>
            </a:r>
          </a:p>
        </p:txBody>
      </p:sp>
      <p:sp>
        <p:nvSpPr>
          <p:cNvPr id="61" name="Oval 60"/>
          <p:cNvSpPr/>
          <p:nvPr/>
        </p:nvSpPr>
        <p:spPr>
          <a:xfrm>
            <a:off x="4966818" y="3903615"/>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90E4F"/>
                </a:solidFill>
              </a:rPr>
              <a:t>c</a:t>
            </a:r>
          </a:p>
        </p:txBody>
      </p:sp>
      <p:sp>
        <p:nvSpPr>
          <p:cNvPr id="62" name="Oval 61"/>
          <p:cNvSpPr/>
          <p:nvPr/>
        </p:nvSpPr>
        <p:spPr>
          <a:xfrm>
            <a:off x="3560835" y="4783070"/>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90E4F"/>
                </a:solidFill>
              </a:rPr>
              <a:t>d</a:t>
            </a:r>
          </a:p>
        </p:txBody>
      </p:sp>
      <p:sp>
        <p:nvSpPr>
          <p:cNvPr id="63" name="Oval 62"/>
          <p:cNvSpPr/>
          <p:nvPr/>
        </p:nvSpPr>
        <p:spPr>
          <a:xfrm>
            <a:off x="4285206" y="4783070"/>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90E4F"/>
                </a:solidFill>
              </a:rPr>
              <a:t>e</a:t>
            </a:r>
          </a:p>
        </p:txBody>
      </p:sp>
      <p:sp>
        <p:nvSpPr>
          <p:cNvPr id="64" name="Oval 63"/>
          <p:cNvSpPr/>
          <p:nvPr/>
        </p:nvSpPr>
        <p:spPr>
          <a:xfrm>
            <a:off x="4881028" y="4783070"/>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90E4F"/>
                </a:solidFill>
              </a:rPr>
              <a:t>f</a:t>
            </a:r>
          </a:p>
        </p:txBody>
      </p:sp>
      <p:cxnSp>
        <p:nvCxnSpPr>
          <p:cNvPr id="65" name="Straight Arrow Connector 64"/>
          <p:cNvCxnSpPr>
            <a:stCxn id="59" idx="3"/>
            <a:endCxn id="60" idx="0"/>
          </p:cNvCxnSpPr>
          <p:nvPr/>
        </p:nvCxnSpPr>
        <p:spPr>
          <a:xfrm flipH="1">
            <a:off x="4165464" y="3435331"/>
            <a:ext cx="291200" cy="416033"/>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9" idx="5"/>
            <a:endCxn id="61" idx="0"/>
          </p:cNvCxnSpPr>
          <p:nvPr/>
        </p:nvCxnSpPr>
        <p:spPr>
          <a:xfrm>
            <a:off x="4779954" y="3435331"/>
            <a:ext cx="415464" cy="46828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0" idx="3"/>
            <a:endCxn id="62" idx="0"/>
          </p:cNvCxnSpPr>
          <p:nvPr/>
        </p:nvCxnSpPr>
        <p:spPr>
          <a:xfrm flipH="1">
            <a:off x="3789435" y="4241609"/>
            <a:ext cx="214384" cy="541461"/>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0" idx="5"/>
            <a:endCxn id="63" idx="0"/>
          </p:cNvCxnSpPr>
          <p:nvPr/>
        </p:nvCxnSpPr>
        <p:spPr>
          <a:xfrm>
            <a:off x="4327109" y="4241609"/>
            <a:ext cx="186697" cy="541461"/>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1" idx="4"/>
            <a:endCxn id="64" idx="0"/>
          </p:cNvCxnSpPr>
          <p:nvPr/>
        </p:nvCxnSpPr>
        <p:spPr>
          <a:xfrm flipH="1">
            <a:off x="5109628" y="4360815"/>
            <a:ext cx="85790" cy="42225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7764289" y="3045086"/>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890E4F"/>
                </a:solidFill>
              </a:rPr>
              <a:t>9</a:t>
            </a:r>
          </a:p>
        </p:txBody>
      </p:sp>
      <p:sp>
        <p:nvSpPr>
          <p:cNvPr id="31" name="Oval 30"/>
          <p:cNvSpPr/>
          <p:nvPr/>
        </p:nvSpPr>
        <p:spPr>
          <a:xfrm>
            <a:off x="7154689" y="3851364"/>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890E4F"/>
                </a:solidFill>
              </a:rPr>
              <a:t>6</a:t>
            </a:r>
          </a:p>
        </p:txBody>
      </p:sp>
      <p:sp>
        <p:nvSpPr>
          <p:cNvPr id="32" name="Oval 31"/>
          <p:cNvSpPr/>
          <p:nvPr/>
        </p:nvSpPr>
        <p:spPr>
          <a:xfrm>
            <a:off x="8332019" y="3851364"/>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890E4F"/>
                </a:solidFill>
              </a:rPr>
              <a:t>7</a:t>
            </a:r>
          </a:p>
        </p:txBody>
      </p:sp>
      <p:sp>
        <p:nvSpPr>
          <p:cNvPr id="33" name="Oval 32"/>
          <p:cNvSpPr/>
          <p:nvPr/>
        </p:nvSpPr>
        <p:spPr>
          <a:xfrm>
            <a:off x="6608844" y="4804215"/>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890E4F"/>
                </a:solidFill>
              </a:rPr>
              <a:t>2</a:t>
            </a:r>
          </a:p>
        </p:txBody>
      </p:sp>
      <p:sp>
        <p:nvSpPr>
          <p:cNvPr id="34" name="Oval 33"/>
          <p:cNvSpPr/>
          <p:nvPr/>
        </p:nvSpPr>
        <p:spPr>
          <a:xfrm>
            <a:off x="7584785" y="4796133"/>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890E4F"/>
                </a:solidFill>
              </a:rPr>
              <a:t>4</a:t>
            </a:r>
          </a:p>
        </p:txBody>
      </p:sp>
      <p:sp>
        <p:nvSpPr>
          <p:cNvPr id="35" name="Oval 34"/>
          <p:cNvSpPr/>
          <p:nvPr/>
        </p:nvSpPr>
        <p:spPr>
          <a:xfrm>
            <a:off x="8128217" y="4796133"/>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890E4F"/>
                </a:solidFill>
              </a:rPr>
              <a:t>8</a:t>
            </a:r>
          </a:p>
        </p:txBody>
      </p:sp>
      <p:cxnSp>
        <p:nvCxnSpPr>
          <p:cNvPr id="36" name="Straight Arrow Connector 35"/>
          <p:cNvCxnSpPr>
            <a:stCxn id="30" idx="3"/>
            <a:endCxn id="31" idx="0"/>
          </p:cNvCxnSpPr>
          <p:nvPr/>
        </p:nvCxnSpPr>
        <p:spPr>
          <a:xfrm flipH="1">
            <a:off x="7383289" y="3435331"/>
            <a:ext cx="447955" cy="416033"/>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0" idx="5"/>
            <a:endCxn id="32" idx="0"/>
          </p:cNvCxnSpPr>
          <p:nvPr/>
        </p:nvCxnSpPr>
        <p:spPr>
          <a:xfrm>
            <a:off x="8154534" y="3435331"/>
            <a:ext cx="406085" cy="416033"/>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3"/>
            <a:endCxn id="33" idx="0"/>
          </p:cNvCxnSpPr>
          <p:nvPr/>
        </p:nvCxnSpPr>
        <p:spPr>
          <a:xfrm flipH="1">
            <a:off x="6837444" y="4241609"/>
            <a:ext cx="384200" cy="56260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1" idx="5"/>
            <a:endCxn id="34" idx="0"/>
          </p:cNvCxnSpPr>
          <p:nvPr/>
        </p:nvCxnSpPr>
        <p:spPr>
          <a:xfrm>
            <a:off x="7544934" y="4241609"/>
            <a:ext cx="268451" cy="55452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2" idx="4"/>
            <a:endCxn id="35" idx="0"/>
          </p:cNvCxnSpPr>
          <p:nvPr/>
        </p:nvCxnSpPr>
        <p:spPr>
          <a:xfrm flipH="1">
            <a:off x="8356817" y="4308564"/>
            <a:ext cx="203802" cy="487569"/>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310858" y="5543625"/>
            <a:ext cx="1323690" cy="400110"/>
          </a:xfrm>
          <a:prstGeom prst="rect">
            <a:avLst/>
          </a:prstGeom>
          <a:noFill/>
        </p:spPr>
        <p:txBody>
          <a:bodyPr wrap="square" rtlCol="0">
            <a:spAutoFit/>
          </a:bodyPr>
          <a:lstStyle/>
          <a:p>
            <a:r>
              <a:rPr lang="en-US" sz="2000" dirty="0">
                <a:solidFill>
                  <a:srgbClr val="A71160"/>
                </a:solidFill>
              </a:rPr>
              <a:t>Not a Heap</a:t>
            </a:r>
          </a:p>
        </p:txBody>
      </p:sp>
      <p:sp>
        <p:nvSpPr>
          <p:cNvPr id="42" name="Oval 41"/>
          <p:cNvSpPr/>
          <p:nvPr/>
        </p:nvSpPr>
        <p:spPr>
          <a:xfrm>
            <a:off x="10512467" y="3045086"/>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890E4F"/>
                </a:solidFill>
              </a:rPr>
              <a:t>9</a:t>
            </a:r>
          </a:p>
        </p:txBody>
      </p:sp>
      <p:sp>
        <p:nvSpPr>
          <p:cNvPr id="43" name="Oval 42"/>
          <p:cNvSpPr/>
          <p:nvPr/>
        </p:nvSpPr>
        <p:spPr>
          <a:xfrm>
            <a:off x="9824491" y="3851364"/>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890E4F"/>
                </a:solidFill>
              </a:rPr>
              <a:t>6</a:t>
            </a:r>
          </a:p>
        </p:txBody>
      </p:sp>
      <p:sp>
        <p:nvSpPr>
          <p:cNvPr id="44" name="Oval 43"/>
          <p:cNvSpPr/>
          <p:nvPr/>
        </p:nvSpPr>
        <p:spPr>
          <a:xfrm>
            <a:off x="11302145" y="3851364"/>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890E4F"/>
                </a:solidFill>
              </a:rPr>
              <a:t>7</a:t>
            </a:r>
          </a:p>
        </p:txBody>
      </p:sp>
      <p:sp>
        <p:nvSpPr>
          <p:cNvPr id="45" name="Oval 44"/>
          <p:cNvSpPr/>
          <p:nvPr/>
        </p:nvSpPr>
        <p:spPr>
          <a:xfrm>
            <a:off x="9330897" y="4804215"/>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890E4F"/>
                </a:solidFill>
              </a:rPr>
              <a:t>2</a:t>
            </a:r>
          </a:p>
        </p:txBody>
      </p:sp>
      <p:sp>
        <p:nvSpPr>
          <p:cNvPr id="46" name="Oval 45"/>
          <p:cNvSpPr/>
          <p:nvPr/>
        </p:nvSpPr>
        <p:spPr>
          <a:xfrm>
            <a:off x="10309550" y="4804215"/>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890E4F"/>
                </a:solidFill>
              </a:rPr>
              <a:t>4</a:t>
            </a:r>
          </a:p>
        </p:txBody>
      </p:sp>
      <p:sp>
        <p:nvSpPr>
          <p:cNvPr id="47" name="Oval 46"/>
          <p:cNvSpPr/>
          <p:nvPr/>
        </p:nvSpPr>
        <p:spPr>
          <a:xfrm>
            <a:off x="11145478" y="4804215"/>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890E4F"/>
                </a:solidFill>
              </a:rPr>
              <a:t>1</a:t>
            </a:r>
          </a:p>
        </p:txBody>
      </p:sp>
      <p:cxnSp>
        <p:nvCxnSpPr>
          <p:cNvPr id="48" name="Straight Arrow Connector 47"/>
          <p:cNvCxnSpPr>
            <a:stCxn id="42" idx="3"/>
            <a:endCxn id="43" idx="0"/>
          </p:cNvCxnSpPr>
          <p:nvPr/>
        </p:nvCxnSpPr>
        <p:spPr>
          <a:xfrm flipH="1">
            <a:off x="10053091" y="3435331"/>
            <a:ext cx="526331" cy="416033"/>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2" idx="5"/>
            <a:endCxn id="44" idx="1"/>
          </p:cNvCxnSpPr>
          <p:nvPr/>
        </p:nvCxnSpPr>
        <p:spPr>
          <a:xfrm>
            <a:off x="10902712" y="3435331"/>
            <a:ext cx="466388" cy="482988"/>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3" idx="3"/>
            <a:endCxn id="45" idx="0"/>
          </p:cNvCxnSpPr>
          <p:nvPr/>
        </p:nvCxnSpPr>
        <p:spPr>
          <a:xfrm flipH="1">
            <a:off x="9559497" y="4241609"/>
            <a:ext cx="331949" cy="56260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3" idx="5"/>
            <a:endCxn id="46" idx="0"/>
          </p:cNvCxnSpPr>
          <p:nvPr/>
        </p:nvCxnSpPr>
        <p:spPr>
          <a:xfrm>
            <a:off x="10214736" y="4241609"/>
            <a:ext cx="323414" cy="56260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4" idx="4"/>
            <a:endCxn id="47" idx="0"/>
          </p:cNvCxnSpPr>
          <p:nvPr/>
        </p:nvCxnSpPr>
        <p:spPr>
          <a:xfrm flipH="1">
            <a:off x="11374078" y="4308564"/>
            <a:ext cx="156667" cy="495651"/>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535781" y="5543625"/>
            <a:ext cx="904728" cy="400110"/>
          </a:xfrm>
          <a:prstGeom prst="rect">
            <a:avLst/>
          </a:prstGeom>
          <a:noFill/>
        </p:spPr>
        <p:txBody>
          <a:bodyPr wrap="square" rtlCol="0">
            <a:spAutoFit/>
          </a:bodyPr>
          <a:lstStyle/>
          <a:p>
            <a:pPr algn="ctr"/>
            <a:r>
              <a:rPr lang="en-US" sz="2000" dirty="0">
                <a:solidFill>
                  <a:srgbClr val="A71160"/>
                </a:solidFill>
              </a:rPr>
              <a:t>Heap </a:t>
            </a:r>
          </a:p>
        </p:txBody>
      </p:sp>
      <p:sp>
        <p:nvSpPr>
          <p:cNvPr id="54" name="Rounded Rectangle 53"/>
          <p:cNvSpPr/>
          <p:nvPr/>
        </p:nvSpPr>
        <p:spPr>
          <a:xfrm rot="627634">
            <a:off x="8153361" y="3793047"/>
            <a:ext cx="640080" cy="1554480"/>
          </a:xfrm>
          <a:prstGeom prst="round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8856152" y="3824729"/>
            <a:ext cx="2286000" cy="155447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0945906" y="3745035"/>
            <a:ext cx="1021976" cy="167413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flipH="1">
            <a:off x="6396449" y="2690948"/>
            <a:ext cx="0" cy="34747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511629" y="2677885"/>
            <a:ext cx="111687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62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wipe(left)">
                                      <p:cBhvr>
                                        <p:cTn id="16" dur="500"/>
                                        <p:tgtEl>
                                          <p:spTgt spid="8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par>
                                <p:cTn id="27" presetID="22" presetClass="entr" presetSubtype="1"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up)">
                                      <p:cBhvr>
                                        <p:cTn id="41" dur="500"/>
                                        <p:tgtEl>
                                          <p:spTgt spid="12"/>
                                        </p:tgtEl>
                                      </p:cBhvr>
                                    </p:animEffect>
                                  </p:childTnLst>
                                </p:cTn>
                              </p:par>
                              <p:par>
                                <p:cTn id="42" presetID="22" presetClass="entr" presetSubtype="1"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up)">
                                      <p:cBhvr>
                                        <p:cTn id="44" dur="500"/>
                                        <p:tgtEl>
                                          <p:spTgt spid="13"/>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up)">
                                      <p:cBhvr>
                                        <p:cTn id="56" dur="500"/>
                                        <p:tgtEl>
                                          <p:spTgt spid="14"/>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up)">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fade">
                                      <p:cBhvr>
                                        <p:cTn id="75" dur="500"/>
                                        <p:tgtEl>
                                          <p:spTgt spid="5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wipe(up)">
                                      <p:cBhvr>
                                        <p:cTn id="80" dur="500"/>
                                        <p:tgtEl>
                                          <p:spTgt spid="65"/>
                                        </p:tgtEl>
                                      </p:cBhvr>
                                    </p:animEffect>
                                  </p:childTnLst>
                                </p:cTn>
                              </p:par>
                              <p:par>
                                <p:cTn id="81" presetID="22" presetClass="entr" presetSubtype="1" fill="hold" nodeType="with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up)">
                                      <p:cBhvr>
                                        <p:cTn id="83" dur="500"/>
                                        <p:tgtEl>
                                          <p:spTgt spid="66"/>
                                        </p:tgtEl>
                                      </p:cBhvr>
                                    </p:animEffect>
                                  </p:childTnLst>
                                </p:cTn>
                              </p:par>
                            </p:childTnLst>
                          </p:cTn>
                        </p:par>
                        <p:par>
                          <p:cTn id="84" fill="hold">
                            <p:stCondLst>
                              <p:cond delay="500"/>
                            </p:stCondLst>
                            <p:childTnLst>
                              <p:par>
                                <p:cTn id="85" presetID="10" presetClass="entr" presetSubtype="0" fill="hold" grpId="0" nodeType="after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fade">
                                      <p:cBhvr>
                                        <p:cTn id="87" dur="500"/>
                                        <p:tgtEl>
                                          <p:spTgt spid="6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500"/>
                                        <p:tgtEl>
                                          <p:spTgt spid="6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67"/>
                                        </p:tgtEl>
                                        <p:attrNameLst>
                                          <p:attrName>style.visibility</p:attrName>
                                        </p:attrNameLst>
                                      </p:cBhvr>
                                      <p:to>
                                        <p:strVal val="visible"/>
                                      </p:to>
                                    </p:set>
                                    <p:animEffect transition="in" filter="wipe(up)">
                                      <p:cBhvr>
                                        <p:cTn id="95" dur="500"/>
                                        <p:tgtEl>
                                          <p:spTgt spid="67"/>
                                        </p:tgtEl>
                                      </p:cBhvr>
                                    </p:animEffect>
                                  </p:childTnLst>
                                </p:cTn>
                              </p:par>
                              <p:par>
                                <p:cTn id="96" presetID="22" presetClass="entr" presetSubtype="1" fill="hold" nodeType="withEffect">
                                  <p:stCondLst>
                                    <p:cond delay="0"/>
                                  </p:stCondLst>
                                  <p:childTnLst>
                                    <p:set>
                                      <p:cBhvr>
                                        <p:cTn id="97" dur="1" fill="hold">
                                          <p:stCondLst>
                                            <p:cond delay="0"/>
                                          </p:stCondLst>
                                        </p:cTn>
                                        <p:tgtEl>
                                          <p:spTgt spid="68"/>
                                        </p:tgtEl>
                                        <p:attrNameLst>
                                          <p:attrName>style.visibility</p:attrName>
                                        </p:attrNameLst>
                                      </p:cBhvr>
                                      <p:to>
                                        <p:strVal val="visible"/>
                                      </p:to>
                                    </p:set>
                                    <p:animEffect transition="in" filter="wipe(up)">
                                      <p:cBhvr>
                                        <p:cTn id="98" dur="500"/>
                                        <p:tgtEl>
                                          <p:spTgt spid="68"/>
                                        </p:tgtEl>
                                      </p:cBhvr>
                                    </p:animEffect>
                                  </p:childTnLst>
                                </p:cTn>
                              </p:par>
                            </p:childTnLst>
                          </p:cTn>
                        </p:par>
                        <p:par>
                          <p:cTn id="99" fill="hold">
                            <p:stCondLst>
                              <p:cond delay="500"/>
                            </p:stCondLst>
                            <p:childTnLst>
                              <p:par>
                                <p:cTn id="100" presetID="10" presetClass="entr" presetSubtype="0" fill="hold" grpId="0" nodeType="afterEffect">
                                  <p:stCondLst>
                                    <p:cond delay="0"/>
                                  </p:stCondLst>
                                  <p:childTnLst>
                                    <p:set>
                                      <p:cBhvr>
                                        <p:cTn id="101" dur="1" fill="hold">
                                          <p:stCondLst>
                                            <p:cond delay="0"/>
                                          </p:stCondLst>
                                        </p:cTn>
                                        <p:tgtEl>
                                          <p:spTgt spid="62"/>
                                        </p:tgtEl>
                                        <p:attrNameLst>
                                          <p:attrName>style.visibility</p:attrName>
                                        </p:attrNameLst>
                                      </p:cBhvr>
                                      <p:to>
                                        <p:strVal val="visible"/>
                                      </p:to>
                                    </p:set>
                                    <p:animEffect transition="in" filter="fade">
                                      <p:cBhvr>
                                        <p:cTn id="102" dur="500"/>
                                        <p:tgtEl>
                                          <p:spTgt spid="6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3"/>
                                        </p:tgtEl>
                                        <p:attrNameLst>
                                          <p:attrName>style.visibility</p:attrName>
                                        </p:attrNameLst>
                                      </p:cBhvr>
                                      <p:to>
                                        <p:strVal val="visible"/>
                                      </p:to>
                                    </p:set>
                                    <p:animEffect transition="in" filter="fade">
                                      <p:cBhvr>
                                        <p:cTn id="105" dur="500"/>
                                        <p:tgtEl>
                                          <p:spTgt spid="63"/>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nodeType="clickEffect">
                                  <p:stCondLst>
                                    <p:cond delay="0"/>
                                  </p:stCondLst>
                                  <p:childTnLst>
                                    <p:set>
                                      <p:cBhvr>
                                        <p:cTn id="109" dur="1" fill="hold">
                                          <p:stCondLst>
                                            <p:cond delay="0"/>
                                          </p:stCondLst>
                                        </p:cTn>
                                        <p:tgtEl>
                                          <p:spTgt spid="69"/>
                                        </p:tgtEl>
                                        <p:attrNameLst>
                                          <p:attrName>style.visibility</p:attrName>
                                        </p:attrNameLst>
                                      </p:cBhvr>
                                      <p:to>
                                        <p:strVal val="visible"/>
                                      </p:to>
                                    </p:set>
                                    <p:animEffect transition="in" filter="wipe(up)">
                                      <p:cBhvr>
                                        <p:cTn id="110" dur="500"/>
                                        <p:tgtEl>
                                          <p:spTgt spid="69"/>
                                        </p:tgtEl>
                                      </p:cBhvr>
                                    </p:animEffect>
                                  </p:childTnLst>
                                </p:cTn>
                              </p:par>
                            </p:childTnLst>
                          </p:cTn>
                        </p:par>
                        <p:par>
                          <p:cTn id="111" fill="hold">
                            <p:stCondLst>
                              <p:cond delay="500"/>
                            </p:stCondLst>
                            <p:childTnLst>
                              <p:par>
                                <p:cTn id="112" presetID="10" presetClass="entr" presetSubtype="0" fill="hold" grpId="0" nodeType="afterEffect">
                                  <p:stCondLst>
                                    <p:cond delay="0"/>
                                  </p:stCondLst>
                                  <p:childTnLst>
                                    <p:set>
                                      <p:cBhvr>
                                        <p:cTn id="113" dur="1" fill="hold">
                                          <p:stCondLst>
                                            <p:cond delay="0"/>
                                          </p:stCondLst>
                                        </p:cTn>
                                        <p:tgtEl>
                                          <p:spTgt spid="64"/>
                                        </p:tgtEl>
                                        <p:attrNameLst>
                                          <p:attrName>style.visibility</p:attrName>
                                        </p:attrNameLst>
                                      </p:cBhvr>
                                      <p:to>
                                        <p:strVal val="visible"/>
                                      </p:to>
                                    </p:set>
                                    <p:animEffect transition="in" filter="fade">
                                      <p:cBhvr>
                                        <p:cTn id="114" dur="500"/>
                                        <p:tgtEl>
                                          <p:spTgt spid="64"/>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wipe(up)">
                                      <p:cBhvr>
                                        <p:cTn id="119" dur="500"/>
                                        <p:tgtEl>
                                          <p:spTgt spid="29"/>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500"/>
                                        <p:tgtEl>
                                          <p:spTgt spid="27"/>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3">
                                            <p:txEl>
                                              <p:pRg st="2" end="2"/>
                                            </p:txEl>
                                          </p:spTgt>
                                        </p:tgtEl>
                                        <p:attrNameLst>
                                          <p:attrName>style.visibility</p:attrName>
                                        </p:attrNameLst>
                                      </p:cBhvr>
                                      <p:to>
                                        <p:strVal val="visible"/>
                                      </p:to>
                                    </p:set>
                                    <p:animEffect transition="in" filter="fade">
                                      <p:cBhvr>
                                        <p:cTn id="129" dur="500"/>
                                        <p:tgtEl>
                                          <p:spTgt spid="3">
                                            <p:txEl>
                                              <p:pRg st="2" end="2"/>
                                            </p:txEl>
                                          </p:spTgt>
                                        </p:tgtEl>
                                      </p:cBhvr>
                                    </p:animEffect>
                                  </p:childTnLst>
                                </p:cTn>
                              </p:par>
                            </p:childTnLst>
                          </p:cTn>
                        </p:par>
                        <p:par>
                          <p:cTn id="130" fill="hold">
                            <p:stCondLst>
                              <p:cond delay="500"/>
                            </p:stCondLst>
                            <p:childTnLst>
                              <p:par>
                                <p:cTn id="131" presetID="22" presetClass="entr" presetSubtype="1" fill="hold" nodeType="afterEffect">
                                  <p:stCondLst>
                                    <p:cond delay="0"/>
                                  </p:stCondLst>
                                  <p:childTnLst>
                                    <p:set>
                                      <p:cBhvr>
                                        <p:cTn id="132" dur="1" fill="hold">
                                          <p:stCondLst>
                                            <p:cond delay="0"/>
                                          </p:stCondLst>
                                        </p:cTn>
                                        <p:tgtEl>
                                          <p:spTgt spid="76"/>
                                        </p:tgtEl>
                                        <p:attrNameLst>
                                          <p:attrName>style.visibility</p:attrName>
                                        </p:attrNameLst>
                                      </p:cBhvr>
                                      <p:to>
                                        <p:strVal val="visible"/>
                                      </p:to>
                                    </p:set>
                                    <p:animEffect transition="in" filter="wipe(up)">
                                      <p:cBhvr>
                                        <p:cTn id="133" dur="500"/>
                                        <p:tgtEl>
                                          <p:spTgt spid="76"/>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30"/>
                                        </p:tgtEl>
                                        <p:attrNameLst>
                                          <p:attrName>style.visibility</p:attrName>
                                        </p:attrNameLst>
                                      </p:cBhvr>
                                      <p:to>
                                        <p:strVal val="visible"/>
                                      </p:to>
                                    </p:set>
                                    <p:animEffect transition="in" filter="fade">
                                      <p:cBhvr>
                                        <p:cTn id="138" dur="500"/>
                                        <p:tgtEl>
                                          <p:spTgt spid="30"/>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36"/>
                                        </p:tgtEl>
                                        <p:attrNameLst>
                                          <p:attrName>style.visibility</p:attrName>
                                        </p:attrNameLst>
                                      </p:cBhvr>
                                      <p:to>
                                        <p:strVal val="visible"/>
                                      </p:to>
                                    </p:set>
                                    <p:animEffect transition="in" filter="wipe(up)">
                                      <p:cBhvr>
                                        <p:cTn id="143" dur="500"/>
                                        <p:tgtEl>
                                          <p:spTgt spid="36"/>
                                        </p:tgtEl>
                                      </p:cBhvr>
                                    </p:animEffect>
                                  </p:childTnLst>
                                </p:cTn>
                              </p:par>
                              <p:par>
                                <p:cTn id="144" presetID="22" presetClass="entr" presetSubtype="1" fill="hold" nodeType="withEffect">
                                  <p:stCondLst>
                                    <p:cond delay="0"/>
                                  </p:stCondLst>
                                  <p:childTnLst>
                                    <p:set>
                                      <p:cBhvr>
                                        <p:cTn id="145" dur="1" fill="hold">
                                          <p:stCondLst>
                                            <p:cond delay="0"/>
                                          </p:stCondLst>
                                        </p:cTn>
                                        <p:tgtEl>
                                          <p:spTgt spid="37"/>
                                        </p:tgtEl>
                                        <p:attrNameLst>
                                          <p:attrName>style.visibility</p:attrName>
                                        </p:attrNameLst>
                                      </p:cBhvr>
                                      <p:to>
                                        <p:strVal val="visible"/>
                                      </p:to>
                                    </p:set>
                                    <p:animEffect transition="in" filter="wipe(up)">
                                      <p:cBhvr>
                                        <p:cTn id="146" dur="500"/>
                                        <p:tgtEl>
                                          <p:spTgt spid="37"/>
                                        </p:tgtEl>
                                      </p:cBhvr>
                                    </p:animEffect>
                                  </p:childTnLst>
                                </p:cTn>
                              </p:par>
                            </p:childTnLst>
                          </p:cTn>
                        </p:par>
                        <p:par>
                          <p:cTn id="147" fill="hold">
                            <p:stCondLst>
                              <p:cond delay="500"/>
                            </p:stCondLst>
                            <p:childTnLst>
                              <p:par>
                                <p:cTn id="148" presetID="10" presetClass="entr" presetSubtype="0" fill="hold" grpId="0" nodeType="afterEffect">
                                  <p:stCondLst>
                                    <p:cond delay="0"/>
                                  </p:stCondLst>
                                  <p:childTnLst>
                                    <p:set>
                                      <p:cBhvr>
                                        <p:cTn id="149" dur="1" fill="hold">
                                          <p:stCondLst>
                                            <p:cond delay="0"/>
                                          </p:stCondLst>
                                        </p:cTn>
                                        <p:tgtEl>
                                          <p:spTgt spid="31"/>
                                        </p:tgtEl>
                                        <p:attrNameLst>
                                          <p:attrName>style.visibility</p:attrName>
                                        </p:attrNameLst>
                                      </p:cBhvr>
                                      <p:to>
                                        <p:strVal val="visible"/>
                                      </p:to>
                                    </p:set>
                                    <p:animEffect transition="in" filter="fade">
                                      <p:cBhvr>
                                        <p:cTn id="150" dur="500"/>
                                        <p:tgtEl>
                                          <p:spTgt spid="31"/>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32"/>
                                        </p:tgtEl>
                                        <p:attrNameLst>
                                          <p:attrName>style.visibility</p:attrName>
                                        </p:attrNameLst>
                                      </p:cBhvr>
                                      <p:to>
                                        <p:strVal val="visible"/>
                                      </p:to>
                                    </p:set>
                                    <p:animEffect transition="in" filter="fade">
                                      <p:cBhvr>
                                        <p:cTn id="153" dur="500"/>
                                        <p:tgtEl>
                                          <p:spTgt spid="32"/>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1" fill="hold" nodeType="clickEffect">
                                  <p:stCondLst>
                                    <p:cond delay="0"/>
                                  </p:stCondLst>
                                  <p:childTnLst>
                                    <p:set>
                                      <p:cBhvr>
                                        <p:cTn id="157" dur="1" fill="hold">
                                          <p:stCondLst>
                                            <p:cond delay="0"/>
                                          </p:stCondLst>
                                        </p:cTn>
                                        <p:tgtEl>
                                          <p:spTgt spid="38"/>
                                        </p:tgtEl>
                                        <p:attrNameLst>
                                          <p:attrName>style.visibility</p:attrName>
                                        </p:attrNameLst>
                                      </p:cBhvr>
                                      <p:to>
                                        <p:strVal val="visible"/>
                                      </p:to>
                                    </p:set>
                                    <p:animEffect transition="in" filter="wipe(up)">
                                      <p:cBhvr>
                                        <p:cTn id="158" dur="500"/>
                                        <p:tgtEl>
                                          <p:spTgt spid="38"/>
                                        </p:tgtEl>
                                      </p:cBhvr>
                                    </p:animEffect>
                                  </p:childTnLst>
                                </p:cTn>
                              </p:par>
                              <p:par>
                                <p:cTn id="159" presetID="22" presetClass="entr" presetSubtype="1" fill="hold" nodeType="withEffect">
                                  <p:stCondLst>
                                    <p:cond delay="0"/>
                                  </p:stCondLst>
                                  <p:childTnLst>
                                    <p:set>
                                      <p:cBhvr>
                                        <p:cTn id="160" dur="1" fill="hold">
                                          <p:stCondLst>
                                            <p:cond delay="0"/>
                                          </p:stCondLst>
                                        </p:cTn>
                                        <p:tgtEl>
                                          <p:spTgt spid="39"/>
                                        </p:tgtEl>
                                        <p:attrNameLst>
                                          <p:attrName>style.visibility</p:attrName>
                                        </p:attrNameLst>
                                      </p:cBhvr>
                                      <p:to>
                                        <p:strVal val="visible"/>
                                      </p:to>
                                    </p:set>
                                    <p:animEffect transition="in" filter="wipe(up)">
                                      <p:cBhvr>
                                        <p:cTn id="161" dur="500"/>
                                        <p:tgtEl>
                                          <p:spTgt spid="39"/>
                                        </p:tgtEl>
                                      </p:cBhvr>
                                    </p:animEffect>
                                  </p:childTnLst>
                                </p:cTn>
                              </p:par>
                            </p:childTnLst>
                          </p:cTn>
                        </p:par>
                        <p:par>
                          <p:cTn id="162" fill="hold">
                            <p:stCondLst>
                              <p:cond delay="500"/>
                            </p:stCondLst>
                            <p:childTnLst>
                              <p:par>
                                <p:cTn id="163" presetID="10" presetClass="entr" presetSubtype="0" fill="hold" grpId="0" nodeType="after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34"/>
                                        </p:tgtEl>
                                        <p:attrNameLst>
                                          <p:attrName>style.visibility</p:attrName>
                                        </p:attrNameLst>
                                      </p:cBhvr>
                                      <p:to>
                                        <p:strVal val="visible"/>
                                      </p:to>
                                    </p:set>
                                    <p:animEffect transition="in" filter="fade">
                                      <p:cBhvr>
                                        <p:cTn id="168" dur="500"/>
                                        <p:tgtEl>
                                          <p:spTgt spid="34"/>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1" fill="hold" nodeType="clickEffect">
                                  <p:stCondLst>
                                    <p:cond delay="0"/>
                                  </p:stCondLst>
                                  <p:childTnLst>
                                    <p:set>
                                      <p:cBhvr>
                                        <p:cTn id="172" dur="1" fill="hold">
                                          <p:stCondLst>
                                            <p:cond delay="0"/>
                                          </p:stCondLst>
                                        </p:cTn>
                                        <p:tgtEl>
                                          <p:spTgt spid="40"/>
                                        </p:tgtEl>
                                        <p:attrNameLst>
                                          <p:attrName>style.visibility</p:attrName>
                                        </p:attrNameLst>
                                      </p:cBhvr>
                                      <p:to>
                                        <p:strVal val="visible"/>
                                      </p:to>
                                    </p:set>
                                    <p:animEffect transition="in" filter="wipe(up)">
                                      <p:cBhvr>
                                        <p:cTn id="173" dur="500"/>
                                        <p:tgtEl>
                                          <p:spTgt spid="40"/>
                                        </p:tgtEl>
                                      </p:cBhvr>
                                    </p:animEffect>
                                  </p:childTnLst>
                                </p:cTn>
                              </p:par>
                            </p:childTnLst>
                          </p:cTn>
                        </p:par>
                        <p:par>
                          <p:cTn id="174" fill="hold">
                            <p:stCondLst>
                              <p:cond delay="500"/>
                            </p:stCondLst>
                            <p:childTnLst>
                              <p:par>
                                <p:cTn id="175" presetID="10" presetClass="entr" presetSubtype="0" fill="hold" grpId="0" nodeType="afterEffect">
                                  <p:stCondLst>
                                    <p:cond delay="0"/>
                                  </p:stCondLst>
                                  <p:childTnLst>
                                    <p:set>
                                      <p:cBhvr>
                                        <p:cTn id="176" dur="1" fill="hold">
                                          <p:stCondLst>
                                            <p:cond delay="0"/>
                                          </p:stCondLst>
                                        </p:cTn>
                                        <p:tgtEl>
                                          <p:spTgt spid="35"/>
                                        </p:tgtEl>
                                        <p:attrNameLst>
                                          <p:attrName>style.visibility</p:attrName>
                                        </p:attrNameLst>
                                      </p:cBhvr>
                                      <p:to>
                                        <p:strVal val="visible"/>
                                      </p:to>
                                    </p:set>
                                    <p:animEffect transition="in" filter="fade">
                                      <p:cBhvr>
                                        <p:cTn id="177" dur="500"/>
                                        <p:tgtEl>
                                          <p:spTgt spid="35"/>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1" fill="hold" grpId="0" nodeType="clickEffect">
                                  <p:stCondLst>
                                    <p:cond delay="0"/>
                                  </p:stCondLst>
                                  <p:childTnLst>
                                    <p:set>
                                      <p:cBhvr>
                                        <p:cTn id="181" dur="1" fill="hold">
                                          <p:stCondLst>
                                            <p:cond delay="0"/>
                                          </p:stCondLst>
                                        </p:cTn>
                                        <p:tgtEl>
                                          <p:spTgt spid="54"/>
                                        </p:tgtEl>
                                        <p:attrNameLst>
                                          <p:attrName>style.visibility</p:attrName>
                                        </p:attrNameLst>
                                      </p:cBhvr>
                                      <p:to>
                                        <p:strVal val="visible"/>
                                      </p:to>
                                    </p:set>
                                    <p:animEffect transition="in" filter="wipe(up)">
                                      <p:cBhvr>
                                        <p:cTn id="182" dur="500"/>
                                        <p:tgtEl>
                                          <p:spTgt spid="54"/>
                                        </p:tgtEl>
                                      </p:cBhvr>
                                    </p:animEffect>
                                  </p:childTnLst>
                                </p:cTn>
                              </p:par>
                            </p:childTnLst>
                          </p:cTn>
                        </p:par>
                        <p:par>
                          <p:cTn id="183" fill="hold">
                            <p:stCondLst>
                              <p:cond delay="500"/>
                            </p:stCondLst>
                            <p:childTnLst>
                              <p:par>
                                <p:cTn id="184" presetID="10" presetClass="entr" presetSubtype="0" fill="hold" grpId="0" nodeType="afterEffect">
                                  <p:stCondLst>
                                    <p:cond delay="0"/>
                                  </p:stCondLst>
                                  <p:childTnLst>
                                    <p:set>
                                      <p:cBhvr>
                                        <p:cTn id="185" dur="1" fill="hold">
                                          <p:stCondLst>
                                            <p:cond delay="0"/>
                                          </p:stCondLst>
                                        </p:cTn>
                                        <p:tgtEl>
                                          <p:spTgt spid="41"/>
                                        </p:tgtEl>
                                        <p:attrNameLst>
                                          <p:attrName>style.visibility</p:attrName>
                                        </p:attrNameLst>
                                      </p:cBhvr>
                                      <p:to>
                                        <p:strVal val="visible"/>
                                      </p:to>
                                    </p:set>
                                    <p:animEffect transition="in" filter="fade">
                                      <p:cBhvr>
                                        <p:cTn id="186" dur="500"/>
                                        <p:tgtEl>
                                          <p:spTgt spid="41"/>
                                        </p:tgtEl>
                                      </p:cBhvr>
                                    </p:animEffect>
                                  </p:childTnLst>
                                </p:cTn>
                              </p:par>
                            </p:childTnLst>
                          </p:cTn>
                        </p:par>
                      </p:childTnLst>
                    </p:cTn>
                  </p:par>
                  <p:par>
                    <p:cTn id="187" fill="hold">
                      <p:stCondLst>
                        <p:cond delay="indefinite"/>
                      </p:stCondLst>
                      <p:childTnLst>
                        <p:par>
                          <p:cTn id="188" fill="hold">
                            <p:stCondLst>
                              <p:cond delay="0"/>
                            </p:stCondLst>
                            <p:childTnLst>
                              <p:par>
                                <p:cTn id="189" presetID="10" presetClass="entr" presetSubtype="0" fill="hold" grpId="0" nodeType="clickEffect">
                                  <p:stCondLst>
                                    <p:cond delay="0"/>
                                  </p:stCondLst>
                                  <p:childTnLst>
                                    <p:set>
                                      <p:cBhvr>
                                        <p:cTn id="190" dur="1" fill="hold">
                                          <p:stCondLst>
                                            <p:cond delay="0"/>
                                          </p:stCondLst>
                                        </p:cTn>
                                        <p:tgtEl>
                                          <p:spTgt spid="42"/>
                                        </p:tgtEl>
                                        <p:attrNameLst>
                                          <p:attrName>style.visibility</p:attrName>
                                        </p:attrNameLst>
                                      </p:cBhvr>
                                      <p:to>
                                        <p:strVal val="visible"/>
                                      </p:to>
                                    </p:set>
                                    <p:animEffect transition="in" filter="fade">
                                      <p:cBhvr>
                                        <p:cTn id="191" dur="500"/>
                                        <p:tgtEl>
                                          <p:spTgt spid="42"/>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1" fill="hold" nodeType="clickEffect">
                                  <p:stCondLst>
                                    <p:cond delay="0"/>
                                  </p:stCondLst>
                                  <p:childTnLst>
                                    <p:set>
                                      <p:cBhvr>
                                        <p:cTn id="195" dur="1" fill="hold">
                                          <p:stCondLst>
                                            <p:cond delay="0"/>
                                          </p:stCondLst>
                                        </p:cTn>
                                        <p:tgtEl>
                                          <p:spTgt spid="49"/>
                                        </p:tgtEl>
                                        <p:attrNameLst>
                                          <p:attrName>style.visibility</p:attrName>
                                        </p:attrNameLst>
                                      </p:cBhvr>
                                      <p:to>
                                        <p:strVal val="visible"/>
                                      </p:to>
                                    </p:set>
                                    <p:animEffect transition="in" filter="wipe(up)">
                                      <p:cBhvr>
                                        <p:cTn id="196" dur="500"/>
                                        <p:tgtEl>
                                          <p:spTgt spid="49"/>
                                        </p:tgtEl>
                                      </p:cBhvr>
                                    </p:animEffect>
                                  </p:childTnLst>
                                </p:cTn>
                              </p:par>
                              <p:par>
                                <p:cTn id="197" presetID="22" presetClass="entr" presetSubtype="1" fill="hold" nodeType="withEffect">
                                  <p:stCondLst>
                                    <p:cond delay="0"/>
                                  </p:stCondLst>
                                  <p:childTnLst>
                                    <p:set>
                                      <p:cBhvr>
                                        <p:cTn id="198" dur="1" fill="hold">
                                          <p:stCondLst>
                                            <p:cond delay="0"/>
                                          </p:stCondLst>
                                        </p:cTn>
                                        <p:tgtEl>
                                          <p:spTgt spid="48"/>
                                        </p:tgtEl>
                                        <p:attrNameLst>
                                          <p:attrName>style.visibility</p:attrName>
                                        </p:attrNameLst>
                                      </p:cBhvr>
                                      <p:to>
                                        <p:strVal val="visible"/>
                                      </p:to>
                                    </p:set>
                                    <p:animEffect transition="in" filter="wipe(up)">
                                      <p:cBhvr>
                                        <p:cTn id="199" dur="500"/>
                                        <p:tgtEl>
                                          <p:spTgt spid="48"/>
                                        </p:tgtEl>
                                      </p:cBhvr>
                                    </p:animEffect>
                                  </p:childTnLst>
                                </p:cTn>
                              </p:par>
                            </p:childTnLst>
                          </p:cTn>
                        </p:par>
                        <p:par>
                          <p:cTn id="200" fill="hold">
                            <p:stCondLst>
                              <p:cond delay="500"/>
                            </p:stCondLst>
                            <p:childTnLst>
                              <p:par>
                                <p:cTn id="201" presetID="10" presetClass="entr" presetSubtype="0" fill="hold" grpId="0" nodeType="afterEffect">
                                  <p:stCondLst>
                                    <p:cond delay="0"/>
                                  </p:stCondLst>
                                  <p:childTnLst>
                                    <p:set>
                                      <p:cBhvr>
                                        <p:cTn id="202" dur="1" fill="hold">
                                          <p:stCondLst>
                                            <p:cond delay="0"/>
                                          </p:stCondLst>
                                        </p:cTn>
                                        <p:tgtEl>
                                          <p:spTgt spid="43"/>
                                        </p:tgtEl>
                                        <p:attrNameLst>
                                          <p:attrName>style.visibility</p:attrName>
                                        </p:attrNameLst>
                                      </p:cBhvr>
                                      <p:to>
                                        <p:strVal val="visible"/>
                                      </p:to>
                                    </p:set>
                                    <p:animEffect transition="in" filter="fade">
                                      <p:cBhvr>
                                        <p:cTn id="203" dur="500"/>
                                        <p:tgtEl>
                                          <p:spTgt spid="43"/>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44"/>
                                        </p:tgtEl>
                                        <p:attrNameLst>
                                          <p:attrName>style.visibility</p:attrName>
                                        </p:attrNameLst>
                                      </p:cBhvr>
                                      <p:to>
                                        <p:strVal val="visible"/>
                                      </p:to>
                                    </p:set>
                                    <p:animEffect transition="in" filter="fade">
                                      <p:cBhvr>
                                        <p:cTn id="206" dur="500"/>
                                        <p:tgtEl>
                                          <p:spTgt spid="44"/>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1" fill="hold" nodeType="clickEffect">
                                  <p:stCondLst>
                                    <p:cond delay="0"/>
                                  </p:stCondLst>
                                  <p:childTnLst>
                                    <p:set>
                                      <p:cBhvr>
                                        <p:cTn id="210" dur="1" fill="hold">
                                          <p:stCondLst>
                                            <p:cond delay="0"/>
                                          </p:stCondLst>
                                        </p:cTn>
                                        <p:tgtEl>
                                          <p:spTgt spid="50"/>
                                        </p:tgtEl>
                                        <p:attrNameLst>
                                          <p:attrName>style.visibility</p:attrName>
                                        </p:attrNameLst>
                                      </p:cBhvr>
                                      <p:to>
                                        <p:strVal val="visible"/>
                                      </p:to>
                                    </p:set>
                                    <p:animEffect transition="in" filter="wipe(up)">
                                      <p:cBhvr>
                                        <p:cTn id="211" dur="500"/>
                                        <p:tgtEl>
                                          <p:spTgt spid="50"/>
                                        </p:tgtEl>
                                      </p:cBhvr>
                                    </p:animEffect>
                                  </p:childTnLst>
                                </p:cTn>
                              </p:par>
                              <p:par>
                                <p:cTn id="212" presetID="22" presetClass="entr" presetSubtype="1" fill="hold" nodeType="withEffect">
                                  <p:stCondLst>
                                    <p:cond delay="0"/>
                                  </p:stCondLst>
                                  <p:childTnLst>
                                    <p:set>
                                      <p:cBhvr>
                                        <p:cTn id="213" dur="1" fill="hold">
                                          <p:stCondLst>
                                            <p:cond delay="0"/>
                                          </p:stCondLst>
                                        </p:cTn>
                                        <p:tgtEl>
                                          <p:spTgt spid="51"/>
                                        </p:tgtEl>
                                        <p:attrNameLst>
                                          <p:attrName>style.visibility</p:attrName>
                                        </p:attrNameLst>
                                      </p:cBhvr>
                                      <p:to>
                                        <p:strVal val="visible"/>
                                      </p:to>
                                    </p:set>
                                    <p:animEffect transition="in" filter="wipe(up)">
                                      <p:cBhvr>
                                        <p:cTn id="214" dur="500"/>
                                        <p:tgtEl>
                                          <p:spTgt spid="51"/>
                                        </p:tgtEl>
                                      </p:cBhvr>
                                    </p:animEffect>
                                  </p:childTnLst>
                                </p:cTn>
                              </p:par>
                            </p:childTnLst>
                          </p:cTn>
                        </p:par>
                        <p:par>
                          <p:cTn id="215" fill="hold">
                            <p:stCondLst>
                              <p:cond delay="500"/>
                            </p:stCondLst>
                            <p:childTnLst>
                              <p:par>
                                <p:cTn id="216" presetID="10" presetClass="entr" presetSubtype="0" fill="hold" grpId="0" nodeType="afterEffect">
                                  <p:stCondLst>
                                    <p:cond delay="0"/>
                                  </p:stCondLst>
                                  <p:childTnLst>
                                    <p:set>
                                      <p:cBhvr>
                                        <p:cTn id="217" dur="1" fill="hold">
                                          <p:stCondLst>
                                            <p:cond delay="0"/>
                                          </p:stCondLst>
                                        </p:cTn>
                                        <p:tgtEl>
                                          <p:spTgt spid="45"/>
                                        </p:tgtEl>
                                        <p:attrNameLst>
                                          <p:attrName>style.visibility</p:attrName>
                                        </p:attrNameLst>
                                      </p:cBhvr>
                                      <p:to>
                                        <p:strVal val="visible"/>
                                      </p:to>
                                    </p:set>
                                    <p:animEffect transition="in" filter="fade">
                                      <p:cBhvr>
                                        <p:cTn id="218" dur="500"/>
                                        <p:tgtEl>
                                          <p:spTgt spid="45"/>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46"/>
                                        </p:tgtEl>
                                        <p:attrNameLst>
                                          <p:attrName>style.visibility</p:attrName>
                                        </p:attrNameLst>
                                      </p:cBhvr>
                                      <p:to>
                                        <p:strVal val="visible"/>
                                      </p:to>
                                    </p:set>
                                    <p:animEffect transition="in" filter="fade">
                                      <p:cBhvr>
                                        <p:cTn id="221" dur="500"/>
                                        <p:tgtEl>
                                          <p:spTgt spid="46"/>
                                        </p:tgtEl>
                                      </p:cBhvr>
                                    </p:animEffect>
                                  </p:childTnLst>
                                </p:cTn>
                              </p:par>
                            </p:childTnLst>
                          </p:cTn>
                        </p:par>
                      </p:childTnLst>
                    </p:cTn>
                  </p:par>
                  <p:par>
                    <p:cTn id="222" fill="hold">
                      <p:stCondLst>
                        <p:cond delay="indefinite"/>
                      </p:stCondLst>
                      <p:childTnLst>
                        <p:par>
                          <p:cTn id="223" fill="hold">
                            <p:stCondLst>
                              <p:cond delay="0"/>
                            </p:stCondLst>
                            <p:childTnLst>
                              <p:par>
                                <p:cTn id="224" presetID="22" presetClass="entr" presetSubtype="1" fill="hold" nodeType="clickEffect">
                                  <p:stCondLst>
                                    <p:cond delay="0"/>
                                  </p:stCondLst>
                                  <p:childTnLst>
                                    <p:set>
                                      <p:cBhvr>
                                        <p:cTn id="225" dur="1" fill="hold">
                                          <p:stCondLst>
                                            <p:cond delay="0"/>
                                          </p:stCondLst>
                                        </p:cTn>
                                        <p:tgtEl>
                                          <p:spTgt spid="52"/>
                                        </p:tgtEl>
                                        <p:attrNameLst>
                                          <p:attrName>style.visibility</p:attrName>
                                        </p:attrNameLst>
                                      </p:cBhvr>
                                      <p:to>
                                        <p:strVal val="visible"/>
                                      </p:to>
                                    </p:set>
                                    <p:animEffect transition="in" filter="wipe(up)">
                                      <p:cBhvr>
                                        <p:cTn id="226" dur="500"/>
                                        <p:tgtEl>
                                          <p:spTgt spid="52"/>
                                        </p:tgtEl>
                                      </p:cBhvr>
                                    </p:animEffect>
                                  </p:childTnLst>
                                </p:cTn>
                              </p:par>
                            </p:childTnLst>
                          </p:cTn>
                        </p:par>
                        <p:par>
                          <p:cTn id="227" fill="hold">
                            <p:stCondLst>
                              <p:cond delay="500"/>
                            </p:stCondLst>
                            <p:childTnLst>
                              <p:par>
                                <p:cTn id="228" presetID="10" presetClass="entr" presetSubtype="0" fill="hold" grpId="0" nodeType="afterEffect">
                                  <p:stCondLst>
                                    <p:cond delay="0"/>
                                  </p:stCondLst>
                                  <p:childTnLst>
                                    <p:set>
                                      <p:cBhvr>
                                        <p:cTn id="229" dur="1" fill="hold">
                                          <p:stCondLst>
                                            <p:cond delay="0"/>
                                          </p:stCondLst>
                                        </p:cTn>
                                        <p:tgtEl>
                                          <p:spTgt spid="47"/>
                                        </p:tgtEl>
                                        <p:attrNameLst>
                                          <p:attrName>style.visibility</p:attrName>
                                        </p:attrNameLst>
                                      </p:cBhvr>
                                      <p:to>
                                        <p:strVal val="visible"/>
                                      </p:to>
                                    </p:set>
                                    <p:animEffect transition="in" filter="fade">
                                      <p:cBhvr>
                                        <p:cTn id="230" dur="500"/>
                                        <p:tgtEl>
                                          <p:spTgt spid="47"/>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ntr" presetSubtype="0" fill="hold" grpId="0" nodeType="clickEffect">
                                  <p:stCondLst>
                                    <p:cond delay="0"/>
                                  </p:stCondLst>
                                  <p:childTnLst>
                                    <p:set>
                                      <p:cBhvr>
                                        <p:cTn id="234" dur="1" fill="hold">
                                          <p:stCondLst>
                                            <p:cond delay="0"/>
                                          </p:stCondLst>
                                        </p:cTn>
                                        <p:tgtEl>
                                          <p:spTgt spid="56"/>
                                        </p:tgtEl>
                                        <p:attrNameLst>
                                          <p:attrName>style.visibility</p:attrName>
                                        </p:attrNameLst>
                                      </p:cBhvr>
                                      <p:to>
                                        <p:strVal val="visible"/>
                                      </p:to>
                                    </p:set>
                                    <p:animEffect transition="in" filter="fade">
                                      <p:cBhvr>
                                        <p:cTn id="235" dur="500"/>
                                        <p:tgtEl>
                                          <p:spTgt spid="56"/>
                                        </p:tgtEl>
                                      </p:cBhvr>
                                    </p:animEffect>
                                  </p:childTnLst>
                                </p:cTn>
                              </p:par>
                            </p:childTnLst>
                          </p:cTn>
                        </p:par>
                      </p:childTnLst>
                    </p:cTn>
                  </p:par>
                  <p:par>
                    <p:cTn id="236" fill="hold">
                      <p:stCondLst>
                        <p:cond delay="indefinite"/>
                      </p:stCondLst>
                      <p:childTnLst>
                        <p:par>
                          <p:cTn id="237" fill="hold">
                            <p:stCondLst>
                              <p:cond delay="0"/>
                            </p:stCondLst>
                            <p:childTnLst>
                              <p:par>
                                <p:cTn id="238" presetID="1" presetClass="exit" presetSubtype="0" fill="hold" grpId="1" nodeType="clickEffect">
                                  <p:stCondLst>
                                    <p:cond delay="0"/>
                                  </p:stCondLst>
                                  <p:childTnLst>
                                    <p:set>
                                      <p:cBhvr>
                                        <p:cTn id="239" dur="1" fill="hold">
                                          <p:stCondLst>
                                            <p:cond delay="0"/>
                                          </p:stCondLst>
                                        </p:cTn>
                                        <p:tgtEl>
                                          <p:spTgt spid="56"/>
                                        </p:tgtEl>
                                        <p:attrNameLst>
                                          <p:attrName>style.visibility</p:attrName>
                                        </p:attrNameLst>
                                      </p:cBhvr>
                                      <p:to>
                                        <p:strVal val="hidden"/>
                                      </p:to>
                                    </p:set>
                                  </p:childTnLst>
                                </p:cTn>
                              </p:par>
                            </p:childTnLst>
                          </p:cTn>
                        </p:par>
                      </p:childTnLst>
                    </p:cTn>
                  </p:par>
                  <p:par>
                    <p:cTn id="240" fill="hold">
                      <p:stCondLst>
                        <p:cond delay="indefinite"/>
                      </p:stCondLst>
                      <p:childTnLst>
                        <p:par>
                          <p:cTn id="241" fill="hold">
                            <p:stCondLst>
                              <p:cond delay="0"/>
                            </p:stCondLst>
                            <p:childTnLst>
                              <p:par>
                                <p:cTn id="242" presetID="10" presetClass="entr" presetSubtype="0" fill="hold" grpId="0" nodeType="clickEffect">
                                  <p:stCondLst>
                                    <p:cond delay="0"/>
                                  </p:stCondLst>
                                  <p:childTnLst>
                                    <p:set>
                                      <p:cBhvr>
                                        <p:cTn id="243" dur="1" fill="hold">
                                          <p:stCondLst>
                                            <p:cond delay="0"/>
                                          </p:stCondLst>
                                        </p:cTn>
                                        <p:tgtEl>
                                          <p:spTgt spid="55"/>
                                        </p:tgtEl>
                                        <p:attrNameLst>
                                          <p:attrName>style.visibility</p:attrName>
                                        </p:attrNameLst>
                                      </p:cBhvr>
                                      <p:to>
                                        <p:strVal val="visible"/>
                                      </p:to>
                                    </p:set>
                                    <p:animEffect transition="in" filter="fade">
                                      <p:cBhvr>
                                        <p:cTn id="244" dur="500"/>
                                        <p:tgtEl>
                                          <p:spTgt spid="55"/>
                                        </p:tgtEl>
                                      </p:cBhvr>
                                    </p:animEffect>
                                  </p:childTnLst>
                                </p:cTn>
                              </p:par>
                            </p:childTnLst>
                          </p:cTn>
                        </p:par>
                      </p:childTnLst>
                    </p:cTn>
                  </p:par>
                  <p:par>
                    <p:cTn id="245" fill="hold">
                      <p:stCondLst>
                        <p:cond delay="indefinite"/>
                      </p:stCondLst>
                      <p:childTnLst>
                        <p:par>
                          <p:cTn id="246" fill="hold">
                            <p:stCondLst>
                              <p:cond delay="0"/>
                            </p:stCondLst>
                            <p:childTnLst>
                              <p:par>
                                <p:cTn id="247" presetID="64" presetClass="path" presetSubtype="0" accel="50000" decel="50000" fill="hold" grpId="1" nodeType="clickEffect">
                                  <p:stCondLst>
                                    <p:cond delay="0"/>
                                  </p:stCondLst>
                                  <p:childTnLst>
                                    <p:animMotion origin="layout" path="M -2.29167E-6 -3.33333E-6 L 0.06107 -0.12176 " pathEditMode="relative" rAng="0" ptsTypes="AA">
                                      <p:cBhvr>
                                        <p:cTn id="248" dur="2000" fill="hold"/>
                                        <p:tgtEl>
                                          <p:spTgt spid="55"/>
                                        </p:tgtEl>
                                        <p:attrNameLst>
                                          <p:attrName>ppt_x</p:attrName>
                                          <p:attrName>ppt_y</p:attrName>
                                        </p:attrNameLst>
                                      </p:cBhvr>
                                      <p:rCtr x="3047" y="-6088"/>
                                    </p:animMotion>
                                  </p:childTnLst>
                                </p:cTn>
                              </p:par>
                            </p:childTnLst>
                          </p:cTn>
                        </p:par>
                      </p:childTnLst>
                    </p:cTn>
                  </p:par>
                  <p:par>
                    <p:cTn id="249" fill="hold">
                      <p:stCondLst>
                        <p:cond delay="indefinite"/>
                      </p:stCondLst>
                      <p:childTnLst>
                        <p:par>
                          <p:cTn id="250" fill="hold">
                            <p:stCondLst>
                              <p:cond delay="0"/>
                            </p:stCondLst>
                            <p:childTnLst>
                              <p:par>
                                <p:cTn id="251" presetID="1" presetClass="exit" presetSubtype="0" fill="hold" grpId="2" nodeType="clickEffect">
                                  <p:stCondLst>
                                    <p:cond delay="0"/>
                                  </p:stCondLst>
                                  <p:childTnLst>
                                    <p:set>
                                      <p:cBhvr>
                                        <p:cTn id="252" dur="1" fill="hold">
                                          <p:stCondLst>
                                            <p:cond delay="0"/>
                                          </p:stCondLst>
                                        </p:cTn>
                                        <p:tgtEl>
                                          <p:spTgt spid="55"/>
                                        </p:tgtEl>
                                        <p:attrNameLst>
                                          <p:attrName>style.visibility</p:attrName>
                                        </p:attrNameLst>
                                      </p:cBhvr>
                                      <p:to>
                                        <p:strVal val="hidden"/>
                                      </p:to>
                                    </p:set>
                                  </p:childTnLst>
                                </p:cTn>
                              </p:par>
                              <p:par>
                                <p:cTn id="253" presetID="10" presetClass="entr" presetSubtype="0" fill="hold" grpId="0" nodeType="withEffect">
                                  <p:stCondLst>
                                    <p:cond delay="0"/>
                                  </p:stCondLst>
                                  <p:childTnLst>
                                    <p:set>
                                      <p:cBhvr>
                                        <p:cTn id="254" dur="1" fill="hold">
                                          <p:stCondLst>
                                            <p:cond delay="0"/>
                                          </p:stCondLst>
                                        </p:cTn>
                                        <p:tgtEl>
                                          <p:spTgt spid="53"/>
                                        </p:tgtEl>
                                        <p:attrNameLst>
                                          <p:attrName>style.visibility</p:attrName>
                                        </p:attrNameLst>
                                      </p:cBhvr>
                                      <p:to>
                                        <p:strVal val="visible"/>
                                      </p:to>
                                    </p:set>
                                    <p:animEffect transition="in" filter="fade">
                                      <p:cBhvr>
                                        <p:cTn id="25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5" grpId="0"/>
      <p:bldP spid="27" grpId="0"/>
      <p:bldP spid="28" grpId="0" animBg="1"/>
      <p:bldP spid="29" grpId="0" animBg="1"/>
      <p:bldP spid="59" grpId="0" animBg="1"/>
      <p:bldP spid="60" grpId="0" animBg="1"/>
      <p:bldP spid="61" grpId="0" animBg="1"/>
      <p:bldP spid="62" grpId="0" animBg="1"/>
      <p:bldP spid="63" grpId="0" animBg="1"/>
      <p:bldP spid="64" grpId="0" animBg="1"/>
      <p:bldP spid="30" grpId="0" animBg="1"/>
      <p:bldP spid="31" grpId="0" animBg="1"/>
      <p:bldP spid="32" grpId="0" animBg="1"/>
      <p:bldP spid="33" grpId="0" animBg="1"/>
      <p:bldP spid="34" grpId="0" animBg="1"/>
      <p:bldP spid="35" grpId="0" animBg="1"/>
      <p:bldP spid="41" grpId="0"/>
      <p:bldP spid="42" grpId="0" animBg="1"/>
      <p:bldP spid="43" grpId="0" animBg="1"/>
      <p:bldP spid="44" grpId="0" animBg="1"/>
      <p:bldP spid="45" grpId="0" animBg="1"/>
      <p:bldP spid="46" grpId="0" animBg="1"/>
      <p:bldP spid="47" grpId="0" animBg="1"/>
      <p:bldP spid="53" grpId="0"/>
      <p:bldP spid="54" grpId="0" animBg="1"/>
      <p:bldP spid="55" grpId="0" animBg="1"/>
      <p:bldP spid="55" grpId="1" animBg="1"/>
      <p:bldP spid="55" grpId="2" animBg="1"/>
      <p:bldP spid="56" grpId="0" animBg="1"/>
      <p:bldP spid="56"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Example 2</a:t>
            </a:r>
          </a:p>
        </p:txBody>
      </p:sp>
      <p:sp>
        <p:nvSpPr>
          <p:cNvPr id="4" name="Oval 3"/>
          <p:cNvSpPr/>
          <p:nvPr/>
        </p:nvSpPr>
        <p:spPr>
          <a:xfrm>
            <a:off x="2638797" y="2398059"/>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14</a:t>
            </a:r>
          </a:p>
        </p:txBody>
      </p:sp>
      <p:cxnSp>
        <p:nvCxnSpPr>
          <p:cNvPr id="5" name="Straight Connector 4"/>
          <p:cNvCxnSpPr>
            <a:stCxn id="4" idx="3"/>
            <a:endCxn id="6" idx="0"/>
          </p:cNvCxnSpPr>
          <p:nvPr/>
        </p:nvCxnSpPr>
        <p:spPr>
          <a:xfrm flipH="1">
            <a:off x="2384408" y="2944401"/>
            <a:ext cx="348127" cy="41199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2064368" y="3356392"/>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cxnSp>
        <p:nvCxnSpPr>
          <p:cNvPr id="7" name="Straight Connector 6"/>
          <p:cNvCxnSpPr>
            <a:stCxn id="4" idx="5"/>
            <a:endCxn id="8" idx="1"/>
          </p:cNvCxnSpPr>
          <p:nvPr/>
        </p:nvCxnSpPr>
        <p:spPr>
          <a:xfrm>
            <a:off x="3185139" y="2944401"/>
            <a:ext cx="449653" cy="42692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541054" y="3277586"/>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7</a:t>
            </a:r>
          </a:p>
        </p:txBody>
      </p:sp>
      <p:graphicFrame>
        <p:nvGraphicFramePr>
          <p:cNvPr id="9" name="Table 8"/>
          <p:cNvGraphicFramePr>
            <a:graphicFrameLocks noGrp="1"/>
          </p:cNvGraphicFramePr>
          <p:nvPr/>
        </p:nvGraphicFramePr>
        <p:xfrm>
          <a:off x="1657484" y="1386239"/>
          <a:ext cx="3840480" cy="5486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1751283045"/>
                    </a:ext>
                  </a:extLst>
                </a:gridCol>
              </a:tblGrid>
              <a:tr h="548640">
                <a:tc>
                  <a:txBody>
                    <a:bodyPr/>
                    <a:lstStyle/>
                    <a:p>
                      <a:pPr algn="ctr"/>
                      <a:r>
                        <a:rPr lang="en-US" sz="2400" dirty="0"/>
                        <a:t>14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b="1" dirty="0">
                          <a:solidFill>
                            <a:schemeClr val="bg1">
                              <a:lumMod val="95000"/>
                            </a:schemeClr>
                          </a:solidFill>
                        </a:rPr>
                        <a:t>16</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tc>
                  <a:txBody>
                    <a:bodyPr/>
                    <a:lstStyle/>
                    <a:p>
                      <a:pPr algn="ctr"/>
                      <a:r>
                        <a:rPr lang="en-US" sz="2400" b="1" dirty="0">
                          <a:solidFill>
                            <a:schemeClr val="bg1">
                              <a:lumMod val="95000"/>
                            </a:schemeClr>
                          </a:solidFill>
                        </a:rPr>
                        <a:t>17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tc>
                  <a:txBody>
                    <a:bodyPr/>
                    <a:lstStyle/>
                    <a:p>
                      <a:pPr algn="ctr"/>
                      <a:r>
                        <a:rPr lang="en-US" sz="2400" b="1" dirty="0">
                          <a:solidFill>
                            <a:schemeClr val="bg1">
                              <a:lumMod val="95000"/>
                            </a:schemeClr>
                          </a:solidFill>
                        </a:rPr>
                        <a:t>19</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bl>
          </a:graphicData>
        </a:graphic>
      </p:graphicFrame>
      <p:cxnSp>
        <p:nvCxnSpPr>
          <p:cNvPr id="10" name="Straight Connector 9"/>
          <p:cNvCxnSpPr/>
          <p:nvPr/>
        </p:nvCxnSpPr>
        <p:spPr>
          <a:xfrm>
            <a:off x="6096000" y="1053692"/>
            <a:ext cx="0" cy="52078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358699" y="2426143"/>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7</a:t>
            </a:r>
          </a:p>
        </p:txBody>
      </p:sp>
      <p:cxnSp>
        <p:nvCxnSpPr>
          <p:cNvPr id="12" name="Straight Connector 11"/>
          <p:cNvCxnSpPr>
            <a:stCxn id="11" idx="3"/>
            <a:endCxn id="13" idx="0"/>
          </p:cNvCxnSpPr>
          <p:nvPr/>
        </p:nvCxnSpPr>
        <p:spPr>
          <a:xfrm flipH="1">
            <a:off x="7104310" y="2972485"/>
            <a:ext cx="348127" cy="41199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784270" y="3384476"/>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graphicFrame>
        <p:nvGraphicFramePr>
          <p:cNvPr id="14" name="Table 13"/>
          <p:cNvGraphicFramePr>
            <a:graphicFrameLocks noGrp="1"/>
          </p:cNvGraphicFramePr>
          <p:nvPr/>
        </p:nvGraphicFramePr>
        <p:xfrm>
          <a:off x="7197653" y="1386239"/>
          <a:ext cx="3840480" cy="5486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1751283045"/>
                    </a:ext>
                  </a:extLst>
                </a:gridCol>
              </a:tblGrid>
              <a:tr h="548640">
                <a:tc>
                  <a:txBody>
                    <a:bodyPr/>
                    <a:lstStyle/>
                    <a:p>
                      <a:pPr algn="ctr"/>
                      <a:r>
                        <a:rPr lang="en-US" sz="2400" dirty="0"/>
                        <a:t>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b="1" dirty="0">
                          <a:solidFill>
                            <a:schemeClr val="bg1">
                              <a:lumMod val="95000"/>
                            </a:schemeClr>
                          </a:solidFill>
                        </a:rPr>
                        <a:t>14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tc>
                  <a:txBody>
                    <a:bodyPr/>
                    <a:lstStyle/>
                    <a:p>
                      <a:pPr algn="ctr"/>
                      <a:r>
                        <a:rPr lang="en-US" sz="2400" b="1" dirty="0">
                          <a:solidFill>
                            <a:schemeClr val="bg1">
                              <a:lumMod val="95000"/>
                            </a:schemeClr>
                          </a:solidFill>
                        </a:rPr>
                        <a:t>16</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tc>
                  <a:txBody>
                    <a:bodyPr/>
                    <a:lstStyle/>
                    <a:p>
                      <a:pPr algn="ctr"/>
                      <a:r>
                        <a:rPr lang="en-US" sz="2400" b="1" dirty="0">
                          <a:solidFill>
                            <a:schemeClr val="bg1">
                              <a:lumMod val="95000"/>
                            </a:schemeClr>
                          </a:solidFill>
                        </a:rPr>
                        <a:t>17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tc>
                  <a:txBody>
                    <a:bodyPr/>
                    <a:lstStyle/>
                    <a:p>
                      <a:pPr algn="ctr"/>
                      <a:r>
                        <a:rPr lang="en-US" sz="2400" b="1" dirty="0">
                          <a:solidFill>
                            <a:schemeClr val="bg1"/>
                          </a:solidFill>
                        </a:rPr>
                        <a:t>19</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bl>
          </a:graphicData>
        </a:graphic>
      </p:graphicFrame>
      <p:grpSp>
        <p:nvGrpSpPr>
          <p:cNvPr id="15" name="Group 14"/>
          <p:cNvGrpSpPr/>
          <p:nvPr/>
        </p:nvGrpSpPr>
        <p:grpSpPr>
          <a:xfrm>
            <a:off x="3630328" y="2600912"/>
            <a:ext cx="1826602" cy="1097281"/>
            <a:chOff x="3630328" y="2600912"/>
            <a:chExt cx="1826602" cy="1097281"/>
          </a:xfrm>
        </p:grpSpPr>
        <p:cxnSp>
          <p:nvCxnSpPr>
            <p:cNvPr id="16" name="Straight Arrow Connector 15"/>
            <p:cNvCxnSpPr/>
            <p:nvPr/>
          </p:nvCxnSpPr>
          <p:spPr>
            <a:xfrm flipH="1">
              <a:off x="3630328" y="2600912"/>
              <a:ext cx="1815726" cy="1"/>
            </a:xfrm>
            <a:prstGeom prst="straightConnector1">
              <a:avLst/>
            </a:prstGeom>
            <a:ln w="28575">
              <a:solidFill>
                <a:srgbClr val="ED52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446054" y="2600913"/>
              <a:ext cx="0" cy="1097280"/>
            </a:xfrm>
            <a:prstGeom prst="line">
              <a:avLst/>
            </a:prstGeom>
            <a:ln w="28575">
              <a:solidFill>
                <a:srgbClr val="ED524F"/>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268210" y="3693459"/>
              <a:ext cx="1188720" cy="0"/>
            </a:xfrm>
            <a:prstGeom prst="straightConnector1">
              <a:avLst/>
            </a:prstGeom>
            <a:ln w="28575">
              <a:solidFill>
                <a:srgbClr val="ED52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4075612" y="2642164"/>
            <a:ext cx="1387942" cy="923330"/>
          </a:xfrm>
          <a:prstGeom prst="rect">
            <a:avLst/>
          </a:prstGeom>
          <a:noFill/>
        </p:spPr>
        <p:txBody>
          <a:bodyPr wrap="square" rtlCol="0">
            <a:spAutoFit/>
          </a:bodyPr>
          <a:lstStyle/>
          <a:p>
            <a:pPr algn="just"/>
            <a:r>
              <a:rPr lang="en-US" b="1" dirty="0">
                <a:solidFill>
                  <a:srgbClr val="0070C0"/>
                </a:solidFill>
              </a:rPr>
              <a:t>Swap &amp; remove the last element</a:t>
            </a:r>
          </a:p>
        </p:txBody>
      </p:sp>
      <p:sp>
        <p:nvSpPr>
          <p:cNvPr id="20" name="Freeform 19"/>
          <p:cNvSpPr/>
          <p:nvPr/>
        </p:nvSpPr>
        <p:spPr>
          <a:xfrm rot="10800000">
            <a:off x="1976717" y="1149531"/>
            <a:ext cx="1210620" cy="235131"/>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1" name="TextBox 20"/>
          <p:cNvSpPr txBox="1"/>
          <p:nvPr/>
        </p:nvSpPr>
        <p:spPr>
          <a:xfrm>
            <a:off x="9222372" y="2417747"/>
            <a:ext cx="2617309" cy="461665"/>
          </a:xfrm>
          <a:prstGeom prst="rect">
            <a:avLst/>
          </a:prstGeom>
          <a:solidFill>
            <a:schemeClr val="bg1">
              <a:lumMod val="85000"/>
            </a:schemeClr>
          </a:solidFill>
        </p:spPr>
        <p:txBody>
          <a:bodyPr wrap="square" rtlCol="0">
            <a:spAutoFit/>
          </a:bodyPr>
          <a:lstStyle/>
          <a:p>
            <a:pPr algn="ctr"/>
            <a:r>
              <a:rPr lang="en-US" sz="2400" b="1" dirty="0"/>
              <a:t>Already a Max-heap</a:t>
            </a:r>
          </a:p>
        </p:txBody>
      </p:sp>
      <p:sp>
        <p:nvSpPr>
          <p:cNvPr id="22" name="Freeform 21"/>
          <p:cNvSpPr/>
          <p:nvPr/>
        </p:nvSpPr>
        <p:spPr>
          <a:xfrm rot="10800000">
            <a:off x="7408978" y="1117927"/>
            <a:ext cx="755308" cy="214483"/>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3" name="TextBox 22"/>
          <p:cNvSpPr txBox="1"/>
          <p:nvPr/>
        </p:nvSpPr>
        <p:spPr>
          <a:xfrm>
            <a:off x="3632494" y="3397571"/>
            <a:ext cx="457200" cy="400110"/>
          </a:xfrm>
          <a:prstGeom prst="rect">
            <a:avLst/>
          </a:prstGeom>
          <a:solidFill>
            <a:srgbClr val="002060"/>
          </a:solidFill>
        </p:spPr>
        <p:txBody>
          <a:bodyPr wrap="square" rtlCol="0" anchor="ctr">
            <a:spAutoFit/>
          </a:bodyPr>
          <a:lstStyle/>
          <a:p>
            <a:pPr algn="ctr"/>
            <a:r>
              <a:rPr lang="en-US" sz="2000" b="1" dirty="0">
                <a:solidFill>
                  <a:schemeClr val="accent5"/>
                </a:solidFill>
              </a:rPr>
              <a:t>14</a:t>
            </a:r>
          </a:p>
        </p:txBody>
      </p:sp>
      <p:sp>
        <p:nvSpPr>
          <p:cNvPr id="24" name="TextBox 23"/>
          <p:cNvSpPr txBox="1"/>
          <p:nvPr/>
        </p:nvSpPr>
        <p:spPr>
          <a:xfrm>
            <a:off x="2730237" y="2518044"/>
            <a:ext cx="457200" cy="400110"/>
          </a:xfrm>
          <a:prstGeom prst="rect">
            <a:avLst/>
          </a:prstGeom>
          <a:solidFill>
            <a:srgbClr val="002060"/>
          </a:solidFill>
        </p:spPr>
        <p:txBody>
          <a:bodyPr wrap="square" rtlCol="0" anchor="ctr">
            <a:spAutoFit/>
          </a:bodyPr>
          <a:lstStyle/>
          <a:p>
            <a:pPr algn="ctr"/>
            <a:r>
              <a:rPr lang="en-US" sz="2000" b="1" dirty="0">
                <a:solidFill>
                  <a:schemeClr val="accent5"/>
                </a:solidFill>
              </a:rPr>
              <a:t>7</a:t>
            </a:r>
          </a:p>
        </p:txBody>
      </p:sp>
      <p:sp>
        <p:nvSpPr>
          <p:cNvPr id="25" name="TextBox 24"/>
          <p:cNvSpPr txBox="1"/>
          <p:nvPr/>
        </p:nvSpPr>
        <p:spPr>
          <a:xfrm>
            <a:off x="2952207" y="1430255"/>
            <a:ext cx="548640" cy="457200"/>
          </a:xfrm>
          <a:prstGeom prst="rect">
            <a:avLst/>
          </a:prstGeom>
          <a:solidFill>
            <a:schemeClr val="bg1"/>
          </a:solidFill>
          <a:ln>
            <a:noFill/>
          </a:ln>
        </p:spPr>
        <p:txBody>
          <a:bodyPr wrap="square" rtlCol="0">
            <a:spAutoFit/>
          </a:bodyPr>
          <a:lstStyle/>
          <a:p>
            <a:pPr algn="ctr"/>
            <a:r>
              <a:rPr lang="en-US" sz="2400" dirty="0">
                <a:solidFill>
                  <a:srgbClr val="A71160"/>
                </a:solidFill>
              </a:rPr>
              <a:t>14</a:t>
            </a:r>
          </a:p>
        </p:txBody>
      </p:sp>
      <p:sp>
        <p:nvSpPr>
          <p:cNvPr id="26" name="TextBox 25"/>
          <p:cNvSpPr txBox="1"/>
          <p:nvPr/>
        </p:nvSpPr>
        <p:spPr>
          <a:xfrm>
            <a:off x="1719947" y="1443315"/>
            <a:ext cx="548640" cy="457200"/>
          </a:xfrm>
          <a:prstGeom prst="rect">
            <a:avLst/>
          </a:prstGeom>
          <a:solidFill>
            <a:schemeClr val="bg1"/>
          </a:solidFill>
          <a:ln>
            <a:noFill/>
          </a:ln>
        </p:spPr>
        <p:txBody>
          <a:bodyPr wrap="square" rtlCol="0">
            <a:spAutoFit/>
          </a:bodyPr>
          <a:lstStyle/>
          <a:p>
            <a:pPr algn="ctr"/>
            <a:r>
              <a:rPr lang="en-US" sz="2400" dirty="0">
                <a:solidFill>
                  <a:srgbClr val="A71160"/>
                </a:solidFill>
              </a:rPr>
              <a:t>7</a:t>
            </a:r>
          </a:p>
        </p:txBody>
      </p:sp>
      <p:sp>
        <p:nvSpPr>
          <p:cNvPr id="27" name="TextBox 26"/>
          <p:cNvSpPr txBox="1"/>
          <p:nvPr/>
        </p:nvSpPr>
        <p:spPr>
          <a:xfrm>
            <a:off x="7884464" y="1430254"/>
            <a:ext cx="548640" cy="457200"/>
          </a:xfrm>
          <a:prstGeom prst="rect">
            <a:avLst/>
          </a:prstGeom>
          <a:solidFill>
            <a:schemeClr val="bg1"/>
          </a:solidFill>
          <a:ln>
            <a:noFill/>
          </a:ln>
        </p:spPr>
        <p:txBody>
          <a:bodyPr wrap="square" rtlCol="0">
            <a:spAutoFit/>
          </a:bodyPr>
          <a:lstStyle/>
          <a:p>
            <a:pPr algn="ctr"/>
            <a:r>
              <a:rPr lang="en-US" sz="2400" dirty="0">
                <a:solidFill>
                  <a:srgbClr val="A71160"/>
                </a:solidFill>
              </a:rPr>
              <a:t>7</a:t>
            </a:r>
          </a:p>
        </p:txBody>
      </p:sp>
      <p:sp>
        <p:nvSpPr>
          <p:cNvPr id="28" name="TextBox 27"/>
          <p:cNvSpPr txBox="1"/>
          <p:nvPr/>
        </p:nvSpPr>
        <p:spPr>
          <a:xfrm>
            <a:off x="7234008" y="1442931"/>
            <a:ext cx="548640" cy="457200"/>
          </a:xfrm>
          <a:prstGeom prst="rect">
            <a:avLst/>
          </a:prstGeom>
          <a:solidFill>
            <a:schemeClr val="bg1"/>
          </a:solidFill>
          <a:ln>
            <a:noFill/>
          </a:ln>
        </p:spPr>
        <p:txBody>
          <a:bodyPr wrap="square" rtlCol="0">
            <a:spAutoFit/>
          </a:bodyPr>
          <a:lstStyle/>
          <a:p>
            <a:pPr algn="ctr"/>
            <a:r>
              <a:rPr lang="en-US" sz="2400" dirty="0">
                <a:solidFill>
                  <a:srgbClr val="A71160"/>
                </a:solidFill>
              </a:rPr>
              <a:t>1</a:t>
            </a:r>
          </a:p>
        </p:txBody>
      </p:sp>
      <p:sp>
        <p:nvSpPr>
          <p:cNvPr id="29" name="TextBox 28"/>
          <p:cNvSpPr txBox="1"/>
          <p:nvPr/>
        </p:nvSpPr>
        <p:spPr>
          <a:xfrm>
            <a:off x="6875710" y="3504461"/>
            <a:ext cx="457200" cy="400110"/>
          </a:xfrm>
          <a:prstGeom prst="rect">
            <a:avLst/>
          </a:prstGeom>
          <a:solidFill>
            <a:srgbClr val="002060"/>
          </a:solidFill>
        </p:spPr>
        <p:txBody>
          <a:bodyPr wrap="square" rtlCol="0" anchor="ctr">
            <a:spAutoFit/>
          </a:bodyPr>
          <a:lstStyle/>
          <a:p>
            <a:pPr algn="ctr"/>
            <a:r>
              <a:rPr lang="en-US" sz="2000" b="1" dirty="0">
                <a:solidFill>
                  <a:schemeClr val="accent5"/>
                </a:solidFill>
              </a:rPr>
              <a:t>7</a:t>
            </a:r>
          </a:p>
        </p:txBody>
      </p:sp>
      <p:sp>
        <p:nvSpPr>
          <p:cNvPr id="30" name="TextBox 29"/>
          <p:cNvSpPr txBox="1"/>
          <p:nvPr/>
        </p:nvSpPr>
        <p:spPr>
          <a:xfrm>
            <a:off x="7463201" y="2546128"/>
            <a:ext cx="457200" cy="400110"/>
          </a:xfrm>
          <a:prstGeom prst="rect">
            <a:avLst/>
          </a:prstGeom>
          <a:solidFill>
            <a:srgbClr val="002060"/>
          </a:solidFill>
        </p:spPr>
        <p:txBody>
          <a:bodyPr wrap="square" rtlCol="0" anchor="ctr">
            <a:spAutoFit/>
          </a:bodyPr>
          <a:lstStyle/>
          <a:p>
            <a:pPr algn="ctr"/>
            <a:r>
              <a:rPr lang="en-US" sz="2000" b="1" dirty="0">
                <a:solidFill>
                  <a:schemeClr val="accent5"/>
                </a:solidFill>
              </a:rPr>
              <a:t>1</a:t>
            </a:r>
          </a:p>
        </p:txBody>
      </p:sp>
      <p:sp>
        <p:nvSpPr>
          <p:cNvPr id="31" name="Freeform 11"/>
          <p:cNvSpPr>
            <a:spLocks/>
          </p:cNvSpPr>
          <p:nvPr/>
        </p:nvSpPr>
        <p:spPr bwMode="auto">
          <a:xfrm>
            <a:off x="6931865" y="2818200"/>
            <a:ext cx="376788" cy="534342"/>
          </a:xfrm>
          <a:custGeom>
            <a:avLst/>
            <a:gdLst>
              <a:gd name="T0" fmla="*/ 0 w 162"/>
              <a:gd name="T1" fmla="*/ 264 h 264"/>
              <a:gd name="T2" fmla="*/ 30 w 162"/>
              <a:gd name="T3" fmla="*/ 162 h 264"/>
              <a:gd name="T4" fmla="*/ 90 w 162"/>
              <a:gd name="T5" fmla="*/ 66 h 264"/>
              <a:gd name="T6" fmla="*/ 162 w 162"/>
              <a:gd name="T7" fmla="*/ 0 h 264"/>
              <a:gd name="T8" fmla="*/ 0 60000 65536"/>
              <a:gd name="T9" fmla="*/ 0 60000 65536"/>
              <a:gd name="T10" fmla="*/ 0 60000 65536"/>
              <a:gd name="T11" fmla="*/ 0 60000 65536"/>
              <a:gd name="T12" fmla="*/ 0 w 162"/>
              <a:gd name="T13" fmla="*/ 0 h 264"/>
              <a:gd name="T14" fmla="*/ 162 w 162"/>
              <a:gd name="T15" fmla="*/ 264 h 264"/>
            </a:gdLst>
            <a:ahLst/>
            <a:cxnLst>
              <a:cxn ang="T8">
                <a:pos x="T0" y="T1"/>
              </a:cxn>
              <a:cxn ang="T9">
                <a:pos x="T2" y="T3"/>
              </a:cxn>
              <a:cxn ang="T10">
                <a:pos x="T4" y="T5"/>
              </a:cxn>
              <a:cxn ang="T11">
                <a:pos x="T6" y="T7"/>
              </a:cxn>
            </a:cxnLst>
            <a:rect l="T12" t="T13" r="T14" b="T15"/>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12"/>
          <p:cNvSpPr>
            <a:spLocks/>
          </p:cNvSpPr>
          <p:nvPr/>
        </p:nvSpPr>
        <p:spPr bwMode="auto">
          <a:xfrm>
            <a:off x="7391783" y="3085371"/>
            <a:ext cx="239714" cy="452814"/>
          </a:xfrm>
          <a:custGeom>
            <a:avLst/>
            <a:gdLst>
              <a:gd name="T0" fmla="*/ 156 w 170"/>
              <a:gd name="T1" fmla="*/ 0 h 258"/>
              <a:gd name="T2" fmla="*/ 144 w 170"/>
              <a:gd name="T3" fmla="*/ 126 h 258"/>
              <a:gd name="T4" fmla="*/ 0 w 170"/>
              <a:gd name="T5" fmla="*/ 258 h 258"/>
              <a:gd name="T6" fmla="*/ 0 60000 65536"/>
              <a:gd name="T7" fmla="*/ 0 60000 65536"/>
              <a:gd name="T8" fmla="*/ 0 60000 65536"/>
              <a:gd name="T9" fmla="*/ 0 w 170"/>
              <a:gd name="T10" fmla="*/ 0 h 258"/>
              <a:gd name="T11" fmla="*/ 170 w 170"/>
              <a:gd name="T12" fmla="*/ 258 h 258"/>
            </a:gdLst>
            <a:ahLst/>
            <a:cxnLst>
              <a:cxn ang="T6">
                <a:pos x="T0" y="T1"/>
              </a:cxn>
              <a:cxn ang="T7">
                <a:pos x="T2" y="T3"/>
              </a:cxn>
              <a:cxn ang="T8">
                <a:pos x="T4" y="T5"/>
              </a:cxn>
            </a:cxnLst>
            <a:rect l="T9" t="T10" r="T11" b="T12"/>
            <a:pathLst>
              <a:path w="170" h="258">
                <a:moveTo>
                  <a:pt x="156" y="0"/>
                </a:moveTo>
                <a:cubicBezTo>
                  <a:pt x="154" y="21"/>
                  <a:pt x="170" y="83"/>
                  <a:pt x="144" y="126"/>
                </a:cubicBezTo>
                <a:cubicBezTo>
                  <a:pt x="118" y="169"/>
                  <a:pt x="30" y="231"/>
                  <a:pt x="0" y="258"/>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TextBox 32"/>
          <p:cNvSpPr txBox="1"/>
          <p:nvPr/>
        </p:nvSpPr>
        <p:spPr>
          <a:xfrm>
            <a:off x="9257212" y="2899067"/>
            <a:ext cx="2538548" cy="646331"/>
          </a:xfrm>
          <a:prstGeom prst="rect">
            <a:avLst/>
          </a:prstGeom>
          <a:noFill/>
        </p:spPr>
        <p:txBody>
          <a:bodyPr wrap="square" rtlCol="0">
            <a:spAutoFit/>
          </a:bodyPr>
          <a:lstStyle/>
          <a:p>
            <a:pPr algn="just"/>
            <a:r>
              <a:rPr lang="en-US" b="1" dirty="0">
                <a:solidFill>
                  <a:srgbClr val="0070C0"/>
                </a:solidFill>
              </a:rPr>
              <a:t>Swap &amp; remove the last element</a:t>
            </a:r>
          </a:p>
        </p:txBody>
      </p:sp>
      <p:graphicFrame>
        <p:nvGraphicFramePr>
          <p:cNvPr id="34" name="Table 33"/>
          <p:cNvGraphicFramePr>
            <a:graphicFrameLocks noGrp="1"/>
          </p:cNvGraphicFramePr>
          <p:nvPr/>
        </p:nvGraphicFramePr>
        <p:xfrm>
          <a:off x="7524224" y="4556160"/>
          <a:ext cx="3840480" cy="5486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1751283045"/>
                    </a:ext>
                  </a:extLst>
                </a:gridCol>
              </a:tblGrid>
              <a:tr h="548640">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b="1" dirty="0">
                          <a:solidFill>
                            <a:schemeClr val="bg1">
                              <a:lumMod val="95000"/>
                            </a:schemeClr>
                          </a:solidFill>
                        </a:rPr>
                        <a:t>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tc>
                  <a:txBody>
                    <a:bodyPr/>
                    <a:lstStyle/>
                    <a:p>
                      <a:pPr algn="ctr"/>
                      <a:r>
                        <a:rPr lang="en-US" sz="2400" b="1" dirty="0">
                          <a:solidFill>
                            <a:schemeClr val="bg1">
                              <a:lumMod val="95000"/>
                            </a:schemeClr>
                          </a:solidFill>
                        </a:rPr>
                        <a:t>14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tc>
                  <a:txBody>
                    <a:bodyPr/>
                    <a:lstStyle/>
                    <a:p>
                      <a:pPr algn="ctr"/>
                      <a:r>
                        <a:rPr lang="en-US" sz="2400" b="1" dirty="0">
                          <a:solidFill>
                            <a:schemeClr val="bg1">
                              <a:lumMod val="95000"/>
                            </a:schemeClr>
                          </a:solidFill>
                        </a:rPr>
                        <a:t>16</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tc>
                  <a:txBody>
                    <a:bodyPr/>
                    <a:lstStyle/>
                    <a:p>
                      <a:pPr algn="ctr"/>
                      <a:r>
                        <a:rPr lang="en-US" sz="2400" b="1" dirty="0">
                          <a:solidFill>
                            <a:schemeClr val="bg1">
                              <a:lumMod val="95000"/>
                            </a:schemeClr>
                          </a:solidFill>
                        </a:rPr>
                        <a:t>17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tc>
                  <a:txBody>
                    <a:bodyPr/>
                    <a:lstStyle/>
                    <a:p>
                      <a:pPr algn="ctr"/>
                      <a:r>
                        <a:rPr lang="en-US" sz="2400" b="1" dirty="0">
                          <a:solidFill>
                            <a:schemeClr val="bg1"/>
                          </a:solidFill>
                        </a:rPr>
                        <a:t>19</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bl>
          </a:graphicData>
        </a:graphic>
      </p:graphicFrame>
      <p:cxnSp>
        <p:nvCxnSpPr>
          <p:cNvPr id="35" name="Straight Connector 34"/>
          <p:cNvCxnSpPr/>
          <p:nvPr/>
        </p:nvCxnSpPr>
        <p:spPr>
          <a:xfrm>
            <a:off x="6087291" y="4219303"/>
            <a:ext cx="57607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9124424" y="5311466"/>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sp>
        <p:nvSpPr>
          <p:cNvPr id="37" name="TextBox 36"/>
          <p:cNvSpPr txBox="1"/>
          <p:nvPr/>
        </p:nvSpPr>
        <p:spPr>
          <a:xfrm>
            <a:off x="10167258" y="5311342"/>
            <a:ext cx="1537061" cy="646331"/>
          </a:xfrm>
          <a:prstGeom prst="rect">
            <a:avLst/>
          </a:prstGeom>
          <a:noFill/>
        </p:spPr>
        <p:txBody>
          <a:bodyPr wrap="square" rtlCol="0">
            <a:spAutoFit/>
          </a:bodyPr>
          <a:lstStyle/>
          <a:p>
            <a:pPr algn="just"/>
            <a:r>
              <a:rPr lang="en-US" b="1" dirty="0">
                <a:solidFill>
                  <a:srgbClr val="0070C0"/>
                </a:solidFill>
              </a:rPr>
              <a:t>Remove the last element</a:t>
            </a:r>
          </a:p>
        </p:txBody>
      </p:sp>
      <p:graphicFrame>
        <p:nvGraphicFramePr>
          <p:cNvPr id="38" name="Table 37"/>
          <p:cNvGraphicFramePr>
            <a:graphicFrameLocks noGrp="1"/>
          </p:cNvGraphicFramePr>
          <p:nvPr/>
        </p:nvGraphicFramePr>
        <p:xfrm>
          <a:off x="7524224" y="4551806"/>
          <a:ext cx="3840480" cy="5486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1751283045"/>
                    </a:ext>
                  </a:extLst>
                </a:gridCol>
              </a:tblGrid>
              <a:tr h="548640">
                <a:tc>
                  <a:txBody>
                    <a:bodyPr/>
                    <a:lstStyle/>
                    <a:p>
                      <a:pPr algn="ctr"/>
                      <a:r>
                        <a:rPr lang="en-US" sz="2400" b="1" dirty="0">
                          <a:solidFill>
                            <a:schemeClr val="bg1">
                              <a:lumMod val="95000"/>
                            </a:schemeClr>
                          </a:solidFill>
                        </a:rPr>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tc>
                  <a:txBody>
                    <a:bodyPr/>
                    <a:lstStyle/>
                    <a:p>
                      <a:pPr algn="ctr"/>
                      <a:r>
                        <a:rPr lang="en-US" sz="2400" b="1" dirty="0">
                          <a:solidFill>
                            <a:schemeClr val="bg1">
                              <a:lumMod val="95000"/>
                            </a:schemeClr>
                          </a:solidFill>
                        </a:rPr>
                        <a:t>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tc>
                  <a:txBody>
                    <a:bodyPr/>
                    <a:lstStyle/>
                    <a:p>
                      <a:pPr algn="ctr"/>
                      <a:r>
                        <a:rPr lang="en-US" sz="2400" b="1" dirty="0">
                          <a:solidFill>
                            <a:schemeClr val="bg1">
                              <a:lumMod val="95000"/>
                            </a:schemeClr>
                          </a:solidFill>
                        </a:rPr>
                        <a:t>14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tc>
                  <a:txBody>
                    <a:bodyPr/>
                    <a:lstStyle/>
                    <a:p>
                      <a:pPr algn="ctr"/>
                      <a:r>
                        <a:rPr lang="en-US" sz="2400" b="1" dirty="0">
                          <a:solidFill>
                            <a:schemeClr val="bg1">
                              <a:lumMod val="95000"/>
                            </a:schemeClr>
                          </a:solidFill>
                        </a:rPr>
                        <a:t>16</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tc>
                  <a:txBody>
                    <a:bodyPr/>
                    <a:lstStyle/>
                    <a:p>
                      <a:pPr algn="ctr"/>
                      <a:r>
                        <a:rPr lang="en-US" sz="2400" b="1" dirty="0">
                          <a:solidFill>
                            <a:schemeClr val="bg1">
                              <a:lumMod val="95000"/>
                            </a:schemeClr>
                          </a:solidFill>
                        </a:rPr>
                        <a:t>17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tc>
                  <a:txBody>
                    <a:bodyPr/>
                    <a:lstStyle/>
                    <a:p>
                      <a:pPr algn="ctr"/>
                      <a:r>
                        <a:rPr lang="en-US" sz="2400" b="1" dirty="0">
                          <a:solidFill>
                            <a:schemeClr val="bg1"/>
                          </a:solidFill>
                        </a:rPr>
                        <a:t>19</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bl>
          </a:graphicData>
        </a:graphic>
      </p:graphicFrame>
      <p:sp>
        <p:nvSpPr>
          <p:cNvPr id="39" name="Rounded Rectangle 38"/>
          <p:cNvSpPr/>
          <p:nvPr/>
        </p:nvSpPr>
        <p:spPr>
          <a:xfrm>
            <a:off x="7467618" y="5734590"/>
            <a:ext cx="3931920" cy="4572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890E4F"/>
                </a:solidFill>
              </a:rPr>
              <a:t>The entire array is sorted now.</a:t>
            </a:r>
          </a:p>
        </p:txBody>
      </p:sp>
      <p:sp>
        <p:nvSpPr>
          <p:cNvPr id="40" name="TextBox 39"/>
          <p:cNvSpPr txBox="1"/>
          <p:nvPr/>
        </p:nvSpPr>
        <p:spPr>
          <a:xfrm>
            <a:off x="256897" y="796458"/>
            <a:ext cx="840295" cy="400110"/>
          </a:xfrm>
          <a:prstGeom prst="rect">
            <a:avLst/>
          </a:prstGeom>
          <a:noFill/>
          <a:ln w="28575">
            <a:solidFill>
              <a:schemeClr val="tx1"/>
            </a:solidFill>
          </a:ln>
        </p:spPr>
        <p:txBody>
          <a:bodyPr wrap="none" rtlCol="0">
            <a:spAutoFit/>
          </a:bodyPr>
          <a:lstStyle/>
          <a:p>
            <a:r>
              <a:rPr lang="en-IN" sz="2000" b="1" dirty="0"/>
              <a:t>Step 9</a:t>
            </a:r>
            <a:endParaRPr lang="en-US" sz="2000" b="1" dirty="0"/>
          </a:p>
        </p:txBody>
      </p:sp>
      <p:sp>
        <p:nvSpPr>
          <p:cNvPr id="41" name="TextBox 40"/>
          <p:cNvSpPr txBox="1"/>
          <p:nvPr/>
        </p:nvSpPr>
        <p:spPr>
          <a:xfrm>
            <a:off x="6251083" y="796458"/>
            <a:ext cx="970137" cy="400110"/>
          </a:xfrm>
          <a:prstGeom prst="rect">
            <a:avLst/>
          </a:prstGeom>
          <a:noFill/>
          <a:ln w="28575">
            <a:solidFill>
              <a:schemeClr val="tx1"/>
            </a:solidFill>
          </a:ln>
        </p:spPr>
        <p:txBody>
          <a:bodyPr wrap="none" rtlCol="0">
            <a:spAutoFit/>
          </a:bodyPr>
          <a:lstStyle/>
          <a:p>
            <a:r>
              <a:rPr lang="en-IN" sz="2000" b="1" dirty="0"/>
              <a:t>Step 10</a:t>
            </a:r>
            <a:endParaRPr lang="en-US" sz="2000" b="1" dirty="0"/>
          </a:p>
        </p:txBody>
      </p:sp>
      <p:sp>
        <p:nvSpPr>
          <p:cNvPr id="42" name="TextBox 41"/>
          <p:cNvSpPr txBox="1"/>
          <p:nvPr/>
        </p:nvSpPr>
        <p:spPr>
          <a:xfrm>
            <a:off x="6194477" y="4279887"/>
            <a:ext cx="970137" cy="400110"/>
          </a:xfrm>
          <a:prstGeom prst="rect">
            <a:avLst/>
          </a:prstGeom>
          <a:noFill/>
          <a:ln w="28575">
            <a:solidFill>
              <a:schemeClr val="tx1"/>
            </a:solidFill>
          </a:ln>
        </p:spPr>
        <p:txBody>
          <a:bodyPr wrap="none" rtlCol="0">
            <a:spAutoFit/>
          </a:bodyPr>
          <a:lstStyle/>
          <a:p>
            <a:r>
              <a:rPr lang="en-IN" sz="2000" b="1" dirty="0"/>
              <a:t>Step 11</a:t>
            </a:r>
            <a:endParaRPr lang="en-US" sz="2000" b="1" dirty="0"/>
          </a:p>
        </p:txBody>
      </p:sp>
    </p:spTree>
    <p:extLst>
      <p:ext uri="{BB962C8B-B14F-4D97-AF65-F5344CB8AC3E}">
        <p14:creationId xmlns:p14="http://schemas.microsoft.com/office/powerpoint/2010/main" val="193793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22" presetClass="entr" presetSubtype="1"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xit" presetSubtype="10" fill="hold" nodeType="clickEffect">
                                  <p:stCondLst>
                                    <p:cond delay="0"/>
                                  </p:stCondLst>
                                  <p:childTnLst>
                                    <p:animEffect transition="out" filter="randombar(horizontal)">
                                      <p:cBhvr>
                                        <p:cTn id="56" dur="500"/>
                                        <p:tgtEl>
                                          <p:spTgt spid="7"/>
                                        </p:tgtEl>
                                      </p:cBhvr>
                                    </p:animEffect>
                                    <p:set>
                                      <p:cBhvr>
                                        <p:cTn id="57" dur="1" fill="hold">
                                          <p:stCondLst>
                                            <p:cond delay="499"/>
                                          </p:stCondLst>
                                        </p:cTn>
                                        <p:tgtEl>
                                          <p:spTgt spid="7"/>
                                        </p:tgtEl>
                                        <p:attrNameLst>
                                          <p:attrName>style.visibility</p:attrName>
                                        </p:attrNameLst>
                                      </p:cBhvr>
                                      <p:to>
                                        <p:strVal val="hidden"/>
                                      </p:to>
                                    </p:set>
                                  </p:childTnLst>
                                </p:cTn>
                              </p:par>
                              <p:par>
                                <p:cTn id="58" presetID="14" presetClass="exit" presetSubtype="10" fill="hold" grpId="1" nodeType="withEffect">
                                  <p:stCondLst>
                                    <p:cond delay="0"/>
                                  </p:stCondLst>
                                  <p:childTnLst>
                                    <p:animEffect transition="out" filter="randombar(horizontal)">
                                      <p:cBhvr>
                                        <p:cTn id="59" dur="500"/>
                                        <p:tgtEl>
                                          <p:spTgt spid="8"/>
                                        </p:tgtEl>
                                      </p:cBhvr>
                                    </p:animEffect>
                                    <p:set>
                                      <p:cBhvr>
                                        <p:cTn id="60" dur="1" fill="hold">
                                          <p:stCondLst>
                                            <p:cond delay="499"/>
                                          </p:stCondLst>
                                        </p:cTn>
                                        <p:tgtEl>
                                          <p:spTgt spid="8"/>
                                        </p:tgtEl>
                                        <p:attrNameLst>
                                          <p:attrName>style.visibility</p:attrName>
                                        </p:attrNameLst>
                                      </p:cBhvr>
                                      <p:to>
                                        <p:strVal val="hidden"/>
                                      </p:to>
                                    </p:set>
                                  </p:childTnLst>
                                </p:cTn>
                              </p:par>
                              <p:par>
                                <p:cTn id="61" presetID="14" presetClass="exit" presetSubtype="10" fill="hold" grpId="1" nodeType="withEffect">
                                  <p:stCondLst>
                                    <p:cond delay="0"/>
                                  </p:stCondLst>
                                  <p:childTnLst>
                                    <p:animEffect transition="out" filter="randombar(horizontal)">
                                      <p:cBhvr>
                                        <p:cTn id="62" dur="500"/>
                                        <p:tgtEl>
                                          <p:spTgt spid="23"/>
                                        </p:tgtEl>
                                      </p:cBhvr>
                                    </p:animEffect>
                                    <p:set>
                                      <p:cBhvr>
                                        <p:cTn id="63" dur="1" fill="hold">
                                          <p:stCondLst>
                                            <p:cond delay="499"/>
                                          </p:stCondLst>
                                        </p:cTn>
                                        <p:tgtEl>
                                          <p:spTgt spid="2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up)">
                                      <p:cBhvr>
                                        <p:cTn id="68" dur="500"/>
                                        <p:tgtEl>
                                          <p:spTgt spid="10"/>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500"/>
                                        <p:tgtEl>
                                          <p:spTgt spid="41"/>
                                        </p:tgtEl>
                                      </p:cBhvr>
                                    </p:animEffect>
                                  </p:childTnLst>
                                </p:cTn>
                              </p:par>
                            </p:childTnLst>
                          </p:cTn>
                        </p:par>
                        <p:par>
                          <p:cTn id="73" fill="hold">
                            <p:stCondLst>
                              <p:cond delay="1000"/>
                            </p:stCondLst>
                            <p:childTnLst>
                              <p:par>
                                <p:cTn id="74" presetID="10" presetClass="entr" presetSubtype="0" fill="hold"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fade">
                                      <p:cBhvr>
                                        <p:cTn id="81" dur="500"/>
                                        <p:tgtEl>
                                          <p:spTgt spid="11"/>
                                        </p:tgtEl>
                                      </p:cBhvr>
                                    </p:animEffect>
                                  </p:childTnLst>
                                </p:cTn>
                              </p:par>
                              <p:par>
                                <p:cTn id="82" presetID="10" presetClass="entr" presetSubtype="0" fill="hold" nodeType="with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fade">
                                      <p:cBhvr>
                                        <p:cTn id="84" dur="500"/>
                                        <p:tgtEl>
                                          <p:spTgt spid="1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fade">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fade">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fade">
                                      <p:cBhvr>
                                        <p:cTn id="97" dur="500"/>
                                        <p:tgtEl>
                                          <p:spTgt spid="33"/>
                                        </p:tgtEl>
                                      </p:cBhvr>
                                    </p:animEffect>
                                  </p:childTnLst>
                                </p:cTn>
                              </p:par>
                            </p:childTnLst>
                          </p:cTn>
                        </p:par>
                        <p:par>
                          <p:cTn id="98" fill="hold">
                            <p:stCondLst>
                              <p:cond delay="500"/>
                            </p:stCondLst>
                            <p:childTnLst>
                              <p:par>
                                <p:cTn id="99" presetID="22" presetClass="entr" presetSubtype="4" fill="hold" grpId="0" nodeType="after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wipe(down)">
                                      <p:cBhvr>
                                        <p:cTn id="101" dur="500"/>
                                        <p:tgtEl>
                                          <p:spTgt spid="31"/>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wipe(up)">
                                      <p:cBhvr>
                                        <p:cTn id="104" dur="500"/>
                                        <p:tgtEl>
                                          <p:spTgt spid="3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9"/>
                                        </p:tgtEl>
                                        <p:attrNameLst>
                                          <p:attrName>style.visibility</p:attrName>
                                        </p:attrNameLst>
                                      </p:cBhvr>
                                      <p:to>
                                        <p:strVal val="visible"/>
                                      </p:to>
                                    </p:set>
                                    <p:animEffect transition="in" filter="fade">
                                      <p:cBhvr>
                                        <p:cTn id="112" dur="500"/>
                                        <p:tgtEl>
                                          <p:spTgt spid="29"/>
                                        </p:tgtEl>
                                      </p:cBhvr>
                                    </p:animEffect>
                                  </p:childTnLst>
                                </p:cTn>
                              </p:par>
                            </p:childTnLst>
                          </p:cTn>
                        </p:par>
                        <p:par>
                          <p:cTn id="113" fill="hold">
                            <p:stCondLst>
                              <p:cond delay="500"/>
                            </p:stCondLst>
                            <p:childTnLst>
                              <p:par>
                                <p:cTn id="114" presetID="10" presetClass="entr" presetSubtype="0" fill="hold" grpId="0" nodeType="afterEffect">
                                  <p:stCondLst>
                                    <p:cond delay="0"/>
                                  </p:stCondLst>
                                  <p:childTnLst>
                                    <p:set>
                                      <p:cBhvr>
                                        <p:cTn id="115" dur="1" fill="hold">
                                          <p:stCondLst>
                                            <p:cond delay="0"/>
                                          </p:stCondLst>
                                        </p:cTn>
                                        <p:tgtEl>
                                          <p:spTgt spid="30"/>
                                        </p:tgtEl>
                                        <p:attrNameLst>
                                          <p:attrName>style.visibility</p:attrName>
                                        </p:attrNameLst>
                                      </p:cBhvr>
                                      <p:to>
                                        <p:strVal val="visible"/>
                                      </p:to>
                                    </p:set>
                                    <p:animEffect transition="in" filter="fade">
                                      <p:cBhvr>
                                        <p:cTn id="116" dur="500"/>
                                        <p:tgtEl>
                                          <p:spTgt spid="30"/>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27"/>
                                        </p:tgtEl>
                                        <p:attrNameLst>
                                          <p:attrName>style.visibility</p:attrName>
                                        </p:attrNameLst>
                                      </p:cBhvr>
                                      <p:to>
                                        <p:strVal val="visible"/>
                                      </p:to>
                                    </p:set>
                                    <p:animEffect transition="in" filter="fade">
                                      <p:cBhvr>
                                        <p:cTn id="121" dur="500"/>
                                        <p:tgtEl>
                                          <p:spTgt spid="27"/>
                                        </p:tgtEl>
                                      </p:cBhvr>
                                    </p:animEffect>
                                  </p:childTnLst>
                                </p:cTn>
                              </p:par>
                            </p:childTnLst>
                          </p:cTn>
                        </p:par>
                        <p:par>
                          <p:cTn id="122" fill="hold">
                            <p:stCondLst>
                              <p:cond delay="500"/>
                            </p:stCondLst>
                            <p:childTnLst>
                              <p:par>
                                <p:cTn id="123" presetID="10" presetClass="entr" presetSubtype="0" fill="hold" grpId="0" nodeType="afterEffect">
                                  <p:stCondLst>
                                    <p:cond delay="0"/>
                                  </p:stCondLst>
                                  <p:childTnLst>
                                    <p:set>
                                      <p:cBhvr>
                                        <p:cTn id="124" dur="1" fill="hold">
                                          <p:stCondLst>
                                            <p:cond delay="0"/>
                                          </p:stCondLst>
                                        </p:cTn>
                                        <p:tgtEl>
                                          <p:spTgt spid="28"/>
                                        </p:tgtEl>
                                        <p:attrNameLst>
                                          <p:attrName>style.visibility</p:attrName>
                                        </p:attrNameLst>
                                      </p:cBhvr>
                                      <p:to>
                                        <p:strVal val="visible"/>
                                      </p:to>
                                    </p:set>
                                    <p:animEffect transition="in" filter="fade">
                                      <p:cBhvr>
                                        <p:cTn id="125" dur="500"/>
                                        <p:tgtEl>
                                          <p:spTgt spid="28"/>
                                        </p:tgtEl>
                                      </p:cBhvr>
                                    </p:animEffect>
                                  </p:childTnLst>
                                </p:cTn>
                              </p:par>
                            </p:childTnLst>
                          </p:cTn>
                        </p:par>
                      </p:childTnLst>
                    </p:cTn>
                  </p:par>
                  <p:par>
                    <p:cTn id="126" fill="hold">
                      <p:stCondLst>
                        <p:cond delay="indefinite"/>
                      </p:stCondLst>
                      <p:childTnLst>
                        <p:par>
                          <p:cTn id="127" fill="hold">
                            <p:stCondLst>
                              <p:cond delay="0"/>
                            </p:stCondLst>
                            <p:childTnLst>
                              <p:par>
                                <p:cTn id="128" presetID="14" presetClass="exit" presetSubtype="10" fill="hold" nodeType="clickEffect">
                                  <p:stCondLst>
                                    <p:cond delay="0"/>
                                  </p:stCondLst>
                                  <p:childTnLst>
                                    <p:animEffect transition="out" filter="randombar(horizontal)">
                                      <p:cBhvr>
                                        <p:cTn id="129" dur="500"/>
                                        <p:tgtEl>
                                          <p:spTgt spid="12"/>
                                        </p:tgtEl>
                                      </p:cBhvr>
                                    </p:animEffect>
                                    <p:set>
                                      <p:cBhvr>
                                        <p:cTn id="130" dur="1" fill="hold">
                                          <p:stCondLst>
                                            <p:cond delay="499"/>
                                          </p:stCondLst>
                                        </p:cTn>
                                        <p:tgtEl>
                                          <p:spTgt spid="12"/>
                                        </p:tgtEl>
                                        <p:attrNameLst>
                                          <p:attrName>style.visibility</p:attrName>
                                        </p:attrNameLst>
                                      </p:cBhvr>
                                      <p:to>
                                        <p:strVal val="hidden"/>
                                      </p:to>
                                    </p:set>
                                  </p:childTnLst>
                                </p:cTn>
                              </p:par>
                              <p:par>
                                <p:cTn id="131" presetID="14" presetClass="exit" presetSubtype="10" fill="hold" grpId="1" nodeType="withEffect">
                                  <p:stCondLst>
                                    <p:cond delay="0"/>
                                  </p:stCondLst>
                                  <p:childTnLst>
                                    <p:animEffect transition="out" filter="randombar(horizontal)">
                                      <p:cBhvr>
                                        <p:cTn id="132" dur="500"/>
                                        <p:tgtEl>
                                          <p:spTgt spid="13"/>
                                        </p:tgtEl>
                                      </p:cBhvr>
                                    </p:animEffect>
                                    <p:set>
                                      <p:cBhvr>
                                        <p:cTn id="133" dur="1" fill="hold">
                                          <p:stCondLst>
                                            <p:cond delay="499"/>
                                          </p:stCondLst>
                                        </p:cTn>
                                        <p:tgtEl>
                                          <p:spTgt spid="13"/>
                                        </p:tgtEl>
                                        <p:attrNameLst>
                                          <p:attrName>style.visibility</p:attrName>
                                        </p:attrNameLst>
                                      </p:cBhvr>
                                      <p:to>
                                        <p:strVal val="hidden"/>
                                      </p:to>
                                    </p:set>
                                  </p:childTnLst>
                                </p:cTn>
                              </p:par>
                              <p:par>
                                <p:cTn id="134" presetID="14" presetClass="exit" presetSubtype="10" fill="hold" grpId="1" nodeType="withEffect">
                                  <p:stCondLst>
                                    <p:cond delay="0"/>
                                  </p:stCondLst>
                                  <p:childTnLst>
                                    <p:animEffect transition="out" filter="randombar(horizontal)">
                                      <p:cBhvr>
                                        <p:cTn id="135" dur="500"/>
                                        <p:tgtEl>
                                          <p:spTgt spid="29"/>
                                        </p:tgtEl>
                                      </p:cBhvr>
                                    </p:animEffect>
                                    <p:set>
                                      <p:cBhvr>
                                        <p:cTn id="136" dur="1" fill="hold">
                                          <p:stCondLst>
                                            <p:cond delay="499"/>
                                          </p:stCondLst>
                                        </p:cTn>
                                        <p:tgtEl>
                                          <p:spTgt spid="29"/>
                                        </p:tgtEl>
                                        <p:attrNameLst>
                                          <p:attrName>style.visibility</p:attrName>
                                        </p:attrNameLst>
                                      </p:cBhvr>
                                      <p:to>
                                        <p:strVal val="hidden"/>
                                      </p:to>
                                    </p:set>
                                  </p:childTnLst>
                                </p:cTn>
                              </p:par>
                              <p:par>
                                <p:cTn id="137" presetID="14" presetClass="exit" presetSubtype="10" fill="hold" grpId="1" nodeType="withEffect">
                                  <p:stCondLst>
                                    <p:cond delay="0"/>
                                  </p:stCondLst>
                                  <p:childTnLst>
                                    <p:animEffect transition="out" filter="randombar(horizontal)">
                                      <p:cBhvr>
                                        <p:cTn id="138" dur="500"/>
                                        <p:tgtEl>
                                          <p:spTgt spid="31"/>
                                        </p:tgtEl>
                                      </p:cBhvr>
                                    </p:animEffect>
                                    <p:set>
                                      <p:cBhvr>
                                        <p:cTn id="139" dur="1" fill="hold">
                                          <p:stCondLst>
                                            <p:cond delay="499"/>
                                          </p:stCondLst>
                                        </p:cTn>
                                        <p:tgtEl>
                                          <p:spTgt spid="31"/>
                                        </p:tgtEl>
                                        <p:attrNameLst>
                                          <p:attrName>style.visibility</p:attrName>
                                        </p:attrNameLst>
                                      </p:cBhvr>
                                      <p:to>
                                        <p:strVal val="hidden"/>
                                      </p:to>
                                    </p:set>
                                  </p:childTnLst>
                                </p:cTn>
                              </p:par>
                              <p:par>
                                <p:cTn id="140" presetID="14" presetClass="exit" presetSubtype="10" fill="hold" grpId="1" nodeType="withEffect">
                                  <p:stCondLst>
                                    <p:cond delay="0"/>
                                  </p:stCondLst>
                                  <p:childTnLst>
                                    <p:animEffect transition="out" filter="randombar(horizontal)">
                                      <p:cBhvr>
                                        <p:cTn id="141" dur="500"/>
                                        <p:tgtEl>
                                          <p:spTgt spid="32"/>
                                        </p:tgtEl>
                                      </p:cBhvr>
                                    </p:animEffect>
                                    <p:set>
                                      <p:cBhvr>
                                        <p:cTn id="142" dur="1" fill="hold">
                                          <p:stCondLst>
                                            <p:cond delay="499"/>
                                          </p:stCondLst>
                                        </p:cTn>
                                        <p:tgtEl>
                                          <p:spTgt spid="32"/>
                                        </p:tgtEl>
                                        <p:attrNameLst>
                                          <p:attrName>style.visibility</p:attrName>
                                        </p:attrNameLst>
                                      </p:cBhvr>
                                      <p:to>
                                        <p:strVal val="hidden"/>
                                      </p:to>
                                    </p:set>
                                  </p:childTnLst>
                                </p:cTn>
                              </p:par>
                            </p:childTnLst>
                          </p:cTn>
                        </p:par>
                        <p:par>
                          <p:cTn id="143" fill="hold">
                            <p:stCondLst>
                              <p:cond delay="500"/>
                            </p:stCondLst>
                            <p:childTnLst>
                              <p:par>
                                <p:cTn id="144" presetID="22" presetClass="entr" presetSubtype="8" fill="hold" nodeType="afterEffect">
                                  <p:stCondLst>
                                    <p:cond delay="0"/>
                                  </p:stCondLst>
                                  <p:childTnLst>
                                    <p:set>
                                      <p:cBhvr>
                                        <p:cTn id="145" dur="1" fill="hold">
                                          <p:stCondLst>
                                            <p:cond delay="0"/>
                                          </p:stCondLst>
                                        </p:cTn>
                                        <p:tgtEl>
                                          <p:spTgt spid="35"/>
                                        </p:tgtEl>
                                        <p:attrNameLst>
                                          <p:attrName>style.visibility</p:attrName>
                                        </p:attrNameLst>
                                      </p:cBhvr>
                                      <p:to>
                                        <p:strVal val="visible"/>
                                      </p:to>
                                    </p:set>
                                    <p:animEffect transition="in" filter="wipe(left)">
                                      <p:cBhvr>
                                        <p:cTn id="146" dur="500"/>
                                        <p:tgtEl>
                                          <p:spTgt spid="35"/>
                                        </p:tgtEl>
                                      </p:cBhvr>
                                    </p:animEffect>
                                  </p:childTnLst>
                                </p:cTn>
                              </p:par>
                            </p:childTnLst>
                          </p:cTn>
                        </p:par>
                        <p:par>
                          <p:cTn id="147" fill="hold">
                            <p:stCondLst>
                              <p:cond delay="1000"/>
                            </p:stCondLst>
                            <p:childTnLst>
                              <p:par>
                                <p:cTn id="148" presetID="10" presetClass="entr" presetSubtype="0" fill="hold" grpId="0" nodeType="afterEffect">
                                  <p:stCondLst>
                                    <p:cond delay="0"/>
                                  </p:stCondLst>
                                  <p:childTnLst>
                                    <p:set>
                                      <p:cBhvr>
                                        <p:cTn id="149" dur="1" fill="hold">
                                          <p:stCondLst>
                                            <p:cond delay="0"/>
                                          </p:stCondLst>
                                        </p:cTn>
                                        <p:tgtEl>
                                          <p:spTgt spid="42"/>
                                        </p:tgtEl>
                                        <p:attrNameLst>
                                          <p:attrName>style.visibility</p:attrName>
                                        </p:attrNameLst>
                                      </p:cBhvr>
                                      <p:to>
                                        <p:strVal val="visible"/>
                                      </p:to>
                                    </p:set>
                                    <p:animEffect transition="in" filter="fade">
                                      <p:cBhvr>
                                        <p:cTn id="150" dur="500"/>
                                        <p:tgtEl>
                                          <p:spTgt spid="42"/>
                                        </p:tgtEl>
                                      </p:cBhvr>
                                    </p:animEffect>
                                  </p:childTnLst>
                                </p:cTn>
                              </p:par>
                            </p:childTnLst>
                          </p:cTn>
                        </p:par>
                        <p:par>
                          <p:cTn id="151" fill="hold">
                            <p:stCondLst>
                              <p:cond delay="1500"/>
                            </p:stCondLst>
                            <p:childTnLst>
                              <p:par>
                                <p:cTn id="152" presetID="10" presetClass="entr" presetSubtype="0" fill="hold" nodeType="afterEffect">
                                  <p:stCondLst>
                                    <p:cond delay="0"/>
                                  </p:stCondLst>
                                  <p:childTnLst>
                                    <p:set>
                                      <p:cBhvr>
                                        <p:cTn id="153" dur="1" fill="hold">
                                          <p:stCondLst>
                                            <p:cond delay="0"/>
                                          </p:stCondLst>
                                        </p:cTn>
                                        <p:tgtEl>
                                          <p:spTgt spid="34"/>
                                        </p:tgtEl>
                                        <p:attrNameLst>
                                          <p:attrName>style.visibility</p:attrName>
                                        </p:attrNameLst>
                                      </p:cBhvr>
                                      <p:to>
                                        <p:strVal val="visible"/>
                                      </p:to>
                                    </p:set>
                                    <p:animEffect transition="in" filter="fade">
                                      <p:cBhvr>
                                        <p:cTn id="154" dur="500"/>
                                        <p:tgtEl>
                                          <p:spTgt spid="3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36"/>
                                        </p:tgtEl>
                                        <p:attrNameLst>
                                          <p:attrName>style.visibility</p:attrName>
                                        </p:attrNameLst>
                                      </p:cBhvr>
                                      <p:to>
                                        <p:strVal val="visible"/>
                                      </p:to>
                                    </p:set>
                                    <p:animEffect transition="in" filter="fade">
                                      <p:cBhvr>
                                        <p:cTn id="157" dur="500"/>
                                        <p:tgtEl>
                                          <p:spTgt spid="36"/>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37"/>
                                        </p:tgtEl>
                                        <p:attrNameLst>
                                          <p:attrName>style.visibility</p:attrName>
                                        </p:attrNameLst>
                                      </p:cBhvr>
                                      <p:to>
                                        <p:strVal val="visible"/>
                                      </p:to>
                                    </p:set>
                                    <p:animEffect transition="in" filter="fade">
                                      <p:cBhvr>
                                        <p:cTn id="162" dur="500"/>
                                        <p:tgtEl>
                                          <p:spTgt spid="37"/>
                                        </p:tgtEl>
                                      </p:cBhvr>
                                    </p:animEffect>
                                  </p:childTnLst>
                                </p:cTn>
                              </p:par>
                            </p:childTnLst>
                          </p:cTn>
                        </p:par>
                      </p:childTnLst>
                    </p:cTn>
                  </p:par>
                  <p:par>
                    <p:cTn id="163" fill="hold">
                      <p:stCondLst>
                        <p:cond delay="indefinite"/>
                      </p:stCondLst>
                      <p:childTnLst>
                        <p:par>
                          <p:cTn id="164" fill="hold">
                            <p:stCondLst>
                              <p:cond delay="0"/>
                            </p:stCondLst>
                            <p:childTnLst>
                              <p:par>
                                <p:cTn id="165" presetID="14" presetClass="exit" presetSubtype="10" fill="hold" grpId="1" nodeType="clickEffect">
                                  <p:stCondLst>
                                    <p:cond delay="0"/>
                                  </p:stCondLst>
                                  <p:childTnLst>
                                    <p:animEffect transition="out" filter="randombar(horizontal)">
                                      <p:cBhvr>
                                        <p:cTn id="166" dur="500"/>
                                        <p:tgtEl>
                                          <p:spTgt spid="36"/>
                                        </p:tgtEl>
                                      </p:cBhvr>
                                    </p:animEffect>
                                    <p:set>
                                      <p:cBhvr>
                                        <p:cTn id="167" dur="1" fill="hold">
                                          <p:stCondLst>
                                            <p:cond delay="499"/>
                                          </p:stCondLst>
                                        </p:cTn>
                                        <p:tgtEl>
                                          <p:spTgt spid="36"/>
                                        </p:tgtEl>
                                        <p:attrNameLst>
                                          <p:attrName>style.visibility</p:attrName>
                                        </p:attrNameLst>
                                      </p:cBhvr>
                                      <p:to>
                                        <p:strVal val="hidden"/>
                                      </p:to>
                                    </p:set>
                                  </p:childTnLst>
                                </p:cTn>
                              </p:par>
                            </p:childTnLst>
                          </p:cTn>
                        </p:par>
                        <p:par>
                          <p:cTn id="168" fill="hold">
                            <p:stCondLst>
                              <p:cond delay="500"/>
                            </p:stCondLst>
                            <p:childTnLst>
                              <p:par>
                                <p:cTn id="169" presetID="10" presetClass="entr" presetSubtype="0" fill="hold" nodeType="afterEffect">
                                  <p:stCondLst>
                                    <p:cond delay="0"/>
                                  </p:stCondLst>
                                  <p:childTnLst>
                                    <p:set>
                                      <p:cBhvr>
                                        <p:cTn id="170" dur="1" fill="hold">
                                          <p:stCondLst>
                                            <p:cond delay="0"/>
                                          </p:stCondLst>
                                        </p:cTn>
                                        <p:tgtEl>
                                          <p:spTgt spid="38"/>
                                        </p:tgtEl>
                                        <p:attrNameLst>
                                          <p:attrName>style.visibility</p:attrName>
                                        </p:attrNameLst>
                                      </p:cBhvr>
                                      <p:to>
                                        <p:strVal val="visible"/>
                                      </p:to>
                                    </p:set>
                                    <p:animEffect transition="in" filter="fade">
                                      <p:cBhvr>
                                        <p:cTn id="171" dur="500"/>
                                        <p:tgtEl>
                                          <p:spTgt spid="38"/>
                                        </p:tgtEl>
                                      </p:cBhvr>
                                    </p:animEffect>
                                  </p:childTnLst>
                                </p:cTn>
                              </p:par>
                              <p:par>
                                <p:cTn id="172" presetID="14" presetClass="exit" presetSubtype="10" fill="hold" grpId="1" nodeType="withEffect">
                                  <p:stCondLst>
                                    <p:cond delay="0"/>
                                  </p:stCondLst>
                                  <p:childTnLst>
                                    <p:animEffect transition="out" filter="randombar(horizontal)">
                                      <p:cBhvr>
                                        <p:cTn id="173" dur="500"/>
                                        <p:tgtEl>
                                          <p:spTgt spid="37"/>
                                        </p:tgtEl>
                                      </p:cBhvr>
                                    </p:animEffect>
                                    <p:set>
                                      <p:cBhvr>
                                        <p:cTn id="174" dur="1" fill="hold">
                                          <p:stCondLst>
                                            <p:cond delay="499"/>
                                          </p:stCondLst>
                                        </p:cTn>
                                        <p:tgtEl>
                                          <p:spTgt spid="37"/>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39"/>
                                        </p:tgtEl>
                                        <p:attrNameLst>
                                          <p:attrName>style.visibility</p:attrName>
                                        </p:attrNameLst>
                                      </p:cBhvr>
                                      <p:to>
                                        <p:strVal val="visible"/>
                                      </p:to>
                                    </p:set>
                                    <p:animEffect transition="in" filter="fade">
                                      <p:cBhvr>
                                        <p:cTn id="17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8" grpId="1" animBg="1"/>
      <p:bldP spid="11" grpId="0" animBg="1"/>
      <p:bldP spid="13" grpId="0" animBg="1"/>
      <p:bldP spid="13" grpId="1" animBg="1"/>
      <p:bldP spid="19" grpId="0"/>
      <p:bldP spid="20" grpId="0" animBg="1"/>
      <p:bldP spid="21" grpId="0" animBg="1"/>
      <p:bldP spid="22" grpId="0" animBg="1"/>
      <p:bldP spid="23" grpId="0" animBg="1"/>
      <p:bldP spid="23" grpId="1" animBg="1"/>
      <p:bldP spid="24" grpId="0" animBg="1"/>
      <p:bldP spid="25" grpId="0" animBg="1"/>
      <p:bldP spid="26" grpId="0" animBg="1"/>
      <p:bldP spid="27" grpId="0" animBg="1"/>
      <p:bldP spid="28" grpId="0" animBg="1"/>
      <p:bldP spid="29" grpId="0" animBg="1"/>
      <p:bldP spid="29" grpId="1" animBg="1"/>
      <p:bldP spid="30" grpId="0" animBg="1"/>
      <p:bldP spid="31" grpId="0" animBg="1"/>
      <p:bldP spid="31" grpId="1" animBg="1"/>
      <p:bldP spid="32" grpId="0" animBg="1"/>
      <p:bldP spid="32" grpId="1" animBg="1"/>
      <p:bldP spid="33" grpId="0"/>
      <p:bldP spid="36" grpId="0" animBg="1"/>
      <p:bldP spid="36" grpId="1" animBg="1"/>
      <p:bldP spid="37" grpId="0"/>
      <p:bldP spid="37" grpId="1"/>
      <p:bldP spid="39" grpId="0" animBg="1"/>
      <p:bldP spid="41" grpId="0" animBg="1"/>
      <p:bldP spid="4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a:t>
            </a:r>
          </a:p>
        </p:txBody>
      </p:sp>
      <p:sp>
        <p:nvSpPr>
          <p:cNvPr id="3" name="Content Placeholder 2"/>
          <p:cNvSpPr>
            <a:spLocks noGrp="1"/>
          </p:cNvSpPr>
          <p:nvPr>
            <p:ph idx="1"/>
          </p:nvPr>
        </p:nvSpPr>
        <p:spPr/>
        <p:txBody>
          <a:bodyPr/>
          <a:lstStyle/>
          <a:p>
            <a:r>
              <a:rPr lang="en-US" dirty="0"/>
              <a:t>Sort the following elements using Heap Sort Method.</a:t>
            </a:r>
          </a:p>
          <a:p>
            <a:pPr marL="1001712" lvl="1" indent="-457200">
              <a:buFont typeface="+mj-lt"/>
              <a:buAutoNum type="arabicPeriod"/>
            </a:pPr>
            <a:r>
              <a:rPr lang="en-US" dirty="0"/>
              <a:t>34, 18, 65, 32, 51, 21</a:t>
            </a:r>
          </a:p>
          <a:p>
            <a:pPr marL="1001712" lvl="1" indent="-457200">
              <a:buFont typeface="+mj-lt"/>
              <a:buAutoNum type="arabicPeriod"/>
            </a:pPr>
            <a:r>
              <a:rPr lang="en-US" dirty="0"/>
              <a:t>20, 50, 30, 75, 90, 65, 25, 10, 40</a:t>
            </a:r>
          </a:p>
          <a:p>
            <a:pPr marL="1001712" lvl="1" indent="-457200">
              <a:buFont typeface="+mj-lt"/>
              <a:buAutoNum type="arabicPeriod"/>
            </a:pPr>
            <a:endParaRPr lang="en-US" dirty="0"/>
          </a:p>
          <a:p>
            <a:r>
              <a:rPr lang="en-US" dirty="0"/>
              <a:t>Sort the following elements in Descending order using Hear Sort Algorithm.</a:t>
            </a:r>
          </a:p>
          <a:p>
            <a:pPr marL="914400" lvl="1" indent="-457200">
              <a:buFont typeface="+mj-lt"/>
              <a:buAutoNum type="arabicPeriod"/>
            </a:pPr>
            <a:r>
              <a:rPr lang="en-US" dirty="0"/>
              <a:t>65, 77, 5, 23, 32, 45, 99, 83, 69, 81 </a:t>
            </a:r>
          </a:p>
        </p:txBody>
      </p:sp>
    </p:spTree>
    <p:extLst>
      <p:ext uri="{BB962C8B-B14F-4D97-AF65-F5344CB8AC3E}">
        <p14:creationId xmlns:p14="http://schemas.microsoft.com/office/powerpoint/2010/main" val="301235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Algorithm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solidFill>
                <a:srgbClr val="424242"/>
              </a:solidFill>
            </p:spPr>
            <p:txBody>
              <a:bodyPr/>
              <a:lstStyle/>
              <a:p>
                <a:pPr marL="0" indent="0">
                  <a:spcBef>
                    <a:spcPts val="600"/>
                  </a:spcBef>
                  <a:buNone/>
                </a:pPr>
                <a:r>
                  <a:rPr lang="en-IN" b="1" dirty="0">
                    <a:solidFill>
                      <a:schemeClr val="tx2">
                        <a:lumMod val="60000"/>
                        <a:lumOff val="40000"/>
                      </a:schemeClr>
                    </a:solidFill>
                    <a:latin typeface="Consolas" pitchFamily="49" charset="0"/>
                    <a:cs typeface="Consolas" pitchFamily="49" charset="0"/>
                  </a:rPr>
                  <a:t># Input: Array A</a:t>
                </a:r>
              </a:p>
              <a:p>
                <a:pPr marL="0" indent="0">
                  <a:spcBef>
                    <a:spcPts val="600"/>
                  </a:spcBef>
                  <a:buNone/>
                </a:pPr>
                <a:r>
                  <a:rPr lang="en-IN" b="1" dirty="0">
                    <a:solidFill>
                      <a:schemeClr val="tx2">
                        <a:lumMod val="60000"/>
                        <a:lumOff val="40000"/>
                      </a:schemeClr>
                    </a:solidFill>
                    <a:latin typeface="Consolas" pitchFamily="49" charset="0"/>
                    <a:cs typeface="Consolas" pitchFamily="49" charset="0"/>
                  </a:rPr>
                  <a:t># Output: Sorted array A</a:t>
                </a:r>
              </a:p>
              <a:p>
                <a:pPr marL="0" indent="0">
                  <a:spcBef>
                    <a:spcPts val="600"/>
                  </a:spcBef>
                  <a:buNone/>
                </a:pPr>
                <a:endParaRPr lang="en-IN" b="1" dirty="0">
                  <a:solidFill>
                    <a:srgbClr val="FBD9EB"/>
                  </a:solidFill>
                  <a:latin typeface="Consolas" pitchFamily="49" charset="0"/>
                  <a:cs typeface="Consolas" pitchFamily="49" charset="0"/>
                </a:endParaRPr>
              </a:p>
              <a:p>
                <a:pPr marL="0" indent="0">
                  <a:spcBef>
                    <a:spcPts val="600"/>
                  </a:spcBef>
                  <a:buNone/>
                </a:pPr>
                <a:r>
                  <a:rPr lang="en-IN" b="1" dirty="0">
                    <a:solidFill>
                      <a:srgbClr val="FBD9EB"/>
                    </a:solidFill>
                    <a:latin typeface="Consolas" pitchFamily="49" charset="0"/>
                    <a:cs typeface="Consolas" pitchFamily="49" charset="0"/>
                  </a:rPr>
                  <a:t>Algorithm: </a:t>
                </a:r>
                <a:r>
                  <a:rPr lang="en-IN" b="1" dirty="0" err="1">
                    <a:solidFill>
                      <a:srgbClr val="FBD9EB"/>
                    </a:solidFill>
                    <a:latin typeface="Consolas" pitchFamily="49" charset="0"/>
                    <a:cs typeface="Consolas" pitchFamily="49" charset="0"/>
                  </a:rPr>
                  <a:t>Heap_Sort</a:t>
                </a:r>
                <a:r>
                  <a:rPr lang="en-IN" b="1" dirty="0">
                    <a:solidFill>
                      <a:srgbClr val="FBD9EB"/>
                    </a:solidFill>
                    <a:latin typeface="Consolas" pitchFamily="49" charset="0"/>
                    <a:cs typeface="Consolas" pitchFamily="49" charset="0"/>
                  </a:rPr>
                  <a:t>(A[1,…,n])</a:t>
                </a:r>
              </a:p>
              <a:p>
                <a:pPr marL="0" indent="0">
                  <a:spcBef>
                    <a:spcPts val="600"/>
                  </a:spcBef>
                  <a:buNone/>
                </a:pPr>
                <a:r>
                  <a:rPr lang="en-US" b="1" dirty="0">
                    <a:solidFill>
                      <a:srgbClr val="92D050"/>
                    </a:solidFill>
                    <a:latin typeface="Consolas" pitchFamily="49" charset="0"/>
                    <a:cs typeface="Consolas" pitchFamily="49" charset="0"/>
                  </a:rPr>
                  <a:t>	BUILD-MAX-HEAP(A)</a:t>
                </a:r>
              </a:p>
              <a:p>
                <a:pPr marL="0" indent="0">
                  <a:spcBef>
                    <a:spcPts val="600"/>
                  </a:spcBef>
                  <a:buNone/>
                </a:pPr>
                <a:r>
                  <a:rPr lang="en-US" b="1" dirty="0">
                    <a:solidFill>
                      <a:srgbClr val="92D050"/>
                    </a:solidFill>
                    <a:latin typeface="Consolas" pitchFamily="49" charset="0"/>
                    <a:cs typeface="Consolas" pitchFamily="49" charset="0"/>
                  </a:rPr>
                  <a:t>	</a:t>
                </a:r>
                <a:r>
                  <a:rPr lang="en-US" b="1" dirty="0">
                    <a:solidFill>
                      <a:srgbClr val="FBD9EB"/>
                    </a:solidFill>
                    <a:latin typeface="Consolas" pitchFamily="49" charset="0"/>
                    <a:cs typeface="Consolas" pitchFamily="49" charset="0"/>
                  </a:rPr>
                  <a:t>for </a:t>
                </a:r>
                <a:r>
                  <a:rPr lang="en-US" b="1" dirty="0" err="1">
                    <a:solidFill>
                      <a:srgbClr val="FBD9EB"/>
                    </a:solidFill>
                    <a:latin typeface="Consolas" pitchFamily="49" charset="0"/>
                    <a:cs typeface="Consolas" pitchFamily="49" charset="0"/>
                  </a:rPr>
                  <a:t>i</a:t>
                </a:r>
                <a:r>
                  <a:rPr lang="en-US" b="1" dirty="0">
                    <a:solidFill>
                      <a:srgbClr val="FBD9EB"/>
                    </a:solidFill>
                    <a:latin typeface="Consolas" pitchFamily="49" charset="0"/>
                    <a:cs typeface="Consolas" pitchFamily="49" charset="0"/>
                  </a:rPr>
                  <a:t> </a:t>
                </a:r>
                <a14:m>
                  <m:oMath xmlns:m="http://schemas.openxmlformats.org/officeDocument/2006/math">
                    <m:r>
                      <a:rPr lang="en-US" b="1" i="1" dirty="0">
                        <a:solidFill>
                          <a:srgbClr val="FBD9EB"/>
                        </a:solidFill>
                        <a:latin typeface="Cambria Math" panose="02040503050406030204" pitchFamily="18" charset="0"/>
                        <a:cs typeface="Consolas" pitchFamily="49" charset="0"/>
                      </a:rPr>
                      <m:t>←</m:t>
                    </m:r>
                  </m:oMath>
                </a14:m>
                <a:r>
                  <a:rPr lang="en-US" b="1" dirty="0">
                    <a:solidFill>
                      <a:srgbClr val="FBD9EB"/>
                    </a:solidFill>
                    <a:latin typeface="Consolas" pitchFamily="49" charset="0"/>
                    <a:cs typeface="Consolas" pitchFamily="49" charset="0"/>
                  </a:rPr>
                  <a:t> length[A] </a:t>
                </a:r>
                <a:r>
                  <a:rPr lang="en-US" b="1" dirty="0" err="1">
                    <a:solidFill>
                      <a:srgbClr val="FBD9EB"/>
                    </a:solidFill>
                    <a:latin typeface="Consolas" pitchFamily="49" charset="0"/>
                    <a:cs typeface="Consolas" pitchFamily="49" charset="0"/>
                  </a:rPr>
                  <a:t>downto</a:t>
                </a:r>
                <a:r>
                  <a:rPr lang="en-US" b="1" dirty="0">
                    <a:solidFill>
                      <a:srgbClr val="FBD9EB"/>
                    </a:solidFill>
                    <a:latin typeface="Consolas" pitchFamily="49" charset="0"/>
                    <a:cs typeface="Consolas" pitchFamily="49" charset="0"/>
                  </a:rPr>
                  <a:t> 2</a:t>
                </a:r>
              </a:p>
              <a:p>
                <a:pPr marL="0" indent="0">
                  <a:spcBef>
                    <a:spcPts val="600"/>
                  </a:spcBef>
                  <a:buNone/>
                </a:pPr>
                <a:r>
                  <a:rPr lang="en-US" b="1" dirty="0">
                    <a:solidFill>
                      <a:srgbClr val="FBD9EB"/>
                    </a:solidFill>
                    <a:latin typeface="Consolas" pitchFamily="49" charset="0"/>
                    <a:cs typeface="Consolas" pitchFamily="49" charset="0"/>
                  </a:rPr>
                  <a:t>		do exchange A[1] </a:t>
                </a:r>
                <a14:m>
                  <m:oMath xmlns:m="http://schemas.openxmlformats.org/officeDocument/2006/math">
                    <m:r>
                      <a:rPr lang="en-US" b="1" i="1" dirty="0">
                        <a:solidFill>
                          <a:srgbClr val="FBD9EB"/>
                        </a:solidFill>
                        <a:latin typeface="Cambria Math" panose="02040503050406030204" pitchFamily="18" charset="0"/>
                        <a:cs typeface="Consolas" pitchFamily="49" charset="0"/>
                      </a:rPr>
                      <m:t>↔</m:t>
                    </m:r>
                  </m:oMath>
                </a14:m>
                <a:r>
                  <a:rPr lang="en-US" b="1" dirty="0">
                    <a:solidFill>
                      <a:srgbClr val="FBD9EB"/>
                    </a:solidFill>
                    <a:latin typeface="Consolas" pitchFamily="49" charset="0"/>
                    <a:cs typeface="Consolas" pitchFamily="49" charset="0"/>
                  </a:rPr>
                  <a:t> A[</a:t>
                </a:r>
                <a:r>
                  <a:rPr lang="en-US" b="1" dirty="0" err="1">
                    <a:solidFill>
                      <a:srgbClr val="FBD9EB"/>
                    </a:solidFill>
                    <a:latin typeface="Consolas" pitchFamily="49" charset="0"/>
                    <a:cs typeface="Consolas" pitchFamily="49" charset="0"/>
                  </a:rPr>
                  <a:t>i</a:t>
                </a:r>
                <a:r>
                  <a:rPr lang="en-US" b="1" dirty="0">
                    <a:solidFill>
                      <a:srgbClr val="FBD9EB"/>
                    </a:solidFill>
                    <a:latin typeface="Consolas" pitchFamily="49" charset="0"/>
                    <a:cs typeface="Consolas" pitchFamily="49" charset="0"/>
                  </a:rPr>
                  <a:t>]</a:t>
                </a:r>
              </a:p>
              <a:p>
                <a:pPr marL="0" indent="0">
                  <a:spcBef>
                    <a:spcPts val="600"/>
                  </a:spcBef>
                  <a:buNone/>
                </a:pPr>
                <a:r>
                  <a:rPr lang="en-US" b="1" dirty="0">
                    <a:solidFill>
                      <a:srgbClr val="FBD9EB"/>
                    </a:solidFill>
                    <a:latin typeface="Consolas" pitchFamily="49" charset="0"/>
                    <a:cs typeface="Consolas" pitchFamily="49" charset="0"/>
                  </a:rPr>
                  <a:t>		heap-size[A] </a:t>
                </a:r>
                <a14:m>
                  <m:oMath xmlns:m="http://schemas.openxmlformats.org/officeDocument/2006/math">
                    <m:r>
                      <a:rPr lang="en-US" b="1" i="1" dirty="0">
                        <a:solidFill>
                          <a:srgbClr val="FBD9EB"/>
                        </a:solidFill>
                        <a:latin typeface="Cambria Math" panose="02040503050406030204" pitchFamily="18" charset="0"/>
                        <a:cs typeface="Consolas" pitchFamily="49" charset="0"/>
                      </a:rPr>
                      <m:t>←</m:t>
                    </m:r>
                  </m:oMath>
                </a14:m>
                <a:r>
                  <a:rPr lang="en-US" b="1" dirty="0">
                    <a:solidFill>
                      <a:srgbClr val="FBD9EB"/>
                    </a:solidFill>
                    <a:latin typeface="Consolas" pitchFamily="49" charset="0"/>
                    <a:cs typeface="Consolas" pitchFamily="49" charset="0"/>
                  </a:rPr>
                  <a:t> heap-size[A] – 1</a:t>
                </a:r>
              </a:p>
              <a:p>
                <a:pPr marL="0" indent="0">
                  <a:spcBef>
                    <a:spcPts val="600"/>
                  </a:spcBef>
                  <a:buNone/>
                </a:pPr>
                <a:r>
                  <a:rPr lang="en-US" b="1" dirty="0">
                    <a:solidFill>
                      <a:srgbClr val="FBD9EB"/>
                    </a:solidFill>
                    <a:latin typeface="Consolas" pitchFamily="49" charset="0"/>
                    <a:cs typeface="Consolas" pitchFamily="49" charset="0"/>
                  </a:rPr>
                  <a:t>		</a:t>
                </a:r>
                <a:r>
                  <a:rPr lang="en-US" b="1" dirty="0">
                    <a:solidFill>
                      <a:srgbClr val="ED524F"/>
                    </a:solidFill>
                    <a:latin typeface="Consolas" pitchFamily="49" charset="0"/>
                    <a:cs typeface="Consolas" pitchFamily="49" charset="0"/>
                  </a:rPr>
                  <a:t>MAX-HEAPIFY(A, 1, 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8" t="-1527"/>
                </a:stretch>
              </a:blipFill>
            </p:spPr>
            <p:txBody>
              <a:bodyPr/>
              <a:lstStyle/>
              <a:p>
                <a:r>
                  <a:rPr lang="en-US">
                    <a:noFill/>
                  </a:rPr>
                  <a:t> </a:t>
                </a:r>
              </a:p>
            </p:txBody>
          </p:sp>
        </mc:Fallback>
      </mc:AlternateContent>
      <p:sp>
        <p:nvSpPr>
          <p:cNvPr id="4" name="Rounded Rectangle 3"/>
          <p:cNvSpPr/>
          <p:nvPr/>
        </p:nvSpPr>
        <p:spPr>
          <a:xfrm>
            <a:off x="974271" y="2471057"/>
            <a:ext cx="3108960" cy="457200"/>
          </a:xfrm>
          <a:prstGeom prst="roundRect">
            <a:avLst/>
          </a:prstGeom>
          <a:noFill/>
          <a:ln w="19050">
            <a:solidFill>
              <a:schemeClr val="accent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904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heel(1)">
                                      <p:cBhvr>
                                        <p:cTn id="4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Algorithm </a:t>
            </a:r>
          </a:p>
        </p:txBody>
      </p:sp>
      <p:sp>
        <p:nvSpPr>
          <p:cNvPr id="4" name="TextBox 3"/>
          <p:cNvSpPr txBox="1"/>
          <p:nvPr/>
        </p:nvSpPr>
        <p:spPr>
          <a:xfrm>
            <a:off x="343989" y="907868"/>
            <a:ext cx="4953000" cy="1677382"/>
          </a:xfrm>
          <a:prstGeom prst="rect">
            <a:avLst/>
          </a:prstGeom>
          <a:solidFill>
            <a:srgbClr val="424242"/>
          </a:solidFill>
        </p:spPr>
        <p:style>
          <a:lnRef idx="0">
            <a:scrgbClr r="0" g="0" b="0"/>
          </a:lnRef>
          <a:fillRef idx="1001">
            <a:schemeClr val="lt2"/>
          </a:fillRef>
          <a:effectRef idx="0">
            <a:scrgbClr r="0" g="0" b="0"/>
          </a:effectRef>
          <a:fontRef idx="major"/>
        </p:style>
        <p:txBody>
          <a:bodyPr wrap="square" rtlCol="0">
            <a:spAutoFit/>
          </a:bodyPr>
          <a:lstStyle/>
          <a:p>
            <a:pPr>
              <a:spcBef>
                <a:spcPts val="600"/>
              </a:spcBef>
            </a:pPr>
            <a:r>
              <a:rPr lang="en-IN" sz="2200" b="1" dirty="0">
                <a:solidFill>
                  <a:srgbClr val="92D050"/>
                </a:solidFill>
                <a:latin typeface="Consolas" pitchFamily="49" charset="0"/>
                <a:cs typeface="Consolas" pitchFamily="49" charset="0"/>
              </a:rPr>
              <a:t>Algorithm: </a:t>
            </a:r>
            <a:r>
              <a:rPr lang="en-US" sz="2200" b="1" dirty="0">
                <a:solidFill>
                  <a:srgbClr val="92D050"/>
                </a:solidFill>
                <a:latin typeface="Consolas" pitchFamily="49" charset="0"/>
                <a:cs typeface="Consolas" pitchFamily="49" charset="0"/>
              </a:rPr>
              <a:t>BUILD-MAX-HEAP(A)</a:t>
            </a:r>
          </a:p>
          <a:p>
            <a:pPr>
              <a:spcBef>
                <a:spcPts val="600"/>
              </a:spcBef>
            </a:pPr>
            <a:r>
              <a:rPr lang="en-US" sz="2200" b="1" dirty="0">
                <a:solidFill>
                  <a:srgbClr val="92D050"/>
                </a:solidFill>
                <a:latin typeface="Consolas" pitchFamily="49" charset="0"/>
                <a:cs typeface="Consolas" pitchFamily="49" charset="0"/>
              </a:rPr>
              <a:t>heap-size[A] ← length[A]</a:t>
            </a:r>
          </a:p>
          <a:p>
            <a:pPr>
              <a:spcBef>
                <a:spcPts val="600"/>
              </a:spcBef>
            </a:pPr>
            <a:r>
              <a:rPr lang="en-US" sz="2200" b="1" dirty="0">
                <a:solidFill>
                  <a:srgbClr val="92D050"/>
                </a:solidFill>
                <a:latin typeface="Consolas" pitchFamily="49" charset="0"/>
                <a:cs typeface="Consolas" pitchFamily="49" charset="0"/>
              </a:rPr>
              <a:t>for </a:t>
            </a:r>
            <a:r>
              <a:rPr lang="en-US" sz="2200" b="1" dirty="0" err="1">
                <a:solidFill>
                  <a:srgbClr val="92D050"/>
                </a:solidFill>
                <a:latin typeface="Consolas" pitchFamily="49" charset="0"/>
                <a:cs typeface="Consolas" pitchFamily="49" charset="0"/>
              </a:rPr>
              <a:t>i</a:t>
            </a:r>
            <a:r>
              <a:rPr lang="en-US" sz="2200" b="1" dirty="0">
                <a:solidFill>
                  <a:srgbClr val="92D050"/>
                </a:solidFill>
                <a:latin typeface="Consolas" pitchFamily="49" charset="0"/>
                <a:cs typeface="Consolas" pitchFamily="49" charset="0"/>
              </a:rPr>
              <a:t> ← ⌊length[A]/2⌋ </a:t>
            </a:r>
            <a:r>
              <a:rPr lang="en-US" sz="2200" b="1" dirty="0" err="1">
                <a:solidFill>
                  <a:srgbClr val="92D050"/>
                </a:solidFill>
                <a:latin typeface="Consolas" pitchFamily="49" charset="0"/>
                <a:cs typeface="Consolas" pitchFamily="49" charset="0"/>
              </a:rPr>
              <a:t>downto</a:t>
            </a:r>
            <a:r>
              <a:rPr lang="en-US" sz="2200" b="1" dirty="0">
                <a:solidFill>
                  <a:srgbClr val="92D050"/>
                </a:solidFill>
                <a:latin typeface="Consolas" pitchFamily="49" charset="0"/>
                <a:cs typeface="Consolas" pitchFamily="49" charset="0"/>
              </a:rPr>
              <a:t> 1</a:t>
            </a:r>
          </a:p>
          <a:p>
            <a:pPr lvl="1">
              <a:spcBef>
                <a:spcPts val="600"/>
              </a:spcBef>
            </a:pPr>
            <a:r>
              <a:rPr lang="en-US" sz="2200" b="1" dirty="0">
                <a:solidFill>
                  <a:srgbClr val="92D050"/>
                </a:solidFill>
                <a:latin typeface="Consolas" pitchFamily="49" charset="0"/>
                <a:cs typeface="Consolas" pitchFamily="49" charset="0"/>
              </a:rPr>
              <a:t>do </a:t>
            </a:r>
            <a:r>
              <a:rPr lang="en-US" sz="2200" b="1" dirty="0">
                <a:solidFill>
                  <a:srgbClr val="ED524F"/>
                </a:solidFill>
                <a:latin typeface="Consolas" pitchFamily="49" charset="0"/>
                <a:cs typeface="Consolas" pitchFamily="49" charset="0"/>
              </a:rPr>
              <a:t>MAX-HEAPIFY(A, </a:t>
            </a:r>
            <a:r>
              <a:rPr lang="en-US" sz="2200" b="1" dirty="0" err="1">
                <a:solidFill>
                  <a:srgbClr val="ED524F"/>
                </a:solidFill>
                <a:latin typeface="Consolas" pitchFamily="49" charset="0"/>
                <a:cs typeface="Consolas" pitchFamily="49" charset="0"/>
              </a:rPr>
              <a:t>i</a:t>
            </a:r>
            <a:r>
              <a:rPr lang="en-US" sz="2200" b="1" dirty="0">
                <a:solidFill>
                  <a:srgbClr val="ED524F"/>
                </a:solidFill>
                <a:latin typeface="Consolas" pitchFamily="49" charset="0"/>
                <a:cs typeface="Consolas" pitchFamily="49" charset="0"/>
              </a:rPr>
              <a:t>)</a:t>
            </a:r>
          </a:p>
        </p:txBody>
      </p:sp>
      <p:cxnSp>
        <p:nvCxnSpPr>
          <p:cNvPr id="5" name="Straight Connector 4"/>
          <p:cNvCxnSpPr/>
          <p:nvPr/>
        </p:nvCxnSpPr>
        <p:spPr>
          <a:xfrm>
            <a:off x="381000" y="3657600"/>
            <a:ext cx="1143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5503358" y="907868"/>
          <a:ext cx="3291840" cy="54864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1751283045"/>
                    </a:ext>
                  </a:extLst>
                </a:gridCol>
              </a:tblGrid>
              <a:tr h="548640">
                <a:tc>
                  <a:txBody>
                    <a:bodyPr/>
                    <a:lstStyle/>
                    <a:p>
                      <a:pPr algn="ctr"/>
                      <a:r>
                        <a:rPr lang="en-US" sz="2400" b="0" dirty="0"/>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2</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9</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7" name="TextBox 6"/>
          <p:cNvSpPr txBox="1"/>
          <p:nvPr/>
        </p:nvSpPr>
        <p:spPr>
          <a:xfrm>
            <a:off x="1342696" y="2882554"/>
            <a:ext cx="2286000" cy="461665"/>
          </a:xfrm>
          <a:prstGeom prst="rect">
            <a:avLst/>
          </a:prstGeom>
          <a:solidFill>
            <a:schemeClr val="bg1">
              <a:lumMod val="85000"/>
            </a:schemeClr>
          </a:solidFill>
        </p:spPr>
        <p:txBody>
          <a:bodyPr wrap="square" rtlCol="0">
            <a:spAutoFit/>
          </a:bodyPr>
          <a:lstStyle/>
          <a:p>
            <a:pPr algn="ctr"/>
            <a:r>
              <a:rPr lang="en-US" sz="2400" b="1" dirty="0">
                <a:solidFill>
                  <a:srgbClr val="A71160"/>
                </a:solidFill>
              </a:rPr>
              <a:t>heap-size[A] = 6</a:t>
            </a:r>
          </a:p>
        </p:txBody>
      </p:sp>
      <p:sp>
        <p:nvSpPr>
          <p:cNvPr id="8" name="Rounded Rectangle 7"/>
          <p:cNvSpPr/>
          <p:nvPr/>
        </p:nvSpPr>
        <p:spPr>
          <a:xfrm>
            <a:off x="370112" y="1347129"/>
            <a:ext cx="4645641" cy="386368"/>
          </a:xfrm>
          <a:prstGeom prst="roundRect">
            <a:avLst/>
          </a:prstGeom>
          <a:noFill/>
          <a:ln w="190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42303" y="4243452"/>
            <a:ext cx="656525" cy="400110"/>
          </a:xfrm>
          <a:prstGeom prst="rect">
            <a:avLst/>
          </a:prstGeom>
          <a:noFill/>
          <a:ln w="28575">
            <a:solidFill>
              <a:schemeClr val="tx1"/>
            </a:solidFill>
          </a:ln>
        </p:spPr>
        <p:txBody>
          <a:bodyPr wrap="square" rtlCol="0">
            <a:spAutoFit/>
          </a:bodyPr>
          <a:lstStyle/>
          <a:p>
            <a:r>
              <a:rPr lang="en-US" sz="2000" b="1" dirty="0" err="1">
                <a:solidFill>
                  <a:srgbClr val="A71160"/>
                </a:solidFill>
              </a:rPr>
              <a:t>i</a:t>
            </a:r>
            <a:r>
              <a:rPr lang="en-US" sz="2000" b="1" dirty="0">
                <a:solidFill>
                  <a:srgbClr val="A71160"/>
                </a:solidFill>
              </a:rPr>
              <a:t> = 3</a:t>
            </a:r>
          </a:p>
        </p:txBody>
      </p:sp>
      <p:grpSp>
        <p:nvGrpSpPr>
          <p:cNvPr id="115" name="Group 114"/>
          <p:cNvGrpSpPr/>
          <p:nvPr/>
        </p:nvGrpSpPr>
        <p:grpSpPr>
          <a:xfrm>
            <a:off x="6297918" y="1558608"/>
            <a:ext cx="2052062" cy="1884429"/>
            <a:chOff x="6297918" y="1558608"/>
            <a:chExt cx="2052062" cy="1884429"/>
          </a:xfrm>
        </p:grpSpPr>
        <p:cxnSp>
          <p:nvCxnSpPr>
            <p:cNvPr id="18" name="Straight Connector 17"/>
            <p:cNvCxnSpPr>
              <a:stCxn id="23" idx="4"/>
              <a:endCxn id="28" idx="0"/>
            </p:cNvCxnSpPr>
            <p:nvPr/>
          </p:nvCxnSpPr>
          <p:spPr>
            <a:xfrm flipH="1">
              <a:off x="8050091" y="2734026"/>
              <a:ext cx="43251" cy="18207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7208752" y="1558608"/>
              <a:ext cx="513275" cy="52693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schemeClr>
                  </a:solidFill>
                </a:rPr>
                <a:t>4</a:t>
              </a:r>
            </a:p>
          </p:txBody>
        </p:sp>
        <p:cxnSp>
          <p:nvCxnSpPr>
            <p:cNvPr id="20" name="Straight Connector 19"/>
            <p:cNvCxnSpPr>
              <a:stCxn id="19" idx="3"/>
              <a:endCxn id="21" idx="0"/>
            </p:cNvCxnSpPr>
            <p:nvPr/>
          </p:nvCxnSpPr>
          <p:spPr>
            <a:xfrm flipH="1">
              <a:off x="6938988" y="2008373"/>
              <a:ext cx="344932" cy="22760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682350" y="2235981"/>
              <a:ext cx="513275" cy="52693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schemeClr>
                  </a:solidFill>
                </a:rPr>
                <a:t>1</a:t>
              </a:r>
            </a:p>
          </p:txBody>
        </p:sp>
        <p:cxnSp>
          <p:nvCxnSpPr>
            <p:cNvPr id="22" name="Straight Connector 21"/>
            <p:cNvCxnSpPr>
              <a:stCxn id="19" idx="5"/>
              <a:endCxn id="23" idx="0"/>
            </p:cNvCxnSpPr>
            <p:nvPr/>
          </p:nvCxnSpPr>
          <p:spPr>
            <a:xfrm>
              <a:off x="7646859" y="2008374"/>
              <a:ext cx="446483" cy="19872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836705" y="2207093"/>
              <a:ext cx="513275" cy="52693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schemeClr>
                  </a:solidFill>
                </a:rPr>
                <a:t>3</a:t>
              </a:r>
            </a:p>
          </p:txBody>
        </p:sp>
        <p:cxnSp>
          <p:nvCxnSpPr>
            <p:cNvPr id="24" name="Straight Connector 23"/>
            <p:cNvCxnSpPr>
              <a:stCxn id="21" idx="3"/>
              <a:endCxn id="25" idx="0"/>
            </p:cNvCxnSpPr>
            <p:nvPr/>
          </p:nvCxnSpPr>
          <p:spPr>
            <a:xfrm flipH="1">
              <a:off x="6554556" y="2685747"/>
              <a:ext cx="202962" cy="23035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297918" y="2916105"/>
              <a:ext cx="513275" cy="52693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schemeClr>
                  </a:solidFill>
                </a:rPr>
                <a:t>2</a:t>
              </a:r>
            </a:p>
          </p:txBody>
        </p:sp>
        <p:cxnSp>
          <p:nvCxnSpPr>
            <p:cNvPr id="26" name="Straight Connector 25"/>
            <p:cNvCxnSpPr>
              <a:stCxn id="21" idx="5"/>
              <a:endCxn id="27" idx="0"/>
            </p:cNvCxnSpPr>
            <p:nvPr/>
          </p:nvCxnSpPr>
          <p:spPr>
            <a:xfrm>
              <a:off x="7120458" y="2685749"/>
              <a:ext cx="236095" cy="21376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099916" y="2899510"/>
              <a:ext cx="513275" cy="52693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schemeClr>
                  </a:solidFill>
                </a:rPr>
                <a:t>9</a:t>
              </a:r>
            </a:p>
          </p:txBody>
        </p:sp>
        <p:sp>
          <p:nvSpPr>
            <p:cNvPr id="28" name="Oval 27"/>
            <p:cNvSpPr/>
            <p:nvPr/>
          </p:nvSpPr>
          <p:spPr>
            <a:xfrm>
              <a:off x="7793452" y="2916102"/>
              <a:ext cx="513275" cy="52693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schemeClr>
                  </a:solidFill>
                </a:rPr>
                <a:t>7</a:t>
              </a:r>
            </a:p>
          </p:txBody>
        </p:sp>
      </p:grpSp>
      <p:grpSp>
        <p:nvGrpSpPr>
          <p:cNvPr id="114" name="Group 113"/>
          <p:cNvGrpSpPr/>
          <p:nvPr/>
        </p:nvGrpSpPr>
        <p:grpSpPr>
          <a:xfrm>
            <a:off x="6165668" y="1495697"/>
            <a:ext cx="1840785" cy="1588951"/>
            <a:chOff x="6165668" y="1495697"/>
            <a:chExt cx="1840785" cy="1588951"/>
          </a:xfrm>
        </p:grpSpPr>
        <p:sp>
          <p:nvSpPr>
            <p:cNvPr id="12" name="TextBox 11"/>
            <p:cNvSpPr txBox="1"/>
            <p:nvPr/>
          </p:nvSpPr>
          <p:spPr>
            <a:xfrm>
              <a:off x="7004124" y="1495697"/>
              <a:ext cx="276606" cy="337090"/>
            </a:xfrm>
            <a:prstGeom prst="rect">
              <a:avLst/>
            </a:prstGeom>
            <a:noFill/>
          </p:spPr>
          <p:txBody>
            <a:bodyPr wrap="square" rtlCol="0">
              <a:spAutoFit/>
            </a:bodyPr>
            <a:lstStyle/>
            <a:p>
              <a:r>
                <a:rPr lang="en-US" dirty="0">
                  <a:solidFill>
                    <a:srgbClr val="C00000"/>
                  </a:solidFill>
                </a:rPr>
                <a:t>1</a:t>
              </a:r>
            </a:p>
          </p:txBody>
        </p:sp>
        <p:sp>
          <p:nvSpPr>
            <p:cNvPr id="13" name="TextBox 12"/>
            <p:cNvSpPr txBox="1"/>
            <p:nvPr/>
          </p:nvSpPr>
          <p:spPr>
            <a:xfrm>
              <a:off x="6555009" y="2052080"/>
              <a:ext cx="276606" cy="337090"/>
            </a:xfrm>
            <a:prstGeom prst="rect">
              <a:avLst/>
            </a:prstGeom>
            <a:noFill/>
          </p:spPr>
          <p:txBody>
            <a:bodyPr wrap="square" rtlCol="0">
              <a:spAutoFit/>
            </a:bodyPr>
            <a:lstStyle/>
            <a:p>
              <a:r>
                <a:rPr lang="en-US" dirty="0">
                  <a:solidFill>
                    <a:srgbClr val="C00000"/>
                  </a:solidFill>
                </a:rPr>
                <a:t>2</a:t>
              </a:r>
            </a:p>
          </p:txBody>
        </p:sp>
        <p:sp>
          <p:nvSpPr>
            <p:cNvPr id="14" name="TextBox 13"/>
            <p:cNvSpPr txBox="1"/>
            <p:nvPr/>
          </p:nvSpPr>
          <p:spPr>
            <a:xfrm>
              <a:off x="7702074" y="2059193"/>
              <a:ext cx="253623" cy="337090"/>
            </a:xfrm>
            <a:prstGeom prst="rect">
              <a:avLst/>
            </a:prstGeom>
            <a:noFill/>
          </p:spPr>
          <p:txBody>
            <a:bodyPr wrap="square" rtlCol="0">
              <a:spAutoFit/>
            </a:bodyPr>
            <a:lstStyle/>
            <a:p>
              <a:r>
                <a:rPr lang="en-US" dirty="0">
                  <a:solidFill>
                    <a:srgbClr val="C00000"/>
                  </a:solidFill>
                </a:rPr>
                <a:t>3</a:t>
              </a:r>
            </a:p>
          </p:txBody>
        </p:sp>
        <p:sp>
          <p:nvSpPr>
            <p:cNvPr id="15" name="TextBox 14"/>
            <p:cNvSpPr txBox="1"/>
            <p:nvPr/>
          </p:nvSpPr>
          <p:spPr>
            <a:xfrm>
              <a:off x="6165668" y="2721681"/>
              <a:ext cx="276606" cy="337090"/>
            </a:xfrm>
            <a:prstGeom prst="rect">
              <a:avLst/>
            </a:prstGeom>
            <a:noFill/>
          </p:spPr>
          <p:txBody>
            <a:bodyPr wrap="square" rtlCol="0">
              <a:spAutoFit/>
            </a:bodyPr>
            <a:lstStyle/>
            <a:p>
              <a:r>
                <a:rPr lang="en-US" dirty="0">
                  <a:solidFill>
                    <a:srgbClr val="C00000"/>
                  </a:solidFill>
                </a:rPr>
                <a:t>4</a:t>
              </a:r>
            </a:p>
          </p:txBody>
        </p:sp>
        <p:sp>
          <p:nvSpPr>
            <p:cNvPr id="16" name="TextBox 15"/>
            <p:cNvSpPr txBox="1"/>
            <p:nvPr/>
          </p:nvSpPr>
          <p:spPr>
            <a:xfrm>
              <a:off x="6959934" y="2747558"/>
              <a:ext cx="276606" cy="337090"/>
            </a:xfrm>
            <a:prstGeom prst="rect">
              <a:avLst/>
            </a:prstGeom>
            <a:noFill/>
          </p:spPr>
          <p:txBody>
            <a:bodyPr wrap="square" rtlCol="0">
              <a:spAutoFit/>
            </a:bodyPr>
            <a:lstStyle/>
            <a:p>
              <a:r>
                <a:rPr lang="en-US" dirty="0">
                  <a:solidFill>
                    <a:srgbClr val="C00000"/>
                  </a:solidFill>
                </a:rPr>
                <a:t>5</a:t>
              </a:r>
            </a:p>
          </p:txBody>
        </p:sp>
        <p:sp>
          <p:nvSpPr>
            <p:cNvPr id="17" name="TextBox 16"/>
            <p:cNvSpPr txBox="1"/>
            <p:nvPr/>
          </p:nvSpPr>
          <p:spPr>
            <a:xfrm>
              <a:off x="7729847" y="2688659"/>
              <a:ext cx="276606" cy="337090"/>
            </a:xfrm>
            <a:prstGeom prst="rect">
              <a:avLst/>
            </a:prstGeom>
            <a:noFill/>
          </p:spPr>
          <p:txBody>
            <a:bodyPr wrap="square" rtlCol="0">
              <a:spAutoFit/>
            </a:bodyPr>
            <a:lstStyle/>
            <a:p>
              <a:r>
                <a:rPr lang="en-US" dirty="0">
                  <a:solidFill>
                    <a:srgbClr val="C00000"/>
                  </a:solidFill>
                </a:rPr>
                <a:t>6</a:t>
              </a:r>
            </a:p>
          </p:txBody>
        </p:sp>
      </p:grpSp>
      <p:grpSp>
        <p:nvGrpSpPr>
          <p:cNvPr id="29" name="Group 28"/>
          <p:cNvGrpSpPr/>
          <p:nvPr/>
        </p:nvGrpSpPr>
        <p:grpSpPr>
          <a:xfrm>
            <a:off x="930202" y="4192871"/>
            <a:ext cx="2594235" cy="2191536"/>
            <a:chOff x="5838477" y="1752600"/>
            <a:chExt cx="2594235" cy="2191536"/>
          </a:xfrm>
        </p:grpSpPr>
        <p:grpSp>
          <p:nvGrpSpPr>
            <p:cNvPr id="30" name="Group 29"/>
            <p:cNvGrpSpPr/>
            <p:nvPr/>
          </p:nvGrpSpPr>
          <p:grpSpPr>
            <a:xfrm>
              <a:off x="5995546" y="1821529"/>
              <a:ext cx="2437166" cy="2122607"/>
              <a:chOff x="5522950" y="3505200"/>
              <a:chExt cx="2437166" cy="2122607"/>
            </a:xfrm>
          </p:grpSpPr>
          <p:cxnSp>
            <p:nvCxnSpPr>
              <p:cNvPr id="37" name="Straight Connector 36"/>
              <p:cNvCxnSpPr>
                <a:stCxn id="42" idx="4"/>
                <a:endCxn id="47" idx="0"/>
              </p:cNvCxnSpPr>
              <p:nvPr/>
            </p:nvCxnSpPr>
            <p:spPr>
              <a:xfrm flipH="1">
                <a:off x="7535815" y="4793045"/>
                <a:ext cx="119501" cy="25742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6604717" y="3505200"/>
                <a:ext cx="609600" cy="57733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4</a:t>
                </a:r>
              </a:p>
            </p:txBody>
          </p:sp>
          <p:cxnSp>
            <p:nvCxnSpPr>
              <p:cNvPr id="39" name="Straight Connector 38"/>
              <p:cNvCxnSpPr>
                <a:stCxn id="38" idx="3"/>
                <a:endCxn id="40" idx="0"/>
              </p:cNvCxnSpPr>
              <p:nvPr/>
            </p:nvCxnSpPr>
            <p:spPr>
              <a:xfrm flipH="1">
                <a:off x="6284327" y="3997985"/>
                <a:ext cx="409664" cy="2493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979527" y="4247363"/>
                <a:ext cx="609600" cy="57733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cxnSp>
            <p:nvCxnSpPr>
              <p:cNvPr id="41" name="Straight Connector 40"/>
              <p:cNvCxnSpPr>
                <a:stCxn id="38" idx="5"/>
                <a:endCxn id="42" idx="0"/>
              </p:cNvCxnSpPr>
              <p:nvPr/>
            </p:nvCxnSpPr>
            <p:spPr>
              <a:xfrm>
                <a:off x="7125043" y="3997985"/>
                <a:ext cx="530273" cy="21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7350516" y="4215712"/>
                <a:ext cx="609600" cy="57733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3</a:t>
                </a:r>
              </a:p>
            </p:txBody>
          </p:sp>
          <p:cxnSp>
            <p:nvCxnSpPr>
              <p:cNvPr id="43" name="Straight Connector 42"/>
              <p:cNvCxnSpPr>
                <a:stCxn id="40" idx="3"/>
                <a:endCxn id="44" idx="0"/>
              </p:cNvCxnSpPr>
              <p:nvPr/>
            </p:nvCxnSpPr>
            <p:spPr>
              <a:xfrm flipH="1">
                <a:off x="5827750" y="4740148"/>
                <a:ext cx="241051" cy="25239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522950" y="4992538"/>
                <a:ext cx="609600" cy="57733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2</a:t>
                </a:r>
              </a:p>
            </p:txBody>
          </p:sp>
          <p:cxnSp>
            <p:nvCxnSpPr>
              <p:cNvPr id="45" name="Straight Connector 44"/>
              <p:cNvCxnSpPr>
                <a:stCxn id="40" idx="5"/>
                <a:endCxn id="46" idx="0"/>
              </p:cNvCxnSpPr>
              <p:nvPr/>
            </p:nvCxnSpPr>
            <p:spPr>
              <a:xfrm>
                <a:off x="6499853" y="4740148"/>
                <a:ext cx="280402" cy="28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475455" y="5026607"/>
                <a:ext cx="609600" cy="57733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9</a:t>
                </a:r>
              </a:p>
            </p:txBody>
          </p:sp>
          <p:sp>
            <p:nvSpPr>
              <p:cNvPr id="47" name="Oval 46"/>
              <p:cNvSpPr/>
              <p:nvPr/>
            </p:nvSpPr>
            <p:spPr>
              <a:xfrm>
                <a:off x="7231015" y="5050474"/>
                <a:ext cx="609600" cy="57733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7</a:t>
                </a:r>
              </a:p>
            </p:txBody>
          </p:sp>
        </p:grpSp>
        <p:sp>
          <p:nvSpPr>
            <p:cNvPr id="31" name="TextBox 30"/>
            <p:cNvSpPr txBox="1"/>
            <p:nvPr/>
          </p:nvSpPr>
          <p:spPr>
            <a:xfrm>
              <a:off x="6834284" y="1752600"/>
              <a:ext cx="328516" cy="369332"/>
            </a:xfrm>
            <a:prstGeom prst="rect">
              <a:avLst/>
            </a:prstGeom>
            <a:noFill/>
          </p:spPr>
          <p:txBody>
            <a:bodyPr wrap="square" rtlCol="0">
              <a:spAutoFit/>
            </a:bodyPr>
            <a:lstStyle/>
            <a:p>
              <a:r>
                <a:rPr lang="en-US" dirty="0">
                  <a:solidFill>
                    <a:srgbClr val="C00000"/>
                  </a:solidFill>
                </a:rPr>
                <a:t>1</a:t>
              </a:r>
            </a:p>
          </p:txBody>
        </p:sp>
        <p:sp>
          <p:nvSpPr>
            <p:cNvPr id="32" name="TextBox 31"/>
            <p:cNvSpPr txBox="1"/>
            <p:nvPr/>
          </p:nvSpPr>
          <p:spPr>
            <a:xfrm>
              <a:off x="6300884" y="2362200"/>
              <a:ext cx="328516" cy="369332"/>
            </a:xfrm>
            <a:prstGeom prst="rect">
              <a:avLst/>
            </a:prstGeom>
            <a:noFill/>
          </p:spPr>
          <p:txBody>
            <a:bodyPr wrap="square" rtlCol="0">
              <a:spAutoFit/>
            </a:bodyPr>
            <a:lstStyle/>
            <a:p>
              <a:r>
                <a:rPr lang="en-US" dirty="0">
                  <a:solidFill>
                    <a:srgbClr val="C00000"/>
                  </a:solidFill>
                </a:rPr>
                <a:t>2</a:t>
              </a:r>
            </a:p>
          </p:txBody>
        </p:sp>
        <p:sp>
          <p:nvSpPr>
            <p:cNvPr id="33" name="TextBox 32"/>
            <p:cNvSpPr txBox="1"/>
            <p:nvPr/>
          </p:nvSpPr>
          <p:spPr>
            <a:xfrm>
              <a:off x="7663215" y="2369994"/>
              <a:ext cx="301220" cy="369332"/>
            </a:xfrm>
            <a:prstGeom prst="rect">
              <a:avLst/>
            </a:prstGeom>
            <a:noFill/>
          </p:spPr>
          <p:txBody>
            <a:bodyPr wrap="square" rtlCol="0">
              <a:spAutoFit/>
            </a:bodyPr>
            <a:lstStyle/>
            <a:p>
              <a:r>
                <a:rPr lang="en-US" dirty="0">
                  <a:solidFill>
                    <a:srgbClr val="C00000"/>
                  </a:solidFill>
                </a:rPr>
                <a:t>3</a:t>
              </a:r>
            </a:p>
          </p:txBody>
        </p:sp>
        <p:sp>
          <p:nvSpPr>
            <p:cNvPr id="34" name="TextBox 33"/>
            <p:cNvSpPr txBox="1"/>
            <p:nvPr/>
          </p:nvSpPr>
          <p:spPr>
            <a:xfrm>
              <a:off x="5838477" y="3095848"/>
              <a:ext cx="328516" cy="369332"/>
            </a:xfrm>
            <a:prstGeom prst="rect">
              <a:avLst/>
            </a:prstGeom>
            <a:noFill/>
          </p:spPr>
          <p:txBody>
            <a:bodyPr wrap="square" rtlCol="0">
              <a:spAutoFit/>
            </a:bodyPr>
            <a:lstStyle/>
            <a:p>
              <a:r>
                <a:rPr lang="en-US" dirty="0">
                  <a:solidFill>
                    <a:srgbClr val="C00000"/>
                  </a:solidFill>
                </a:rPr>
                <a:t>4</a:t>
              </a:r>
            </a:p>
          </p:txBody>
        </p:sp>
        <p:sp>
          <p:nvSpPr>
            <p:cNvPr id="35" name="TextBox 34"/>
            <p:cNvSpPr txBox="1"/>
            <p:nvPr/>
          </p:nvSpPr>
          <p:spPr>
            <a:xfrm>
              <a:off x="6781800" y="3124200"/>
              <a:ext cx="328516" cy="369332"/>
            </a:xfrm>
            <a:prstGeom prst="rect">
              <a:avLst/>
            </a:prstGeom>
            <a:noFill/>
          </p:spPr>
          <p:txBody>
            <a:bodyPr wrap="square" rtlCol="0">
              <a:spAutoFit/>
            </a:bodyPr>
            <a:lstStyle/>
            <a:p>
              <a:r>
                <a:rPr lang="en-US" dirty="0">
                  <a:solidFill>
                    <a:srgbClr val="C00000"/>
                  </a:solidFill>
                </a:rPr>
                <a:t>5</a:t>
              </a:r>
            </a:p>
          </p:txBody>
        </p:sp>
        <p:sp>
          <p:nvSpPr>
            <p:cNvPr id="36" name="TextBox 35"/>
            <p:cNvSpPr txBox="1"/>
            <p:nvPr/>
          </p:nvSpPr>
          <p:spPr>
            <a:xfrm>
              <a:off x="7667013" y="3124200"/>
              <a:ext cx="328516" cy="369332"/>
            </a:xfrm>
            <a:prstGeom prst="rect">
              <a:avLst/>
            </a:prstGeom>
            <a:noFill/>
          </p:spPr>
          <p:txBody>
            <a:bodyPr wrap="square" rtlCol="0">
              <a:spAutoFit/>
            </a:bodyPr>
            <a:lstStyle/>
            <a:p>
              <a:r>
                <a:rPr lang="en-US" dirty="0">
                  <a:solidFill>
                    <a:srgbClr val="C00000"/>
                  </a:solidFill>
                </a:rPr>
                <a:t>6</a:t>
              </a:r>
            </a:p>
          </p:txBody>
        </p:sp>
      </p:grpSp>
      <p:cxnSp>
        <p:nvCxnSpPr>
          <p:cNvPr id="48" name="Straight Connector 47"/>
          <p:cNvCxnSpPr/>
          <p:nvPr/>
        </p:nvCxnSpPr>
        <p:spPr>
          <a:xfrm flipH="1">
            <a:off x="4193180" y="3819912"/>
            <a:ext cx="3489" cy="26517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194283" y="3819912"/>
            <a:ext cx="0" cy="26517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4750991" y="4273059"/>
            <a:ext cx="2594235" cy="2146433"/>
            <a:chOff x="5838477" y="1752600"/>
            <a:chExt cx="2594235" cy="2146433"/>
          </a:xfrm>
        </p:grpSpPr>
        <p:grpSp>
          <p:nvGrpSpPr>
            <p:cNvPr id="51" name="Group 50"/>
            <p:cNvGrpSpPr/>
            <p:nvPr/>
          </p:nvGrpSpPr>
          <p:grpSpPr>
            <a:xfrm>
              <a:off x="5995546" y="1821529"/>
              <a:ext cx="2437166" cy="2077504"/>
              <a:chOff x="5522950" y="3505200"/>
              <a:chExt cx="2437166" cy="2077504"/>
            </a:xfrm>
          </p:grpSpPr>
          <p:cxnSp>
            <p:nvCxnSpPr>
              <p:cNvPr id="58" name="Straight Connector 57"/>
              <p:cNvCxnSpPr>
                <a:stCxn id="63" idx="4"/>
                <a:endCxn id="68" idx="0"/>
              </p:cNvCxnSpPr>
              <p:nvPr/>
            </p:nvCxnSpPr>
            <p:spPr>
              <a:xfrm flipH="1">
                <a:off x="7508124" y="4793045"/>
                <a:ext cx="147192" cy="21232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6604717" y="3505200"/>
                <a:ext cx="609600" cy="57733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4</a:t>
                </a:r>
              </a:p>
            </p:txBody>
          </p:sp>
          <p:cxnSp>
            <p:nvCxnSpPr>
              <p:cNvPr id="60" name="Straight Connector 59"/>
              <p:cNvCxnSpPr>
                <a:stCxn id="59" idx="3"/>
                <a:endCxn id="61" idx="0"/>
              </p:cNvCxnSpPr>
              <p:nvPr/>
            </p:nvCxnSpPr>
            <p:spPr>
              <a:xfrm flipH="1">
                <a:off x="6284327" y="3997985"/>
                <a:ext cx="409664" cy="2493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979527" y="4247363"/>
                <a:ext cx="609600" cy="57733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cxnSp>
            <p:nvCxnSpPr>
              <p:cNvPr id="62" name="Straight Connector 61"/>
              <p:cNvCxnSpPr>
                <a:stCxn id="59" idx="5"/>
                <a:endCxn id="63" idx="0"/>
              </p:cNvCxnSpPr>
              <p:nvPr/>
            </p:nvCxnSpPr>
            <p:spPr>
              <a:xfrm>
                <a:off x="7125043" y="3997985"/>
                <a:ext cx="530273" cy="21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7350516" y="4215712"/>
                <a:ext cx="609600" cy="57733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7</a:t>
                </a:r>
              </a:p>
            </p:txBody>
          </p:sp>
          <p:cxnSp>
            <p:nvCxnSpPr>
              <p:cNvPr id="64" name="Straight Connector 63"/>
              <p:cNvCxnSpPr>
                <a:stCxn id="61" idx="3"/>
                <a:endCxn id="65" idx="0"/>
              </p:cNvCxnSpPr>
              <p:nvPr/>
            </p:nvCxnSpPr>
            <p:spPr>
              <a:xfrm flipH="1">
                <a:off x="5827750" y="4740148"/>
                <a:ext cx="241051" cy="25239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5522950" y="4992538"/>
                <a:ext cx="609600" cy="57733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2</a:t>
                </a:r>
              </a:p>
            </p:txBody>
          </p:sp>
          <p:cxnSp>
            <p:nvCxnSpPr>
              <p:cNvPr id="66" name="Straight Connector 65"/>
              <p:cNvCxnSpPr>
                <a:stCxn id="61" idx="5"/>
                <a:endCxn id="67" idx="0"/>
              </p:cNvCxnSpPr>
              <p:nvPr/>
            </p:nvCxnSpPr>
            <p:spPr>
              <a:xfrm>
                <a:off x="6499853" y="4740148"/>
                <a:ext cx="280402" cy="23420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6475455" y="4974355"/>
                <a:ext cx="609600" cy="57733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9</a:t>
                </a:r>
              </a:p>
            </p:txBody>
          </p:sp>
          <p:sp>
            <p:nvSpPr>
              <p:cNvPr id="68" name="Oval 67"/>
              <p:cNvSpPr/>
              <p:nvPr/>
            </p:nvSpPr>
            <p:spPr>
              <a:xfrm>
                <a:off x="7203324" y="5005371"/>
                <a:ext cx="609600" cy="57733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3</a:t>
                </a:r>
              </a:p>
            </p:txBody>
          </p:sp>
        </p:grpSp>
        <p:sp>
          <p:nvSpPr>
            <p:cNvPr id="52" name="TextBox 51"/>
            <p:cNvSpPr txBox="1"/>
            <p:nvPr/>
          </p:nvSpPr>
          <p:spPr>
            <a:xfrm>
              <a:off x="6834284" y="1752600"/>
              <a:ext cx="328516" cy="369332"/>
            </a:xfrm>
            <a:prstGeom prst="rect">
              <a:avLst/>
            </a:prstGeom>
            <a:noFill/>
          </p:spPr>
          <p:txBody>
            <a:bodyPr wrap="square" rtlCol="0">
              <a:spAutoFit/>
            </a:bodyPr>
            <a:lstStyle/>
            <a:p>
              <a:r>
                <a:rPr lang="en-US" dirty="0">
                  <a:solidFill>
                    <a:srgbClr val="C00000"/>
                  </a:solidFill>
                </a:rPr>
                <a:t>1</a:t>
              </a:r>
            </a:p>
          </p:txBody>
        </p:sp>
        <p:sp>
          <p:nvSpPr>
            <p:cNvPr id="53" name="TextBox 52"/>
            <p:cNvSpPr txBox="1"/>
            <p:nvPr/>
          </p:nvSpPr>
          <p:spPr>
            <a:xfrm>
              <a:off x="6300884" y="2362200"/>
              <a:ext cx="328516" cy="369332"/>
            </a:xfrm>
            <a:prstGeom prst="rect">
              <a:avLst/>
            </a:prstGeom>
            <a:noFill/>
          </p:spPr>
          <p:txBody>
            <a:bodyPr wrap="square" rtlCol="0">
              <a:spAutoFit/>
            </a:bodyPr>
            <a:lstStyle/>
            <a:p>
              <a:r>
                <a:rPr lang="en-US" dirty="0">
                  <a:solidFill>
                    <a:srgbClr val="C00000"/>
                  </a:solidFill>
                </a:rPr>
                <a:t>2</a:t>
              </a:r>
            </a:p>
          </p:txBody>
        </p:sp>
        <p:sp>
          <p:nvSpPr>
            <p:cNvPr id="54" name="TextBox 53"/>
            <p:cNvSpPr txBox="1"/>
            <p:nvPr/>
          </p:nvSpPr>
          <p:spPr>
            <a:xfrm>
              <a:off x="7663215" y="2369994"/>
              <a:ext cx="301220" cy="369332"/>
            </a:xfrm>
            <a:prstGeom prst="rect">
              <a:avLst/>
            </a:prstGeom>
            <a:noFill/>
          </p:spPr>
          <p:txBody>
            <a:bodyPr wrap="square" rtlCol="0">
              <a:spAutoFit/>
            </a:bodyPr>
            <a:lstStyle/>
            <a:p>
              <a:r>
                <a:rPr lang="en-US" dirty="0">
                  <a:solidFill>
                    <a:srgbClr val="C00000"/>
                  </a:solidFill>
                </a:rPr>
                <a:t>3</a:t>
              </a:r>
            </a:p>
          </p:txBody>
        </p:sp>
        <p:sp>
          <p:nvSpPr>
            <p:cNvPr id="55" name="TextBox 54"/>
            <p:cNvSpPr txBox="1"/>
            <p:nvPr/>
          </p:nvSpPr>
          <p:spPr>
            <a:xfrm>
              <a:off x="5838477" y="3095848"/>
              <a:ext cx="328516" cy="369332"/>
            </a:xfrm>
            <a:prstGeom prst="rect">
              <a:avLst/>
            </a:prstGeom>
            <a:noFill/>
          </p:spPr>
          <p:txBody>
            <a:bodyPr wrap="square" rtlCol="0">
              <a:spAutoFit/>
            </a:bodyPr>
            <a:lstStyle/>
            <a:p>
              <a:r>
                <a:rPr lang="en-US" dirty="0">
                  <a:solidFill>
                    <a:srgbClr val="C00000"/>
                  </a:solidFill>
                </a:rPr>
                <a:t>4</a:t>
              </a:r>
            </a:p>
          </p:txBody>
        </p:sp>
        <p:sp>
          <p:nvSpPr>
            <p:cNvPr id="56" name="TextBox 55"/>
            <p:cNvSpPr txBox="1"/>
            <p:nvPr/>
          </p:nvSpPr>
          <p:spPr>
            <a:xfrm>
              <a:off x="6781800" y="3124200"/>
              <a:ext cx="328516" cy="369332"/>
            </a:xfrm>
            <a:prstGeom prst="rect">
              <a:avLst/>
            </a:prstGeom>
            <a:noFill/>
          </p:spPr>
          <p:txBody>
            <a:bodyPr wrap="square" rtlCol="0">
              <a:spAutoFit/>
            </a:bodyPr>
            <a:lstStyle/>
            <a:p>
              <a:r>
                <a:rPr lang="en-US" dirty="0">
                  <a:solidFill>
                    <a:srgbClr val="C00000"/>
                  </a:solidFill>
                </a:rPr>
                <a:t>5</a:t>
              </a:r>
            </a:p>
          </p:txBody>
        </p:sp>
        <p:sp>
          <p:nvSpPr>
            <p:cNvPr id="57" name="TextBox 56"/>
            <p:cNvSpPr txBox="1"/>
            <p:nvPr/>
          </p:nvSpPr>
          <p:spPr>
            <a:xfrm>
              <a:off x="7696200" y="3059668"/>
              <a:ext cx="328516" cy="369332"/>
            </a:xfrm>
            <a:prstGeom prst="rect">
              <a:avLst/>
            </a:prstGeom>
            <a:noFill/>
          </p:spPr>
          <p:txBody>
            <a:bodyPr wrap="square" rtlCol="0">
              <a:spAutoFit/>
            </a:bodyPr>
            <a:lstStyle/>
            <a:p>
              <a:r>
                <a:rPr lang="en-US" dirty="0">
                  <a:solidFill>
                    <a:srgbClr val="C00000"/>
                  </a:solidFill>
                </a:rPr>
                <a:t>6</a:t>
              </a:r>
            </a:p>
          </p:txBody>
        </p:sp>
      </p:grpSp>
      <p:grpSp>
        <p:nvGrpSpPr>
          <p:cNvPr id="69" name="Group 68"/>
          <p:cNvGrpSpPr/>
          <p:nvPr/>
        </p:nvGrpSpPr>
        <p:grpSpPr>
          <a:xfrm>
            <a:off x="8669114" y="4261800"/>
            <a:ext cx="2594235" cy="2133600"/>
            <a:chOff x="5838477" y="1752600"/>
            <a:chExt cx="2594235" cy="2133600"/>
          </a:xfrm>
        </p:grpSpPr>
        <p:grpSp>
          <p:nvGrpSpPr>
            <p:cNvPr id="70" name="Group 69"/>
            <p:cNvGrpSpPr/>
            <p:nvPr/>
          </p:nvGrpSpPr>
          <p:grpSpPr>
            <a:xfrm>
              <a:off x="5995546" y="1821529"/>
              <a:ext cx="2437166" cy="2064671"/>
              <a:chOff x="5522950" y="3505200"/>
              <a:chExt cx="2437166" cy="2064671"/>
            </a:xfrm>
          </p:grpSpPr>
          <p:cxnSp>
            <p:nvCxnSpPr>
              <p:cNvPr id="77" name="Straight Connector 76"/>
              <p:cNvCxnSpPr>
                <a:stCxn id="82" idx="4"/>
                <a:endCxn id="87" idx="0"/>
              </p:cNvCxnSpPr>
              <p:nvPr/>
            </p:nvCxnSpPr>
            <p:spPr>
              <a:xfrm flipH="1">
                <a:off x="7495419" y="4793045"/>
                <a:ext cx="159897" cy="19949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6604717" y="3505200"/>
                <a:ext cx="609600" cy="57733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4</a:t>
                </a:r>
              </a:p>
            </p:txBody>
          </p:sp>
          <p:cxnSp>
            <p:nvCxnSpPr>
              <p:cNvPr id="79" name="Straight Connector 78"/>
              <p:cNvCxnSpPr>
                <a:stCxn id="78" idx="3"/>
                <a:endCxn id="80" idx="0"/>
              </p:cNvCxnSpPr>
              <p:nvPr/>
            </p:nvCxnSpPr>
            <p:spPr>
              <a:xfrm flipH="1">
                <a:off x="6284327" y="3997985"/>
                <a:ext cx="409664" cy="2493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5979527" y="4247363"/>
                <a:ext cx="609600" cy="57733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9</a:t>
                </a:r>
              </a:p>
            </p:txBody>
          </p:sp>
          <p:cxnSp>
            <p:nvCxnSpPr>
              <p:cNvPr id="81" name="Straight Connector 80"/>
              <p:cNvCxnSpPr>
                <a:stCxn id="78" idx="5"/>
                <a:endCxn id="82" idx="0"/>
              </p:cNvCxnSpPr>
              <p:nvPr/>
            </p:nvCxnSpPr>
            <p:spPr>
              <a:xfrm>
                <a:off x="7125043" y="3997985"/>
                <a:ext cx="530273" cy="21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7350516" y="4215712"/>
                <a:ext cx="609600" cy="57733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7</a:t>
                </a:r>
              </a:p>
            </p:txBody>
          </p:sp>
          <p:cxnSp>
            <p:nvCxnSpPr>
              <p:cNvPr id="83" name="Straight Connector 82"/>
              <p:cNvCxnSpPr>
                <a:stCxn id="80" idx="3"/>
                <a:endCxn id="84" idx="0"/>
              </p:cNvCxnSpPr>
              <p:nvPr/>
            </p:nvCxnSpPr>
            <p:spPr>
              <a:xfrm flipH="1">
                <a:off x="5827750" y="4740148"/>
                <a:ext cx="241051" cy="25239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5522950" y="4992538"/>
                <a:ext cx="609600" cy="57733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2</a:t>
                </a:r>
              </a:p>
            </p:txBody>
          </p:sp>
          <p:cxnSp>
            <p:nvCxnSpPr>
              <p:cNvPr id="85" name="Straight Connector 84"/>
              <p:cNvCxnSpPr>
                <a:stCxn id="80" idx="5"/>
                <a:endCxn id="86" idx="0"/>
              </p:cNvCxnSpPr>
              <p:nvPr/>
            </p:nvCxnSpPr>
            <p:spPr>
              <a:xfrm>
                <a:off x="6499853" y="4740148"/>
                <a:ext cx="280402" cy="23420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6475455" y="4974355"/>
                <a:ext cx="609600" cy="57733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sp>
            <p:nvSpPr>
              <p:cNvPr id="87" name="Oval 86"/>
              <p:cNvSpPr/>
              <p:nvPr/>
            </p:nvSpPr>
            <p:spPr>
              <a:xfrm>
                <a:off x="7190619" y="4992537"/>
                <a:ext cx="609600" cy="57733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3</a:t>
                </a:r>
              </a:p>
            </p:txBody>
          </p:sp>
        </p:grpSp>
        <p:sp>
          <p:nvSpPr>
            <p:cNvPr id="71" name="TextBox 70"/>
            <p:cNvSpPr txBox="1"/>
            <p:nvPr/>
          </p:nvSpPr>
          <p:spPr>
            <a:xfrm>
              <a:off x="6834284" y="1752600"/>
              <a:ext cx="328516" cy="369332"/>
            </a:xfrm>
            <a:prstGeom prst="rect">
              <a:avLst/>
            </a:prstGeom>
            <a:noFill/>
          </p:spPr>
          <p:txBody>
            <a:bodyPr wrap="square" rtlCol="0">
              <a:spAutoFit/>
            </a:bodyPr>
            <a:lstStyle/>
            <a:p>
              <a:r>
                <a:rPr lang="en-US" dirty="0">
                  <a:solidFill>
                    <a:srgbClr val="C00000"/>
                  </a:solidFill>
                </a:rPr>
                <a:t>1</a:t>
              </a:r>
            </a:p>
          </p:txBody>
        </p:sp>
        <p:sp>
          <p:nvSpPr>
            <p:cNvPr id="72" name="TextBox 71"/>
            <p:cNvSpPr txBox="1"/>
            <p:nvPr/>
          </p:nvSpPr>
          <p:spPr>
            <a:xfrm>
              <a:off x="6300884" y="2362200"/>
              <a:ext cx="328516" cy="369332"/>
            </a:xfrm>
            <a:prstGeom prst="rect">
              <a:avLst/>
            </a:prstGeom>
            <a:noFill/>
          </p:spPr>
          <p:txBody>
            <a:bodyPr wrap="square" rtlCol="0">
              <a:spAutoFit/>
            </a:bodyPr>
            <a:lstStyle/>
            <a:p>
              <a:r>
                <a:rPr lang="en-US" dirty="0">
                  <a:solidFill>
                    <a:srgbClr val="C00000"/>
                  </a:solidFill>
                </a:rPr>
                <a:t>2</a:t>
              </a:r>
            </a:p>
          </p:txBody>
        </p:sp>
        <p:sp>
          <p:nvSpPr>
            <p:cNvPr id="73" name="TextBox 72"/>
            <p:cNvSpPr txBox="1"/>
            <p:nvPr/>
          </p:nvSpPr>
          <p:spPr>
            <a:xfrm>
              <a:off x="7663215" y="2369994"/>
              <a:ext cx="301220" cy="369332"/>
            </a:xfrm>
            <a:prstGeom prst="rect">
              <a:avLst/>
            </a:prstGeom>
            <a:noFill/>
          </p:spPr>
          <p:txBody>
            <a:bodyPr wrap="square" rtlCol="0">
              <a:spAutoFit/>
            </a:bodyPr>
            <a:lstStyle/>
            <a:p>
              <a:r>
                <a:rPr lang="en-US" dirty="0">
                  <a:solidFill>
                    <a:srgbClr val="C00000"/>
                  </a:solidFill>
                </a:rPr>
                <a:t>3</a:t>
              </a:r>
            </a:p>
          </p:txBody>
        </p:sp>
        <p:sp>
          <p:nvSpPr>
            <p:cNvPr id="74" name="TextBox 73"/>
            <p:cNvSpPr txBox="1"/>
            <p:nvPr/>
          </p:nvSpPr>
          <p:spPr>
            <a:xfrm>
              <a:off x="5838477" y="3095848"/>
              <a:ext cx="328516" cy="369332"/>
            </a:xfrm>
            <a:prstGeom prst="rect">
              <a:avLst/>
            </a:prstGeom>
            <a:noFill/>
          </p:spPr>
          <p:txBody>
            <a:bodyPr wrap="square" rtlCol="0">
              <a:spAutoFit/>
            </a:bodyPr>
            <a:lstStyle/>
            <a:p>
              <a:r>
                <a:rPr lang="en-US" dirty="0">
                  <a:solidFill>
                    <a:srgbClr val="C00000"/>
                  </a:solidFill>
                </a:rPr>
                <a:t>4</a:t>
              </a:r>
            </a:p>
          </p:txBody>
        </p:sp>
        <p:sp>
          <p:nvSpPr>
            <p:cNvPr id="75" name="TextBox 74"/>
            <p:cNvSpPr txBox="1"/>
            <p:nvPr/>
          </p:nvSpPr>
          <p:spPr>
            <a:xfrm>
              <a:off x="6781800" y="3124200"/>
              <a:ext cx="328516" cy="369332"/>
            </a:xfrm>
            <a:prstGeom prst="rect">
              <a:avLst/>
            </a:prstGeom>
            <a:noFill/>
          </p:spPr>
          <p:txBody>
            <a:bodyPr wrap="square" rtlCol="0">
              <a:spAutoFit/>
            </a:bodyPr>
            <a:lstStyle/>
            <a:p>
              <a:r>
                <a:rPr lang="en-US" dirty="0">
                  <a:solidFill>
                    <a:srgbClr val="C00000"/>
                  </a:solidFill>
                </a:rPr>
                <a:t>5</a:t>
              </a:r>
            </a:p>
          </p:txBody>
        </p:sp>
        <p:sp>
          <p:nvSpPr>
            <p:cNvPr id="76" name="TextBox 75"/>
            <p:cNvSpPr txBox="1"/>
            <p:nvPr/>
          </p:nvSpPr>
          <p:spPr>
            <a:xfrm>
              <a:off x="7696200" y="3046605"/>
              <a:ext cx="328516" cy="369332"/>
            </a:xfrm>
            <a:prstGeom prst="rect">
              <a:avLst/>
            </a:prstGeom>
            <a:noFill/>
          </p:spPr>
          <p:txBody>
            <a:bodyPr wrap="square" rtlCol="0">
              <a:spAutoFit/>
            </a:bodyPr>
            <a:lstStyle/>
            <a:p>
              <a:r>
                <a:rPr lang="en-US" dirty="0">
                  <a:solidFill>
                    <a:srgbClr val="C00000"/>
                  </a:solidFill>
                </a:rPr>
                <a:t>6</a:t>
              </a:r>
            </a:p>
          </p:txBody>
        </p:sp>
      </p:grpSp>
      <p:sp>
        <p:nvSpPr>
          <p:cNvPr id="88" name="TextBox 87"/>
          <p:cNvSpPr txBox="1"/>
          <p:nvPr/>
        </p:nvSpPr>
        <p:spPr>
          <a:xfrm>
            <a:off x="4529088" y="4243452"/>
            <a:ext cx="656525" cy="400110"/>
          </a:xfrm>
          <a:prstGeom prst="rect">
            <a:avLst/>
          </a:prstGeom>
          <a:noFill/>
          <a:ln w="28575">
            <a:solidFill>
              <a:schemeClr val="tx1"/>
            </a:solidFill>
          </a:ln>
        </p:spPr>
        <p:txBody>
          <a:bodyPr wrap="square" rtlCol="0">
            <a:spAutoFit/>
          </a:bodyPr>
          <a:lstStyle>
            <a:defPPr>
              <a:defRPr lang="en-US"/>
            </a:defPPr>
            <a:lvl1pPr>
              <a:defRPr sz="2000" b="1">
                <a:solidFill>
                  <a:srgbClr val="A71160"/>
                </a:solidFill>
              </a:defRPr>
            </a:lvl1pPr>
          </a:lstStyle>
          <a:p>
            <a:r>
              <a:rPr lang="en-US" dirty="0" err="1"/>
              <a:t>i</a:t>
            </a:r>
            <a:r>
              <a:rPr lang="en-US" dirty="0"/>
              <a:t> = 2</a:t>
            </a:r>
          </a:p>
        </p:txBody>
      </p:sp>
      <p:sp>
        <p:nvSpPr>
          <p:cNvPr id="89" name="TextBox 88"/>
          <p:cNvSpPr txBox="1"/>
          <p:nvPr/>
        </p:nvSpPr>
        <p:spPr>
          <a:xfrm>
            <a:off x="8398368" y="4243452"/>
            <a:ext cx="656525" cy="400110"/>
          </a:xfrm>
          <a:prstGeom prst="rect">
            <a:avLst/>
          </a:prstGeom>
          <a:noFill/>
          <a:ln w="28575">
            <a:solidFill>
              <a:schemeClr val="tx1"/>
            </a:solidFill>
          </a:ln>
        </p:spPr>
        <p:txBody>
          <a:bodyPr wrap="square" rtlCol="0">
            <a:spAutoFit/>
          </a:bodyPr>
          <a:lstStyle>
            <a:defPPr>
              <a:defRPr lang="en-US"/>
            </a:defPPr>
            <a:lvl1pPr>
              <a:defRPr sz="2000" b="1">
                <a:solidFill>
                  <a:srgbClr val="A71160"/>
                </a:solidFill>
              </a:defRPr>
            </a:lvl1pPr>
          </a:lstStyle>
          <a:p>
            <a:r>
              <a:rPr lang="en-US" dirty="0" err="1"/>
              <a:t>i</a:t>
            </a:r>
            <a:r>
              <a:rPr lang="en-US" dirty="0"/>
              <a:t> = 1</a:t>
            </a:r>
          </a:p>
        </p:txBody>
      </p:sp>
      <p:sp>
        <p:nvSpPr>
          <p:cNvPr id="90" name="Freeform 11"/>
          <p:cNvSpPr>
            <a:spLocks/>
          </p:cNvSpPr>
          <p:nvPr/>
        </p:nvSpPr>
        <p:spPr bwMode="auto">
          <a:xfrm>
            <a:off x="2729955" y="5356265"/>
            <a:ext cx="203504" cy="449263"/>
          </a:xfrm>
          <a:custGeom>
            <a:avLst/>
            <a:gdLst>
              <a:gd name="T0" fmla="*/ 0 w 162"/>
              <a:gd name="T1" fmla="*/ 264 h 264"/>
              <a:gd name="T2" fmla="*/ 30 w 162"/>
              <a:gd name="T3" fmla="*/ 162 h 264"/>
              <a:gd name="T4" fmla="*/ 90 w 162"/>
              <a:gd name="T5" fmla="*/ 66 h 264"/>
              <a:gd name="T6" fmla="*/ 162 w 162"/>
              <a:gd name="T7" fmla="*/ 0 h 264"/>
              <a:gd name="T8" fmla="*/ 0 60000 65536"/>
              <a:gd name="T9" fmla="*/ 0 60000 65536"/>
              <a:gd name="T10" fmla="*/ 0 60000 65536"/>
              <a:gd name="T11" fmla="*/ 0 60000 65536"/>
              <a:gd name="T12" fmla="*/ 0 w 162"/>
              <a:gd name="T13" fmla="*/ 0 h 264"/>
              <a:gd name="T14" fmla="*/ 162 w 162"/>
              <a:gd name="T15" fmla="*/ 264 h 264"/>
            </a:gdLst>
            <a:ahLst/>
            <a:cxnLst>
              <a:cxn ang="T8">
                <a:pos x="T0" y="T1"/>
              </a:cxn>
              <a:cxn ang="T9">
                <a:pos x="T2" y="T3"/>
              </a:cxn>
              <a:cxn ang="T10">
                <a:pos x="T4" y="T5"/>
              </a:cxn>
              <a:cxn ang="T11">
                <a:pos x="T6" y="T7"/>
              </a:cxn>
            </a:cxnLst>
            <a:rect l="T12" t="T13" r="T14" b="T15"/>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chemeClr val="accent5"/>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1" name="Freeform 12"/>
          <p:cNvSpPr>
            <a:spLocks/>
          </p:cNvSpPr>
          <p:nvPr/>
        </p:nvSpPr>
        <p:spPr bwMode="auto">
          <a:xfrm>
            <a:off x="3367407" y="5496748"/>
            <a:ext cx="124045" cy="408703"/>
          </a:xfrm>
          <a:custGeom>
            <a:avLst/>
            <a:gdLst>
              <a:gd name="T0" fmla="*/ 156 w 170"/>
              <a:gd name="T1" fmla="*/ 0 h 258"/>
              <a:gd name="T2" fmla="*/ 144 w 170"/>
              <a:gd name="T3" fmla="*/ 126 h 258"/>
              <a:gd name="T4" fmla="*/ 0 w 170"/>
              <a:gd name="T5" fmla="*/ 258 h 258"/>
              <a:gd name="T6" fmla="*/ 0 60000 65536"/>
              <a:gd name="T7" fmla="*/ 0 60000 65536"/>
              <a:gd name="T8" fmla="*/ 0 60000 65536"/>
              <a:gd name="T9" fmla="*/ 0 w 170"/>
              <a:gd name="T10" fmla="*/ 0 h 258"/>
              <a:gd name="T11" fmla="*/ 170 w 170"/>
              <a:gd name="T12" fmla="*/ 258 h 258"/>
            </a:gdLst>
            <a:ahLst/>
            <a:cxnLst>
              <a:cxn ang="T6">
                <a:pos x="T0" y="T1"/>
              </a:cxn>
              <a:cxn ang="T7">
                <a:pos x="T2" y="T3"/>
              </a:cxn>
              <a:cxn ang="T8">
                <a:pos x="T4" y="T5"/>
              </a:cxn>
            </a:cxnLst>
            <a:rect l="T9" t="T10" r="T11" b="T12"/>
            <a:pathLst>
              <a:path w="170" h="258">
                <a:moveTo>
                  <a:pt x="156" y="0"/>
                </a:moveTo>
                <a:cubicBezTo>
                  <a:pt x="154" y="21"/>
                  <a:pt x="170" y="83"/>
                  <a:pt x="144" y="126"/>
                </a:cubicBezTo>
                <a:cubicBezTo>
                  <a:pt x="118" y="169"/>
                  <a:pt x="30" y="231"/>
                  <a:pt x="0" y="258"/>
                </a:cubicBezTo>
              </a:path>
            </a:pathLst>
          </a:custGeom>
          <a:noFill/>
          <a:ln w="15875" cap="flat" cmpd="sng">
            <a:solidFill>
              <a:schemeClr val="accent5"/>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 name="Rounded Rectangle 93"/>
          <p:cNvSpPr/>
          <p:nvPr/>
        </p:nvSpPr>
        <p:spPr>
          <a:xfrm>
            <a:off x="788783" y="2187115"/>
            <a:ext cx="3215146" cy="365760"/>
          </a:xfrm>
          <a:prstGeom prst="roundRect">
            <a:avLst/>
          </a:prstGeom>
          <a:noFill/>
          <a:ln w="190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17"/>
          <p:cNvSpPr>
            <a:spLocks/>
          </p:cNvSpPr>
          <p:nvPr/>
        </p:nvSpPr>
        <p:spPr bwMode="auto">
          <a:xfrm>
            <a:off x="5587264" y="5683250"/>
            <a:ext cx="262607" cy="370251"/>
          </a:xfrm>
          <a:custGeom>
            <a:avLst/>
            <a:gdLst>
              <a:gd name="T0" fmla="*/ 197 w 197"/>
              <a:gd name="T1" fmla="*/ 260 h 260"/>
              <a:gd name="T2" fmla="*/ 114 w 197"/>
              <a:gd name="T3" fmla="*/ 233 h 260"/>
              <a:gd name="T4" fmla="*/ 41 w 197"/>
              <a:gd name="T5" fmla="*/ 164 h 260"/>
              <a:gd name="T6" fmla="*/ 0 w 197"/>
              <a:gd name="T7" fmla="*/ 0 h 260"/>
              <a:gd name="T8" fmla="*/ 0 60000 65536"/>
              <a:gd name="T9" fmla="*/ 0 60000 65536"/>
              <a:gd name="T10" fmla="*/ 0 60000 65536"/>
              <a:gd name="T11" fmla="*/ 0 60000 65536"/>
              <a:gd name="T12" fmla="*/ 0 w 197"/>
              <a:gd name="T13" fmla="*/ 0 h 260"/>
              <a:gd name="T14" fmla="*/ 197 w 197"/>
              <a:gd name="T15" fmla="*/ 260 h 260"/>
            </a:gdLst>
            <a:ahLst/>
            <a:cxnLst>
              <a:cxn ang="T8">
                <a:pos x="T0" y="T1"/>
              </a:cxn>
              <a:cxn ang="T9">
                <a:pos x="T2" y="T3"/>
              </a:cxn>
              <a:cxn ang="T10">
                <a:pos x="T4" y="T5"/>
              </a:cxn>
              <a:cxn ang="T11">
                <a:pos x="T6" y="T7"/>
              </a:cxn>
            </a:cxnLst>
            <a:rect l="T12" t="T13" r="T14" b="T15"/>
            <a:pathLst>
              <a:path w="197" h="260">
                <a:moveTo>
                  <a:pt x="197" y="260"/>
                </a:moveTo>
                <a:cubicBezTo>
                  <a:pt x="183" y="256"/>
                  <a:pt x="140" y="249"/>
                  <a:pt x="114" y="233"/>
                </a:cubicBezTo>
                <a:cubicBezTo>
                  <a:pt x="88" y="217"/>
                  <a:pt x="60" y="203"/>
                  <a:pt x="41" y="164"/>
                </a:cubicBezTo>
                <a:cubicBezTo>
                  <a:pt x="22" y="125"/>
                  <a:pt x="9" y="34"/>
                  <a:pt x="0" y="0"/>
                </a:cubicBezTo>
              </a:path>
            </a:pathLst>
          </a:custGeom>
          <a:noFill/>
          <a:ln w="15875" cap="flat" cmpd="sng">
            <a:solidFill>
              <a:schemeClr val="accent5"/>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sp>
        <p:nvSpPr>
          <p:cNvPr id="96" name="Freeform 18"/>
          <p:cNvSpPr>
            <a:spLocks/>
          </p:cNvSpPr>
          <p:nvPr/>
        </p:nvSpPr>
        <p:spPr bwMode="auto">
          <a:xfrm>
            <a:off x="6076024" y="5327095"/>
            <a:ext cx="249238" cy="449263"/>
          </a:xfrm>
          <a:custGeom>
            <a:avLst/>
            <a:gdLst>
              <a:gd name="T0" fmla="*/ 0 w 157"/>
              <a:gd name="T1" fmla="*/ 0 h 283"/>
              <a:gd name="T2" fmla="*/ 91 w 157"/>
              <a:gd name="T3" fmla="*/ 41 h 283"/>
              <a:gd name="T4" fmla="*/ 147 w 157"/>
              <a:gd name="T5" fmla="*/ 151 h 283"/>
              <a:gd name="T6" fmla="*/ 152 w 157"/>
              <a:gd name="T7" fmla="*/ 283 h 283"/>
              <a:gd name="T8" fmla="*/ 0 60000 65536"/>
              <a:gd name="T9" fmla="*/ 0 60000 65536"/>
              <a:gd name="T10" fmla="*/ 0 60000 65536"/>
              <a:gd name="T11" fmla="*/ 0 60000 65536"/>
              <a:gd name="T12" fmla="*/ 0 w 157"/>
              <a:gd name="T13" fmla="*/ 0 h 283"/>
              <a:gd name="T14" fmla="*/ 157 w 157"/>
              <a:gd name="T15" fmla="*/ 283 h 283"/>
            </a:gdLst>
            <a:ahLst/>
            <a:cxnLst>
              <a:cxn ang="T8">
                <a:pos x="T0" y="T1"/>
              </a:cxn>
              <a:cxn ang="T9">
                <a:pos x="T2" y="T3"/>
              </a:cxn>
              <a:cxn ang="T10">
                <a:pos x="T4" y="T5"/>
              </a:cxn>
              <a:cxn ang="T11">
                <a:pos x="T6" y="T7"/>
              </a:cxn>
            </a:cxnLst>
            <a:rect l="T12" t="T13" r="T14" b="T15"/>
            <a:pathLst>
              <a:path w="157" h="283">
                <a:moveTo>
                  <a:pt x="0" y="0"/>
                </a:moveTo>
                <a:cubicBezTo>
                  <a:pt x="15" y="7"/>
                  <a:pt x="67" y="16"/>
                  <a:pt x="91" y="41"/>
                </a:cubicBezTo>
                <a:cubicBezTo>
                  <a:pt x="115" y="66"/>
                  <a:pt x="137" y="111"/>
                  <a:pt x="147" y="151"/>
                </a:cubicBezTo>
                <a:cubicBezTo>
                  <a:pt x="157" y="191"/>
                  <a:pt x="151" y="256"/>
                  <a:pt x="152" y="283"/>
                </a:cubicBezTo>
              </a:path>
            </a:pathLst>
          </a:custGeom>
          <a:noFill/>
          <a:ln w="15875" cap="flat" cmpd="sng">
            <a:solidFill>
              <a:schemeClr val="accent5"/>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sp>
        <p:nvSpPr>
          <p:cNvPr id="99" name="Freeform 11"/>
          <p:cNvSpPr>
            <a:spLocks/>
          </p:cNvSpPr>
          <p:nvPr/>
        </p:nvSpPr>
        <p:spPr bwMode="auto">
          <a:xfrm>
            <a:off x="9324343" y="4573018"/>
            <a:ext cx="468049" cy="368127"/>
          </a:xfrm>
          <a:custGeom>
            <a:avLst/>
            <a:gdLst>
              <a:gd name="T0" fmla="*/ 0 w 162"/>
              <a:gd name="T1" fmla="*/ 264 h 264"/>
              <a:gd name="T2" fmla="*/ 30 w 162"/>
              <a:gd name="T3" fmla="*/ 162 h 264"/>
              <a:gd name="T4" fmla="*/ 90 w 162"/>
              <a:gd name="T5" fmla="*/ 66 h 264"/>
              <a:gd name="T6" fmla="*/ 162 w 162"/>
              <a:gd name="T7" fmla="*/ 0 h 264"/>
              <a:gd name="T8" fmla="*/ 0 60000 65536"/>
              <a:gd name="T9" fmla="*/ 0 60000 65536"/>
              <a:gd name="T10" fmla="*/ 0 60000 65536"/>
              <a:gd name="T11" fmla="*/ 0 60000 65536"/>
              <a:gd name="T12" fmla="*/ 0 w 162"/>
              <a:gd name="T13" fmla="*/ 0 h 264"/>
              <a:gd name="T14" fmla="*/ 162 w 162"/>
              <a:gd name="T15" fmla="*/ 264 h 264"/>
            </a:gdLst>
            <a:ahLst/>
            <a:cxnLst>
              <a:cxn ang="T8">
                <a:pos x="T0" y="T1"/>
              </a:cxn>
              <a:cxn ang="T9">
                <a:pos x="T2" y="T3"/>
              </a:cxn>
              <a:cxn ang="T10">
                <a:pos x="T4" y="T5"/>
              </a:cxn>
              <a:cxn ang="T11">
                <a:pos x="T6" y="T7"/>
              </a:cxn>
            </a:cxnLst>
            <a:rect l="T12" t="T13" r="T14" b="T15"/>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chemeClr val="accent5"/>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 name="Freeform 12"/>
          <p:cNvSpPr>
            <a:spLocks/>
          </p:cNvSpPr>
          <p:nvPr/>
        </p:nvSpPr>
        <p:spPr bwMode="auto">
          <a:xfrm>
            <a:off x="9874516" y="4932377"/>
            <a:ext cx="308720" cy="414679"/>
          </a:xfrm>
          <a:custGeom>
            <a:avLst/>
            <a:gdLst>
              <a:gd name="T0" fmla="*/ 156 w 170"/>
              <a:gd name="T1" fmla="*/ 0 h 258"/>
              <a:gd name="T2" fmla="*/ 144 w 170"/>
              <a:gd name="T3" fmla="*/ 126 h 258"/>
              <a:gd name="T4" fmla="*/ 0 w 170"/>
              <a:gd name="T5" fmla="*/ 258 h 258"/>
              <a:gd name="T6" fmla="*/ 0 60000 65536"/>
              <a:gd name="T7" fmla="*/ 0 60000 65536"/>
              <a:gd name="T8" fmla="*/ 0 60000 65536"/>
              <a:gd name="T9" fmla="*/ 0 w 170"/>
              <a:gd name="T10" fmla="*/ 0 h 258"/>
              <a:gd name="T11" fmla="*/ 170 w 170"/>
              <a:gd name="T12" fmla="*/ 258 h 258"/>
            </a:gdLst>
            <a:ahLst/>
            <a:cxnLst>
              <a:cxn ang="T6">
                <a:pos x="T0" y="T1"/>
              </a:cxn>
              <a:cxn ang="T7">
                <a:pos x="T2" y="T3"/>
              </a:cxn>
              <a:cxn ang="T8">
                <a:pos x="T4" y="T5"/>
              </a:cxn>
            </a:cxnLst>
            <a:rect l="T9" t="T10" r="T11" b="T12"/>
            <a:pathLst>
              <a:path w="170" h="258">
                <a:moveTo>
                  <a:pt x="156" y="0"/>
                </a:moveTo>
                <a:cubicBezTo>
                  <a:pt x="154" y="21"/>
                  <a:pt x="170" y="83"/>
                  <a:pt x="144" y="126"/>
                </a:cubicBezTo>
                <a:cubicBezTo>
                  <a:pt x="118" y="169"/>
                  <a:pt x="30" y="231"/>
                  <a:pt x="0" y="258"/>
                </a:cubicBezTo>
              </a:path>
            </a:pathLst>
          </a:custGeom>
          <a:noFill/>
          <a:ln w="15875" cap="flat" cmpd="sng">
            <a:solidFill>
              <a:schemeClr val="accent5"/>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graphicFrame>
        <p:nvGraphicFramePr>
          <p:cNvPr id="103" name="Table 102"/>
          <p:cNvGraphicFramePr>
            <a:graphicFrameLocks noGrp="1"/>
          </p:cNvGraphicFramePr>
          <p:nvPr/>
        </p:nvGraphicFramePr>
        <p:xfrm>
          <a:off x="649035" y="3749040"/>
          <a:ext cx="3291840" cy="4572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1751283045"/>
                    </a:ext>
                  </a:extLst>
                </a:gridCol>
              </a:tblGrid>
              <a:tr h="457200">
                <a:tc>
                  <a:txBody>
                    <a:bodyPr/>
                    <a:lstStyle/>
                    <a:p>
                      <a:pPr algn="ctr"/>
                      <a:r>
                        <a:rPr lang="en-US" sz="2400" dirty="0"/>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bg1">
                        <a:lumMod val="85000"/>
                      </a:schemeClr>
                    </a:solidFill>
                  </a:tcPr>
                </a:tc>
                <a:tc>
                  <a:txBody>
                    <a:bodyPr/>
                    <a:lstStyle/>
                    <a:p>
                      <a:pPr algn="ctr"/>
                      <a:r>
                        <a:rPr lang="en-US" sz="2400" dirty="0"/>
                        <a:t>2</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9</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104" name="Table 103"/>
          <p:cNvGraphicFramePr>
            <a:graphicFrameLocks noGrp="1"/>
          </p:cNvGraphicFramePr>
          <p:nvPr/>
        </p:nvGraphicFramePr>
        <p:xfrm>
          <a:off x="4529088" y="3749040"/>
          <a:ext cx="3291840" cy="4572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1751283045"/>
                    </a:ext>
                  </a:extLst>
                </a:gridCol>
              </a:tblGrid>
              <a:tr h="443322">
                <a:tc>
                  <a:txBody>
                    <a:bodyPr/>
                    <a:lstStyle/>
                    <a:p>
                      <a:pPr algn="ctr"/>
                      <a:r>
                        <a:rPr lang="en-US" sz="2400" dirty="0"/>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9</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3">
                        <a:lumMod val="40000"/>
                        <a:lumOff val="60000"/>
                      </a:schemeClr>
                    </a:solidFill>
                  </a:tcPr>
                </a:tc>
                <a:tc>
                  <a:txBody>
                    <a:bodyPr/>
                    <a:lstStyle/>
                    <a:p>
                      <a:pPr algn="ctr"/>
                      <a:r>
                        <a:rPr lang="en-US" sz="2400" dirty="0"/>
                        <a:t>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bg1">
                        <a:lumMod val="85000"/>
                      </a:schemeClr>
                    </a:solidFill>
                  </a:tcPr>
                </a:tc>
                <a:tc>
                  <a:txBody>
                    <a:bodyPr/>
                    <a:lstStyle/>
                    <a:p>
                      <a:pPr algn="ctr"/>
                      <a:r>
                        <a:rPr lang="en-US" sz="2400" dirty="0"/>
                        <a:t>2</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3">
                        <a:lumMod val="40000"/>
                        <a:lumOff val="60000"/>
                      </a:schemeClr>
                    </a:solidFill>
                  </a:tcPr>
                </a:tc>
                <a:tc>
                  <a:txBody>
                    <a:bodyPr/>
                    <a:lstStyle/>
                    <a:p>
                      <a:pPr algn="ctr"/>
                      <a:r>
                        <a:rPr lang="en-US" sz="2400" dirty="0"/>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105" name="Table 104"/>
          <p:cNvGraphicFramePr>
            <a:graphicFrameLocks noGrp="1"/>
          </p:cNvGraphicFramePr>
          <p:nvPr/>
        </p:nvGraphicFramePr>
        <p:xfrm>
          <a:off x="8398368" y="3749040"/>
          <a:ext cx="3291840" cy="4572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1751283045"/>
                    </a:ext>
                  </a:extLst>
                </a:gridCol>
              </a:tblGrid>
              <a:tr h="420564">
                <a:tc>
                  <a:txBody>
                    <a:bodyPr/>
                    <a:lstStyle/>
                    <a:p>
                      <a:pPr algn="ctr"/>
                      <a:r>
                        <a:rPr lang="en-US" sz="2400" dirty="0"/>
                        <a:t>9</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tx2">
                        <a:lumMod val="20000"/>
                        <a:lumOff val="80000"/>
                      </a:schemeClr>
                    </a:solidFill>
                  </a:tcPr>
                </a:tc>
                <a:tc>
                  <a:txBody>
                    <a:bodyPr/>
                    <a:lstStyle/>
                    <a:p>
                      <a:pPr algn="ctr"/>
                      <a:r>
                        <a:rPr lang="en-US" sz="2400" dirty="0"/>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tx2">
                        <a:lumMod val="20000"/>
                        <a:lumOff val="80000"/>
                      </a:schemeClr>
                    </a:solidFill>
                  </a:tcPr>
                </a:tc>
                <a:tc>
                  <a:txBody>
                    <a:bodyPr/>
                    <a:lstStyle/>
                    <a:p>
                      <a:pPr algn="ctr"/>
                      <a:r>
                        <a:rPr lang="en-US" sz="2400" dirty="0"/>
                        <a:t>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bg1">
                        <a:lumMod val="85000"/>
                      </a:schemeClr>
                    </a:solidFill>
                  </a:tcPr>
                </a:tc>
                <a:tc>
                  <a:txBody>
                    <a:bodyPr/>
                    <a:lstStyle/>
                    <a:p>
                      <a:pPr algn="ctr"/>
                      <a:r>
                        <a:rPr lang="en-US" sz="2400" dirty="0"/>
                        <a:t>2</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3">
                        <a:lumMod val="40000"/>
                        <a:lumOff val="60000"/>
                      </a:schemeClr>
                    </a:solidFill>
                  </a:tcPr>
                </a:tc>
                <a:tc>
                  <a:txBody>
                    <a:bodyPr/>
                    <a:lstStyle/>
                    <a:p>
                      <a:pPr algn="ctr"/>
                      <a:r>
                        <a:rPr lang="en-US" sz="2400" dirty="0"/>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bl>
          </a:graphicData>
        </a:graphic>
      </p:graphicFrame>
      <p:cxnSp>
        <p:nvCxnSpPr>
          <p:cNvPr id="106" name="Straight Connector 105"/>
          <p:cNvCxnSpPr/>
          <p:nvPr/>
        </p:nvCxnSpPr>
        <p:spPr>
          <a:xfrm>
            <a:off x="3722915" y="2133257"/>
            <a:ext cx="1215624" cy="0"/>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3069872" y="5078365"/>
            <a:ext cx="365760" cy="365760"/>
          </a:xfrm>
          <a:prstGeom prst="rect">
            <a:avLst/>
          </a:prstGeom>
          <a:solidFill>
            <a:srgbClr val="002060"/>
          </a:solidFill>
        </p:spPr>
        <p:txBody>
          <a:bodyPr wrap="square" rtlCol="0" anchor="ctr">
            <a:spAutoFit/>
          </a:bodyPr>
          <a:lstStyle/>
          <a:p>
            <a:pPr algn="ctr"/>
            <a:r>
              <a:rPr lang="en-US" sz="2000" b="1" dirty="0">
                <a:solidFill>
                  <a:schemeClr val="accent5"/>
                </a:solidFill>
              </a:rPr>
              <a:t>7</a:t>
            </a:r>
          </a:p>
        </p:txBody>
      </p:sp>
      <p:sp>
        <p:nvSpPr>
          <p:cNvPr id="117" name="TextBox 116"/>
          <p:cNvSpPr txBox="1"/>
          <p:nvPr/>
        </p:nvSpPr>
        <p:spPr>
          <a:xfrm>
            <a:off x="2921826" y="5892858"/>
            <a:ext cx="365760" cy="400110"/>
          </a:xfrm>
          <a:prstGeom prst="rect">
            <a:avLst/>
          </a:prstGeom>
          <a:solidFill>
            <a:srgbClr val="002060"/>
          </a:solidFill>
        </p:spPr>
        <p:txBody>
          <a:bodyPr wrap="square" rtlCol="0" anchor="ctr">
            <a:spAutoFit/>
          </a:bodyPr>
          <a:lstStyle/>
          <a:p>
            <a:pPr algn="ctr"/>
            <a:r>
              <a:rPr lang="en-US" sz="2000" b="1" dirty="0">
                <a:solidFill>
                  <a:schemeClr val="accent5"/>
                </a:solidFill>
              </a:rPr>
              <a:t>3</a:t>
            </a:r>
          </a:p>
        </p:txBody>
      </p:sp>
      <p:sp>
        <p:nvSpPr>
          <p:cNvPr id="118" name="TextBox 117"/>
          <p:cNvSpPr txBox="1"/>
          <p:nvPr/>
        </p:nvSpPr>
        <p:spPr>
          <a:xfrm>
            <a:off x="5482150" y="5161338"/>
            <a:ext cx="365760" cy="400110"/>
          </a:xfrm>
          <a:prstGeom prst="rect">
            <a:avLst/>
          </a:prstGeom>
          <a:solidFill>
            <a:srgbClr val="002060"/>
          </a:solidFill>
        </p:spPr>
        <p:txBody>
          <a:bodyPr wrap="square" rtlCol="0" anchor="ctr">
            <a:spAutoFit/>
          </a:bodyPr>
          <a:lstStyle/>
          <a:p>
            <a:pPr algn="ctr"/>
            <a:r>
              <a:rPr lang="en-US" sz="2000" b="1" dirty="0">
                <a:solidFill>
                  <a:schemeClr val="accent5"/>
                </a:solidFill>
              </a:rPr>
              <a:t>9</a:t>
            </a:r>
          </a:p>
        </p:txBody>
      </p:sp>
      <p:sp>
        <p:nvSpPr>
          <p:cNvPr id="119" name="TextBox 118"/>
          <p:cNvSpPr txBox="1"/>
          <p:nvPr/>
        </p:nvSpPr>
        <p:spPr>
          <a:xfrm>
            <a:off x="5987246" y="5901566"/>
            <a:ext cx="365760" cy="400110"/>
          </a:xfrm>
          <a:prstGeom prst="rect">
            <a:avLst/>
          </a:prstGeom>
          <a:solidFill>
            <a:srgbClr val="002060"/>
          </a:solidFill>
        </p:spPr>
        <p:txBody>
          <a:bodyPr wrap="square" rtlCol="0" anchor="ctr">
            <a:spAutoFit/>
          </a:bodyPr>
          <a:lstStyle/>
          <a:p>
            <a:pPr algn="ctr"/>
            <a:r>
              <a:rPr lang="en-US" sz="2000" b="1" dirty="0">
                <a:solidFill>
                  <a:schemeClr val="accent5"/>
                </a:solidFill>
              </a:rPr>
              <a:t>1</a:t>
            </a:r>
          </a:p>
        </p:txBody>
      </p:sp>
      <p:sp>
        <p:nvSpPr>
          <p:cNvPr id="120" name="TextBox 119"/>
          <p:cNvSpPr txBox="1"/>
          <p:nvPr/>
        </p:nvSpPr>
        <p:spPr>
          <a:xfrm>
            <a:off x="10049801" y="4438526"/>
            <a:ext cx="365760" cy="400110"/>
          </a:xfrm>
          <a:prstGeom prst="rect">
            <a:avLst/>
          </a:prstGeom>
          <a:solidFill>
            <a:srgbClr val="002060"/>
          </a:solidFill>
        </p:spPr>
        <p:txBody>
          <a:bodyPr wrap="square" rtlCol="0" anchor="ctr">
            <a:spAutoFit/>
          </a:bodyPr>
          <a:lstStyle/>
          <a:p>
            <a:pPr algn="ctr"/>
            <a:r>
              <a:rPr lang="en-US" sz="2000" b="1" dirty="0">
                <a:solidFill>
                  <a:schemeClr val="accent5"/>
                </a:solidFill>
              </a:rPr>
              <a:t>9</a:t>
            </a:r>
          </a:p>
        </p:txBody>
      </p:sp>
      <p:sp>
        <p:nvSpPr>
          <p:cNvPr id="121" name="TextBox 120"/>
          <p:cNvSpPr txBox="1"/>
          <p:nvPr/>
        </p:nvSpPr>
        <p:spPr>
          <a:xfrm>
            <a:off x="9405364" y="5165692"/>
            <a:ext cx="365760" cy="400110"/>
          </a:xfrm>
          <a:prstGeom prst="rect">
            <a:avLst/>
          </a:prstGeom>
          <a:solidFill>
            <a:srgbClr val="002060"/>
          </a:solidFill>
        </p:spPr>
        <p:txBody>
          <a:bodyPr wrap="square" rtlCol="0" anchor="ctr">
            <a:spAutoFit/>
          </a:bodyPr>
          <a:lstStyle/>
          <a:p>
            <a:pPr algn="ctr"/>
            <a:r>
              <a:rPr lang="en-US" sz="2000" b="1" dirty="0">
                <a:solidFill>
                  <a:schemeClr val="accent5"/>
                </a:solidFill>
              </a:rPr>
              <a:t>4</a:t>
            </a:r>
          </a:p>
        </p:txBody>
      </p:sp>
    </p:spTree>
    <p:extLst>
      <p:ext uri="{BB962C8B-B14F-4D97-AF65-F5344CB8AC3E}">
        <p14:creationId xmlns:p14="http://schemas.microsoft.com/office/powerpoint/2010/main" val="307684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15"/>
                                        </p:tgtEl>
                                        <p:attrNameLst>
                                          <p:attrName>style.visibility</p:attrName>
                                        </p:attrNameLst>
                                      </p:cBhvr>
                                      <p:to>
                                        <p:strVal val="visible"/>
                                      </p:to>
                                    </p:set>
                                    <p:animEffect transition="in" filter="wipe(up)">
                                      <p:cBhvr>
                                        <p:cTn id="16" dur="2000"/>
                                        <p:tgtEl>
                                          <p:spTgt spid="115"/>
                                        </p:tgtEl>
                                      </p:cBhvr>
                                    </p:animEffect>
                                  </p:childTnLst>
                                </p:cTn>
                              </p:par>
                              <p:par>
                                <p:cTn id="17" presetID="22" presetClass="entr" presetSubtype="1" fill="hold" nodeType="withEffect">
                                  <p:stCondLst>
                                    <p:cond delay="0"/>
                                  </p:stCondLst>
                                  <p:childTnLst>
                                    <p:set>
                                      <p:cBhvr>
                                        <p:cTn id="18" dur="1" fill="hold">
                                          <p:stCondLst>
                                            <p:cond delay="0"/>
                                          </p:stCondLst>
                                        </p:cTn>
                                        <p:tgtEl>
                                          <p:spTgt spid="114"/>
                                        </p:tgtEl>
                                        <p:attrNameLst>
                                          <p:attrName>style.visibility</p:attrName>
                                        </p:attrNameLst>
                                      </p:cBhvr>
                                      <p:to>
                                        <p:strVal val="visible"/>
                                      </p:to>
                                    </p:set>
                                    <p:animEffect transition="in" filter="wipe(up)">
                                      <p:cBhvr>
                                        <p:cTn id="19" dur="2000"/>
                                        <p:tgtEl>
                                          <p:spTgt spid="1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3.33333E-6 2.96296E-6 L -3.33333E-6 0.00023 C -0.00247 0.03217 -0.00156 0.01319 -0.00156 0.05764 L -0.00156 0.05787 " pathEditMode="relative" rAng="0" ptsTypes="AAAA">
                                      <p:cBhvr>
                                        <p:cTn id="32" dur="2000" fill="hold"/>
                                        <p:tgtEl>
                                          <p:spTgt spid="8"/>
                                        </p:tgtEl>
                                        <p:attrNameLst>
                                          <p:attrName>ppt_x</p:attrName>
                                          <p:attrName>ppt_y</p:attrName>
                                        </p:attrNameLst>
                                      </p:cBhvr>
                                      <p:rCtr x="-91" y="2894"/>
                                    </p:animMotion>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2" nodeType="clickEffect">
                                  <p:stCondLst>
                                    <p:cond delay="0"/>
                                  </p:stCondLst>
                                  <p:childTnLst>
                                    <p:set>
                                      <p:cBhvr>
                                        <p:cTn id="49" dur="1" fill="hold">
                                          <p:stCondLst>
                                            <p:cond delay="0"/>
                                          </p:stCondLst>
                                        </p:cTn>
                                        <p:tgtEl>
                                          <p:spTgt spid="8"/>
                                        </p:tgtEl>
                                        <p:attrNameLst>
                                          <p:attrName>style.visibility</p:attrName>
                                        </p:attrNameLst>
                                      </p:cBhvr>
                                      <p:to>
                                        <p:strVal val="hidden"/>
                                      </p:to>
                                    </p:set>
                                  </p:childTnLst>
                                </p:cTn>
                              </p:par>
                            </p:childTnLst>
                          </p:cTn>
                        </p:par>
                        <p:par>
                          <p:cTn id="50" fill="hold">
                            <p:stCondLst>
                              <p:cond delay="0"/>
                            </p:stCondLst>
                            <p:childTnLst>
                              <p:par>
                                <p:cTn id="51" presetID="10" presetClass="entr" presetSubtype="0" fill="hold" grpId="0" nodeType="afterEffect">
                                  <p:stCondLst>
                                    <p:cond delay="0"/>
                                  </p:stCondLst>
                                  <p:childTnLst>
                                    <p:set>
                                      <p:cBhvr>
                                        <p:cTn id="52" dur="1" fill="hold">
                                          <p:stCondLst>
                                            <p:cond delay="0"/>
                                          </p:stCondLst>
                                        </p:cTn>
                                        <p:tgtEl>
                                          <p:spTgt spid="94"/>
                                        </p:tgtEl>
                                        <p:attrNameLst>
                                          <p:attrName>style.visibility</p:attrName>
                                        </p:attrNameLst>
                                      </p:cBhvr>
                                      <p:to>
                                        <p:strVal val="visible"/>
                                      </p:to>
                                    </p:set>
                                    <p:animEffect transition="in" filter="fade">
                                      <p:cBhvr>
                                        <p:cTn id="53" dur="500"/>
                                        <p:tgtEl>
                                          <p:spTgt spid="9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90"/>
                                        </p:tgtEl>
                                        <p:attrNameLst>
                                          <p:attrName>style.visibility</p:attrName>
                                        </p:attrNameLst>
                                      </p:cBhvr>
                                      <p:to>
                                        <p:strVal val="visible"/>
                                      </p:to>
                                    </p:set>
                                    <p:animEffect transition="in" filter="wipe(down)">
                                      <p:cBhvr>
                                        <p:cTn id="58" dur="500"/>
                                        <p:tgtEl>
                                          <p:spTgt spid="90"/>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wipe(up)">
                                      <p:cBhvr>
                                        <p:cTn id="61" dur="500"/>
                                        <p:tgtEl>
                                          <p:spTgt spid="91"/>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116"/>
                                        </p:tgtEl>
                                        <p:attrNameLst>
                                          <p:attrName>style.visibility</p:attrName>
                                        </p:attrNameLst>
                                      </p:cBhvr>
                                      <p:to>
                                        <p:strVal val="visible"/>
                                      </p:to>
                                    </p:set>
                                    <p:animEffect transition="in" filter="fade">
                                      <p:cBhvr>
                                        <p:cTn id="65" dur="500"/>
                                        <p:tgtEl>
                                          <p:spTgt spid="116"/>
                                        </p:tgtEl>
                                      </p:cBhvr>
                                    </p:animEffect>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117"/>
                                        </p:tgtEl>
                                        <p:attrNameLst>
                                          <p:attrName>style.visibility</p:attrName>
                                        </p:attrNameLst>
                                      </p:cBhvr>
                                      <p:to>
                                        <p:strVal val="visible"/>
                                      </p:to>
                                    </p:set>
                                    <p:animEffect transition="in" filter="fade">
                                      <p:cBhvr>
                                        <p:cTn id="69" dur="500"/>
                                        <p:tgtEl>
                                          <p:spTgt spid="117"/>
                                        </p:tgtEl>
                                      </p:cBhvr>
                                    </p:animEffect>
                                  </p:childTnLst>
                                </p:cTn>
                              </p:par>
                            </p:childTnLst>
                          </p:cTn>
                        </p:par>
                        <p:par>
                          <p:cTn id="70" fill="hold">
                            <p:stCondLst>
                              <p:cond delay="1500"/>
                            </p:stCondLst>
                            <p:childTnLst>
                              <p:par>
                                <p:cTn id="71" presetID="1" presetClass="exit" presetSubtype="0" fill="hold" grpId="1" nodeType="afterEffect">
                                  <p:stCondLst>
                                    <p:cond delay="0"/>
                                  </p:stCondLst>
                                  <p:childTnLst>
                                    <p:set>
                                      <p:cBhvr>
                                        <p:cTn id="72" dur="1" fill="hold">
                                          <p:stCondLst>
                                            <p:cond delay="0"/>
                                          </p:stCondLst>
                                        </p:cTn>
                                        <p:tgtEl>
                                          <p:spTgt spid="90"/>
                                        </p:tgtEl>
                                        <p:attrNameLst>
                                          <p:attrName>style.visibility</p:attrName>
                                        </p:attrNameLst>
                                      </p:cBhvr>
                                      <p:to>
                                        <p:strVal val="hidden"/>
                                      </p:to>
                                    </p:set>
                                  </p:childTnLst>
                                </p:cTn>
                              </p:par>
                            </p:childTnLst>
                          </p:cTn>
                        </p:par>
                        <p:par>
                          <p:cTn id="73" fill="hold">
                            <p:stCondLst>
                              <p:cond delay="1500"/>
                            </p:stCondLst>
                            <p:childTnLst>
                              <p:par>
                                <p:cTn id="74" presetID="1" presetClass="exit" presetSubtype="0" fill="hold" grpId="1" nodeType="afterEffect">
                                  <p:stCondLst>
                                    <p:cond delay="0"/>
                                  </p:stCondLst>
                                  <p:childTnLst>
                                    <p:set>
                                      <p:cBhvr>
                                        <p:cTn id="75" dur="1" fill="hold">
                                          <p:stCondLst>
                                            <p:cond delay="0"/>
                                          </p:stCondLst>
                                        </p:cTn>
                                        <p:tgtEl>
                                          <p:spTgt spid="91"/>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03"/>
                                        </p:tgtEl>
                                        <p:attrNameLst>
                                          <p:attrName>style.visibility</p:attrName>
                                        </p:attrNameLst>
                                      </p:cBhvr>
                                      <p:to>
                                        <p:strVal val="visible"/>
                                      </p:to>
                                    </p:set>
                                    <p:animEffect transition="in" filter="fade">
                                      <p:cBhvr>
                                        <p:cTn id="80" dur="500"/>
                                        <p:tgtEl>
                                          <p:spTgt spid="10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06"/>
                                        </p:tgtEl>
                                        <p:attrNameLst>
                                          <p:attrName>style.visibility</p:attrName>
                                        </p:attrNameLst>
                                      </p:cBhvr>
                                      <p:to>
                                        <p:strVal val="visible"/>
                                      </p:to>
                                    </p:set>
                                    <p:animEffect transition="in" filter="wipe(left)">
                                      <p:cBhvr>
                                        <p:cTn id="85" dur="500"/>
                                        <p:tgtEl>
                                          <p:spTgt spid="10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wipe(down)">
                                      <p:cBhvr>
                                        <p:cTn id="90" dur="500"/>
                                        <p:tgtEl>
                                          <p:spTgt spid="48"/>
                                        </p:tgtEl>
                                      </p:cBhvr>
                                    </p:animEffect>
                                  </p:childTnLst>
                                </p:cTn>
                              </p:par>
                            </p:childTnLst>
                          </p:cTn>
                        </p:par>
                        <p:par>
                          <p:cTn id="91" fill="hold">
                            <p:stCondLst>
                              <p:cond delay="500"/>
                            </p:stCondLst>
                            <p:childTnLst>
                              <p:par>
                                <p:cTn id="92" presetID="10" presetClass="entr" presetSubtype="0" fill="hold" grpId="0" nodeType="afterEffect">
                                  <p:stCondLst>
                                    <p:cond delay="0"/>
                                  </p:stCondLst>
                                  <p:childTnLst>
                                    <p:set>
                                      <p:cBhvr>
                                        <p:cTn id="93" dur="1" fill="hold">
                                          <p:stCondLst>
                                            <p:cond delay="0"/>
                                          </p:stCondLst>
                                        </p:cTn>
                                        <p:tgtEl>
                                          <p:spTgt spid="88"/>
                                        </p:tgtEl>
                                        <p:attrNameLst>
                                          <p:attrName>style.visibility</p:attrName>
                                        </p:attrNameLst>
                                      </p:cBhvr>
                                      <p:to>
                                        <p:strVal val="visible"/>
                                      </p:to>
                                    </p:set>
                                    <p:animEffect transition="in" filter="fade">
                                      <p:cBhvr>
                                        <p:cTn id="94" dur="500"/>
                                        <p:tgtEl>
                                          <p:spTgt spid="88"/>
                                        </p:tgtEl>
                                      </p:cBhvr>
                                    </p:animEffect>
                                  </p:childTnLst>
                                </p:cTn>
                              </p:par>
                            </p:childTnLst>
                          </p:cTn>
                        </p:par>
                        <p:par>
                          <p:cTn id="95" fill="hold">
                            <p:stCondLst>
                              <p:cond delay="1000"/>
                            </p:stCondLst>
                            <p:childTnLst>
                              <p:par>
                                <p:cTn id="96" presetID="10" presetClass="entr" presetSubtype="0" fill="hold" nodeType="afterEffect">
                                  <p:stCondLst>
                                    <p:cond delay="0"/>
                                  </p:stCondLst>
                                  <p:childTnLst>
                                    <p:set>
                                      <p:cBhvr>
                                        <p:cTn id="97" dur="1" fill="hold">
                                          <p:stCondLst>
                                            <p:cond delay="0"/>
                                          </p:stCondLst>
                                        </p:cTn>
                                        <p:tgtEl>
                                          <p:spTgt spid="50"/>
                                        </p:tgtEl>
                                        <p:attrNameLst>
                                          <p:attrName>style.visibility</p:attrName>
                                        </p:attrNameLst>
                                      </p:cBhvr>
                                      <p:to>
                                        <p:strVal val="visible"/>
                                      </p:to>
                                    </p:set>
                                    <p:animEffect transition="in" filter="fade">
                                      <p:cBhvr>
                                        <p:cTn id="98" dur="500"/>
                                        <p:tgtEl>
                                          <p:spTgt spid="50"/>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96"/>
                                        </p:tgtEl>
                                        <p:attrNameLst>
                                          <p:attrName>style.visibility</p:attrName>
                                        </p:attrNameLst>
                                      </p:cBhvr>
                                      <p:to>
                                        <p:strVal val="visible"/>
                                      </p:to>
                                    </p:set>
                                    <p:animEffect transition="in" filter="wipe(up)">
                                      <p:cBhvr>
                                        <p:cTn id="103" dur="500"/>
                                        <p:tgtEl>
                                          <p:spTgt spid="96"/>
                                        </p:tgtEl>
                                      </p:cBhvr>
                                    </p:animEffect>
                                  </p:childTnLst>
                                </p:cTn>
                              </p:par>
                            </p:childTnLst>
                          </p:cTn>
                        </p:par>
                        <p:par>
                          <p:cTn id="104" fill="hold">
                            <p:stCondLst>
                              <p:cond delay="500"/>
                            </p:stCondLst>
                            <p:childTnLst>
                              <p:par>
                                <p:cTn id="105" presetID="22" presetClass="entr" presetSubtype="4" fill="hold" grpId="0" nodeType="afterEffect">
                                  <p:stCondLst>
                                    <p:cond delay="0"/>
                                  </p:stCondLst>
                                  <p:childTnLst>
                                    <p:set>
                                      <p:cBhvr>
                                        <p:cTn id="106" dur="1" fill="hold">
                                          <p:stCondLst>
                                            <p:cond delay="0"/>
                                          </p:stCondLst>
                                        </p:cTn>
                                        <p:tgtEl>
                                          <p:spTgt spid="95"/>
                                        </p:tgtEl>
                                        <p:attrNameLst>
                                          <p:attrName>style.visibility</p:attrName>
                                        </p:attrNameLst>
                                      </p:cBhvr>
                                      <p:to>
                                        <p:strVal val="visible"/>
                                      </p:to>
                                    </p:set>
                                    <p:animEffect transition="in" filter="wipe(down)">
                                      <p:cBhvr>
                                        <p:cTn id="107" dur="500"/>
                                        <p:tgtEl>
                                          <p:spTgt spid="95"/>
                                        </p:tgtEl>
                                      </p:cBhvr>
                                    </p:animEffect>
                                  </p:childTnLst>
                                </p:cTn>
                              </p:par>
                            </p:childTnLst>
                          </p:cTn>
                        </p:par>
                        <p:par>
                          <p:cTn id="108" fill="hold">
                            <p:stCondLst>
                              <p:cond delay="1000"/>
                            </p:stCondLst>
                            <p:childTnLst>
                              <p:par>
                                <p:cTn id="109" presetID="10" presetClass="entr" presetSubtype="0" fill="hold" grpId="0" nodeType="afterEffect">
                                  <p:stCondLst>
                                    <p:cond delay="0"/>
                                  </p:stCondLst>
                                  <p:childTnLst>
                                    <p:set>
                                      <p:cBhvr>
                                        <p:cTn id="110" dur="1" fill="hold">
                                          <p:stCondLst>
                                            <p:cond delay="0"/>
                                          </p:stCondLst>
                                        </p:cTn>
                                        <p:tgtEl>
                                          <p:spTgt spid="118"/>
                                        </p:tgtEl>
                                        <p:attrNameLst>
                                          <p:attrName>style.visibility</p:attrName>
                                        </p:attrNameLst>
                                      </p:cBhvr>
                                      <p:to>
                                        <p:strVal val="visible"/>
                                      </p:to>
                                    </p:set>
                                    <p:animEffect transition="in" filter="fade">
                                      <p:cBhvr>
                                        <p:cTn id="111" dur="500"/>
                                        <p:tgtEl>
                                          <p:spTgt spid="118"/>
                                        </p:tgtEl>
                                      </p:cBhvr>
                                    </p:animEffect>
                                  </p:childTnLst>
                                </p:cTn>
                              </p:par>
                            </p:childTnLst>
                          </p:cTn>
                        </p:par>
                        <p:par>
                          <p:cTn id="112" fill="hold">
                            <p:stCondLst>
                              <p:cond delay="1500"/>
                            </p:stCondLst>
                            <p:childTnLst>
                              <p:par>
                                <p:cTn id="113" presetID="10" presetClass="entr" presetSubtype="0" fill="hold" grpId="0" nodeType="afterEffect">
                                  <p:stCondLst>
                                    <p:cond delay="0"/>
                                  </p:stCondLst>
                                  <p:childTnLst>
                                    <p:set>
                                      <p:cBhvr>
                                        <p:cTn id="114" dur="1" fill="hold">
                                          <p:stCondLst>
                                            <p:cond delay="0"/>
                                          </p:stCondLst>
                                        </p:cTn>
                                        <p:tgtEl>
                                          <p:spTgt spid="119"/>
                                        </p:tgtEl>
                                        <p:attrNameLst>
                                          <p:attrName>style.visibility</p:attrName>
                                        </p:attrNameLst>
                                      </p:cBhvr>
                                      <p:to>
                                        <p:strVal val="visible"/>
                                      </p:to>
                                    </p:set>
                                    <p:animEffect transition="in" filter="fade">
                                      <p:cBhvr>
                                        <p:cTn id="115" dur="500"/>
                                        <p:tgtEl>
                                          <p:spTgt spid="119"/>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grpId="1" nodeType="clickEffect">
                                  <p:stCondLst>
                                    <p:cond delay="0"/>
                                  </p:stCondLst>
                                  <p:childTnLst>
                                    <p:set>
                                      <p:cBhvr>
                                        <p:cTn id="119" dur="1" fill="hold">
                                          <p:stCondLst>
                                            <p:cond delay="0"/>
                                          </p:stCondLst>
                                        </p:cTn>
                                        <p:tgtEl>
                                          <p:spTgt spid="96"/>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95"/>
                                        </p:tgtEl>
                                        <p:attrNameLst>
                                          <p:attrName>style.visibility</p:attrName>
                                        </p:attrNameLst>
                                      </p:cBhvr>
                                      <p:to>
                                        <p:strVal val="hidden"/>
                                      </p:to>
                                    </p:set>
                                  </p:childTnLst>
                                </p:cTn>
                              </p:par>
                            </p:childTnLst>
                          </p:cTn>
                        </p:par>
                        <p:par>
                          <p:cTn id="122" fill="hold">
                            <p:stCondLst>
                              <p:cond delay="0"/>
                            </p:stCondLst>
                            <p:childTnLst>
                              <p:par>
                                <p:cTn id="123" presetID="10" presetClass="entr" presetSubtype="0" fill="hold" nodeType="afterEffect">
                                  <p:stCondLst>
                                    <p:cond delay="0"/>
                                  </p:stCondLst>
                                  <p:childTnLst>
                                    <p:set>
                                      <p:cBhvr>
                                        <p:cTn id="124" dur="1" fill="hold">
                                          <p:stCondLst>
                                            <p:cond delay="0"/>
                                          </p:stCondLst>
                                        </p:cTn>
                                        <p:tgtEl>
                                          <p:spTgt spid="104"/>
                                        </p:tgtEl>
                                        <p:attrNameLst>
                                          <p:attrName>style.visibility</p:attrName>
                                        </p:attrNameLst>
                                      </p:cBhvr>
                                      <p:to>
                                        <p:strVal val="visible"/>
                                      </p:to>
                                    </p:set>
                                    <p:animEffect transition="in" filter="fade">
                                      <p:cBhvr>
                                        <p:cTn id="125" dur="500"/>
                                        <p:tgtEl>
                                          <p:spTgt spid="10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49"/>
                                        </p:tgtEl>
                                        <p:attrNameLst>
                                          <p:attrName>style.visibility</p:attrName>
                                        </p:attrNameLst>
                                      </p:cBhvr>
                                      <p:to>
                                        <p:strVal val="visible"/>
                                      </p:to>
                                    </p:set>
                                    <p:animEffect transition="in" filter="wipe(down)">
                                      <p:cBhvr>
                                        <p:cTn id="130" dur="500"/>
                                        <p:tgtEl>
                                          <p:spTgt spid="49"/>
                                        </p:tgtEl>
                                      </p:cBhvr>
                                    </p:animEffect>
                                  </p:childTnLst>
                                </p:cTn>
                              </p:par>
                            </p:childTnLst>
                          </p:cTn>
                        </p:par>
                        <p:par>
                          <p:cTn id="131" fill="hold">
                            <p:stCondLst>
                              <p:cond delay="500"/>
                            </p:stCondLst>
                            <p:childTnLst>
                              <p:par>
                                <p:cTn id="132" presetID="10" presetClass="entr" presetSubtype="0" fill="hold" grpId="0" nodeType="afterEffect">
                                  <p:stCondLst>
                                    <p:cond delay="0"/>
                                  </p:stCondLst>
                                  <p:childTnLst>
                                    <p:set>
                                      <p:cBhvr>
                                        <p:cTn id="133" dur="1" fill="hold">
                                          <p:stCondLst>
                                            <p:cond delay="0"/>
                                          </p:stCondLst>
                                        </p:cTn>
                                        <p:tgtEl>
                                          <p:spTgt spid="89"/>
                                        </p:tgtEl>
                                        <p:attrNameLst>
                                          <p:attrName>style.visibility</p:attrName>
                                        </p:attrNameLst>
                                      </p:cBhvr>
                                      <p:to>
                                        <p:strVal val="visible"/>
                                      </p:to>
                                    </p:set>
                                    <p:animEffect transition="in" filter="fade">
                                      <p:cBhvr>
                                        <p:cTn id="134" dur="500"/>
                                        <p:tgtEl>
                                          <p:spTgt spid="89"/>
                                        </p:tgtEl>
                                      </p:cBhvr>
                                    </p:animEffect>
                                  </p:childTnLst>
                                </p:cTn>
                              </p:par>
                            </p:childTnLst>
                          </p:cTn>
                        </p:par>
                        <p:par>
                          <p:cTn id="135" fill="hold">
                            <p:stCondLst>
                              <p:cond delay="1000"/>
                            </p:stCondLst>
                            <p:childTnLst>
                              <p:par>
                                <p:cTn id="136" presetID="10" presetClass="entr" presetSubtype="0" fill="hold" nodeType="afterEffect">
                                  <p:stCondLst>
                                    <p:cond delay="0"/>
                                  </p:stCondLst>
                                  <p:childTnLst>
                                    <p:set>
                                      <p:cBhvr>
                                        <p:cTn id="137" dur="1" fill="hold">
                                          <p:stCondLst>
                                            <p:cond delay="0"/>
                                          </p:stCondLst>
                                        </p:cTn>
                                        <p:tgtEl>
                                          <p:spTgt spid="69"/>
                                        </p:tgtEl>
                                        <p:attrNameLst>
                                          <p:attrName>style.visibility</p:attrName>
                                        </p:attrNameLst>
                                      </p:cBhvr>
                                      <p:to>
                                        <p:strVal val="visible"/>
                                      </p:to>
                                    </p:set>
                                    <p:animEffect transition="in" filter="fade">
                                      <p:cBhvr>
                                        <p:cTn id="138" dur="500"/>
                                        <p:tgtEl>
                                          <p:spTgt spid="69"/>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grpId="0" nodeType="clickEffect">
                                  <p:stCondLst>
                                    <p:cond delay="0"/>
                                  </p:stCondLst>
                                  <p:childTnLst>
                                    <p:set>
                                      <p:cBhvr>
                                        <p:cTn id="142" dur="1" fill="hold">
                                          <p:stCondLst>
                                            <p:cond delay="0"/>
                                          </p:stCondLst>
                                        </p:cTn>
                                        <p:tgtEl>
                                          <p:spTgt spid="99"/>
                                        </p:tgtEl>
                                        <p:attrNameLst>
                                          <p:attrName>style.visibility</p:attrName>
                                        </p:attrNameLst>
                                      </p:cBhvr>
                                      <p:to>
                                        <p:strVal val="visible"/>
                                      </p:to>
                                    </p:set>
                                    <p:animEffect transition="in" filter="wipe(down)">
                                      <p:cBhvr>
                                        <p:cTn id="143" dur="500"/>
                                        <p:tgtEl>
                                          <p:spTgt spid="99"/>
                                        </p:tgtEl>
                                      </p:cBhvr>
                                    </p:animEffect>
                                  </p:childTnLst>
                                </p:cTn>
                              </p:par>
                              <p:par>
                                <p:cTn id="144" presetID="22" presetClass="entr" presetSubtype="1" fill="hold" grpId="0" nodeType="withEffect">
                                  <p:stCondLst>
                                    <p:cond delay="0"/>
                                  </p:stCondLst>
                                  <p:childTnLst>
                                    <p:set>
                                      <p:cBhvr>
                                        <p:cTn id="145" dur="1" fill="hold">
                                          <p:stCondLst>
                                            <p:cond delay="0"/>
                                          </p:stCondLst>
                                        </p:cTn>
                                        <p:tgtEl>
                                          <p:spTgt spid="100"/>
                                        </p:tgtEl>
                                        <p:attrNameLst>
                                          <p:attrName>style.visibility</p:attrName>
                                        </p:attrNameLst>
                                      </p:cBhvr>
                                      <p:to>
                                        <p:strVal val="visible"/>
                                      </p:to>
                                    </p:set>
                                    <p:animEffect transition="in" filter="wipe(up)">
                                      <p:cBhvr>
                                        <p:cTn id="146" dur="500"/>
                                        <p:tgtEl>
                                          <p:spTgt spid="100"/>
                                        </p:tgtEl>
                                      </p:cBhvr>
                                    </p:animEffect>
                                  </p:childTnLst>
                                </p:cTn>
                              </p:par>
                            </p:childTnLst>
                          </p:cTn>
                        </p:par>
                        <p:par>
                          <p:cTn id="147" fill="hold">
                            <p:stCondLst>
                              <p:cond delay="500"/>
                            </p:stCondLst>
                            <p:childTnLst>
                              <p:par>
                                <p:cTn id="148" presetID="10" presetClass="entr" presetSubtype="0" fill="hold" grpId="0" nodeType="afterEffect">
                                  <p:stCondLst>
                                    <p:cond delay="0"/>
                                  </p:stCondLst>
                                  <p:childTnLst>
                                    <p:set>
                                      <p:cBhvr>
                                        <p:cTn id="149" dur="1" fill="hold">
                                          <p:stCondLst>
                                            <p:cond delay="0"/>
                                          </p:stCondLst>
                                        </p:cTn>
                                        <p:tgtEl>
                                          <p:spTgt spid="120"/>
                                        </p:tgtEl>
                                        <p:attrNameLst>
                                          <p:attrName>style.visibility</p:attrName>
                                        </p:attrNameLst>
                                      </p:cBhvr>
                                      <p:to>
                                        <p:strVal val="visible"/>
                                      </p:to>
                                    </p:set>
                                    <p:animEffect transition="in" filter="fade">
                                      <p:cBhvr>
                                        <p:cTn id="150" dur="500"/>
                                        <p:tgtEl>
                                          <p:spTgt spid="120"/>
                                        </p:tgtEl>
                                      </p:cBhvr>
                                    </p:animEffect>
                                  </p:childTnLst>
                                </p:cTn>
                              </p:par>
                            </p:childTnLst>
                          </p:cTn>
                        </p:par>
                        <p:par>
                          <p:cTn id="151" fill="hold">
                            <p:stCondLst>
                              <p:cond delay="1000"/>
                            </p:stCondLst>
                            <p:childTnLst>
                              <p:par>
                                <p:cTn id="152" presetID="10" presetClass="entr" presetSubtype="0" fill="hold" grpId="0" nodeType="afterEffect">
                                  <p:stCondLst>
                                    <p:cond delay="0"/>
                                  </p:stCondLst>
                                  <p:childTnLst>
                                    <p:set>
                                      <p:cBhvr>
                                        <p:cTn id="153" dur="1" fill="hold">
                                          <p:stCondLst>
                                            <p:cond delay="0"/>
                                          </p:stCondLst>
                                        </p:cTn>
                                        <p:tgtEl>
                                          <p:spTgt spid="121"/>
                                        </p:tgtEl>
                                        <p:attrNameLst>
                                          <p:attrName>style.visibility</p:attrName>
                                        </p:attrNameLst>
                                      </p:cBhvr>
                                      <p:to>
                                        <p:strVal val="visible"/>
                                      </p:to>
                                    </p:set>
                                    <p:animEffect transition="in" filter="fade">
                                      <p:cBhvr>
                                        <p:cTn id="154" dur="500"/>
                                        <p:tgtEl>
                                          <p:spTgt spid="121"/>
                                        </p:tgtEl>
                                      </p:cBhvr>
                                    </p:animEffect>
                                  </p:childTnLst>
                                </p:cTn>
                              </p:par>
                            </p:childTnLst>
                          </p:cTn>
                        </p:par>
                        <p:par>
                          <p:cTn id="155" fill="hold">
                            <p:stCondLst>
                              <p:cond delay="1500"/>
                            </p:stCondLst>
                            <p:childTnLst>
                              <p:par>
                                <p:cTn id="156" presetID="1" presetClass="exit" presetSubtype="0" fill="hold" grpId="1" nodeType="afterEffect">
                                  <p:stCondLst>
                                    <p:cond delay="0"/>
                                  </p:stCondLst>
                                  <p:childTnLst>
                                    <p:set>
                                      <p:cBhvr>
                                        <p:cTn id="157" dur="1" fill="hold">
                                          <p:stCondLst>
                                            <p:cond delay="0"/>
                                          </p:stCondLst>
                                        </p:cTn>
                                        <p:tgtEl>
                                          <p:spTgt spid="99"/>
                                        </p:tgtEl>
                                        <p:attrNameLst>
                                          <p:attrName>style.visibility</p:attrName>
                                        </p:attrNameLst>
                                      </p:cBhvr>
                                      <p:to>
                                        <p:strVal val="hidden"/>
                                      </p:to>
                                    </p:set>
                                  </p:childTnLst>
                                </p:cTn>
                              </p:par>
                            </p:childTnLst>
                          </p:cTn>
                        </p:par>
                        <p:par>
                          <p:cTn id="158" fill="hold">
                            <p:stCondLst>
                              <p:cond delay="1500"/>
                            </p:stCondLst>
                            <p:childTnLst>
                              <p:par>
                                <p:cTn id="159" presetID="1" presetClass="exit" presetSubtype="0" fill="hold" grpId="1" nodeType="afterEffect">
                                  <p:stCondLst>
                                    <p:cond delay="0"/>
                                  </p:stCondLst>
                                  <p:childTnLst>
                                    <p:set>
                                      <p:cBhvr>
                                        <p:cTn id="160" dur="1" fill="hold">
                                          <p:stCondLst>
                                            <p:cond delay="0"/>
                                          </p:stCondLst>
                                        </p:cTn>
                                        <p:tgtEl>
                                          <p:spTgt spid="100"/>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105"/>
                                        </p:tgtEl>
                                        <p:attrNameLst>
                                          <p:attrName>style.visibility</p:attrName>
                                        </p:attrNameLst>
                                      </p:cBhvr>
                                      <p:to>
                                        <p:strVal val="visible"/>
                                      </p:to>
                                    </p:set>
                                    <p:animEffect transition="in" filter="fade">
                                      <p:cBhvr>
                                        <p:cTn id="165"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8" grpId="1" animBg="1"/>
      <p:bldP spid="8" grpId="2" animBg="1"/>
      <p:bldP spid="9" grpId="0" animBg="1"/>
      <p:bldP spid="88" grpId="0" animBg="1"/>
      <p:bldP spid="89" grpId="0" animBg="1"/>
      <p:bldP spid="90" grpId="0" animBg="1"/>
      <p:bldP spid="90" grpId="1" animBg="1"/>
      <p:bldP spid="91" grpId="0" animBg="1"/>
      <p:bldP spid="91" grpId="1" animBg="1"/>
      <p:bldP spid="94" grpId="0" animBg="1"/>
      <p:bldP spid="95" grpId="0" animBg="1"/>
      <p:bldP spid="95" grpId="1" animBg="1"/>
      <p:bldP spid="96" grpId="0" animBg="1"/>
      <p:bldP spid="96" grpId="1" animBg="1"/>
      <p:bldP spid="99" grpId="0" animBg="1"/>
      <p:bldP spid="99" grpId="1" animBg="1"/>
      <p:bldP spid="100" grpId="0" animBg="1"/>
      <p:bldP spid="100" grpId="1" animBg="1"/>
      <p:bldP spid="116" grpId="0" animBg="1"/>
      <p:bldP spid="117" grpId="0" animBg="1"/>
      <p:bldP spid="118" grpId="0" animBg="1"/>
      <p:bldP spid="119" grpId="0" animBg="1"/>
      <p:bldP spid="120" grpId="0" animBg="1"/>
      <p:bldP spid="1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Algorithm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solidFill>
                <a:srgbClr val="424242"/>
              </a:solidFill>
            </p:spPr>
            <p:txBody>
              <a:bodyPr/>
              <a:lstStyle/>
              <a:p>
                <a:pPr marL="0" indent="0">
                  <a:spcBef>
                    <a:spcPts val="600"/>
                  </a:spcBef>
                  <a:buNone/>
                </a:pPr>
                <a:r>
                  <a:rPr lang="en-IN" b="1" dirty="0">
                    <a:solidFill>
                      <a:schemeClr val="tx2">
                        <a:lumMod val="60000"/>
                        <a:lumOff val="40000"/>
                      </a:schemeClr>
                    </a:solidFill>
                    <a:latin typeface="Consolas" pitchFamily="49" charset="0"/>
                    <a:cs typeface="Consolas" pitchFamily="49" charset="0"/>
                  </a:rPr>
                  <a:t># Input: Array A</a:t>
                </a:r>
              </a:p>
              <a:p>
                <a:pPr marL="0" indent="0">
                  <a:spcBef>
                    <a:spcPts val="600"/>
                  </a:spcBef>
                  <a:buNone/>
                </a:pPr>
                <a:r>
                  <a:rPr lang="en-IN" b="1" dirty="0">
                    <a:solidFill>
                      <a:schemeClr val="tx2">
                        <a:lumMod val="60000"/>
                        <a:lumOff val="40000"/>
                      </a:schemeClr>
                    </a:solidFill>
                    <a:latin typeface="Consolas" pitchFamily="49" charset="0"/>
                    <a:cs typeface="Consolas" pitchFamily="49" charset="0"/>
                  </a:rPr>
                  <a:t># Output: Sorted array A</a:t>
                </a:r>
              </a:p>
              <a:p>
                <a:pPr marL="0" indent="0">
                  <a:spcBef>
                    <a:spcPts val="600"/>
                  </a:spcBef>
                  <a:buNone/>
                </a:pPr>
                <a:endParaRPr lang="en-IN" b="1" dirty="0">
                  <a:solidFill>
                    <a:srgbClr val="FBD9EB"/>
                  </a:solidFill>
                  <a:latin typeface="Consolas" pitchFamily="49" charset="0"/>
                  <a:cs typeface="Consolas" pitchFamily="49" charset="0"/>
                </a:endParaRPr>
              </a:p>
              <a:p>
                <a:pPr marL="0" indent="0">
                  <a:spcBef>
                    <a:spcPts val="600"/>
                  </a:spcBef>
                  <a:buNone/>
                </a:pPr>
                <a:r>
                  <a:rPr lang="en-IN" b="1" dirty="0">
                    <a:solidFill>
                      <a:srgbClr val="FBD9EB"/>
                    </a:solidFill>
                    <a:latin typeface="Consolas" pitchFamily="49" charset="0"/>
                    <a:cs typeface="Consolas" pitchFamily="49" charset="0"/>
                  </a:rPr>
                  <a:t>Algorithm: </a:t>
                </a:r>
                <a:r>
                  <a:rPr lang="en-IN" b="1" dirty="0" err="1">
                    <a:solidFill>
                      <a:srgbClr val="FBD9EB"/>
                    </a:solidFill>
                    <a:latin typeface="Consolas" pitchFamily="49" charset="0"/>
                    <a:cs typeface="Consolas" pitchFamily="49" charset="0"/>
                  </a:rPr>
                  <a:t>Heap_Sort</a:t>
                </a:r>
                <a:r>
                  <a:rPr lang="en-IN" b="1" dirty="0">
                    <a:solidFill>
                      <a:srgbClr val="FBD9EB"/>
                    </a:solidFill>
                    <a:latin typeface="Consolas" pitchFamily="49" charset="0"/>
                    <a:cs typeface="Consolas" pitchFamily="49" charset="0"/>
                  </a:rPr>
                  <a:t>(A[1,…,n])</a:t>
                </a:r>
              </a:p>
              <a:p>
                <a:pPr marL="0" indent="0">
                  <a:spcBef>
                    <a:spcPts val="600"/>
                  </a:spcBef>
                  <a:buNone/>
                </a:pPr>
                <a:r>
                  <a:rPr lang="en-US" b="1" dirty="0">
                    <a:solidFill>
                      <a:srgbClr val="92D050"/>
                    </a:solidFill>
                    <a:latin typeface="Consolas" pitchFamily="49" charset="0"/>
                    <a:cs typeface="Consolas" pitchFamily="49" charset="0"/>
                  </a:rPr>
                  <a:t>	BUILD-MAX-HEAP(A)</a:t>
                </a:r>
              </a:p>
              <a:p>
                <a:pPr marL="0" indent="0">
                  <a:spcBef>
                    <a:spcPts val="600"/>
                  </a:spcBef>
                  <a:buNone/>
                </a:pPr>
                <a:r>
                  <a:rPr lang="en-US" b="1" dirty="0">
                    <a:solidFill>
                      <a:srgbClr val="92D050"/>
                    </a:solidFill>
                    <a:latin typeface="Consolas" pitchFamily="49" charset="0"/>
                    <a:cs typeface="Consolas" pitchFamily="49" charset="0"/>
                  </a:rPr>
                  <a:t>	</a:t>
                </a:r>
                <a:r>
                  <a:rPr lang="en-US" b="1" dirty="0">
                    <a:solidFill>
                      <a:srgbClr val="FBD9EB"/>
                    </a:solidFill>
                    <a:latin typeface="Consolas" pitchFamily="49" charset="0"/>
                    <a:cs typeface="Consolas" pitchFamily="49" charset="0"/>
                  </a:rPr>
                  <a:t>for </a:t>
                </a:r>
                <a:r>
                  <a:rPr lang="en-US" b="1" dirty="0" err="1">
                    <a:solidFill>
                      <a:srgbClr val="FBD9EB"/>
                    </a:solidFill>
                    <a:latin typeface="Consolas" pitchFamily="49" charset="0"/>
                    <a:cs typeface="Consolas" pitchFamily="49" charset="0"/>
                  </a:rPr>
                  <a:t>i</a:t>
                </a:r>
                <a:r>
                  <a:rPr lang="en-US" b="1" dirty="0">
                    <a:solidFill>
                      <a:srgbClr val="FBD9EB"/>
                    </a:solidFill>
                    <a:latin typeface="Consolas" pitchFamily="49" charset="0"/>
                    <a:cs typeface="Consolas" pitchFamily="49" charset="0"/>
                  </a:rPr>
                  <a:t> </a:t>
                </a:r>
                <a14:m>
                  <m:oMath xmlns:m="http://schemas.openxmlformats.org/officeDocument/2006/math">
                    <m:r>
                      <a:rPr lang="en-US" b="1" i="1" dirty="0">
                        <a:solidFill>
                          <a:srgbClr val="FBD9EB"/>
                        </a:solidFill>
                        <a:latin typeface="Cambria Math" panose="02040503050406030204" pitchFamily="18" charset="0"/>
                        <a:cs typeface="Consolas" pitchFamily="49" charset="0"/>
                      </a:rPr>
                      <m:t>←</m:t>
                    </m:r>
                  </m:oMath>
                </a14:m>
                <a:r>
                  <a:rPr lang="en-US" b="1" dirty="0">
                    <a:solidFill>
                      <a:srgbClr val="FBD9EB"/>
                    </a:solidFill>
                    <a:latin typeface="Consolas" pitchFamily="49" charset="0"/>
                    <a:cs typeface="Consolas" pitchFamily="49" charset="0"/>
                  </a:rPr>
                  <a:t> length[A] </a:t>
                </a:r>
                <a:r>
                  <a:rPr lang="en-US" b="1" dirty="0" err="1">
                    <a:solidFill>
                      <a:srgbClr val="FBD9EB"/>
                    </a:solidFill>
                    <a:latin typeface="Consolas" pitchFamily="49" charset="0"/>
                    <a:cs typeface="Consolas" pitchFamily="49" charset="0"/>
                  </a:rPr>
                  <a:t>downto</a:t>
                </a:r>
                <a:r>
                  <a:rPr lang="en-US" b="1" dirty="0">
                    <a:solidFill>
                      <a:srgbClr val="FBD9EB"/>
                    </a:solidFill>
                    <a:latin typeface="Consolas" pitchFamily="49" charset="0"/>
                    <a:cs typeface="Consolas" pitchFamily="49" charset="0"/>
                  </a:rPr>
                  <a:t> 2</a:t>
                </a:r>
              </a:p>
              <a:p>
                <a:pPr marL="0" indent="0">
                  <a:spcBef>
                    <a:spcPts val="600"/>
                  </a:spcBef>
                  <a:buNone/>
                </a:pPr>
                <a:r>
                  <a:rPr lang="en-US" b="1" dirty="0">
                    <a:solidFill>
                      <a:srgbClr val="FBD9EB"/>
                    </a:solidFill>
                    <a:latin typeface="Consolas" pitchFamily="49" charset="0"/>
                    <a:cs typeface="Consolas" pitchFamily="49" charset="0"/>
                  </a:rPr>
                  <a:t>		do exchange A[1] </a:t>
                </a:r>
                <a14:m>
                  <m:oMath xmlns:m="http://schemas.openxmlformats.org/officeDocument/2006/math">
                    <m:r>
                      <a:rPr lang="en-US" b="1" i="1" dirty="0">
                        <a:solidFill>
                          <a:srgbClr val="FBD9EB"/>
                        </a:solidFill>
                        <a:latin typeface="Cambria Math" panose="02040503050406030204" pitchFamily="18" charset="0"/>
                        <a:cs typeface="Consolas" pitchFamily="49" charset="0"/>
                      </a:rPr>
                      <m:t>↔</m:t>
                    </m:r>
                  </m:oMath>
                </a14:m>
                <a:r>
                  <a:rPr lang="en-US" b="1" dirty="0">
                    <a:solidFill>
                      <a:srgbClr val="FBD9EB"/>
                    </a:solidFill>
                    <a:latin typeface="Consolas" pitchFamily="49" charset="0"/>
                    <a:cs typeface="Consolas" pitchFamily="49" charset="0"/>
                  </a:rPr>
                  <a:t> A[</a:t>
                </a:r>
                <a:r>
                  <a:rPr lang="en-US" b="1" dirty="0" err="1">
                    <a:solidFill>
                      <a:srgbClr val="FBD9EB"/>
                    </a:solidFill>
                    <a:latin typeface="Consolas" pitchFamily="49" charset="0"/>
                    <a:cs typeface="Consolas" pitchFamily="49" charset="0"/>
                  </a:rPr>
                  <a:t>i</a:t>
                </a:r>
                <a:r>
                  <a:rPr lang="en-US" b="1" dirty="0">
                    <a:solidFill>
                      <a:srgbClr val="FBD9EB"/>
                    </a:solidFill>
                    <a:latin typeface="Consolas" pitchFamily="49" charset="0"/>
                    <a:cs typeface="Consolas" pitchFamily="49" charset="0"/>
                  </a:rPr>
                  <a:t>]</a:t>
                </a:r>
              </a:p>
              <a:p>
                <a:pPr marL="0" indent="0">
                  <a:spcBef>
                    <a:spcPts val="600"/>
                  </a:spcBef>
                  <a:buNone/>
                </a:pPr>
                <a:r>
                  <a:rPr lang="en-US" b="1" dirty="0">
                    <a:solidFill>
                      <a:srgbClr val="FBD9EB"/>
                    </a:solidFill>
                    <a:latin typeface="Consolas" pitchFamily="49" charset="0"/>
                    <a:cs typeface="Consolas" pitchFamily="49" charset="0"/>
                  </a:rPr>
                  <a:t>		heap-size[A] </a:t>
                </a:r>
                <a14:m>
                  <m:oMath xmlns:m="http://schemas.openxmlformats.org/officeDocument/2006/math">
                    <m:r>
                      <a:rPr lang="en-US" b="1" i="1" dirty="0">
                        <a:solidFill>
                          <a:srgbClr val="FBD9EB"/>
                        </a:solidFill>
                        <a:latin typeface="Cambria Math" panose="02040503050406030204" pitchFamily="18" charset="0"/>
                        <a:cs typeface="Consolas" pitchFamily="49" charset="0"/>
                      </a:rPr>
                      <m:t>←</m:t>
                    </m:r>
                  </m:oMath>
                </a14:m>
                <a:r>
                  <a:rPr lang="en-US" b="1" dirty="0">
                    <a:solidFill>
                      <a:srgbClr val="FBD9EB"/>
                    </a:solidFill>
                    <a:latin typeface="Consolas" pitchFamily="49" charset="0"/>
                    <a:cs typeface="Consolas" pitchFamily="49" charset="0"/>
                  </a:rPr>
                  <a:t> heap-size[A] – 1</a:t>
                </a:r>
              </a:p>
              <a:p>
                <a:pPr marL="0" indent="0">
                  <a:spcBef>
                    <a:spcPts val="600"/>
                  </a:spcBef>
                  <a:buNone/>
                </a:pPr>
                <a:r>
                  <a:rPr lang="en-US" b="1" dirty="0">
                    <a:solidFill>
                      <a:srgbClr val="FBD9EB"/>
                    </a:solidFill>
                    <a:latin typeface="Consolas" pitchFamily="49" charset="0"/>
                    <a:cs typeface="Consolas" pitchFamily="49" charset="0"/>
                  </a:rPr>
                  <a:t>		</a:t>
                </a:r>
                <a:r>
                  <a:rPr lang="en-US" b="1" dirty="0">
                    <a:solidFill>
                      <a:schemeClr val="accent5"/>
                    </a:solidFill>
                    <a:latin typeface="Consolas" pitchFamily="49" charset="0"/>
                    <a:cs typeface="Consolas" pitchFamily="49" charset="0"/>
                  </a:rPr>
                  <a:t>MAX-HEAPIFY(A, 1, 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8" t="-1527"/>
                </a:stretch>
              </a:blipFill>
            </p:spPr>
            <p:txBody>
              <a:bodyPr/>
              <a:lstStyle/>
              <a:p>
                <a:r>
                  <a:rPr lang="en-US">
                    <a:noFill/>
                  </a:rPr>
                  <a:t> </a:t>
                </a:r>
              </a:p>
            </p:txBody>
          </p:sp>
        </mc:Fallback>
      </mc:AlternateContent>
      <p:sp>
        <p:nvSpPr>
          <p:cNvPr id="4" name="Rounded Rectangle 3"/>
          <p:cNvSpPr/>
          <p:nvPr/>
        </p:nvSpPr>
        <p:spPr>
          <a:xfrm>
            <a:off x="1014612" y="2834127"/>
            <a:ext cx="4673494" cy="457200"/>
          </a:xfrm>
          <a:prstGeom prst="roundRect">
            <a:avLst/>
          </a:prstGeom>
          <a:noFill/>
          <a:ln w="19050">
            <a:solidFill>
              <a:schemeClr val="accent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8" idx="4"/>
          </p:cNvCxnSpPr>
          <p:nvPr/>
        </p:nvCxnSpPr>
        <p:spPr>
          <a:xfrm flipH="1">
            <a:off x="10789920" y="3278793"/>
            <a:ext cx="168629" cy="2481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9907950" y="1990948"/>
            <a:ext cx="609600" cy="577333"/>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71160"/>
                </a:solidFill>
              </a:rPr>
              <a:t>9</a:t>
            </a:r>
          </a:p>
        </p:txBody>
      </p:sp>
      <p:cxnSp>
        <p:nvCxnSpPr>
          <p:cNvPr id="15" name="Straight Connector 14"/>
          <p:cNvCxnSpPr>
            <a:stCxn id="14" idx="3"/>
            <a:endCxn id="16" idx="0"/>
          </p:cNvCxnSpPr>
          <p:nvPr/>
        </p:nvCxnSpPr>
        <p:spPr>
          <a:xfrm flipH="1">
            <a:off x="9587560" y="2483733"/>
            <a:ext cx="409664" cy="2493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9282760" y="2733111"/>
            <a:ext cx="609600" cy="577333"/>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71160"/>
                </a:solidFill>
              </a:rPr>
              <a:t>4</a:t>
            </a:r>
          </a:p>
        </p:txBody>
      </p:sp>
      <p:cxnSp>
        <p:nvCxnSpPr>
          <p:cNvPr id="17" name="Straight Connector 16"/>
          <p:cNvCxnSpPr>
            <a:stCxn id="14" idx="5"/>
            <a:endCxn id="18" idx="0"/>
          </p:cNvCxnSpPr>
          <p:nvPr/>
        </p:nvCxnSpPr>
        <p:spPr>
          <a:xfrm>
            <a:off x="10428276" y="2483733"/>
            <a:ext cx="530273" cy="21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653749" y="2701460"/>
            <a:ext cx="609600" cy="577333"/>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71160"/>
                </a:solidFill>
              </a:rPr>
              <a:t>7</a:t>
            </a:r>
          </a:p>
        </p:txBody>
      </p:sp>
      <p:cxnSp>
        <p:nvCxnSpPr>
          <p:cNvPr id="19" name="Straight Connector 18"/>
          <p:cNvCxnSpPr>
            <a:stCxn id="16" idx="3"/>
            <a:endCxn id="20" idx="0"/>
          </p:cNvCxnSpPr>
          <p:nvPr/>
        </p:nvCxnSpPr>
        <p:spPr>
          <a:xfrm flipH="1">
            <a:off x="9130983" y="3225896"/>
            <a:ext cx="241051" cy="25239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8826183" y="3478286"/>
            <a:ext cx="609600" cy="577333"/>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71160"/>
                </a:solidFill>
              </a:rPr>
              <a:t>2</a:t>
            </a:r>
          </a:p>
        </p:txBody>
      </p:sp>
      <p:cxnSp>
        <p:nvCxnSpPr>
          <p:cNvPr id="21" name="Straight Connector 20"/>
          <p:cNvCxnSpPr>
            <a:stCxn id="16" idx="5"/>
            <a:endCxn id="22" idx="0"/>
          </p:cNvCxnSpPr>
          <p:nvPr/>
        </p:nvCxnSpPr>
        <p:spPr>
          <a:xfrm>
            <a:off x="9803086" y="3225896"/>
            <a:ext cx="280402" cy="2745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9778688" y="3500444"/>
            <a:ext cx="609600" cy="577333"/>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71160"/>
                </a:solidFill>
              </a:rPr>
              <a:t>1</a:t>
            </a:r>
          </a:p>
        </p:txBody>
      </p:sp>
      <p:sp>
        <p:nvSpPr>
          <p:cNvPr id="23" name="Oval 22"/>
          <p:cNvSpPr/>
          <p:nvPr/>
        </p:nvSpPr>
        <p:spPr>
          <a:xfrm>
            <a:off x="10493852" y="3478285"/>
            <a:ext cx="609600" cy="577333"/>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71160"/>
                </a:solidFill>
              </a:rPr>
              <a:t>3</a:t>
            </a:r>
          </a:p>
        </p:txBody>
      </p:sp>
      <p:sp>
        <p:nvSpPr>
          <p:cNvPr id="7" name="TextBox 6"/>
          <p:cNvSpPr txBox="1"/>
          <p:nvPr/>
        </p:nvSpPr>
        <p:spPr>
          <a:xfrm>
            <a:off x="9664921" y="1922019"/>
            <a:ext cx="328516" cy="369332"/>
          </a:xfrm>
          <a:prstGeom prst="rect">
            <a:avLst/>
          </a:prstGeom>
          <a:noFill/>
        </p:spPr>
        <p:txBody>
          <a:bodyPr wrap="square" rtlCol="0">
            <a:spAutoFit/>
          </a:bodyPr>
          <a:lstStyle/>
          <a:p>
            <a:r>
              <a:rPr lang="en-US" dirty="0">
                <a:solidFill>
                  <a:schemeClr val="accent2">
                    <a:lumMod val="40000"/>
                    <a:lumOff val="60000"/>
                  </a:schemeClr>
                </a:solidFill>
              </a:rPr>
              <a:t>1</a:t>
            </a:r>
          </a:p>
        </p:txBody>
      </p:sp>
      <p:sp>
        <p:nvSpPr>
          <p:cNvPr id="8" name="TextBox 7"/>
          <p:cNvSpPr txBox="1"/>
          <p:nvPr/>
        </p:nvSpPr>
        <p:spPr>
          <a:xfrm>
            <a:off x="9131521" y="2531619"/>
            <a:ext cx="328516" cy="369332"/>
          </a:xfrm>
          <a:prstGeom prst="rect">
            <a:avLst/>
          </a:prstGeom>
          <a:noFill/>
        </p:spPr>
        <p:txBody>
          <a:bodyPr wrap="square" rtlCol="0">
            <a:spAutoFit/>
          </a:bodyPr>
          <a:lstStyle/>
          <a:p>
            <a:r>
              <a:rPr lang="en-US" dirty="0">
                <a:solidFill>
                  <a:schemeClr val="accent2">
                    <a:lumMod val="40000"/>
                    <a:lumOff val="60000"/>
                  </a:schemeClr>
                </a:solidFill>
              </a:rPr>
              <a:t>2</a:t>
            </a:r>
          </a:p>
        </p:txBody>
      </p:sp>
      <p:sp>
        <p:nvSpPr>
          <p:cNvPr id="9" name="TextBox 8"/>
          <p:cNvSpPr txBox="1"/>
          <p:nvPr/>
        </p:nvSpPr>
        <p:spPr>
          <a:xfrm>
            <a:off x="10493852" y="2539413"/>
            <a:ext cx="301220" cy="369332"/>
          </a:xfrm>
          <a:prstGeom prst="rect">
            <a:avLst/>
          </a:prstGeom>
          <a:noFill/>
        </p:spPr>
        <p:txBody>
          <a:bodyPr wrap="square" rtlCol="0">
            <a:spAutoFit/>
          </a:bodyPr>
          <a:lstStyle/>
          <a:p>
            <a:r>
              <a:rPr lang="en-US" dirty="0">
                <a:solidFill>
                  <a:schemeClr val="accent2">
                    <a:lumMod val="40000"/>
                    <a:lumOff val="60000"/>
                  </a:schemeClr>
                </a:solidFill>
              </a:rPr>
              <a:t>3</a:t>
            </a:r>
          </a:p>
        </p:txBody>
      </p:sp>
      <p:sp>
        <p:nvSpPr>
          <p:cNvPr id="10" name="TextBox 9"/>
          <p:cNvSpPr txBox="1"/>
          <p:nvPr/>
        </p:nvSpPr>
        <p:spPr>
          <a:xfrm>
            <a:off x="8669114" y="3265267"/>
            <a:ext cx="328516" cy="369332"/>
          </a:xfrm>
          <a:prstGeom prst="rect">
            <a:avLst/>
          </a:prstGeom>
          <a:noFill/>
        </p:spPr>
        <p:txBody>
          <a:bodyPr wrap="square" rtlCol="0">
            <a:spAutoFit/>
          </a:bodyPr>
          <a:lstStyle/>
          <a:p>
            <a:r>
              <a:rPr lang="en-US" dirty="0">
                <a:solidFill>
                  <a:schemeClr val="accent2">
                    <a:lumMod val="40000"/>
                    <a:lumOff val="60000"/>
                  </a:schemeClr>
                </a:solidFill>
              </a:rPr>
              <a:t>4</a:t>
            </a:r>
          </a:p>
        </p:txBody>
      </p:sp>
      <p:sp>
        <p:nvSpPr>
          <p:cNvPr id="11" name="TextBox 10"/>
          <p:cNvSpPr txBox="1"/>
          <p:nvPr/>
        </p:nvSpPr>
        <p:spPr>
          <a:xfrm>
            <a:off x="9612437" y="3293619"/>
            <a:ext cx="328516" cy="369332"/>
          </a:xfrm>
          <a:prstGeom prst="rect">
            <a:avLst/>
          </a:prstGeom>
          <a:noFill/>
        </p:spPr>
        <p:txBody>
          <a:bodyPr wrap="square" rtlCol="0">
            <a:spAutoFit/>
          </a:bodyPr>
          <a:lstStyle/>
          <a:p>
            <a:r>
              <a:rPr lang="en-US" dirty="0">
                <a:solidFill>
                  <a:schemeClr val="accent2">
                    <a:lumMod val="40000"/>
                    <a:lumOff val="60000"/>
                  </a:schemeClr>
                </a:solidFill>
              </a:rPr>
              <a:t>5</a:t>
            </a:r>
          </a:p>
        </p:txBody>
      </p:sp>
      <p:sp>
        <p:nvSpPr>
          <p:cNvPr id="12" name="TextBox 11"/>
          <p:cNvSpPr txBox="1"/>
          <p:nvPr/>
        </p:nvSpPr>
        <p:spPr>
          <a:xfrm>
            <a:off x="10526837" y="3216024"/>
            <a:ext cx="328516" cy="369332"/>
          </a:xfrm>
          <a:prstGeom prst="rect">
            <a:avLst/>
          </a:prstGeom>
          <a:noFill/>
        </p:spPr>
        <p:txBody>
          <a:bodyPr wrap="square" rtlCol="0">
            <a:spAutoFit/>
          </a:bodyPr>
          <a:lstStyle/>
          <a:p>
            <a:r>
              <a:rPr lang="en-US" dirty="0">
                <a:solidFill>
                  <a:schemeClr val="accent2">
                    <a:lumMod val="40000"/>
                    <a:lumOff val="60000"/>
                  </a:schemeClr>
                </a:solidFill>
              </a:rPr>
              <a:t>6</a:t>
            </a:r>
          </a:p>
        </p:txBody>
      </p:sp>
      <p:graphicFrame>
        <p:nvGraphicFramePr>
          <p:cNvPr id="24" name="Table 23"/>
          <p:cNvGraphicFramePr>
            <a:graphicFrameLocks noGrp="1"/>
          </p:cNvGraphicFramePr>
          <p:nvPr/>
        </p:nvGraphicFramePr>
        <p:xfrm>
          <a:off x="8398368" y="1153766"/>
          <a:ext cx="3291840" cy="4572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1751283045"/>
                    </a:ext>
                  </a:extLst>
                </a:gridCol>
              </a:tblGrid>
              <a:tr h="420564">
                <a:tc>
                  <a:txBody>
                    <a:bodyPr/>
                    <a:lstStyle/>
                    <a:p>
                      <a:pPr algn="ctr"/>
                      <a:r>
                        <a:rPr lang="en-US" sz="2400" dirty="0"/>
                        <a:t>9</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2</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
        <p:nvSpPr>
          <p:cNvPr id="28" name="Rounded Rectangle 27"/>
          <p:cNvSpPr/>
          <p:nvPr/>
        </p:nvSpPr>
        <p:spPr>
          <a:xfrm>
            <a:off x="1911595" y="3678859"/>
            <a:ext cx="5508108" cy="457200"/>
          </a:xfrm>
          <a:prstGeom prst="roundRect">
            <a:avLst/>
          </a:prstGeom>
          <a:noFill/>
          <a:ln w="19050">
            <a:solidFill>
              <a:schemeClr val="accent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Table 28"/>
          <p:cNvGraphicFramePr>
            <a:graphicFrameLocks noGrp="1"/>
          </p:cNvGraphicFramePr>
          <p:nvPr/>
        </p:nvGraphicFramePr>
        <p:xfrm>
          <a:off x="8394014" y="1149412"/>
          <a:ext cx="3291840" cy="4572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1751283045"/>
                    </a:ext>
                  </a:extLst>
                </a:gridCol>
              </a:tblGrid>
              <a:tr h="420564">
                <a:tc>
                  <a:txBody>
                    <a:bodyPr/>
                    <a:lstStyle/>
                    <a:p>
                      <a:pPr algn="ctr"/>
                      <a:r>
                        <a:rPr lang="en-US" sz="2400" dirty="0"/>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2</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5">
                        <a:lumMod val="20000"/>
                        <a:lumOff val="80000"/>
                      </a:schemeClr>
                    </a:solidFill>
                  </a:tcPr>
                </a:tc>
                <a:tc>
                  <a:txBody>
                    <a:bodyPr/>
                    <a:lstStyle/>
                    <a:p>
                      <a:pPr algn="ctr"/>
                      <a:r>
                        <a:rPr lang="en-US" sz="2400" b="1" dirty="0">
                          <a:solidFill>
                            <a:srgbClr val="A71160"/>
                          </a:solidFill>
                        </a:rPr>
                        <a:t>9</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
        <p:nvSpPr>
          <p:cNvPr id="30" name="Rounded Rectangle 29"/>
          <p:cNvSpPr/>
          <p:nvPr/>
        </p:nvSpPr>
        <p:spPr>
          <a:xfrm>
            <a:off x="1916077" y="4086753"/>
            <a:ext cx="3597217" cy="457200"/>
          </a:xfrm>
          <a:prstGeom prst="roundRect">
            <a:avLst/>
          </a:prstGeom>
          <a:noFill/>
          <a:ln w="19050">
            <a:solidFill>
              <a:schemeClr val="accent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136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1500"/>
                                        <p:tgtEl>
                                          <p:spTgt spid="13"/>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1500"/>
                                        <p:tgtEl>
                                          <p:spTgt spid="14"/>
                                        </p:tgtEl>
                                      </p:cBhvr>
                                    </p:animEffect>
                                  </p:childTnLst>
                                </p:cTn>
                              </p:par>
                              <p:par>
                                <p:cTn id="16" presetID="22" presetClass="entr" presetSubtype="1"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up)">
                                      <p:cBhvr>
                                        <p:cTn id="18" dur="1500"/>
                                        <p:tgtEl>
                                          <p:spTgt spid="15"/>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up)">
                                      <p:cBhvr>
                                        <p:cTn id="21" dur="1500"/>
                                        <p:tgtEl>
                                          <p:spTgt spid="16"/>
                                        </p:tgtEl>
                                      </p:cBhvr>
                                    </p:animEffect>
                                  </p:childTnLst>
                                </p:cTn>
                              </p:par>
                              <p:par>
                                <p:cTn id="22" presetID="22" presetClass="entr" presetSubtype="1"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up)">
                                      <p:cBhvr>
                                        <p:cTn id="24" dur="1500"/>
                                        <p:tgtEl>
                                          <p:spTgt spid="17"/>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1500"/>
                                        <p:tgtEl>
                                          <p:spTgt spid="18"/>
                                        </p:tgtEl>
                                      </p:cBhvr>
                                    </p:animEffect>
                                  </p:childTnLst>
                                </p:cTn>
                              </p:par>
                              <p:par>
                                <p:cTn id="28" presetID="22" presetClass="entr" presetSubtype="1"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1500"/>
                                        <p:tgtEl>
                                          <p:spTgt spid="19"/>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up)">
                                      <p:cBhvr>
                                        <p:cTn id="33" dur="1500"/>
                                        <p:tgtEl>
                                          <p:spTgt spid="20"/>
                                        </p:tgtEl>
                                      </p:cBhvr>
                                    </p:animEffect>
                                  </p:childTnLst>
                                </p:cTn>
                              </p:par>
                              <p:par>
                                <p:cTn id="34" presetID="22" presetClass="entr" presetSubtype="1"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up)">
                                      <p:cBhvr>
                                        <p:cTn id="36" dur="1500"/>
                                        <p:tgtEl>
                                          <p:spTgt spid="21"/>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up)">
                                      <p:cBhvr>
                                        <p:cTn id="39" dur="1500"/>
                                        <p:tgtEl>
                                          <p:spTgt spid="22"/>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up)">
                                      <p:cBhvr>
                                        <p:cTn id="42" dur="1500"/>
                                        <p:tgtEl>
                                          <p:spTgt spid="23"/>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up)">
                                      <p:cBhvr>
                                        <p:cTn id="45" dur="1500"/>
                                        <p:tgtEl>
                                          <p:spTgt spid="7"/>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1500"/>
                                        <p:tgtEl>
                                          <p:spTgt spid="8"/>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up)">
                                      <p:cBhvr>
                                        <p:cTn id="51" dur="1500"/>
                                        <p:tgtEl>
                                          <p:spTgt spid="9"/>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up)">
                                      <p:cBhvr>
                                        <p:cTn id="54" dur="1500"/>
                                        <p:tgtEl>
                                          <p:spTgt spid="10"/>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up)">
                                      <p:cBhvr>
                                        <p:cTn id="57" dur="1500"/>
                                        <p:tgtEl>
                                          <p:spTgt spid="11"/>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up)">
                                      <p:cBhvr>
                                        <p:cTn id="60" dur="1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wheel(1)">
                                      <p:cBhvr>
                                        <p:cTn id="65" dur="2000"/>
                                        <p:tgtEl>
                                          <p:spTgt spid="4"/>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grpId="1" nodeType="clickEffect">
                                  <p:stCondLst>
                                    <p:cond delay="0"/>
                                  </p:stCondLst>
                                  <p:childTnLst>
                                    <p:animMotion origin="layout" path="M 2.08333E-7 2.22222E-6 L 0.05495 0.06528 " pathEditMode="relative" rAng="0" ptsTypes="AA">
                                      <p:cBhvr>
                                        <p:cTn id="69" dur="2000" fill="hold"/>
                                        <p:tgtEl>
                                          <p:spTgt spid="4"/>
                                        </p:tgtEl>
                                        <p:attrNameLst>
                                          <p:attrName>ppt_x</p:attrName>
                                          <p:attrName>ppt_y</p:attrName>
                                        </p:attrNameLst>
                                      </p:cBhvr>
                                      <p:rCtr x="2747" y="3264"/>
                                    </p:animMotion>
                                  </p:childTnLst>
                                </p:cTn>
                              </p:par>
                            </p:childTnLst>
                          </p:cTn>
                        </p:par>
                      </p:childTnLst>
                    </p:cTn>
                  </p:par>
                  <p:par>
                    <p:cTn id="70" fill="hold">
                      <p:stCondLst>
                        <p:cond delay="indefinite"/>
                      </p:stCondLst>
                      <p:childTnLst>
                        <p:par>
                          <p:cTn id="71" fill="hold">
                            <p:stCondLst>
                              <p:cond delay="0"/>
                            </p:stCondLst>
                            <p:childTnLst>
                              <p:par>
                                <p:cTn id="72" presetID="50" presetClass="path" presetSubtype="0" accel="50000" decel="50000" fill="hold" grpId="1" nodeType="clickEffect">
                                  <p:stCondLst>
                                    <p:cond delay="0"/>
                                  </p:stCondLst>
                                  <p:childTnLst>
                                    <p:animMotion origin="layout" path="M 2.91667E-6 4.44444E-6 L -0.02318 4.44444E-6 C -0.0336 4.44444E-6 -0.04636 -0.05973 -0.04636 -0.10811 L -0.04636 -0.21598 " pathEditMode="relative" rAng="0" ptsTypes="AAAA">
                                      <p:cBhvr>
                                        <p:cTn id="73" dur="2000" fill="hold"/>
                                        <p:tgtEl>
                                          <p:spTgt spid="23"/>
                                        </p:tgtEl>
                                        <p:attrNameLst>
                                          <p:attrName>ppt_x</p:attrName>
                                          <p:attrName>ppt_y</p:attrName>
                                        </p:attrNameLst>
                                      </p:cBhvr>
                                      <p:rCtr x="-2318" y="-10810"/>
                                    </p:animMotion>
                                  </p:childTnLst>
                                </p:cTn>
                              </p:par>
                            </p:childTnLst>
                          </p:cTn>
                        </p:par>
                        <p:par>
                          <p:cTn id="74" fill="hold">
                            <p:stCondLst>
                              <p:cond delay="2000"/>
                            </p:stCondLst>
                            <p:childTnLst>
                              <p:par>
                                <p:cTn id="75" presetID="50" presetClass="path" presetSubtype="0" accel="50000" decel="50000" fill="hold" grpId="1" nodeType="afterEffect">
                                  <p:stCondLst>
                                    <p:cond delay="0"/>
                                  </p:stCondLst>
                                  <p:childTnLst>
                                    <p:animMotion origin="layout" path="M 0.00169 0.00093 L 0.02513 0.00093 C 0.03554 0.00093 0.04857 0.06111 0.04857 0.11019 L 0.04857 0.21945 " pathEditMode="relative" rAng="0" ptsTypes="AAAA">
                                      <p:cBhvr>
                                        <p:cTn id="76" dur="2000" fill="hold"/>
                                        <p:tgtEl>
                                          <p:spTgt spid="14"/>
                                        </p:tgtEl>
                                        <p:attrNameLst>
                                          <p:attrName>ppt_x</p:attrName>
                                          <p:attrName>ppt_y</p:attrName>
                                        </p:attrNameLst>
                                      </p:cBhvr>
                                      <p:rCtr x="2344" y="10926"/>
                                    </p:animMotion>
                                  </p:childTnLst>
                                </p:cTn>
                              </p:par>
                            </p:childTnLst>
                          </p:cTn>
                        </p:par>
                      </p:childTnLst>
                    </p:cTn>
                  </p:par>
                  <p:par>
                    <p:cTn id="77" fill="hold">
                      <p:stCondLst>
                        <p:cond delay="indefinite"/>
                      </p:stCondLst>
                      <p:childTnLst>
                        <p:par>
                          <p:cTn id="78" fill="hold">
                            <p:stCondLst>
                              <p:cond delay="0"/>
                            </p:stCondLst>
                            <p:childTnLst>
                              <p:par>
                                <p:cTn id="79" presetID="21" presetClass="exit" presetSubtype="1" fill="hold" grpId="2" nodeType="clickEffect">
                                  <p:stCondLst>
                                    <p:cond delay="0"/>
                                  </p:stCondLst>
                                  <p:childTnLst>
                                    <p:animEffect transition="out" filter="wheel(1)">
                                      <p:cBhvr>
                                        <p:cTn id="80" dur="500"/>
                                        <p:tgtEl>
                                          <p:spTgt spid="4"/>
                                        </p:tgtEl>
                                      </p:cBhvr>
                                    </p:animEffect>
                                    <p:set>
                                      <p:cBhvr>
                                        <p:cTn id="81" dur="1" fill="hold">
                                          <p:stCondLst>
                                            <p:cond delay="499"/>
                                          </p:stCondLst>
                                        </p:cTn>
                                        <p:tgtEl>
                                          <p:spTgt spid="4"/>
                                        </p:tgtEl>
                                        <p:attrNameLst>
                                          <p:attrName>style.visibility</p:attrName>
                                        </p:attrNameLst>
                                      </p:cBhvr>
                                      <p:to>
                                        <p:strVal val="hidden"/>
                                      </p:to>
                                    </p:set>
                                  </p:childTnLst>
                                </p:cTn>
                              </p:par>
                              <p:par>
                                <p:cTn id="82" presetID="21" presetClass="entr" presetSubtype="1"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wheel(1)">
                                      <p:cBhvr>
                                        <p:cTn id="84" dur="2000"/>
                                        <p:tgtEl>
                                          <p:spTgt spid="28"/>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xit" presetSubtype="10" fill="hold" nodeType="clickEffect">
                                  <p:stCondLst>
                                    <p:cond delay="0"/>
                                  </p:stCondLst>
                                  <p:childTnLst>
                                    <p:animEffect transition="out" filter="randombar(horizontal)">
                                      <p:cBhvr>
                                        <p:cTn id="88" dur="500"/>
                                        <p:tgtEl>
                                          <p:spTgt spid="13"/>
                                        </p:tgtEl>
                                      </p:cBhvr>
                                    </p:animEffect>
                                    <p:set>
                                      <p:cBhvr>
                                        <p:cTn id="89" dur="1" fill="hold">
                                          <p:stCondLst>
                                            <p:cond delay="499"/>
                                          </p:stCondLst>
                                        </p:cTn>
                                        <p:tgtEl>
                                          <p:spTgt spid="13"/>
                                        </p:tgtEl>
                                        <p:attrNameLst>
                                          <p:attrName>style.visibility</p:attrName>
                                        </p:attrNameLst>
                                      </p:cBhvr>
                                      <p:to>
                                        <p:strVal val="hidden"/>
                                      </p:to>
                                    </p:set>
                                  </p:childTnLst>
                                </p:cTn>
                              </p:par>
                              <p:par>
                                <p:cTn id="90" presetID="14" presetClass="exit" presetSubtype="10" fill="hold" grpId="2" nodeType="withEffect">
                                  <p:stCondLst>
                                    <p:cond delay="0"/>
                                  </p:stCondLst>
                                  <p:childTnLst>
                                    <p:animEffect transition="out" filter="randombar(horizontal)">
                                      <p:cBhvr>
                                        <p:cTn id="91" dur="500"/>
                                        <p:tgtEl>
                                          <p:spTgt spid="14"/>
                                        </p:tgtEl>
                                      </p:cBhvr>
                                    </p:animEffect>
                                    <p:set>
                                      <p:cBhvr>
                                        <p:cTn id="92" dur="1" fill="hold">
                                          <p:stCondLst>
                                            <p:cond delay="499"/>
                                          </p:stCondLst>
                                        </p:cTn>
                                        <p:tgtEl>
                                          <p:spTgt spid="14"/>
                                        </p:tgtEl>
                                        <p:attrNameLst>
                                          <p:attrName>style.visibility</p:attrName>
                                        </p:attrNameLst>
                                      </p:cBhvr>
                                      <p:to>
                                        <p:strVal val="hidden"/>
                                      </p:to>
                                    </p:set>
                                  </p:childTnLst>
                                </p:cTn>
                              </p:par>
                              <p:par>
                                <p:cTn id="93" presetID="14" presetClass="exit" presetSubtype="10" fill="hold" grpId="1" nodeType="withEffect">
                                  <p:stCondLst>
                                    <p:cond delay="0"/>
                                  </p:stCondLst>
                                  <p:childTnLst>
                                    <p:animEffect transition="out" filter="randombar(horizontal)">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fade">
                                      <p:cBhvr>
                                        <p:cTn id="100" dur="500"/>
                                        <p:tgtEl>
                                          <p:spTgt spid="29"/>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xit" presetSubtype="1" fill="hold" grpId="1" nodeType="clickEffect">
                                  <p:stCondLst>
                                    <p:cond delay="0"/>
                                  </p:stCondLst>
                                  <p:childTnLst>
                                    <p:animEffect transition="out" filter="wheel(1)">
                                      <p:cBhvr>
                                        <p:cTn id="104" dur="500"/>
                                        <p:tgtEl>
                                          <p:spTgt spid="28"/>
                                        </p:tgtEl>
                                      </p:cBhvr>
                                    </p:animEffect>
                                    <p:set>
                                      <p:cBhvr>
                                        <p:cTn id="105" dur="1" fill="hold">
                                          <p:stCondLst>
                                            <p:cond delay="499"/>
                                          </p:stCondLst>
                                        </p:cTn>
                                        <p:tgtEl>
                                          <p:spTgt spid="28"/>
                                        </p:tgtEl>
                                        <p:attrNameLst>
                                          <p:attrName>style.visibility</p:attrName>
                                        </p:attrNameLst>
                                      </p:cBhvr>
                                      <p:to>
                                        <p:strVal val="hidden"/>
                                      </p:to>
                                    </p:set>
                                  </p:childTnLst>
                                </p:cTn>
                              </p:par>
                              <p:par>
                                <p:cTn id="106" presetID="21" presetClass="entr" presetSubtype="1" fill="hold" grpId="0" nodeType="with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wheel(1)">
                                      <p:cBhvr>
                                        <p:cTn id="108"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14" grpId="0" animBg="1"/>
      <p:bldP spid="14" grpId="1" animBg="1"/>
      <p:bldP spid="14" grpId="2" animBg="1"/>
      <p:bldP spid="16" grpId="0" animBg="1"/>
      <p:bldP spid="18" grpId="0" animBg="1"/>
      <p:bldP spid="20" grpId="0" animBg="1"/>
      <p:bldP spid="22" grpId="0" animBg="1"/>
      <p:bldP spid="23" grpId="0" animBg="1"/>
      <p:bldP spid="23" grpId="1" animBg="1"/>
      <p:bldP spid="7" grpId="0"/>
      <p:bldP spid="8" grpId="0"/>
      <p:bldP spid="9" grpId="0"/>
      <p:bldP spid="10" grpId="0"/>
      <p:bldP spid="11" grpId="0"/>
      <p:bldP spid="12" grpId="0"/>
      <p:bldP spid="12" grpId="1"/>
      <p:bldP spid="28" grpId="0" animBg="1"/>
      <p:bldP spid="28" grpId="1" animBg="1"/>
      <p:bldP spid="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Algorithm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solidFill>
                <a:srgbClr val="424242"/>
              </a:solidFill>
            </p:spPr>
            <p:txBody>
              <a:bodyPr/>
              <a:lstStyle/>
              <a:p>
                <a:pPr marL="0" indent="0">
                  <a:spcBef>
                    <a:spcPts val="600"/>
                  </a:spcBef>
                  <a:buNone/>
                </a:pPr>
                <a:r>
                  <a:rPr lang="en-IN" dirty="0">
                    <a:solidFill>
                      <a:schemeClr val="accent5"/>
                    </a:solidFill>
                    <a:latin typeface="Consolas" pitchFamily="49" charset="0"/>
                    <a:cs typeface="Consolas" pitchFamily="49" charset="0"/>
                  </a:rPr>
                  <a:t>Algorithm: Max-</a:t>
                </a:r>
                <a:r>
                  <a:rPr lang="en-IN" dirty="0" err="1">
                    <a:solidFill>
                      <a:schemeClr val="accent5"/>
                    </a:solidFill>
                    <a:latin typeface="Consolas" pitchFamily="49" charset="0"/>
                    <a:cs typeface="Consolas" pitchFamily="49" charset="0"/>
                  </a:rPr>
                  <a:t>heapify</a:t>
                </a:r>
                <a:r>
                  <a:rPr lang="en-IN" dirty="0">
                    <a:solidFill>
                      <a:schemeClr val="accent5"/>
                    </a:solidFill>
                    <a:latin typeface="Consolas" pitchFamily="49" charset="0"/>
                    <a:cs typeface="Consolas" pitchFamily="49" charset="0"/>
                  </a:rPr>
                  <a:t>(A, </a:t>
                </a:r>
                <a:r>
                  <a:rPr lang="en-IN" dirty="0" err="1">
                    <a:solidFill>
                      <a:schemeClr val="accent5"/>
                    </a:solidFill>
                    <a:latin typeface="Consolas" pitchFamily="49" charset="0"/>
                    <a:cs typeface="Consolas" pitchFamily="49" charset="0"/>
                  </a:rPr>
                  <a:t>i</a:t>
                </a:r>
                <a:r>
                  <a:rPr lang="en-IN" dirty="0">
                    <a:solidFill>
                      <a:schemeClr val="accent5"/>
                    </a:solidFill>
                    <a:latin typeface="Consolas" pitchFamily="49" charset="0"/>
                    <a:cs typeface="Consolas" pitchFamily="49" charset="0"/>
                  </a:rPr>
                  <a:t>, n)</a:t>
                </a:r>
              </a:p>
              <a:p>
                <a:pPr marL="0" indent="0">
                  <a:spcAft>
                    <a:spcPts val="0"/>
                  </a:spcAft>
                  <a:buNone/>
                </a:pPr>
                <a:r>
                  <a:rPr lang="en-US" dirty="0">
                    <a:solidFill>
                      <a:schemeClr val="accent5"/>
                    </a:solidFill>
                    <a:latin typeface="Consolas" pitchFamily="49" charset="0"/>
                    <a:cs typeface="Consolas" pitchFamily="49" charset="0"/>
                  </a:rPr>
                  <a:t>l </a:t>
                </a:r>
                <a14:m>
                  <m:oMath xmlns:m="http://schemas.openxmlformats.org/officeDocument/2006/math">
                    <m:r>
                      <a:rPr lang="en-US" b="0" i="1" dirty="0">
                        <a:solidFill>
                          <a:schemeClr val="accent5"/>
                        </a:solidFill>
                        <a:latin typeface="Cambria Math" panose="02040503050406030204" pitchFamily="18" charset="0"/>
                        <a:cs typeface="Consolas" pitchFamily="49" charset="0"/>
                      </a:rPr>
                      <m:t>←</m:t>
                    </m:r>
                  </m:oMath>
                </a14:m>
                <a:r>
                  <a:rPr lang="en-US" dirty="0">
                    <a:solidFill>
                      <a:schemeClr val="accent5"/>
                    </a:solidFill>
                    <a:latin typeface="Consolas" pitchFamily="49" charset="0"/>
                    <a:cs typeface="Consolas" pitchFamily="49" charset="0"/>
                  </a:rPr>
                  <a:t> LEFT(</a:t>
                </a:r>
                <a:r>
                  <a:rPr lang="en-US" dirty="0" err="1">
                    <a:solidFill>
                      <a:schemeClr val="accent5"/>
                    </a:solidFill>
                    <a:latin typeface="Consolas" pitchFamily="49" charset="0"/>
                    <a:cs typeface="Consolas" pitchFamily="49" charset="0"/>
                  </a:rPr>
                  <a:t>i</a:t>
                </a:r>
                <a:r>
                  <a:rPr lang="en-US" dirty="0">
                    <a:solidFill>
                      <a:schemeClr val="accent5"/>
                    </a:solidFill>
                    <a:latin typeface="Consolas" pitchFamily="49" charset="0"/>
                    <a:cs typeface="Consolas" pitchFamily="49" charset="0"/>
                  </a:rPr>
                  <a:t>)</a:t>
                </a:r>
              </a:p>
              <a:p>
                <a:pPr marL="0" indent="0">
                  <a:spcAft>
                    <a:spcPts val="0"/>
                  </a:spcAft>
                  <a:buNone/>
                </a:pPr>
                <a:r>
                  <a:rPr lang="en-US" dirty="0">
                    <a:solidFill>
                      <a:schemeClr val="accent5"/>
                    </a:solidFill>
                    <a:latin typeface="Consolas" pitchFamily="49" charset="0"/>
                    <a:cs typeface="Consolas" pitchFamily="49" charset="0"/>
                  </a:rPr>
                  <a:t>r </a:t>
                </a:r>
                <a14:m>
                  <m:oMath xmlns:m="http://schemas.openxmlformats.org/officeDocument/2006/math">
                    <m:r>
                      <a:rPr lang="en-US" b="0" i="1" dirty="0">
                        <a:solidFill>
                          <a:schemeClr val="accent5"/>
                        </a:solidFill>
                        <a:latin typeface="Cambria Math" panose="02040503050406030204" pitchFamily="18" charset="0"/>
                        <a:cs typeface="Consolas" pitchFamily="49" charset="0"/>
                      </a:rPr>
                      <m:t>←</m:t>
                    </m:r>
                  </m:oMath>
                </a14:m>
                <a:r>
                  <a:rPr lang="en-US" dirty="0">
                    <a:solidFill>
                      <a:schemeClr val="accent5"/>
                    </a:solidFill>
                    <a:latin typeface="Consolas" pitchFamily="49" charset="0"/>
                    <a:cs typeface="Consolas" pitchFamily="49" charset="0"/>
                  </a:rPr>
                  <a:t> RIGHT(</a:t>
                </a:r>
                <a:r>
                  <a:rPr lang="en-US" dirty="0" err="1">
                    <a:solidFill>
                      <a:schemeClr val="accent5"/>
                    </a:solidFill>
                    <a:latin typeface="Consolas" pitchFamily="49" charset="0"/>
                    <a:cs typeface="Consolas" pitchFamily="49" charset="0"/>
                  </a:rPr>
                  <a:t>i</a:t>
                </a:r>
                <a:r>
                  <a:rPr lang="en-US" dirty="0">
                    <a:solidFill>
                      <a:schemeClr val="accent5"/>
                    </a:solidFill>
                    <a:latin typeface="Consolas" pitchFamily="49" charset="0"/>
                    <a:cs typeface="Consolas" pitchFamily="49" charset="0"/>
                  </a:rPr>
                  <a:t>)</a:t>
                </a:r>
              </a:p>
              <a:p>
                <a:pPr marL="0" indent="0">
                  <a:spcAft>
                    <a:spcPts val="0"/>
                  </a:spcAft>
                  <a:buNone/>
                </a:pPr>
                <a:r>
                  <a:rPr lang="en-US" dirty="0">
                    <a:solidFill>
                      <a:schemeClr val="accent5"/>
                    </a:solidFill>
                    <a:latin typeface="Consolas" pitchFamily="49" charset="0"/>
                    <a:cs typeface="Consolas" pitchFamily="49" charset="0"/>
                  </a:rPr>
                  <a:t>if l ≤ n and A[l] &gt; A[</a:t>
                </a:r>
                <a:r>
                  <a:rPr lang="en-US" dirty="0" err="1">
                    <a:solidFill>
                      <a:schemeClr val="accent5"/>
                    </a:solidFill>
                    <a:latin typeface="Consolas" pitchFamily="49" charset="0"/>
                    <a:cs typeface="Consolas" pitchFamily="49" charset="0"/>
                  </a:rPr>
                  <a:t>i</a:t>
                </a:r>
                <a:r>
                  <a:rPr lang="en-US" dirty="0">
                    <a:solidFill>
                      <a:schemeClr val="accent5"/>
                    </a:solidFill>
                    <a:latin typeface="Consolas" pitchFamily="49" charset="0"/>
                    <a:cs typeface="Consolas" pitchFamily="49" charset="0"/>
                  </a:rPr>
                  <a:t>]</a:t>
                </a:r>
              </a:p>
              <a:p>
                <a:pPr marL="0" indent="0">
                  <a:spcAft>
                    <a:spcPts val="0"/>
                  </a:spcAft>
                  <a:buNone/>
                </a:pPr>
                <a:r>
                  <a:rPr lang="en-US" dirty="0">
                    <a:solidFill>
                      <a:schemeClr val="accent5"/>
                    </a:solidFill>
                    <a:latin typeface="Consolas" pitchFamily="49" charset="0"/>
                    <a:cs typeface="Consolas" pitchFamily="49" charset="0"/>
                  </a:rPr>
                  <a:t>   then largest </a:t>
                </a:r>
                <a14:m>
                  <m:oMath xmlns:m="http://schemas.openxmlformats.org/officeDocument/2006/math">
                    <m:r>
                      <a:rPr lang="en-US" b="0" i="1" dirty="0">
                        <a:solidFill>
                          <a:schemeClr val="accent5"/>
                        </a:solidFill>
                        <a:latin typeface="Cambria Math" panose="02040503050406030204" pitchFamily="18" charset="0"/>
                        <a:cs typeface="Consolas" pitchFamily="49" charset="0"/>
                      </a:rPr>
                      <m:t>← </m:t>
                    </m:r>
                  </m:oMath>
                </a14:m>
                <a:r>
                  <a:rPr lang="en-US" dirty="0">
                    <a:solidFill>
                      <a:schemeClr val="accent5"/>
                    </a:solidFill>
                    <a:latin typeface="Consolas" pitchFamily="49" charset="0"/>
                    <a:cs typeface="Consolas" pitchFamily="49" charset="0"/>
                  </a:rPr>
                  <a:t>l</a:t>
                </a:r>
              </a:p>
              <a:p>
                <a:pPr marL="0" indent="0">
                  <a:spcAft>
                    <a:spcPts val="0"/>
                  </a:spcAft>
                  <a:buNone/>
                </a:pPr>
                <a:r>
                  <a:rPr lang="en-US" dirty="0">
                    <a:solidFill>
                      <a:schemeClr val="accent5"/>
                    </a:solidFill>
                    <a:latin typeface="Consolas" pitchFamily="49" charset="0"/>
                    <a:cs typeface="Consolas" pitchFamily="49" charset="0"/>
                  </a:rPr>
                  <a:t>   else largest </a:t>
                </a:r>
                <a14:m>
                  <m:oMath xmlns:m="http://schemas.openxmlformats.org/officeDocument/2006/math">
                    <m:r>
                      <a:rPr lang="en-US" b="0" i="1" dirty="0">
                        <a:solidFill>
                          <a:schemeClr val="accent5"/>
                        </a:solidFill>
                        <a:latin typeface="Cambria Math" panose="02040503050406030204" pitchFamily="18" charset="0"/>
                        <a:cs typeface="Consolas" pitchFamily="49" charset="0"/>
                      </a:rPr>
                      <m:t>← </m:t>
                    </m:r>
                  </m:oMath>
                </a14:m>
                <a:r>
                  <a:rPr lang="en-US" dirty="0" err="1">
                    <a:solidFill>
                      <a:schemeClr val="accent5"/>
                    </a:solidFill>
                    <a:latin typeface="Consolas" pitchFamily="49" charset="0"/>
                    <a:cs typeface="Consolas" pitchFamily="49" charset="0"/>
                  </a:rPr>
                  <a:t>i</a:t>
                </a:r>
                <a:endParaRPr lang="en-US" dirty="0">
                  <a:solidFill>
                    <a:schemeClr val="accent5"/>
                  </a:solidFill>
                  <a:latin typeface="Consolas" pitchFamily="49" charset="0"/>
                  <a:cs typeface="Consolas" pitchFamily="49" charset="0"/>
                </a:endParaRPr>
              </a:p>
              <a:p>
                <a:pPr marL="0" indent="0">
                  <a:spcAft>
                    <a:spcPts val="0"/>
                  </a:spcAft>
                  <a:buNone/>
                </a:pPr>
                <a:r>
                  <a:rPr lang="en-US" dirty="0">
                    <a:solidFill>
                      <a:schemeClr val="accent5"/>
                    </a:solidFill>
                    <a:latin typeface="Consolas" pitchFamily="49" charset="0"/>
                    <a:cs typeface="Consolas" pitchFamily="49" charset="0"/>
                  </a:rPr>
                  <a:t>if r ≤ n and A[r] &gt; A[largest]</a:t>
                </a:r>
              </a:p>
              <a:p>
                <a:pPr marL="0" indent="0">
                  <a:spcAft>
                    <a:spcPts val="0"/>
                  </a:spcAft>
                  <a:buNone/>
                </a:pPr>
                <a:r>
                  <a:rPr lang="en-US" dirty="0">
                    <a:solidFill>
                      <a:schemeClr val="accent5"/>
                    </a:solidFill>
                    <a:latin typeface="Consolas" pitchFamily="49" charset="0"/>
                    <a:cs typeface="Consolas" pitchFamily="49" charset="0"/>
                  </a:rPr>
                  <a:t>   then largest </a:t>
                </a:r>
                <a14:m>
                  <m:oMath xmlns:m="http://schemas.openxmlformats.org/officeDocument/2006/math">
                    <m:r>
                      <a:rPr lang="en-US" b="0" i="1" dirty="0">
                        <a:solidFill>
                          <a:schemeClr val="accent5"/>
                        </a:solidFill>
                        <a:latin typeface="Cambria Math" panose="02040503050406030204" pitchFamily="18" charset="0"/>
                        <a:cs typeface="Consolas" pitchFamily="49" charset="0"/>
                      </a:rPr>
                      <m:t>← </m:t>
                    </m:r>
                  </m:oMath>
                </a14:m>
                <a:r>
                  <a:rPr lang="en-US" dirty="0">
                    <a:solidFill>
                      <a:schemeClr val="accent5"/>
                    </a:solidFill>
                    <a:latin typeface="Consolas" pitchFamily="49" charset="0"/>
                    <a:cs typeface="Consolas" pitchFamily="49" charset="0"/>
                  </a:rPr>
                  <a:t>r</a:t>
                </a:r>
              </a:p>
              <a:p>
                <a:pPr marL="0" indent="0">
                  <a:spcAft>
                    <a:spcPts val="0"/>
                  </a:spcAft>
                  <a:buNone/>
                </a:pPr>
                <a:r>
                  <a:rPr lang="en-US" dirty="0">
                    <a:solidFill>
                      <a:schemeClr val="accent5"/>
                    </a:solidFill>
                    <a:latin typeface="Consolas" pitchFamily="49" charset="0"/>
                    <a:cs typeface="Consolas" pitchFamily="49" charset="0"/>
                  </a:rPr>
                  <a:t>if largest </a:t>
                </a:r>
                <a14:m>
                  <m:oMath xmlns:m="http://schemas.openxmlformats.org/officeDocument/2006/math">
                    <m:r>
                      <a:rPr lang="en-US" b="0" i="1" dirty="0">
                        <a:solidFill>
                          <a:schemeClr val="accent5"/>
                        </a:solidFill>
                        <a:latin typeface="Cambria Math" panose="02040503050406030204" pitchFamily="18" charset="0"/>
                        <a:ea typeface="Cambria Math" panose="02040503050406030204" pitchFamily="18" charset="0"/>
                        <a:cs typeface="Consolas" pitchFamily="49" charset="0"/>
                      </a:rPr>
                      <m:t>≠</m:t>
                    </m:r>
                  </m:oMath>
                </a14:m>
                <a:r>
                  <a:rPr lang="en-US" dirty="0">
                    <a:solidFill>
                      <a:schemeClr val="accent5"/>
                    </a:solidFill>
                    <a:latin typeface="Consolas" pitchFamily="49" charset="0"/>
                    <a:cs typeface="Consolas" pitchFamily="49" charset="0"/>
                  </a:rPr>
                  <a:t> </a:t>
                </a:r>
                <a:r>
                  <a:rPr lang="en-US" dirty="0" err="1">
                    <a:solidFill>
                      <a:schemeClr val="accent5"/>
                    </a:solidFill>
                    <a:latin typeface="Consolas" pitchFamily="49" charset="0"/>
                    <a:cs typeface="Consolas" pitchFamily="49" charset="0"/>
                  </a:rPr>
                  <a:t>i</a:t>
                </a:r>
                <a:endParaRPr lang="en-US" dirty="0">
                  <a:solidFill>
                    <a:schemeClr val="accent5"/>
                  </a:solidFill>
                  <a:latin typeface="Consolas" pitchFamily="49" charset="0"/>
                  <a:cs typeface="Consolas" pitchFamily="49" charset="0"/>
                </a:endParaRPr>
              </a:p>
              <a:p>
                <a:pPr marL="0" indent="0">
                  <a:spcAft>
                    <a:spcPts val="0"/>
                  </a:spcAft>
                  <a:buNone/>
                </a:pPr>
                <a:r>
                  <a:rPr lang="en-US" dirty="0">
                    <a:solidFill>
                      <a:schemeClr val="accent5"/>
                    </a:solidFill>
                    <a:latin typeface="Consolas" pitchFamily="49" charset="0"/>
                    <a:cs typeface="Consolas" pitchFamily="49" charset="0"/>
                  </a:rPr>
                  <a:t>   then exchange A[</a:t>
                </a:r>
                <a:r>
                  <a:rPr lang="en-US" dirty="0" err="1">
                    <a:solidFill>
                      <a:schemeClr val="accent5"/>
                    </a:solidFill>
                    <a:latin typeface="Consolas" pitchFamily="49" charset="0"/>
                    <a:cs typeface="Consolas" pitchFamily="49" charset="0"/>
                  </a:rPr>
                  <a:t>i</a:t>
                </a:r>
                <a:r>
                  <a:rPr lang="en-US" dirty="0">
                    <a:solidFill>
                      <a:schemeClr val="accent5"/>
                    </a:solidFill>
                    <a:latin typeface="Consolas" pitchFamily="49" charset="0"/>
                    <a:cs typeface="Consolas" pitchFamily="49" charset="0"/>
                  </a:rPr>
                  <a:t>] </a:t>
                </a:r>
                <a14:m>
                  <m:oMath xmlns:m="http://schemas.openxmlformats.org/officeDocument/2006/math">
                    <m:r>
                      <a:rPr lang="en-US" b="0" i="1" dirty="0">
                        <a:solidFill>
                          <a:schemeClr val="accent5"/>
                        </a:solidFill>
                        <a:latin typeface="Cambria Math" panose="02040503050406030204" pitchFamily="18" charset="0"/>
                        <a:cs typeface="Consolas" pitchFamily="49" charset="0"/>
                      </a:rPr>
                      <m:t>↔</m:t>
                    </m:r>
                  </m:oMath>
                </a14:m>
                <a:r>
                  <a:rPr lang="en-US" dirty="0">
                    <a:solidFill>
                      <a:schemeClr val="accent5"/>
                    </a:solidFill>
                    <a:latin typeface="Consolas" pitchFamily="49" charset="0"/>
                    <a:cs typeface="Consolas" pitchFamily="49" charset="0"/>
                  </a:rPr>
                  <a:t> A[largest]</a:t>
                </a:r>
              </a:p>
              <a:p>
                <a:pPr marL="0" indent="0">
                  <a:spcAft>
                    <a:spcPts val="0"/>
                  </a:spcAft>
                  <a:buNone/>
                </a:pPr>
                <a:r>
                  <a:rPr lang="en-US" dirty="0">
                    <a:solidFill>
                      <a:schemeClr val="accent5"/>
                    </a:solidFill>
                    <a:latin typeface="Consolas" pitchFamily="49" charset="0"/>
                    <a:cs typeface="Consolas" pitchFamily="49" charset="0"/>
                  </a:rPr>
                  <a:t>MAX-HEAPIFY(A, largest, n)</a:t>
                </a:r>
                <a:endParaRPr lang="en-IN" dirty="0">
                  <a:solidFill>
                    <a:schemeClr val="accent5"/>
                  </a:solidFill>
                  <a:latin typeface="Consolas" pitchFamily="49" charset="0"/>
                  <a:cs typeface="Consolas" pitchFamily="49"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8" t="-1527"/>
                </a:stretch>
              </a:blipFill>
            </p:spPr>
            <p:txBody>
              <a:bodyPr/>
              <a:lstStyle/>
              <a:p>
                <a:r>
                  <a:rPr lang="en-US">
                    <a:noFill/>
                  </a:rPr>
                  <a:t> </a:t>
                </a:r>
              </a:p>
            </p:txBody>
          </p:sp>
        </mc:Fallback>
      </mc:AlternateContent>
      <p:sp>
        <p:nvSpPr>
          <p:cNvPr id="18" name="Oval Callout 17"/>
          <p:cNvSpPr/>
          <p:nvPr/>
        </p:nvSpPr>
        <p:spPr>
          <a:xfrm>
            <a:off x="4441368" y="1308884"/>
            <a:ext cx="457200" cy="376225"/>
          </a:xfrm>
          <a:prstGeom prst="wedgeEllipseCallout">
            <a:avLst>
              <a:gd name="adj1" fmla="val 319"/>
              <a:gd name="adj2" fmla="val -74467"/>
            </a:avLst>
          </a:prstGeom>
          <a:solidFill>
            <a:schemeClr val="bg1"/>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71160"/>
                </a:solidFill>
              </a:rPr>
              <a:t>1</a:t>
            </a:r>
          </a:p>
        </p:txBody>
      </p:sp>
      <mc:AlternateContent xmlns:mc="http://schemas.openxmlformats.org/markup-compatibility/2006" xmlns:a14="http://schemas.microsoft.com/office/drawing/2010/main">
        <mc:Choice Requires="a14">
          <p:sp>
            <p:nvSpPr>
              <p:cNvPr id="19" name="TextBox 18"/>
              <p:cNvSpPr txBox="1"/>
              <p:nvPr/>
            </p:nvSpPr>
            <p:spPr>
              <a:xfrm>
                <a:off x="2648586" y="1358953"/>
                <a:ext cx="832993" cy="369332"/>
              </a:xfrm>
              <a:prstGeom prst="rect">
                <a:avLst/>
              </a:prstGeom>
              <a:solidFill>
                <a:schemeClr val="bg1"/>
              </a:solidFill>
              <a:ln>
                <a:solidFill>
                  <a:srgbClr val="0066FF"/>
                </a:solidFill>
              </a:ln>
            </p:spPr>
            <p:txBody>
              <a:bodyPr wrap="square" rtlCol="0">
                <a:spAutoFit/>
              </a:bodyPr>
              <a:lstStyle/>
              <a:p>
                <a:r>
                  <a:rPr lang="en-US" b="1" dirty="0">
                    <a:solidFill>
                      <a:srgbClr val="A71160"/>
                    </a:solidFill>
                    <a:latin typeface="Consolas" pitchFamily="49" charset="0"/>
                    <a:cs typeface="Consolas" pitchFamily="49" charset="0"/>
                  </a:rPr>
                  <a:t>l </a:t>
                </a:r>
                <a14:m>
                  <m:oMath xmlns:m="http://schemas.openxmlformats.org/officeDocument/2006/math">
                    <m:r>
                      <a:rPr lang="en-US" b="1" i="1" dirty="0">
                        <a:solidFill>
                          <a:srgbClr val="A71160"/>
                        </a:solidFill>
                        <a:latin typeface="Cambria Math" panose="02040503050406030204" pitchFamily="18" charset="0"/>
                        <a:cs typeface="Consolas" pitchFamily="49" charset="0"/>
                      </a:rPr>
                      <m:t>←</m:t>
                    </m:r>
                  </m:oMath>
                </a14:m>
                <a:r>
                  <a:rPr lang="en-US" b="1" dirty="0">
                    <a:solidFill>
                      <a:srgbClr val="A71160"/>
                    </a:solidFill>
                  </a:rPr>
                  <a:t> 2</a:t>
                </a:r>
              </a:p>
            </p:txBody>
          </p:sp>
        </mc:Choice>
        <mc:Fallback xmlns="">
          <p:sp>
            <p:nvSpPr>
              <p:cNvPr id="19" name="TextBox 18"/>
              <p:cNvSpPr txBox="1">
                <a:spLocks noRot="1" noChangeAspect="1" noMove="1" noResize="1" noEditPoints="1" noAdjustHandles="1" noChangeArrowheads="1" noChangeShapeType="1" noTextEdit="1"/>
              </p:cNvSpPr>
              <p:nvPr/>
            </p:nvSpPr>
            <p:spPr>
              <a:xfrm>
                <a:off x="2648586" y="1358953"/>
                <a:ext cx="832993" cy="369332"/>
              </a:xfrm>
              <a:prstGeom prst="rect">
                <a:avLst/>
              </a:prstGeom>
              <a:blipFill>
                <a:blip r:embed="rId3"/>
                <a:stretch>
                  <a:fillRect l="-5036" t="-7937" r="-1439" b="-22222"/>
                </a:stretch>
              </a:blipFill>
              <a:ln>
                <a:solidFill>
                  <a:srgbClr val="0066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648586" y="1754411"/>
                <a:ext cx="832993" cy="369332"/>
              </a:xfrm>
              <a:prstGeom prst="rect">
                <a:avLst/>
              </a:prstGeom>
              <a:solidFill>
                <a:schemeClr val="bg1"/>
              </a:solidFill>
              <a:ln>
                <a:solidFill>
                  <a:srgbClr val="0066FF"/>
                </a:solidFill>
              </a:ln>
            </p:spPr>
            <p:txBody>
              <a:bodyPr wrap="square" rtlCol="0">
                <a:spAutoFit/>
              </a:bodyPr>
              <a:lstStyle/>
              <a:p>
                <a:r>
                  <a:rPr lang="en-US" b="1" dirty="0">
                    <a:solidFill>
                      <a:srgbClr val="A71160"/>
                    </a:solidFill>
                    <a:latin typeface="Consolas" pitchFamily="49" charset="0"/>
                    <a:cs typeface="Consolas" pitchFamily="49" charset="0"/>
                  </a:rPr>
                  <a:t>r </a:t>
                </a:r>
                <a14:m>
                  <m:oMath xmlns:m="http://schemas.openxmlformats.org/officeDocument/2006/math">
                    <m:r>
                      <a:rPr lang="en-US" b="1" i="1" dirty="0">
                        <a:solidFill>
                          <a:srgbClr val="A71160"/>
                        </a:solidFill>
                        <a:latin typeface="Cambria Math" panose="02040503050406030204" pitchFamily="18" charset="0"/>
                        <a:cs typeface="Consolas" pitchFamily="49" charset="0"/>
                      </a:rPr>
                      <m:t>←</m:t>
                    </m:r>
                  </m:oMath>
                </a14:m>
                <a:r>
                  <a:rPr lang="en-US" b="1" dirty="0">
                    <a:solidFill>
                      <a:srgbClr val="A71160"/>
                    </a:solidFill>
                  </a:rPr>
                  <a:t> 3</a:t>
                </a:r>
              </a:p>
            </p:txBody>
          </p:sp>
        </mc:Choice>
        <mc:Fallback xmlns="">
          <p:sp>
            <p:nvSpPr>
              <p:cNvPr id="20" name="TextBox 19"/>
              <p:cNvSpPr txBox="1">
                <a:spLocks noRot="1" noChangeAspect="1" noMove="1" noResize="1" noEditPoints="1" noAdjustHandles="1" noChangeArrowheads="1" noChangeShapeType="1" noTextEdit="1"/>
              </p:cNvSpPr>
              <p:nvPr/>
            </p:nvSpPr>
            <p:spPr>
              <a:xfrm>
                <a:off x="2648586" y="1754411"/>
                <a:ext cx="832993" cy="369332"/>
              </a:xfrm>
              <a:prstGeom prst="rect">
                <a:avLst/>
              </a:prstGeom>
              <a:blipFill>
                <a:blip r:embed="rId4"/>
                <a:stretch>
                  <a:fillRect l="-5036" t="-8065" r="-1439" b="-24194"/>
                </a:stretch>
              </a:blipFill>
              <a:ln>
                <a:solidFill>
                  <a:srgbClr val="0066FF"/>
                </a:solidFill>
              </a:ln>
            </p:spPr>
            <p:txBody>
              <a:bodyPr/>
              <a:lstStyle/>
              <a:p>
                <a:r>
                  <a:rPr lang="en-US">
                    <a:noFill/>
                  </a:rPr>
                  <a:t> </a:t>
                </a:r>
              </a:p>
            </p:txBody>
          </p:sp>
        </mc:Fallback>
      </mc:AlternateContent>
      <p:cxnSp>
        <p:nvCxnSpPr>
          <p:cNvPr id="21" name="Straight Connector 20"/>
          <p:cNvCxnSpPr/>
          <p:nvPr/>
        </p:nvCxnSpPr>
        <p:spPr>
          <a:xfrm>
            <a:off x="2338247" y="2664432"/>
            <a:ext cx="18288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69595" y="2280498"/>
            <a:ext cx="608797" cy="369332"/>
          </a:xfrm>
          <a:prstGeom prst="rect">
            <a:avLst/>
          </a:prstGeom>
          <a:solidFill>
            <a:schemeClr val="bg1"/>
          </a:solidFill>
          <a:ln>
            <a:solidFill>
              <a:srgbClr val="0066FF"/>
            </a:solidFill>
          </a:ln>
        </p:spPr>
        <p:txBody>
          <a:bodyPr wrap="square" rtlCol="0">
            <a:spAutoFit/>
          </a:bodyPr>
          <a:lstStyle/>
          <a:p>
            <a:r>
              <a:rPr lang="en-US" b="1" dirty="0">
                <a:solidFill>
                  <a:srgbClr val="A71160"/>
                </a:solidFill>
                <a:latin typeface="Consolas" pitchFamily="49" charset="0"/>
                <a:cs typeface="Consolas" pitchFamily="49" charset="0"/>
              </a:rPr>
              <a:t>Yes </a:t>
            </a:r>
            <a:endParaRPr lang="en-US" b="1" dirty="0">
              <a:solidFill>
                <a:srgbClr val="A71160"/>
              </a:solidFill>
            </a:endParaRPr>
          </a:p>
        </p:txBody>
      </p:sp>
      <mc:AlternateContent xmlns:mc="http://schemas.openxmlformats.org/markup-compatibility/2006" xmlns:a14="http://schemas.microsoft.com/office/drawing/2010/main">
        <mc:Choice Requires="a14">
          <p:sp>
            <p:nvSpPr>
              <p:cNvPr id="23" name="TextBox 22"/>
              <p:cNvSpPr txBox="1"/>
              <p:nvPr/>
            </p:nvSpPr>
            <p:spPr>
              <a:xfrm>
                <a:off x="3779845" y="2728707"/>
                <a:ext cx="1588983" cy="369332"/>
              </a:xfrm>
              <a:prstGeom prst="rect">
                <a:avLst/>
              </a:prstGeom>
              <a:solidFill>
                <a:schemeClr val="bg1"/>
              </a:solidFill>
              <a:ln>
                <a:solidFill>
                  <a:srgbClr val="0066FF"/>
                </a:solidFill>
              </a:ln>
            </p:spPr>
            <p:txBody>
              <a:bodyPr wrap="square" rtlCol="0">
                <a:spAutoFit/>
              </a:bodyPr>
              <a:lstStyle/>
              <a:p>
                <a:r>
                  <a:rPr lang="en-US" b="1" dirty="0">
                    <a:solidFill>
                      <a:srgbClr val="A71160"/>
                    </a:solidFill>
                    <a:latin typeface="Consolas" pitchFamily="49" charset="0"/>
                    <a:cs typeface="Consolas" pitchFamily="49" charset="0"/>
                  </a:rPr>
                  <a:t>largest</a:t>
                </a:r>
                <a:r>
                  <a:rPr lang="en-US" dirty="0">
                    <a:solidFill>
                      <a:srgbClr val="A71160"/>
                    </a:solidFill>
                    <a:cs typeface="Consolas" pitchFamily="49" charset="0"/>
                  </a:rPr>
                  <a:t> </a:t>
                </a:r>
                <a14:m>
                  <m:oMath xmlns:m="http://schemas.openxmlformats.org/officeDocument/2006/math">
                    <m:r>
                      <a:rPr lang="en-US" i="1" dirty="0">
                        <a:solidFill>
                          <a:srgbClr val="A71160"/>
                        </a:solidFill>
                        <a:latin typeface="Cambria Math" panose="02040503050406030204" pitchFamily="18" charset="0"/>
                        <a:cs typeface="Consolas" pitchFamily="49" charset="0"/>
                      </a:rPr>
                      <m:t>←</m:t>
                    </m:r>
                  </m:oMath>
                </a14:m>
                <a:r>
                  <a:rPr lang="en-US" b="1" dirty="0">
                    <a:solidFill>
                      <a:srgbClr val="A71160"/>
                    </a:solidFill>
                    <a:latin typeface="Consolas" pitchFamily="49" charset="0"/>
                    <a:cs typeface="Consolas" pitchFamily="49" charset="0"/>
                  </a:rPr>
                  <a:t> 2 </a:t>
                </a:r>
                <a:endParaRPr lang="en-US" b="1" dirty="0">
                  <a:solidFill>
                    <a:srgbClr val="A7116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779845" y="2728707"/>
                <a:ext cx="1588983" cy="369332"/>
              </a:xfrm>
              <a:prstGeom prst="rect">
                <a:avLst/>
              </a:prstGeom>
              <a:blipFill>
                <a:blip r:embed="rId5"/>
                <a:stretch>
                  <a:fillRect l="-2662" t="-8065" r="-8745" b="-24194"/>
                </a:stretch>
              </a:blipFill>
              <a:ln>
                <a:solidFill>
                  <a:srgbClr val="0066FF"/>
                </a:solidFill>
              </a:ln>
            </p:spPr>
            <p:txBody>
              <a:bodyPr/>
              <a:lstStyle/>
              <a:p>
                <a:r>
                  <a:rPr lang="en-US">
                    <a:noFill/>
                  </a:rPr>
                  <a:t> </a:t>
                </a:r>
              </a:p>
            </p:txBody>
          </p:sp>
        </mc:Fallback>
      </mc:AlternateContent>
      <p:cxnSp>
        <p:nvCxnSpPr>
          <p:cNvPr id="24" name="Straight Connector 23"/>
          <p:cNvCxnSpPr/>
          <p:nvPr/>
        </p:nvCxnSpPr>
        <p:spPr>
          <a:xfrm>
            <a:off x="2364373" y="4023360"/>
            <a:ext cx="27432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368829" y="3576787"/>
            <a:ext cx="608797" cy="369332"/>
          </a:xfrm>
          <a:prstGeom prst="rect">
            <a:avLst/>
          </a:prstGeom>
          <a:solidFill>
            <a:schemeClr val="bg1"/>
          </a:solidFill>
          <a:ln>
            <a:solidFill>
              <a:srgbClr val="0066FF"/>
            </a:solidFill>
          </a:ln>
        </p:spPr>
        <p:txBody>
          <a:bodyPr wrap="square" rtlCol="0">
            <a:spAutoFit/>
          </a:bodyPr>
          <a:lstStyle/>
          <a:p>
            <a:r>
              <a:rPr lang="en-US" b="1" dirty="0">
                <a:solidFill>
                  <a:srgbClr val="A71160"/>
                </a:solidFill>
                <a:latin typeface="Consolas" pitchFamily="49" charset="0"/>
                <a:cs typeface="Consolas" pitchFamily="49" charset="0"/>
              </a:rPr>
              <a:t>Yes </a:t>
            </a:r>
            <a:endParaRPr lang="en-US" b="1" dirty="0">
              <a:solidFill>
                <a:srgbClr val="A71160"/>
              </a:solidFill>
            </a:endParaRPr>
          </a:p>
        </p:txBody>
      </p:sp>
      <mc:AlternateContent xmlns:mc="http://schemas.openxmlformats.org/markup-compatibility/2006" xmlns:a14="http://schemas.microsoft.com/office/drawing/2010/main">
        <mc:Choice Requires="a14">
          <p:sp>
            <p:nvSpPr>
              <p:cNvPr id="26" name="TextBox 25"/>
              <p:cNvSpPr txBox="1"/>
              <p:nvPr/>
            </p:nvSpPr>
            <p:spPr>
              <a:xfrm>
                <a:off x="3740657" y="4072617"/>
                <a:ext cx="1588983" cy="369332"/>
              </a:xfrm>
              <a:prstGeom prst="rect">
                <a:avLst/>
              </a:prstGeom>
              <a:solidFill>
                <a:schemeClr val="bg1"/>
              </a:solidFill>
              <a:ln>
                <a:solidFill>
                  <a:srgbClr val="0066FF"/>
                </a:solidFill>
              </a:ln>
            </p:spPr>
            <p:txBody>
              <a:bodyPr wrap="square" rtlCol="0">
                <a:spAutoFit/>
              </a:bodyPr>
              <a:lstStyle/>
              <a:p>
                <a:r>
                  <a:rPr lang="en-US" b="1" dirty="0">
                    <a:solidFill>
                      <a:srgbClr val="A71160"/>
                    </a:solidFill>
                    <a:latin typeface="Consolas" pitchFamily="49" charset="0"/>
                    <a:cs typeface="Consolas" pitchFamily="49" charset="0"/>
                  </a:rPr>
                  <a:t>largest</a:t>
                </a:r>
                <a:r>
                  <a:rPr lang="en-US" dirty="0">
                    <a:solidFill>
                      <a:srgbClr val="A71160"/>
                    </a:solidFill>
                    <a:cs typeface="Consolas" pitchFamily="49" charset="0"/>
                  </a:rPr>
                  <a:t> </a:t>
                </a:r>
                <a14:m>
                  <m:oMath xmlns:m="http://schemas.openxmlformats.org/officeDocument/2006/math">
                    <m:r>
                      <a:rPr lang="en-US" i="1" dirty="0">
                        <a:solidFill>
                          <a:srgbClr val="A71160"/>
                        </a:solidFill>
                        <a:latin typeface="Cambria Math" panose="02040503050406030204" pitchFamily="18" charset="0"/>
                        <a:cs typeface="Consolas" pitchFamily="49" charset="0"/>
                      </a:rPr>
                      <m:t>←</m:t>
                    </m:r>
                  </m:oMath>
                </a14:m>
                <a:r>
                  <a:rPr lang="en-US" b="1" dirty="0">
                    <a:solidFill>
                      <a:srgbClr val="A71160"/>
                    </a:solidFill>
                    <a:latin typeface="Consolas" pitchFamily="49" charset="0"/>
                    <a:cs typeface="Consolas" pitchFamily="49" charset="0"/>
                  </a:rPr>
                  <a:t> 3 </a:t>
                </a:r>
                <a:endParaRPr lang="en-US" b="1" dirty="0">
                  <a:solidFill>
                    <a:srgbClr val="A7116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740657" y="4072617"/>
                <a:ext cx="1588983" cy="369332"/>
              </a:xfrm>
              <a:prstGeom prst="rect">
                <a:avLst/>
              </a:prstGeom>
              <a:blipFill>
                <a:blip r:embed="rId6"/>
                <a:stretch>
                  <a:fillRect l="-3053" t="-6349" r="-8779" b="-22222"/>
                </a:stretch>
              </a:blipFill>
              <a:ln>
                <a:solidFill>
                  <a:srgbClr val="0066FF"/>
                </a:solidFill>
              </a:ln>
            </p:spPr>
            <p:txBody>
              <a:bodyPr/>
              <a:lstStyle/>
              <a:p>
                <a:r>
                  <a:rPr lang="en-US">
                    <a:noFill/>
                  </a:rPr>
                  <a:t> </a:t>
                </a:r>
              </a:p>
            </p:txBody>
          </p:sp>
        </mc:Fallback>
      </mc:AlternateContent>
      <p:cxnSp>
        <p:nvCxnSpPr>
          <p:cNvPr id="27" name="Straight Connector 26"/>
          <p:cNvCxnSpPr/>
          <p:nvPr/>
        </p:nvCxnSpPr>
        <p:spPr>
          <a:xfrm>
            <a:off x="1571039" y="5388429"/>
            <a:ext cx="438912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090147" y="4547356"/>
            <a:ext cx="608797" cy="369332"/>
          </a:xfrm>
          <a:prstGeom prst="rect">
            <a:avLst/>
          </a:prstGeom>
          <a:solidFill>
            <a:schemeClr val="bg1"/>
          </a:solidFill>
          <a:ln>
            <a:solidFill>
              <a:srgbClr val="0066FF"/>
            </a:solidFill>
          </a:ln>
        </p:spPr>
        <p:txBody>
          <a:bodyPr wrap="square" rtlCol="0">
            <a:spAutoFit/>
          </a:bodyPr>
          <a:lstStyle/>
          <a:p>
            <a:r>
              <a:rPr lang="en-US" b="1" dirty="0">
                <a:solidFill>
                  <a:srgbClr val="A71160"/>
                </a:solidFill>
                <a:latin typeface="Consolas" pitchFamily="49" charset="0"/>
                <a:cs typeface="Consolas" pitchFamily="49" charset="0"/>
              </a:rPr>
              <a:t>Yes </a:t>
            </a:r>
            <a:endParaRPr lang="en-US" b="1" dirty="0">
              <a:solidFill>
                <a:srgbClr val="A71160"/>
              </a:solidFill>
            </a:endParaRPr>
          </a:p>
        </p:txBody>
      </p:sp>
      <p:sp>
        <p:nvSpPr>
          <p:cNvPr id="47" name="Oval 46"/>
          <p:cNvSpPr/>
          <p:nvPr/>
        </p:nvSpPr>
        <p:spPr>
          <a:xfrm>
            <a:off x="9907950" y="1990948"/>
            <a:ext cx="609600" cy="577333"/>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71160"/>
                </a:solidFill>
              </a:rPr>
              <a:t>3</a:t>
            </a:r>
          </a:p>
        </p:txBody>
      </p:sp>
      <p:cxnSp>
        <p:nvCxnSpPr>
          <p:cNvPr id="48" name="Straight Connector 47"/>
          <p:cNvCxnSpPr>
            <a:stCxn id="47" idx="3"/>
            <a:endCxn id="49" idx="0"/>
          </p:cNvCxnSpPr>
          <p:nvPr/>
        </p:nvCxnSpPr>
        <p:spPr>
          <a:xfrm flipH="1">
            <a:off x="9587560" y="2483733"/>
            <a:ext cx="409664" cy="2493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9282760" y="2733111"/>
            <a:ext cx="609600" cy="577333"/>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71160"/>
                </a:solidFill>
              </a:rPr>
              <a:t>4</a:t>
            </a:r>
          </a:p>
        </p:txBody>
      </p:sp>
      <p:cxnSp>
        <p:nvCxnSpPr>
          <p:cNvPr id="50" name="Straight Connector 49"/>
          <p:cNvCxnSpPr>
            <a:stCxn id="47" idx="5"/>
            <a:endCxn id="51" idx="0"/>
          </p:cNvCxnSpPr>
          <p:nvPr/>
        </p:nvCxnSpPr>
        <p:spPr>
          <a:xfrm>
            <a:off x="10428276" y="2483733"/>
            <a:ext cx="530273" cy="21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10653749" y="2701460"/>
            <a:ext cx="609600" cy="577333"/>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71160"/>
                </a:solidFill>
              </a:rPr>
              <a:t>7</a:t>
            </a:r>
          </a:p>
        </p:txBody>
      </p:sp>
      <p:cxnSp>
        <p:nvCxnSpPr>
          <p:cNvPr id="52" name="Straight Connector 51"/>
          <p:cNvCxnSpPr>
            <a:stCxn id="49" idx="3"/>
            <a:endCxn id="53" idx="0"/>
          </p:cNvCxnSpPr>
          <p:nvPr/>
        </p:nvCxnSpPr>
        <p:spPr>
          <a:xfrm flipH="1">
            <a:off x="9130983" y="3225896"/>
            <a:ext cx="241051" cy="25239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8826183" y="3478286"/>
            <a:ext cx="609600" cy="577333"/>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71160"/>
                </a:solidFill>
              </a:rPr>
              <a:t>2</a:t>
            </a:r>
          </a:p>
        </p:txBody>
      </p:sp>
      <p:cxnSp>
        <p:nvCxnSpPr>
          <p:cNvPr id="54" name="Straight Connector 53"/>
          <p:cNvCxnSpPr>
            <a:stCxn id="49" idx="5"/>
            <a:endCxn id="55" idx="0"/>
          </p:cNvCxnSpPr>
          <p:nvPr/>
        </p:nvCxnSpPr>
        <p:spPr>
          <a:xfrm>
            <a:off x="9803086" y="3225896"/>
            <a:ext cx="280402" cy="2745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9778688" y="3500444"/>
            <a:ext cx="609600" cy="577333"/>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71160"/>
                </a:solidFill>
              </a:rPr>
              <a:t>1</a:t>
            </a:r>
          </a:p>
        </p:txBody>
      </p:sp>
      <p:sp>
        <p:nvSpPr>
          <p:cNvPr id="57" name="TextBox 56"/>
          <p:cNvSpPr txBox="1"/>
          <p:nvPr/>
        </p:nvSpPr>
        <p:spPr>
          <a:xfrm>
            <a:off x="9664921" y="1922019"/>
            <a:ext cx="328516" cy="369332"/>
          </a:xfrm>
          <a:prstGeom prst="rect">
            <a:avLst/>
          </a:prstGeom>
          <a:noFill/>
        </p:spPr>
        <p:txBody>
          <a:bodyPr wrap="square" rtlCol="0">
            <a:spAutoFit/>
          </a:bodyPr>
          <a:lstStyle/>
          <a:p>
            <a:r>
              <a:rPr lang="en-US" dirty="0">
                <a:solidFill>
                  <a:schemeClr val="accent2">
                    <a:lumMod val="40000"/>
                    <a:lumOff val="60000"/>
                  </a:schemeClr>
                </a:solidFill>
              </a:rPr>
              <a:t>1</a:t>
            </a:r>
          </a:p>
        </p:txBody>
      </p:sp>
      <p:sp>
        <p:nvSpPr>
          <p:cNvPr id="58" name="TextBox 57"/>
          <p:cNvSpPr txBox="1"/>
          <p:nvPr/>
        </p:nvSpPr>
        <p:spPr>
          <a:xfrm>
            <a:off x="9131521" y="2531619"/>
            <a:ext cx="328516" cy="369332"/>
          </a:xfrm>
          <a:prstGeom prst="rect">
            <a:avLst/>
          </a:prstGeom>
          <a:noFill/>
        </p:spPr>
        <p:txBody>
          <a:bodyPr wrap="square" rtlCol="0">
            <a:spAutoFit/>
          </a:bodyPr>
          <a:lstStyle/>
          <a:p>
            <a:r>
              <a:rPr lang="en-US" dirty="0">
                <a:solidFill>
                  <a:schemeClr val="accent2">
                    <a:lumMod val="40000"/>
                    <a:lumOff val="60000"/>
                  </a:schemeClr>
                </a:solidFill>
              </a:rPr>
              <a:t>2</a:t>
            </a:r>
          </a:p>
        </p:txBody>
      </p:sp>
      <p:sp>
        <p:nvSpPr>
          <p:cNvPr id="59" name="TextBox 58"/>
          <p:cNvSpPr txBox="1"/>
          <p:nvPr/>
        </p:nvSpPr>
        <p:spPr>
          <a:xfrm>
            <a:off x="10493852" y="2539413"/>
            <a:ext cx="301220" cy="369332"/>
          </a:xfrm>
          <a:prstGeom prst="rect">
            <a:avLst/>
          </a:prstGeom>
          <a:noFill/>
        </p:spPr>
        <p:txBody>
          <a:bodyPr wrap="square" rtlCol="0">
            <a:spAutoFit/>
          </a:bodyPr>
          <a:lstStyle/>
          <a:p>
            <a:r>
              <a:rPr lang="en-US" dirty="0">
                <a:solidFill>
                  <a:schemeClr val="accent2">
                    <a:lumMod val="40000"/>
                    <a:lumOff val="60000"/>
                  </a:schemeClr>
                </a:solidFill>
              </a:rPr>
              <a:t>3</a:t>
            </a:r>
          </a:p>
        </p:txBody>
      </p:sp>
      <p:sp>
        <p:nvSpPr>
          <p:cNvPr id="60" name="TextBox 59"/>
          <p:cNvSpPr txBox="1"/>
          <p:nvPr/>
        </p:nvSpPr>
        <p:spPr>
          <a:xfrm>
            <a:off x="8669114" y="3265267"/>
            <a:ext cx="328516" cy="369332"/>
          </a:xfrm>
          <a:prstGeom prst="rect">
            <a:avLst/>
          </a:prstGeom>
          <a:noFill/>
        </p:spPr>
        <p:txBody>
          <a:bodyPr wrap="square" rtlCol="0">
            <a:spAutoFit/>
          </a:bodyPr>
          <a:lstStyle/>
          <a:p>
            <a:r>
              <a:rPr lang="en-US" dirty="0">
                <a:solidFill>
                  <a:schemeClr val="accent2">
                    <a:lumMod val="40000"/>
                    <a:lumOff val="60000"/>
                  </a:schemeClr>
                </a:solidFill>
              </a:rPr>
              <a:t>4</a:t>
            </a:r>
          </a:p>
        </p:txBody>
      </p:sp>
      <p:sp>
        <p:nvSpPr>
          <p:cNvPr id="61" name="TextBox 60"/>
          <p:cNvSpPr txBox="1"/>
          <p:nvPr/>
        </p:nvSpPr>
        <p:spPr>
          <a:xfrm>
            <a:off x="9612437" y="3293619"/>
            <a:ext cx="328516" cy="369332"/>
          </a:xfrm>
          <a:prstGeom prst="rect">
            <a:avLst/>
          </a:prstGeom>
          <a:noFill/>
        </p:spPr>
        <p:txBody>
          <a:bodyPr wrap="square" rtlCol="0">
            <a:spAutoFit/>
          </a:bodyPr>
          <a:lstStyle/>
          <a:p>
            <a:r>
              <a:rPr lang="en-US" dirty="0">
                <a:solidFill>
                  <a:schemeClr val="accent2">
                    <a:lumMod val="40000"/>
                    <a:lumOff val="60000"/>
                  </a:schemeClr>
                </a:solidFill>
              </a:rPr>
              <a:t>5</a:t>
            </a:r>
          </a:p>
        </p:txBody>
      </p:sp>
      <p:graphicFrame>
        <p:nvGraphicFramePr>
          <p:cNvPr id="63" name="Table 62"/>
          <p:cNvGraphicFramePr>
            <a:graphicFrameLocks noGrp="1"/>
          </p:cNvGraphicFramePr>
          <p:nvPr/>
        </p:nvGraphicFramePr>
        <p:xfrm>
          <a:off x="8398368" y="1153766"/>
          <a:ext cx="3291840" cy="4572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1751283045"/>
                    </a:ext>
                  </a:extLst>
                </a:gridCol>
              </a:tblGrid>
              <a:tr h="420564">
                <a:tc>
                  <a:txBody>
                    <a:bodyPr/>
                    <a:lstStyle/>
                    <a:p>
                      <a:pPr algn="ctr"/>
                      <a:r>
                        <a:rPr lang="en-US" sz="2400" dirty="0"/>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2</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5">
                        <a:lumMod val="20000"/>
                        <a:lumOff val="80000"/>
                      </a:schemeClr>
                    </a:solidFill>
                  </a:tcPr>
                </a:tc>
                <a:tc>
                  <a:txBody>
                    <a:bodyPr/>
                    <a:lstStyle/>
                    <a:p>
                      <a:pPr algn="ctr"/>
                      <a:r>
                        <a:rPr lang="en-US" sz="2400" b="1" dirty="0">
                          <a:solidFill>
                            <a:srgbClr val="A71160"/>
                          </a:solidFill>
                        </a:rPr>
                        <a:t>9</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
        <p:nvSpPr>
          <p:cNvPr id="4" name="Oval 3"/>
          <p:cNvSpPr/>
          <p:nvPr/>
        </p:nvSpPr>
        <p:spPr>
          <a:xfrm>
            <a:off x="9977717" y="2043953"/>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9363638" y="2801468"/>
            <a:ext cx="457200" cy="4572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231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par>
                          <p:cTn id="68" fill="hold">
                            <p:stCondLst>
                              <p:cond delay="500"/>
                            </p:stCondLst>
                            <p:childTnLst>
                              <p:par>
                                <p:cTn id="69" presetID="21" presetClass="entr" presetSubtype="1" fill="hold" grpId="0" nodeType="after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heel(1)">
                                      <p:cBhvr>
                                        <p:cTn id="71" dur="2000"/>
                                        <p:tgtEl>
                                          <p:spTgt spid="31"/>
                                        </p:tgtEl>
                                      </p:cBhvr>
                                    </p:animEffect>
                                  </p:childTnLst>
                                </p:cTn>
                              </p:par>
                              <p:par>
                                <p:cTn id="72" presetID="21" presetClass="entr" presetSubtype="1" fill="hold" grpId="0" nodeType="with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wheel(1)">
                                      <p:cBhvr>
                                        <p:cTn id="74" dur="2000"/>
                                        <p:tgtEl>
                                          <p:spTgt spid="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500"/>
                                        <p:tgtEl>
                                          <p:spTgt spid="23"/>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wipe(left)">
                                      <p:cBhvr>
                                        <p:cTn id="89" dur="500"/>
                                        <p:tgtEl>
                                          <p:spTgt spid="24"/>
                                        </p:tgtEl>
                                      </p:cBhvr>
                                    </p:animEffect>
                                  </p:childTnLst>
                                </p:cTn>
                              </p:par>
                            </p:childTnLst>
                          </p:cTn>
                        </p:par>
                        <p:par>
                          <p:cTn id="90" fill="hold">
                            <p:stCondLst>
                              <p:cond delay="500"/>
                            </p:stCondLst>
                            <p:childTnLst>
                              <p:par>
                                <p:cTn id="91" presetID="42" presetClass="path" presetSubtype="0" accel="50000" decel="50000" fill="hold" grpId="1" nodeType="afterEffect">
                                  <p:stCondLst>
                                    <p:cond delay="0"/>
                                  </p:stCondLst>
                                  <p:childTnLst>
                                    <p:animMotion origin="layout" path="M 6.25E-7 -1.48148E-6 L 0.06185 0.10371 " pathEditMode="relative" rAng="0" ptsTypes="AA">
                                      <p:cBhvr>
                                        <p:cTn id="92" dur="2000" fill="hold"/>
                                        <p:tgtEl>
                                          <p:spTgt spid="4"/>
                                        </p:tgtEl>
                                        <p:attrNameLst>
                                          <p:attrName>ppt_x</p:attrName>
                                          <p:attrName>ppt_y</p:attrName>
                                        </p:attrNameLst>
                                      </p:cBhvr>
                                      <p:rCtr x="3086" y="5185"/>
                                    </p:animMotion>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fade">
                                      <p:cBhvr>
                                        <p:cTn id="97" dur="500"/>
                                        <p:tgtEl>
                                          <p:spTgt spid="25"/>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fade">
                                      <p:cBhvr>
                                        <p:cTn id="102" dur="500"/>
                                        <p:tgtEl>
                                          <p:spTgt spid="2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8"/>
                                        </p:tgtEl>
                                        <p:attrNameLst>
                                          <p:attrName>style.visibility</p:attrName>
                                        </p:attrNameLst>
                                      </p:cBhvr>
                                      <p:to>
                                        <p:strVal val="visible"/>
                                      </p:to>
                                    </p:set>
                                    <p:animEffect transition="in" filter="fade">
                                      <p:cBhvr>
                                        <p:cTn id="107" dur="500"/>
                                        <p:tgtEl>
                                          <p:spTgt spid="28"/>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wipe(left)">
                                      <p:cBhvr>
                                        <p:cTn id="112" dur="500"/>
                                        <p:tgtEl>
                                          <p:spTgt spid="27"/>
                                        </p:tgtEl>
                                      </p:cBhvr>
                                    </p:animEffect>
                                  </p:childTnLst>
                                </p:cTn>
                              </p:par>
                              <p:par>
                                <p:cTn id="113" presetID="21" presetClass="exit" presetSubtype="1" fill="hold" grpId="1" nodeType="withEffect">
                                  <p:stCondLst>
                                    <p:cond delay="0"/>
                                  </p:stCondLst>
                                  <p:childTnLst>
                                    <p:animEffect transition="out" filter="wheel(1)">
                                      <p:cBhvr>
                                        <p:cTn id="114" dur="500"/>
                                        <p:tgtEl>
                                          <p:spTgt spid="31"/>
                                        </p:tgtEl>
                                      </p:cBhvr>
                                    </p:animEffect>
                                    <p:set>
                                      <p:cBhvr>
                                        <p:cTn id="115" dur="1" fill="hold">
                                          <p:stCondLst>
                                            <p:cond delay="499"/>
                                          </p:stCondLst>
                                        </p:cTn>
                                        <p:tgtEl>
                                          <p:spTgt spid="31"/>
                                        </p:tgtEl>
                                        <p:attrNameLst>
                                          <p:attrName>style.visibility</p:attrName>
                                        </p:attrNameLst>
                                      </p:cBhvr>
                                      <p:to>
                                        <p:strVal val="hidden"/>
                                      </p:to>
                                    </p:set>
                                  </p:childTnLst>
                                </p:cTn>
                              </p:par>
                              <p:par>
                                <p:cTn id="116" presetID="21" presetClass="exit" presetSubtype="1" fill="hold" grpId="2" nodeType="withEffect">
                                  <p:stCondLst>
                                    <p:cond delay="0"/>
                                  </p:stCondLst>
                                  <p:childTnLst>
                                    <p:animEffect transition="out" filter="wheel(1)">
                                      <p:cBhvr>
                                        <p:cTn id="117" dur="500"/>
                                        <p:tgtEl>
                                          <p:spTgt spid="4"/>
                                        </p:tgtEl>
                                      </p:cBhvr>
                                    </p:animEffect>
                                    <p:set>
                                      <p:cBhvr>
                                        <p:cTn id="118" dur="1" fill="hold">
                                          <p:stCondLst>
                                            <p:cond delay="499"/>
                                          </p:stCondLst>
                                        </p:cTn>
                                        <p:tgtEl>
                                          <p:spTgt spid="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50" presetClass="path" presetSubtype="0" accel="50000" decel="50000" fill="hold" grpId="0" nodeType="clickEffect">
                                  <p:stCondLst>
                                    <p:cond delay="0"/>
                                  </p:stCondLst>
                                  <p:childTnLst>
                                    <p:animMotion origin="layout" path="M -2.08333E-7 2.59259E-6 L 0.0306 2.59259E-6 C 0.04427 2.59259E-6 0.06133 0.0287 0.06133 0.05231 L 0.06133 0.10486 " pathEditMode="relative" rAng="0" ptsTypes="AAAA">
                                      <p:cBhvr>
                                        <p:cTn id="122" dur="2000" fill="hold"/>
                                        <p:tgtEl>
                                          <p:spTgt spid="47"/>
                                        </p:tgtEl>
                                        <p:attrNameLst>
                                          <p:attrName>ppt_x</p:attrName>
                                          <p:attrName>ppt_y</p:attrName>
                                        </p:attrNameLst>
                                      </p:cBhvr>
                                      <p:rCtr x="3060" y="5231"/>
                                    </p:animMotion>
                                  </p:childTnLst>
                                </p:cTn>
                              </p:par>
                            </p:childTnLst>
                          </p:cTn>
                        </p:par>
                        <p:par>
                          <p:cTn id="123" fill="hold">
                            <p:stCondLst>
                              <p:cond delay="2000"/>
                            </p:stCondLst>
                            <p:childTnLst>
                              <p:par>
                                <p:cTn id="124" presetID="50" presetClass="path" presetSubtype="0" accel="50000" decel="50000" fill="hold" grpId="0" nodeType="afterEffect">
                                  <p:stCondLst>
                                    <p:cond delay="0"/>
                                  </p:stCondLst>
                                  <p:childTnLst>
                                    <p:animMotion origin="layout" path="M 0.00013 -0.00069 L -0.03021 -0.00069 C -0.04375 -0.00069 -0.06042 -0.02916 -0.06042 -0.05208 L -0.06042 -0.10324 " pathEditMode="relative" rAng="0" ptsTypes="AAAA">
                                      <p:cBhvr>
                                        <p:cTn id="125" dur="2000" fill="hold"/>
                                        <p:tgtEl>
                                          <p:spTgt spid="51"/>
                                        </p:tgtEl>
                                        <p:attrNameLst>
                                          <p:attrName>ppt_x</p:attrName>
                                          <p:attrName>ppt_y</p:attrName>
                                        </p:attrNameLst>
                                      </p:cBhvr>
                                      <p:rCtr x="-3034" y="-5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23" grpId="0" animBg="1"/>
      <p:bldP spid="25" grpId="0" animBg="1"/>
      <p:bldP spid="26" grpId="0" animBg="1"/>
      <p:bldP spid="28" grpId="0" animBg="1"/>
      <p:bldP spid="47" grpId="0" animBg="1"/>
      <p:bldP spid="51" grpId="0" animBg="1"/>
      <p:bldP spid="4" grpId="0" animBg="1"/>
      <p:bldP spid="4" grpId="1" animBg="1"/>
      <p:bldP spid="4" grpId="2" animBg="1"/>
      <p:bldP spid="31" grpId="0" animBg="1"/>
      <p:bldP spid="31"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Algorithm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solidFill>
                <a:srgbClr val="424242"/>
              </a:solidFill>
            </p:spPr>
            <p:txBody>
              <a:bodyPr/>
              <a:lstStyle/>
              <a:p>
                <a:pPr marL="0" indent="0">
                  <a:spcBef>
                    <a:spcPts val="600"/>
                  </a:spcBef>
                  <a:buNone/>
                </a:pPr>
                <a:r>
                  <a:rPr lang="en-IN" b="1" dirty="0">
                    <a:solidFill>
                      <a:schemeClr val="tx2">
                        <a:lumMod val="60000"/>
                        <a:lumOff val="40000"/>
                      </a:schemeClr>
                    </a:solidFill>
                    <a:latin typeface="Consolas" pitchFamily="49" charset="0"/>
                    <a:cs typeface="Consolas" pitchFamily="49" charset="0"/>
                  </a:rPr>
                  <a:t># Input: Array A</a:t>
                </a:r>
              </a:p>
              <a:p>
                <a:pPr marL="0" indent="0">
                  <a:spcBef>
                    <a:spcPts val="600"/>
                  </a:spcBef>
                  <a:buNone/>
                </a:pPr>
                <a:r>
                  <a:rPr lang="en-IN" b="1" dirty="0">
                    <a:solidFill>
                      <a:schemeClr val="tx2">
                        <a:lumMod val="60000"/>
                        <a:lumOff val="40000"/>
                      </a:schemeClr>
                    </a:solidFill>
                    <a:latin typeface="Consolas" pitchFamily="49" charset="0"/>
                    <a:cs typeface="Consolas" pitchFamily="49" charset="0"/>
                  </a:rPr>
                  <a:t># Output: Sorted array A</a:t>
                </a:r>
              </a:p>
              <a:p>
                <a:pPr marL="0" indent="0">
                  <a:spcBef>
                    <a:spcPts val="600"/>
                  </a:spcBef>
                  <a:buNone/>
                </a:pPr>
                <a:endParaRPr lang="en-IN" b="1" dirty="0">
                  <a:solidFill>
                    <a:srgbClr val="FBD9EB"/>
                  </a:solidFill>
                  <a:latin typeface="Consolas" pitchFamily="49" charset="0"/>
                  <a:cs typeface="Consolas" pitchFamily="49" charset="0"/>
                </a:endParaRPr>
              </a:p>
              <a:p>
                <a:pPr marL="0" indent="0">
                  <a:spcBef>
                    <a:spcPts val="600"/>
                  </a:spcBef>
                  <a:buNone/>
                </a:pPr>
                <a:r>
                  <a:rPr lang="en-IN" b="1" dirty="0">
                    <a:solidFill>
                      <a:srgbClr val="FBD9EB"/>
                    </a:solidFill>
                    <a:latin typeface="Consolas" pitchFamily="49" charset="0"/>
                    <a:cs typeface="Consolas" pitchFamily="49" charset="0"/>
                  </a:rPr>
                  <a:t>Algorithm: </a:t>
                </a:r>
                <a:r>
                  <a:rPr lang="en-IN" b="1" dirty="0" err="1">
                    <a:solidFill>
                      <a:srgbClr val="FBD9EB"/>
                    </a:solidFill>
                    <a:latin typeface="Consolas" pitchFamily="49" charset="0"/>
                    <a:cs typeface="Consolas" pitchFamily="49" charset="0"/>
                  </a:rPr>
                  <a:t>Heap_Sort</a:t>
                </a:r>
                <a:r>
                  <a:rPr lang="en-IN" b="1" dirty="0">
                    <a:solidFill>
                      <a:srgbClr val="FBD9EB"/>
                    </a:solidFill>
                    <a:latin typeface="Consolas" pitchFamily="49" charset="0"/>
                    <a:cs typeface="Consolas" pitchFamily="49" charset="0"/>
                  </a:rPr>
                  <a:t>(A[1,…,n])</a:t>
                </a:r>
              </a:p>
              <a:p>
                <a:pPr marL="0" indent="0">
                  <a:spcBef>
                    <a:spcPts val="600"/>
                  </a:spcBef>
                  <a:buNone/>
                </a:pPr>
                <a:r>
                  <a:rPr lang="en-US" b="1" dirty="0">
                    <a:solidFill>
                      <a:srgbClr val="92D050"/>
                    </a:solidFill>
                    <a:latin typeface="Consolas" pitchFamily="49" charset="0"/>
                    <a:cs typeface="Consolas" pitchFamily="49" charset="0"/>
                  </a:rPr>
                  <a:t>	BUILD-MAX-HEAP(A)</a:t>
                </a:r>
              </a:p>
              <a:p>
                <a:pPr marL="0" indent="0">
                  <a:spcBef>
                    <a:spcPts val="600"/>
                  </a:spcBef>
                  <a:buNone/>
                </a:pPr>
                <a:r>
                  <a:rPr lang="en-US" b="1" dirty="0">
                    <a:solidFill>
                      <a:srgbClr val="92D050"/>
                    </a:solidFill>
                    <a:latin typeface="Consolas" pitchFamily="49" charset="0"/>
                    <a:cs typeface="Consolas" pitchFamily="49" charset="0"/>
                  </a:rPr>
                  <a:t>	</a:t>
                </a:r>
                <a:r>
                  <a:rPr lang="en-US" b="1" dirty="0">
                    <a:solidFill>
                      <a:srgbClr val="FBD9EB"/>
                    </a:solidFill>
                    <a:latin typeface="Consolas" pitchFamily="49" charset="0"/>
                    <a:cs typeface="Consolas" pitchFamily="49" charset="0"/>
                  </a:rPr>
                  <a:t>for </a:t>
                </a:r>
                <a:r>
                  <a:rPr lang="en-US" b="1" dirty="0" err="1">
                    <a:solidFill>
                      <a:srgbClr val="FBD9EB"/>
                    </a:solidFill>
                    <a:latin typeface="Consolas" pitchFamily="49" charset="0"/>
                    <a:cs typeface="Consolas" pitchFamily="49" charset="0"/>
                  </a:rPr>
                  <a:t>i</a:t>
                </a:r>
                <a:r>
                  <a:rPr lang="en-US" b="1" dirty="0">
                    <a:solidFill>
                      <a:srgbClr val="FBD9EB"/>
                    </a:solidFill>
                    <a:latin typeface="Consolas" pitchFamily="49" charset="0"/>
                    <a:cs typeface="Consolas" pitchFamily="49" charset="0"/>
                  </a:rPr>
                  <a:t> </a:t>
                </a:r>
                <a14:m>
                  <m:oMath xmlns:m="http://schemas.openxmlformats.org/officeDocument/2006/math">
                    <m:r>
                      <a:rPr lang="en-US" b="1" i="1" dirty="0">
                        <a:solidFill>
                          <a:srgbClr val="FBD9EB"/>
                        </a:solidFill>
                        <a:latin typeface="Cambria Math" panose="02040503050406030204" pitchFamily="18" charset="0"/>
                        <a:cs typeface="Consolas" pitchFamily="49" charset="0"/>
                      </a:rPr>
                      <m:t>←</m:t>
                    </m:r>
                  </m:oMath>
                </a14:m>
                <a:r>
                  <a:rPr lang="en-US" b="1" dirty="0">
                    <a:solidFill>
                      <a:srgbClr val="FBD9EB"/>
                    </a:solidFill>
                    <a:latin typeface="Consolas" pitchFamily="49" charset="0"/>
                    <a:cs typeface="Consolas" pitchFamily="49" charset="0"/>
                  </a:rPr>
                  <a:t> length[A] </a:t>
                </a:r>
                <a:r>
                  <a:rPr lang="en-US" b="1" dirty="0" err="1">
                    <a:solidFill>
                      <a:srgbClr val="FBD9EB"/>
                    </a:solidFill>
                    <a:latin typeface="Consolas" pitchFamily="49" charset="0"/>
                    <a:cs typeface="Consolas" pitchFamily="49" charset="0"/>
                  </a:rPr>
                  <a:t>downto</a:t>
                </a:r>
                <a:r>
                  <a:rPr lang="en-US" b="1" dirty="0">
                    <a:solidFill>
                      <a:srgbClr val="FBD9EB"/>
                    </a:solidFill>
                    <a:latin typeface="Consolas" pitchFamily="49" charset="0"/>
                    <a:cs typeface="Consolas" pitchFamily="49" charset="0"/>
                  </a:rPr>
                  <a:t> 2</a:t>
                </a:r>
              </a:p>
              <a:p>
                <a:pPr marL="0" indent="0">
                  <a:spcBef>
                    <a:spcPts val="600"/>
                  </a:spcBef>
                  <a:buNone/>
                </a:pPr>
                <a:r>
                  <a:rPr lang="en-US" b="1" dirty="0">
                    <a:solidFill>
                      <a:srgbClr val="FBD9EB"/>
                    </a:solidFill>
                    <a:latin typeface="Consolas" pitchFamily="49" charset="0"/>
                    <a:cs typeface="Consolas" pitchFamily="49" charset="0"/>
                  </a:rPr>
                  <a:t>		do exchange A[1] </a:t>
                </a:r>
                <a14:m>
                  <m:oMath xmlns:m="http://schemas.openxmlformats.org/officeDocument/2006/math">
                    <m:r>
                      <a:rPr lang="en-US" b="1" i="1" dirty="0">
                        <a:solidFill>
                          <a:srgbClr val="FBD9EB"/>
                        </a:solidFill>
                        <a:latin typeface="Cambria Math" panose="02040503050406030204" pitchFamily="18" charset="0"/>
                        <a:cs typeface="Consolas" pitchFamily="49" charset="0"/>
                      </a:rPr>
                      <m:t>↔</m:t>
                    </m:r>
                  </m:oMath>
                </a14:m>
                <a:r>
                  <a:rPr lang="en-US" b="1" dirty="0">
                    <a:solidFill>
                      <a:srgbClr val="FBD9EB"/>
                    </a:solidFill>
                    <a:latin typeface="Consolas" pitchFamily="49" charset="0"/>
                    <a:cs typeface="Consolas" pitchFamily="49" charset="0"/>
                  </a:rPr>
                  <a:t> A[</a:t>
                </a:r>
                <a:r>
                  <a:rPr lang="en-US" b="1" dirty="0" err="1">
                    <a:solidFill>
                      <a:srgbClr val="FBD9EB"/>
                    </a:solidFill>
                    <a:latin typeface="Consolas" pitchFamily="49" charset="0"/>
                    <a:cs typeface="Consolas" pitchFamily="49" charset="0"/>
                  </a:rPr>
                  <a:t>i</a:t>
                </a:r>
                <a:r>
                  <a:rPr lang="en-US" b="1" dirty="0">
                    <a:solidFill>
                      <a:srgbClr val="FBD9EB"/>
                    </a:solidFill>
                    <a:latin typeface="Consolas" pitchFamily="49" charset="0"/>
                    <a:cs typeface="Consolas" pitchFamily="49" charset="0"/>
                  </a:rPr>
                  <a:t>]</a:t>
                </a:r>
              </a:p>
              <a:p>
                <a:pPr marL="0" indent="0">
                  <a:spcBef>
                    <a:spcPts val="600"/>
                  </a:spcBef>
                  <a:buNone/>
                </a:pPr>
                <a:r>
                  <a:rPr lang="en-US" b="1" dirty="0">
                    <a:solidFill>
                      <a:srgbClr val="FBD9EB"/>
                    </a:solidFill>
                    <a:latin typeface="Consolas" pitchFamily="49" charset="0"/>
                    <a:cs typeface="Consolas" pitchFamily="49" charset="0"/>
                  </a:rPr>
                  <a:t>		heap-size[A] </a:t>
                </a:r>
                <a14:m>
                  <m:oMath xmlns:m="http://schemas.openxmlformats.org/officeDocument/2006/math">
                    <m:r>
                      <a:rPr lang="en-US" b="1" i="1" dirty="0">
                        <a:solidFill>
                          <a:srgbClr val="FBD9EB"/>
                        </a:solidFill>
                        <a:latin typeface="Cambria Math" panose="02040503050406030204" pitchFamily="18" charset="0"/>
                        <a:cs typeface="Consolas" pitchFamily="49" charset="0"/>
                      </a:rPr>
                      <m:t>←</m:t>
                    </m:r>
                  </m:oMath>
                </a14:m>
                <a:r>
                  <a:rPr lang="en-US" b="1" dirty="0">
                    <a:solidFill>
                      <a:srgbClr val="FBD9EB"/>
                    </a:solidFill>
                    <a:latin typeface="Consolas" pitchFamily="49" charset="0"/>
                    <a:cs typeface="Consolas" pitchFamily="49" charset="0"/>
                  </a:rPr>
                  <a:t> heap-size[A] – 1</a:t>
                </a:r>
              </a:p>
              <a:p>
                <a:pPr marL="0" indent="0">
                  <a:spcBef>
                    <a:spcPts val="600"/>
                  </a:spcBef>
                  <a:buNone/>
                </a:pPr>
                <a:r>
                  <a:rPr lang="en-US" b="1" dirty="0">
                    <a:solidFill>
                      <a:srgbClr val="FBD9EB"/>
                    </a:solidFill>
                    <a:latin typeface="Consolas" pitchFamily="49" charset="0"/>
                    <a:cs typeface="Consolas" pitchFamily="49" charset="0"/>
                  </a:rPr>
                  <a:t>		</a:t>
                </a:r>
                <a:r>
                  <a:rPr lang="en-US" b="1" dirty="0">
                    <a:solidFill>
                      <a:schemeClr val="accent5"/>
                    </a:solidFill>
                    <a:latin typeface="Consolas" pitchFamily="49" charset="0"/>
                    <a:cs typeface="Consolas" pitchFamily="49" charset="0"/>
                  </a:rPr>
                  <a:t>MAX-HEAPIFY(A, 1, n)</a:t>
                </a:r>
              </a:p>
              <a:p>
                <a:pPr marL="0" indent="0">
                  <a:spcBef>
                    <a:spcPts val="600"/>
                  </a:spcBef>
                  <a:buNone/>
                </a:pPr>
                <a:endParaRPr lang="en-IN" dirty="0">
                  <a:solidFill>
                    <a:schemeClr val="accent5"/>
                  </a:solidFill>
                  <a:latin typeface="Consolas" pitchFamily="49" charset="0"/>
                  <a:cs typeface="Consolas" pitchFamily="49"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8" t="-1527"/>
                </a:stretch>
              </a:blipFill>
            </p:spPr>
            <p:txBody>
              <a:bodyPr/>
              <a:lstStyle/>
              <a:p>
                <a:r>
                  <a:rPr lang="en-US">
                    <a:noFill/>
                  </a:rPr>
                  <a:t> </a:t>
                </a:r>
              </a:p>
            </p:txBody>
          </p:sp>
        </mc:Fallback>
      </mc:AlternateContent>
      <p:sp>
        <p:nvSpPr>
          <p:cNvPr id="47" name="Oval 46"/>
          <p:cNvSpPr/>
          <p:nvPr/>
        </p:nvSpPr>
        <p:spPr>
          <a:xfrm>
            <a:off x="9907950" y="1990948"/>
            <a:ext cx="609600" cy="577333"/>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71160"/>
                </a:solidFill>
              </a:rPr>
              <a:t>7</a:t>
            </a:r>
          </a:p>
        </p:txBody>
      </p:sp>
      <p:cxnSp>
        <p:nvCxnSpPr>
          <p:cNvPr id="48" name="Straight Connector 47"/>
          <p:cNvCxnSpPr>
            <a:stCxn id="47" idx="3"/>
            <a:endCxn id="49" idx="0"/>
          </p:cNvCxnSpPr>
          <p:nvPr/>
        </p:nvCxnSpPr>
        <p:spPr>
          <a:xfrm flipH="1">
            <a:off x="9587560" y="2483733"/>
            <a:ext cx="409664" cy="2493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9282760" y="2733111"/>
            <a:ext cx="609600" cy="577333"/>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71160"/>
                </a:solidFill>
              </a:rPr>
              <a:t>4</a:t>
            </a:r>
          </a:p>
        </p:txBody>
      </p:sp>
      <p:cxnSp>
        <p:nvCxnSpPr>
          <p:cNvPr id="50" name="Straight Connector 49"/>
          <p:cNvCxnSpPr>
            <a:stCxn id="47" idx="5"/>
            <a:endCxn id="51" idx="0"/>
          </p:cNvCxnSpPr>
          <p:nvPr/>
        </p:nvCxnSpPr>
        <p:spPr>
          <a:xfrm>
            <a:off x="10428276" y="2483733"/>
            <a:ext cx="530273" cy="21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10653749" y="2701460"/>
            <a:ext cx="609600" cy="577333"/>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71160"/>
                </a:solidFill>
              </a:rPr>
              <a:t>3</a:t>
            </a:r>
          </a:p>
        </p:txBody>
      </p:sp>
      <p:cxnSp>
        <p:nvCxnSpPr>
          <p:cNvPr id="52" name="Straight Connector 51"/>
          <p:cNvCxnSpPr>
            <a:stCxn id="49" idx="3"/>
            <a:endCxn id="53" idx="0"/>
          </p:cNvCxnSpPr>
          <p:nvPr/>
        </p:nvCxnSpPr>
        <p:spPr>
          <a:xfrm flipH="1">
            <a:off x="9130983" y="3225896"/>
            <a:ext cx="241051" cy="25239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8826183" y="3478286"/>
            <a:ext cx="609600" cy="577333"/>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71160"/>
                </a:solidFill>
              </a:rPr>
              <a:t>2</a:t>
            </a:r>
          </a:p>
        </p:txBody>
      </p:sp>
      <p:cxnSp>
        <p:nvCxnSpPr>
          <p:cNvPr id="54" name="Straight Connector 53"/>
          <p:cNvCxnSpPr>
            <a:stCxn id="49" idx="5"/>
            <a:endCxn id="55" idx="0"/>
          </p:cNvCxnSpPr>
          <p:nvPr/>
        </p:nvCxnSpPr>
        <p:spPr>
          <a:xfrm>
            <a:off x="9803086" y="3225896"/>
            <a:ext cx="280402" cy="2745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9778688" y="3500444"/>
            <a:ext cx="609600" cy="577333"/>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71160"/>
                </a:solidFill>
              </a:rPr>
              <a:t>1</a:t>
            </a:r>
          </a:p>
        </p:txBody>
      </p:sp>
      <p:sp>
        <p:nvSpPr>
          <p:cNvPr id="57" name="TextBox 56"/>
          <p:cNvSpPr txBox="1"/>
          <p:nvPr/>
        </p:nvSpPr>
        <p:spPr>
          <a:xfrm>
            <a:off x="9664921" y="1922019"/>
            <a:ext cx="328516" cy="369332"/>
          </a:xfrm>
          <a:prstGeom prst="rect">
            <a:avLst/>
          </a:prstGeom>
          <a:noFill/>
        </p:spPr>
        <p:txBody>
          <a:bodyPr wrap="square" rtlCol="0">
            <a:spAutoFit/>
          </a:bodyPr>
          <a:lstStyle/>
          <a:p>
            <a:r>
              <a:rPr lang="en-US" dirty="0">
                <a:solidFill>
                  <a:schemeClr val="accent2">
                    <a:lumMod val="40000"/>
                    <a:lumOff val="60000"/>
                  </a:schemeClr>
                </a:solidFill>
              </a:rPr>
              <a:t>1</a:t>
            </a:r>
          </a:p>
        </p:txBody>
      </p:sp>
      <p:sp>
        <p:nvSpPr>
          <p:cNvPr id="58" name="TextBox 57"/>
          <p:cNvSpPr txBox="1"/>
          <p:nvPr/>
        </p:nvSpPr>
        <p:spPr>
          <a:xfrm>
            <a:off x="9131521" y="2531619"/>
            <a:ext cx="328516" cy="369332"/>
          </a:xfrm>
          <a:prstGeom prst="rect">
            <a:avLst/>
          </a:prstGeom>
          <a:noFill/>
        </p:spPr>
        <p:txBody>
          <a:bodyPr wrap="square" rtlCol="0">
            <a:spAutoFit/>
          </a:bodyPr>
          <a:lstStyle/>
          <a:p>
            <a:r>
              <a:rPr lang="en-US" dirty="0">
                <a:solidFill>
                  <a:schemeClr val="accent2">
                    <a:lumMod val="40000"/>
                    <a:lumOff val="60000"/>
                  </a:schemeClr>
                </a:solidFill>
              </a:rPr>
              <a:t>2</a:t>
            </a:r>
          </a:p>
        </p:txBody>
      </p:sp>
      <p:sp>
        <p:nvSpPr>
          <p:cNvPr id="59" name="TextBox 58"/>
          <p:cNvSpPr txBox="1"/>
          <p:nvPr/>
        </p:nvSpPr>
        <p:spPr>
          <a:xfrm>
            <a:off x="10493852" y="2539413"/>
            <a:ext cx="301220" cy="369332"/>
          </a:xfrm>
          <a:prstGeom prst="rect">
            <a:avLst/>
          </a:prstGeom>
          <a:noFill/>
        </p:spPr>
        <p:txBody>
          <a:bodyPr wrap="square" rtlCol="0">
            <a:spAutoFit/>
          </a:bodyPr>
          <a:lstStyle/>
          <a:p>
            <a:r>
              <a:rPr lang="en-US" dirty="0">
                <a:solidFill>
                  <a:schemeClr val="accent2">
                    <a:lumMod val="40000"/>
                    <a:lumOff val="60000"/>
                  </a:schemeClr>
                </a:solidFill>
              </a:rPr>
              <a:t>3</a:t>
            </a:r>
          </a:p>
        </p:txBody>
      </p:sp>
      <p:sp>
        <p:nvSpPr>
          <p:cNvPr id="60" name="TextBox 59"/>
          <p:cNvSpPr txBox="1"/>
          <p:nvPr/>
        </p:nvSpPr>
        <p:spPr>
          <a:xfrm>
            <a:off x="8669114" y="3265267"/>
            <a:ext cx="328516" cy="369332"/>
          </a:xfrm>
          <a:prstGeom prst="rect">
            <a:avLst/>
          </a:prstGeom>
          <a:noFill/>
        </p:spPr>
        <p:txBody>
          <a:bodyPr wrap="square" rtlCol="0">
            <a:spAutoFit/>
          </a:bodyPr>
          <a:lstStyle/>
          <a:p>
            <a:r>
              <a:rPr lang="en-US" dirty="0">
                <a:solidFill>
                  <a:schemeClr val="accent2">
                    <a:lumMod val="40000"/>
                    <a:lumOff val="60000"/>
                  </a:schemeClr>
                </a:solidFill>
              </a:rPr>
              <a:t>4</a:t>
            </a:r>
          </a:p>
        </p:txBody>
      </p:sp>
      <p:sp>
        <p:nvSpPr>
          <p:cNvPr id="61" name="TextBox 60"/>
          <p:cNvSpPr txBox="1"/>
          <p:nvPr/>
        </p:nvSpPr>
        <p:spPr>
          <a:xfrm>
            <a:off x="9612437" y="3293619"/>
            <a:ext cx="328516" cy="369332"/>
          </a:xfrm>
          <a:prstGeom prst="rect">
            <a:avLst/>
          </a:prstGeom>
          <a:noFill/>
        </p:spPr>
        <p:txBody>
          <a:bodyPr wrap="square" rtlCol="0">
            <a:spAutoFit/>
          </a:bodyPr>
          <a:lstStyle/>
          <a:p>
            <a:r>
              <a:rPr lang="en-US" dirty="0">
                <a:solidFill>
                  <a:schemeClr val="accent2">
                    <a:lumMod val="40000"/>
                    <a:lumOff val="60000"/>
                  </a:schemeClr>
                </a:solidFill>
              </a:rPr>
              <a:t>5</a:t>
            </a:r>
          </a:p>
        </p:txBody>
      </p:sp>
      <p:graphicFrame>
        <p:nvGraphicFramePr>
          <p:cNvPr id="63" name="Table 62"/>
          <p:cNvGraphicFramePr>
            <a:graphicFrameLocks noGrp="1"/>
          </p:cNvGraphicFramePr>
          <p:nvPr/>
        </p:nvGraphicFramePr>
        <p:xfrm>
          <a:off x="8398368" y="1153766"/>
          <a:ext cx="3291840" cy="4572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1751283045"/>
                    </a:ext>
                  </a:extLst>
                </a:gridCol>
              </a:tblGrid>
              <a:tr h="420564">
                <a:tc>
                  <a:txBody>
                    <a:bodyPr/>
                    <a:lstStyle/>
                    <a:p>
                      <a:pPr algn="ctr"/>
                      <a:r>
                        <a:rPr lang="en-US" sz="2400" dirty="0"/>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2</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5">
                        <a:lumMod val="20000"/>
                        <a:lumOff val="80000"/>
                      </a:schemeClr>
                    </a:solidFill>
                  </a:tcPr>
                </a:tc>
                <a:tc>
                  <a:txBody>
                    <a:bodyPr/>
                    <a:lstStyle/>
                    <a:p>
                      <a:pPr algn="ctr"/>
                      <a:r>
                        <a:rPr lang="en-US" sz="2400" b="1" dirty="0">
                          <a:solidFill>
                            <a:srgbClr val="A71160"/>
                          </a:solidFill>
                        </a:rPr>
                        <a:t>9</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
        <p:nvSpPr>
          <p:cNvPr id="33" name="Rounded Rectangle 32"/>
          <p:cNvSpPr/>
          <p:nvPr/>
        </p:nvSpPr>
        <p:spPr>
          <a:xfrm>
            <a:off x="1014612" y="2834127"/>
            <a:ext cx="4673494" cy="457200"/>
          </a:xfrm>
          <a:prstGeom prst="roundRect">
            <a:avLst/>
          </a:prstGeom>
          <a:noFill/>
          <a:ln w="19050">
            <a:solidFill>
              <a:schemeClr val="accent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907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2.08333E-7 2.22222E-6 L 0.05273 0.06528 " pathEditMode="relative" rAng="0" ptsTypes="AA">
                                      <p:cBhvr>
                                        <p:cTn id="11" dur="2000" fill="hold"/>
                                        <p:tgtEl>
                                          <p:spTgt spid="33"/>
                                        </p:tgtEl>
                                        <p:attrNameLst>
                                          <p:attrName>ppt_x</p:attrName>
                                          <p:attrName>ppt_y</p:attrName>
                                        </p:attrNameLst>
                                      </p:cBhvr>
                                      <p:rCtr x="2630" y="32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Algorithm – Analysis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solidFill>
                <a:srgbClr val="424242"/>
              </a:solidFill>
            </p:spPr>
            <p:txBody>
              <a:bodyPr/>
              <a:lstStyle/>
              <a:p>
                <a:pPr marL="0" indent="0">
                  <a:spcBef>
                    <a:spcPts val="600"/>
                  </a:spcBef>
                  <a:buNone/>
                </a:pPr>
                <a:r>
                  <a:rPr lang="en-IN" b="1" dirty="0">
                    <a:solidFill>
                      <a:schemeClr val="tx2">
                        <a:lumMod val="60000"/>
                        <a:lumOff val="40000"/>
                      </a:schemeClr>
                    </a:solidFill>
                    <a:latin typeface="Consolas" pitchFamily="49" charset="0"/>
                    <a:cs typeface="Consolas" pitchFamily="49" charset="0"/>
                  </a:rPr>
                  <a:t># Input: Array A</a:t>
                </a:r>
              </a:p>
              <a:p>
                <a:pPr marL="0" indent="0">
                  <a:spcBef>
                    <a:spcPts val="600"/>
                  </a:spcBef>
                  <a:buNone/>
                </a:pPr>
                <a:r>
                  <a:rPr lang="en-IN" b="1" dirty="0">
                    <a:solidFill>
                      <a:schemeClr val="tx2">
                        <a:lumMod val="60000"/>
                        <a:lumOff val="40000"/>
                      </a:schemeClr>
                    </a:solidFill>
                    <a:latin typeface="Consolas" pitchFamily="49" charset="0"/>
                    <a:cs typeface="Consolas" pitchFamily="49" charset="0"/>
                  </a:rPr>
                  <a:t># Output: Sorted array A</a:t>
                </a:r>
              </a:p>
              <a:p>
                <a:pPr marL="0" indent="0">
                  <a:spcBef>
                    <a:spcPts val="600"/>
                  </a:spcBef>
                  <a:buNone/>
                </a:pPr>
                <a:endParaRPr lang="en-IN" b="1" dirty="0">
                  <a:solidFill>
                    <a:srgbClr val="FBD9EB"/>
                  </a:solidFill>
                  <a:latin typeface="Consolas" pitchFamily="49" charset="0"/>
                  <a:cs typeface="Consolas" pitchFamily="49" charset="0"/>
                </a:endParaRPr>
              </a:p>
              <a:p>
                <a:pPr marL="0" indent="0">
                  <a:spcBef>
                    <a:spcPts val="600"/>
                  </a:spcBef>
                  <a:buNone/>
                </a:pPr>
                <a:r>
                  <a:rPr lang="en-IN" b="1" dirty="0">
                    <a:solidFill>
                      <a:srgbClr val="FBD9EB"/>
                    </a:solidFill>
                    <a:latin typeface="Consolas" pitchFamily="49" charset="0"/>
                    <a:cs typeface="Consolas" pitchFamily="49" charset="0"/>
                  </a:rPr>
                  <a:t>Algorithm: </a:t>
                </a:r>
                <a:r>
                  <a:rPr lang="en-IN" b="1" dirty="0" err="1">
                    <a:solidFill>
                      <a:srgbClr val="FBD9EB"/>
                    </a:solidFill>
                    <a:latin typeface="Consolas" pitchFamily="49" charset="0"/>
                    <a:cs typeface="Consolas" pitchFamily="49" charset="0"/>
                  </a:rPr>
                  <a:t>Heap_Sort</a:t>
                </a:r>
                <a:r>
                  <a:rPr lang="en-IN" b="1" dirty="0">
                    <a:solidFill>
                      <a:srgbClr val="FBD9EB"/>
                    </a:solidFill>
                    <a:latin typeface="Consolas" pitchFamily="49" charset="0"/>
                    <a:cs typeface="Consolas" pitchFamily="49" charset="0"/>
                  </a:rPr>
                  <a:t>(A[1,…,n])</a:t>
                </a:r>
              </a:p>
              <a:p>
                <a:pPr marL="0" indent="0">
                  <a:spcBef>
                    <a:spcPts val="600"/>
                  </a:spcBef>
                  <a:buNone/>
                </a:pPr>
                <a:r>
                  <a:rPr lang="en-US" b="1" dirty="0">
                    <a:solidFill>
                      <a:srgbClr val="92D050"/>
                    </a:solidFill>
                    <a:latin typeface="Consolas" pitchFamily="49" charset="0"/>
                    <a:cs typeface="Consolas" pitchFamily="49" charset="0"/>
                  </a:rPr>
                  <a:t>	BUILD-MAX-HEAP(A)</a:t>
                </a:r>
              </a:p>
              <a:p>
                <a:pPr marL="0" indent="0">
                  <a:spcBef>
                    <a:spcPts val="600"/>
                  </a:spcBef>
                  <a:buNone/>
                </a:pPr>
                <a:r>
                  <a:rPr lang="en-US" b="1" dirty="0">
                    <a:solidFill>
                      <a:srgbClr val="92D050"/>
                    </a:solidFill>
                    <a:latin typeface="Consolas" pitchFamily="49" charset="0"/>
                    <a:cs typeface="Consolas" pitchFamily="49" charset="0"/>
                  </a:rPr>
                  <a:t>	</a:t>
                </a:r>
                <a:r>
                  <a:rPr lang="en-US" b="1" dirty="0">
                    <a:solidFill>
                      <a:srgbClr val="FBD9EB"/>
                    </a:solidFill>
                    <a:latin typeface="Consolas" pitchFamily="49" charset="0"/>
                    <a:cs typeface="Consolas" pitchFamily="49" charset="0"/>
                  </a:rPr>
                  <a:t>for </a:t>
                </a:r>
                <a:r>
                  <a:rPr lang="en-US" b="1" dirty="0" err="1">
                    <a:solidFill>
                      <a:srgbClr val="FBD9EB"/>
                    </a:solidFill>
                    <a:latin typeface="Consolas" pitchFamily="49" charset="0"/>
                    <a:cs typeface="Consolas" pitchFamily="49" charset="0"/>
                  </a:rPr>
                  <a:t>i</a:t>
                </a:r>
                <a:r>
                  <a:rPr lang="en-US" b="1" dirty="0">
                    <a:solidFill>
                      <a:srgbClr val="FBD9EB"/>
                    </a:solidFill>
                    <a:latin typeface="Consolas" pitchFamily="49" charset="0"/>
                    <a:cs typeface="Consolas" pitchFamily="49" charset="0"/>
                  </a:rPr>
                  <a:t> </a:t>
                </a:r>
                <a14:m>
                  <m:oMath xmlns:m="http://schemas.openxmlformats.org/officeDocument/2006/math">
                    <m:r>
                      <a:rPr lang="en-US" b="1" i="1" dirty="0">
                        <a:solidFill>
                          <a:srgbClr val="FBD9EB"/>
                        </a:solidFill>
                        <a:latin typeface="Cambria Math" panose="02040503050406030204" pitchFamily="18" charset="0"/>
                        <a:cs typeface="Consolas" pitchFamily="49" charset="0"/>
                      </a:rPr>
                      <m:t>←</m:t>
                    </m:r>
                  </m:oMath>
                </a14:m>
                <a:r>
                  <a:rPr lang="en-US" b="1" dirty="0">
                    <a:solidFill>
                      <a:srgbClr val="FBD9EB"/>
                    </a:solidFill>
                    <a:latin typeface="Consolas" pitchFamily="49" charset="0"/>
                    <a:cs typeface="Consolas" pitchFamily="49" charset="0"/>
                  </a:rPr>
                  <a:t> length[A] </a:t>
                </a:r>
                <a:r>
                  <a:rPr lang="en-US" b="1" dirty="0" err="1">
                    <a:solidFill>
                      <a:srgbClr val="FBD9EB"/>
                    </a:solidFill>
                    <a:latin typeface="Consolas" pitchFamily="49" charset="0"/>
                    <a:cs typeface="Consolas" pitchFamily="49" charset="0"/>
                  </a:rPr>
                  <a:t>downto</a:t>
                </a:r>
                <a:r>
                  <a:rPr lang="en-US" b="1" dirty="0">
                    <a:solidFill>
                      <a:srgbClr val="FBD9EB"/>
                    </a:solidFill>
                    <a:latin typeface="Consolas" pitchFamily="49" charset="0"/>
                    <a:cs typeface="Consolas" pitchFamily="49" charset="0"/>
                  </a:rPr>
                  <a:t> 2</a:t>
                </a:r>
              </a:p>
              <a:p>
                <a:pPr marL="0" indent="0">
                  <a:spcBef>
                    <a:spcPts val="600"/>
                  </a:spcBef>
                  <a:buNone/>
                </a:pPr>
                <a:r>
                  <a:rPr lang="en-US" b="1" dirty="0">
                    <a:solidFill>
                      <a:srgbClr val="FBD9EB"/>
                    </a:solidFill>
                    <a:latin typeface="Consolas" pitchFamily="49" charset="0"/>
                    <a:cs typeface="Consolas" pitchFamily="49" charset="0"/>
                  </a:rPr>
                  <a:t>		do exchange A[1] </a:t>
                </a:r>
                <a14:m>
                  <m:oMath xmlns:m="http://schemas.openxmlformats.org/officeDocument/2006/math">
                    <m:r>
                      <a:rPr lang="en-US" b="1" i="1" dirty="0">
                        <a:solidFill>
                          <a:srgbClr val="FBD9EB"/>
                        </a:solidFill>
                        <a:latin typeface="Cambria Math" panose="02040503050406030204" pitchFamily="18" charset="0"/>
                        <a:cs typeface="Consolas" pitchFamily="49" charset="0"/>
                      </a:rPr>
                      <m:t>↔</m:t>
                    </m:r>
                  </m:oMath>
                </a14:m>
                <a:r>
                  <a:rPr lang="en-US" b="1" dirty="0">
                    <a:solidFill>
                      <a:srgbClr val="FBD9EB"/>
                    </a:solidFill>
                    <a:latin typeface="Consolas" pitchFamily="49" charset="0"/>
                    <a:cs typeface="Consolas" pitchFamily="49" charset="0"/>
                  </a:rPr>
                  <a:t> A[</a:t>
                </a:r>
                <a:r>
                  <a:rPr lang="en-US" b="1" dirty="0" err="1">
                    <a:solidFill>
                      <a:srgbClr val="FBD9EB"/>
                    </a:solidFill>
                    <a:latin typeface="Consolas" pitchFamily="49" charset="0"/>
                    <a:cs typeface="Consolas" pitchFamily="49" charset="0"/>
                  </a:rPr>
                  <a:t>i</a:t>
                </a:r>
                <a:r>
                  <a:rPr lang="en-US" b="1" dirty="0">
                    <a:solidFill>
                      <a:srgbClr val="FBD9EB"/>
                    </a:solidFill>
                    <a:latin typeface="Consolas" pitchFamily="49" charset="0"/>
                    <a:cs typeface="Consolas" pitchFamily="49" charset="0"/>
                  </a:rPr>
                  <a:t>]</a:t>
                </a:r>
              </a:p>
              <a:p>
                <a:pPr marL="0" indent="0">
                  <a:spcBef>
                    <a:spcPts val="600"/>
                  </a:spcBef>
                  <a:buNone/>
                </a:pPr>
                <a:r>
                  <a:rPr lang="en-US" b="1" dirty="0">
                    <a:solidFill>
                      <a:srgbClr val="FBD9EB"/>
                    </a:solidFill>
                    <a:latin typeface="Consolas" pitchFamily="49" charset="0"/>
                    <a:cs typeface="Consolas" pitchFamily="49" charset="0"/>
                  </a:rPr>
                  <a:t>		heap-size[A] </a:t>
                </a:r>
                <a14:m>
                  <m:oMath xmlns:m="http://schemas.openxmlformats.org/officeDocument/2006/math">
                    <m:r>
                      <a:rPr lang="en-US" b="1" i="1" dirty="0">
                        <a:solidFill>
                          <a:srgbClr val="FBD9EB"/>
                        </a:solidFill>
                        <a:latin typeface="Cambria Math" panose="02040503050406030204" pitchFamily="18" charset="0"/>
                        <a:cs typeface="Consolas" pitchFamily="49" charset="0"/>
                      </a:rPr>
                      <m:t>←</m:t>
                    </m:r>
                  </m:oMath>
                </a14:m>
                <a:r>
                  <a:rPr lang="en-US" b="1" dirty="0">
                    <a:solidFill>
                      <a:srgbClr val="FBD9EB"/>
                    </a:solidFill>
                    <a:latin typeface="Consolas" pitchFamily="49" charset="0"/>
                    <a:cs typeface="Consolas" pitchFamily="49" charset="0"/>
                  </a:rPr>
                  <a:t> heap-size[A] – 1</a:t>
                </a:r>
              </a:p>
              <a:p>
                <a:pPr marL="0" indent="0">
                  <a:spcBef>
                    <a:spcPts val="600"/>
                  </a:spcBef>
                  <a:buNone/>
                </a:pPr>
                <a:r>
                  <a:rPr lang="en-US" b="1" dirty="0">
                    <a:solidFill>
                      <a:srgbClr val="FBD9EB"/>
                    </a:solidFill>
                    <a:latin typeface="Consolas" pitchFamily="49" charset="0"/>
                    <a:cs typeface="Consolas" pitchFamily="49" charset="0"/>
                  </a:rPr>
                  <a:t>		</a:t>
                </a:r>
                <a:r>
                  <a:rPr lang="en-US" b="1" dirty="0">
                    <a:solidFill>
                      <a:srgbClr val="ED524F"/>
                    </a:solidFill>
                    <a:latin typeface="Consolas" pitchFamily="49" charset="0"/>
                    <a:cs typeface="Consolas" pitchFamily="49" charset="0"/>
                  </a:rPr>
                  <a:t>MAX-HEAPIFY(A, 1, 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8" t="-1527"/>
                </a:stretch>
              </a:blipFill>
            </p:spPr>
            <p:txBody>
              <a:bodyPr/>
              <a:lstStyle/>
              <a:p>
                <a:r>
                  <a:rPr lang="en-US">
                    <a:noFill/>
                  </a:rPr>
                  <a:t> </a:t>
                </a:r>
              </a:p>
            </p:txBody>
          </p:sp>
        </mc:Fallback>
      </mc:AlternateContent>
      <p:sp>
        <p:nvSpPr>
          <p:cNvPr id="4" name="Rounded Rectangle 3"/>
          <p:cNvSpPr/>
          <p:nvPr/>
        </p:nvSpPr>
        <p:spPr>
          <a:xfrm>
            <a:off x="914399" y="2471057"/>
            <a:ext cx="3108960" cy="457200"/>
          </a:xfrm>
          <a:prstGeom prst="roundRect">
            <a:avLst/>
          </a:prstGeom>
          <a:noFill/>
          <a:ln w="19050">
            <a:solidFill>
              <a:schemeClr val="accent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ular Callout 4"/>
          <p:cNvSpPr/>
          <p:nvPr/>
        </p:nvSpPr>
        <p:spPr>
          <a:xfrm>
            <a:off x="4336866" y="1554479"/>
            <a:ext cx="5721533" cy="1188720"/>
          </a:xfrm>
          <a:prstGeom prst="wedgeRoundRectCallout">
            <a:avLst>
              <a:gd name="adj1" fmla="val -55463"/>
              <a:gd name="adj2" fmla="val 29280"/>
              <a:gd name="adj3" fmla="val 16667"/>
            </a:avLst>
          </a:prstGeom>
          <a:solidFill>
            <a:schemeClr val="accent5">
              <a:lumMod val="20000"/>
              <a:lumOff val="80000"/>
            </a:schemeClr>
          </a:solidFill>
          <a:ln w="19050">
            <a:solidFill>
              <a:schemeClr val="accent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2000" b="1" dirty="0">
                <a:solidFill>
                  <a:srgbClr val="A71160"/>
                </a:solidFill>
                <a:latin typeface="Consolas" panose="020B0609020204030204" pitchFamily="49" charset="0"/>
                <a:cs typeface="Consolas" pitchFamily="49" charset="0"/>
              </a:rPr>
              <a:t>heap-size[A] ← length[A]</a:t>
            </a:r>
          </a:p>
          <a:p>
            <a:pPr>
              <a:spcBef>
                <a:spcPts val="600"/>
              </a:spcBef>
            </a:pPr>
            <a:r>
              <a:rPr lang="en-US" sz="2000" b="1" dirty="0">
                <a:solidFill>
                  <a:srgbClr val="A71160"/>
                </a:solidFill>
                <a:latin typeface="Consolas" panose="020B0609020204030204" pitchFamily="49" charset="0"/>
                <a:cs typeface="Consolas" pitchFamily="49" charset="0"/>
              </a:rPr>
              <a:t>for </a:t>
            </a:r>
            <a:r>
              <a:rPr lang="en-US" sz="2000" b="1" dirty="0" err="1">
                <a:solidFill>
                  <a:srgbClr val="A71160"/>
                </a:solidFill>
                <a:latin typeface="Consolas" panose="020B0609020204030204" pitchFamily="49" charset="0"/>
                <a:cs typeface="Consolas" pitchFamily="49" charset="0"/>
              </a:rPr>
              <a:t>i</a:t>
            </a:r>
            <a:r>
              <a:rPr lang="en-US" sz="2000" b="1" dirty="0">
                <a:solidFill>
                  <a:srgbClr val="A71160"/>
                </a:solidFill>
                <a:latin typeface="Consolas" panose="020B0609020204030204" pitchFamily="49" charset="0"/>
                <a:cs typeface="Consolas" pitchFamily="49" charset="0"/>
              </a:rPr>
              <a:t> ← ⌊length[A]/2⌋ </a:t>
            </a:r>
            <a:r>
              <a:rPr lang="en-US" sz="2000" b="1" dirty="0" err="1">
                <a:solidFill>
                  <a:srgbClr val="A71160"/>
                </a:solidFill>
                <a:latin typeface="Consolas" panose="020B0609020204030204" pitchFamily="49" charset="0"/>
                <a:cs typeface="Consolas" pitchFamily="49" charset="0"/>
              </a:rPr>
              <a:t>downto</a:t>
            </a:r>
            <a:r>
              <a:rPr lang="en-US" sz="2000" b="1" dirty="0">
                <a:solidFill>
                  <a:srgbClr val="A71160"/>
                </a:solidFill>
                <a:latin typeface="Consolas" panose="020B0609020204030204" pitchFamily="49" charset="0"/>
                <a:cs typeface="Consolas" pitchFamily="49" charset="0"/>
              </a:rPr>
              <a:t> 1</a:t>
            </a:r>
          </a:p>
          <a:p>
            <a:pPr>
              <a:spcBef>
                <a:spcPts val="600"/>
              </a:spcBef>
            </a:pPr>
            <a:r>
              <a:rPr lang="en-US" sz="2000" b="1" dirty="0">
                <a:solidFill>
                  <a:srgbClr val="A71160"/>
                </a:solidFill>
                <a:latin typeface="Consolas" panose="020B0609020204030204" pitchFamily="49" charset="0"/>
                <a:cs typeface="Consolas" pitchFamily="49" charset="0"/>
              </a:rPr>
              <a:t>	do MAX-HEAPIFY(A, </a:t>
            </a:r>
            <a:r>
              <a:rPr lang="en-US" sz="2000" b="1" dirty="0" err="1">
                <a:solidFill>
                  <a:srgbClr val="A71160"/>
                </a:solidFill>
                <a:latin typeface="Consolas" panose="020B0609020204030204" pitchFamily="49" charset="0"/>
                <a:cs typeface="Consolas" pitchFamily="49" charset="0"/>
              </a:rPr>
              <a:t>i</a:t>
            </a:r>
            <a:r>
              <a:rPr lang="en-US" sz="2000" b="1" dirty="0">
                <a:solidFill>
                  <a:srgbClr val="A71160"/>
                </a:solidFill>
                <a:latin typeface="Consolas" panose="020B0609020204030204" pitchFamily="49" charset="0"/>
                <a:cs typeface="Consolas" pitchFamily="49" charset="0"/>
              </a:rPr>
              <a:t>)</a:t>
            </a:r>
          </a:p>
        </p:txBody>
      </p:sp>
      <p:sp>
        <p:nvSpPr>
          <p:cNvPr id="6" name="Rounded Rectangle 5"/>
          <p:cNvSpPr/>
          <p:nvPr/>
        </p:nvSpPr>
        <p:spPr>
          <a:xfrm>
            <a:off x="1920239" y="3291840"/>
            <a:ext cx="5617029" cy="822960"/>
          </a:xfrm>
          <a:prstGeom prst="roundRect">
            <a:avLst/>
          </a:prstGeom>
          <a:noFill/>
          <a:ln>
            <a:solidFill>
              <a:schemeClr val="accent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ounded Rectangular Callout 6"/>
              <p:cNvSpPr/>
              <p:nvPr/>
            </p:nvSpPr>
            <p:spPr>
              <a:xfrm>
                <a:off x="7667898" y="3004456"/>
                <a:ext cx="979714" cy="457200"/>
              </a:xfrm>
              <a:prstGeom prst="wedgeRoundRectCallout">
                <a:avLst>
                  <a:gd name="adj1" fmla="val -66166"/>
                  <a:gd name="adj2" fmla="val 20640"/>
                  <a:gd name="adj3" fmla="val 16667"/>
                </a:avLst>
              </a:prstGeom>
              <a:solidFill>
                <a:srgbClr val="424242"/>
              </a:solidFill>
              <a:ln>
                <a:solidFill>
                  <a:schemeClr val="accent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dirty="0" smtClean="0">
                          <a:solidFill>
                            <a:schemeClr val="accent5"/>
                          </a:solidFill>
                          <a:latin typeface="Cambria Math" panose="02040503050406030204" pitchFamily="18" charset="0"/>
                        </a:rPr>
                        <m:t>𝒏</m:t>
                      </m:r>
                      <m:r>
                        <a:rPr lang="en-US" sz="2400" b="1" i="1" dirty="0" smtClean="0">
                          <a:solidFill>
                            <a:schemeClr val="accent5"/>
                          </a:solidFill>
                          <a:latin typeface="Cambria Math" panose="02040503050406030204" pitchFamily="18" charset="0"/>
                        </a:rPr>
                        <m:t>−</m:t>
                      </m:r>
                      <m:r>
                        <a:rPr lang="en-US" sz="2400" b="1" i="1" dirty="0" smtClean="0">
                          <a:solidFill>
                            <a:schemeClr val="accent5"/>
                          </a:solidFill>
                          <a:latin typeface="Cambria Math" panose="02040503050406030204" pitchFamily="18" charset="0"/>
                        </a:rPr>
                        <m:t>𝟏</m:t>
                      </m:r>
                    </m:oMath>
                  </m:oMathPara>
                </a14:m>
                <a:endParaRPr lang="en-US" sz="2400" b="1" i="1" dirty="0">
                  <a:solidFill>
                    <a:schemeClr val="accent5"/>
                  </a:solidFill>
                </a:endParaRPr>
              </a:p>
            </p:txBody>
          </p:sp>
        </mc:Choice>
        <mc:Fallback xmlns="">
          <p:sp>
            <p:nvSpPr>
              <p:cNvPr id="7" name="Rounded Rectangular Callout 6"/>
              <p:cNvSpPr>
                <a:spLocks noRot="1" noChangeAspect="1" noMove="1" noResize="1" noEditPoints="1" noAdjustHandles="1" noChangeArrowheads="1" noChangeShapeType="1" noTextEdit="1"/>
              </p:cNvSpPr>
              <p:nvPr/>
            </p:nvSpPr>
            <p:spPr>
              <a:xfrm>
                <a:off x="7667898" y="3004456"/>
                <a:ext cx="979714" cy="457200"/>
              </a:xfrm>
              <a:prstGeom prst="wedgeRoundRectCallout">
                <a:avLst>
                  <a:gd name="adj1" fmla="val -66166"/>
                  <a:gd name="adj2" fmla="val 20640"/>
                  <a:gd name="adj3" fmla="val 16667"/>
                </a:avLst>
              </a:prstGeom>
              <a:blipFill>
                <a:blip r:embed="rId3"/>
                <a:stretch>
                  <a:fillRect/>
                </a:stretch>
              </a:blipFill>
              <a:ln>
                <a:solidFill>
                  <a:schemeClr val="accent2">
                    <a:lumMod val="60000"/>
                    <a:lumOff val="40000"/>
                  </a:schemeClr>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ounded Rectangular Callout 7"/>
              <p:cNvSpPr/>
              <p:nvPr/>
            </p:nvSpPr>
            <p:spPr>
              <a:xfrm>
                <a:off x="4178835" y="2441089"/>
                <a:ext cx="1554480" cy="457200"/>
              </a:xfrm>
              <a:prstGeom prst="wedgeRoundRectCallout">
                <a:avLst>
                  <a:gd name="adj1" fmla="val -60283"/>
                  <a:gd name="adj2" fmla="val 9212"/>
                  <a:gd name="adj3" fmla="val 16667"/>
                </a:avLst>
              </a:prstGeom>
              <a:solidFill>
                <a:srgbClr val="424242"/>
              </a:solidFill>
              <a:ln>
                <a:solidFill>
                  <a:schemeClr val="accent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dirty="0" smtClean="0">
                          <a:solidFill>
                            <a:schemeClr val="accent5"/>
                          </a:solidFill>
                          <a:latin typeface="Cambria Math" panose="02040503050406030204" pitchFamily="18" charset="0"/>
                        </a:rPr>
                        <m:t>𝐎</m:t>
                      </m:r>
                      <m:r>
                        <a:rPr lang="en-US" sz="2400" b="1" dirty="0" smtClean="0">
                          <a:solidFill>
                            <a:schemeClr val="accent5"/>
                          </a:solidFill>
                          <a:latin typeface="Cambria Math" panose="02040503050406030204" pitchFamily="18" charset="0"/>
                        </a:rPr>
                        <m:t>(</m:t>
                      </m:r>
                      <m:r>
                        <a:rPr lang="en-US" sz="2400" b="1" i="1" dirty="0" smtClean="0">
                          <a:solidFill>
                            <a:schemeClr val="accent5"/>
                          </a:solidFill>
                          <a:latin typeface="Cambria Math" panose="02040503050406030204" pitchFamily="18" charset="0"/>
                        </a:rPr>
                        <m:t>𝒏</m:t>
                      </m:r>
                      <m:r>
                        <a:rPr lang="en-US" sz="2400" b="1" i="1" dirty="0" smtClean="0">
                          <a:solidFill>
                            <a:schemeClr val="accent5"/>
                          </a:solidFill>
                          <a:latin typeface="Cambria Math" panose="02040503050406030204" pitchFamily="18" charset="0"/>
                        </a:rPr>
                        <m:t> </m:t>
                      </m:r>
                      <m:r>
                        <a:rPr lang="en-US" sz="2400" b="1" i="1" dirty="0">
                          <a:solidFill>
                            <a:schemeClr val="accent5"/>
                          </a:solidFill>
                          <a:latin typeface="Cambria Math" panose="02040503050406030204" pitchFamily="18" charset="0"/>
                        </a:rPr>
                        <m:t>𝒍𝒐𝒈</m:t>
                      </m:r>
                      <m:r>
                        <a:rPr lang="en-US" sz="2400" b="1" i="1" dirty="0">
                          <a:solidFill>
                            <a:schemeClr val="accent5"/>
                          </a:solidFill>
                          <a:latin typeface="Cambria Math" panose="02040503050406030204" pitchFamily="18" charset="0"/>
                        </a:rPr>
                        <m:t>⁡</m:t>
                      </m:r>
                      <m:r>
                        <a:rPr lang="en-US" sz="2400" b="1" i="1" dirty="0">
                          <a:solidFill>
                            <a:schemeClr val="accent5"/>
                          </a:solidFill>
                          <a:latin typeface="Cambria Math" panose="02040503050406030204" pitchFamily="18" charset="0"/>
                        </a:rPr>
                        <m:t>𝒏</m:t>
                      </m:r>
                      <m:r>
                        <a:rPr lang="en-US" sz="2400" b="1" i="1" dirty="0">
                          <a:solidFill>
                            <a:schemeClr val="accent5"/>
                          </a:solidFill>
                          <a:latin typeface="Cambria Math" panose="02040503050406030204" pitchFamily="18" charset="0"/>
                        </a:rPr>
                        <m:t>)</m:t>
                      </m:r>
                    </m:oMath>
                  </m:oMathPara>
                </a14:m>
                <a:endParaRPr lang="en-US" sz="2400" b="1" dirty="0">
                  <a:solidFill>
                    <a:schemeClr val="accent5"/>
                  </a:solidFill>
                </a:endParaRPr>
              </a:p>
            </p:txBody>
          </p:sp>
        </mc:Choice>
        <mc:Fallback xmlns="">
          <p:sp>
            <p:nvSpPr>
              <p:cNvPr id="8" name="Rounded Rectangular Callout 7"/>
              <p:cNvSpPr>
                <a:spLocks noRot="1" noChangeAspect="1" noMove="1" noResize="1" noEditPoints="1" noAdjustHandles="1" noChangeArrowheads="1" noChangeShapeType="1" noTextEdit="1"/>
              </p:cNvSpPr>
              <p:nvPr/>
            </p:nvSpPr>
            <p:spPr>
              <a:xfrm>
                <a:off x="4178835" y="2441089"/>
                <a:ext cx="1554480" cy="457200"/>
              </a:xfrm>
              <a:prstGeom prst="wedgeRoundRectCallout">
                <a:avLst>
                  <a:gd name="adj1" fmla="val -60283"/>
                  <a:gd name="adj2" fmla="val 9212"/>
                  <a:gd name="adj3" fmla="val 16667"/>
                </a:avLst>
              </a:prstGeom>
              <a:blipFill>
                <a:blip r:embed="rId4"/>
                <a:stretch>
                  <a:fillRect r="-3497" b="-18182"/>
                </a:stretch>
              </a:blipFill>
              <a:ln>
                <a:solidFill>
                  <a:schemeClr val="accent2">
                    <a:lumMod val="60000"/>
                    <a:lumOff val="40000"/>
                  </a:schemeClr>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ounded Rectangular Callout 8"/>
              <p:cNvSpPr/>
              <p:nvPr/>
            </p:nvSpPr>
            <p:spPr>
              <a:xfrm>
                <a:off x="8748145" y="1877849"/>
                <a:ext cx="731520" cy="365760"/>
              </a:xfrm>
              <a:prstGeom prst="wedgeRoundRectCallout">
                <a:avLst>
                  <a:gd name="adj1" fmla="val -66166"/>
                  <a:gd name="adj2" fmla="val 20640"/>
                  <a:gd name="adj3" fmla="val 16667"/>
                </a:avLst>
              </a:prstGeom>
              <a:solidFill>
                <a:schemeClr val="accent5">
                  <a:lumMod val="20000"/>
                  <a:lumOff val="80000"/>
                </a:schemeClr>
              </a:solid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type m:val="lin"/>
                          <m:ctrlPr>
                            <a:rPr lang="en-US" sz="2000" b="1" i="1" dirty="0" smtClean="0">
                              <a:solidFill>
                                <a:schemeClr val="tx1"/>
                              </a:solidFill>
                              <a:latin typeface="Cambria Math" panose="02040503050406030204" pitchFamily="18" charset="0"/>
                            </a:rPr>
                          </m:ctrlPr>
                        </m:fPr>
                        <m:num>
                          <m:r>
                            <a:rPr lang="en-US" sz="2000" b="1" i="1" dirty="0" smtClean="0">
                              <a:solidFill>
                                <a:schemeClr val="tx1"/>
                              </a:solidFill>
                              <a:latin typeface="Cambria Math" panose="02040503050406030204" pitchFamily="18" charset="0"/>
                            </a:rPr>
                            <m:t>𝒏</m:t>
                          </m:r>
                        </m:num>
                        <m:den>
                          <m:r>
                            <a:rPr lang="en-US" sz="2000" b="1" i="1" dirty="0" smtClean="0">
                              <a:solidFill>
                                <a:schemeClr val="tx1"/>
                              </a:solidFill>
                              <a:latin typeface="Cambria Math" panose="02040503050406030204" pitchFamily="18" charset="0"/>
                            </a:rPr>
                            <m:t>𝟐</m:t>
                          </m:r>
                        </m:den>
                      </m:f>
                    </m:oMath>
                  </m:oMathPara>
                </a14:m>
                <a:endParaRPr lang="en-US" sz="2000" b="1" dirty="0">
                  <a:solidFill>
                    <a:schemeClr val="tx1"/>
                  </a:solidFill>
                </a:endParaRPr>
              </a:p>
            </p:txBody>
          </p:sp>
        </mc:Choice>
        <mc:Fallback xmlns="">
          <p:sp>
            <p:nvSpPr>
              <p:cNvPr id="9" name="Rounded Rectangular Callout 8"/>
              <p:cNvSpPr>
                <a:spLocks noRot="1" noChangeAspect="1" noMove="1" noResize="1" noEditPoints="1" noAdjustHandles="1" noChangeArrowheads="1" noChangeShapeType="1" noTextEdit="1"/>
              </p:cNvSpPr>
              <p:nvPr/>
            </p:nvSpPr>
            <p:spPr>
              <a:xfrm>
                <a:off x="8748145" y="1877849"/>
                <a:ext cx="731520" cy="365760"/>
              </a:xfrm>
              <a:prstGeom prst="wedgeRoundRectCallout">
                <a:avLst>
                  <a:gd name="adj1" fmla="val -66166"/>
                  <a:gd name="adj2" fmla="val 20640"/>
                  <a:gd name="adj3" fmla="val 16667"/>
                </a:avLst>
              </a:prstGeom>
              <a:blipFill>
                <a:blip r:embed="rId5"/>
                <a:stretch>
                  <a:fillRect l="-4861" t="-124194" r="-54167" b="-195161"/>
                </a:stretch>
              </a:blipFill>
              <a:ln>
                <a:solidFill>
                  <a:srgbClr val="002060"/>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ounded Rectangular Callout 9"/>
              <p:cNvSpPr/>
              <p:nvPr/>
            </p:nvSpPr>
            <p:spPr>
              <a:xfrm>
                <a:off x="8310414" y="2342605"/>
                <a:ext cx="1188720" cy="365760"/>
              </a:xfrm>
              <a:prstGeom prst="wedgeRoundRectCallout">
                <a:avLst>
                  <a:gd name="adj1" fmla="val -61716"/>
                  <a:gd name="adj2" fmla="val 1124"/>
                  <a:gd name="adj3" fmla="val 16667"/>
                </a:avLst>
              </a:prstGeom>
              <a:solidFill>
                <a:schemeClr val="accent5">
                  <a:lumMod val="20000"/>
                  <a:lumOff val="80000"/>
                </a:schemeClr>
              </a:solid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1"/>
                          </a:solidFill>
                          <a:latin typeface="Cambria Math" panose="02040503050406030204" pitchFamily="18" charset="0"/>
                        </a:rPr>
                        <m:t>𝐎</m:t>
                      </m:r>
                      <m:r>
                        <a:rPr lang="en-US" sz="2000" b="1" dirty="0" smtClean="0">
                          <a:solidFill>
                            <a:schemeClr val="tx1"/>
                          </a:solidFill>
                          <a:latin typeface="Cambria Math" panose="02040503050406030204" pitchFamily="18" charset="0"/>
                        </a:rPr>
                        <m:t>(</m:t>
                      </m:r>
                      <m:r>
                        <a:rPr lang="en-US" sz="2000" b="1" i="1" dirty="0">
                          <a:solidFill>
                            <a:schemeClr val="tx1"/>
                          </a:solidFill>
                          <a:latin typeface="Cambria Math" panose="02040503050406030204" pitchFamily="18" charset="0"/>
                        </a:rPr>
                        <m:t> </m:t>
                      </m:r>
                      <m:r>
                        <a:rPr lang="en-US" sz="2000" b="1" i="1" dirty="0">
                          <a:solidFill>
                            <a:schemeClr val="tx1"/>
                          </a:solidFill>
                          <a:latin typeface="Cambria Math" panose="02040503050406030204" pitchFamily="18" charset="0"/>
                        </a:rPr>
                        <m:t>𝒍𝒐𝒈</m:t>
                      </m:r>
                      <m:r>
                        <a:rPr lang="en-US" sz="2000" b="1" i="1" dirty="0">
                          <a:solidFill>
                            <a:schemeClr val="tx1"/>
                          </a:solidFill>
                          <a:latin typeface="Cambria Math" panose="02040503050406030204" pitchFamily="18" charset="0"/>
                        </a:rPr>
                        <m:t>⁡</m:t>
                      </m:r>
                      <m:r>
                        <a:rPr lang="en-US" sz="2000" b="1" i="1" dirty="0">
                          <a:solidFill>
                            <a:schemeClr val="tx1"/>
                          </a:solidFill>
                          <a:latin typeface="Cambria Math" panose="02040503050406030204" pitchFamily="18" charset="0"/>
                        </a:rPr>
                        <m:t>𝒏</m:t>
                      </m:r>
                      <m:r>
                        <a:rPr lang="en-US" sz="2000" b="1" i="1" dirty="0">
                          <a:solidFill>
                            <a:schemeClr val="tx1"/>
                          </a:solidFill>
                          <a:latin typeface="Cambria Math" panose="02040503050406030204" pitchFamily="18" charset="0"/>
                        </a:rPr>
                        <m:t>)</m:t>
                      </m:r>
                    </m:oMath>
                  </m:oMathPara>
                </a14:m>
                <a:endParaRPr lang="en-US" sz="2000" b="1" dirty="0">
                  <a:solidFill>
                    <a:schemeClr val="tx1"/>
                  </a:solidFill>
                </a:endParaRPr>
              </a:p>
            </p:txBody>
          </p:sp>
        </mc:Choice>
        <mc:Fallback xmlns="">
          <p:sp>
            <p:nvSpPr>
              <p:cNvPr id="10" name="Rounded Rectangular Callout 9"/>
              <p:cNvSpPr>
                <a:spLocks noRot="1" noChangeAspect="1" noMove="1" noResize="1" noEditPoints="1" noAdjustHandles="1" noChangeArrowheads="1" noChangeShapeType="1" noTextEdit="1"/>
              </p:cNvSpPr>
              <p:nvPr/>
            </p:nvSpPr>
            <p:spPr>
              <a:xfrm>
                <a:off x="8310414" y="2342605"/>
                <a:ext cx="1188720" cy="365760"/>
              </a:xfrm>
              <a:prstGeom prst="wedgeRoundRectCallout">
                <a:avLst>
                  <a:gd name="adj1" fmla="val -61716"/>
                  <a:gd name="adj2" fmla="val 1124"/>
                  <a:gd name="adj3" fmla="val 16667"/>
                </a:avLst>
              </a:prstGeom>
              <a:blipFill>
                <a:blip r:embed="rId6"/>
                <a:stretch>
                  <a:fillRect r="-1794" b="-20968"/>
                </a:stretch>
              </a:blipFill>
              <a:ln>
                <a:solidFill>
                  <a:srgbClr val="002060"/>
                </a:solidFill>
                <a:prstDash val="sysDash"/>
              </a:ln>
            </p:spPr>
            <p:txBody>
              <a:bodyPr/>
              <a:lstStyle/>
              <a:p>
                <a:r>
                  <a:rPr lang="en-US">
                    <a:noFill/>
                  </a:rPr>
                  <a:t> </a:t>
                </a:r>
              </a:p>
            </p:txBody>
          </p:sp>
        </mc:Fallback>
      </mc:AlternateContent>
      <p:sp>
        <p:nvSpPr>
          <p:cNvPr id="11" name="Rounded Rectangle 10"/>
          <p:cNvSpPr/>
          <p:nvPr/>
        </p:nvSpPr>
        <p:spPr>
          <a:xfrm>
            <a:off x="1902821" y="4086497"/>
            <a:ext cx="3596641" cy="457200"/>
          </a:xfrm>
          <a:prstGeom prst="roundRect">
            <a:avLst/>
          </a:prstGeom>
          <a:noFill/>
          <a:ln w="19050">
            <a:solidFill>
              <a:schemeClr val="accent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ounded Rectangular Callout 11"/>
              <p:cNvSpPr/>
              <p:nvPr/>
            </p:nvSpPr>
            <p:spPr>
              <a:xfrm>
                <a:off x="5808615" y="4188821"/>
                <a:ext cx="2468880" cy="457200"/>
              </a:xfrm>
              <a:prstGeom prst="wedgeRoundRectCallout">
                <a:avLst>
                  <a:gd name="adj1" fmla="val -62857"/>
                  <a:gd name="adj2" fmla="val 17699"/>
                  <a:gd name="adj3" fmla="val 16667"/>
                </a:avLst>
              </a:prstGeom>
              <a:solidFill>
                <a:srgbClr val="424242"/>
              </a:solidFill>
              <a:ln>
                <a:solidFill>
                  <a:schemeClr val="accent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dirty="0" smtClean="0">
                          <a:solidFill>
                            <a:schemeClr val="accent5"/>
                          </a:solidFill>
                          <a:latin typeface="Cambria Math" panose="02040503050406030204" pitchFamily="18" charset="0"/>
                        </a:rPr>
                        <m:t>𝑶</m:t>
                      </m:r>
                      <m:r>
                        <a:rPr lang="en-US" sz="2400" b="1" i="1" dirty="0" smtClean="0">
                          <a:solidFill>
                            <a:schemeClr val="accent5"/>
                          </a:solidFill>
                          <a:latin typeface="Cambria Math" panose="02040503050406030204" pitchFamily="18" charset="0"/>
                        </a:rPr>
                        <m:t>(</m:t>
                      </m:r>
                      <m:r>
                        <a:rPr lang="en-US" sz="2400" b="1" i="1" dirty="0" smtClean="0">
                          <a:solidFill>
                            <a:schemeClr val="accent5"/>
                          </a:solidFill>
                          <a:latin typeface="Cambria Math" panose="02040503050406030204" pitchFamily="18" charset="0"/>
                        </a:rPr>
                        <m:t>𝒏</m:t>
                      </m:r>
                      <m:r>
                        <a:rPr lang="en-US" sz="2400" b="1" i="1" dirty="0" smtClean="0">
                          <a:solidFill>
                            <a:schemeClr val="accent5"/>
                          </a:solidFill>
                          <a:latin typeface="Cambria Math" panose="02040503050406030204" pitchFamily="18" charset="0"/>
                        </a:rPr>
                        <m:t>−</m:t>
                      </m:r>
                      <m:r>
                        <a:rPr lang="en-US" sz="2400" b="1" i="1" dirty="0" smtClean="0">
                          <a:solidFill>
                            <a:schemeClr val="accent5"/>
                          </a:solidFill>
                          <a:latin typeface="Cambria Math" panose="02040503050406030204" pitchFamily="18" charset="0"/>
                        </a:rPr>
                        <m:t>𝟏</m:t>
                      </m:r>
                      <m:r>
                        <a:rPr lang="en-US" sz="2400" b="1" i="1" dirty="0" smtClean="0">
                          <a:solidFill>
                            <a:schemeClr val="accent5"/>
                          </a:solidFill>
                          <a:latin typeface="Cambria Math" panose="02040503050406030204" pitchFamily="18" charset="0"/>
                        </a:rPr>
                        <m:t>) (</m:t>
                      </m:r>
                      <m:r>
                        <a:rPr lang="en-US" sz="2400" b="1" i="1" dirty="0" smtClean="0">
                          <a:solidFill>
                            <a:schemeClr val="accent5"/>
                          </a:solidFill>
                          <a:latin typeface="Cambria Math" panose="02040503050406030204" pitchFamily="18" charset="0"/>
                        </a:rPr>
                        <m:t>𝒍𝒐𝒈𝒏</m:t>
                      </m:r>
                      <m:r>
                        <a:rPr lang="en-US" sz="2400" b="1" i="1" dirty="0" smtClean="0">
                          <a:solidFill>
                            <a:schemeClr val="accent5"/>
                          </a:solidFill>
                          <a:latin typeface="Cambria Math" panose="02040503050406030204" pitchFamily="18" charset="0"/>
                        </a:rPr>
                        <m:t>)</m:t>
                      </m:r>
                    </m:oMath>
                  </m:oMathPara>
                </a14:m>
                <a:endParaRPr lang="en-US" sz="2400" b="1" i="1" dirty="0">
                  <a:solidFill>
                    <a:schemeClr val="accent5"/>
                  </a:solidFill>
                </a:endParaRPr>
              </a:p>
            </p:txBody>
          </p:sp>
        </mc:Choice>
        <mc:Fallback xmlns="">
          <p:sp>
            <p:nvSpPr>
              <p:cNvPr id="12" name="Rounded Rectangular Callout 11"/>
              <p:cNvSpPr>
                <a:spLocks noRot="1" noChangeAspect="1" noMove="1" noResize="1" noEditPoints="1" noAdjustHandles="1" noChangeArrowheads="1" noChangeShapeType="1" noTextEdit="1"/>
              </p:cNvSpPr>
              <p:nvPr/>
            </p:nvSpPr>
            <p:spPr>
              <a:xfrm>
                <a:off x="5808615" y="4188821"/>
                <a:ext cx="2468880" cy="457200"/>
              </a:xfrm>
              <a:prstGeom prst="wedgeRoundRectCallout">
                <a:avLst>
                  <a:gd name="adj1" fmla="val -62857"/>
                  <a:gd name="adj2" fmla="val 17699"/>
                  <a:gd name="adj3" fmla="val 16667"/>
                </a:avLst>
              </a:prstGeom>
              <a:blipFill>
                <a:blip r:embed="rId7"/>
                <a:stretch>
                  <a:fillRect b="-18182"/>
                </a:stretch>
              </a:blipFill>
              <a:ln>
                <a:solidFill>
                  <a:schemeClr val="accent2">
                    <a:lumMod val="60000"/>
                    <a:lumOff val="40000"/>
                  </a:schemeClr>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2232404" y="5338047"/>
                <a:ext cx="7727192" cy="830997"/>
              </a:xfrm>
              <a:prstGeom prst="rect">
                <a:avLst/>
              </a:prstGeom>
            </p:spPr>
            <p:txBody>
              <a:bodyPr wrap="square">
                <a:spAutoFit/>
              </a:bodyPr>
              <a:lstStyle/>
              <a:p>
                <a:r>
                  <a:rPr lang="en-US" sz="2400" dirty="0">
                    <a:solidFill>
                      <a:schemeClr val="accent5"/>
                    </a:solidFill>
                  </a:rPr>
                  <a:t>Running time of heap sort algorithm is: </a:t>
                </a:r>
                <a:endParaRPr lang="en-US" sz="2400" i="1" dirty="0">
                  <a:solidFill>
                    <a:schemeClr val="accent5"/>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1" i="1">
                          <a:solidFill>
                            <a:schemeClr val="accent5"/>
                          </a:solidFill>
                          <a:latin typeface="Cambria Math" panose="02040503050406030204" pitchFamily="18" charset="0"/>
                        </a:rPr>
                        <m:t>𝑶</m:t>
                      </m:r>
                      <m:d>
                        <m:dPr>
                          <m:ctrlPr>
                            <a:rPr lang="en-US" sz="2400" b="1" i="1">
                              <a:solidFill>
                                <a:schemeClr val="accent5"/>
                              </a:solidFill>
                              <a:latin typeface="Cambria Math" panose="02040503050406030204" pitchFamily="18" charset="0"/>
                            </a:rPr>
                          </m:ctrlPr>
                        </m:dPr>
                        <m:e>
                          <m:r>
                            <a:rPr lang="en-US" sz="2400" b="1" i="1">
                              <a:solidFill>
                                <a:schemeClr val="accent5"/>
                              </a:solidFill>
                              <a:latin typeface="Cambria Math" panose="02040503050406030204" pitchFamily="18" charset="0"/>
                            </a:rPr>
                            <m:t>𝒏</m:t>
                          </m:r>
                          <m:r>
                            <a:rPr lang="en-US" sz="2400" b="1" i="1">
                              <a:solidFill>
                                <a:schemeClr val="accent5"/>
                              </a:solidFill>
                              <a:latin typeface="Cambria Math" panose="02040503050406030204" pitchFamily="18" charset="0"/>
                            </a:rPr>
                            <m:t> </m:t>
                          </m:r>
                          <m:r>
                            <a:rPr lang="en-US" sz="2400" b="1" i="1">
                              <a:solidFill>
                                <a:schemeClr val="accent5"/>
                              </a:solidFill>
                              <a:latin typeface="Cambria Math" panose="02040503050406030204" pitchFamily="18" charset="0"/>
                            </a:rPr>
                            <m:t>𝒍𝒐𝒈</m:t>
                          </m:r>
                          <m:r>
                            <a:rPr lang="en-US" sz="2400" b="1" i="1">
                              <a:solidFill>
                                <a:schemeClr val="accent5"/>
                              </a:solidFill>
                              <a:latin typeface="Cambria Math" panose="02040503050406030204" pitchFamily="18" charset="0"/>
                            </a:rPr>
                            <m:t> </m:t>
                          </m:r>
                          <m:r>
                            <a:rPr lang="en-US" sz="2400" b="1" i="1">
                              <a:solidFill>
                                <a:schemeClr val="accent5"/>
                              </a:solidFill>
                              <a:latin typeface="Cambria Math" panose="02040503050406030204" pitchFamily="18" charset="0"/>
                            </a:rPr>
                            <m:t>𝒏</m:t>
                          </m:r>
                        </m:e>
                      </m:d>
                      <m:r>
                        <a:rPr lang="en-US" sz="2400" b="1" i="1">
                          <a:solidFill>
                            <a:schemeClr val="accent5"/>
                          </a:solidFill>
                          <a:latin typeface="Cambria Math" panose="02040503050406030204" pitchFamily="18" charset="0"/>
                        </a:rPr>
                        <m:t>+</m:t>
                      </m:r>
                      <m:r>
                        <a:rPr lang="en-US" sz="2400" b="1" i="1">
                          <a:solidFill>
                            <a:schemeClr val="accent5"/>
                          </a:solidFill>
                          <a:latin typeface="Cambria Math" panose="02040503050406030204" pitchFamily="18" charset="0"/>
                        </a:rPr>
                        <m:t>𝑶</m:t>
                      </m:r>
                      <m:r>
                        <a:rPr lang="en-US" sz="2400" b="1" i="1">
                          <a:solidFill>
                            <a:schemeClr val="accent5"/>
                          </a:solidFill>
                          <a:latin typeface="Cambria Math" panose="02040503050406030204" pitchFamily="18" charset="0"/>
                        </a:rPr>
                        <m:t>(</m:t>
                      </m:r>
                      <m:func>
                        <m:funcPr>
                          <m:ctrlPr>
                            <a:rPr lang="en-US" sz="2400" b="1" i="1">
                              <a:solidFill>
                                <a:schemeClr val="accent5"/>
                              </a:solidFill>
                              <a:latin typeface="Cambria Math" panose="02040503050406030204" pitchFamily="18" charset="0"/>
                            </a:rPr>
                          </m:ctrlPr>
                        </m:funcPr>
                        <m:fName>
                          <m:r>
                            <a:rPr lang="en-US" sz="2400" b="1">
                              <a:solidFill>
                                <a:schemeClr val="accent5"/>
                              </a:solidFill>
                              <a:latin typeface="Cambria Math" panose="02040503050406030204" pitchFamily="18" charset="0"/>
                            </a:rPr>
                            <m:t>𝐥𝐨𝐠</m:t>
                          </m:r>
                        </m:fName>
                        <m:e>
                          <m:r>
                            <a:rPr lang="en-US" sz="2400" b="1" i="1">
                              <a:solidFill>
                                <a:schemeClr val="accent5"/>
                              </a:solidFill>
                              <a:latin typeface="Cambria Math" panose="02040503050406030204" pitchFamily="18" charset="0"/>
                            </a:rPr>
                            <m:t>𝒏</m:t>
                          </m:r>
                          <m:r>
                            <a:rPr lang="en-US" sz="2400" b="1" i="1">
                              <a:solidFill>
                                <a:schemeClr val="accent5"/>
                              </a:solidFill>
                              <a:latin typeface="Cambria Math" panose="02040503050406030204" pitchFamily="18" charset="0"/>
                            </a:rPr>
                            <m:t>)</m:t>
                          </m:r>
                          <m:d>
                            <m:dPr>
                              <m:ctrlPr>
                                <a:rPr lang="en-US" sz="2400" b="1" i="1">
                                  <a:solidFill>
                                    <a:schemeClr val="accent5"/>
                                  </a:solidFill>
                                  <a:latin typeface="Cambria Math" panose="02040503050406030204" pitchFamily="18" charset="0"/>
                                </a:rPr>
                              </m:ctrlPr>
                            </m:dPr>
                            <m:e>
                              <m:r>
                                <a:rPr lang="en-US" sz="2400" b="1" i="1">
                                  <a:solidFill>
                                    <a:schemeClr val="accent5"/>
                                  </a:solidFill>
                                  <a:latin typeface="Cambria Math" panose="02040503050406030204" pitchFamily="18" charset="0"/>
                                </a:rPr>
                                <m:t>𝒏</m:t>
                              </m:r>
                              <m:r>
                                <a:rPr lang="en-US" sz="2400" b="1" i="1">
                                  <a:solidFill>
                                    <a:schemeClr val="accent5"/>
                                  </a:solidFill>
                                  <a:latin typeface="Cambria Math" panose="02040503050406030204" pitchFamily="18" charset="0"/>
                                </a:rPr>
                                <m:t>−</m:t>
                              </m:r>
                              <m:r>
                                <a:rPr lang="en-US" sz="2400" b="1" i="1">
                                  <a:solidFill>
                                    <a:schemeClr val="accent5"/>
                                  </a:solidFill>
                                  <a:latin typeface="Cambria Math" panose="02040503050406030204" pitchFamily="18" charset="0"/>
                                </a:rPr>
                                <m:t>𝟏</m:t>
                              </m:r>
                            </m:e>
                          </m:d>
                          <m:r>
                            <a:rPr lang="en-US" sz="2400" b="1" i="1" smtClean="0">
                              <a:solidFill>
                                <a:schemeClr val="accent5"/>
                              </a:solidFill>
                              <a:latin typeface="Cambria Math" panose="02040503050406030204" pitchFamily="18" charset="0"/>
                            </a:rPr>
                            <m:t>+</m:t>
                          </m:r>
                          <m:r>
                            <a:rPr lang="en-US" sz="2400" b="1" i="1" smtClean="0">
                              <a:solidFill>
                                <a:schemeClr val="accent5"/>
                              </a:solidFill>
                              <a:latin typeface="Cambria Math" panose="02040503050406030204" pitchFamily="18" charset="0"/>
                            </a:rPr>
                            <m:t>𝑶</m:t>
                          </m:r>
                          <m:r>
                            <a:rPr lang="en-US" sz="2400" b="1" i="1" smtClean="0">
                              <a:solidFill>
                                <a:schemeClr val="accent5"/>
                              </a:solidFill>
                              <a:latin typeface="Cambria Math" panose="02040503050406030204" pitchFamily="18" charset="0"/>
                            </a:rPr>
                            <m:t>(</m:t>
                          </m:r>
                          <m:r>
                            <a:rPr lang="en-US" sz="2400" b="1" i="1" smtClean="0">
                              <a:solidFill>
                                <a:schemeClr val="accent5"/>
                              </a:solidFill>
                              <a:latin typeface="Cambria Math" panose="02040503050406030204" pitchFamily="18" charset="0"/>
                            </a:rPr>
                            <m:t>𝒏</m:t>
                          </m:r>
                          <m:r>
                            <a:rPr lang="en-US" sz="2400" b="1" i="1" smtClean="0">
                              <a:solidFill>
                                <a:schemeClr val="accent5"/>
                              </a:solidFill>
                              <a:latin typeface="Cambria Math" panose="02040503050406030204" pitchFamily="18" charset="0"/>
                            </a:rPr>
                            <m:t>−</m:t>
                          </m:r>
                          <m:r>
                            <a:rPr lang="en-US" sz="2400" b="1" i="1" smtClean="0">
                              <a:solidFill>
                                <a:schemeClr val="accent5"/>
                              </a:solidFill>
                              <a:latin typeface="Cambria Math" panose="02040503050406030204" pitchFamily="18" charset="0"/>
                            </a:rPr>
                            <m:t>𝟏</m:t>
                          </m:r>
                          <m:r>
                            <a:rPr lang="en-US" sz="2400" b="1" i="1" smtClean="0">
                              <a:solidFill>
                                <a:schemeClr val="accent5"/>
                              </a:solidFill>
                              <a:latin typeface="Cambria Math" panose="02040503050406030204" pitchFamily="18" charset="0"/>
                            </a:rPr>
                            <m:t>)=</m:t>
                          </m:r>
                          <m:r>
                            <a:rPr lang="en-US" sz="2400" b="1" i="1">
                              <a:solidFill>
                                <a:schemeClr val="accent5"/>
                              </a:solidFill>
                              <a:latin typeface="Cambria Math" panose="02040503050406030204" pitchFamily="18" charset="0"/>
                            </a:rPr>
                            <m:t>𝑶</m:t>
                          </m:r>
                          <m:r>
                            <a:rPr lang="en-US" sz="2400" b="1" i="1">
                              <a:solidFill>
                                <a:schemeClr val="accent5"/>
                              </a:solidFill>
                              <a:latin typeface="Cambria Math" panose="02040503050406030204" pitchFamily="18" charset="0"/>
                            </a:rPr>
                            <m:t>(</m:t>
                          </m:r>
                          <m:r>
                            <a:rPr lang="en-US" sz="2400" b="1" i="1">
                              <a:solidFill>
                                <a:schemeClr val="accent5"/>
                              </a:solidFill>
                              <a:latin typeface="Cambria Math" panose="02040503050406030204" pitchFamily="18" charset="0"/>
                            </a:rPr>
                            <m:t>𝒏</m:t>
                          </m:r>
                          <m:func>
                            <m:funcPr>
                              <m:ctrlPr>
                                <a:rPr lang="en-US" sz="2400" b="1" i="1">
                                  <a:solidFill>
                                    <a:schemeClr val="accent5"/>
                                  </a:solidFill>
                                  <a:latin typeface="Cambria Math" panose="02040503050406030204" pitchFamily="18" charset="0"/>
                                </a:rPr>
                              </m:ctrlPr>
                            </m:funcPr>
                            <m:fName>
                              <m:r>
                                <a:rPr lang="en-US" sz="2400" b="1">
                                  <a:solidFill>
                                    <a:schemeClr val="accent5"/>
                                  </a:solidFill>
                                  <a:latin typeface="Cambria Math" panose="02040503050406030204" pitchFamily="18" charset="0"/>
                                </a:rPr>
                                <m:t>𝐥𝐨𝐠</m:t>
                              </m:r>
                            </m:fName>
                            <m:e>
                              <m:r>
                                <a:rPr lang="en-US" sz="2400" b="1" i="1">
                                  <a:solidFill>
                                    <a:schemeClr val="accent5"/>
                                  </a:solidFill>
                                  <a:latin typeface="Cambria Math" panose="02040503050406030204" pitchFamily="18" charset="0"/>
                                </a:rPr>
                                <m:t>𝒏</m:t>
                              </m:r>
                              <m:r>
                                <a:rPr lang="en-US" sz="2400" b="1" i="1">
                                  <a:solidFill>
                                    <a:schemeClr val="accent5"/>
                                  </a:solidFill>
                                  <a:latin typeface="Cambria Math" panose="02040503050406030204" pitchFamily="18" charset="0"/>
                                </a:rPr>
                                <m:t>)</m:t>
                              </m:r>
                            </m:e>
                          </m:func>
                        </m:e>
                      </m:func>
                    </m:oMath>
                  </m:oMathPara>
                </a14:m>
                <a:endParaRPr lang="en-US" sz="2400" b="1" dirty="0">
                  <a:solidFill>
                    <a:schemeClr val="accent5"/>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2232404" y="5338047"/>
                <a:ext cx="7727192" cy="830997"/>
              </a:xfrm>
              <a:prstGeom prst="rect">
                <a:avLst/>
              </a:prstGeom>
              <a:blipFill>
                <a:blip r:embed="rId8"/>
                <a:stretch>
                  <a:fillRect l="-1183" t="-5147" b="-10294"/>
                </a:stretch>
              </a:blipFill>
            </p:spPr>
            <p:txBody>
              <a:bodyPr/>
              <a:lstStyle/>
              <a:p>
                <a:r>
                  <a:rPr lang="en-US">
                    <a:noFill/>
                  </a:rPr>
                  <a:t> </a:t>
                </a:r>
              </a:p>
            </p:txBody>
          </p:sp>
        </mc:Fallback>
      </mc:AlternateContent>
      <p:sp>
        <p:nvSpPr>
          <p:cNvPr id="14" name="Rectangle 13"/>
          <p:cNvSpPr/>
          <p:nvPr/>
        </p:nvSpPr>
        <p:spPr>
          <a:xfrm>
            <a:off x="8364071" y="5741894"/>
            <a:ext cx="1465729" cy="443753"/>
          </a:xfrm>
          <a:prstGeom prst="rect">
            <a:avLst/>
          </a:prstGeom>
          <a:noFill/>
          <a:ln w="28575">
            <a:solidFill>
              <a:srgbClr val="ED52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51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heel(1)">
                                      <p:cBhvr>
                                        <p:cTn id="40" dur="2000"/>
                                        <p:tgtEl>
                                          <p:spTgt spid="4"/>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10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1"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10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1"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down)">
                                      <p:cBhvr>
                                        <p:cTn id="54" dur="10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grpId="1" nodeType="clickEffect">
                                  <p:stCondLst>
                                    <p:cond delay="0"/>
                                  </p:stCondLst>
                                  <p:childTnLst>
                                    <p:animEffect transition="out" filter="randombar(horizontal)">
                                      <p:cBhvr>
                                        <p:cTn id="58" dur="500"/>
                                        <p:tgtEl>
                                          <p:spTgt spid="5"/>
                                        </p:tgtEl>
                                      </p:cBhvr>
                                    </p:animEffect>
                                    <p:set>
                                      <p:cBhvr>
                                        <p:cTn id="59" dur="1" fill="hold">
                                          <p:stCondLst>
                                            <p:cond delay="499"/>
                                          </p:stCondLst>
                                        </p:cTn>
                                        <p:tgtEl>
                                          <p:spTgt spid="5"/>
                                        </p:tgtEl>
                                        <p:attrNameLst>
                                          <p:attrName>style.visibility</p:attrName>
                                        </p:attrNameLst>
                                      </p:cBhvr>
                                      <p:to>
                                        <p:strVal val="hidden"/>
                                      </p:to>
                                    </p:set>
                                  </p:childTnLst>
                                </p:cTn>
                              </p:par>
                              <p:par>
                                <p:cTn id="60" presetID="14" presetClass="exit" presetSubtype="10" fill="hold" grpId="0" nodeType="withEffect">
                                  <p:stCondLst>
                                    <p:cond delay="0"/>
                                  </p:stCondLst>
                                  <p:childTnLst>
                                    <p:animEffect transition="out" filter="randombar(horizontal)">
                                      <p:cBhvr>
                                        <p:cTn id="61" dur="500"/>
                                        <p:tgtEl>
                                          <p:spTgt spid="9"/>
                                        </p:tgtEl>
                                      </p:cBhvr>
                                    </p:animEffect>
                                    <p:set>
                                      <p:cBhvr>
                                        <p:cTn id="62" dur="1" fill="hold">
                                          <p:stCondLst>
                                            <p:cond delay="499"/>
                                          </p:stCondLst>
                                        </p:cTn>
                                        <p:tgtEl>
                                          <p:spTgt spid="9"/>
                                        </p:tgtEl>
                                        <p:attrNameLst>
                                          <p:attrName>style.visibility</p:attrName>
                                        </p:attrNameLst>
                                      </p:cBhvr>
                                      <p:to>
                                        <p:strVal val="hidden"/>
                                      </p:to>
                                    </p:set>
                                  </p:childTnLst>
                                </p:cTn>
                              </p:par>
                              <p:par>
                                <p:cTn id="63" presetID="14" presetClass="exit" presetSubtype="10" fill="hold" grpId="0" nodeType="withEffect">
                                  <p:stCondLst>
                                    <p:cond delay="0"/>
                                  </p:stCondLst>
                                  <p:childTnLst>
                                    <p:animEffect transition="out" filter="randombar(horizontal)">
                                      <p:cBhvr>
                                        <p:cTn id="64" dur="500"/>
                                        <p:tgtEl>
                                          <p:spTgt spid="10"/>
                                        </p:tgtEl>
                                      </p:cBhvr>
                                    </p:animEffect>
                                    <p:set>
                                      <p:cBhvr>
                                        <p:cTn id="65" dur="1" fill="hold">
                                          <p:stCondLst>
                                            <p:cond delay="499"/>
                                          </p:stCondLst>
                                        </p:cTn>
                                        <p:tgtEl>
                                          <p:spTgt spid="10"/>
                                        </p:tgtEl>
                                        <p:attrNameLst>
                                          <p:attrName>style.visibility</p:attrName>
                                        </p:attrNameLst>
                                      </p:cBhvr>
                                      <p:to>
                                        <p:strVal val="hidden"/>
                                      </p:to>
                                    </p:se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wipe(left)">
                                      <p:cBhvr>
                                        <p:cTn id="69" dur="1250"/>
                                        <p:tgtEl>
                                          <p:spTgt spid="8"/>
                                        </p:tgtEl>
                                      </p:cBhvr>
                                    </p:animEffect>
                                  </p:childTnLst>
                                </p:cTn>
                              </p:par>
                            </p:childTnLst>
                          </p:cTn>
                        </p:par>
                      </p:childTnLst>
                    </p:cTn>
                  </p:par>
                  <p:par>
                    <p:cTn id="70" fill="hold">
                      <p:stCondLst>
                        <p:cond delay="indefinite"/>
                      </p:stCondLst>
                      <p:childTnLst>
                        <p:par>
                          <p:cTn id="71" fill="hold">
                            <p:stCondLst>
                              <p:cond delay="0"/>
                            </p:stCondLst>
                            <p:childTnLst>
                              <p:par>
                                <p:cTn id="72" presetID="21" presetClass="entr" presetSubtype="1" fill="hold" grpId="0" nodeType="click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wheel(1)">
                                      <p:cBhvr>
                                        <p:cTn id="74" dur="750"/>
                                        <p:tgtEl>
                                          <p:spTgt spid="6"/>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wipe(left)">
                                      <p:cBhvr>
                                        <p:cTn id="79" dur="1000"/>
                                        <p:tgtEl>
                                          <p:spTgt spid="7"/>
                                        </p:tgtEl>
                                      </p:cBhvr>
                                    </p:animEffect>
                                  </p:childTnLst>
                                </p:cTn>
                              </p:par>
                            </p:childTnLst>
                          </p:cTn>
                        </p:par>
                      </p:childTnLst>
                    </p:cTn>
                  </p:par>
                  <p:par>
                    <p:cTn id="80" fill="hold">
                      <p:stCondLst>
                        <p:cond delay="indefinite"/>
                      </p:stCondLst>
                      <p:childTnLst>
                        <p:par>
                          <p:cTn id="81" fill="hold">
                            <p:stCondLst>
                              <p:cond delay="0"/>
                            </p:stCondLst>
                            <p:childTnLst>
                              <p:par>
                                <p:cTn id="82" presetID="21" presetClass="entr" presetSubtype="1" fill="hold" grpId="0" nodeType="click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wheel(1)">
                                      <p:cBhvr>
                                        <p:cTn id="84" dur="2000"/>
                                        <p:tgtEl>
                                          <p:spTgt spid="11"/>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wipe(left)">
                                      <p:cBhvr>
                                        <p:cTn id="89" dur="1000"/>
                                        <p:tgtEl>
                                          <p:spTgt spid="12"/>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3"/>
                                        </p:tgtEl>
                                        <p:attrNameLst>
                                          <p:attrName>style.visibility</p:attrName>
                                        </p:attrNameLst>
                                      </p:cBhvr>
                                      <p:to>
                                        <p:strVal val="visible"/>
                                      </p:to>
                                    </p:set>
                                    <p:animEffect transition="in" filter="wipe(left)">
                                      <p:cBhvr>
                                        <p:cTn id="94" dur="1500"/>
                                        <p:tgtEl>
                                          <p:spTgt spid="13"/>
                                        </p:tgtEl>
                                      </p:cBhvr>
                                    </p:animEffect>
                                  </p:childTnLst>
                                </p:cTn>
                              </p:par>
                            </p:childTnLst>
                          </p:cTn>
                        </p:par>
                        <p:par>
                          <p:cTn id="95" fill="hold">
                            <p:stCondLst>
                              <p:cond delay="1500"/>
                            </p:stCondLst>
                            <p:childTnLst>
                              <p:par>
                                <p:cTn id="96" presetID="21" presetClass="entr" presetSubtype="1" fill="hold" grpId="0" nodeType="after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wheel(1)">
                                      <p:cBhvr>
                                        <p:cTn id="98"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7" grpId="0" animBg="1"/>
      <p:bldP spid="8" grpId="0" animBg="1"/>
      <p:bldP spid="9" grpId="0" animBg="1"/>
      <p:bldP spid="9" grpId="1" animBg="1"/>
      <p:bldP spid="10" grpId="0" animBg="1"/>
      <p:bldP spid="10" grpId="1" animBg="1"/>
      <p:bldP spid="11" grpId="0" animBg="1"/>
      <p:bldP spid="12" grpId="0" animBg="1"/>
      <p:bldP spid="13" grpId="0"/>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1850" y="1709738"/>
            <a:ext cx="10515600" cy="2852737"/>
          </a:xfrm>
        </p:spPr>
        <p:txBody>
          <a:bodyPr/>
          <a:lstStyle/>
          <a:p>
            <a:r>
              <a:rPr lang="en-US" dirty="0"/>
              <a:t>Binomial Heap </a:t>
            </a:r>
          </a:p>
        </p:txBody>
      </p:sp>
      <p:sp>
        <p:nvSpPr>
          <p:cNvPr id="3" name="Text Placeholder 2"/>
          <p:cNvSpPr>
            <a:spLocks noGrp="1"/>
          </p:cNvSpPr>
          <p:nvPr>
            <p:ph type="body" idx="4294967295"/>
          </p:nvPr>
        </p:nvSpPr>
        <p:spPr>
          <a:xfrm>
            <a:off x="831850" y="4589463"/>
            <a:ext cx="10515600" cy="1500187"/>
          </a:xfrm>
        </p:spPr>
        <p:txBody>
          <a:bodyPr/>
          <a:lstStyle/>
          <a:p>
            <a:endParaRPr lang="en-US"/>
          </a:p>
        </p:txBody>
      </p:sp>
    </p:spTree>
    <p:extLst>
      <p:ext uri="{BB962C8B-B14F-4D97-AF65-F5344CB8AC3E}">
        <p14:creationId xmlns:p14="http://schemas.microsoft.com/office/powerpoint/2010/main" val="2700407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Binomial Tree</a:t>
            </a:r>
            <a:endParaRPr lang="en-IN" dirty="0"/>
          </a:p>
        </p:txBody>
      </p:sp>
      <p:sp>
        <p:nvSpPr>
          <p:cNvPr id="3" name="Content Placeholder 2"/>
          <p:cNvSpPr>
            <a:spLocks noGrp="1"/>
          </p:cNvSpPr>
          <p:nvPr>
            <p:ph idx="1"/>
          </p:nvPr>
        </p:nvSpPr>
        <p:spPr/>
        <p:txBody>
          <a:bodyPr/>
          <a:lstStyle/>
          <a:p>
            <a:r>
              <a:rPr lang="en-IN" dirty="0"/>
              <a:t>Binomial Heap is an extension of Binary Heap that </a:t>
            </a:r>
            <a:r>
              <a:rPr lang="en-IN" dirty="0">
                <a:solidFill>
                  <a:srgbClr val="C00000"/>
                </a:solidFill>
              </a:rPr>
              <a:t>provides faster union </a:t>
            </a:r>
            <a:r>
              <a:rPr lang="en-IN" dirty="0"/>
              <a:t>or </a:t>
            </a:r>
            <a:r>
              <a:rPr lang="en-IN" dirty="0">
                <a:solidFill>
                  <a:srgbClr val="C00000"/>
                </a:solidFill>
              </a:rPr>
              <a:t>merge operation </a:t>
            </a:r>
            <a:r>
              <a:rPr lang="en-IN" dirty="0"/>
              <a:t>together with other operations provided by Binary Heap.</a:t>
            </a:r>
            <a:endParaRPr lang="en-US" altLang="en-US" dirty="0"/>
          </a:p>
          <a:p>
            <a:r>
              <a:rPr lang="en-US" altLang="en-US" dirty="0"/>
              <a:t>A binomial heap is a </a:t>
            </a:r>
            <a:r>
              <a:rPr lang="en-US" altLang="en-US" dirty="0">
                <a:solidFill>
                  <a:srgbClr val="C00000"/>
                </a:solidFill>
              </a:rPr>
              <a:t>collection of binomial trees</a:t>
            </a:r>
            <a:r>
              <a:rPr lang="en-US" altLang="en-US" dirty="0"/>
              <a:t>.</a:t>
            </a:r>
          </a:p>
          <a:p>
            <a:r>
              <a:rPr lang="en-US" altLang="en-US" dirty="0"/>
              <a:t>Binomial tree B</a:t>
            </a:r>
            <a:r>
              <a:rPr lang="en-US" altLang="en-US" baseline="-25000" dirty="0"/>
              <a:t>k</a:t>
            </a:r>
            <a:r>
              <a:rPr lang="en-US" altLang="en-US" dirty="0"/>
              <a:t> is an ordered tree defined recursively.  The binomial tree B</a:t>
            </a:r>
            <a:r>
              <a:rPr lang="en-US" altLang="en-US" baseline="-25000" dirty="0"/>
              <a:t>0</a:t>
            </a:r>
            <a:r>
              <a:rPr lang="en-US" altLang="en-US" dirty="0"/>
              <a:t> has one node.  The binomial tree B</a:t>
            </a:r>
            <a:r>
              <a:rPr lang="en-US" altLang="en-US" baseline="-25000" dirty="0"/>
              <a:t>k</a:t>
            </a:r>
            <a:r>
              <a:rPr lang="en-US" altLang="en-US" dirty="0"/>
              <a:t> consists of two binomial trees B</a:t>
            </a:r>
            <a:r>
              <a:rPr lang="en-US" altLang="en-US" baseline="-25000" dirty="0"/>
              <a:t>k-1</a:t>
            </a:r>
            <a:r>
              <a:rPr lang="en-US" altLang="en-US" dirty="0"/>
              <a:t> and they are connected such that the root of one tree is the leftmost child of the other. </a:t>
            </a:r>
          </a:p>
          <a:p>
            <a:pPr>
              <a:buNone/>
            </a:pPr>
            <a:endParaRPr lang="en-US" altLang="en-US" dirty="0"/>
          </a:p>
          <a:p>
            <a:r>
              <a:rPr lang="en-US" altLang="en-US" dirty="0"/>
              <a:t>Binomial tree properties:</a:t>
            </a:r>
          </a:p>
          <a:p>
            <a:pPr lvl="1"/>
            <a:r>
              <a:rPr lang="en-US" altLang="en-US" sz="2400" dirty="0"/>
              <a:t>B</a:t>
            </a:r>
            <a:r>
              <a:rPr lang="en-US" altLang="en-US" sz="2400" baseline="-25000" dirty="0"/>
              <a:t>k</a:t>
            </a:r>
            <a:r>
              <a:rPr lang="en-US" altLang="en-US" sz="2400" dirty="0"/>
              <a:t> has 2</a:t>
            </a:r>
            <a:r>
              <a:rPr lang="en-US" altLang="en-US" sz="2400" baseline="30000" dirty="0"/>
              <a:t>k</a:t>
            </a:r>
            <a:r>
              <a:rPr lang="en-US" altLang="en-US" sz="2400" dirty="0"/>
              <a:t> nodes</a:t>
            </a:r>
          </a:p>
          <a:p>
            <a:pPr lvl="1"/>
            <a:r>
              <a:rPr lang="en-US" altLang="en-US" sz="2400" dirty="0"/>
              <a:t>B</a:t>
            </a:r>
            <a:r>
              <a:rPr lang="en-US" altLang="en-US" sz="2400" baseline="-25000" dirty="0"/>
              <a:t>k</a:t>
            </a:r>
            <a:r>
              <a:rPr lang="en-US" altLang="en-US" sz="2400" dirty="0"/>
              <a:t> has height k </a:t>
            </a:r>
          </a:p>
          <a:p>
            <a:pPr lvl="1"/>
            <a:r>
              <a:rPr lang="en-US" altLang="en-US" sz="2400" dirty="0"/>
              <a:t>There are exactly ( </a:t>
            </a:r>
            <a:r>
              <a:rPr lang="en-US" altLang="en-US" sz="2400" dirty="0" err="1"/>
              <a:t>i</a:t>
            </a:r>
            <a:r>
              <a:rPr lang="en-US" altLang="en-US" sz="2400" baseline="30000" dirty="0" err="1"/>
              <a:t>k</a:t>
            </a:r>
            <a:r>
              <a:rPr lang="en-US" altLang="en-US" sz="2400" dirty="0"/>
              <a:t>) nodes at depth </a:t>
            </a:r>
            <a:r>
              <a:rPr lang="en-US" altLang="en-US" sz="2400" dirty="0" err="1"/>
              <a:t>i</a:t>
            </a:r>
            <a:r>
              <a:rPr lang="en-US" altLang="en-US" sz="2400" dirty="0"/>
              <a:t> for </a:t>
            </a:r>
            <a:r>
              <a:rPr lang="en-US" altLang="en-US" sz="2400" dirty="0" err="1"/>
              <a:t>i</a:t>
            </a:r>
            <a:r>
              <a:rPr lang="en-US" altLang="en-US" sz="2400" dirty="0"/>
              <a:t>=0, 1, 2,…,k.</a:t>
            </a:r>
          </a:p>
          <a:p>
            <a:pPr lvl="1"/>
            <a:r>
              <a:rPr lang="en-US" altLang="en-US" sz="2400" dirty="0"/>
              <a:t>The root has degree k which is greater than other node in the tree.  Each of the root’s child is the root of a subtree B</a:t>
            </a:r>
            <a:r>
              <a:rPr lang="en-US" altLang="en-US" sz="2400" baseline="-25000" dirty="0"/>
              <a:t>i</a:t>
            </a:r>
            <a:r>
              <a:rPr lang="en-US" altLang="en-US" sz="2400" dirty="0"/>
              <a:t>.</a:t>
            </a:r>
          </a:p>
          <a:p>
            <a:endParaRPr lang="en-US" altLang="en-US" sz="2000" dirty="0"/>
          </a:p>
          <a:p>
            <a:endParaRPr lang="en-IN" dirty="0"/>
          </a:p>
        </p:txBody>
      </p:sp>
    </p:spTree>
    <p:extLst>
      <p:ext uri="{BB962C8B-B14F-4D97-AF65-F5344CB8AC3E}">
        <p14:creationId xmlns:p14="http://schemas.microsoft.com/office/powerpoint/2010/main" val="291733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Representation of Heap</a:t>
            </a:r>
          </a:p>
        </p:txBody>
      </p:sp>
      <p:sp>
        <p:nvSpPr>
          <p:cNvPr id="3" name="Content Placeholder 2"/>
          <p:cNvSpPr>
            <a:spLocks noGrp="1"/>
          </p:cNvSpPr>
          <p:nvPr>
            <p:ph idx="1"/>
          </p:nvPr>
        </p:nvSpPr>
        <p:spPr/>
        <p:txBody>
          <a:bodyPr/>
          <a:lstStyle/>
          <a:p>
            <a:r>
              <a:rPr lang="en-US" dirty="0"/>
              <a:t>Heap can be implemented using an Array.</a:t>
            </a:r>
          </a:p>
          <a:p>
            <a:r>
              <a:rPr lang="en-US" dirty="0"/>
              <a:t>An array 𝐴 that represents a heap is an object with two attributes: </a:t>
            </a:r>
          </a:p>
          <a:p>
            <a:pPr marL="914400" lvl="1" indent="-457200">
              <a:buFont typeface="+mj-lt"/>
              <a:buAutoNum type="arabicPeriod"/>
            </a:pPr>
            <a:r>
              <a:rPr lang="en-US" dirty="0"/>
              <a:t>𝑙𝑒𝑛𝑔𝑡ℎ[𝐴], which is the number of elements in the array, and </a:t>
            </a:r>
          </a:p>
          <a:p>
            <a:pPr marL="914400" lvl="1" indent="-457200">
              <a:buFont typeface="+mj-lt"/>
              <a:buAutoNum type="arabicPeriod"/>
            </a:pPr>
            <a:r>
              <a:rPr lang="en-US" dirty="0"/>
              <a:t>ℎ𝑒𝑎𝑝−𝑠𝑖𝑧𝑒[𝐴], the number of elements in the heap stored within array 𝐴</a:t>
            </a:r>
          </a:p>
        </p:txBody>
      </p:sp>
      <p:sp>
        <p:nvSpPr>
          <p:cNvPr id="4" name="Oval 3"/>
          <p:cNvSpPr/>
          <p:nvPr/>
        </p:nvSpPr>
        <p:spPr>
          <a:xfrm>
            <a:off x="2986320" y="2747554"/>
            <a:ext cx="640080" cy="64008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A71160"/>
                </a:solidFill>
              </a:rPr>
              <a:t>16</a:t>
            </a:r>
          </a:p>
        </p:txBody>
      </p:sp>
      <p:sp>
        <p:nvSpPr>
          <p:cNvPr id="5" name="Oval 4"/>
          <p:cNvSpPr/>
          <p:nvPr/>
        </p:nvSpPr>
        <p:spPr>
          <a:xfrm>
            <a:off x="2046260" y="3730566"/>
            <a:ext cx="640080" cy="64008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A71160"/>
                </a:solidFill>
              </a:rPr>
              <a:t>14</a:t>
            </a:r>
          </a:p>
        </p:txBody>
      </p:sp>
      <p:sp>
        <p:nvSpPr>
          <p:cNvPr id="6" name="Oval 5"/>
          <p:cNvSpPr/>
          <p:nvPr/>
        </p:nvSpPr>
        <p:spPr>
          <a:xfrm>
            <a:off x="4029070" y="3730566"/>
            <a:ext cx="640080" cy="64008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A71160"/>
                </a:solidFill>
              </a:rPr>
              <a:t>10</a:t>
            </a:r>
          </a:p>
        </p:txBody>
      </p:sp>
      <p:sp>
        <p:nvSpPr>
          <p:cNvPr id="7" name="Oval 6"/>
          <p:cNvSpPr/>
          <p:nvPr/>
        </p:nvSpPr>
        <p:spPr>
          <a:xfrm>
            <a:off x="1068348" y="4694439"/>
            <a:ext cx="640080" cy="64008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A71160"/>
                </a:solidFill>
              </a:rPr>
              <a:t>8</a:t>
            </a:r>
          </a:p>
        </p:txBody>
      </p:sp>
      <p:sp>
        <p:nvSpPr>
          <p:cNvPr id="8" name="Oval 7"/>
          <p:cNvSpPr/>
          <p:nvPr/>
        </p:nvSpPr>
        <p:spPr>
          <a:xfrm>
            <a:off x="2692417" y="4694439"/>
            <a:ext cx="640080" cy="64008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A71160"/>
                </a:solidFill>
              </a:rPr>
              <a:t>7</a:t>
            </a:r>
          </a:p>
        </p:txBody>
      </p:sp>
      <p:cxnSp>
        <p:nvCxnSpPr>
          <p:cNvPr id="9" name="Straight Arrow Connector 8"/>
          <p:cNvCxnSpPr>
            <a:stCxn id="4" idx="3"/>
            <a:endCxn id="5" idx="0"/>
          </p:cNvCxnSpPr>
          <p:nvPr/>
        </p:nvCxnSpPr>
        <p:spPr>
          <a:xfrm flipH="1">
            <a:off x="2366300" y="3293896"/>
            <a:ext cx="713758" cy="43667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5"/>
            <a:endCxn id="6" idx="0"/>
          </p:cNvCxnSpPr>
          <p:nvPr/>
        </p:nvCxnSpPr>
        <p:spPr>
          <a:xfrm>
            <a:off x="3532662" y="3293896"/>
            <a:ext cx="816448" cy="43667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7" idx="0"/>
          </p:cNvCxnSpPr>
          <p:nvPr/>
        </p:nvCxnSpPr>
        <p:spPr>
          <a:xfrm flipH="1">
            <a:off x="1388388" y="4276908"/>
            <a:ext cx="751610" cy="417531"/>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5"/>
            <a:endCxn id="8" idx="0"/>
          </p:cNvCxnSpPr>
          <p:nvPr/>
        </p:nvCxnSpPr>
        <p:spPr>
          <a:xfrm>
            <a:off x="2592602" y="4276908"/>
            <a:ext cx="419855" cy="417531"/>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14" idx="0"/>
          </p:cNvCxnSpPr>
          <p:nvPr/>
        </p:nvCxnSpPr>
        <p:spPr>
          <a:xfrm flipH="1">
            <a:off x="3761391" y="4276908"/>
            <a:ext cx="361417" cy="417531"/>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441351" y="4694439"/>
            <a:ext cx="640080" cy="64008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A71160"/>
                </a:solidFill>
              </a:rPr>
              <a:t>9</a:t>
            </a:r>
          </a:p>
        </p:txBody>
      </p:sp>
      <p:sp>
        <p:nvSpPr>
          <p:cNvPr id="15" name="Oval 14"/>
          <p:cNvSpPr/>
          <p:nvPr/>
        </p:nvSpPr>
        <p:spPr>
          <a:xfrm>
            <a:off x="4720263" y="4694439"/>
            <a:ext cx="640080" cy="64008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A71160"/>
                </a:solidFill>
              </a:rPr>
              <a:t>3</a:t>
            </a:r>
          </a:p>
        </p:txBody>
      </p:sp>
      <p:cxnSp>
        <p:nvCxnSpPr>
          <p:cNvPr id="16" name="Straight Arrow Connector 15"/>
          <p:cNvCxnSpPr>
            <a:stCxn id="6" idx="5"/>
            <a:endCxn id="15" idx="0"/>
          </p:cNvCxnSpPr>
          <p:nvPr/>
        </p:nvCxnSpPr>
        <p:spPr>
          <a:xfrm>
            <a:off x="4575412" y="4276908"/>
            <a:ext cx="464891" cy="417531"/>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23470" y="5748535"/>
            <a:ext cx="640080" cy="64008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A71160"/>
                </a:solidFill>
              </a:rPr>
              <a:t>2</a:t>
            </a:r>
          </a:p>
        </p:txBody>
      </p:sp>
      <p:sp>
        <p:nvSpPr>
          <p:cNvPr id="18" name="Oval 17"/>
          <p:cNvSpPr/>
          <p:nvPr/>
        </p:nvSpPr>
        <p:spPr>
          <a:xfrm>
            <a:off x="1679153" y="5748535"/>
            <a:ext cx="640080" cy="64008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A71160"/>
                </a:solidFill>
              </a:rPr>
              <a:t>4</a:t>
            </a:r>
          </a:p>
        </p:txBody>
      </p:sp>
      <p:sp>
        <p:nvSpPr>
          <p:cNvPr id="19" name="Oval 18"/>
          <p:cNvSpPr/>
          <p:nvPr/>
        </p:nvSpPr>
        <p:spPr>
          <a:xfrm>
            <a:off x="2379133" y="5748535"/>
            <a:ext cx="640080" cy="64008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A71160"/>
                </a:solidFill>
              </a:rPr>
              <a:t>1</a:t>
            </a:r>
          </a:p>
        </p:txBody>
      </p:sp>
      <p:cxnSp>
        <p:nvCxnSpPr>
          <p:cNvPr id="20" name="Straight Arrow Connector 19"/>
          <p:cNvCxnSpPr>
            <a:stCxn id="7" idx="3"/>
            <a:endCxn id="17" idx="0"/>
          </p:cNvCxnSpPr>
          <p:nvPr/>
        </p:nvCxnSpPr>
        <p:spPr>
          <a:xfrm flipH="1">
            <a:off x="543510" y="5240781"/>
            <a:ext cx="618576" cy="50775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18" idx="0"/>
          </p:cNvCxnSpPr>
          <p:nvPr/>
        </p:nvCxnSpPr>
        <p:spPr>
          <a:xfrm>
            <a:off x="1614690" y="5240781"/>
            <a:ext cx="384503" cy="50775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4"/>
            <a:endCxn id="19" idx="0"/>
          </p:cNvCxnSpPr>
          <p:nvPr/>
        </p:nvCxnSpPr>
        <p:spPr>
          <a:xfrm flipH="1">
            <a:off x="2699173" y="5334519"/>
            <a:ext cx="313284" cy="41401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3" name="Table 22"/>
          <p:cNvGraphicFramePr>
            <a:graphicFrameLocks noGrp="1"/>
          </p:cNvGraphicFramePr>
          <p:nvPr/>
        </p:nvGraphicFramePr>
        <p:xfrm>
          <a:off x="6271641" y="5717964"/>
          <a:ext cx="539556" cy="588630"/>
        </p:xfrm>
        <a:graphic>
          <a:graphicData uri="http://schemas.openxmlformats.org/drawingml/2006/table">
            <a:tbl>
              <a:tblPr firstRow="1" bandRow="1">
                <a:tableStyleId>{5940675A-B579-460E-94D1-54222C63F5DA}</a:tableStyleId>
              </a:tblPr>
              <a:tblGrid>
                <a:gridCol w="539556">
                  <a:extLst>
                    <a:ext uri="{9D8B030D-6E8A-4147-A177-3AD203B41FA5}">
                      <a16:colId xmlns:a16="http://schemas.microsoft.com/office/drawing/2014/main" val="20000"/>
                    </a:ext>
                  </a:extLst>
                </a:gridCol>
              </a:tblGrid>
              <a:tr h="588630">
                <a:tc>
                  <a:txBody>
                    <a:bodyPr/>
                    <a:lstStyle/>
                    <a:p>
                      <a:pPr algn="ctr"/>
                      <a:r>
                        <a:rPr lang="en-US" sz="2400" dirty="0">
                          <a:solidFill>
                            <a:srgbClr val="002060"/>
                          </a:solidFill>
                        </a:rPr>
                        <a:t>16</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nvGraphicFramePr>
        <p:xfrm>
          <a:off x="6818467" y="5715001"/>
          <a:ext cx="539556" cy="588630"/>
        </p:xfrm>
        <a:graphic>
          <a:graphicData uri="http://schemas.openxmlformats.org/drawingml/2006/table">
            <a:tbl>
              <a:tblPr firstRow="1" bandRow="1">
                <a:tableStyleId>{5940675A-B579-460E-94D1-54222C63F5DA}</a:tableStyleId>
              </a:tblPr>
              <a:tblGrid>
                <a:gridCol w="539556">
                  <a:extLst>
                    <a:ext uri="{9D8B030D-6E8A-4147-A177-3AD203B41FA5}">
                      <a16:colId xmlns:a16="http://schemas.microsoft.com/office/drawing/2014/main" val="20000"/>
                    </a:ext>
                  </a:extLst>
                </a:gridCol>
              </a:tblGrid>
              <a:tr h="588630">
                <a:tc>
                  <a:txBody>
                    <a:bodyPr/>
                    <a:lstStyle/>
                    <a:p>
                      <a:pPr algn="ctr"/>
                      <a:r>
                        <a:rPr lang="en-US" sz="2400" dirty="0">
                          <a:solidFill>
                            <a:srgbClr val="002060"/>
                          </a:solidFill>
                        </a:rPr>
                        <a:t>14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5" name="Table 24"/>
          <p:cNvGraphicFramePr>
            <a:graphicFrameLocks noGrp="1"/>
          </p:cNvGraphicFramePr>
          <p:nvPr/>
        </p:nvGraphicFramePr>
        <p:xfrm>
          <a:off x="7362514" y="5715001"/>
          <a:ext cx="539556" cy="588630"/>
        </p:xfrm>
        <a:graphic>
          <a:graphicData uri="http://schemas.openxmlformats.org/drawingml/2006/table">
            <a:tbl>
              <a:tblPr firstRow="1" bandRow="1">
                <a:tableStyleId>{5940675A-B579-460E-94D1-54222C63F5DA}</a:tableStyleId>
              </a:tblPr>
              <a:tblGrid>
                <a:gridCol w="539556">
                  <a:extLst>
                    <a:ext uri="{9D8B030D-6E8A-4147-A177-3AD203B41FA5}">
                      <a16:colId xmlns:a16="http://schemas.microsoft.com/office/drawing/2014/main" val="20000"/>
                    </a:ext>
                  </a:extLst>
                </a:gridCol>
              </a:tblGrid>
              <a:tr h="588630">
                <a:tc>
                  <a:txBody>
                    <a:bodyPr/>
                    <a:lstStyle/>
                    <a:p>
                      <a:pPr algn="ctr"/>
                      <a:r>
                        <a:rPr lang="en-US" sz="2400" dirty="0">
                          <a:solidFill>
                            <a:srgbClr val="002060"/>
                          </a:solidFill>
                        </a:rPr>
                        <a:t>10</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6" name="Table 25"/>
          <p:cNvGraphicFramePr>
            <a:graphicFrameLocks noGrp="1"/>
          </p:cNvGraphicFramePr>
          <p:nvPr/>
        </p:nvGraphicFramePr>
        <p:xfrm>
          <a:off x="7898161" y="5715001"/>
          <a:ext cx="539556" cy="588630"/>
        </p:xfrm>
        <a:graphic>
          <a:graphicData uri="http://schemas.openxmlformats.org/drawingml/2006/table">
            <a:tbl>
              <a:tblPr firstRow="1" bandRow="1">
                <a:tableStyleId>{5940675A-B579-460E-94D1-54222C63F5DA}</a:tableStyleId>
              </a:tblPr>
              <a:tblGrid>
                <a:gridCol w="539556">
                  <a:extLst>
                    <a:ext uri="{9D8B030D-6E8A-4147-A177-3AD203B41FA5}">
                      <a16:colId xmlns:a16="http://schemas.microsoft.com/office/drawing/2014/main" val="20000"/>
                    </a:ext>
                  </a:extLst>
                </a:gridCol>
              </a:tblGrid>
              <a:tr h="588630">
                <a:tc>
                  <a:txBody>
                    <a:bodyPr/>
                    <a:lstStyle/>
                    <a:p>
                      <a:pPr algn="ctr"/>
                      <a:r>
                        <a:rPr lang="en-US" sz="2400" dirty="0">
                          <a:solidFill>
                            <a:srgbClr val="002060"/>
                          </a:solidFill>
                        </a:rPr>
                        <a:t>8</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7" name="Table 26"/>
          <p:cNvGraphicFramePr>
            <a:graphicFrameLocks noGrp="1"/>
          </p:cNvGraphicFramePr>
          <p:nvPr/>
        </p:nvGraphicFramePr>
        <p:xfrm>
          <a:off x="8433808" y="5715001"/>
          <a:ext cx="539556" cy="588630"/>
        </p:xfrm>
        <a:graphic>
          <a:graphicData uri="http://schemas.openxmlformats.org/drawingml/2006/table">
            <a:tbl>
              <a:tblPr firstRow="1" bandRow="1">
                <a:tableStyleId>{5940675A-B579-460E-94D1-54222C63F5DA}</a:tableStyleId>
              </a:tblPr>
              <a:tblGrid>
                <a:gridCol w="539556">
                  <a:extLst>
                    <a:ext uri="{9D8B030D-6E8A-4147-A177-3AD203B41FA5}">
                      <a16:colId xmlns:a16="http://schemas.microsoft.com/office/drawing/2014/main" val="20000"/>
                    </a:ext>
                  </a:extLst>
                </a:gridCol>
              </a:tblGrid>
              <a:tr h="588630">
                <a:tc>
                  <a:txBody>
                    <a:bodyPr/>
                    <a:lstStyle/>
                    <a:p>
                      <a:pPr algn="ctr"/>
                      <a:r>
                        <a:rPr lang="en-US" sz="2400" dirty="0">
                          <a:solidFill>
                            <a:srgbClr val="002060"/>
                          </a:solidFill>
                        </a:rPr>
                        <a:t>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8" name="Table 27"/>
          <p:cNvGraphicFramePr>
            <a:graphicFrameLocks noGrp="1"/>
          </p:cNvGraphicFramePr>
          <p:nvPr/>
        </p:nvGraphicFramePr>
        <p:xfrm>
          <a:off x="8969455" y="5715001"/>
          <a:ext cx="539556" cy="588630"/>
        </p:xfrm>
        <a:graphic>
          <a:graphicData uri="http://schemas.openxmlformats.org/drawingml/2006/table">
            <a:tbl>
              <a:tblPr firstRow="1" bandRow="1">
                <a:tableStyleId>{5940675A-B579-460E-94D1-54222C63F5DA}</a:tableStyleId>
              </a:tblPr>
              <a:tblGrid>
                <a:gridCol w="539556">
                  <a:extLst>
                    <a:ext uri="{9D8B030D-6E8A-4147-A177-3AD203B41FA5}">
                      <a16:colId xmlns:a16="http://schemas.microsoft.com/office/drawing/2014/main" val="20000"/>
                    </a:ext>
                  </a:extLst>
                </a:gridCol>
              </a:tblGrid>
              <a:tr h="588630">
                <a:tc>
                  <a:txBody>
                    <a:bodyPr/>
                    <a:lstStyle/>
                    <a:p>
                      <a:pPr algn="ctr"/>
                      <a:r>
                        <a:rPr lang="en-US" sz="2400" dirty="0">
                          <a:solidFill>
                            <a:srgbClr val="002060"/>
                          </a:solidFill>
                        </a:rPr>
                        <a:t>9</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9" name="Table 28"/>
          <p:cNvGraphicFramePr>
            <a:graphicFrameLocks noGrp="1"/>
          </p:cNvGraphicFramePr>
          <p:nvPr/>
        </p:nvGraphicFramePr>
        <p:xfrm>
          <a:off x="9505102" y="5715001"/>
          <a:ext cx="539556" cy="588630"/>
        </p:xfrm>
        <a:graphic>
          <a:graphicData uri="http://schemas.openxmlformats.org/drawingml/2006/table">
            <a:tbl>
              <a:tblPr firstRow="1" bandRow="1">
                <a:tableStyleId>{5940675A-B579-460E-94D1-54222C63F5DA}</a:tableStyleId>
              </a:tblPr>
              <a:tblGrid>
                <a:gridCol w="539556">
                  <a:extLst>
                    <a:ext uri="{9D8B030D-6E8A-4147-A177-3AD203B41FA5}">
                      <a16:colId xmlns:a16="http://schemas.microsoft.com/office/drawing/2014/main" val="20000"/>
                    </a:ext>
                  </a:extLst>
                </a:gridCol>
              </a:tblGrid>
              <a:tr h="588630">
                <a:tc>
                  <a:txBody>
                    <a:bodyPr/>
                    <a:lstStyle/>
                    <a:p>
                      <a:pPr algn="ctr"/>
                      <a:r>
                        <a:rPr lang="en-US" sz="2400" dirty="0">
                          <a:solidFill>
                            <a:srgbClr val="002060"/>
                          </a:solidFill>
                        </a:rPr>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0" name="Table 29"/>
          <p:cNvGraphicFramePr>
            <a:graphicFrameLocks noGrp="1"/>
          </p:cNvGraphicFramePr>
          <p:nvPr/>
        </p:nvGraphicFramePr>
        <p:xfrm>
          <a:off x="10040749" y="5715001"/>
          <a:ext cx="539556" cy="588630"/>
        </p:xfrm>
        <a:graphic>
          <a:graphicData uri="http://schemas.openxmlformats.org/drawingml/2006/table">
            <a:tbl>
              <a:tblPr firstRow="1" bandRow="1">
                <a:tableStyleId>{5940675A-B579-460E-94D1-54222C63F5DA}</a:tableStyleId>
              </a:tblPr>
              <a:tblGrid>
                <a:gridCol w="539556">
                  <a:extLst>
                    <a:ext uri="{9D8B030D-6E8A-4147-A177-3AD203B41FA5}">
                      <a16:colId xmlns:a16="http://schemas.microsoft.com/office/drawing/2014/main" val="20000"/>
                    </a:ext>
                  </a:extLst>
                </a:gridCol>
              </a:tblGrid>
              <a:tr h="588630">
                <a:tc>
                  <a:txBody>
                    <a:bodyPr/>
                    <a:lstStyle/>
                    <a:p>
                      <a:pPr algn="ctr"/>
                      <a:r>
                        <a:rPr lang="en-US" sz="2400" dirty="0">
                          <a:solidFill>
                            <a:srgbClr val="002060"/>
                          </a:solidFill>
                        </a:rPr>
                        <a:t>2</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1" name="Table 30"/>
          <p:cNvGraphicFramePr>
            <a:graphicFrameLocks noGrp="1"/>
          </p:cNvGraphicFramePr>
          <p:nvPr/>
        </p:nvGraphicFramePr>
        <p:xfrm>
          <a:off x="10576396" y="5715001"/>
          <a:ext cx="539556" cy="588630"/>
        </p:xfrm>
        <a:graphic>
          <a:graphicData uri="http://schemas.openxmlformats.org/drawingml/2006/table">
            <a:tbl>
              <a:tblPr firstRow="1" bandRow="1">
                <a:tableStyleId>{5940675A-B579-460E-94D1-54222C63F5DA}</a:tableStyleId>
              </a:tblPr>
              <a:tblGrid>
                <a:gridCol w="539556">
                  <a:extLst>
                    <a:ext uri="{9D8B030D-6E8A-4147-A177-3AD203B41FA5}">
                      <a16:colId xmlns:a16="http://schemas.microsoft.com/office/drawing/2014/main" val="20000"/>
                    </a:ext>
                  </a:extLst>
                </a:gridCol>
              </a:tblGrid>
              <a:tr h="588630">
                <a:tc>
                  <a:txBody>
                    <a:bodyPr/>
                    <a:lstStyle/>
                    <a:p>
                      <a:pPr algn="ctr"/>
                      <a:r>
                        <a:rPr lang="en-US" sz="2400" dirty="0">
                          <a:solidFill>
                            <a:srgbClr val="002060"/>
                          </a:solidFill>
                        </a:rPr>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2" name="Table 31"/>
          <p:cNvGraphicFramePr>
            <a:graphicFrameLocks noGrp="1"/>
          </p:cNvGraphicFramePr>
          <p:nvPr/>
        </p:nvGraphicFramePr>
        <p:xfrm>
          <a:off x="11121005" y="5715001"/>
          <a:ext cx="539556" cy="588630"/>
        </p:xfrm>
        <a:graphic>
          <a:graphicData uri="http://schemas.openxmlformats.org/drawingml/2006/table">
            <a:tbl>
              <a:tblPr firstRow="1" bandRow="1">
                <a:tableStyleId>{5940675A-B579-460E-94D1-54222C63F5DA}</a:tableStyleId>
              </a:tblPr>
              <a:tblGrid>
                <a:gridCol w="539556">
                  <a:extLst>
                    <a:ext uri="{9D8B030D-6E8A-4147-A177-3AD203B41FA5}">
                      <a16:colId xmlns:a16="http://schemas.microsoft.com/office/drawing/2014/main" val="20000"/>
                    </a:ext>
                  </a:extLst>
                </a:gridCol>
              </a:tblGrid>
              <a:tr h="588630">
                <a:tc>
                  <a:txBody>
                    <a:bodyPr/>
                    <a:lstStyle/>
                    <a:p>
                      <a:pPr algn="ctr"/>
                      <a:r>
                        <a:rPr lang="en-US" sz="2400" dirty="0">
                          <a:solidFill>
                            <a:srgbClr val="002060"/>
                          </a:solidFill>
                        </a:rPr>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4" name="TextBox 33"/>
          <p:cNvSpPr txBox="1"/>
          <p:nvPr/>
        </p:nvSpPr>
        <p:spPr>
          <a:xfrm>
            <a:off x="7437623" y="4673500"/>
            <a:ext cx="3108960" cy="400110"/>
          </a:xfrm>
          <a:prstGeom prst="rect">
            <a:avLst/>
          </a:prstGeom>
          <a:noFill/>
          <a:ln>
            <a:solidFill>
              <a:srgbClr val="0070C0"/>
            </a:solidFill>
          </a:ln>
        </p:spPr>
        <p:txBody>
          <a:bodyPr wrap="square" rtlCol="0">
            <a:spAutoFit/>
          </a:bodyPr>
          <a:lstStyle/>
          <a:p>
            <a:r>
              <a:rPr lang="en-US" sz="2000" dirty="0">
                <a:solidFill>
                  <a:srgbClr val="A71160"/>
                </a:solidFill>
              </a:rPr>
              <a:t>Array representation of heap</a:t>
            </a:r>
          </a:p>
        </p:txBody>
      </p:sp>
      <p:sp>
        <p:nvSpPr>
          <p:cNvPr id="35" name="Right Brace 34"/>
          <p:cNvSpPr/>
          <p:nvPr/>
        </p:nvSpPr>
        <p:spPr>
          <a:xfrm rot="16200000">
            <a:off x="8739632" y="2746396"/>
            <a:ext cx="424404" cy="5303520"/>
          </a:xfrm>
          <a:prstGeom prst="rightBrace">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endParaRPr>
          </a:p>
        </p:txBody>
      </p:sp>
      <p:sp>
        <p:nvSpPr>
          <p:cNvPr id="37" name="TextBox 36"/>
          <p:cNvSpPr txBox="1"/>
          <p:nvPr/>
        </p:nvSpPr>
        <p:spPr>
          <a:xfrm>
            <a:off x="4814250" y="5883259"/>
            <a:ext cx="904728" cy="461665"/>
          </a:xfrm>
          <a:prstGeom prst="rect">
            <a:avLst/>
          </a:prstGeom>
          <a:noFill/>
          <a:ln>
            <a:solidFill>
              <a:srgbClr val="424242"/>
            </a:solidFill>
          </a:ln>
        </p:spPr>
        <p:txBody>
          <a:bodyPr wrap="square" rtlCol="0">
            <a:spAutoFit/>
          </a:bodyPr>
          <a:lstStyle/>
          <a:p>
            <a:pPr algn="ctr"/>
            <a:r>
              <a:rPr lang="en-US" sz="2400" b="1" dirty="0">
                <a:solidFill>
                  <a:srgbClr val="A71160"/>
                </a:solidFill>
              </a:rPr>
              <a:t>Heap </a:t>
            </a:r>
          </a:p>
        </p:txBody>
      </p:sp>
      <p:cxnSp>
        <p:nvCxnSpPr>
          <p:cNvPr id="63" name="Straight Connector 62"/>
          <p:cNvCxnSpPr/>
          <p:nvPr/>
        </p:nvCxnSpPr>
        <p:spPr>
          <a:xfrm flipH="1">
            <a:off x="5965375" y="2560320"/>
            <a:ext cx="0" cy="3840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55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par>
                                <p:cTn id="40" presetID="22" presetClass="entr" presetSubtype="1"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par>
                          <p:cTn id="50" fill="hold">
                            <p:stCondLst>
                              <p:cond delay="1000"/>
                            </p:stCondLst>
                            <p:childTnLst>
                              <p:par>
                                <p:cTn id="51" presetID="10" presetClass="entr" presetSubtype="0" fill="hold"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par>
                          <p:cTn id="54" fill="hold">
                            <p:stCondLst>
                              <p:cond delay="1500"/>
                            </p:stCondLst>
                            <p:childTnLst>
                              <p:par>
                                <p:cTn id="55" presetID="10" presetClass="entr" presetSubtype="0" fill="hold"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up)">
                                      <p:cBhvr>
                                        <p:cTn id="62" dur="500"/>
                                        <p:tgtEl>
                                          <p:spTgt spid="13"/>
                                        </p:tgtEl>
                                      </p:cBhvr>
                                    </p:animEffect>
                                  </p:childTnLst>
                                </p:cTn>
                              </p:par>
                              <p:par>
                                <p:cTn id="63" presetID="22" presetClass="entr" presetSubtype="1"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wipe(up)">
                                      <p:cBhvr>
                                        <p:cTn id="65" dur="500"/>
                                        <p:tgtEl>
                                          <p:spTgt spid="16"/>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500"/>
                                        <p:tgtEl>
                                          <p:spTgt spid="1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cTn>
                              </p:par>
                            </p:childTnLst>
                          </p:cTn>
                        </p:par>
                        <p:par>
                          <p:cTn id="73" fill="hold">
                            <p:stCondLst>
                              <p:cond delay="1000"/>
                            </p:stCondLst>
                            <p:childTnLst>
                              <p:par>
                                <p:cTn id="74" presetID="10" presetClass="entr" presetSubtype="0" fill="hold" nodeType="after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childTnLst>
                          </p:cTn>
                        </p:par>
                        <p:par>
                          <p:cTn id="77" fill="hold">
                            <p:stCondLst>
                              <p:cond delay="1500"/>
                            </p:stCondLst>
                            <p:childTnLst>
                              <p:par>
                                <p:cTn id="78" presetID="10" presetClass="entr" presetSubtype="0" fill="hold"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wipe(up)">
                                      <p:cBhvr>
                                        <p:cTn id="85" dur="500"/>
                                        <p:tgtEl>
                                          <p:spTgt spid="20"/>
                                        </p:tgtEl>
                                      </p:cBhvr>
                                    </p:animEffect>
                                  </p:childTnLst>
                                </p:cTn>
                              </p:par>
                              <p:par>
                                <p:cTn id="86" presetID="22" presetClass="entr" presetSubtype="1" fill="hold" nodeType="with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wipe(up)">
                                      <p:cBhvr>
                                        <p:cTn id="88" dur="500"/>
                                        <p:tgtEl>
                                          <p:spTgt spid="21"/>
                                        </p:tgtEl>
                                      </p:cBhvr>
                                    </p:animEffect>
                                  </p:childTnLst>
                                </p:cTn>
                              </p:par>
                            </p:childTnLst>
                          </p:cTn>
                        </p:par>
                        <p:par>
                          <p:cTn id="89" fill="hold">
                            <p:stCondLst>
                              <p:cond delay="500"/>
                            </p:stCondLst>
                            <p:childTnLst>
                              <p:par>
                                <p:cTn id="90" presetID="10" presetClass="entr" presetSubtype="0" fill="hold" grpId="0" nodeType="after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500"/>
                                        <p:tgtEl>
                                          <p:spTgt spid="1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fade">
                                      <p:cBhvr>
                                        <p:cTn id="95" dur="500"/>
                                        <p:tgtEl>
                                          <p:spTgt spid="18"/>
                                        </p:tgtEl>
                                      </p:cBhvr>
                                    </p:animEffect>
                                  </p:childTnLst>
                                </p:cTn>
                              </p:par>
                            </p:childTnLst>
                          </p:cTn>
                        </p:par>
                        <p:par>
                          <p:cTn id="96" fill="hold">
                            <p:stCondLst>
                              <p:cond delay="1000"/>
                            </p:stCondLst>
                            <p:childTnLst>
                              <p:par>
                                <p:cTn id="97" presetID="10" presetClass="entr" presetSubtype="0" fill="hold"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500"/>
                                        <p:tgtEl>
                                          <p:spTgt spid="30"/>
                                        </p:tgtEl>
                                      </p:cBhvr>
                                    </p:animEffect>
                                  </p:childTnLst>
                                </p:cTn>
                              </p:par>
                            </p:childTnLst>
                          </p:cTn>
                        </p:par>
                        <p:par>
                          <p:cTn id="100" fill="hold">
                            <p:stCondLst>
                              <p:cond delay="1500"/>
                            </p:stCondLst>
                            <p:childTnLst>
                              <p:par>
                                <p:cTn id="101" presetID="10" presetClass="entr" presetSubtype="0" fill="hold" nodeType="after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22"/>
                                        </p:tgtEl>
                                        <p:attrNameLst>
                                          <p:attrName>style.visibility</p:attrName>
                                        </p:attrNameLst>
                                      </p:cBhvr>
                                      <p:to>
                                        <p:strVal val="visible"/>
                                      </p:to>
                                    </p:set>
                                    <p:animEffect transition="in" filter="wipe(up)">
                                      <p:cBhvr>
                                        <p:cTn id="108" dur="500"/>
                                        <p:tgtEl>
                                          <p:spTgt spid="22"/>
                                        </p:tgtEl>
                                      </p:cBhvr>
                                    </p:animEffect>
                                  </p:childTnLst>
                                </p:cTn>
                              </p:par>
                            </p:childTnLst>
                          </p:cTn>
                        </p:par>
                        <p:par>
                          <p:cTn id="109" fill="hold">
                            <p:stCondLst>
                              <p:cond delay="500"/>
                            </p:stCondLst>
                            <p:childTnLst>
                              <p:par>
                                <p:cTn id="110" presetID="10" presetClass="entr" presetSubtype="0" fill="hold" grpId="0" nodeType="afterEffect">
                                  <p:stCondLst>
                                    <p:cond delay="0"/>
                                  </p:stCondLst>
                                  <p:childTnLst>
                                    <p:set>
                                      <p:cBhvr>
                                        <p:cTn id="111" dur="1" fill="hold">
                                          <p:stCondLst>
                                            <p:cond delay="0"/>
                                          </p:stCondLst>
                                        </p:cTn>
                                        <p:tgtEl>
                                          <p:spTgt spid="19"/>
                                        </p:tgtEl>
                                        <p:attrNameLst>
                                          <p:attrName>style.visibility</p:attrName>
                                        </p:attrNameLst>
                                      </p:cBhvr>
                                      <p:to>
                                        <p:strVal val="visible"/>
                                      </p:to>
                                    </p:set>
                                    <p:animEffect transition="in" filter="fade">
                                      <p:cBhvr>
                                        <p:cTn id="112" dur="500"/>
                                        <p:tgtEl>
                                          <p:spTgt spid="19"/>
                                        </p:tgtEl>
                                      </p:cBhvr>
                                    </p:animEffect>
                                  </p:childTnLst>
                                </p:cTn>
                              </p:par>
                            </p:childTnLst>
                          </p:cTn>
                        </p:par>
                        <p:par>
                          <p:cTn id="113" fill="hold">
                            <p:stCondLst>
                              <p:cond delay="1000"/>
                            </p:stCondLst>
                            <p:childTnLst>
                              <p:par>
                                <p:cTn id="114" presetID="10" presetClass="entr" presetSubtype="0" fill="hold" nodeType="afterEffect">
                                  <p:stCondLst>
                                    <p:cond delay="0"/>
                                  </p:stCondLst>
                                  <p:childTnLst>
                                    <p:set>
                                      <p:cBhvr>
                                        <p:cTn id="115" dur="1" fill="hold">
                                          <p:stCondLst>
                                            <p:cond delay="0"/>
                                          </p:stCondLst>
                                        </p:cTn>
                                        <p:tgtEl>
                                          <p:spTgt spid="32"/>
                                        </p:tgtEl>
                                        <p:attrNameLst>
                                          <p:attrName>style.visibility</p:attrName>
                                        </p:attrNameLst>
                                      </p:cBhvr>
                                      <p:to>
                                        <p:strVal val="visible"/>
                                      </p:to>
                                    </p:set>
                                    <p:animEffect transition="in" filter="fade">
                                      <p:cBhvr>
                                        <p:cTn id="116" dur="500"/>
                                        <p:tgtEl>
                                          <p:spTgt spid="32"/>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fade">
                                      <p:cBhvr>
                                        <p:cTn id="119" dur="500"/>
                                        <p:tgtEl>
                                          <p:spTgt spid="34"/>
                                        </p:tgtEl>
                                      </p:cBhvr>
                                    </p:animEffect>
                                  </p:childTnLst>
                                </p:cTn>
                              </p:par>
                            </p:childTnLst>
                          </p:cTn>
                        </p:par>
                        <p:par>
                          <p:cTn id="120" fill="hold">
                            <p:stCondLst>
                              <p:cond delay="1500"/>
                            </p:stCondLst>
                            <p:childTnLst>
                              <p:par>
                                <p:cTn id="121" presetID="18" presetClass="entr" presetSubtype="3" fill="hold" grpId="0" nodeType="afterEffect">
                                  <p:stCondLst>
                                    <p:cond delay="0"/>
                                  </p:stCondLst>
                                  <p:childTnLst>
                                    <p:set>
                                      <p:cBhvr>
                                        <p:cTn id="122" dur="1" fill="hold">
                                          <p:stCondLst>
                                            <p:cond delay="0"/>
                                          </p:stCondLst>
                                        </p:cTn>
                                        <p:tgtEl>
                                          <p:spTgt spid="35"/>
                                        </p:tgtEl>
                                        <p:attrNameLst>
                                          <p:attrName>style.visibility</p:attrName>
                                        </p:attrNameLst>
                                      </p:cBhvr>
                                      <p:to>
                                        <p:strVal val="visible"/>
                                      </p:to>
                                    </p:set>
                                    <p:animEffect transition="in" filter="strips(upRight)">
                                      <p:cBhvr>
                                        <p:cTn id="123" dur="500"/>
                                        <p:tgtEl>
                                          <p:spTgt spid="3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7"/>
                                        </p:tgtEl>
                                        <p:attrNameLst>
                                          <p:attrName>style.visibility</p:attrName>
                                        </p:attrNameLst>
                                      </p:cBhvr>
                                      <p:to>
                                        <p:strVal val="visible"/>
                                      </p:to>
                                    </p:set>
                                    <p:animEffect transition="in" filter="fade">
                                      <p:cBhvr>
                                        <p:cTn id="126" dur="500"/>
                                        <p:tgtEl>
                                          <p:spTgt spid="37"/>
                                        </p:tgtEl>
                                      </p:cBhvr>
                                    </p:animEffect>
                                  </p:childTnLst>
                                </p:cTn>
                              </p:par>
                            </p:childTnLst>
                          </p:cTn>
                        </p:par>
                        <p:par>
                          <p:cTn id="127" fill="hold">
                            <p:stCondLst>
                              <p:cond delay="2000"/>
                            </p:stCondLst>
                            <p:childTnLst>
                              <p:par>
                                <p:cTn id="128" presetID="22" presetClass="entr" presetSubtype="1" fill="hold" nodeType="afterEffect">
                                  <p:stCondLst>
                                    <p:cond delay="0"/>
                                  </p:stCondLst>
                                  <p:childTnLst>
                                    <p:set>
                                      <p:cBhvr>
                                        <p:cTn id="129" dur="1" fill="hold">
                                          <p:stCondLst>
                                            <p:cond delay="0"/>
                                          </p:stCondLst>
                                        </p:cTn>
                                        <p:tgtEl>
                                          <p:spTgt spid="63"/>
                                        </p:tgtEl>
                                        <p:attrNameLst>
                                          <p:attrName>style.visibility</p:attrName>
                                        </p:attrNameLst>
                                      </p:cBhvr>
                                      <p:to>
                                        <p:strVal val="visible"/>
                                      </p:to>
                                    </p:set>
                                    <p:animEffect transition="in" filter="wipe(up)">
                                      <p:cBhvr>
                                        <p:cTn id="13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4" grpId="0" animBg="1"/>
      <p:bldP spid="15" grpId="0" animBg="1"/>
      <p:bldP spid="17" grpId="0" animBg="1"/>
      <p:bldP spid="18" grpId="0" animBg="1"/>
      <p:bldP spid="19" grpId="0" animBg="1"/>
      <p:bldP spid="34" grpId="0" animBg="1"/>
      <p:bldP spid="35" grpId="0" animBg="1"/>
      <p:bldP spid="3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 Binomial Tree Example</a:t>
            </a:r>
            <a:endParaRPr lang="en-IN" dirty="0"/>
          </a:p>
        </p:txBody>
      </p:sp>
      <p:sp>
        <p:nvSpPr>
          <p:cNvPr id="6" name="Oval 4"/>
          <p:cNvSpPr>
            <a:spLocks noChangeArrowheads="1"/>
          </p:cNvSpPr>
          <p:nvPr/>
        </p:nvSpPr>
        <p:spPr bwMode="auto">
          <a:xfrm>
            <a:off x="1800893" y="2144523"/>
            <a:ext cx="343364" cy="359094"/>
          </a:xfrm>
          <a:prstGeom prst="ellipse">
            <a:avLst/>
          </a:prstGeom>
          <a:ln w="28575"/>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en-US" dirty="0">
                <a:solidFill>
                  <a:schemeClr val="lt1"/>
                </a:solidFill>
              </a:rPr>
              <a:t>7</a:t>
            </a:r>
          </a:p>
        </p:txBody>
      </p:sp>
      <p:sp>
        <p:nvSpPr>
          <p:cNvPr id="7" name="Text Box 5"/>
          <p:cNvSpPr txBox="1">
            <a:spLocks noChangeArrowheads="1"/>
          </p:cNvSpPr>
          <p:nvPr/>
        </p:nvSpPr>
        <p:spPr bwMode="auto">
          <a:xfrm>
            <a:off x="1790235" y="1326901"/>
            <a:ext cx="10300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dirty="0"/>
              <a:t>B</a:t>
            </a:r>
            <a:r>
              <a:rPr lang="en-US" altLang="en-US" baseline="-25000" dirty="0"/>
              <a:t>0</a:t>
            </a:r>
          </a:p>
        </p:txBody>
      </p:sp>
      <p:sp>
        <p:nvSpPr>
          <p:cNvPr id="8" name="Text Box 10"/>
          <p:cNvSpPr txBox="1">
            <a:spLocks noChangeArrowheads="1"/>
          </p:cNvSpPr>
          <p:nvPr/>
        </p:nvSpPr>
        <p:spPr bwMode="auto">
          <a:xfrm>
            <a:off x="2702106" y="1341946"/>
            <a:ext cx="9156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dirty="0"/>
              <a:t>B</a:t>
            </a:r>
            <a:r>
              <a:rPr lang="en-US" altLang="en-US" baseline="-25000" dirty="0"/>
              <a:t>1</a:t>
            </a:r>
          </a:p>
        </p:txBody>
      </p:sp>
      <p:grpSp>
        <p:nvGrpSpPr>
          <p:cNvPr id="9" name="Group 13"/>
          <p:cNvGrpSpPr>
            <a:grpSpLocks/>
          </p:cNvGrpSpPr>
          <p:nvPr/>
        </p:nvGrpSpPr>
        <p:grpSpPr bwMode="auto">
          <a:xfrm>
            <a:off x="2702106" y="2159654"/>
            <a:ext cx="343364" cy="1077280"/>
            <a:chOff x="1824" y="1872"/>
            <a:chExt cx="144" cy="432"/>
          </a:xfrm>
          <a:effectLst>
            <a:outerShdw blurRad="50800" dist="38100" dir="2700000" algn="tl" rotWithShape="0">
              <a:prstClr val="black">
                <a:alpha val="40000"/>
              </a:prstClr>
            </a:outerShdw>
          </a:effectLst>
        </p:grpSpPr>
        <p:sp>
          <p:nvSpPr>
            <p:cNvPr id="10" name="Oval 8"/>
            <p:cNvSpPr>
              <a:spLocks noChangeArrowheads="1"/>
            </p:cNvSpPr>
            <p:nvPr/>
          </p:nvSpPr>
          <p:spPr bwMode="auto">
            <a:xfrm>
              <a:off x="1824" y="1872"/>
              <a:ext cx="144" cy="144"/>
            </a:xfrm>
            <a:prstGeom prst="ellipse">
              <a:avLst/>
            </a:prstGeom>
            <a:ln w="28575"/>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en-US" dirty="0">
                  <a:solidFill>
                    <a:schemeClr val="lt1"/>
                  </a:solidFill>
                </a:rPr>
                <a:t>5</a:t>
              </a:r>
            </a:p>
          </p:txBody>
        </p:sp>
        <p:sp>
          <p:nvSpPr>
            <p:cNvPr id="11" name="Oval 9"/>
            <p:cNvSpPr>
              <a:spLocks noChangeArrowheads="1"/>
            </p:cNvSpPr>
            <p:nvPr/>
          </p:nvSpPr>
          <p:spPr bwMode="auto">
            <a:xfrm>
              <a:off x="1824" y="2160"/>
              <a:ext cx="144" cy="144"/>
            </a:xfrm>
            <a:prstGeom prst="ellipse">
              <a:avLst/>
            </a:prstGeom>
            <a:ln w="28575"/>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en-US" dirty="0">
                  <a:solidFill>
                    <a:schemeClr val="lt1"/>
                  </a:solidFill>
                </a:rPr>
                <a:t>8</a:t>
              </a:r>
            </a:p>
          </p:txBody>
        </p:sp>
        <p:sp>
          <p:nvSpPr>
            <p:cNvPr id="12" name="Freeform 11"/>
            <p:cNvSpPr>
              <a:spLocks/>
            </p:cNvSpPr>
            <p:nvPr/>
          </p:nvSpPr>
          <p:spPr bwMode="auto">
            <a:xfrm>
              <a:off x="1899" y="2013"/>
              <a:ext cx="1" cy="145"/>
            </a:xfrm>
            <a:custGeom>
              <a:avLst/>
              <a:gdLst>
                <a:gd name="T0" fmla="*/ 0 w 1"/>
                <a:gd name="T1" fmla="*/ 0 h 145"/>
                <a:gd name="T2" fmla="*/ 0 w 1"/>
                <a:gd name="T3" fmla="*/ 145 h 145"/>
                <a:gd name="T4" fmla="*/ 0 60000 65536"/>
                <a:gd name="T5" fmla="*/ 0 60000 65536"/>
                <a:gd name="T6" fmla="*/ 0 w 1"/>
                <a:gd name="T7" fmla="*/ 0 h 145"/>
                <a:gd name="T8" fmla="*/ 1 w 1"/>
                <a:gd name="T9" fmla="*/ 145 h 145"/>
              </a:gdLst>
              <a:ahLst/>
              <a:cxnLst>
                <a:cxn ang="T4">
                  <a:pos x="T0" y="T1"/>
                </a:cxn>
                <a:cxn ang="T5">
                  <a:pos x="T2" y="T3"/>
                </a:cxn>
              </a:cxnLst>
              <a:rect l="T6" t="T7" r="T8" b="T9"/>
              <a:pathLst>
                <a:path w="1" h="145">
                  <a:moveTo>
                    <a:pt x="0" y="0"/>
                  </a:moveTo>
                  <a:lnTo>
                    <a:pt x="0" y="145"/>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3" name="Text Box 24"/>
          <p:cNvSpPr txBox="1">
            <a:spLocks noChangeArrowheads="1"/>
          </p:cNvSpPr>
          <p:nvPr/>
        </p:nvSpPr>
        <p:spPr bwMode="auto">
          <a:xfrm>
            <a:off x="4283550" y="1356993"/>
            <a:ext cx="1259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dirty="0"/>
              <a:t>B</a:t>
            </a:r>
            <a:r>
              <a:rPr lang="en-US" altLang="en-US" baseline="-25000" dirty="0"/>
              <a:t>2</a:t>
            </a:r>
          </a:p>
        </p:txBody>
      </p:sp>
      <p:grpSp>
        <p:nvGrpSpPr>
          <p:cNvPr id="14" name="Group 28"/>
          <p:cNvGrpSpPr>
            <a:grpSpLocks/>
          </p:cNvGrpSpPr>
          <p:nvPr/>
        </p:nvGrpSpPr>
        <p:grpSpPr bwMode="auto">
          <a:xfrm>
            <a:off x="3472941" y="2062455"/>
            <a:ext cx="1146932" cy="1847833"/>
            <a:chOff x="2255" y="1872"/>
            <a:chExt cx="481" cy="741"/>
          </a:xfrm>
          <a:effectLst>
            <a:outerShdw blurRad="50800" dist="38100" dir="2700000" algn="tl" rotWithShape="0">
              <a:prstClr val="black">
                <a:alpha val="40000"/>
              </a:prstClr>
            </a:outerShdw>
          </a:effectLst>
        </p:grpSpPr>
        <p:grpSp>
          <p:nvGrpSpPr>
            <p:cNvPr id="15" name="Group 15"/>
            <p:cNvGrpSpPr>
              <a:grpSpLocks/>
            </p:cNvGrpSpPr>
            <p:nvPr/>
          </p:nvGrpSpPr>
          <p:grpSpPr bwMode="auto">
            <a:xfrm>
              <a:off x="2592" y="1872"/>
              <a:ext cx="144" cy="432"/>
              <a:chOff x="1824" y="1872"/>
              <a:chExt cx="144" cy="432"/>
            </a:xfrm>
          </p:grpSpPr>
          <p:sp>
            <p:nvSpPr>
              <p:cNvPr id="21" name="Oval 16"/>
              <p:cNvSpPr>
                <a:spLocks noChangeArrowheads="1"/>
              </p:cNvSpPr>
              <p:nvPr/>
            </p:nvSpPr>
            <p:spPr bwMode="auto">
              <a:xfrm>
                <a:off x="1824" y="1872"/>
                <a:ext cx="144" cy="144"/>
              </a:xfrm>
              <a:prstGeom prst="ellipse">
                <a:avLst/>
              </a:prstGeom>
              <a:ln w="28575">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t>10</a:t>
                </a:r>
              </a:p>
            </p:txBody>
          </p:sp>
          <p:sp>
            <p:nvSpPr>
              <p:cNvPr id="22" name="Oval 17"/>
              <p:cNvSpPr>
                <a:spLocks noChangeArrowheads="1"/>
              </p:cNvSpPr>
              <p:nvPr/>
            </p:nvSpPr>
            <p:spPr bwMode="auto">
              <a:xfrm>
                <a:off x="1824" y="2160"/>
                <a:ext cx="144" cy="144"/>
              </a:xfrm>
              <a:prstGeom prst="ellipse">
                <a:avLst/>
              </a:prstGeom>
              <a:ln w="28575">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23" name="Freeform 18"/>
              <p:cNvSpPr>
                <a:spLocks/>
              </p:cNvSpPr>
              <p:nvPr/>
            </p:nvSpPr>
            <p:spPr bwMode="auto">
              <a:xfrm>
                <a:off x="1899" y="2013"/>
                <a:ext cx="1" cy="145"/>
              </a:xfrm>
              <a:custGeom>
                <a:avLst/>
                <a:gdLst>
                  <a:gd name="T0" fmla="*/ 0 w 1"/>
                  <a:gd name="T1" fmla="*/ 0 h 145"/>
                  <a:gd name="T2" fmla="*/ 0 w 1"/>
                  <a:gd name="T3" fmla="*/ 145 h 145"/>
                  <a:gd name="T4" fmla="*/ 0 60000 65536"/>
                  <a:gd name="T5" fmla="*/ 0 60000 65536"/>
                  <a:gd name="T6" fmla="*/ 0 w 1"/>
                  <a:gd name="T7" fmla="*/ 0 h 145"/>
                  <a:gd name="T8" fmla="*/ 1 w 1"/>
                  <a:gd name="T9" fmla="*/ 145 h 145"/>
                </a:gdLst>
                <a:ahLst/>
                <a:cxnLst>
                  <a:cxn ang="T4">
                    <a:pos x="T0" y="T1"/>
                  </a:cxn>
                  <a:cxn ang="T5">
                    <a:pos x="T2" y="T3"/>
                  </a:cxn>
                </a:cxnLst>
                <a:rect l="T6" t="T7" r="T8" b="T9"/>
                <a:pathLst>
                  <a:path w="1" h="145">
                    <a:moveTo>
                      <a:pt x="0" y="0"/>
                    </a:moveTo>
                    <a:lnTo>
                      <a:pt x="0" y="145"/>
                    </a:lnTo>
                  </a:path>
                </a:pathLst>
              </a:custGeom>
              <a:ln w="28575">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IN"/>
              </a:p>
            </p:txBody>
          </p:sp>
        </p:grpSp>
        <p:grpSp>
          <p:nvGrpSpPr>
            <p:cNvPr id="16" name="Group 19"/>
            <p:cNvGrpSpPr>
              <a:grpSpLocks/>
            </p:cNvGrpSpPr>
            <p:nvPr/>
          </p:nvGrpSpPr>
          <p:grpSpPr bwMode="auto">
            <a:xfrm>
              <a:off x="2255" y="2184"/>
              <a:ext cx="148" cy="429"/>
              <a:chOff x="1823" y="2040"/>
              <a:chExt cx="148" cy="429"/>
            </a:xfrm>
          </p:grpSpPr>
          <p:sp>
            <p:nvSpPr>
              <p:cNvPr id="18" name="Oval 20"/>
              <p:cNvSpPr>
                <a:spLocks noChangeArrowheads="1"/>
              </p:cNvSpPr>
              <p:nvPr/>
            </p:nvSpPr>
            <p:spPr bwMode="auto">
              <a:xfrm>
                <a:off x="1823" y="2040"/>
                <a:ext cx="144" cy="144"/>
              </a:xfrm>
              <a:prstGeom prst="ellipse">
                <a:avLst/>
              </a:prstGeom>
              <a:ln w="28575">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t>4</a:t>
                </a:r>
              </a:p>
            </p:txBody>
          </p:sp>
          <p:sp>
            <p:nvSpPr>
              <p:cNvPr id="19" name="Oval 21"/>
              <p:cNvSpPr>
                <a:spLocks noChangeArrowheads="1"/>
              </p:cNvSpPr>
              <p:nvPr/>
            </p:nvSpPr>
            <p:spPr bwMode="auto">
              <a:xfrm>
                <a:off x="1827" y="2325"/>
                <a:ext cx="144" cy="144"/>
              </a:xfrm>
              <a:prstGeom prst="ellipse">
                <a:avLst/>
              </a:prstGeom>
              <a:ln w="28575">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6</a:t>
                </a:r>
              </a:p>
            </p:txBody>
          </p:sp>
          <p:sp>
            <p:nvSpPr>
              <p:cNvPr id="20" name="Freeform 22"/>
              <p:cNvSpPr>
                <a:spLocks/>
              </p:cNvSpPr>
              <p:nvPr/>
            </p:nvSpPr>
            <p:spPr bwMode="auto">
              <a:xfrm>
                <a:off x="1899" y="2175"/>
                <a:ext cx="1" cy="145"/>
              </a:xfrm>
              <a:custGeom>
                <a:avLst/>
                <a:gdLst>
                  <a:gd name="T0" fmla="*/ 0 w 1"/>
                  <a:gd name="T1" fmla="*/ 0 h 145"/>
                  <a:gd name="T2" fmla="*/ 0 w 1"/>
                  <a:gd name="T3" fmla="*/ 145 h 145"/>
                  <a:gd name="T4" fmla="*/ 0 60000 65536"/>
                  <a:gd name="T5" fmla="*/ 0 60000 65536"/>
                  <a:gd name="T6" fmla="*/ 0 w 1"/>
                  <a:gd name="T7" fmla="*/ 0 h 145"/>
                  <a:gd name="T8" fmla="*/ 1 w 1"/>
                  <a:gd name="T9" fmla="*/ 145 h 145"/>
                </a:gdLst>
                <a:ahLst/>
                <a:cxnLst>
                  <a:cxn ang="T4">
                    <a:pos x="T0" y="T1"/>
                  </a:cxn>
                  <a:cxn ang="T5">
                    <a:pos x="T2" y="T3"/>
                  </a:cxn>
                </a:cxnLst>
                <a:rect l="T6" t="T7" r="T8" b="T9"/>
                <a:pathLst>
                  <a:path w="1" h="145">
                    <a:moveTo>
                      <a:pt x="0" y="0"/>
                    </a:moveTo>
                    <a:lnTo>
                      <a:pt x="0" y="145"/>
                    </a:lnTo>
                  </a:path>
                </a:pathLst>
              </a:custGeom>
              <a:ln w="28575">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IN"/>
              </a:p>
            </p:txBody>
          </p:sp>
        </p:grpSp>
        <p:sp>
          <p:nvSpPr>
            <p:cNvPr id="17" name="Line 25"/>
            <p:cNvSpPr>
              <a:spLocks noChangeShapeType="1"/>
            </p:cNvSpPr>
            <p:nvPr/>
          </p:nvSpPr>
          <p:spPr bwMode="auto">
            <a:xfrm flipV="1">
              <a:off x="2357" y="1968"/>
              <a:ext cx="235" cy="228"/>
            </a:xfrm>
            <a:prstGeom prst="line">
              <a:avLst/>
            </a:prstGeom>
            <a:ln w="28575">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IN"/>
            </a:p>
          </p:txBody>
        </p:sp>
      </p:grpSp>
      <p:grpSp>
        <p:nvGrpSpPr>
          <p:cNvPr id="24" name="Group 30"/>
          <p:cNvGrpSpPr>
            <a:grpSpLocks/>
          </p:cNvGrpSpPr>
          <p:nvPr/>
        </p:nvGrpSpPr>
        <p:grpSpPr bwMode="auto">
          <a:xfrm>
            <a:off x="8802510" y="1349895"/>
            <a:ext cx="832175" cy="1144605"/>
            <a:chOff x="1679" y="1743"/>
            <a:chExt cx="349" cy="459"/>
          </a:xfrm>
          <a:effectLst>
            <a:outerShdw blurRad="50800" dist="38100" dir="2700000" algn="tl" rotWithShape="0">
              <a:prstClr val="black">
                <a:alpha val="40000"/>
              </a:prstClr>
            </a:outerShdw>
          </a:effectLst>
        </p:grpSpPr>
        <p:sp>
          <p:nvSpPr>
            <p:cNvPr id="25" name="Oval 31"/>
            <p:cNvSpPr>
              <a:spLocks noChangeArrowheads="1"/>
            </p:cNvSpPr>
            <p:nvPr/>
          </p:nvSpPr>
          <p:spPr bwMode="auto">
            <a:xfrm>
              <a:off x="1679" y="1743"/>
              <a:ext cx="144" cy="144"/>
            </a:xfrm>
            <a:prstGeom prst="ellipse">
              <a:avLst/>
            </a:prstGeom>
            <a:ln w="28575">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t>6</a:t>
              </a:r>
            </a:p>
          </p:txBody>
        </p:sp>
        <p:sp>
          <p:nvSpPr>
            <p:cNvPr id="26" name="Oval 32"/>
            <p:cNvSpPr>
              <a:spLocks noChangeArrowheads="1"/>
            </p:cNvSpPr>
            <p:nvPr/>
          </p:nvSpPr>
          <p:spPr bwMode="auto">
            <a:xfrm>
              <a:off x="1884" y="2058"/>
              <a:ext cx="144" cy="144"/>
            </a:xfrm>
            <a:prstGeom prst="ellipse">
              <a:avLst/>
            </a:prstGeom>
            <a:ln w="28575">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7</a:t>
              </a:r>
            </a:p>
          </p:txBody>
        </p:sp>
      </p:grpSp>
      <p:grpSp>
        <p:nvGrpSpPr>
          <p:cNvPr id="28" name="Group 34"/>
          <p:cNvGrpSpPr>
            <a:grpSpLocks/>
          </p:cNvGrpSpPr>
          <p:nvPr/>
        </p:nvGrpSpPr>
        <p:grpSpPr bwMode="auto">
          <a:xfrm>
            <a:off x="8473223" y="2133261"/>
            <a:ext cx="343364" cy="1114687"/>
            <a:chOff x="1824" y="1857"/>
            <a:chExt cx="144" cy="447"/>
          </a:xfrm>
          <a:effectLst>
            <a:outerShdw blurRad="50800" dist="38100" dir="2700000" algn="tl" rotWithShape="0">
              <a:prstClr val="black">
                <a:alpha val="40000"/>
              </a:prstClr>
            </a:outerShdw>
          </a:effectLst>
        </p:grpSpPr>
        <p:sp>
          <p:nvSpPr>
            <p:cNvPr id="29" name="Oval 35"/>
            <p:cNvSpPr>
              <a:spLocks noChangeArrowheads="1"/>
            </p:cNvSpPr>
            <p:nvPr/>
          </p:nvSpPr>
          <p:spPr bwMode="auto">
            <a:xfrm>
              <a:off x="1824" y="1857"/>
              <a:ext cx="144" cy="144"/>
            </a:xfrm>
            <a:prstGeom prst="ellipse">
              <a:avLst/>
            </a:prstGeom>
            <a:ln w="28575">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23</a:t>
              </a:r>
            </a:p>
          </p:txBody>
        </p:sp>
        <p:sp>
          <p:nvSpPr>
            <p:cNvPr id="30" name="Oval 36"/>
            <p:cNvSpPr>
              <a:spLocks noChangeArrowheads="1"/>
            </p:cNvSpPr>
            <p:nvPr/>
          </p:nvSpPr>
          <p:spPr bwMode="auto">
            <a:xfrm>
              <a:off x="1824" y="2160"/>
              <a:ext cx="144" cy="144"/>
            </a:xfrm>
            <a:prstGeom prst="ellipse">
              <a:avLst/>
            </a:prstGeom>
            <a:ln w="28575">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11</a:t>
              </a:r>
            </a:p>
          </p:txBody>
        </p:sp>
        <p:sp>
          <p:nvSpPr>
            <p:cNvPr id="31" name="Freeform 37"/>
            <p:cNvSpPr>
              <a:spLocks/>
            </p:cNvSpPr>
            <p:nvPr/>
          </p:nvSpPr>
          <p:spPr bwMode="auto">
            <a:xfrm>
              <a:off x="1899" y="2013"/>
              <a:ext cx="1" cy="145"/>
            </a:xfrm>
            <a:custGeom>
              <a:avLst/>
              <a:gdLst>
                <a:gd name="T0" fmla="*/ 0 w 1"/>
                <a:gd name="T1" fmla="*/ 0 h 145"/>
                <a:gd name="T2" fmla="*/ 0 w 1"/>
                <a:gd name="T3" fmla="*/ 145 h 145"/>
                <a:gd name="T4" fmla="*/ 0 60000 65536"/>
                <a:gd name="T5" fmla="*/ 0 60000 65536"/>
                <a:gd name="T6" fmla="*/ 0 w 1"/>
                <a:gd name="T7" fmla="*/ 0 h 145"/>
                <a:gd name="T8" fmla="*/ 1 w 1"/>
                <a:gd name="T9" fmla="*/ 145 h 145"/>
              </a:gdLst>
              <a:ahLst/>
              <a:cxnLst>
                <a:cxn ang="T4">
                  <a:pos x="T0" y="T1"/>
                </a:cxn>
                <a:cxn ang="T5">
                  <a:pos x="T2" y="T3"/>
                </a:cxn>
              </a:cxnLst>
              <a:rect l="T6" t="T7" r="T8" b="T9"/>
              <a:pathLst>
                <a:path w="1" h="145">
                  <a:moveTo>
                    <a:pt x="0" y="0"/>
                  </a:moveTo>
                  <a:lnTo>
                    <a:pt x="0" y="145"/>
                  </a:lnTo>
                </a:path>
              </a:pathLst>
            </a:custGeom>
            <a:ln w="28575">
              <a:headEnd/>
              <a:tailEnd/>
            </a:ln>
          </p:spPr>
          <p:style>
            <a:lnRef idx="2">
              <a:schemeClr val="accent2">
                <a:shade val="50000"/>
              </a:schemeClr>
            </a:lnRef>
            <a:fillRef idx="1">
              <a:schemeClr val="accent2"/>
            </a:fillRef>
            <a:effectRef idx="0">
              <a:schemeClr val="accent2"/>
            </a:effectRef>
            <a:fontRef idx="minor">
              <a:schemeClr val="lt1"/>
            </a:fontRef>
          </p:style>
          <p:txBody>
            <a:bodyPr/>
            <a:lstStyle/>
            <a:p>
              <a:endParaRPr lang="en-IN"/>
            </a:p>
          </p:txBody>
        </p:sp>
      </p:grpSp>
      <p:sp>
        <p:nvSpPr>
          <p:cNvPr id="32" name="Line 38"/>
          <p:cNvSpPr>
            <a:spLocks noChangeShapeType="1"/>
          </p:cNvSpPr>
          <p:nvPr/>
        </p:nvSpPr>
        <p:spPr bwMode="auto">
          <a:xfrm flipV="1">
            <a:off x="8721893" y="1719227"/>
            <a:ext cx="204327" cy="483823"/>
          </a:xfrm>
          <a:prstGeom prst="line">
            <a:avLst/>
          </a:prstGeom>
          <a:ln w="28575">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lstStyle/>
          <a:p>
            <a:endParaRPr lang="en-IN"/>
          </a:p>
        </p:txBody>
      </p:sp>
      <p:sp>
        <p:nvSpPr>
          <p:cNvPr id="33" name="Oval 41"/>
          <p:cNvSpPr>
            <a:spLocks noChangeArrowheads="1"/>
          </p:cNvSpPr>
          <p:nvPr/>
        </p:nvSpPr>
        <p:spPr bwMode="auto">
          <a:xfrm>
            <a:off x="7336579" y="2159654"/>
            <a:ext cx="343364" cy="359094"/>
          </a:xfrm>
          <a:prstGeom prst="ellipse">
            <a:avLst/>
          </a:prstGeom>
          <a:ln w="28575">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34" name="Oval 42"/>
          <p:cNvSpPr>
            <a:spLocks noChangeArrowheads="1"/>
          </p:cNvSpPr>
          <p:nvPr/>
        </p:nvSpPr>
        <p:spPr bwMode="auto">
          <a:xfrm>
            <a:off x="7371856" y="2870032"/>
            <a:ext cx="343364" cy="359094"/>
          </a:xfrm>
          <a:prstGeom prst="ellipse">
            <a:avLst/>
          </a:prstGeom>
          <a:ln w="28575">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t>10</a:t>
            </a:r>
          </a:p>
        </p:txBody>
      </p:sp>
      <p:sp>
        <p:nvSpPr>
          <p:cNvPr id="35" name="Freeform 43"/>
          <p:cNvSpPr>
            <a:spLocks/>
          </p:cNvSpPr>
          <p:nvPr/>
        </p:nvSpPr>
        <p:spPr bwMode="auto">
          <a:xfrm>
            <a:off x="7530626" y="2512009"/>
            <a:ext cx="47251" cy="361586"/>
          </a:xfrm>
          <a:custGeom>
            <a:avLst/>
            <a:gdLst>
              <a:gd name="T0" fmla="*/ 0 w 1"/>
              <a:gd name="T1" fmla="*/ 0 h 145"/>
              <a:gd name="T2" fmla="*/ 0 w 1"/>
              <a:gd name="T3" fmla="*/ 2147483647 h 145"/>
              <a:gd name="T4" fmla="*/ 0 60000 65536"/>
              <a:gd name="T5" fmla="*/ 0 60000 65536"/>
              <a:gd name="T6" fmla="*/ 0 w 1"/>
              <a:gd name="T7" fmla="*/ 0 h 145"/>
              <a:gd name="T8" fmla="*/ 1 w 1"/>
              <a:gd name="T9" fmla="*/ 145 h 145"/>
            </a:gdLst>
            <a:ahLst/>
            <a:cxnLst>
              <a:cxn ang="T4">
                <a:pos x="T0" y="T1"/>
              </a:cxn>
              <a:cxn ang="T5">
                <a:pos x="T2" y="T3"/>
              </a:cxn>
            </a:cxnLst>
            <a:rect l="T6" t="T7" r="T8" b="T9"/>
            <a:pathLst>
              <a:path w="1" h="145">
                <a:moveTo>
                  <a:pt x="0" y="0"/>
                </a:moveTo>
                <a:lnTo>
                  <a:pt x="0" y="145"/>
                </a:lnTo>
              </a:path>
            </a:pathLst>
          </a:custGeom>
          <a:ln w="28575">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lstStyle/>
          <a:p>
            <a:endParaRPr lang="en-IN"/>
          </a:p>
        </p:txBody>
      </p:sp>
      <p:sp>
        <p:nvSpPr>
          <p:cNvPr id="36" name="Oval 45"/>
          <p:cNvSpPr>
            <a:spLocks noChangeArrowheads="1"/>
          </p:cNvSpPr>
          <p:nvPr/>
        </p:nvSpPr>
        <p:spPr bwMode="auto">
          <a:xfrm>
            <a:off x="6547090" y="2888951"/>
            <a:ext cx="343364" cy="359094"/>
          </a:xfrm>
          <a:prstGeom prst="ellipse">
            <a:avLst/>
          </a:prstGeom>
          <a:ln w="28575">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20</a:t>
            </a:r>
          </a:p>
        </p:txBody>
      </p:sp>
      <p:sp>
        <p:nvSpPr>
          <p:cNvPr id="37" name="Oval 46"/>
          <p:cNvSpPr>
            <a:spLocks noChangeArrowheads="1"/>
          </p:cNvSpPr>
          <p:nvPr/>
        </p:nvSpPr>
        <p:spPr bwMode="auto">
          <a:xfrm>
            <a:off x="6559969" y="3589738"/>
            <a:ext cx="343364" cy="359094"/>
          </a:xfrm>
          <a:prstGeom prst="ellipse">
            <a:avLst/>
          </a:prstGeom>
          <a:ln w="28575">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25</a:t>
            </a:r>
          </a:p>
        </p:txBody>
      </p:sp>
      <p:sp>
        <p:nvSpPr>
          <p:cNvPr id="38" name="Freeform 47"/>
          <p:cNvSpPr>
            <a:spLocks/>
          </p:cNvSpPr>
          <p:nvPr/>
        </p:nvSpPr>
        <p:spPr bwMode="auto">
          <a:xfrm>
            <a:off x="6717079" y="3230644"/>
            <a:ext cx="47251" cy="361586"/>
          </a:xfrm>
          <a:custGeom>
            <a:avLst/>
            <a:gdLst>
              <a:gd name="T0" fmla="*/ 0 w 1"/>
              <a:gd name="T1" fmla="*/ 0 h 145"/>
              <a:gd name="T2" fmla="*/ 0 w 1"/>
              <a:gd name="T3" fmla="*/ 2147483647 h 145"/>
              <a:gd name="T4" fmla="*/ 0 60000 65536"/>
              <a:gd name="T5" fmla="*/ 0 60000 65536"/>
              <a:gd name="T6" fmla="*/ 0 w 1"/>
              <a:gd name="T7" fmla="*/ 0 h 145"/>
              <a:gd name="T8" fmla="*/ 1 w 1"/>
              <a:gd name="T9" fmla="*/ 145 h 145"/>
            </a:gdLst>
            <a:ahLst/>
            <a:cxnLst>
              <a:cxn ang="T4">
                <a:pos x="T0" y="T1"/>
              </a:cxn>
              <a:cxn ang="T5">
                <a:pos x="T2" y="T3"/>
              </a:cxn>
            </a:cxnLst>
            <a:rect l="T6" t="T7" r="T8" b="T9"/>
            <a:pathLst>
              <a:path w="1" h="145">
                <a:moveTo>
                  <a:pt x="0" y="0"/>
                </a:moveTo>
                <a:lnTo>
                  <a:pt x="0" y="145"/>
                </a:lnTo>
              </a:path>
            </a:pathLst>
          </a:custGeom>
          <a:ln w="28575">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lstStyle/>
          <a:p>
            <a:endParaRPr lang="en-IN"/>
          </a:p>
        </p:txBody>
      </p:sp>
      <p:sp>
        <p:nvSpPr>
          <p:cNvPr id="39" name="Line 48"/>
          <p:cNvSpPr>
            <a:spLocks noChangeShapeType="1"/>
          </p:cNvSpPr>
          <p:nvPr/>
        </p:nvSpPr>
        <p:spPr bwMode="auto">
          <a:xfrm flipV="1">
            <a:off x="6777209" y="2419786"/>
            <a:ext cx="594899" cy="545704"/>
          </a:xfrm>
          <a:prstGeom prst="line">
            <a:avLst/>
          </a:prstGeom>
          <a:ln w="28575">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lstStyle/>
          <a:p>
            <a:endParaRPr lang="en-IN"/>
          </a:p>
        </p:txBody>
      </p:sp>
      <p:sp>
        <p:nvSpPr>
          <p:cNvPr id="40" name="Line 49"/>
          <p:cNvSpPr>
            <a:spLocks noChangeShapeType="1"/>
          </p:cNvSpPr>
          <p:nvPr/>
        </p:nvSpPr>
        <p:spPr bwMode="auto">
          <a:xfrm flipV="1">
            <a:off x="7647629" y="1639198"/>
            <a:ext cx="1202577" cy="633736"/>
          </a:xfrm>
          <a:prstGeom prst="line">
            <a:avLst/>
          </a:prstGeom>
          <a:ln w="28575">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lstStyle/>
          <a:p>
            <a:endParaRPr lang="en-IN"/>
          </a:p>
        </p:txBody>
      </p:sp>
      <p:grpSp>
        <p:nvGrpSpPr>
          <p:cNvPr id="41" name="Group 96"/>
          <p:cNvGrpSpPr>
            <a:grpSpLocks/>
          </p:cNvGrpSpPr>
          <p:nvPr/>
        </p:nvGrpSpPr>
        <p:grpSpPr bwMode="auto">
          <a:xfrm>
            <a:off x="2133599" y="4314423"/>
            <a:ext cx="6752823" cy="2034861"/>
            <a:chOff x="1296" y="3120"/>
            <a:chExt cx="2832" cy="816"/>
          </a:xfrm>
          <a:effectLst>
            <a:outerShdw blurRad="50800" dist="38100" dir="2700000" algn="tl" rotWithShape="0">
              <a:prstClr val="black">
                <a:alpha val="40000"/>
              </a:prstClr>
            </a:outerShdw>
          </a:effectLst>
        </p:grpSpPr>
        <p:grpSp>
          <p:nvGrpSpPr>
            <p:cNvPr id="42" name="Group 51"/>
            <p:cNvGrpSpPr>
              <a:grpSpLocks/>
            </p:cNvGrpSpPr>
            <p:nvPr/>
          </p:nvGrpSpPr>
          <p:grpSpPr bwMode="auto">
            <a:xfrm>
              <a:off x="1296" y="3216"/>
              <a:ext cx="1248" cy="720"/>
              <a:chOff x="3168" y="1872"/>
              <a:chExt cx="1248" cy="720"/>
            </a:xfrm>
          </p:grpSpPr>
          <p:grpSp>
            <p:nvGrpSpPr>
              <p:cNvPr id="66" name="Group 52"/>
              <p:cNvGrpSpPr>
                <a:grpSpLocks/>
              </p:cNvGrpSpPr>
              <p:nvPr/>
            </p:nvGrpSpPr>
            <p:grpSpPr bwMode="auto">
              <a:xfrm>
                <a:off x="3936" y="1872"/>
                <a:ext cx="480" cy="576"/>
                <a:chOff x="2256" y="1872"/>
                <a:chExt cx="480" cy="576"/>
              </a:xfrm>
            </p:grpSpPr>
            <p:grpSp>
              <p:nvGrpSpPr>
                <p:cNvPr id="78" name="Group 53"/>
                <p:cNvGrpSpPr>
                  <a:grpSpLocks/>
                </p:cNvGrpSpPr>
                <p:nvPr/>
              </p:nvGrpSpPr>
              <p:grpSpPr bwMode="auto">
                <a:xfrm>
                  <a:off x="2592" y="1872"/>
                  <a:ext cx="144" cy="432"/>
                  <a:chOff x="1824" y="1872"/>
                  <a:chExt cx="144" cy="432"/>
                </a:xfrm>
              </p:grpSpPr>
              <p:sp>
                <p:nvSpPr>
                  <p:cNvPr id="84" name="Oval 54"/>
                  <p:cNvSpPr>
                    <a:spLocks noChangeArrowheads="1"/>
                  </p:cNvSpPr>
                  <p:nvPr/>
                </p:nvSpPr>
                <p:spPr bwMode="auto">
                  <a:xfrm>
                    <a:off x="1824" y="1872"/>
                    <a:ext cx="144" cy="144"/>
                  </a:xfrm>
                  <a:prstGeom prst="ellips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21</a:t>
                    </a:r>
                  </a:p>
                </p:txBody>
              </p:sp>
              <p:sp>
                <p:nvSpPr>
                  <p:cNvPr id="85" name="Oval 55"/>
                  <p:cNvSpPr>
                    <a:spLocks noChangeArrowheads="1"/>
                  </p:cNvSpPr>
                  <p:nvPr/>
                </p:nvSpPr>
                <p:spPr bwMode="auto">
                  <a:xfrm>
                    <a:off x="1824" y="2160"/>
                    <a:ext cx="144" cy="144"/>
                  </a:xfrm>
                  <a:prstGeom prst="ellips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23</a:t>
                    </a:r>
                  </a:p>
                </p:txBody>
              </p:sp>
              <p:sp>
                <p:nvSpPr>
                  <p:cNvPr id="86" name="Freeform 56"/>
                  <p:cNvSpPr>
                    <a:spLocks/>
                  </p:cNvSpPr>
                  <p:nvPr/>
                </p:nvSpPr>
                <p:spPr bwMode="auto">
                  <a:xfrm>
                    <a:off x="1899" y="2013"/>
                    <a:ext cx="1" cy="145"/>
                  </a:xfrm>
                  <a:custGeom>
                    <a:avLst/>
                    <a:gdLst>
                      <a:gd name="T0" fmla="*/ 0 w 1"/>
                      <a:gd name="T1" fmla="*/ 0 h 145"/>
                      <a:gd name="T2" fmla="*/ 0 w 1"/>
                      <a:gd name="T3" fmla="*/ 145 h 145"/>
                      <a:gd name="T4" fmla="*/ 0 60000 65536"/>
                      <a:gd name="T5" fmla="*/ 0 60000 65536"/>
                      <a:gd name="T6" fmla="*/ 0 w 1"/>
                      <a:gd name="T7" fmla="*/ 0 h 145"/>
                      <a:gd name="T8" fmla="*/ 1 w 1"/>
                      <a:gd name="T9" fmla="*/ 145 h 145"/>
                    </a:gdLst>
                    <a:ahLst/>
                    <a:cxnLst>
                      <a:cxn ang="T4">
                        <a:pos x="T0" y="T1"/>
                      </a:cxn>
                      <a:cxn ang="T5">
                        <a:pos x="T2" y="T3"/>
                      </a:cxn>
                    </a:cxnLst>
                    <a:rect l="T6" t="T7" r="T8" b="T9"/>
                    <a:pathLst>
                      <a:path w="1" h="145">
                        <a:moveTo>
                          <a:pt x="0" y="0"/>
                        </a:moveTo>
                        <a:lnTo>
                          <a:pt x="0" y="145"/>
                        </a:lnTo>
                      </a:path>
                    </a:pathLst>
                  </a:cu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grpSp>
            <p:grpSp>
              <p:nvGrpSpPr>
                <p:cNvPr id="79" name="Group 57"/>
                <p:cNvGrpSpPr>
                  <a:grpSpLocks/>
                </p:cNvGrpSpPr>
                <p:nvPr/>
              </p:nvGrpSpPr>
              <p:grpSpPr bwMode="auto">
                <a:xfrm>
                  <a:off x="2256" y="2016"/>
                  <a:ext cx="144" cy="432"/>
                  <a:chOff x="1824" y="1872"/>
                  <a:chExt cx="144" cy="432"/>
                </a:xfrm>
              </p:grpSpPr>
              <p:sp>
                <p:nvSpPr>
                  <p:cNvPr id="81" name="Oval 58"/>
                  <p:cNvSpPr>
                    <a:spLocks noChangeArrowheads="1"/>
                  </p:cNvSpPr>
                  <p:nvPr/>
                </p:nvSpPr>
                <p:spPr bwMode="auto">
                  <a:xfrm>
                    <a:off x="1824" y="1872"/>
                    <a:ext cx="144" cy="144"/>
                  </a:xfrm>
                  <a:prstGeom prst="ellips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32</a:t>
                    </a:r>
                  </a:p>
                </p:txBody>
              </p:sp>
              <p:sp>
                <p:nvSpPr>
                  <p:cNvPr id="82" name="Oval 59"/>
                  <p:cNvSpPr>
                    <a:spLocks noChangeArrowheads="1"/>
                  </p:cNvSpPr>
                  <p:nvPr/>
                </p:nvSpPr>
                <p:spPr bwMode="auto">
                  <a:xfrm>
                    <a:off x="1824" y="2160"/>
                    <a:ext cx="144" cy="144"/>
                  </a:xfrm>
                  <a:prstGeom prst="ellips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14</a:t>
                    </a:r>
                  </a:p>
                </p:txBody>
              </p:sp>
              <p:sp>
                <p:nvSpPr>
                  <p:cNvPr id="83" name="Freeform 60"/>
                  <p:cNvSpPr>
                    <a:spLocks/>
                  </p:cNvSpPr>
                  <p:nvPr/>
                </p:nvSpPr>
                <p:spPr bwMode="auto">
                  <a:xfrm>
                    <a:off x="1899" y="2013"/>
                    <a:ext cx="1" cy="145"/>
                  </a:xfrm>
                  <a:custGeom>
                    <a:avLst/>
                    <a:gdLst>
                      <a:gd name="T0" fmla="*/ 0 w 1"/>
                      <a:gd name="T1" fmla="*/ 0 h 145"/>
                      <a:gd name="T2" fmla="*/ 0 w 1"/>
                      <a:gd name="T3" fmla="*/ 145 h 145"/>
                      <a:gd name="T4" fmla="*/ 0 60000 65536"/>
                      <a:gd name="T5" fmla="*/ 0 60000 65536"/>
                      <a:gd name="T6" fmla="*/ 0 w 1"/>
                      <a:gd name="T7" fmla="*/ 0 h 145"/>
                      <a:gd name="T8" fmla="*/ 1 w 1"/>
                      <a:gd name="T9" fmla="*/ 145 h 145"/>
                    </a:gdLst>
                    <a:ahLst/>
                    <a:cxnLst>
                      <a:cxn ang="T4">
                        <a:pos x="T0" y="T1"/>
                      </a:cxn>
                      <a:cxn ang="T5">
                        <a:pos x="T2" y="T3"/>
                      </a:cxn>
                    </a:cxnLst>
                    <a:rect l="T6" t="T7" r="T8" b="T9"/>
                    <a:pathLst>
                      <a:path w="1" h="145">
                        <a:moveTo>
                          <a:pt x="0" y="0"/>
                        </a:moveTo>
                        <a:lnTo>
                          <a:pt x="0" y="145"/>
                        </a:lnTo>
                      </a:path>
                    </a:pathLst>
                  </a:cu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grpSp>
            <p:sp>
              <p:nvSpPr>
                <p:cNvPr id="80" name="Line 61"/>
                <p:cNvSpPr>
                  <a:spLocks noChangeShapeType="1"/>
                </p:cNvSpPr>
                <p:nvPr/>
              </p:nvSpPr>
              <p:spPr bwMode="auto">
                <a:xfrm flipV="1">
                  <a:off x="2400" y="1968"/>
                  <a:ext cx="192" cy="96"/>
                </a:xfrm>
                <a:prstGeom prst="lin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grpSp>
          <p:grpSp>
            <p:nvGrpSpPr>
              <p:cNvPr id="67" name="Group 62"/>
              <p:cNvGrpSpPr>
                <a:grpSpLocks/>
              </p:cNvGrpSpPr>
              <p:nvPr/>
            </p:nvGrpSpPr>
            <p:grpSpPr bwMode="auto">
              <a:xfrm>
                <a:off x="3168" y="2016"/>
                <a:ext cx="480" cy="576"/>
                <a:chOff x="2256" y="1872"/>
                <a:chExt cx="480" cy="576"/>
              </a:xfrm>
            </p:grpSpPr>
            <p:grpSp>
              <p:nvGrpSpPr>
                <p:cNvPr id="69" name="Group 63"/>
                <p:cNvGrpSpPr>
                  <a:grpSpLocks/>
                </p:cNvGrpSpPr>
                <p:nvPr/>
              </p:nvGrpSpPr>
              <p:grpSpPr bwMode="auto">
                <a:xfrm>
                  <a:off x="2592" y="1872"/>
                  <a:ext cx="144" cy="432"/>
                  <a:chOff x="1824" y="1872"/>
                  <a:chExt cx="144" cy="432"/>
                </a:xfrm>
              </p:grpSpPr>
              <p:sp>
                <p:nvSpPr>
                  <p:cNvPr id="75" name="Oval 64"/>
                  <p:cNvSpPr>
                    <a:spLocks noChangeArrowheads="1"/>
                  </p:cNvSpPr>
                  <p:nvPr/>
                </p:nvSpPr>
                <p:spPr bwMode="auto">
                  <a:xfrm>
                    <a:off x="1824" y="1872"/>
                    <a:ext cx="144" cy="144"/>
                  </a:xfrm>
                  <a:prstGeom prst="ellips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4</a:t>
                    </a:r>
                  </a:p>
                </p:txBody>
              </p:sp>
              <p:sp>
                <p:nvSpPr>
                  <p:cNvPr id="76" name="Oval 65"/>
                  <p:cNvSpPr>
                    <a:spLocks noChangeArrowheads="1"/>
                  </p:cNvSpPr>
                  <p:nvPr/>
                </p:nvSpPr>
                <p:spPr bwMode="auto">
                  <a:xfrm>
                    <a:off x="1824" y="2160"/>
                    <a:ext cx="144" cy="144"/>
                  </a:xfrm>
                  <a:prstGeom prst="ellips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7</a:t>
                    </a:r>
                  </a:p>
                </p:txBody>
              </p:sp>
              <p:sp>
                <p:nvSpPr>
                  <p:cNvPr id="77" name="Freeform 66"/>
                  <p:cNvSpPr>
                    <a:spLocks/>
                  </p:cNvSpPr>
                  <p:nvPr/>
                </p:nvSpPr>
                <p:spPr bwMode="auto">
                  <a:xfrm>
                    <a:off x="1899" y="2013"/>
                    <a:ext cx="1" cy="145"/>
                  </a:xfrm>
                  <a:custGeom>
                    <a:avLst/>
                    <a:gdLst>
                      <a:gd name="T0" fmla="*/ 0 w 1"/>
                      <a:gd name="T1" fmla="*/ 0 h 145"/>
                      <a:gd name="T2" fmla="*/ 0 w 1"/>
                      <a:gd name="T3" fmla="*/ 145 h 145"/>
                      <a:gd name="T4" fmla="*/ 0 60000 65536"/>
                      <a:gd name="T5" fmla="*/ 0 60000 65536"/>
                      <a:gd name="T6" fmla="*/ 0 w 1"/>
                      <a:gd name="T7" fmla="*/ 0 h 145"/>
                      <a:gd name="T8" fmla="*/ 1 w 1"/>
                      <a:gd name="T9" fmla="*/ 145 h 145"/>
                    </a:gdLst>
                    <a:ahLst/>
                    <a:cxnLst>
                      <a:cxn ang="T4">
                        <a:pos x="T0" y="T1"/>
                      </a:cxn>
                      <a:cxn ang="T5">
                        <a:pos x="T2" y="T3"/>
                      </a:cxn>
                    </a:cxnLst>
                    <a:rect l="T6" t="T7" r="T8" b="T9"/>
                    <a:pathLst>
                      <a:path w="1" h="145">
                        <a:moveTo>
                          <a:pt x="0" y="0"/>
                        </a:moveTo>
                        <a:lnTo>
                          <a:pt x="0" y="145"/>
                        </a:lnTo>
                      </a:path>
                    </a:pathLst>
                  </a:cu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grpSp>
            <p:grpSp>
              <p:nvGrpSpPr>
                <p:cNvPr id="70" name="Group 67"/>
                <p:cNvGrpSpPr>
                  <a:grpSpLocks/>
                </p:cNvGrpSpPr>
                <p:nvPr/>
              </p:nvGrpSpPr>
              <p:grpSpPr bwMode="auto">
                <a:xfrm>
                  <a:off x="2256" y="2016"/>
                  <a:ext cx="144" cy="432"/>
                  <a:chOff x="1824" y="1872"/>
                  <a:chExt cx="144" cy="432"/>
                </a:xfrm>
              </p:grpSpPr>
              <p:sp>
                <p:nvSpPr>
                  <p:cNvPr id="72" name="Oval 68"/>
                  <p:cNvSpPr>
                    <a:spLocks noChangeArrowheads="1"/>
                  </p:cNvSpPr>
                  <p:nvPr/>
                </p:nvSpPr>
                <p:spPr bwMode="auto">
                  <a:xfrm>
                    <a:off x="1824" y="1872"/>
                    <a:ext cx="144" cy="144"/>
                  </a:xfrm>
                  <a:prstGeom prst="ellips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5</a:t>
                    </a:r>
                  </a:p>
                </p:txBody>
              </p:sp>
              <p:sp>
                <p:nvSpPr>
                  <p:cNvPr id="73" name="Oval 69"/>
                  <p:cNvSpPr>
                    <a:spLocks noChangeArrowheads="1"/>
                  </p:cNvSpPr>
                  <p:nvPr/>
                </p:nvSpPr>
                <p:spPr bwMode="auto">
                  <a:xfrm>
                    <a:off x="1824" y="2160"/>
                    <a:ext cx="144" cy="144"/>
                  </a:xfrm>
                  <a:prstGeom prst="ellips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9</a:t>
                    </a:r>
                  </a:p>
                </p:txBody>
              </p:sp>
              <p:sp>
                <p:nvSpPr>
                  <p:cNvPr id="74" name="Freeform 70"/>
                  <p:cNvSpPr>
                    <a:spLocks/>
                  </p:cNvSpPr>
                  <p:nvPr/>
                </p:nvSpPr>
                <p:spPr bwMode="auto">
                  <a:xfrm>
                    <a:off x="1899" y="2013"/>
                    <a:ext cx="1" cy="145"/>
                  </a:xfrm>
                  <a:custGeom>
                    <a:avLst/>
                    <a:gdLst>
                      <a:gd name="T0" fmla="*/ 0 w 1"/>
                      <a:gd name="T1" fmla="*/ 0 h 145"/>
                      <a:gd name="T2" fmla="*/ 0 w 1"/>
                      <a:gd name="T3" fmla="*/ 145 h 145"/>
                      <a:gd name="T4" fmla="*/ 0 60000 65536"/>
                      <a:gd name="T5" fmla="*/ 0 60000 65536"/>
                      <a:gd name="T6" fmla="*/ 0 w 1"/>
                      <a:gd name="T7" fmla="*/ 0 h 145"/>
                      <a:gd name="T8" fmla="*/ 1 w 1"/>
                      <a:gd name="T9" fmla="*/ 145 h 145"/>
                    </a:gdLst>
                    <a:ahLst/>
                    <a:cxnLst>
                      <a:cxn ang="T4">
                        <a:pos x="T0" y="T1"/>
                      </a:cxn>
                      <a:cxn ang="T5">
                        <a:pos x="T2" y="T3"/>
                      </a:cxn>
                    </a:cxnLst>
                    <a:rect l="T6" t="T7" r="T8" b="T9"/>
                    <a:pathLst>
                      <a:path w="1" h="145">
                        <a:moveTo>
                          <a:pt x="0" y="0"/>
                        </a:moveTo>
                        <a:lnTo>
                          <a:pt x="0" y="145"/>
                        </a:lnTo>
                      </a:path>
                    </a:pathLst>
                  </a:cu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grpSp>
            <p:sp>
              <p:nvSpPr>
                <p:cNvPr id="71" name="Line 71"/>
                <p:cNvSpPr>
                  <a:spLocks noChangeShapeType="1"/>
                </p:cNvSpPr>
                <p:nvPr/>
              </p:nvSpPr>
              <p:spPr bwMode="auto">
                <a:xfrm flipV="1">
                  <a:off x="2400" y="1968"/>
                  <a:ext cx="192" cy="96"/>
                </a:xfrm>
                <a:prstGeom prst="lin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grpSp>
          <p:sp>
            <p:nvSpPr>
              <p:cNvPr id="68" name="Line 72"/>
              <p:cNvSpPr>
                <a:spLocks noChangeShapeType="1"/>
              </p:cNvSpPr>
              <p:nvPr/>
            </p:nvSpPr>
            <p:spPr bwMode="auto">
              <a:xfrm flipV="1">
                <a:off x="3648" y="1920"/>
                <a:ext cx="624" cy="144"/>
              </a:xfrm>
              <a:prstGeom prst="lin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grpSp>
        <p:grpSp>
          <p:nvGrpSpPr>
            <p:cNvPr id="43" name="Group 73"/>
            <p:cNvGrpSpPr>
              <a:grpSpLocks/>
            </p:cNvGrpSpPr>
            <p:nvPr/>
          </p:nvGrpSpPr>
          <p:grpSpPr bwMode="auto">
            <a:xfrm>
              <a:off x="2880" y="3120"/>
              <a:ext cx="1248" cy="720"/>
              <a:chOff x="3168" y="1872"/>
              <a:chExt cx="1248" cy="720"/>
            </a:xfrm>
          </p:grpSpPr>
          <p:grpSp>
            <p:nvGrpSpPr>
              <p:cNvPr id="45" name="Group 74"/>
              <p:cNvGrpSpPr>
                <a:grpSpLocks/>
              </p:cNvGrpSpPr>
              <p:nvPr/>
            </p:nvGrpSpPr>
            <p:grpSpPr bwMode="auto">
              <a:xfrm>
                <a:off x="3936" y="1872"/>
                <a:ext cx="480" cy="576"/>
                <a:chOff x="2256" y="1872"/>
                <a:chExt cx="480" cy="576"/>
              </a:xfrm>
            </p:grpSpPr>
            <p:grpSp>
              <p:nvGrpSpPr>
                <p:cNvPr id="57" name="Group 75"/>
                <p:cNvGrpSpPr>
                  <a:grpSpLocks/>
                </p:cNvGrpSpPr>
                <p:nvPr/>
              </p:nvGrpSpPr>
              <p:grpSpPr bwMode="auto">
                <a:xfrm>
                  <a:off x="2592" y="1872"/>
                  <a:ext cx="144" cy="432"/>
                  <a:chOff x="1824" y="1872"/>
                  <a:chExt cx="144" cy="432"/>
                </a:xfrm>
              </p:grpSpPr>
              <p:sp>
                <p:nvSpPr>
                  <p:cNvPr id="63" name="Oval 76"/>
                  <p:cNvSpPr>
                    <a:spLocks noChangeArrowheads="1"/>
                  </p:cNvSpPr>
                  <p:nvPr/>
                </p:nvSpPr>
                <p:spPr bwMode="auto">
                  <a:xfrm>
                    <a:off x="1824" y="1872"/>
                    <a:ext cx="144" cy="144"/>
                  </a:xfrm>
                  <a:prstGeom prst="ellips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4</a:t>
                    </a:r>
                  </a:p>
                </p:txBody>
              </p:sp>
              <p:sp>
                <p:nvSpPr>
                  <p:cNvPr id="64" name="Oval 77"/>
                  <p:cNvSpPr>
                    <a:spLocks noChangeArrowheads="1"/>
                  </p:cNvSpPr>
                  <p:nvPr/>
                </p:nvSpPr>
                <p:spPr bwMode="auto">
                  <a:xfrm>
                    <a:off x="1824" y="2160"/>
                    <a:ext cx="144" cy="144"/>
                  </a:xfrm>
                  <a:prstGeom prst="ellips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3</a:t>
                    </a:r>
                  </a:p>
                </p:txBody>
              </p:sp>
              <p:sp>
                <p:nvSpPr>
                  <p:cNvPr id="65" name="Freeform 78"/>
                  <p:cNvSpPr>
                    <a:spLocks/>
                  </p:cNvSpPr>
                  <p:nvPr/>
                </p:nvSpPr>
                <p:spPr bwMode="auto">
                  <a:xfrm>
                    <a:off x="1899" y="2013"/>
                    <a:ext cx="1" cy="145"/>
                  </a:xfrm>
                  <a:custGeom>
                    <a:avLst/>
                    <a:gdLst>
                      <a:gd name="T0" fmla="*/ 0 w 1"/>
                      <a:gd name="T1" fmla="*/ 0 h 145"/>
                      <a:gd name="T2" fmla="*/ 0 w 1"/>
                      <a:gd name="T3" fmla="*/ 145 h 145"/>
                      <a:gd name="T4" fmla="*/ 0 60000 65536"/>
                      <a:gd name="T5" fmla="*/ 0 60000 65536"/>
                      <a:gd name="T6" fmla="*/ 0 w 1"/>
                      <a:gd name="T7" fmla="*/ 0 h 145"/>
                      <a:gd name="T8" fmla="*/ 1 w 1"/>
                      <a:gd name="T9" fmla="*/ 145 h 145"/>
                    </a:gdLst>
                    <a:ahLst/>
                    <a:cxnLst>
                      <a:cxn ang="T4">
                        <a:pos x="T0" y="T1"/>
                      </a:cxn>
                      <a:cxn ang="T5">
                        <a:pos x="T2" y="T3"/>
                      </a:cxn>
                    </a:cxnLst>
                    <a:rect l="T6" t="T7" r="T8" b="T9"/>
                    <a:pathLst>
                      <a:path w="1" h="145">
                        <a:moveTo>
                          <a:pt x="0" y="0"/>
                        </a:moveTo>
                        <a:lnTo>
                          <a:pt x="0" y="145"/>
                        </a:lnTo>
                      </a:path>
                    </a:pathLst>
                  </a:cu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grpSp>
            <p:grpSp>
              <p:nvGrpSpPr>
                <p:cNvPr id="58" name="Group 79"/>
                <p:cNvGrpSpPr>
                  <a:grpSpLocks/>
                </p:cNvGrpSpPr>
                <p:nvPr/>
              </p:nvGrpSpPr>
              <p:grpSpPr bwMode="auto">
                <a:xfrm>
                  <a:off x="2256" y="2016"/>
                  <a:ext cx="144" cy="432"/>
                  <a:chOff x="1824" y="1872"/>
                  <a:chExt cx="144" cy="432"/>
                </a:xfrm>
              </p:grpSpPr>
              <p:sp>
                <p:nvSpPr>
                  <p:cNvPr id="60" name="Oval 80"/>
                  <p:cNvSpPr>
                    <a:spLocks noChangeArrowheads="1"/>
                  </p:cNvSpPr>
                  <p:nvPr/>
                </p:nvSpPr>
                <p:spPr bwMode="auto">
                  <a:xfrm>
                    <a:off x="1824" y="1872"/>
                    <a:ext cx="144" cy="144"/>
                  </a:xfrm>
                  <a:prstGeom prst="ellips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6</a:t>
                    </a:r>
                  </a:p>
                </p:txBody>
              </p:sp>
              <p:sp>
                <p:nvSpPr>
                  <p:cNvPr id="61" name="Oval 81"/>
                  <p:cNvSpPr>
                    <a:spLocks noChangeArrowheads="1"/>
                  </p:cNvSpPr>
                  <p:nvPr/>
                </p:nvSpPr>
                <p:spPr bwMode="auto">
                  <a:xfrm>
                    <a:off x="1824" y="2160"/>
                    <a:ext cx="144" cy="144"/>
                  </a:xfrm>
                  <a:prstGeom prst="ellips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33</a:t>
                    </a:r>
                  </a:p>
                </p:txBody>
              </p:sp>
              <p:sp>
                <p:nvSpPr>
                  <p:cNvPr id="62" name="Freeform 82"/>
                  <p:cNvSpPr>
                    <a:spLocks/>
                  </p:cNvSpPr>
                  <p:nvPr/>
                </p:nvSpPr>
                <p:spPr bwMode="auto">
                  <a:xfrm>
                    <a:off x="1899" y="2013"/>
                    <a:ext cx="1" cy="145"/>
                  </a:xfrm>
                  <a:custGeom>
                    <a:avLst/>
                    <a:gdLst>
                      <a:gd name="T0" fmla="*/ 0 w 1"/>
                      <a:gd name="T1" fmla="*/ 0 h 145"/>
                      <a:gd name="T2" fmla="*/ 0 w 1"/>
                      <a:gd name="T3" fmla="*/ 145 h 145"/>
                      <a:gd name="T4" fmla="*/ 0 60000 65536"/>
                      <a:gd name="T5" fmla="*/ 0 60000 65536"/>
                      <a:gd name="T6" fmla="*/ 0 w 1"/>
                      <a:gd name="T7" fmla="*/ 0 h 145"/>
                      <a:gd name="T8" fmla="*/ 1 w 1"/>
                      <a:gd name="T9" fmla="*/ 145 h 145"/>
                    </a:gdLst>
                    <a:ahLst/>
                    <a:cxnLst>
                      <a:cxn ang="T4">
                        <a:pos x="T0" y="T1"/>
                      </a:cxn>
                      <a:cxn ang="T5">
                        <a:pos x="T2" y="T3"/>
                      </a:cxn>
                    </a:cxnLst>
                    <a:rect l="T6" t="T7" r="T8" b="T9"/>
                    <a:pathLst>
                      <a:path w="1" h="145">
                        <a:moveTo>
                          <a:pt x="0" y="0"/>
                        </a:moveTo>
                        <a:lnTo>
                          <a:pt x="0" y="145"/>
                        </a:lnTo>
                      </a:path>
                    </a:pathLst>
                  </a:cu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grpSp>
            <p:sp>
              <p:nvSpPr>
                <p:cNvPr id="59" name="Line 83"/>
                <p:cNvSpPr>
                  <a:spLocks noChangeShapeType="1"/>
                </p:cNvSpPr>
                <p:nvPr/>
              </p:nvSpPr>
              <p:spPr bwMode="auto">
                <a:xfrm flipV="1">
                  <a:off x="2400" y="1968"/>
                  <a:ext cx="192" cy="96"/>
                </a:xfrm>
                <a:prstGeom prst="lin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grpSp>
          <p:grpSp>
            <p:nvGrpSpPr>
              <p:cNvPr id="46" name="Group 84"/>
              <p:cNvGrpSpPr>
                <a:grpSpLocks/>
              </p:cNvGrpSpPr>
              <p:nvPr/>
            </p:nvGrpSpPr>
            <p:grpSpPr bwMode="auto">
              <a:xfrm>
                <a:off x="3168" y="2016"/>
                <a:ext cx="480" cy="576"/>
                <a:chOff x="2256" y="1872"/>
                <a:chExt cx="480" cy="576"/>
              </a:xfrm>
            </p:grpSpPr>
            <p:grpSp>
              <p:nvGrpSpPr>
                <p:cNvPr id="48" name="Group 85"/>
                <p:cNvGrpSpPr>
                  <a:grpSpLocks/>
                </p:cNvGrpSpPr>
                <p:nvPr/>
              </p:nvGrpSpPr>
              <p:grpSpPr bwMode="auto">
                <a:xfrm>
                  <a:off x="2592" y="1872"/>
                  <a:ext cx="144" cy="432"/>
                  <a:chOff x="1824" y="1872"/>
                  <a:chExt cx="144" cy="432"/>
                </a:xfrm>
              </p:grpSpPr>
              <p:sp>
                <p:nvSpPr>
                  <p:cNvPr id="54" name="Oval 86"/>
                  <p:cNvSpPr>
                    <a:spLocks noChangeArrowheads="1"/>
                  </p:cNvSpPr>
                  <p:nvPr/>
                </p:nvSpPr>
                <p:spPr bwMode="auto">
                  <a:xfrm>
                    <a:off x="1824" y="1872"/>
                    <a:ext cx="144" cy="144"/>
                  </a:xfrm>
                  <a:prstGeom prst="ellips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11</a:t>
                    </a:r>
                  </a:p>
                </p:txBody>
              </p:sp>
              <p:sp>
                <p:nvSpPr>
                  <p:cNvPr id="55" name="Oval 87"/>
                  <p:cNvSpPr>
                    <a:spLocks noChangeArrowheads="1"/>
                  </p:cNvSpPr>
                  <p:nvPr/>
                </p:nvSpPr>
                <p:spPr bwMode="auto">
                  <a:xfrm>
                    <a:off x="1824" y="2160"/>
                    <a:ext cx="144" cy="144"/>
                  </a:xfrm>
                  <a:prstGeom prst="ellips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31</a:t>
                    </a:r>
                  </a:p>
                </p:txBody>
              </p:sp>
              <p:sp>
                <p:nvSpPr>
                  <p:cNvPr id="56" name="Freeform 88"/>
                  <p:cNvSpPr>
                    <a:spLocks/>
                  </p:cNvSpPr>
                  <p:nvPr/>
                </p:nvSpPr>
                <p:spPr bwMode="auto">
                  <a:xfrm>
                    <a:off x="1899" y="2013"/>
                    <a:ext cx="1" cy="145"/>
                  </a:xfrm>
                  <a:custGeom>
                    <a:avLst/>
                    <a:gdLst>
                      <a:gd name="T0" fmla="*/ 0 w 1"/>
                      <a:gd name="T1" fmla="*/ 0 h 145"/>
                      <a:gd name="T2" fmla="*/ 0 w 1"/>
                      <a:gd name="T3" fmla="*/ 145 h 145"/>
                      <a:gd name="T4" fmla="*/ 0 60000 65536"/>
                      <a:gd name="T5" fmla="*/ 0 60000 65536"/>
                      <a:gd name="T6" fmla="*/ 0 w 1"/>
                      <a:gd name="T7" fmla="*/ 0 h 145"/>
                      <a:gd name="T8" fmla="*/ 1 w 1"/>
                      <a:gd name="T9" fmla="*/ 145 h 145"/>
                    </a:gdLst>
                    <a:ahLst/>
                    <a:cxnLst>
                      <a:cxn ang="T4">
                        <a:pos x="T0" y="T1"/>
                      </a:cxn>
                      <a:cxn ang="T5">
                        <a:pos x="T2" y="T3"/>
                      </a:cxn>
                    </a:cxnLst>
                    <a:rect l="T6" t="T7" r="T8" b="T9"/>
                    <a:pathLst>
                      <a:path w="1" h="145">
                        <a:moveTo>
                          <a:pt x="0" y="0"/>
                        </a:moveTo>
                        <a:lnTo>
                          <a:pt x="0" y="145"/>
                        </a:lnTo>
                      </a:path>
                    </a:pathLst>
                  </a:cu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grpSp>
            <p:grpSp>
              <p:nvGrpSpPr>
                <p:cNvPr id="49" name="Group 89"/>
                <p:cNvGrpSpPr>
                  <a:grpSpLocks/>
                </p:cNvGrpSpPr>
                <p:nvPr/>
              </p:nvGrpSpPr>
              <p:grpSpPr bwMode="auto">
                <a:xfrm>
                  <a:off x="2256" y="2016"/>
                  <a:ext cx="144" cy="432"/>
                  <a:chOff x="1824" y="1872"/>
                  <a:chExt cx="144" cy="432"/>
                </a:xfrm>
              </p:grpSpPr>
              <p:sp>
                <p:nvSpPr>
                  <p:cNvPr id="51" name="Oval 90"/>
                  <p:cNvSpPr>
                    <a:spLocks noChangeArrowheads="1"/>
                  </p:cNvSpPr>
                  <p:nvPr/>
                </p:nvSpPr>
                <p:spPr bwMode="auto">
                  <a:xfrm>
                    <a:off x="1824" y="1872"/>
                    <a:ext cx="144" cy="144"/>
                  </a:xfrm>
                  <a:prstGeom prst="ellips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34</a:t>
                    </a:r>
                  </a:p>
                </p:txBody>
              </p:sp>
              <p:sp>
                <p:nvSpPr>
                  <p:cNvPr id="52" name="Oval 91"/>
                  <p:cNvSpPr>
                    <a:spLocks noChangeArrowheads="1"/>
                  </p:cNvSpPr>
                  <p:nvPr/>
                </p:nvSpPr>
                <p:spPr bwMode="auto">
                  <a:xfrm>
                    <a:off x="1824" y="2160"/>
                    <a:ext cx="144" cy="144"/>
                  </a:xfrm>
                  <a:prstGeom prst="ellips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22</a:t>
                    </a:r>
                  </a:p>
                </p:txBody>
              </p:sp>
              <p:sp>
                <p:nvSpPr>
                  <p:cNvPr id="53" name="Freeform 92"/>
                  <p:cNvSpPr>
                    <a:spLocks/>
                  </p:cNvSpPr>
                  <p:nvPr/>
                </p:nvSpPr>
                <p:spPr bwMode="auto">
                  <a:xfrm>
                    <a:off x="1899" y="2013"/>
                    <a:ext cx="1" cy="145"/>
                  </a:xfrm>
                  <a:custGeom>
                    <a:avLst/>
                    <a:gdLst>
                      <a:gd name="T0" fmla="*/ 0 w 1"/>
                      <a:gd name="T1" fmla="*/ 0 h 145"/>
                      <a:gd name="T2" fmla="*/ 0 w 1"/>
                      <a:gd name="T3" fmla="*/ 145 h 145"/>
                      <a:gd name="T4" fmla="*/ 0 60000 65536"/>
                      <a:gd name="T5" fmla="*/ 0 60000 65536"/>
                      <a:gd name="T6" fmla="*/ 0 w 1"/>
                      <a:gd name="T7" fmla="*/ 0 h 145"/>
                      <a:gd name="T8" fmla="*/ 1 w 1"/>
                      <a:gd name="T9" fmla="*/ 145 h 145"/>
                    </a:gdLst>
                    <a:ahLst/>
                    <a:cxnLst>
                      <a:cxn ang="T4">
                        <a:pos x="T0" y="T1"/>
                      </a:cxn>
                      <a:cxn ang="T5">
                        <a:pos x="T2" y="T3"/>
                      </a:cxn>
                    </a:cxnLst>
                    <a:rect l="T6" t="T7" r="T8" b="T9"/>
                    <a:pathLst>
                      <a:path w="1" h="145">
                        <a:moveTo>
                          <a:pt x="0" y="0"/>
                        </a:moveTo>
                        <a:lnTo>
                          <a:pt x="0" y="145"/>
                        </a:lnTo>
                      </a:path>
                    </a:pathLst>
                  </a:cu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grpSp>
            <p:sp>
              <p:nvSpPr>
                <p:cNvPr id="50" name="Line 93"/>
                <p:cNvSpPr>
                  <a:spLocks noChangeShapeType="1"/>
                </p:cNvSpPr>
                <p:nvPr/>
              </p:nvSpPr>
              <p:spPr bwMode="auto">
                <a:xfrm flipV="1">
                  <a:off x="2400" y="1968"/>
                  <a:ext cx="192" cy="96"/>
                </a:xfrm>
                <a:prstGeom prst="lin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grpSp>
          <p:sp>
            <p:nvSpPr>
              <p:cNvPr id="47" name="Line 94"/>
              <p:cNvSpPr>
                <a:spLocks noChangeShapeType="1"/>
              </p:cNvSpPr>
              <p:nvPr/>
            </p:nvSpPr>
            <p:spPr bwMode="auto">
              <a:xfrm flipV="1">
                <a:off x="3648" y="1920"/>
                <a:ext cx="624" cy="144"/>
              </a:xfrm>
              <a:prstGeom prst="lin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grpSp>
        <p:sp>
          <p:nvSpPr>
            <p:cNvPr id="44" name="Line 95"/>
            <p:cNvSpPr>
              <a:spLocks noChangeShapeType="1"/>
            </p:cNvSpPr>
            <p:nvPr/>
          </p:nvSpPr>
          <p:spPr bwMode="auto">
            <a:xfrm flipV="1">
              <a:off x="2544" y="3120"/>
              <a:ext cx="1488" cy="144"/>
            </a:xfrm>
            <a:prstGeom prst="lin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grpSp>
      <p:sp>
        <p:nvSpPr>
          <p:cNvPr id="87" name="Text Box 97"/>
          <p:cNvSpPr txBox="1">
            <a:spLocks noChangeArrowheads="1"/>
          </p:cNvSpPr>
          <p:nvPr/>
        </p:nvSpPr>
        <p:spPr bwMode="auto">
          <a:xfrm>
            <a:off x="7667220" y="1239942"/>
            <a:ext cx="1259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dirty="0"/>
              <a:t>B</a:t>
            </a:r>
            <a:r>
              <a:rPr lang="en-US" altLang="en-US" baseline="-25000" dirty="0"/>
              <a:t>3</a:t>
            </a:r>
          </a:p>
        </p:txBody>
      </p:sp>
      <p:sp>
        <p:nvSpPr>
          <p:cNvPr id="88" name="Text Box 98"/>
          <p:cNvSpPr txBox="1">
            <a:spLocks noChangeArrowheads="1"/>
          </p:cNvSpPr>
          <p:nvPr/>
        </p:nvSpPr>
        <p:spPr bwMode="auto">
          <a:xfrm>
            <a:off x="4343399" y="4154858"/>
            <a:ext cx="915637" cy="36933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dirty="0"/>
              <a:t>B</a:t>
            </a:r>
            <a:r>
              <a:rPr lang="en-US" altLang="en-US" baseline="-25000" dirty="0"/>
              <a:t>4</a:t>
            </a:r>
          </a:p>
        </p:txBody>
      </p:sp>
      <p:sp>
        <p:nvSpPr>
          <p:cNvPr id="89" name="Line 48"/>
          <p:cNvSpPr>
            <a:spLocks noChangeShapeType="1"/>
          </p:cNvSpPr>
          <p:nvPr/>
        </p:nvSpPr>
        <p:spPr bwMode="auto">
          <a:xfrm flipH="1" flipV="1">
            <a:off x="9065257" y="1661053"/>
            <a:ext cx="335699" cy="483470"/>
          </a:xfrm>
          <a:prstGeom prst="line">
            <a:avLst/>
          </a:prstGeom>
          <a:ln w="28575">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lstStyle/>
          <a:p>
            <a:endParaRPr lang="en-IN"/>
          </a:p>
        </p:txBody>
      </p:sp>
    </p:spTree>
    <p:extLst>
      <p:ext uri="{BB962C8B-B14F-4D97-AF65-F5344CB8AC3E}">
        <p14:creationId xmlns:p14="http://schemas.microsoft.com/office/powerpoint/2010/main" val="332192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7"/>
                                        </p:tgtEl>
                                        <p:attrNameLst>
                                          <p:attrName>style.visibility</p:attrName>
                                        </p:attrNameLst>
                                      </p:cBhvr>
                                      <p:to>
                                        <p:strVal val="visible"/>
                                      </p:to>
                                    </p:set>
                                    <p:animEffect transition="in" filter="fade">
                                      <p:cBhvr>
                                        <p:cTn id="64" dur="500"/>
                                        <p:tgtEl>
                                          <p:spTgt spid="8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9"/>
                                        </p:tgtEl>
                                        <p:attrNameLst>
                                          <p:attrName>style.visibility</p:attrName>
                                        </p:attrNameLst>
                                      </p:cBhvr>
                                      <p:to>
                                        <p:strVal val="visible"/>
                                      </p:to>
                                    </p:set>
                                    <p:animEffect transition="in" filter="fade">
                                      <p:cBhvr>
                                        <p:cTn id="67" dur="500"/>
                                        <p:tgtEl>
                                          <p:spTgt spid="8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13" grpId="0"/>
      <p:bldP spid="32" grpId="0" animBg="1"/>
      <p:bldP spid="33" grpId="0" animBg="1"/>
      <p:bldP spid="34" grpId="0" animBg="1"/>
      <p:bldP spid="35" grpId="0" animBg="1"/>
      <p:bldP spid="36" grpId="0" animBg="1"/>
      <p:bldP spid="37" grpId="0" animBg="1"/>
      <p:bldP spid="38" grpId="0" animBg="1"/>
      <p:bldP spid="39" grpId="0" animBg="1"/>
      <p:bldP spid="40" grpId="0" animBg="1"/>
      <p:bldP spid="87" grpId="0"/>
      <p:bldP spid="8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Binomial Heap Properties</a:t>
            </a:r>
            <a:endParaRPr lang="en-IN" dirty="0"/>
          </a:p>
        </p:txBody>
      </p:sp>
      <p:sp>
        <p:nvSpPr>
          <p:cNvPr id="3" name="Content Placeholder 2"/>
          <p:cNvSpPr>
            <a:spLocks noGrp="1"/>
          </p:cNvSpPr>
          <p:nvPr>
            <p:ph idx="1"/>
          </p:nvPr>
        </p:nvSpPr>
        <p:spPr/>
        <p:txBody>
          <a:bodyPr/>
          <a:lstStyle/>
          <a:p>
            <a:r>
              <a:rPr lang="en-US" altLang="en-US" dirty="0"/>
              <a:t>Each binomial tree in H obeys the </a:t>
            </a:r>
            <a:r>
              <a:rPr lang="en-US" altLang="en-US" b="1" dirty="0"/>
              <a:t>min heap property</a:t>
            </a:r>
            <a:r>
              <a:rPr lang="en-US" altLang="en-US" dirty="0"/>
              <a:t>: key of a node is greater or equal to the key of its parent.  The root has the smallest key in the tree.</a:t>
            </a:r>
          </a:p>
          <a:p>
            <a:r>
              <a:rPr lang="en-US" altLang="en-US" dirty="0"/>
              <a:t>There is at most one binomial tree whose root has a given degree.  </a:t>
            </a:r>
          </a:p>
          <a:p>
            <a:r>
              <a:rPr lang="en-US" altLang="en-US" dirty="0"/>
              <a:t>The binomial trees in the binomial heap are arranged in increasing order of degree</a:t>
            </a:r>
          </a:p>
          <a:p>
            <a:pPr marL="0" indent="0">
              <a:buNone/>
            </a:pPr>
            <a:r>
              <a:rPr lang="en-US" altLang="en-US" dirty="0"/>
              <a:t>Example:</a:t>
            </a:r>
          </a:p>
          <a:p>
            <a:pPr marL="0" indent="0">
              <a:buNone/>
            </a:pPr>
            <a:endParaRPr lang="en-IN" dirty="0"/>
          </a:p>
        </p:txBody>
      </p:sp>
      <p:sp>
        <p:nvSpPr>
          <p:cNvPr id="4" name="Oval 4"/>
          <p:cNvSpPr>
            <a:spLocks noChangeArrowheads="1"/>
          </p:cNvSpPr>
          <p:nvPr/>
        </p:nvSpPr>
        <p:spPr bwMode="auto">
          <a:xfrm>
            <a:off x="4163096" y="3705896"/>
            <a:ext cx="304800" cy="304800"/>
          </a:xfrm>
          <a:prstGeom prst="ellips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t>5</a:t>
            </a:r>
          </a:p>
        </p:txBody>
      </p:sp>
      <p:sp>
        <p:nvSpPr>
          <p:cNvPr id="5" name="Oval 5"/>
          <p:cNvSpPr>
            <a:spLocks noChangeArrowheads="1"/>
          </p:cNvSpPr>
          <p:nvPr/>
        </p:nvSpPr>
        <p:spPr bwMode="auto">
          <a:xfrm>
            <a:off x="5687096" y="3705896"/>
            <a:ext cx="304800" cy="304800"/>
          </a:xfrm>
          <a:prstGeom prst="ellips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a:t>
            </a:r>
          </a:p>
        </p:txBody>
      </p:sp>
      <p:sp>
        <p:nvSpPr>
          <p:cNvPr id="6" name="Oval 6"/>
          <p:cNvSpPr>
            <a:spLocks noChangeArrowheads="1"/>
          </p:cNvSpPr>
          <p:nvPr/>
        </p:nvSpPr>
        <p:spPr bwMode="auto">
          <a:xfrm>
            <a:off x="5687096" y="4315496"/>
            <a:ext cx="304800" cy="304800"/>
          </a:xfrm>
          <a:prstGeom prst="ellips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7" name="Oval 7"/>
          <p:cNvSpPr>
            <a:spLocks noChangeArrowheads="1"/>
          </p:cNvSpPr>
          <p:nvPr/>
        </p:nvSpPr>
        <p:spPr bwMode="auto">
          <a:xfrm>
            <a:off x="5001296" y="4315496"/>
            <a:ext cx="304800" cy="304800"/>
          </a:xfrm>
          <a:prstGeom prst="ellips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8" name="Oval 8"/>
          <p:cNvSpPr>
            <a:spLocks noChangeArrowheads="1"/>
          </p:cNvSpPr>
          <p:nvPr/>
        </p:nvSpPr>
        <p:spPr bwMode="auto">
          <a:xfrm>
            <a:off x="5001296" y="4925096"/>
            <a:ext cx="304800" cy="304800"/>
          </a:xfrm>
          <a:prstGeom prst="ellips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9" name="Line 9"/>
          <p:cNvSpPr>
            <a:spLocks noChangeShapeType="1"/>
          </p:cNvSpPr>
          <p:nvPr/>
        </p:nvSpPr>
        <p:spPr bwMode="auto">
          <a:xfrm>
            <a:off x="5153696" y="4620296"/>
            <a:ext cx="0" cy="304800"/>
          </a:xfrm>
          <a:prstGeom prst="lin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10" name="Line 10"/>
          <p:cNvSpPr>
            <a:spLocks noChangeShapeType="1"/>
          </p:cNvSpPr>
          <p:nvPr/>
        </p:nvSpPr>
        <p:spPr bwMode="auto">
          <a:xfrm>
            <a:off x="5839496" y="4010696"/>
            <a:ext cx="0" cy="304800"/>
          </a:xfrm>
          <a:prstGeom prst="lin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11" name="Line 11"/>
          <p:cNvSpPr>
            <a:spLocks noChangeShapeType="1"/>
          </p:cNvSpPr>
          <p:nvPr/>
        </p:nvSpPr>
        <p:spPr bwMode="auto">
          <a:xfrm flipV="1">
            <a:off x="5229896" y="3934496"/>
            <a:ext cx="457200" cy="381000"/>
          </a:xfrm>
          <a:prstGeom prst="lin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12" name="Line 12"/>
          <p:cNvSpPr>
            <a:spLocks noChangeShapeType="1"/>
          </p:cNvSpPr>
          <p:nvPr/>
        </p:nvSpPr>
        <p:spPr bwMode="auto">
          <a:xfrm>
            <a:off x="4467896" y="3858296"/>
            <a:ext cx="1219200" cy="0"/>
          </a:xfrm>
          <a:prstGeom prst="line">
            <a:avLst/>
          </a:prstGeom>
          <a:ln w="28575">
            <a:headEnd/>
            <a:tailEnd type="triangle" w="med" len="me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13" name="Text Box 13"/>
          <p:cNvSpPr txBox="1">
            <a:spLocks noChangeArrowheads="1"/>
          </p:cNvSpPr>
          <p:nvPr/>
        </p:nvSpPr>
        <p:spPr bwMode="auto">
          <a:xfrm>
            <a:off x="2715298" y="3720976"/>
            <a:ext cx="888104"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b="1" dirty="0">
                <a:latin typeface="+mj-lt"/>
              </a:rPr>
              <a:t>head[H]</a:t>
            </a:r>
          </a:p>
        </p:txBody>
      </p:sp>
      <p:sp>
        <p:nvSpPr>
          <p:cNvPr id="14" name="Line 14"/>
          <p:cNvSpPr>
            <a:spLocks noChangeShapeType="1"/>
          </p:cNvSpPr>
          <p:nvPr/>
        </p:nvSpPr>
        <p:spPr bwMode="auto">
          <a:xfrm>
            <a:off x="3401096" y="3858296"/>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 name="Oval 15"/>
          <p:cNvSpPr>
            <a:spLocks noChangeArrowheads="1"/>
          </p:cNvSpPr>
          <p:nvPr/>
        </p:nvSpPr>
        <p:spPr bwMode="auto">
          <a:xfrm>
            <a:off x="4163096" y="4315496"/>
            <a:ext cx="304800" cy="304800"/>
          </a:xfrm>
          <a:prstGeom prst="ellips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7</a:t>
            </a:r>
          </a:p>
        </p:txBody>
      </p:sp>
      <p:sp>
        <p:nvSpPr>
          <p:cNvPr id="16" name="Oval 16"/>
          <p:cNvSpPr>
            <a:spLocks noChangeArrowheads="1"/>
          </p:cNvSpPr>
          <p:nvPr/>
        </p:nvSpPr>
        <p:spPr bwMode="auto">
          <a:xfrm>
            <a:off x="8049296" y="3782096"/>
            <a:ext cx="304800" cy="304800"/>
          </a:xfrm>
          <a:prstGeom prst="ellips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17" name="Oval 17"/>
          <p:cNvSpPr>
            <a:spLocks noChangeArrowheads="1"/>
          </p:cNvSpPr>
          <p:nvPr/>
        </p:nvSpPr>
        <p:spPr bwMode="auto">
          <a:xfrm>
            <a:off x="8049296" y="4391696"/>
            <a:ext cx="304800" cy="304800"/>
          </a:xfrm>
          <a:prstGeom prst="ellips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13</a:t>
            </a:r>
          </a:p>
        </p:txBody>
      </p:sp>
      <p:sp>
        <p:nvSpPr>
          <p:cNvPr id="18" name="Oval 18"/>
          <p:cNvSpPr>
            <a:spLocks noChangeArrowheads="1"/>
          </p:cNvSpPr>
          <p:nvPr/>
        </p:nvSpPr>
        <p:spPr bwMode="auto">
          <a:xfrm>
            <a:off x="7363496" y="4391696"/>
            <a:ext cx="304800" cy="304800"/>
          </a:xfrm>
          <a:prstGeom prst="ellips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19" name="Oval 19"/>
          <p:cNvSpPr>
            <a:spLocks noChangeArrowheads="1"/>
          </p:cNvSpPr>
          <p:nvPr/>
        </p:nvSpPr>
        <p:spPr bwMode="auto">
          <a:xfrm>
            <a:off x="7363496" y="5001296"/>
            <a:ext cx="304800" cy="304800"/>
          </a:xfrm>
          <a:prstGeom prst="ellips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20" name="Line 20"/>
          <p:cNvSpPr>
            <a:spLocks noChangeShapeType="1"/>
          </p:cNvSpPr>
          <p:nvPr/>
        </p:nvSpPr>
        <p:spPr bwMode="auto">
          <a:xfrm>
            <a:off x="7515896" y="4696496"/>
            <a:ext cx="0" cy="304800"/>
          </a:xfrm>
          <a:prstGeom prst="lin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21" name="Line 21"/>
          <p:cNvSpPr>
            <a:spLocks noChangeShapeType="1"/>
          </p:cNvSpPr>
          <p:nvPr/>
        </p:nvSpPr>
        <p:spPr bwMode="auto">
          <a:xfrm>
            <a:off x="8201696" y="4086896"/>
            <a:ext cx="0" cy="304800"/>
          </a:xfrm>
          <a:prstGeom prst="lin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22" name="Line 22"/>
          <p:cNvSpPr>
            <a:spLocks noChangeShapeType="1"/>
          </p:cNvSpPr>
          <p:nvPr/>
        </p:nvSpPr>
        <p:spPr bwMode="auto">
          <a:xfrm flipV="1">
            <a:off x="7592096" y="4010696"/>
            <a:ext cx="457200" cy="381000"/>
          </a:xfrm>
          <a:prstGeom prst="lin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23" name="Oval 23"/>
          <p:cNvSpPr>
            <a:spLocks noChangeArrowheads="1"/>
          </p:cNvSpPr>
          <p:nvPr/>
        </p:nvSpPr>
        <p:spPr bwMode="auto">
          <a:xfrm>
            <a:off x="6753896" y="4467896"/>
            <a:ext cx="304800" cy="304800"/>
          </a:xfrm>
          <a:prstGeom prst="ellips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3</a:t>
            </a:r>
          </a:p>
        </p:txBody>
      </p:sp>
      <p:sp>
        <p:nvSpPr>
          <p:cNvPr id="24" name="Oval 24"/>
          <p:cNvSpPr>
            <a:spLocks noChangeArrowheads="1"/>
          </p:cNvSpPr>
          <p:nvPr/>
        </p:nvSpPr>
        <p:spPr bwMode="auto">
          <a:xfrm>
            <a:off x="6753896" y="5077496"/>
            <a:ext cx="304800" cy="304800"/>
          </a:xfrm>
          <a:prstGeom prst="ellips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25" name="Oval 25"/>
          <p:cNvSpPr>
            <a:spLocks noChangeArrowheads="1"/>
          </p:cNvSpPr>
          <p:nvPr/>
        </p:nvSpPr>
        <p:spPr bwMode="auto">
          <a:xfrm>
            <a:off x="6068096" y="5077496"/>
            <a:ext cx="304800" cy="304800"/>
          </a:xfrm>
          <a:prstGeom prst="ellips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26" name="Oval 26"/>
          <p:cNvSpPr>
            <a:spLocks noChangeArrowheads="1"/>
          </p:cNvSpPr>
          <p:nvPr/>
        </p:nvSpPr>
        <p:spPr bwMode="auto">
          <a:xfrm>
            <a:off x="6068096" y="5687096"/>
            <a:ext cx="304800" cy="304800"/>
          </a:xfrm>
          <a:prstGeom prst="ellips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16</a:t>
            </a:r>
          </a:p>
        </p:txBody>
      </p:sp>
      <p:sp>
        <p:nvSpPr>
          <p:cNvPr id="27" name="Line 27"/>
          <p:cNvSpPr>
            <a:spLocks noChangeShapeType="1"/>
          </p:cNvSpPr>
          <p:nvPr/>
        </p:nvSpPr>
        <p:spPr bwMode="auto">
          <a:xfrm>
            <a:off x="6220496" y="5382296"/>
            <a:ext cx="0" cy="304800"/>
          </a:xfrm>
          <a:prstGeom prst="lin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28" name="Line 28"/>
          <p:cNvSpPr>
            <a:spLocks noChangeShapeType="1"/>
          </p:cNvSpPr>
          <p:nvPr/>
        </p:nvSpPr>
        <p:spPr bwMode="auto">
          <a:xfrm>
            <a:off x="6906296" y="4772696"/>
            <a:ext cx="0" cy="304800"/>
          </a:xfrm>
          <a:prstGeom prst="lin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29" name="Line 29"/>
          <p:cNvSpPr>
            <a:spLocks noChangeShapeType="1"/>
          </p:cNvSpPr>
          <p:nvPr/>
        </p:nvSpPr>
        <p:spPr bwMode="auto">
          <a:xfrm flipV="1">
            <a:off x="6296696" y="4696496"/>
            <a:ext cx="457200" cy="381000"/>
          </a:xfrm>
          <a:prstGeom prst="lin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30" name="Line 30"/>
          <p:cNvSpPr>
            <a:spLocks noChangeShapeType="1"/>
          </p:cNvSpPr>
          <p:nvPr/>
        </p:nvSpPr>
        <p:spPr bwMode="auto">
          <a:xfrm flipV="1">
            <a:off x="6982496" y="3934496"/>
            <a:ext cx="1066800" cy="533400"/>
          </a:xfrm>
          <a:prstGeom prst="lin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31" name="Line 31"/>
          <p:cNvSpPr>
            <a:spLocks noChangeShapeType="1"/>
          </p:cNvSpPr>
          <p:nvPr/>
        </p:nvSpPr>
        <p:spPr bwMode="auto">
          <a:xfrm>
            <a:off x="5991896" y="3858296"/>
            <a:ext cx="2057400" cy="0"/>
          </a:xfrm>
          <a:prstGeom prst="line">
            <a:avLst/>
          </a:prstGeom>
          <a:ln w="28575">
            <a:headEnd/>
            <a:tailEnd type="triangle" w="med" len="me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32" name="Line 32"/>
          <p:cNvSpPr>
            <a:spLocks noChangeShapeType="1"/>
          </p:cNvSpPr>
          <p:nvPr/>
        </p:nvSpPr>
        <p:spPr bwMode="auto">
          <a:xfrm>
            <a:off x="4315496" y="4010696"/>
            <a:ext cx="0" cy="304800"/>
          </a:xfrm>
          <a:prstGeom prst="line">
            <a:avLst/>
          </a:prstGeom>
          <a:ln w="28575">
            <a:headEnd/>
            <a:tailEnd/>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Tree>
    <p:extLst>
      <p:ext uri="{BB962C8B-B14F-4D97-AF65-F5344CB8AC3E}">
        <p14:creationId xmlns:p14="http://schemas.microsoft.com/office/powerpoint/2010/main" val="207119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Binomial Heap Implementation</a:t>
            </a:r>
            <a:endParaRPr lang="en-IN" dirty="0"/>
          </a:p>
        </p:txBody>
      </p:sp>
      <p:sp>
        <p:nvSpPr>
          <p:cNvPr id="3" name="Content Placeholder 2"/>
          <p:cNvSpPr>
            <a:spLocks noGrp="1"/>
          </p:cNvSpPr>
          <p:nvPr>
            <p:ph idx="1"/>
          </p:nvPr>
        </p:nvSpPr>
        <p:spPr/>
        <p:txBody>
          <a:bodyPr/>
          <a:lstStyle/>
          <a:p>
            <a:r>
              <a:rPr lang="en-US" altLang="en-US" dirty="0"/>
              <a:t>Each node has the following fields:</a:t>
            </a:r>
          </a:p>
          <a:p>
            <a:pPr lvl="1"/>
            <a:r>
              <a:rPr lang="en-US" altLang="en-US" sz="2400" dirty="0"/>
              <a:t>p: parent</a:t>
            </a:r>
          </a:p>
          <a:p>
            <a:pPr lvl="1"/>
            <a:r>
              <a:rPr lang="en-US" altLang="en-US" sz="2400" dirty="0"/>
              <a:t>child: leftmost child</a:t>
            </a:r>
          </a:p>
          <a:p>
            <a:pPr lvl="1"/>
            <a:r>
              <a:rPr lang="en-US" altLang="en-US" sz="2400" dirty="0"/>
              <a:t>sibling</a:t>
            </a:r>
          </a:p>
          <a:p>
            <a:pPr lvl="1"/>
            <a:r>
              <a:rPr lang="en-US" altLang="en-US" sz="2400" dirty="0"/>
              <a:t>Degree</a:t>
            </a:r>
          </a:p>
          <a:p>
            <a:pPr lvl="1"/>
            <a:r>
              <a:rPr lang="en-US" altLang="en-US" sz="2400" dirty="0"/>
              <a:t>Key</a:t>
            </a:r>
          </a:p>
          <a:p>
            <a:pPr lvl="1"/>
            <a:endParaRPr lang="en-US" altLang="en-US" sz="2400" dirty="0"/>
          </a:p>
          <a:p>
            <a:r>
              <a:rPr lang="en-US" altLang="en-US" dirty="0"/>
              <a:t>Roots of the trees are connected using linked list.</a:t>
            </a:r>
          </a:p>
          <a:p>
            <a:pPr lvl="1">
              <a:buNone/>
            </a:pPr>
            <a:endParaRPr lang="en-US" altLang="en-US" dirty="0"/>
          </a:p>
          <a:p>
            <a:pPr marL="0" indent="0">
              <a:buNone/>
            </a:pPr>
            <a:endParaRPr lang="en-IN" dirty="0"/>
          </a:p>
        </p:txBody>
      </p:sp>
    </p:spTree>
    <p:extLst>
      <p:ext uri="{BB962C8B-B14F-4D97-AF65-F5344CB8AC3E}">
        <p14:creationId xmlns:p14="http://schemas.microsoft.com/office/powerpoint/2010/main" val="1631576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Binomial Heap Implementation</a:t>
            </a:r>
            <a:endParaRPr lang="en-IN" dirty="0"/>
          </a:p>
        </p:txBody>
      </p:sp>
      <p:sp>
        <p:nvSpPr>
          <p:cNvPr id="3" name="Content Placeholder 2"/>
          <p:cNvSpPr>
            <a:spLocks noGrp="1"/>
          </p:cNvSpPr>
          <p:nvPr>
            <p:ph idx="1"/>
          </p:nvPr>
        </p:nvSpPr>
        <p:spPr>
          <a:xfrm>
            <a:off x="131178" y="861193"/>
            <a:ext cx="11588597" cy="586607"/>
          </a:xfrm>
        </p:spPr>
        <p:txBody>
          <a:bodyPr/>
          <a:lstStyle/>
          <a:p>
            <a:endParaRPr lang="en-IN" dirty="0"/>
          </a:p>
        </p:txBody>
      </p:sp>
      <p:sp>
        <p:nvSpPr>
          <p:cNvPr id="4" name="Rectangle 4"/>
          <p:cNvSpPr>
            <a:spLocks noChangeArrowheads="1"/>
          </p:cNvSpPr>
          <p:nvPr/>
        </p:nvSpPr>
        <p:spPr bwMode="auto">
          <a:xfrm>
            <a:off x="4648200" y="2438400"/>
            <a:ext cx="762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5" name="Rectangle 5"/>
          <p:cNvSpPr>
            <a:spLocks noChangeArrowheads="1"/>
          </p:cNvSpPr>
          <p:nvPr/>
        </p:nvSpPr>
        <p:spPr bwMode="auto">
          <a:xfrm>
            <a:off x="4648200" y="2667000"/>
            <a:ext cx="762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0</a:t>
            </a:r>
          </a:p>
        </p:txBody>
      </p:sp>
      <p:sp>
        <p:nvSpPr>
          <p:cNvPr id="6" name="Rectangle 6"/>
          <p:cNvSpPr>
            <a:spLocks noChangeArrowheads="1"/>
          </p:cNvSpPr>
          <p:nvPr/>
        </p:nvSpPr>
        <p:spPr bwMode="auto">
          <a:xfrm>
            <a:off x="4648200" y="2895600"/>
            <a:ext cx="381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900"/>
              <a:t>NIL</a:t>
            </a:r>
          </a:p>
        </p:txBody>
      </p:sp>
      <p:sp>
        <p:nvSpPr>
          <p:cNvPr id="7" name="Rectangle 7"/>
          <p:cNvSpPr>
            <a:spLocks noChangeArrowheads="1"/>
          </p:cNvSpPr>
          <p:nvPr/>
        </p:nvSpPr>
        <p:spPr bwMode="auto">
          <a:xfrm>
            <a:off x="5029200" y="2895600"/>
            <a:ext cx="381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800"/>
          </a:p>
        </p:txBody>
      </p:sp>
      <p:sp>
        <p:nvSpPr>
          <p:cNvPr id="8" name="Rectangle 8"/>
          <p:cNvSpPr>
            <a:spLocks noChangeArrowheads="1"/>
          </p:cNvSpPr>
          <p:nvPr/>
        </p:nvSpPr>
        <p:spPr bwMode="auto">
          <a:xfrm>
            <a:off x="4648200" y="2209800"/>
            <a:ext cx="762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NIL</a:t>
            </a:r>
          </a:p>
        </p:txBody>
      </p:sp>
      <p:sp>
        <p:nvSpPr>
          <p:cNvPr id="9" name="Text Box 13"/>
          <p:cNvSpPr txBox="1">
            <a:spLocks noChangeArrowheads="1"/>
          </p:cNvSpPr>
          <p:nvPr/>
        </p:nvSpPr>
        <p:spPr bwMode="auto">
          <a:xfrm>
            <a:off x="3657600" y="2819400"/>
            <a:ext cx="762000" cy="2746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a:t>head[H]</a:t>
            </a:r>
          </a:p>
        </p:txBody>
      </p:sp>
      <p:sp>
        <p:nvSpPr>
          <p:cNvPr id="10" name="Line 14"/>
          <p:cNvSpPr>
            <a:spLocks noChangeShapeType="1"/>
          </p:cNvSpPr>
          <p:nvPr/>
        </p:nvSpPr>
        <p:spPr bwMode="auto">
          <a:xfrm>
            <a:off x="4267200" y="2971800"/>
            <a:ext cx="381000" cy="0"/>
          </a:xfrm>
          <a:prstGeom prst="line">
            <a:avLst/>
          </a:prstGeom>
          <a:noFill/>
          <a:ln w="9525">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11" name="Line 16"/>
          <p:cNvSpPr>
            <a:spLocks noChangeShapeType="1"/>
          </p:cNvSpPr>
          <p:nvPr/>
        </p:nvSpPr>
        <p:spPr bwMode="auto">
          <a:xfrm>
            <a:off x="2438400" y="4038600"/>
            <a:ext cx="457200" cy="0"/>
          </a:xfrm>
          <a:prstGeom prst="line">
            <a:avLst/>
          </a:prstGeom>
          <a:ln w="28575">
            <a:headEnd/>
            <a:tailEnd type="triangle" w="med" len="med"/>
          </a:ln>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12" name="Oval 18"/>
          <p:cNvSpPr>
            <a:spLocks noChangeArrowheads="1"/>
          </p:cNvSpPr>
          <p:nvPr/>
        </p:nvSpPr>
        <p:spPr bwMode="auto">
          <a:xfrm>
            <a:off x="2133600" y="3886200"/>
            <a:ext cx="304800" cy="304800"/>
          </a:xfrm>
          <a:prstGeom prst="ellips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13" name="Rectangle 19"/>
          <p:cNvSpPr>
            <a:spLocks noChangeArrowheads="1"/>
          </p:cNvSpPr>
          <p:nvPr/>
        </p:nvSpPr>
        <p:spPr bwMode="auto">
          <a:xfrm>
            <a:off x="6553200" y="2438400"/>
            <a:ext cx="762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a:t>
            </a:r>
          </a:p>
        </p:txBody>
      </p:sp>
      <p:sp>
        <p:nvSpPr>
          <p:cNvPr id="14" name="Rectangle 20"/>
          <p:cNvSpPr>
            <a:spLocks noChangeArrowheads="1"/>
          </p:cNvSpPr>
          <p:nvPr/>
        </p:nvSpPr>
        <p:spPr bwMode="auto">
          <a:xfrm>
            <a:off x="6553200" y="2667000"/>
            <a:ext cx="762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15" name="Rectangle 21"/>
          <p:cNvSpPr>
            <a:spLocks noChangeArrowheads="1"/>
          </p:cNvSpPr>
          <p:nvPr/>
        </p:nvSpPr>
        <p:spPr bwMode="auto">
          <a:xfrm>
            <a:off x="6553200" y="2895600"/>
            <a:ext cx="381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900"/>
          </a:p>
        </p:txBody>
      </p:sp>
      <p:sp>
        <p:nvSpPr>
          <p:cNvPr id="16" name="Rectangle 22"/>
          <p:cNvSpPr>
            <a:spLocks noChangeArrowheads="1"/>
          </p:cNvSpPr>
          <p:nvPr/>
        </p:nvSpPr>
        <p:spPr bwMode="auto">
          <a:xfrm>
            <a:off x="6934200" y="2895600"/>
            <a:ext cx="381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800"/>
              <a:t>NIL</a:t>
            </a:r>
          </a:p>
        </p:txBody>
      </p:sp>
      <p:sp>
        <p:nvSpPr>
          <p:cNvPr id="17" name="Rectangle 23"/>
          <p:cNvSpPr>
            <a:spLocks noChangeArrowheads="1"/>
          </p:cNvSpPr>
          <p:nvPr/>
        </p:nvSpPr>
        <p:spPr bwMode="auto">
          <a:xfrm>
            <a:off x="6553200" y="2209800"/>
            <a:ext cx="762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NIL</a:t>
            </a:r>
          </a:p>
        </p:txBody>
      </p:sp>
      <p:sp>
        <p:nvSpPr>
          <p:cNvPr id="18" name="Rectangle 24"/>
          <p:cNvSpPr>
            <a:spLocks noChangeArrowheads="1"/>
          </p:cNvSpPr>
          <p:nvPr/>
        </p:nvSpPr>
        <p:spPr bwMode="auto">
          <a:xfrm>
            <a:off x="6553200" y="3733800"/>
            <a:ext cx="762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19" name="Rectangle 25"/>
          <p:cNvSpPr>
            <a:spLocks noChangeArrowheads="1"/>
          </p:cNvSpPr>
          <p:nvPr/>
        </p:nvSpPr>
        <p:spPr bwMode="auto">
          <a:xfrm>
            <a:off x="6553200" y="3962400"/>
            <a:ext cx="762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0</a:t>
            </a:r>
          </a:p>
        </p:txBody>
      </p:sp>
      <p:sp>
        <p:nvSpPr>
          <p:cNvPr id="20" name="Rectangle 26"/>
          <p:cNvSpPr>
            <a:spLocks noChangeArrowheads="1"/>
          </p:cNvSpPr>
          <p:nvPr/>
        </p:nvSpPr>
        <p:spPr bwMode="auto">
          <a:xfrm>
            <a:off x="6553200" y="4191000"/>
            <a:ext cx="381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900"/>
              <a:t>NIL</a:t>
            </a:r>
          </a:p>
        </p:txBody>
      </p:sp>
      <p:sp>
        <p:nvSpPr>
          <p:cNvPr id="21" name="Rectangle 27"/>
          <p:cNvSpPr>
            <a:spLocks noChangeArrowheads="1"/>
          </p:cNvSpPr>
          <p:nvPr/>
        </p:nvSpPr>
        <p:spPr bwMode="auto">
          <a:xfrm>
            <a:off x="6934200" y="4191000"/>
            <a:ext cx="381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800"/>
              <a:t>NIL</a:t>
            </a:r>
          </a:p>
        </p:txBody>
      </p:sp>
      <p:sp>
        <p:nvSpPr>
          <p:cNvPr id="22" name="Rectangle 28"/>
          <p:cNvSpPr>
            <a:spLocks noChangeArrowheads="1"/>
          </p:cNvSpPr>
          <p:nvPr/>
        </p:nvSpPr>
        <p:spPr bwMode="auto">
          <a:xfrm>
            <a:off x="6553200" y="3505200"/>
            <a:ext cx="762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1200"/>
          </a:p>
        </p:txBody>
      </p:sp>
      <p:sp>
        <p:nvSpPr>
          <p:cNvPr id="23" name="Text Box 29"/>
          <p:cNvSpPr txBox="1">
            <a:spLocks noChangeArrowheads="1"/>
          </p:cNvSpPr>
          <p:nvPr/>
        </p:nvSpPr>
        <p:spPr bwMode="auto">
          <a:xfrm>
            <a:off x="1143000" y="3886200"/>
            <a:ext cx="762000" cy="2746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a:t>head[H]</a:t>
            </a:r>
          </a:p>
        </p:txBody>
      </p:sp>
      <p:sp>
        <p:nvSpPr>
          <p:cNvPr id="24" name="Line 30"/>
          <p:cNvSpPr>
            <a:spLocks noChangeShapeType="1"/>
          </p:cNvSpPr>
          <p:nvPr/>
        </p:nvSpPr>
        <p:spPr bwMode="auto">
          <a:xfrm>
            <a:off x="1752600" y="4038600"/>
            <a:ext cx="381000" cy="0"/>
          </a:xfrm>
          <a:prstGeom prst="line">
            <a:avLst/>
          </a:prstGeom>
          <a:noFill/>
          <a:ln w="9525">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25" name="Oval 31"/>
          <p:cNvSpPr>
            <a:spLocks noChangeArrowheads="1"/>
          </p:cNvSpPr>
          <p:nvPr/>
        </p:nvSpPr>
        <p:spPr bwMode="auto">
          <a:xfrm>
            <a:off x="2895600" y="3886200"/>
            <a:ext cx="304800" cy="304800"/>
          </a:xfrm>
          <a:prstGeom prst="ellips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a:t>
            </a:r>
          </a:p>
        </p:txBody>
      </p:sp>
      <p:sp>
        <p:nvSpPr>
          <p:cNvPr id="26" name="Oval 32"/>
          <p:cNvSpPr>
            <a:spLocks noChangeArrowheads="1"/>
          </p:cNvSpPr>
          <p:nvPr/>
        </p:nvSpPr>
        <p:spPr bwMode="auto">
          <a:xfrm>
            <a:off x="2895600" y="4495800"/>
            <a:ext cx="304800" cy="304800"/>
          </a:xfrm>
          <a:prstGeom prst="ellips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27" name="Oval 33"/>
          <p:cNvSpPr>
            <a:spLocks noChangeArrowheads="1"/>
          </p:cNvSpPr>
          <p:nvPr/>
        </p:nvSpPr>
        <p:spPr bwMode="auto">
          <a:xfrm>
            <a:off x="2209800" y="4495800"/>
            <a:ext cx="304800" cy="304800"/>
          </a:xfrm>
          <a:prstGeom prst="ellips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t>10</a:t>
            </a:r>
          </a:p>
        </p:txBody>
      </p:sp>
      <p:sp>
        <p:nvSpPr>
          <p:cNvPr id="28" name="Oval 34"/>
          <p:cNvSpPr>
            <a:spLocks noChangeArrowheads="1"/>
          </p:cNvSpPr>
          <p:nvPr/>
        </p:nvSpPr>
        <p:spPr bwMode="auto">
          <a:xfrm>
            <a:off x="2209800" y="5105400"/>
            <a:ext cx="304800" cy="304800"/>
          </a:xfrm>
          <a:prstGeom prst="ellips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29" name="Line 35"/>
          <p:cNvSpPr>
            <a:spLocks noChangeShapeType="1"/>
          </p:cNvSpPr>
          <p:nvPr/>
        </p:nvSpPr>
        <p:spPr bwMode="auto">
          <a:xfrm>
            <a:off x="2362200" y="4800600"/>
            <a:ext cx="0" cy="304800"/>
          </a:xfrm>
          <a:prstGeom prst="lin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30" name="Line 36"/>
          <p:cNvSpPr>
            <a:spLocks noChangeShapeType="1"/>
          </p:cNvSpPr>
          <p:nvPr/>
        </p:nvSpPr>
        <p:spPr bwMode="auto">
          <a:xfrm>
            <a:off x="3048000" y="4191000"/>
            <a:ext cx="0" cy="304800"/>
          </a:xfrm>
          <a:prstGeom prst="lin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31" name="Line 37"/>
          <p:cNvSpPr>
            <a:spLocks noChangeShapeType="1"/>
          </p:cNvSpPr>
          <p:nvPr/>
        </p:nvSpPr>
        <p:spPr bwMode="auto">
          <a:xfrm flipV="1">
            <a:off x="2438400" y="4114800"/>
            <a:ext cx="457200" cy="381000"/>
          </a:xfrm>
          <a:prstGeom prst="line">
            <a:avLst/>
          </a:prstGeom>
          <a:ln w="28575">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32" name="Line 38"/>
          <p:cNvSpPr>
            <a:spLocks noChangeShapeType="1"/>
          </p:cNvSpPr>
          <p:nvPr/>
        </p:nvSpPr>
        <p:spPr bwMode="auto">
          <a:xfrm>
            <a:off x="5334000" y="2971800"/>
            <a:ext cx="1219200" cy="0"/>
          </a:xfrm>
          <a:prstGeom prst="line">
            <a:avLst/>
          </a:prstGeom>
          <a:noFill/>
          <a:ln w="9525">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33" name="Rectangle 39"/>
          <p:cNvSpPr>
            <a:spLocks noChangeArrowheads="1"/>
          </p:cNvSpPr>
          <p:nvPr/>
        </p:nvSpPr>
        <p:spPr bwMode="auto">
          <a:xfrm>
            <a:off x="5181600" y="3733800"/>
            <a:ext cx="762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34" name="Rectangle 40"/>
          <p:cNvSpPr>
            <a:spLocks noChangeArrowheads="1"/>
          </p:cNvSpPr>
          <p:nvPr/>
        </p:nvSpPr>
        <p:spPr bwMode="auto">
          <a:xfrm>
            <a:off x="5181600" y="3962400"/>
            <a:ext cx="762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a:t>
            </a:r>
          </a:p>
        </p:txBody>
      </p:sp>
      <p:sp>
        <p:nvSpPr>
          <p:cNvPr id="35" name="Rectangle 41"/>
          <p:cNvSpPr>
            <a:spLocks noChangeArrowheads="1"/>
          </p:cNvSpPr>
          <p:nvPr/>
        </p:nvSpPr>
        <p:spPr bwMode="auto">
          <a:xfrm>
            <a:off x="5181600" y="4191000"/>
            <a:ext cx="381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900"/>
          </a:p>
        </p:txBody>
      </p:sp>
      <p:sp>
        <p:nvSpPr>
          <p:cNvPr id="36" name="Rectangle 42"/>
          <p:cNvSpPr>
            <a:spLocks noChangeArrowheads="1"/>
          </p:cNvSpPr>
          <p:nvPr/>
        </p:nvSpPr>
        <p:spPr bwMode="auto">
          <a:xfrm>
            <a:off x="5562600" y="4191000"/>
            <a:ext cx="381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800"/>
          </a:p>
        </p:txBody>
      </p:sp>
      <p:sp>
        <p:nvSpPr>
          <p:cNvPr id="37" name="Rectangle 43"/>
          <p:cNvSpPr>
            <a:spLocks noChangeArrowheads="1"/>
          </p:cNvSpPr>
          <p:nvPr/>
        </p:nvSpPr>
        <p:spPr bwMode="auto">
          <a:xfrm>
            <a:off x="5181600" y="3505200"/>
            <a:ext cx="762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1200"/>
          </a:p>
        </p:txBody>
      </p:sp>
      <p:sp>
        <p:nvSpPr>
          <p:cNvPr id="38" name="Rectangle 44"/>
          <p:cNvSpPr>
            <a:spLocks noChangeArrowheads="1"/>
          </p:cNvSpPr>
          <p:nvPr/>
        </p:nvSpPr>
        <p:spPr bwMode="auto">
          <a:xfrm>
            <a:off x="5181600" y="5029200"/>
            <a:ext cx="762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39" name="Rectangle 45"/>
          <p:cNvSpPr>
            <a:spLocks noChangeArrowheads="1"/>
          </p:cNvSpPr>
          <p:nvPr/>
        </p:nvSpPr>
        <p:spPr bwMode="auto">
          <a:xfrm>
            <a:off x="5181600" y="5257800"/>
            <a:ext cx="762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0</a:t>
            </a:r>
          </a:p>
        </p:txBody>
      </p:sp>
      <p:sp>
        <p:nvSpPr>
          <p:cNvPr id="40" name="Rectangle 46"/>
          <p:cNvSpPr>
            <a:spLocks noChangeArrowheads="1"/>
          </p:cNvSpPr>
          <p:nvPr/>
        </p:nvSpPr>
        <p:spPr bwMode="auto">
          <a:xfrm>
            <a:off x="5181600" y="5486400"/>
            <a:ext cx="381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900"/>
              <a:t>NIL</a:t>
            </a:r>
          </a:p>
        </p:txBody>
      </p:sp>
      <p:sp>
        <p:nvSpPr>
          <p:cNvPr id="41" name="Rectangle 47"/>
          <p:cNvSpPr>
            <a:spLocks noChangeArrowheads="1"/>
          </p:cNvSpPr>
          <p:nvPr/>
        </p:nvSpPr>
        <p:spPr bwMode="auto">
          <a:xfrm>
            <a:off x="5562600" y="5486400"/>
            <a:ext cx="381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800"/>
              <a:t>NIL</a:t>
            </a:r>
          </a:p>
        </p:txBody>
      </p:sp>
      <p:sp>
        <p:nvSpPr>
          <p:cNvPr id="42" name="Rectangle 48"/>
          <p:cNvSpPr>
            <a:spLocks noChangeArrowheads="1"/>
          </p:cNvSpPr>
          <p:nvPr/>
        </p:nvSpPr>
        <p:spPr bwMode="auto">
          <a:xfrm>
            <a:off x="5181600" y="4800600"/>
            <a:ext cx="762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1200"/>
          </a:p>
        </p:txBody>
      </p:sp>
      <p:sp>
        <p:nvSpPr>
          <p:cNvPr id="43" name="Line 49"/>
          <p:cNvSpPr>
            <a:spLocks noChangeShapeType="1"/>
          </p:cNvSpPr>
          <p:nvPr/>
        </p:nvSpPr>
        <p:spPr bwMode="auto">
          <a:xfrm flipV="1">
            <a:off x="5562600" y="4419600"/>
            <a:ext cx="0" cy="457200"/>
          </a:xfrm>
          <a:prstGeom prst="line">
            <a:avLst/>
          </a:prstGeom>
          <a:noFill/>
          <a:ln w="9525">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44" name="Line 50"/>
          <p:cNvSpPr>
            <a:spLocks noChangeShapeType="1"/>
          </p:cNvSpPr>
          <p:nvPr/>
        </p:nvSpPr>
        <p:spPr bwMode="auto">
          <a:xfrm>
            <a:off x="5334000" y="4343400"/>
            <a:ext cx="0" cy="457200"/>
          </a:xfrm>
          <a:prstGeom prst="line">
            <a:avLst/>
          </a:prstGeom>
          <a:noFill/>
          <a:ln w="9525">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45" name="Line 52"/>
          <p:cNvSpPr>
            <a:spLocks noChangeShapeType="1"/>
          </p:cNvSpPr>
          <p:nvPr/>
        </p:nvSpPr>
        <p:spPr bwMode="auto">
          <a:xfrm>
            <a:off x="5791200" y="4267200"/>
            <a:ext cx="762000" cy="0"/>
          </a:xfrm>
          <a:prstGeom prst="line">
            <a:avLst/>
          </a:prstGeom>
          <a:noFill/>
          <a:ln w="9525">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46" name="Line 53"/>
          <p:cNvSpPr>
            <a:spLocks noChangeShapeType="1"/>
          </p:cNvSpPr>
          <p:nvPr/>
        </p:nvSpPr>
        <p:spPr bwMode="auto">
          <a:xfrm flipV="1">
            <a:off x="6934200" y="3124200"/>
            <a:ext cx="0" cy="533400"/>
          </a:xfrm>
          <a:prstGeom prst="line">
            <a:avLst/>
          </a:prstGeom>
          <a:noFill/>
          <a:ln w="9525">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47" name="Line 54"/>
          <p:cNvSpPr>
            <a:spLocks noChangeShapeType="1"/>
          </p:cNvSpPr>
          <p:nvPr/>
        </p:nvSpPr>
        <p:spPr bwMode="auto">
          <a:xfrm flipV="1">
            <a:off x="5791200" y="3124200"/>
            <a:ext cx="838200" cy="457200"/>
          </a:xfrm>
          <a:prstGeom prst="line">
            <a:avLst/>
          </a:prstGeom>
          <a:noFill/>
          <a:ln w="9525">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48" name="Line 55"/>
          <p:cNvSpPr>
            <a:spLocks noChangeShapeType="1"/>
          </p:cNvSpPr>
          <p:nvPr/>
        </p:nvSpPr>
        <p:spPr bwMode="auto">
          <a:xfrm flipH="1">
            <a:off x="5715000" y="3048000"/>
            <a:ext cx="914400" cy="457200"/>
          </a:xfrm>
          <a:prstGeom prst="line">
            <a:avLst/>
          </a:prstGeom>
          <a:noFill/>
          <a:ln w="9525">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49" name="Text Box 56"/>
          <p:cNvSpPr txBox="1">
            <a:spLocks noChangeArrowheads="1"/>
          </p:cNvSpPr>
          <p:nvPr/>
        </p:nvSpPr>
        <p:spPr bwMode="auto">
          <a:xfrm>
            <a:off x="609600" y="1600200"/>
            <a:ext cx="685800" cy="3667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a)</a:t>
            </a:r>
          </a:p>
        </p:txBody>
      </p:sp>
      <p:sp>
        <p:nvSpPr>
          <p:cNvPr id="50" name="Text Box 57"/>
          <p:cNvSpPr txBox="1">
            <a:spLocks noChangeArrowheads="1"/>
          </p:cNvSpPr>
          <p:nvPr/>
        </p:nvSpPr>
        <p:spPr bwMode="auto">
          <a:xfrm>
            <a:off x="5257800" y="1600200"/>
            <a:ext cx="685800" cy="3667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p>
        </p:txBody>
      </p:sp>
      <p:sp>
        <p:nvSpPr>
          <p:cNvPr id="51" name="Text Box 58"/>
          <p:cNvSpPr txBox="1">
            <a:spLocks noChangeArrowheads="1"/>
          </p:cNvSpPr>
          <p:nvPr/>
        </p:nvSpPr>
        <p:spPr bwMode="auto">
          <a:xfrm>
            <a:off x="5257800" y="1676400"/>
            <a:ext cx="838200" cy="3667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c)</a:t>
            </a:r>
          </a:p>
        </p:txBody>
      </p:sp>
      <p:sp>
        <p:nvSpPr>
          <p:cNvPr id="52" name="Rectangle 59"/>
          <p:cNvSpPr>
            <a:spLocks noChangeArrowheads="1"/>
          </p:cNvSpPr>
          <p:nvPr/>
        </p:nvSpPr>
        <p:spPr bwMode="auto">
          <a:xfrm>
            <a:off x="1524000" y="1828800"/>
            <a:ext cx="762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key</a:t>
            </a:r>
          </a:p>
        </p:txBody>
      </p:sp>
      <p:sp>
        <p:nvSpPr>
          <p:cNvPr id="53" name="Rectangle 60"/>
          <p:cNvSpPr>
            <a:spLocks noChangeArrowheads="1"/>
          </p:cNvSpPr>
          <p:nvPr/>
        </p:nvSpPr>
        <p:spPr bwMode="auto">
          <a:xfrm>
            <a:off x="1524000" y="2057400"/>
            <a:ext cx="762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t>degree</a:t>
            </a:r>
          </a:p>
        </p:txBody>
      </p:sp>
      <p:sp>
        <p:nvSpPr>
          <p:cNvPr id="54" name="Rectangle 61"/>
          <p:cNvSpPr>
            <a:spLocks noChangeArrowheads="1"/>
          </p:cNvSpPr>
          <p:nvPr/>
        </p:nvSpPr>
        <p:spPr bwMode="auto">
          <a:xfrm>
            <a:off x="1524000" y="2286000"/>
            <a:ext cx="381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900"/>
              <a:t>child</a:t>
            </a:r>
          </a:p>
        </p:txBody>
      </p:sp>
      <p:sp>
        <p:nvSpPr>
          <p:cNvPr id="55" name="Rectangle 62"/>
          <p:cNvSpPr>
            <a:spLocks noChangeArrowheads="1"/>
          </p:cNvSpPr>
          <p:nvPr/>
        </p:nvSpPr>
        <p:spPr bwMode="auto">
          <a:xfrm>
            <a:off x="1905000" y="2286000"/>
            <a:ext cx="381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800"/>
              <a:t>sibling</a:t>
            </a:r>
          </a:p>
        </p:txBody>
      </p:sp>
      <p:sp>
        <p:nvSpPr>
          <p:cNvPr id="56" name="Rectangle 63"/>
          <p:cNvSpPr>
            <a:spLocks noChangeArrowheads="1"/>
          </p:cNvSpPr>
          <p:nvPr/>
        </p:nvSpPr>
        <p:spPr bwMode="auto">
          <a:xfrm>
            <a:off x="1524000" y="1600200"/>
            <a:ext cx="762000" cy="228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p</a:t>
            </a:r>
          </a:p>
        </p:txBody>
      </p:sp>
      <p:sp>
        <p:nvSpPr>
          <p:cNvPr id="57" name="Text Box 64"/>
          <p:cNvSpPr txBox="1">
            <a:spLocks noChangeArrowheads="1"/>
          </p:cNvSpPr>
          <p:nvPr/>
        </p:nvSpPr>
        <p:spPr bwMode="auto">
          <a:xfrm>
            <a:off x="685800" y="3429000"/>
            <a:ext cx="533400" cy="3667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b)</a:t>
            </a:r>
          </a:p>
        </p:txBody>
      </p:sp>
    </p:spTree>
    <p:extLst>
      <p:ext uri="{BB962C8B-B14F-4D97-AF65-F5344CB8AC3E}">
        <p14:creationId xmlns:p14="http://schemas.microsoft.com/office/powerpoint/2010/main" val="1809346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Binomial Heap Operations</a:t>
            </a:r>
            <a:endParaRPr lang="en-IN" dirty="0"/>
          </a:p>
        </p:txBody>
      </p:sp>
      <p:sp>
        <p:nvSpPr>
          <p:cNvPr id="3" name="Content Placeholder 2"/>
          <p:cNvSpPr>
            <a:spLocks noGrp="1"/>
          </p:cNvSpPr>
          <p:nvPr>
            <p:ph idx="1"/>
          </p:nvPr>
        </p:nvSpPr>
        <p:spPr/>
        <p:txBody>
          <a:bodyPr/>
          <a:lstStyle/>
          <a:p>
            <a:r>
              <a:rPr lang="en-US" altLang="en-US" dirty="0"/>
              <a:t>Create heap</a:t>
            </a:r>
          </a:p>
          <a:p>
            <a:r>
              <a:rPr lang="en-US" altLang="en-US" dirty="0"/>
              <a:t>Find minimum key</a:t>
            </a:r>
          </a:p>
          <a:p>
            <a:r>
              <a:rPr lang="en-US" altLang="en-US" dirty="0"/>
              <a:t>Union two binomial heap</a:t>
            </a:r>
          </a:p>
          <a:p>
            <a:r>
              <a:rPr lang="en-US" altLang="en-US" dirty="0"/>
              <a:t>Insert a node</a:t>
            </a:r>
          </a:p>
          <a:p>
            <a:r>
              <a:rPr lang="en-US" altLang="en-US" dirty="0"/>
              <a:t>Extract minimum node</a:t>
            </a:r>
          </a:p>
          <a:p>
            <a:r>
              <a:rPr lang="en-US" altLang="en-US" dirty="0"/>
              <a:t>Decrease a key</a:t>
            </a:r>
          </a:p>
          <a:p>
            <a:r>
              <a:rPr lang="en-US" altLang="en-US" dirty="0"/>
              <a:t>Delete a node</a:t>
            </a:r>
          </a:p>
          <a:p>
            <a:pPr marL="0" indent="0">
              <a:buNone/>
            </a:pPr>
            <a:endParaRPr lang="en-IN" dirty="0"/>
          </a:p>
        </p:txBody>
      </p:sp>
    </p:spTree>
    <p:extLst>
      <p:ext uri="{BB962C8B-B14F-4D97-AF65-F5344CB8AC3E}">
        <p14:creationId xmlns:p14="http://schemas.microsoft.com/office/powerpoint/2010/main" val="1773306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Create A New Binomial Heap</a:t>
            </a:r>
            <a:endParaRPr lang="en-IN" dirty="0"/>
          </a:p>
        </p:txBody>
      </p:sp>
      <p:sp>
        <p:nvSpPr>
          <p:cNvPr id="3" name="Content Placeholder 2"/>
          <p:cNvSpPr>
            <a:spLocks noGrp="1"/>
          </p:cNvSpPr>
          <p:nvPr>
            <p:ph idx="1"/>
          </p:nvPr>
        </p:nvSpPr>
        <p:spPr/>
        <p:txBody>
          <a:bodyPr/>
          <a:lstStyle/>
          <a:p>
            <a:r>
              <a:rPr lang="en-US" altLang="en-US" dirty="0"/>
              <a:t>The operation simply creates a new pointer and sets it to NIL.  </a:t>
            </a:r>
          </a:p>
          <a:p>
            <a:pPr>
              <a:buNone/>
            </a:pPr>
            <a:endParaRPr lang="en-US" altLang="en-US" dirty="0"/>
          </a:p>
          <a:p>
            <a:r>
              <a:rPr lang="en-US" altLang="en-US" dirty="0"/>
              <a:t>Pseudocode:</a:t>
            </a:r>
          </a:p>
          <a:p>
            <a:pPr lvl="1">
              <a:buNone/>
            </a:pPr>
            <a:r>
              <a:rPr lang="en-US" altLang="en-US" sz="2400" dirty="0"/>
              <a:t>	</a:t>
            </a:r>
            <a:r>
              <a:rPr lang="en-US" altLang="en-US" sz="2400" b="1" dirty="0">
                <a:solidFill>
                  <a:srgbClr val="C00000"/>
                </a:solidFill>
              </a:rPr>
              <a:t>Binomial-Heap-Create()</a:t>
            </a:r>
          </a:p>
          <a:p>
            <a:pPr lvl="1">
              <a:buNone/>
            </a:pPr>
            <a:r>
              <a:rPr lang="en-US" altLang="en-US" sz="2400" dirty="0"/>
              <a:t>	1   head[H] &lt;- NIL</a:t>
            </a:r>
          </a:p>
          <a:p>
            <a:pPr lvl="1">
              <a:buNone/>
            </a:pPr>
            <a:r>
              <a:rPr lang="en-US" altLang="en-US" sz="2400" dirty="0"/>
              <a:t>	2   return head[H]</a:t>
            </a:r>
          </a:p>
          <a:p>
            <a:pPr>
              <a:buNone/>
            </a:pPr>
            <a:endParaRPr lang="en-US" altLang="en-US" dirty="0"/>
          </a:p>
          <a:p>
            <a:r>
              <a:rPr lang="en-US" altLang="en-US" dirty="0"/>
              <a:t>Run time is </a:t>
            </a:r>
            <a:r>
              <a:rPr lang="en-US" altLang="en-US" b="1" dirty="0">
                <a:solidFill>
                  <a:srgbClr val="C00000"/>
                </a:solidFill>
              </a:rPr>
              <a:t>θ(1). </a:t>
            </a:r>
          </a:p>
          <a:p>
            <a:endParaRPr lang="en-IN" dirty="0"/>
          </a:p>
        </p:txBody>
      </p:sp>
    </p:spTree>
    <p:extLst>
      <p:ext uri="{BB962C8B-B14F-4D97-AF65-F5344CB8AC3E}">
        <p14:creationId xmlns:p14="http://schemas.microsoft.com/office/powerpoint/2010/main" val="3307696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Find Minimum Key</a:t>
            </a:r>
            <a:endParaRPr lang="en-IN" dirty="0"/>
          </a:p>
        </p:txBody>
      </p:sp>
      <p:sp>
        <p:nvSpPr>
          <p:cNvPr id="3" name="Content Placeholder 2"/>
          <p:cNvSpPr>
            <a:spLocks noGrp="1"/>
          </p:cNvSpPr>
          <p:nvPr>
            <p:ph idx="1"/>
          </p:nvPr>
        </p:nvSpPr>
        <p:spPr/>
        <p:txBody>
          <a:bodyPr/>
          <a:lstStyle/>
          <a:p>
            <a:pPr marL="609600" indent="-609600"/>
            <a:r>
              <a:rPr lang="en-US" altLang="en-US" sz="2000" dirty="0"/>
              <a:t>Since the binomial heap is a min-heap-order, the minimum key of each binomial tree must be at the root. This operation checks all the roots to find the minimum key.</a:t>
            </a:r>
          </a:p>
          <a:p>
            <a:pPr marL="609600" indent="-609600"/>
            <a:r>
              <a:rPr lang="en-US" altLang="en-US" sz="2000" dirty="0"/>
              <a:t>Pseudocode: this implementation assumes that there are no keys with value ∞ </a:t>
            </a:r>
          </a:p>
          <a:p>
            <a:pPr marL="0" indent="0">
              <a:buNone/>
            </a:pPr>
            <a:endParaRPr lang="en-US" altLang="en-US" sz="2000" dirty="0"/>
          </a:p>
          <a:p>
            <a:pPr marL="990600" lvl="1" indent="-533400">
              <a:buNone/>
            </a:pPr>
            <a:r>
              <a:rPr lang="en-US" altLang="en-US" dirty="0"/>
              <a:t>	</a:t>
            </a:r>
            <a:r>
              <a:rPr lang="en-US" altLang="en-US" b="1" dirty="0">
                <a:solidFill>
                  <a:srgbClr val="C00000"/>
                </a:solidFill>
              </a:rPr>
              <a:t>Binomial-Heap-Minimum(H)</a:t>
            </a:r>
          </a:p>
          <a:p>
            <a:pPr marL="990600" lvl="1" indent="-533400">
              <a:buNone/>
            </a:pPr>
            <a:r>
              <a:rPr lang="en-US" altLang="en-US" dirty="0"/>
              <a:t>		1   y &lt;- NIL</a:t>
            </a:r>
          </a:p>
          <a:p>
            <a:pPr marL="990600" lvl="1" indent="-533400">
              <a:buNone/>
            </a:pPr>
            <a:r>
              <a:rPr lang="en-US" altLang="en-US" dirty="0"/>
              <a:t>		2   x &lt;- head[H]</a:t>
            </a:r>
          </a:p>
          <a:p>
            <a:pPr marL="990600" lvl="1" indent="-533400">
              <a:buNone/>
            </a:pPr>
            <a:r>
              <a:rPr lang="en-US" altLang="en-US" dirty="0"/>
              <a:t>		3   min   &lt;- ∞ </a:t>
            </a:r>
          </a:p>
          <a:p>
            <a:pPr marL="990600" lvl="1" indent="-533400">
              <a:buNone/>
            </a:pPr>
            <a:r>
              <a:rPr lang="en-US" altLang="en-US" dirty="0"/>
              <a:t>		4   while x is not NIL</a:t>
            </a:r>
          </a:p>
          <a:p>
            <a:pPr marL="990600" lvl="1" indent="-533400">
              <a:buNone/>
            </a:pPr>
            <a:r>
              <a:rPr lang="en-US" altLang="en-US" dirty="0"/>
              <a:t>		5	do if key[x] &lt; min then </a:t>
            </a:r>
          </a:p>
          <a:p>
            <a:pPr marL="990600" lvl="1" indent="-533400">
              <a:buNone/>
            </a:pPr>
            <a:r>
              <a:rPr lang="en-US" altLang="en-US" dirty="0"/>
              <a:t>		6	     min &lt;- key[x]</a:t>
            </a:r>
          </a:p>
          <a:p>
            <a:pPr marL="990600" lvl="1" indent="-533400">
              <a:buNone/>
            </a:pPr>
            <a:r>
              <a:rPr lang="en-US" altLang="en-US" dirty="0"/>
              <a:t>		7	y &lt;- x</a:t>
            </a:r>
          </a:p>
          <a:p>
            <a:pPr marL="990600" lvl="1" indent="-533400">
              <a:buNone/>
            </a:pPr>
            <a:r>
              <a:rPr lang="en-US" altLang="en-US" dirty="0"/>
              <a:t>		8	x &lt;- sibling[x]</a:t>
            </a:r>
          </a:p>
          <a:p>
            <a:pPr marL="990600" lvl="1" indent="-533400">
              <a:buNone/>
            </a:pPr>
            <a:r>
              <a:rPr lang="en-US" altLang="en-US" dirty="0"/>
              <a:t>		9   return y</a:t>
            </a:r>
          </a:p>
          <a:p>
            <a:pPr marL="990600" lvl="1" indent="-533400">
              <a:buNone/>
            </a:pPr>
            <a:endParaRPr lang="en-US" altLang="en-US" dirty="0"/>
          </a:p>
          <a:p>
            <a:pPr marL="609600" indent="-609600"/>
            <a:r>
              <a:rPr lang="en-US" altLang="en-US" sz="2000" dirty="0"/>
              <a:t>Run time: The run time is in the order of </a:t>
            </a:r>
            <a:r>
              <a:rPr lang="en-US" altLang="en-US" sz="2000" dirty="0">
                <a:solidFill>
                  <a:srgbClr val="C00000"/>
                </a:solidFill>
              </a:rPr>
              <a:t>O(log n) </a:t>
            </a:r>
            <a:r>
              <a:rPr lang="en-US" altLang="en-US" sz="2000" dirty="0"/>
              <a:t>since the most number of roots in binomial heap is |_(log n)_| +1 </a:t>
            </a:r>
          </a:p>
          <a:p>
            <a:pPr marL="0" indent="0">
              <a:buNone/>
            </a:pPr>
            <a:endParaRPr lang="en-IN" dirty="0"/>
          </a:p>
        </p:txBody>
      </p:sp>
    </p:spTree>
    <p:extLst>
      <p:ext uri="{BB962C8B-B14F-4D97-AF65-F5344CB8AC3E}">
        <p14:creationId xmlns:p14="http://schemas.microsoft.com/office/powerpoint/2010/main" val="420024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Find Minimum Key Example</a:t>
            </a:r>
            <a:endParaRPr lang="en-IN" dirty="0"/>
          </a:p>
        </p:txBody>
      </p:sp>
      <p:sp>
        <p:nvSpPr>
          <p:cNvPr id="4" name="Oval 4"/>
          <p:cNvSpPr>
            <a:spLocks noChangeArrowheads="1"/>
          </p:cNvSpPr>
          <p:nvPr/>
        </p:nvSpPr>
        <p:spPr bwMode="auto">
          <a:xfrm>
            <a:off x="2971800" y="1600200"/>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5</a:t>
            </a:r>
          </a:p>
        </p:txBody>
      </p:sp>
      <p:sp>
        <p:nvSpPr>
          <p:cNvPr id="5" name="Oval 5"/>
          <p:cNvSpPr>
            <a:spLocks noChangeArrowheads="1"/>
          </p:cNvSpPr>
          <p:nvPr/>
        </p:nvSpPr>
        <p:spPr bwMode="auto">
          <a:xfrm>
            <a:off x="4114800" y="1600200"/>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a:t>
            </a:r>
          </a:p>
        </p:txBody>
      </p:sp>
      <p:sp>
        <p:nvSpPr>
          <p:cNvPr id="6" name="Oval 6"/>
          <p:cNvSpPr>
            <a:spLocks noChangeArrowheads="1"/>
          </p:cNvSpPr>
          <p:nvPr/>
        </p:nvSpPr>
        <p:spPr bwMode="auto">
          <a:xfrm>
            <a:off x="4114800" y="2209800"/>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7" name="Oval 7"/>
          <p:cNvSpPr>
            <a:spLocks noChangeArrowheads="1"/>
          </p:cNvSpPr>
          <p:nvPr/>
        </p:nvSpPr>
        <p:spPr bwMode="auto">
          <a:xfrm>
            <a:off x="3429000" y="2209800"/>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8" name="Oval 8"/>
          <p:cNvSpPr>
            <a:spLocks noChangeArrowheads="1"/>
          </p:cNvSpPr>
          <p:nvPr/>
        </p:nvSpPr>
        <p:spPr bwMode="auto">
          <a:xfrm>
            <a:off x="3429000" y="2819400"/>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9" name="Line 9"/>
          <p:cNvSpPr>
            <a:spLocks noChangeShapeType="1"/>
          </p:cNvSpPr>
          <p:nvPr/>
        </p:nvSpPr>
        <p:spPr bwMode="auto">
          <a:xfrm>
            <a:off x="3581400" y="2514600"/>
            <a:ext cx="0" cy="304800"/>
          </a:xfrm>
          <a:prstGeom prst="line">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10" name="Line 10"/>
          <p:cNvSpPr>
            <a:spLocks noChangeShapeType="1"/>
          </p:cNvSpPr>
          <p:nvPr/>
        </p:nvSpPr>
        <p:spPr bwMode="auto">
          <a:xfrm>
            <a:off x="4267200" y="1905000"/>
            <a:ext cx="0" cy="304800"/>
          </a:xfrm>
          <a:prstGeom prst="line">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11" name="Line 11"/>
          <p:cNvSpPr>
            <a:spLocks noChangeShapeType="1"/>
          </p:cNvSpPr>
          <p:nvPr/>
        </p:nvSpPr>
        <p:spPr bwMode="auto">
          <a:xfrm flipV="1">
            <a:off x="3657600" y="1828800"/>
            <a:ext cx="457200" cy="381000"/>
          </a:xfrm>
          <a:prstGeom prst="line">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12" name="Line 12"/>
          <p:cNvSpPr>
            <a:spLocks noChangeShapeType="1"/>
          </p:cNvSpPr>
          <p:nvPr/>
        </p:nvSpPr>
        <p:spPr bwMode="auto">
          <a:xfrm>
            <a:off x="3276600" y="1752600"/>
            <a:ext cx="838200" cy="0"/>
          </a:xfrm>
          <a:prstGeom prst="line">
            <a:avLst/>
          </a:prstGeom>
          <a:ln>
            <a:headEnd/>
            <a:tailEnd type="triangle" w="med" len="me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13" name="Text Box 13"/>
          <p:cNvSpPr txBox="1">
            <a:spLocks noChangeArrowheads="1"/>
          </p:cNvSpPr>
          <p:nvPr/>
        </p:nvSpPr>
        <p:spPr bwMode="auto">
          <a:xfrm>
            <a:off x="1219200" y="1600200"/>
            <a:ext cx="762000" cy="274638"/>
          </a:xfrm>
          <a:prstGeom prst="rect">
            <a:avLst/>
          </a:prstGeom>
          <a:solidFill>
            <a:schemeClr val="bg1"/>
          </a:solidFill>
          <a:ln>
            <a:noFill/>
          </a:ln>
        </p:spPr>
        <p:style>
          <a:lnRef idx="1">
            <a:schemeClr val="accent5"/>
          </a:lnRef>
          <a:fillRef idx="3">
            <a:schemeClr val="accent5"/>
          </a:fillRef>
          <a:effectRef idx="2">
            <a:schemeClr val="accent5"/>
          </a:effectRef>
          <a:fontRef idx="minor">
            <a:schemeClr val="lt1"/>
          </a:fontRef>
        </p:style>
        <p:txBody>
          <a:bodyPr>
            <a:spAutoFit/>
          </a:bodyPr>
          <a:lstStyle>
            <a:defPPr>
              <a:defRPr lang="en-US"/>
            </a:defPPr>
            <a:lvl1pPr>
              <a:spcBef>
                <a:spcPct val="50000"/>
              </a:spcBef>
              <a:defRPr sz="1200">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head[H]</a:t>
            </a:r>
          </a:p>
        </p:txBody>
      </p:sp>
      <p:sp>
        <p:nvSpPr>
          <p:cNvPr id="14" name="Line 14"/>
          <p:cNvSpPr>
            <a:spLocks noChangeShapeType="1"/>
          </p:cNvSpPr>
          <p:nvPr/>
        </p:nvSpPr>
        <p:spPr bwMode="auto">
          <a:xfrm>
            <a:off x="1828800" y="1752600"/>
            <a:ext cx="381000" cy="0"/>
          </a:xfrm>
          <a:prstGeom prst="line">
            <a:avLst/>
          </a:prstGeom>
          <a:ln>
            <a:headEnd/>
            <a:tailEnd type="triangle" w="med" len="me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15" name="Oval 15"/>
          <p:cNvSpPr>
            <a:spLocks noChangeArrowheads="1"/>
          </p:cNvSpPr>
          <p:nvPr/>
        </p:nvSpPr>
        <p:spPr bwMode="auto">
          <a:xfrm>
            <a:off x="2971800" y="2209800"/>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7</a:t>
            </a:r>
          </a:p>
        </p:txBody>
      </p:sp>
      <p:sp>
        <p:nvSpPr>
          <p:cNvPr id="16" name="Line 31"/>
          <p:cNvSpPr>
            <a:spLocks noChangeShapeType="1"/>
          </p:cNvSpPr>
          <p:nvPr/>
        </p:nvSpPr>
        <p:spPr bwMode="auto">
          <a:xfrm>
            <a:off x="2514600" y="1752600"/>
            <a:ext cx="457200" cy="0"/>
          </a:xfrm>
          <a:prstGeom prst="line">
            <a:avLst/>
          </a:prstGeom>
          <a:ln>
            <a:headEnd/>
            <a:tailEnd type="triangle" w="med" len="me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17" name="Line 32"/>
          <p:cNvSpPr>
            <a:spLocks noChangeShapeType="1"/>
          </p:cNvSpPr>
          <p:nvPr/>
        </p:nvSpPr>
        <p:spPr bwMode="auto">
          <a:xfrm>
            <a:off x="3124200" y="1905000"/>
            <a:ext cx="0" cy="304800"/>
          </a:xfrm>
          <a:prstGeom prst="line">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18" name="Oval 33"/>
          <p:cNvSpPr>
            <a:spLocks noChangeArrowheads="1"/>
          </p:cNvSpPr>
          <p:nvPr/>
        </p:nvSpPr>
        <p:spPr bwMode="auto">
          <a:xfrm>
            <a:off x="2209800" y="1600200"/>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19" name="Oval 34"/>
          <p:cNvSpPr>
            <a:spLocks noChangeArrowheads="1"/>
          </p:cNvSpPr>
          <p:nvPr/>
        </p:nvSpPr>
        <p:spPr bwMode="auto">
          <a:xfrm>
            <a:off x="6553200" y="1600200"/>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5</a:t>
            </a:r>
          </a:p>
        </p:txBody>
      </p:sp>
      <p:sp>
        <p:nvSpPr>
          <p:cNvPr id="20" name="Oval 35"/>
          <p:cNvSpPr>
            <a:spLocks noChangeArrowheads="1"/>
          </p:cNvSpPr>
          <p:nvPr/>
        </p:nvSpPr>
        <p:spPr bwMode="auto">
          <a:xfrm>
            <a:off x="7696200" y="1600200"/>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a:t>
            </a:r>
          </a:p>
        </p:txBody>
      </p:sp>
      <p:sp>
        <p:nvSpPr>
          <p:cNvPr id="21" name="Oval 36"/>
          <p:cNvSpPr>
            <a:spLocks noChangeArrowheads="1"/>
          </p:cNvSpPr>
          <p:nvPr/>
        </p:nvSpPr>
        <p:spPr bwMode="auto">
          <a:xfrm>
            <a:off x="7696200" y="2209800"/>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22" name="Oval 37"/>
          <p:cNvSpPr>
            <a:spLocks noChangeArrowheads="1"/>
          </p:cNvSpPr>
          <p:nvPr/>
        </p:nvSpPr>
        <p:spPr bwMode="auto">
          <a:xfrm>
            <a:off x="7010400" y="2209800"/>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23" name="Oval 38"/>
          <p:cNvSpPr>
            <a:spLocks noChangeArrowheads="1"/>
          </p:cNvSpPr>
          <p:nvPr/>
        </p:nvSpPr>
        <p:spPr bwMode="auto">
          <a:xfrm>
            <a:off x="7010400" y="2819400"/>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24" name="Line 39"/>
          <p:cNvSpPr>
            <a:spLocks noChangeShapeType="1"/>
          </p:cNvSpPr>
          <p:nvPr/>
        </p:nvSpPr>
        <p:spPr bwMode="auto">
          <a:xfrm>
            <a:off x="7162800" y="2514600"/>
            <a:ext cx="0" cy="304800"/>
          </a:xfrm>
          <a:prstGeom prst="line">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25" name="Line 40"/>
          <p:cNvSpPr>
            <a:spLocks noChangeShapeType="1"/>
          </p:cNvSpPr>
          <p:nvPr/>
        </p:nvSpPr>
        <p:spPr bwMode="auto">
          <a:xfrm>
            <a:off x="7848600" y="1905000"/>
            <a:ext cx="0" cy="304800"/>
          </a:xfrm>
          <a:prstGeom prst="line">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26" name="Line 41"/>
          <p:cNvSpPr>
            <a:spLocks noChangeShapeType="1"/>
          </p:cNvSpPr>
          <p:nvPr/>
        </p:nvSpPr>
        <p:spPr bwMode="auto">
          <a:xfrm flipV="1">
            <a:off x="7239000" y="1828800"/>
            <a:ext cx="457200" cy="381000"/>
          </a:xfrm>
          <a:prstGeom prst="line">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27" name="Line 42"/>
          <p:cNvSpPr>
            <a:spLocks noChangeShapeType="1"/>
          </p:cNvSpPr>
          <p:nvPr/>
        </p:nvSpPr>
        <p:spPr bwMode="auto">
          <a:xfrm>
            <a:off x="6858000" y="1752600"/>
            <a:ext cx="838200" cy="0"/>
          </a:xfrm>
          <a:prstGeom prst="line">
            <a:avLst/>
          </a:prstGeom>
          <a:ln>
            <a:headEnd/>
            <a:tailEnd type="triangle" w="med" len="me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28" name="Text Box 43"/>
          <p:cNvSpPr txBox="1">
            <a:spLocks noChangeArrowheads="1"/>
          </p:cNvSpPr>
          <p:nvPr/>
        </p:nvSpPr>
        <p:spPr bwMode="auto">
          <a:xfrm>
            <a:off x="4800600" y="1600200"/>
            <a:ext cx="762000" cy="274638"/>
          </a:xfrm>
          <a:prstGeom prst="rect">
            <a:avLst/>
          </a:prstGeom>
          <a:solidFill>
            <a:schemeClr val="bg1"/>
          </a:solidFill>
          <a:ln>
            <a:noFill/>
          </a:ln>
        </p:spPr>
        <p:style>
          <a:lnRef idx="1">
            <a:schemeClr val="accent5"/>
          </a:lnRef>
          <a:fillRef idx="3">
            <a:schemeClr val="accent5"/>
          </a:fillRef>
          <a:effectRef idx="2">
            <a:schemeClr val="accent5"/>
          </a:effectRef>
          <a:fontRef idx="minor">
            <a:schemeClr val="lt1"/>
          </a:fontRef>
        </p:style>
        <p:txBody>
          <a:bodyPr>
            <a:spAutoFit/>
          </a:bodyPr>
          <a:lstStyle>
            <a:defPPr>
              <a:defRPr lang="en-US"/>
            </a:defPPr>
            <a:lvl1pPr>
              <a:spcBef>
                <a:spcPct val="50000"/>
              </a:spcBef>
              <a:defRPr sz="1200">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head[H]</a:t>
            </a:r>
          </a:p>
        </p:txBody>
      </p:sp>
      <p:sp>
        <p:nvSpPr>
          <p:cNvPr id="29" name="Line 44"/>
          <p:cNvSpPr>
            <a:spLocks noChangeShapeType="1"/>
          </p:cNvSpPr>
          <p:nvPr/>
        </p:nvSpPr>
        <p:spPr bwMode="auto">
          <a:xfrm>
            <a:off x="5410200" y="1752600"/>
            <a:ext cx="381000" cy="0"/>
          </a:xfrm>
          <a:prstGeom prst="line">
            <a:avLst/>
          </a:prstGeom>
          <a:ln>
            <a:headEnd/>
            <a:tailEnd type="triangle" w="med" len="me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30" name="Oval 45"/>
          <p:cNvSpPr>
            <a:spLocks noChangeArrowheads="1"/>
          </p:cNvSpPr>
          <p:nvPr/>
        </p:nvSpPr>
        <p:spPr bwMode="auto">
          <a:xfrm>
            <a:off x="6553200" y="2209800"/>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7</a:t>
            </a:r>
          </a:p>
        </p:txBody>
      </p:sp>
      <p:sp>
        <p:nvSpPr>
          <p:cNvPr id="31" name="Line 46"/>
          <p:cNvSpPr>
            <a:spLocks noChangeShapeType="1"/>
          </p:cNvSpPr>
          <p:nvPr/>
        </p:nvSpPr>
        <p:spPr bwMode="auto">
          <a:xfrm>
            <a:off x="6096000" y="1752600"/>
            <a:ext cx="457200" cy="0"/>
          </a:xfrm>
          <a:prstGeom prst="line">
            <a:avLst/>
          </a:prstGeom>
          <a:ln>
            <a:headEnd/>
            <a:tailEnd type="triangle" w="med" len="me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32" name="Line 47"/>
          <p:cNvSpPr>
            <a:spLocks noChangeShapeType="1"/>
          </p:cNvSpPr>
          <p:nvPr/>
        </p:nvSpPr>
        <p:spPr bwMode="auto">
          <a:xfrm>
            <a:off x="6705600" y="1905000"/>
            <a:ext cx="0" cy="304800"/>
          </a:xfrm>
          <a:prstGeom prst="line">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33" name="Oval 48"/>
          <p:cNvSpPr>
            <a:spLocks noChangeArrowheads="1"/>
          </p:cNvSpPr>
          <p:nvPr/>
        </p:nvSpPr>
        <p:spPr bwMode="auto">
          <a:xfrm>
            <a:off x="5791200" y="1600200"/>
            <a:ext cx="304800" cy="30480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t>2</a:t>
            </a:r>
          </a:p>
        </p:txBody>
      </p:sp>
      <p:sp>
        <p:nvSpPr>
          <p:cNvPr id="34" name="Oval 49"/>
          <p:cNvSpPr>
            <a:spLocks noChangeArrowheads="1"/>
          </p:cNvSpPr>
          <p:nvPr/>
        </p:nvSpPr>
        <p:spPr bwMode="auto">
          <a:xfrm>
            <a:off x="2971800" y="4327301"/>
            <a:ext cx="304800" cy="30480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t>5</a:t>
            </a:r>
          </a:p>
        </p:txBody>
      </p:sp>
      <p:sp>
        <p:nvSpPr>
          <p:cNvPr id="35" name="Oval 50"/>
          <p:cNvSpPr>
            <a:spLocks noChangeArrowheads="1"/>
          </p:cNvSpPr>
          <p:nvPr/>
        </p:nvSpPr>
        <p:spPr bwMode="auto">
          <a:xfrm>
            <a:off x="4114800" y="4327301"/>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a:t>
            </a:r>
          </a:p>
        </p:txBody>
      </p:sp>
      <p:sp>
        <p:nvSpPr>
          <p:cNvPr id="36" name="Oval 51"/>
          <p:cNvSpPr>
            <a:spLocks noChangeArrowheads="1"/>
          </p:cNvSpPr>
          <p:nvPr/>
        </p:nvSpPr>
        <p:spPr bwMode="auto">
          <a:xfrm>
            <a:off x="4114800" y="4936901"/>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37" name="Oval 52"/>
          <p:cNvSpPr>
            <a:spLocks noChangeArrowheads="1"/>
          </p:cNvSpPr>
          <p:nvPr/>
        </p:nvSpPr>
        <p:spPr bwMode="auto">
          <a:xfrm>
            <a:off x="3429000" y="4936901"/>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38" name="Oval 53"/>
          <p:cNvSpPr>
            <a:spLocks noChangeArrowheads="1"/>
          </p:cNvSpPr>
          <p:nvPr/>
        </p:nvSpPr>
        <p:spPr bwMode="auto">
          <a:xfrm>
            <a:off x="3429000" y="5546501"/>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39" name="Line 54"/>
          <p:cNvSpPr>
            <a:spLocks noChangeShapeType="1"/>
          </p:cNvSpPr>
          <p:nvPr/>
        </p:nvSpPr>
        <p:spPr bwMode="auto">
          <a:xfrm>
            <a:off x="3581400" y="5241701"/>
            <a:ext cx="0" cy="304800"/>
          </a:xfrm>
          <a:prstGeom prst="line">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40" name="Line 55"/>
          <p:cNvSpPr>
            <a:spLocks noChangeShapeType="1"/>
          </p:cNvSpPr>
          <p:nvPr/>
        </p:nvSpPr>
        <p:spPr bwMode="auto">
          <a:xfrm>
            <a:off x="4267200" y="4632101"/>
            <a:ext cx="0" cy="304800"/>
          </a:xfrm>
          <a:prstGeom prst="line">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41" name="Line 56"/>
          <p:cNvSpPr>
            <a:spLocks noChangeShapeType="1"/>
          </p:cNvSpPr>
          <p:nvPr/>
        </p:nvSpPr>
        <p:spPr bwMode="auto">
          <a:xfrm flipV="1">
            <a:off x="3657600" y="4555901"/>
            <a:ext cx="457200" cy="381000"/>
          </a:xfrm>
          <a:prstGeom prst="line">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42" name="Line 57"/>
          <p:cNvSpPr>
            <a:spLocks noChangeShapeType="1"/>
          </p:cNvSpPr>
          <p:nvPr/>
        </p:nvSpPr>
        <p:spPr bwMode="auto">
          <a:xfrm>
            <a:off x="3276600" y="4479701"/>
            <a:ext cx="838200" cy="0"/>
          </a:xfrm>
          <a:prstGeom prst="line">
            <a:avLst/>
          </a:prstGeom>
          <a:ln>
            <a:headEnd/>
            <a:tailEnd type="triangle" w="med" len="me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43" name="Text Box 58"/>
          <p:cNvSpPr txBox="1">
            <a:spLocks noChangeArrowheads="1"/>
          </p:cNvSpPr>
          <p:nvPr/>
        </p:nvSpPr>
        <p:spPr bwMode="auto">
          <a:xfrm>
            <a:off x="1219200" y="4327301"/>
            <a:ext cx="762000" cy="274638"/>
          </a:xfrm>
          <a:prstGeom prst="rect">
            <a:avLst/>
          </a:prstGeom>
          <a:solidFill>
            <a:schemeClr val="bg1"/>
          </a:solidFill>
          <a:ln>
            <a:noFill/>
          </a:ln>
        </p:spPr>
        <p:style>
          <a:lnRef idx="1">
            <a:schemeClr val="accent5"/>
          </a:lnRef>
          <a:fillRef idx="3">
            <a:schemeClr val="accent5"/>
          </a:fillRef>
          <a:effectRef idx="2">
            <a:schemeClr val="accent5"/>
          </a:effectRef>
          <a:fontRef idx="minor">
            <a:schemeClr val="lt1"/>
          </a:fontRef>
        </p:style>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dirty="0"/>
              <a:t>head[H]</a:t>
            </a:r>
          </a:p>
        </p:txBody>
      </p:sp>
      <p:sp>
        <p:nvSpPr>
          <p:cNvPr id="44" name="Line 59"/>
          <p:cNvSpPr>
            <a:spLocks noChangeShapeType="1"/>
          </p:cNvSpPr>
          <p:nvPr/>
        </p:nvSpPr>
        <p:spPr bwMode="auto">
          <a:xfrm>
            <a:off x="1828800" y="4479701"/>
            <a:ext cx="381000" cy="0"/>
          </a:xfrm>
          <a:prstGeom prst="line">
            <a:avLst/>
          </a:prstGeom>
          <a:ln>
            <a:headEnd/>
            <a:tailEnd type="triangle" w="med" len="me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45" name="Oval 60"/>
          <p:cNvSpPr>
            <a:spLocks noChangeArrowheads="1"/>
          </p:cNvSpPr>
          <p:nvPr/>
        </p:nvSpPr>
        <p:spPr bwMode="auto">
          <a:xfrm>
            <a:off x="2971800" y="4936901"/>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7</a:t>
            </a:r>
          </a:p>
        </p:txBody>
      </p:sp>
      <p:sp>
        <p:nvSpPr>
          <p:cNvPr id="46" name="Line 61"/>
          <p:cNvSpPr>
            <a:spLocks noChangeShapeType="1"/>
          </p:cNvSpPr>
          <p:nvPr/>
        </p:nvSpPr>
        <p:spPr bwMode="auto">
          <a:xfrm>
            <a:off x="2514600" y="4479701"/>
            <a:ext cx="457200" cy="0"/>
          </a:xfrm>
          <a:prstGeom prst="line">
            <a:avLst/>
          </a:prstGeom>
          <a:ln>
            <a:headEnd/>
            <a:tailEnd type="triangle" w="med" len="me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47" name="Line 62"/>
          <p:cNvSpPr>
            <a:spLocks noChangeShapeType="1"/>
          </p:cNvSpPr>
          <p:nvPr/>
        </p:nvSpPr>
        <p:spPr bwMode="auto">
          <a:xfrm>
            <a:off x="3124200" y="4632101"/>
            <a:ext cx="0" cy="304800"/>
          </a:xfrm>
          <a:prstGeom prst="line">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48" name="Oval 63"/>
          <p:cNvSpPr>
            <a:spLocks noChangeArrowheads="1"/>
          </p:cNvSpPr>
          <p:nvPr/>
        </p:nvSpPr>
        <p:spPr bwMode="auto">
          <a:xfrm>
            <a:off x="2209800" y="4327301"/>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49" name="Oval 64"/>
          <p:cNvSpPr>
            <a:spLocks noChangeArrowheads="1"/>
          </p:cNvSpPr>
          <p:nvPr/>
        </p:nvSpPr>
        <p:spPr bwMode="auto">
          <a:xfrm>
            <a:off x="6477000" y="4327301"/>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5</a:t>
            </a:r>
          </a:p>
        </p:txBody>
      </p:sp>
      <p:sp>
        <p:nvSpPr>
          <p:cNvPr id="50" name="Oval 65"/>
          <p:cNvSpPr>
            <a:spLocks noChangeArrowheads="1"/>
          </p:cNvSpPr>
          <p:nvPr/>
        </p:nvSpPr>
        <p:spPr bwMode="auto">
          <a:xfrm>
            <a:off x="7620000" y="4327301"/>
            <a:ext cx="304800" cy="30480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a:t>
            </a:r>
          </a:p>
        </p:txBody>
      </p:sp>
      <p:sp>
        <p:nvSpPr>
          <p:cNvPr id="51" name="Oval 66"/>
          <p:cNvSpPr>
            <a:spLocks noChangeArrowheads="1"/>
          </p:cNvSpPr>
          <p:nvPr/>
        </p:nvSpPr>
        <p:spPr bwMode="auto">
          <a:xfrm>
            <a:off x="7620000" y="4936901"/>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52" name="Oval 67"/>
          <p:cNvSpPr>
            <a:spLocks noChangeArrowheads="1"/>
          </p:cNvSpPr>
          <p:nvPr/>
        </p:nvSpPr>
        <p:spPr bwMode="auto">
          <a:xfrm>
            <a:off x="6934200" y="4936901"/>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53" name="Oval 68"/>
          <p:cNvSpPr>
            <a:spLocks noChangeArrowheads="1"/>
          </p:cNvSpPr>
          <p:nvPr/>
        </p:nvSpPr>
        <p:spPr bwMode="auto">
          <a:xfrm>
            <a:off x="6934200" y="5546501"/>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54" name="Line 69"/>
          <p:cNvSpPr>
            <a:spLocks noChangeShapeType="1"/>
          </p:cNvSpPr>
          <p:nvPr/>
        </p:nvSpPr>
        <p:spPr bwMode="auto">
          <a:xfrm>
            <a:off x="7086600" y="5241701"/>
            <a:ext cx="0" cy="304800"/>
          </a:xfrm>
          <a:prstGeom prst="line">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55" name="Line 70"/>
          <p:cNvSpPr>
            <a:spLocks noChangeShapeType="1"/>
          </p:cNvSpPr>
          <p:nvPr/>
        </p:nvSpPr>
        <p:spPr bwMode="auto">
          <a:xfrm>
            <a:off x="7772400" y="4632101"/>
            <a:ext cx="0" cy="304800"/>
          </a:xfrm>
          <a:prstGeom prst="line">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56" name="Line 71"/>
          <p:cNvSpPr>
            <a:spLocks noChangeShapeType="1"/>
          </p:cNvSpPr>
          <p:nvPr/>
        </p:nvSpPr>
        <p:spPr bwMode="auto">
          <a:xfrm flipV="1">
            <a:off x="7162800" y="4555901"/>
            <a:ext cx="457200" cy="381000"/>
          </a:xfrm>
          <a:prstGeom prst="line">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57" name="Line 72"/>
          <p:cNvSpPr>
            <a:spLocks noChangeShapeType="1"/>
          </p:cNvSpPr>
          <p:nvPr/>
        </p:nvSpPr>
        <p:spPr bwMode="auto">
          <a:xfrm>
            <a:off x="6781800" y="4479701"/>
            <a:ext cx="838200" cy="0"/>
          </a:xfrm>
          <a:prstGeom prst="line">
            <a:avLst/>
          </a:prstGeom>
          <a:ln>
            <a:headEnd/>
            <a:tailEnd type="triangle" w="med" len="me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58" name="Text Box 73"/>
          <p:cNvSpPr txBox="1">
            <a:spLocks noChangeArrowheads="1"/>
          </p:cNvSpPr>
          <p:nvPr/>
        </p:nvSpPr>
        <p:spPr bwMode="auto">
          <a:xfrm>
            <a:off x="4724400" y="4327301"/>
            <a:ext cx="762000" cy="274638"/>
          </a:xfrm>
          <a:prstGeom prst="rect">
            <a:avLst/>
          </a:prstGeom>
          <a:solidFill>
            <a:schemeClr val="bg1"/>
          </a:solidFill>
          <a:ln>
            <a:noFill/>
          </a:ln>
        </p:spPr>
        <p:style>
          <a:lnRef idx="1">
            <a:schemeClr val="accent5"/>
          </a:lnRef>
          <a:fillRef idx="3">
            <a:schemeClr val="accent5"/>
          </a:fillRef>
          <a:effectRef idx="2">
            <a:schemeClr val="accent5"/>
          </a:effectRef>
          <a:fontRef idx="minor">
            <a:schemeClr val="lt1"/>
          </a:fontRef>
        </p:style>
        <p:txBody>
          <a:bodyPr>
            <a:spAutoFit/>
          </a:bodyPr>
          <a:lstStyle>
            <a:defPPr>
              <a:defRPr lang="en-US"/>
            </a:defPPr>
            <a:lvl1pPr>
              <a:spcBef>
                <a:spcPct val="50000"/>
              </a:spcBef>
              <a:defRPr sz="1200">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head[H]</a:t>
            </a:r>
          </a:p>
        </p:txBody>
      </p:sp>
      <p:sp>
        <p:nvSpPr>
          <p:cNvPr id="59" name="Line 74"/>
          <p:cNvSpPr>
            <a:spLocks noChangeShapeType="1"/>
          </p:cNvSpPr>
          <p:nvPr/>
        </p:nvSpPr>
        <p:spPr bwMode="auto">
          <a:xfrm>
            <a:off x="5334000" y="4479701"/>
            <a:ext cx="381000" cy="0"/>
          </a:xfrm>
          <a:prstGeom prst="line">
            <a:avLst/>
          </a:prstGeom>
          <a:ln>
            <a:headEnd/>
            <a:tailEnd type="triangle" w="med" len="me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60" name="Oval 75"/>
          <p:cNvSpPr>
            <a:spLocks noChangeArrowheads="1"/>
          </p:cNvSpPr>
          <p:nvPr/>
        </p:nvSpPr>
        <p:spPr bwMode="auto">
          <a:xfrm>
            <a:off x="6477000" y="4936901"/>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7</a:t>
            </a:r>
          </a:p>
        </p:txBody>
      </p:sp>
      <p:sp>
        <p:nvSpPr>
          <p:cNvPr id="61" name="Line 76"/>
          <p:cNvSpPr>
            <a:spLocks noChangeShapeType="1"/>
          </p:cNvSpPr>
          <p:nvPr/>
        </p:nvSpPr>
        <p:spPr bwMode="auto">
          <a:xfrm>
            <a:off x="6019800" y="4479701"/>
            <a:ext cx="457200" cy="0"/>
          </a:xfrm>
          <a:prstGeom prst="line">
            <a:avLst/>
          </a:prstGeom>
          <a:ln>
            <a:headEnd/>
            <a:tailEnd type="triangle" w="med" len="me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62" name="Line 77"/>
          <p:cNvSpPr>
            <a:spLocks noChangeShapeType="1"/>
          </p:cNvSpPr>
          <p:nvPr/>
        </p:nvSpPr>
        <p:spPr bwMode="auto">
          <a:xfrm>
            <a:off x="6629400" y="4632101"/>
            <a:ext cx="0" cy="304800"/>
          </a:xfrm>
          <a:prstGeom prst="line">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63" name="Oval 78"/>
          <p:cNvSpPr>
            <a:spLocks noChangeArrowheads="1"/>
          </p:cNvSpPr>
          <p:nvPr/>
        </p:nvSpPr>
        <p:spPr bwMode="auto">
          <a:xfrm>
            <a:off x="5715000" y="4327301"/>
            <a:ext cx="304800" cy="3048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64" name="Text Box 96"/>
          <p:cNvSpPr txBox="1">
            <a:spLocks noChangeArrowheads="1"/>
          </p:cNvSpPr>
          <p:nvPr/>
        </p:nvSpPr>
        <p:spPr bwMode="auto">
          <a:xfrm>
            <a:off x="1371600" y="3730582"/>
            <a:ext cx="533400" cy="276999"/>
          </a:xfrm>
          <a:prstGeom prst="rect">
            <a:avLst/>
          </a:prstGeom>
          <a:solidFill>
            <a:schemeClr val="bg1"/>
          </a:solidFill>
          <a:ln>
            <a:noFill/>
          </a:ln>
        </p:spPr>
        <p:style>
          <a:lnRef idx="1">
            <a:schemeClr val="accent5"/>
          </a:lnRef>
          <a:fillRef idx="3">
            <a:schemeClr val="accent5"/>
          </a:fillRef>
          <a:effectRef idx="2">
            <a:schemeClr val="accent5"/>
          </a:effectRef>
          <a:fontRef idx="minor">
            <a:schemeClr val="lt1"/>
          </a:fontRef>
        </p:style>
        <p:txBody>
          <a:bodyPr>
            <a:spAutoFit/>
          </a:bodyPr>
          <a:lstStyle>
            <a:defPPr>
              <a:defRPr lang="en-US"/>
            </a:defPPr>
            <a:lvl1pPr>
              <a:spcBef>
                <a:spcPct val="50000"/>
              </a:spcBef>
              <a:defRPr sz="1200">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c)</a:t>
            </a:r>
          </a:p>
        </p:txBody>
      </p:sp>
      <p:sp>
        <p:nvSpPr>
          <p:cNvPr id="65" name="Text Box 97"/>
          <p:cNvSpPr txBox="1">
            <a:spLocks noChangeArrowheads="1"/>
          </p:cNvSpPr>
          <p:nvPr/>
        </p:nvSpPr>
        <p:spPr bwMode="auto">
          <a:xfrm>
            <a:off x="4800600" y="3794977"/>
            <a:ext cx="533400" cy="276999"/>
          </a:xfrm>
          <a:prstGeom prst="rect">
            <a:avLst/>
          </a:prstGeom>
          <a:solidFill>
            <a:schemeClr val="bg1"/>
          </a:solidFill>
          <a:ln>
            <a:noFill/>
          </a:ln>
        </p:spPr>
        <p:style>
          <a:lnRef idx="1">
            <a:schemeClr val="accent5"/>
          </a:lnRef>
          <a:fillRef idx="3">
            <a:schemeClr val="accent5"/>
          </a:fillRef>
          <a:effectRef idx="2">
            <a:schemeClr val="accent5"/>
          </a:effectRef>
          <a:fontRef idx="minor">
            <a:schemeClr val="lt1"/>
          </a:fontRef>
        </p:style>
        <p:txBody>
          <a:bodyPr>
            <a:spAutoFit/>
          </a:bodyPr>
          <a:lstStyle>
            <a:defPPr>
              <a:defRPr lang="en-US"/>
            </a:defPPr>
            <a:lvl1pPr>
              <a:spcBef>
                <a:spcPct val="50000"/>
              </a:spcBef>
              <a:defRPr sz="1200">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d)</a:t>
            </a:r>
          </a:p>
        </p:txBody>
      </p:sp>
      <p:sp>
        <p:nvSpPr>
          <p:cNvPr id="128" name="Text Box 96"/>
          <p:cNvSpPr txBox="1">
            <a:spLocks noChangeArrowheads="1"/>
          </p:cNvSpPr>
          <p:nvPr/>
        </p:nvSpPr>
        <p:spPr bwMode="auto">
          <a:xfrm>
            <a:off x="1387699" y="1143000"/>
            <a:ext cx="533400" cy="276999"/>
          </a:xfrm>
          <a:prstGeom prst="rect">
            <a:avLst/>
          </a:prstGeom>
          <a:solidFill>
            <a:schemeClr val="bg1"/>
          </a:solidFill>
          <a:ln>
            <a:noFill/>
          </a:ln>
        </p:spPr>
        <p:style>
          <a:lnRef idx="1">
            <a:schemeClr val="accent5"/>
          </a:lnRef>
          <a:fillRef idx="3">
            <a:schemeClr val="accent5"/>
          </a:fillRef>
          <a:effectRef idx="2">
            <a:schemeClr val="accent5"/>
          </a:effectRef>
          <a:fontRef idx="minor">
            <a:schemeClr val="lt1"/>
          </a:fontRef>
        </p:style>
        <p:txBody>
          <a:bodyPr>
            <a:spAutoFit/>
          </a:bodyPr>
          <a:lstStyle>
            <a:defPPr>
              <a:defRPr lang="en-US"/>
            </a:defPPr>
            <a:lvl1pPr>
              <a:spcBef>
                <a:spcPct val="50000"/>
              </a:spcBef>
              <a:defRPr sz="1200">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a)</a:t>
            </a:r>
          </a:p>
        </p:txBody>
      </p:sp>
      <p:sp>
        <p:nvSpPr>
          <p:cNvPr id="130" name="Text Box 96"/>
          <p:cNvSpPr txBox="1">
            <a:spLocks noChangeArrowheads="1"/>
          </p:cNvSpPr>
          <p:nvPr/>
        </p:nvSpPr>
        <p:spPr bwMode="auto">
          <a:xfrm>
            <a:off x="4798454" y="1156900"/>
            <a:ext cx="533400" cy="276999"/>
          </a:xfrm>
          <a:prstGeom prst="rect">
            <a:avLst/>
          </a:prstGeom>
          <a:solidFill>
            <a:schemeClr val="bg1"/>
          </a:solidFill>
          <a:ln>
            <a:noFill/>
          </a:ln>
        </p:spPr>
        <p:style>
          <a:lnRef idx="1">
            <a:schemeClr val="accent5"/>
          </a:lnRef>
          <a:fillRef idx="3">
            <a:schemeClr val="accent5"/>
          </a:fillRef>
          <a:effectRef idx="2">
            <a:schemeClr val="accent5"/>
          </a:effectRef>
          <a:fontRef idx="minor">
            <a:schemeClr val="lt1"/>
          </a:fontRef>
        </p:style>
        <p:txBody>
          <a:bodyPr>
            <a:spAutoFit/>
          </a:bodyPr>
          <a:lstStyle>
            <a:defPPr>
              <a:defRPr lang="en-US"/>
            </a:defPPr>
            <a:lvl1pPr>
              <a:spcBef>
                <a:spcPct val="50000"/>
              </a:spcBef>
              <a:defRPr sz="1200">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b)</a:t>
            </a:r>
          </a:p>
        </p:txBody>
      </p:sp>
    </p:spTree>
    <p:extLst>
      <p:ext uri="{BB962C8B-B14F-4D97-AF65-F5344CB8AC3E}">
        <p14:creationId xmlns:p14="http://schemas.microsoft.com/office/powerpoint/2010/main" val="302573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0"/>
                                        </p:tgtEl>
                                        <p:attrNameLst>
                                          <p:attrName>style.visibility</p:attrName>
                                        </p:attrNameLst>
                                      </p:cBhvr>
                                      <p:to>
                                        <p:strVal val="visible"/>
                                      </p:to>
                                    </p:set>
                                    <p:animEffect transition="in" filter="fade">
                                      <p:cBhvr>
                                        <p:cTn id="52" dur="500"/>
                                        <p:tgtEl>
                                          <p:spTgt spid="1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500"/>
                                        <p:tgtEl>
                                          <p:spTgt spid="3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fade">
                                      <p:cBhvr>
                                        <p:cTn id="69" dur="500"/>
                                        <p:tgtEl>
                                          <p:spTgt spid="3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500"/>
                                        <p:tgtEl>
                                          <p:spTgt spid="3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fade">
                                      <p:cBhvr>
                                        <p:cTn id="75" dur="500"/>
                                        <p:tgtEl>
                                          <p:spTgt spid="4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fade">
                                      <p:cBhvr>
                                        <p:cTn id="81" dur="500"/>
                                        <p:tgtEl>
                                          <p:spTgt spid="4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500"/>
                                        <p:tgtEl>
                                          <p:spTgt spid="4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fade">
                                      <p:cBhvr>
                                        <p:cTn id="87" dur="500"/>
                                        <p:tgtEl>
                                          <p:spTgt spid="4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fade">
                                      <p:cBhvr>
                                        <p:cTn id="90" dur="500"/>
                                        <p:tgtEl>
                                          <p:spTgt spid="4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6"/>
                                        </p:tgtEl>
                                        <p:attrNameLst>
                                          <p:attrName>style.visibility</p:attrName>
                                        </p:attrNameLst>
                                      </p:cBhvr>
                                      <p:to>
                                        <p:strVal val="visible"/>
                                      </p:to>
                                    </p:set>
                                    <p:animEffect transition="in" filter="fade">
                                      <p:cBhvr>
                                        <p:cTn id="93" dur="500"/>
                                        <p:tgtEl>
                                          <p:spTgt spid="4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fade">
                                      <p:cBhvr>
                                        <p:cTn id="96" dur="500"/>
                                        <p:tgtEl>
                                          <p:spTgt spid="4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fade">
                                      <p:cBhvr>
                                        <p:cTn id="99" dur="500"/>
                                        <p:tgtEl>
                                          <p:spTgt spid="48"/>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4"/>
                                        </p:tgtEl>
                                        <p:attrNameLst>
                                          <p:attrName>style.visibility</p:attrName>
                                        </p:attrNameLst>
                                      </p:cBhvr>
                                      <p:to>
                                        <p:strVal val="visible"/>
                                      </p:to>
                                    </p:set>
                                    <p:animEffect transition="in" filter="fade">
                                      <p:cBhvr>
                                        <p:cTn id="102" dur="500"/>
                                        <p:tgtEl>
                                          <p:spTgt spid="6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fade">
                                      <p:cBhvr>
                                        <p:cTn id="107" dur="500"/>
                                        <p:tgtEl>
                                          <p:spTgt spid="58"/>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fade">
                                      <p:cBhvr>
                                        <p:cTn id="112" dur="500"/>
                                        <p:tgtEl>
                                          <p:spTgt spid="49"/>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50"/>
                                        </p:tgtEl>
                                        <p:attrNameLst>
                                          <p:attrName>style.visibility</p:attrName>
                                        </p:attrNameLst>
                                      </p:cBhvr>
                                      <p:to>
                                        <p:strVal val="visible"/>
                                      </p:to>
                                    </p:set>
                                    <p:animEffect transition="in" filter="fade">
                                      <p:cBhvr>
                                        <p:cTn id="115" dur="500"/>
                                        <p:tgtEl>
                                          <p:spTgt spid="50"/>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1"/>
                                        </p:tgtEl>
                                        <p:attrNameLst>
                                          <p:attrName>style.visibility</p:attrName>
                                        </p:attrNameLst>
                                      </p:cBhvr>
                                      <p:to>
                                        <p:strVal val="visible"/>
                                      </p:to>
                                    </p:set>
                                    <p:animEffect transition="in" filter="fade">
                                      <p:cBhvr>
                                        <p:cTn id="118" dur="500"/>
                                        <p:tgtEl>
                                          <p:spTgt spid="51"/>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fade">
                                      <p:cBhvr>
                                        <p:cTn id="121" dur="500"/>
                                        <p:tgtEl>
                                          <p:spTgt spid="5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53"/>
                                        </p:tgtEl>
                                        <p:attrNameLst>
                                          <p:attrName>style.visibility</p:attrName>
                                        </p:attrNameLst>
                                      </p:cBhvr>
                                      <p:to>
                                        <p:strVal val="visible"/>
                                      </p:to>
                                    </p:set>
                                    <p:animEffect transition="in" filter="fade">
                                      <p:cBhvr>
                                        <p:cTn id="124" dur="500"/>
                                        <p:tgtEl>
                                          <p:spTgt spid="53"/>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54"/>
                                        </p:tgtEl>
                                        <p:attrNameLst>
                                          <p:attrName>style.visibility</p:attrName>
                                        </p:attrNameLst>
                                      </p:cBhvr>
                                      <p:to>
                                        <p:strVal val="visible"/>
                                      </p:to>
                                    </p:set>
                                    <p:animEffect transition="in" filter="fade">
                                      <p:cBhvr>
                                        <p:cTn id="127" dur="500"/>
                                        <p:tgtEl>
                                          <p:spTgt spid="54"/>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55"/>
                                        </p:tgtEl>
                                        <p:attrNameLst>
                                          <p:attrName>style.visibility</p:attrName>
                                        </p:attrNameLst>
                                      </p:cBhvr>
                                      <p:to>
                                        <p:strVal val="visible"/>
                                      </p:to>
                                    </p:set>
                                    <p:animEffect transition="in" filter="fade">
                                      <p:cBhvr>
                                        <p:cTn id="130" dur="500"/>
                                        <p:tgtEl>
                                          <p:spTgt spid="55"/>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56"/>
                                        </p:tgtEl>
                                        <p:attrNameLst>
                                          <p:attrName>style.visibility</p:attrName>
                                        </p:attrNameLst>
                                      </p:cBhvr>
                                      <p:to>
                                        <p:strVal val="visible"/>
                                      </p:to>
                                    </p:set>
                                    <p:animEffect transition="in" filter="fade">
                                      <p:cBhvr>
                                        <p:cTn id="133" dur="500"/>
                                        <p:tgtEl>
                                          <p:spTgt spid="56"/>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57"/>
                                        </p:tgtEl>
                                        <p:attrNameLst>
                                          <p:attrName>style.visibility</p:attrName>
                                        </p:attrNameLst>
                                      </p:cBhvr>
                                      <p:to>
                                        <p:strVal val="visible"/>
                                      </p:to>
                                    </p:set>
                                    <p:animEffect transition="in" filter="fade">
                                      <p:cBhvr>
                                        <p:cTn id="136" dur="500"/>
                                        <p:tgtEl>
                                          <p:spTgt spid="57"/>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59"/>
                                        </p:tgtEl>
                                        <p:attrNameLst>
                                          <p:attrName>style.visibility</p:attrName>
                                        </p:attrNameLst>
                                      </p:cBhvr>
                                      <p:to>
                                        <p:strVal val="visible"/>
                                      </p:to>
                                    </p:set>
                                    <p:animEffect transition="in" filter="fade">
                                      <p:cBhvr>
                                        <p:cTn id="139" dur="500"/>
                                        <p:tgtEl>
                                          <p:spTgt spid="59"/>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60"/>
                                        </p:tgtEl>
                                        <p:attrNameLst>
                                          <p:attrName>style.visibility</p:attrName>
                                        </p:attrNameLst>
                                      </p:cBhvr>
                                      <p:to>
                                        <p:strVal val="visible"/>
                                      </p:to>
                                    </p:set>
                                    <p:animEffect transition="in" filter="fade">
                                      <p:cBhvr>
                                        <p:cTn id="142" dur="500"/>
                                        <p:tgtEl>
                                          <p:spTgt spid="60"/>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61"/>
                                        </p:tgtEl>
                                        <p:attrNameLst>
                                          <p:attrName>style.visibility</p:attrName>
                                        </p:attrNameLst>
                                      </p:cBhvr>
                                      <p:to>
                                        <p:strVal val="visible"/>
                                      </p:to>
                                    </p:set>
                                    <p:animEffect transition="in" filter="fade">
                                      <p:cBhvr>
                                        <p:cTn id="145" dur="500"/>
                                        <p:tgtEl>
                                          <p:spTgt spid="61"/>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62"/>
                                        </p:tgtEl>
                                        <p:attrNameLst>
                                          <p:attrName>style.visibility</p:attrName>
                                        </p:attrNameLst>
                                      </p:cBhvr>
                                      <p:to>
                                        <p:strVal val="visible"/>
                                      </p:to>
                                    </p:set>
                                    <p:animEffect transition="in" filter="fade">
                                      <p:cBhvr>
                                        <p:cTn id="148" dur="500"/>
                                        <p:tgtEl>
                                          <p:spTgt spid="62"/>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63"/>
                                        </p:tgtEl>
                                        <p:attrNameLst>
                                          <p:attrName>style.visibility</p:attrName>
                                        </p:attrNameLst>
                                      </p:cBhvr>
                                      <p:to>
                                        <p:strVal val="visible"/>
                                      </p:to>
                                    </p:set>
                                    <p:animEffect transition="in" filter="fade">
                                      <p:cBhvr>
                                        <p:cTn id="151" dur="500"/>
                                        <p:tgtEl>
                                          <p:spTgt spid="63"/>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65"/>
                                        </p:tgtEl>
                                        <p:attrNameLst>
                                          <p:attrName>style.visibility</p:attrName>
                                        </p:attrNameLst>
                                      </p:cBhvr>
                                      <p:to>
                                        <p:strVal val="visible"/>
                                      </p:to>
                                    </p:set>
                                    <p:animEffect transition="in" filter="fade">
                                      <p:cBhvr>
                                        <p:cTn id="15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13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Union Two Binomial Heaps</a:t>
            </a:r>
            <a:endParaRPr lang="en-IN" dirty="0"/>
          </a:p>
        </p:txBody>
      </p:sp>
      <p:sp>
        <p:nvSpPr>
          <p:cNvPr id="3" name="Content Placeholder 2"/>
          <p:cNvSpPr>
            <a:spLocks noGrp="1"/>
          </p:cNvSpPr>
          <p:nvPr>
            <p:ph idx="1"/>
          </p:nvPr>
        </p:nvSpPr>
        <p:spPr/>
        <p:txBody>
          <a:bodyPr/>
          <a:lstStyle/>
          <a:p>
            <a:pPr marL="0" indent="0">
              <a:buNone/>
            </a:pPr>
            <a:r>
              <a:rPr lang="en-US" altLang="en-US" sz="2000" dirty="0"/>
              <a:t>This operation consists of the following steps</a:t>
            </a:r>
          </a:p>
          <a:p>
            <a:pPr lvl="1"/>
            <a:r>
              <a:rPr lang="en-US" altLang="en-US" dirty="0"/>
              <a:t>Merge two binomial heaps.  The resulting heap has the roots in increasing order of degree</a:t>
            </a:r>
          </a:p>
          <a:p>
            <a:pPr lvl="1"/>
            <a:endParaRPr lang="en-US" altLang="en-US" dirty="0"/>
          </a:p>
          <a:p>
            <a:pPr lvl="1"/>
            <a:r>
              <a:rPr lang="en-US" altLang="en-US" dirty="0"/>
              <a:t>For each tree in the binomial heap H, if it has the same order with another tree, link the two trees together such that the resulting tree obeys min-heap-order.</a:t>
            </a:r>
          </a:p>
          <a:p>
            <a:endParaRPr lang="en-US" altLang="en-US" sz="1800" dirty="0">
              <a:solidFill>
                <a:srgbClr val="FF0000"/>
              </a:solidFill>
            </a:endParaRPr>
          </a:p>
          <a:p>
            <a:r>
              <a:rPr lang="en-US" altLang="en-US" sz="1800" dirty="0">
                <a:solidFill>
                  <a:srgbClr val="FF0000"/>
                </a:solidFill>
              </a:rPr>
              <a:t>Case1:</a:t>
            </a:r>
            <a:r>
              <a:rPr lang="en-US" altLang="en-US" sz="1800" dirty="0"/>
              <a:t> </a:t>
            </a:r>
            <a:r>
              <a:rPr lang="en-US" altLang="en-US" sz="1800" b="1" dirty="0"/>
              <a:t>degree[x] </a:t>
            </a:r>
            <a:r>
              <a:rPr lang="en-US" altLang="en-US" sz="1800" b="1" dirty="0">
                <a:cs typeface="Times New Roman" panose="02020603050405020304" pitchFamily="18" charset="0"/>
              </a:rPr>
              <a:t>≠ </a:t>
            </a:r>
            <a:r>
              <a:rPr lang="en-US" altLang="en-US" sz="1800" b="1" dirty="0"/>
              <a:t>degree[next-x]</a:t>
            </a:r>
            <a:r>
              <a:rPr lang="en-US" altLang="en-US" sz="1800" dirty="0"/>
              <a:t>. </a:t>
            </a:r>
          </a:p>
          <a:p>
            <a:pPr>
              <a:buNone/>
            </a:pPr>
            <a:r>
              <a:rPr lang="en-US" altLang="en-US" sz="1800" dirty="0"/>
              <a:t>		The pointer move one position further down to the list.</a:t>
            </a:r>
          </a:p>
          <a:p>
            <a:r>
              <a:rPr lang="en-US" altLang="en-US" sz="1800" dirty="0">
                <a:solidFill>
                  <a:srgbClr val="FF0000"/>
                </a:solidFill>
              </a:rPr>
              <a:t>Case2: </a:t>
            </a:r>
            <a:r>
              <a:rPr lang="en-US" altLang="en-US" sz="1800" b="1" dirty="0"/>
              <a:t>degree[x] </a:t>
            </a:r>
            <a:r>
              <a:rPr lang="en-US" altLang="en-US" sz="1800" b="1" dirty="0">
                <a:cs typeface="Times New Roman" panose="02020603050405020304" pitchFamily="18" charset="0"/>
              </a:rPr>
              <a:t>= </a:t>
            </a:r>
            <a:r>
              <a:rPr lang="en-US" altLang="en-US" sz="1800" b="1" dirty="0"/>
              <a:t>degree[next-x] = degree[sibling[next-x]]</a:t>
            </a:r>
            <a:r>
              <a:rPr lang="en-US" altLang="en-US" sz="1800" dirty="0"/>
              <a:t>. 	</a:t>
            </a:r>
          </a:p>
          <a:p>
            <a:pPr>
              <a:buNone/>
            </a:pPr>
            <a:r>
              <a:rPr lang="en-US" altLang="en-US" sz="1800" dirty="0"/>
              <a:t>		Again pointer move one position further down to the list, and next iteration executes either case 3 or case 4.</a:t>
            </a:r>
          </a:p>
          <a:p>
            <a:r>
              <a:rPr lang="en-US" altLang="en-US" sz="1800" dirty="0">
                <a:solidFill>
                  <a:srgbClr val="FF0000"/>
                </a:solidFill>
              </a:rPr>
              <a:t>Case3:</a:t>
            </a:r>
            <a:r>
              <a:rPr lang="en-US" altLang="en-US" sz="1800" dirty="0"/>
              <a:t> </a:t>
            </a:r>
            <a:r>
              <a:rPr lang="en-US" altLang="en-US" sz="1800" b="1" dirty="0"/>
              <a:t>degree[x] </a:t>
            </a:r>
            <a:r>
              <a:rPr lang="en-US" altLang="en-US" sz="1800" b="1" dirty="0">
                <a:cs typeface="Times New Roman" panose="02020603050405020304" pitchFamily="18" charset="0"/>
              </a:rPr>
              <a:t>= </a:t>
            </a:r>
            <a:r>
              <a:rPr lang="en-US" altLang="en-US" sz="1800" b="1" dirty="0"/>
              <a:t>degree[next-x] </a:t>
            </a:r>
            <a:r>
              <a:rPr lang="en-US" altLang="en-US" sz="1800" b="1" dirty="0">
                <a:cs typeface="Times New Roman" panose="02020603050405020304" pitchFamily="18" charset="0"/>
              </a:rPr>
              <a:t>≠ </a:t>
            </a:r>
            <a:r>
              <a:rPr lang="en-US" altLang="en-US" sz="1800" b="1" dirty="0"/>
              <a:t>degree[sibling[next-x]] and key[x] &lt;= key[next-x]</a:t>
            </a:r>
            <a:r>
              <a:rPr lang="en-US" altLang="en-US" sz="1800" dirty="0"/>
              <a:t>. </a:t>
            </a:r>
          </a:p>
          <a:p>
            <a:pPr>
              <a:buNone/>
            </a:pPr>
            <a:r>
              <a:rPr lang="en-US" altLang="en-US" sz="1800" dirty="0"/>
              <a:t>		We remove next-x from the root list and link to the x.</a:t>
            </a:r>
          </a:p>
          <a:p>
            <a:r>
              <a:rPr lang="en-US" altLang="en-US" sz="1800" dirty="0">
                <a:solidFill>
                  <a:srgbClr val="FF0000"/>
                </a:solidFill>
              </a:rPr>
              <a:t>Case4:</a:t>
            </a:r>
            <a:r>
              <a:rPr lang="en-US" altLang="en-US" sz="1800" dirty="0"/>
              <a:t> </a:t>
            </a:r>
            <a:r>
              <a:rPr lang="en-US" altLang="en-US" sz="1800" b="1" dirty="0"/>
              <a:t>degree[x] </a:t>
            </a:r>
            <a:r>
              <a:rPr lang="en-US" altLang="en-US" sz="1800" b="1" dirty="0">
                <a:cs typeface="Times New Roman" panose="02020603050405020304" pitchFamily="18" charset="0"/>
              </a:rPr>
              <a:t>= </a:t>
            </a:r>
            <a:r>
              <a:rPr lang="en-US" altLang="en-US" sz="1800" b="1" dirty="0"/>
              <a:t>degree[next-x] </a:t>
            </a:r>
            <a:r>
              <a:rPr lang="en-US" altLang="en-US" sz="1800" b="1" dirty="0">
                <a:cs typeface="Times New Roman" panose="02020603050405020304" pitchFamily="18" charset="0"/>
              </a:rPr>
              <a:t>≠ </a:t>
            </a:r>
            <a:r>
              <a:rPr lang="en-US" altLang="en-US" sz="1800" b="1" dirty="0"/>
              <a:t>degree[sibling[next-x]] and key[x] &gt;= key[next-x].</a:t>
            </a:r>
            <a:r>
              <a:rPr lang="en-US" altLang="en-US" sz="1800" dirty="0"/>
              <a:t> </a:t>
            </a:r>
          </a:p>
          <a:p>
            <a:pPr>
              <a:buNone/>
            </a:pPr>
            <a:r>
              <a:rPr lang="en-US" altLang="en-US" sz="1800" dirty="0"/>
              <a:t>	We remove x from the root list and link it to next-x.</a:t>
            </a:r>
          </a:p>
          <a:p>
            <a:endParaRPr lang="en-IN" dirty="0"/>
          </a:p>
        </p:txBody>
      </p:sp>
    </p:spTree>
    <p:extLst>
      <p:ext uri="{BB962C8B-B14F-4D97-AF65-F5344CB8AC3E}">
        <p14:creationId xmlns:p14="http://schemas.microsoft.com/office/powerpoint/2010/main" val="585521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Union</a:t>
            </a:r>
          </a:p>
        </p:txBody>
      </p:sp>
      <p:sp>
        <p:nvSpPr>
          <p:cNvPr id="3" name="Content Placeholder 2"/>
          <p:cNvSpPr>
            <a:spLocks noGrp="1"/>
          </p:cNvSpPr>
          <p:nvPr>
            <p:ph idx="1"/>
          </p:nvPr>
        </p:nvSpPr>
        <p:spPr/>
        <p:txBody>
          <a:bodyPr/>
          <a:lstStyle/>
          <a:p>
            <a:pPr marL="0" indent="0">
              <a:buNone/>
            </a:pPr>
            <a:r>
              <a:rPr lang="en-IN" dirty="0"/>
              <a:t>The procedure of uniting two binomial heaps into one binomial heap</a:t>
            </a:r>
          </a:p>
          <a:p>
            <a:pPr marL="0" indent="0">
              <a:buNone/>
            </a:pPr>
            <a:endParaRPr lang="en-IN" dirty="0"/>
          </a:p>
          <a:p>
            <a:pPr marL="0" indent="0">
              <a:buNone/>
            </a:pPr>
            <a:r>
              <a:rPr lang="en-IN" b="1" dirty="0"/>
              <a:t>Algorithm: given binomial heaps H1 and H2</a:t>
            </a:r>
          </a:p>
          <a:p>
            <a:pPr marL="0" indent="0">
              <a:buNone/>
            </a:pPr>
            <a:endParaRPr lang="en-IN" b="1" dirty="0"/>
          </a:p>
          <a:p>
            <a:r>
              <a:rPr lang="en-IN" dirty="0"/>
              <a:t>Step 1. Merge H1 and H2, i.e. link the roots of H1 and H2 in non-decreasing of their order.</a:t>
            </a:r>
          </a:p>
          <a:p>
            <a:r>
              <a:rPr lang="en-IN" dirty="0"/>
              <a:t>Step 2. Restoring binomial heap by linking binomial trees of the same degree together: traverse the linked list, keep track of three pointers, </a:t>
            </a:r>
            <a:r>
              <a:rPr lang="en-IN" dirty="0" err="1"/>
              <a:t>prev</a:t>
            </a:r>
            <a:r>
              <a:rPr lang="en-IN" dirty="0"/>
              <a:t>, </a:t>
            </a:r>
            <a:r>
              <a:rPr lang="en-IN" dirty="0" err="1"/>
              <a:t>ptr</a:t>
            </a:r>
            <a:r>
              <a:rPr lang="en-IN" dirty="0"/>
              <a:t> and next.</a:t>
            </a:r>
          </a:p>
          <a:p>
            <a:pPr lvl="1"/>
            <a:r>
              <a:rPr lang="en-IN" dirty="0"/>
              <a:t>Case 1: degrees of </a:t>
            </a:r>
            <a:r>
              <a:rPr lang="en-IN" dirty="0" err="1"/>
              <a:t>ptr</a:t>
            </a:r>
            <a:r>
              <a:rPr lang="en-IN" dirty="0"/>
              <a:t> and next are not same, move ahead.</a:t>
            </a:r>
          </a:p>
          <a:p>
            <a:pPr lvl="1"/>
            <a:r>
              <a:rPr lang="en-IN" dirty="0"/>
              <a:t>Case 2: If degree of next-&gt;next is also same, move ahead.</a:t>
            </a:r>
          </a:p>
          <a:p>
            <a:pPr lvl="1"/>
            <a:r>
              <a:rPr lang="en-IN" dirty="0"/>
              <a:t>Case 3: If key of </a:t>
            </a:r>
            <a:r>
              <a:rPr lang="en-IN" dirty="0" err="1"/>
              <a:t>ptr</a:t>
            </a:r>
            <a:r>
              <a:rPr lang="en-IN" dirty="0"/>
              <a:t> is smaller than or equal to key of next, make next as a child of </a:t>
            </a:r>
            <a:r>
              <a:rPr lang="en-IN" dirty="0" err="1"/>
              <a:t>ptr</a:t>
            </a:r>
            <a:r>
              <a:rPr lang="en-IN" dirty="0"/>
              <a:t> by linking it with </a:t>
            </a:r>
            <a:r>
              <a:rPr lang="en-IN" dirty="0" err="1"/>
              <a:t>ptr</a:t>
            </a:r>
            <a:r>
              <a:rPr lang="en-IN" dirty="0"/>
              <a:t>.</a:t>
            </a:r>
          </a:p>
          <a:p>
            <a:pPr lvl="1"/>
            <a:r>
              <a:rPr lang="en-IN" dirty="0"/>
              <a:t>Case 4: If key of </a:t>
            </a:r>
            <a:r>
              <a:rPr lang="en-IN" dirty="0" err="1"/>
              <a:t>ptr</a:t>
            </a:r>
            <a:r>
              <a:rPr lang="en-IN" dirty="0"/>
              <a:t> is greater than next, then make </a:t>
            </a:r>
            <a:r>
              <a:rPr lang="en-IN" dirty="0" err="1"/>
              <a:t>ptr</a:t>
            </a:r>
            <a:r>
              <a:rPr lang="en-IN" dirty="0"/>
              <a:t> as child of next</a:t>
            </a:r>
          </a:p>
          <a:p>
            <a:endParaRPr lang="en-IN" dirty="0"/>
          </a:p>
        </p:txBody>
      </p:sp>
    </p:spTree>
    <p:extLst>
      <p:ext uri="{BB962C8B-B14F-4D97-AF65-F5344CB8AC3E}">
        <p14:creationId xmlns:p14="http://schemas.microsoft.com/office/powerpoint/2010/main" val="1829923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Representation of Heap</a:t>
            </a:r>
          </a:p>
        </p:txBody>
      </p:sp>
      <p:sp>
        <p:nvSpPr>
          <p:cNvPr id="3" name="Content Placeholder 2"/>
          <p:cNvSpPr>
            <a:spLocks noGrp="1"/>
          </p:cNvSpPr>
          <p:nvPr>
            <p:ph idx="1"/>
          </p:nvPr>
        </p:nvSpPr>
        <p:spPr/>
        <p:txBody>
          <a:bodyPr/>
          <a:lstStyle/>
          <a:p>
            <a:r>
              <a:rPr lang="en-US" dirty="0"/>
              <a:t>In the array 𝐴, that represents a heap </a:t>
            </a:r>
          </a:p>
          <a:p>
            <a:pPr marL="914400" lvl="1" indent="-457200">
              <a:buFont typeface="+mj-lt"/>
              <a:buAutoNum type="arabicPeriod"/>
            </a:pPr>
            <a:r>
              <a:rPr lang="en-US" dirty="0"/>
              <a:t>length[𝐴] = heap-size[𝐴]</a:t>
            </a:r>
          </a:p>
          <a:p>
            <a:pPr marL="914400" lvl="1" indent="-457200">
              <a:buFont typeface="+mj-lt"/>
              <a:buAutoNum type="arabicPeriod"/>
            </a:pPr>
            <a:r>
              <a:rPr lang="en-US" dirty="0"/>
              <a:t>For any node 𝒊 the parent node is 𝒊/𝟐</a:t>
            </a:r>
          </a:p>
          <a:p>
            <a:pPr marL="914400" lvl="1" indent="-457200">
              <a:buFont typeface="+mj-lt"/>
              <a:buAutoNum type="arabicPeriod"/>
            </a:pPr>
            <a:r>
              <a:rPr lang="en-US" dirty="0"/>
              <a:t>For any node 𝒊, its left child is 𝟐𝒊 and right child is 𝟐𝒊 +𝟏</a:t>
            </a:r>
          </a:p>
          <a:p>
            <a:pPr marL="914400" lvl="1" indent="-457200">
              <a:buFont typeface="+mj-lt"/>
              <a:buAutoNum type="arabicPeriod"/>
            </a:pPr>
            <a:endParaRPr lang="en-US" dirty="0"/>
          </a:p>
        </p:txBody>
      </p:sp>
      <p:sp>
        <p:nvSpPr>
          <p:cNvPr id="4" name="Oval 3"/>
          <p:cNvSpPr/>
          <p:nvPr/>
        </p:nvSpPr>
        <p:spPr>
          <a:xfrm>
            <a:off x="2986320" y="2747554"/>
            <a:ext cx="640080" cy="64008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A71160"/>
                </a:solidFill>
              </a:rPr>
              <a:t>16</a:t>
            </a:r>
          </a:p>
        </p:txBody>
      </p:sp>
      <p:sp>
        <p:nvSpPr>
          <p:cNvPr id="5" name="Oval 4"/>
          <p:cNvSpPr/>
          <p:nvPr/>
        </p:nvSpPr>
        <p:spPr>
          <a:xfrm>
            <a:off x="2046260" y="3730566"/>
            <a:ext cx="640080" cy="64008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A71160"/>
                </a:solidFill>
              </a:rPr>
              <a:t>14</a:t>
            </a:r>
          </a:p>
        </p:txBody>
      </p:sp>
      <p:sp>
        <p:nvSpPr>
          <p:cNvPr id="6" name="Oval 5"/>
          <p:cNvSpPr/>
          <p:nvPr/>
        </p:nvSpPr>
        <p:spPr>
          <a:xfrm>
            <a:off x="4029070" y="3730566"/>
            <a:ext cx="640080" cy="64008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A71160"/>
                </a:solidFill>
              </a:rPr>
              <a:t>10</a:t>
            </a:r>
          </a:p>
        </p:txBody>
      </p:sp>
      <p:sp>
        <p:nvSpPr>
          <p:cNvPr id="7" name="Oval 6"/>
          <p:cNvSpPr/>
          <p:nvPr/>
        </p:nvSpPr>
        <p:spPr>
          <a:xfrm>
            <a:off x="1243159" y="4680992"/>
            <a:ext cx="640080" cy="64008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A71160"/>
                </a:solidFill>
              </a:rPr>
              <a:t>8</a:t>
            </a:r>
          </a:p>
        </p:txBody>
      </p:sp>
      <p:sp>
        <p:nvSpPr>
          <p:cNvPr id="8" name="Oval 7"/>
          <p:cNvSpPr/>
          <p:nvPr/>
        </p:nvSpPr>
        <p:spPr>
          <a:xfrm>
            <a:off x="2692417" y="4694439"/>
            <a:ext cx="640080" cy="64008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A71160"/>
                </a:solidFill>
              </a:rPr>
              <a:t>7</a:t>
            </a:r>
          </a:p>
        </p:txBody>
      </p:sp>
      <p:cxnSp>
        <p:nvCxnSpPr>
          <p:cNvPr id="9" name="Straight Arrow Connector 8"/>
          <p:cNvCxnSpPr>
            <a:stCxn id="4" idx="3"/>
            <a:endCxn id="5" idx="0"/>
          </p:cNvCxnSpPr>
          <p:nvPr/>
        </p:nvCxnSpPr>
        <p:spPr>
          <a:xfrm flipH="1">
            <a:off x="2366300" y="3293896"/>
            <a:ext cx="713758" cy="43667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5"/>
            <a:endCxn id="6" idx="0"/>
          </p:cNvCxnSpPr>
          <p:nvPr/>
        </p:nvCxnSpPr>
        <p:spPr>
          <a:xfrm>
            <a:off x="3532662" y="3293896"/>
            <a:ext cx="816448" cy="43667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7" idx="0"/>
          </p:cNvCxnSpPr>
          <p:nvPr/>
        </p:nvCxnSpPr>
        <p:spPr>
          <a:xfrm flipH="1">
            <a:off x="1563199" y="4276908"/>
            <a:ext cx="576799" cy="40408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5"/>
            <a:endCxn id="8" idx="0"/>
          </p:cNvCxnSpPr>
          <p:nvPr/>
        </p:nvCxnSpPr>
        <p:spPr>
          <a:xfrm>
            <a:off x="2592602" y="4276908"/>
            <a:ext cx="419855" cy="417531"/>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14" idx="0"/>
          </p:cNvCxnSpPr>
          <p:nvPr/>
        </p:nvCxnSpPr>
        <p:spPr>
          <a:xfrm flipH="1">
            <a:off x="3761391" y="4276908"/>
            <a:ext cx="361417" cy="417531"/>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441351" y="4694439"/>
            <a:ext cx="640080" cy="64008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A71160"/>
                </a:solidFill>
              </a:rPr>
              <a:t>9</a:t>
            </a:r>
          </a:p>
        </p:txBody>
      </p:sp>
      <p:sp>
        <p:nvSpPr>
          <p:cNvPr id="15" name="Oval 14"/>
          <p:cNvSpPr/>
          <p:nvPr/>
        </p:nvSpPr>
        <p:spPr>
          <a:xfrm>
            <a:off x="4558898" y="4721333"/>
            <a:ext cx="640080" cy="64008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A71160"/>
                </a:solidFill>
              </a:rPr>
              <a:t>3</a:t>
            </a:r>
          </a:p>
        </p:txBody>
      </p:sp>
      <p:cxnSp>
        <p:nvCxnSpPr>
          <p:cNvPr id="16" name="Straight Arrow Connector 15"/>
          <p:cNvCxnSpPr>
            <a:stCxn id="6" idx="5"/>
            <a:endCxn id="15" idx="0"/>
          </p:cNvCxnSpPr>
          <p:nvPr/>
        </p:nvCxnSpPr>
        <p:spPr>
          <a:xfrm>
            <a:off x="4575412" y="4276908"/>
            <a:ext cx="303526" cy="44442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40328" y="5721641"/>
            <a:ext cx="640080" cy="64008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A71160"/>
                </a:solidFill>
              </a:rPr>
              <a:t>2</a:t>
            </a:r>
          </a:p>
        </p:txBody>
      </p:sp>
      <p:sp>
        <p:nvSpPr>
          <p:cNvPr id="18" name="Oval 17"/>
          <p:cNvSpPr/>
          <p:nvPr/>
        </p:nvSpPr>
        <p:spPr>
          <a:xfrm>
            <a:off x="1679153" y="5748535"/>
            <a:ext cx="640080" cy="64008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A71160"/>
                </a:solidFill>
              </a:rPr>
              <a:t>4</a:t>
            </a:r>
          </a:p>
        </p:txBody>
      </p:sp>
      <p:sp>
        <p:nvSpPr>
          <p:cNvPr id="19" name="Oval 18"/>
          <p:cNvSpPr/>
          <p:nvPr/>
        </p:nvSpPr>
        <p:spPr>
          <a:xfrm>
            <a:off x="2379133" y="5748535"/>
            <a:ext cx="640080" cy="64008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A71160"/>
                </a:solidFill>
              </a:rPr>
              <a:t>1</a:t>
            </a:r>
          </a:p>
        </p:txBody>
      </p:sp>
      <p:cxnSp>
        <p:nvCxnSpPr>
          <p:cNvPr id="20" name="Straight Arrow Connector 19"/>
          <p:cNvCxnSpPr>
            <a:stCxn id="7" idx="3"/>
            <a:endCxn id="17" idx="0"/>
          </p:cNvCxnSpPr>
          <p:nvPr/>
        </p:nvCxnSpPr>
        <p:spPr>
          <a:xfrm flipH="1">
            <a:off x="960368" y="5227334"/>
            <a:ext cx="376529" cy="494307"/>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18" idx="0"/>
          </p:cNvCxnSpPr>
          <p:nvPr/>
        </p:nvCxnSpPr>
        <p:spPr>
          <a:xfrm>
            <a:off x="1789501" y="5227334"/>
            <a:ext cx="209692" cy="521201"/>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4"/>
            <a:endCxn id="19" idx="0"/>
          </p:cNvCxnSpPr>
          <p:nvPr/>
        </p:nvCxnSpPr>
        <p:spPr>
          <a:xfrm flipH="1">
            <a:off x="2699173" y="5334519"/>
            <a:ext cx="313284" cy="41401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3" name="Table 22"/>
          <p:cNvGraphicFramePr>
            <a:graphicFrameLocks noGrp="1"/>
          </p:cNvGraphicFramePr>
          <p:nvPr/>
        </p:nvGraphicFramePr>
        <p:xfrm>
          <a:off x="6271641" y="5717964"/>
          <a:ext cx="539556" cy="588630"/>
        </p:xfrm>
        <a:graphic>
          <a:graphicData uri="http://schemas.openxmlformats.org/drawingml/2006/table">
            <a:tbl>
              <a:tblPr firstRow="1" bandRow="1">
                <a:tableStyleId>{5940675A-B579-460E-94D1-54222C63F5DA}</a:tableStyleId>
              </a:tblPr>
              <a:tblGrid>
                <a:gridCol w="539556">
                  <a:extLst>
                    <a:ext uri="{9D8B030D-6E8A-4147-A177-3AD203B41FA5}">
                      <a16:colId xmlns:a16="http://schemas.microsoft.com/office/drawing/2014/main" val="20000"/>
                    </a:ext>
                  </a:extLst>
                </a:gridCol>
              </a:tblGrid>
              <a:tr h="588630">
                <a:tc>
                  <a:txBody>
                    <a:bodyPr/>
                    <a:lstStyle/>
                    <a:p>
                      <a:pPr algn="ctr"/>
                      <a:r>
                        <a:rPr lang="en-US" sz="2400" dirty="0">
                          <a:solidFill>
                            <a:srgbClr val="002060"/>
                          </a:solidFill>
                        </a:rPr>
                        <a:t>16</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nvGraphicFramePr>
        <p:xfrm>
          <a:off x="6818467" y="5715001"/>
          <a:ext cx="539556" cy="588630"/>
        </p:xfrm>
        <a:graphic>
          <a:graphicData uri="http://schemas.openxmlformats.org/drawingml/2006/table">
            <a:tbl>
              <a:tblPr firstRow="1" bandRow="1">
                <a:tableStyleId>{5940675A-B579-460E-94D1-54222C63F5DA}</a:tableStyleId>
              </a:tblPr>
              <a:tblGrid>
                <a:gridCol w="539556">
                  <a:extLst>
                    <a:ext uri="{9D8B030D-6E8A-4147-A177-3AD203B41FA5}">
                      <a16:colId xmlns:a16="http://schemas.microsoft.com/office/drawing/2014/main" val="20000"/>
                    </a:ext>
                  </a:extLst>
                </a:gridCol>
              </a:tblGrid>
              <a:tr h="588630">
                <a:tc>
                  <a:txBody>
                    <a:bodyPr/>
                    <a:lstStyle/>
                    <a:p>
                      <a:pPr algn="ctr"/>
                      <a:r>
                        <a:rPr lang="en-US" sz="2400" dirty="0">
                          <a:solidFill>
                            <a:srgbClr val="002060"/>
                          </a:solidFill>
                        </a:rPr>
                        <a:t>14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5" name="Table 24"/>
          <p:cNvGraphicFramePr>
            <a:graphicFrameLocks noGrp="1"/>
          </p:cNvGraphicFramePr>
          <p:nvPr/>
        </p:nvGraphicFramePr>
        <p:xfrm>
          <a:off x="7362514" y="5715001"/>
          <a:ext cx="539556" cy="588630"/>
        </p:xfrm>
        <a:graphic>
          <a:graphicData uri="http://schemas.openxmlformats.org/drawingml/2006/table">
            <a:tbl>
              <a:tblPr firstRow="1" bandRow="1">
                <a:tableStyleId>{5940675A-B579-460E-94D1-54222C63F5DA}</a:tableStyleId>
              </a:tblPr>
              <a:tblGrid>
                <a:gridCol w="539556">
                  <a:extLst>
                    <a:ext uri="{9D8B030D-6E8A-4147-A177-3AD203B41FA5}">
                      <a16:colId xmlns:a16="http://schemas.microsoft.com/office/drawing/2014/main" val="20000"/>
                    </a:ext>
                  </a:extLst>
                </a:gridCol>
              </a:tblGrid>
              <a:tr h="588630">
                <a:tc>
                  <a:txBody>
                    <a:bodyPr/>
                    <a:lstStyle/>
                    <a:p>
                      <a:pPr algn="ctr"/>
                      <a:r>
                        <a:rPr lang="en-US" sz="2400" dirty="0">
                          <a:solidFill>
                            <a:srgbClr val="002060"/>
                          </a:solidFill>
                        </a:rPr>
                        <a:t>10</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6" name="Table 25"/>
          <p:cNvGraphicFramePr>
            <a:graphicFrameLocks noGrp="1"/>
          </p:cNvGraphicFramePr>
          <p:nvPr/>
        </p:nvGraphicFramePr>
        <p:xfrm>
          <a:off x="7898161" y="5715001"/>
          <a:ext cx="539556" cy="588630"/>
        </p:xfrm>
        <a:graphic>
          <a:graphicData uri="http://schemas.openxmlformats.org/drawingml/2006/table">
            <a:tbl>
              <a:tblPr firstRow="1" bandRow="1">
                <a:tableStyleId>{5940675A-B579-460E-94D1-54222C63F5DA}</a:tableStyleId>
              </a:tblPr>
              <a:tblGrid>
                <a:gridCol w="539556">
                  <a:extLst>
                    <a:ext uri="{9D8B030D-6E8A-4147-A177-3AD203B41FA5}">
                      <a16:colId xmlns:a16="http://schemas.microsoft.com/office/drawing/2014/main" val="20000"/>
                    </a:ext>
                  </a:extLst>
                </a:gridCol>
              </a:tblGrid>
              <a:tr h="588630">
                <a:tc>
                  <a:txBody>
                    <a:bodyPr/>
                    <a:lstStyle/>
                    <a:p>
                      <a:pPr algn="ctr"/>
                      <a:r>
                        <a:rPr lang="en-US" sz="2400" dirty="0">
                          <a:solidFill>
                            <a:srgbClr val="002060"/>
                          </a:solidFill>
                        </a:rPr>
                        <a:t>8</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7" name="Table 26"/>
          <p:cNvGraphicFramePr>
            <a:graphicFrameLocks noGrp="1"/>
          </p:cNvGraphicFramePr>
          <p:nvPr/>
        </p:nvGraphicFramePr>
        <p:xfrm>
          <a:off x="8433808" y="5715001"/>
          <a:ext cx="539556" cy="588630"/>
        </p:xfrm>
        <a:graphic>
          <a:graphicData uri="http://schemas.openxmlformats.org/drawingml/2006/table">
            <a:tbl>
              <a:tblPr firstRow="1" bandRow="1">
                <a:tableStyleId>{5940675A-B579-460E-94D1-54222C63F5DA}</a:tableStyleId>
              </a:tblPr>
              <a:tblGrid>
                <a:gridCol w="539556">
                  <a:extLst>
                    <a:ext uri="{9D8B030D-6E8A-4147-A177-3AD203B41FA5}">
                      <a16:colId xmlns:a16="http://schemas.microsoft.com/office/drawing/2014/main" val="20000"/>
                    </a:ext>
                  </a:extLst>
                </a:gridCol>
              </a:tblGrid>
              <a:tr h="588630">
                <a:tc>
                  <a:txBody>
                    <a:bodyPr/>
                    <a:lstStyle/>
                    <a:p>
                      <a:pPr algn="ctr"/>
                      <a:r>
                        <a:rPr lang="en-US" sz="2400" dirty="0">
                          <a:solidFill>
                            <a:srgbClr val="002060"/>
                          </a:solidFill>
                        </a:rPr>
                        <a:t>7</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8" name="Table 27"/>
          <p:cNvGraphicFramePr>
            <a:graphicFrameLocks noGrp="1"/>
          </p:cNvGraphicFramePr>
          <p:nvPr/>
        </p:nvGraphicFramePr>
        <p:xfrm>
          <a:off x="8969455" y="5715001"/>
          <a:ext cx="539556" cy="588630"/>
        </p:xfrm>
        <a:graphic>
          <a:graphicData uri="http://schemas.openxmlformats.org/drawingml/2006/table">
            <a:tbl>
              <a:tblPr firstRow="1" bandRow="1">
                <a:tableStyleId>{5940675A-B579-460E-94D1-54222C63F5DA}</a:tableStyleId>
              </a:tblPr>
              <a:tblGrid>
                <a:gridCol w="539556">
                  <a:extLst>
                    <a:ext uri="{9D8B030D-6E8A-4147-A177-3AD203B41FA5}">
                      <a16:colId xmlns:a16="http://schemas.microsoft.com/office/drawing/2014/main" val="20000"/>
                    </a:ext>
                  </a:extLst>
                </a:gridCol>
              </a:tblGrid>
              <a:tr h="588630">
                <a:tc>
                  <a:txBody>
                    <a:bodyPr/>
                    <a:lstStyle/>
                    <a:p>
                      <a:pPr algn="ctr"/>
                      <a:r>
                        <a:rPr lang="en-US" sz="2400" dirty="0">
                          <a:solidFill>
                            <a:srgbClr val="002060"/>
                          </a:solidFill>
                        </a:rPr>
                        <a:t>9</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9" name="Table 28"/>
          <p:cNvGraphicFramePr>
            <a:graphicFrameLocks noGrp="1"/>
          </p:cNvGraphicFramePr>
          <p:nvPr/>
        </p:nvGraphicFramePr>
        <p:xfrm>
          <a:off x="9505102" y="5715001"/>
          <a:ext cx="539556" cy="588630"/>
        </p:xfrm>
        <a:graphic>
          <a:graphicData uri="http://schemas.openxmlformats.org/drawingml/2006/table">
            <a:tbl>
              <a:tblPr firstRow="1" bandRow="1">
                <a:tableStyleId>{5940675A-B579-460E-94D1-54222C63F5DA}</a:tableStyleId>
              </a:tblPr>
              <a:tblGrid>
                <a:gridCol w="539556">
                  <a:extLst>
                    <a:ext uri="{9D8B030D-6E8A-4147-A177-3AD203B41FA5}">
                      <a16:colId xmlns:a16="http://schemas.microsoft.com/office/drawing/2014/main" val="20000"/>
                    </a:ext>
                  </a:extLst>
                </a:gridCol>
              </a:tblGrid>
              <a:tr h="588630">
                <a:tc>
                  <a:txBody>
                    <a:bodyPr/>
                    <a:lstStyle/>
                    <a:p>
                      <a:pPr algn="ctr"/>
                      <a:r>
                        <a:rPr lang="en-US" sz="2400" dirty="0">
                          <a:solidFill>
                            <a:srgbClr val="002060"/>
                          </a:solidFill>
                        </a:rPr>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0" name="Table 29"/>
          <p:cNvGraphicFramePr>
            <a:graphicFrameLocks noGrp="1"/>
          </p:cNvGraphicFramePr>
          <p:nvPr/>
        </p:nvGraphicFramePr>
        <p:xfrm>
          <a:off x="10040749" y="5715001"/>
          <a:ext cx="539556" cy="588630"/>
        </p:xfrm>
        <a:graphic>
          <a:graphicData uri="http://schemas.openxmlformats.org/drawingml/2006/table">
            <a:tbl>
              <a:tblPr firstRow="1" bandRow="1">
                <a:tableStyleId>{5940675A-B579-460E-94D1-54222C63F5DA}</a:tableStyleId>
              </a:tblPr>
              <a:tblGrid>
                <a:gridCol w="539556">
                  <a:extLst>
                    <a:ext uri="{9D8B030D-6E8A-4147-A177-3AD203B41FA5}">
                      <a16:colId xmlns:a16="http://schemas.microsoft.com/office/drawing/2014/main" val="20000"/>
                    </a:ext>
                  </a:extLst>
                </a:gridCol>
              </a:tblGrid>
              <a:tr h="588630">
                <a:tc>
                  <a:txBody>
                    <a:bodyPr/>
                    <a:lstStyle/>
                    <a:p>
                      <a:pPr algn="ctr"/>
                      <a:r>
                        <a:rPr lang="en-US" sz="2400" dirty="0">
                          <a:solidFill>
                            <a:srgbClr val="002060"/>
                          </a:solidFill>
                        </a:rPr>
                        <a:t>2</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1" name="Table 30"/>
          <p:cNvGraphicFramePr>
            <a:graphicFrameLocks noGrp="1"/>
          </p:cNvGraphicFramePr>
          <p:nvPr/>
        </p:nvGraphicFramePr>
        <p:xfrm>
          <a:off x="10576396" y="5715001"/>
          <a:ext cx="539556" cy="588630"/>
        </p:xfrm>
        <a:graphic>
          <a:graphicData uri="http://schemas.openxmlformats.org/drawingml/2006/table">
            <a:tbl>
              <a:tblPr firstRow="1" bandRow="1">
                <a:tableStyleId>{5940675A-B579-460E-94D1-54222C63F5DA}</a:tableStyleId>
              </a:tblPr>
              <a:tblGrid>
                <a:gridCol w="539556">
                  <a:extLst>
                    <a:ext uri="{9D8B030D-6E8A-4147-A177-3AD203B41FA5}">
                      <a16:colId xmlns:a16="http://schemas.microsoft.com/office/drawing/2014/main" val="20000"/>
                    </a:ext>
                  </a:extLst>
                </a:gridCol>
              </a:tblGrid>
              <a:tr h="588630">
                <a:tc>
                  <a:txBody>
                    <a:bodyPr/>
                    <a:lstStyle/>
                    <a:p>
                      <a:pPr algn="ctr"/>
                      <a:r>
                        <a:rPr lang="en-US" sz="2400" dirty="0">
                          <a:solidFill>
                            <a:srgbClr val="002060"/>
                          </a:solidFill>
                        </a:rPr>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2" name="Table 31"/>
          <p:cNvGraphicFramePr>
            <a:graphicFrameLocks noGrp="1"/>
          </p:cNvGraphicFramePr>
          <p:nvPr/>
        </p:nvGraphicFramePr>
        <p:xfrm>
          <a:off x="11121005" y="5715001"/>
          <a:ext cx="539556" cy="588630"/>
        </p:xfrm>
        <a:graphic>
          <a:graphicData uri="http://schemas.openxmlformats.org/drawingml/2006/table">
            <a:tbl>
              <a:tblPr firstRow="1" bandRow="1">
                <a:tableStyleId>{5940675A-B579-460E-94D1-54222C63F5DA}</a:tableStyleId>
              </a:tblPr>
              <a:tblGrid>
                <a:gridCol w="539556">
                  <a:extLst>
                    <a:ext uri="{9D8B030D-6E8A-4147-A177-3AD203B41FA5}">
                      <a16:colId xmlns:a16="http://schemas.microsoft.com/office/drawing/2014/main" val="20000"/>
                    </a:ext>
                  </a:extLst>
                </a:gridCol>
              </a:tblGrid>
              <a:tr h="588630">
                <a:tc>
                  <a:txBody>
                    <a:bodyPr/>
                    <a:lstStyle/>
                    <a:p>
                      <a:pPr algn="ctr"/>
                      <a:r>
                        <a:rPr lang="en-US" sz="2400" dirty="0">
                          <a:solidFill>
                            <a:srgbClr val="002060"/>
                          </a:solidFill>
                        </a:rPr>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7" name="TextBox 36"/>
          <p:cNvSpPr txBox="1"/>
          <p:nvPr/>
        </p:nvSpPr>
        <p:spPr>
          <a:xfrm>
            <a:off x="4814250" y="5883259"/>
            <a:ext cx="904728" cy="461665"/>
          </a:xfrm>
          <a:prstGeom prst="rect">
            <a:avLst/>
          </a:prstGeom>
          <a:noFill/>
          <a:ln>
            <a:solidFill>
              <a:srgbClr val="424242"/>
            </a:solidFill>
          </a:ln>
        </p:spPr>
        <p:txBody>
          <a:bodyPr wrap="square" rtlCol="0">
            <a:spAutoFit/>
          </a:bodyPr>
          <a:lstStyle/>
          <a:p>
            <a:pPr algn="ctr"/>
            <a:r>
              <a:rPr lang="en-US" sz="2400" b="1" dirty="0">
                <a:solidFill>
                  <a:srgbClr val="A71160"/>
                </a:solidFill>
              </a:rPr>
              <a:t>Heap </a:t>
            </a:r>
          </a:p>
        </p:txBody>
      </p:sp>
      <p:cxnSp>
        <p:nvCxnSpPr>
          <p:cNvPr id="63" name="Straight Connector 62"/>
          <p:cNvCxnSpPr/>
          <p:nvPr/>
        </p:nvCxnSpPr>
        <p:spPr>
          <a:xfrm flipH="1">
            <a:off x="5965375" y="2560320"/>
            <a:ext cx="0" cy="3840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8" name="Table 37"/>
              <p:cNvGraphicFramePr>
                <a:graphicFrameLocks noGrp="1"/>
              </p:cNvGraphicFramePr>
              <p:nvPr/>
            </p:nvGraphicFramePr>
            <p:xfrm>
              <a:off x="6288975" y="5354626"/>
              <a:ext cx="5421148" cy="370840"/>
            </p:xfrm>
            <a:graphic>
              <a:graphicData uri="http://schemas.openxmlformats.org/drawingml/2006/table">
                <a:tbl>
                  <a:tblPr firstRow="1" bandRow="1">
                    <a:tableStyleId>{5C22544A-7EE6-4342-B048-85BDC9FD1C3A}</a:tableStyleId>
                  </a:tblPr>
                  <a:tblGrid>
                    <a:gridCol w="542115">
                      <a:extLst>
                        <a:ext uri="{9D8B030D-6E8A-4147-A177-3AD203B41FA5}">
                          <a16:colId xmlns:a16="http://schemas.microsoft.com/office/drawing/2014/main" val="2172049402"/>
                        </a:ext>
                      </a:extLst>
                    </a:gridCol>
                    <a:gridCol w="591686">
                      <a:extLst>
                        <a:ext uri="{9D8B030D-6E8A-4147-A177-3AD203B41FA5}">
                          <a16:colId xmlns:a16="http://schemas.microsoft.com/office/drawing/2014/main" val="2777662976"/>
                        </a:ext>
                      </a:extLst>
                    </a:gridCol>
                    <a:gridCol w="533400">
                      <a:extLst>
                        <a:ext uri="{9D8B030D-6E8A-4147-A177-3AD203B41FA5}">
                          <a16:colId xmlns:a16="http://schemas.microsoft.com/office/drawing/2014/main" val="238642833"/>
                        </a:ext>
                      </a:extLst>
                    </a:gridCol>
                    <a:gridCol w="533400">
                      <a:extLst>
                        <a:ext uri="{9D8B030D-6E8A-4147-A177-3AD203B41FA5}">
                          <a16:colId xmlns:a16="http://schemas.microsoft.com/office/drawing/2014/main" val="1357123703"/>
                        </a:ext>
                      </a:extLst>
                    </a:gridCol>
                    <a:gridCol w="533400">
                      <a:extLst>
                        <a:ext uri="{9D8B030D-6E8A-4147-A177-3AD203B41FA5}">
                          <a16:colId xmlns:a16="http://schemas.microsoft.com/office/drawing/2014/main" val="1531216989"/>
                        </a:ext>
                      </a:extLst>
                    </a:gridCol>
                    <a:gridCol w="533400">
                      <a:extLst>
                        <a:ext uri="{9D8B030D-6E8A-4147-A177-3AD203B41FA5}">
                          <a16:colId xmlns:a16="http://schemas.microsoft.com/office/drawing/2014/main" val="491540489"/>
                        </a:ext>
                      </a:extLst>
                    </a:gridCol>
                    <a:gridCol w="533400">
                      <a:extLst>
                        <a:ext uri="{9D8B030D-6E8A-4147-A177-3AD203B41FA5}">
                          <a16:colId xmlns:a16="http://schemas.microsoft.com/office/drawing/2014/main" val="1476518152"/>
                        </a:ext>
                      </a:extLst>
                    </a:gridCol>
                    <a:gridCol w="533400">
                      <a:extLst>
                        <a:ext uri="{9D8B030D-6E8A-4147-A177-3AD203B41FA5}">
                          <a16:colId xmlns:a16="http://schemas.microsoft.com/office/drawing/2014/main" val="3698640460"/>
                        </a:ext>
                      </a:extLst>
                    </a:gridCol>
                    <a:gridCol w="533400">
                      <a:extLst>
                        <a:ext uri="{9D8B030D-6E8A-4147-A177-3AD203B41FA5}">
                          <a16:colId xmlns:a16="http://schemas.microsoft.com/office/drawing/2014/main" val="293661145"/>
                        </a:ext>
                      </a:extLst>
                    </a:gridCol>
                    <a:gridCol w="553547">
                      <a:extLst>
                        <a:ext uri="{9D8B030D-6E8A-4147-A177-3AD203B41FA5}">
                          <a16:colId xmlns:a16="http://schemas.microsoft.com/office/drawing/2014/main" val="3972179948"/>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sz="1800" b="1" i="0" dirty="0" smtClean="0">
                                    <a:solidFill>
                                      <a:srgbClr val="C00000"/>
                                    </a:solidFill>
                                    <a:latin typeface="Cambria Math" panose="02040503050406030204" pitchFamily="18" charset="0"/>
                                  </a:rPr>
                                  <m:t>𝟏</m:t>
                                </m:r>
                              </m:oMath>
                            </m:oMathPara>
                          </a14:m>
                          <a:endParaRPr lang="en-US" sz="1800" b="1" i="0" dirty="0">
                            <a:solidFill>
                              <a:srgbClr val="C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0" dirty="0" smtClean="0">
                                    <a:solidFill>
                                      <a:srgbClr val="C00000"/>
                                    </a:solidFill>
                                    <a:latin typeface="Cambria Math" panose="02040503050406030204" pitchFamily="18" charset="0"/>
                                  </a:rPr>
                                  <m:t>𝟐</m:t>
                                </m:r>
                              </m:oMath>
                            </m:oMathPara>
                          </a14:m>
                          <a:endParaRPr lang="en-US" sz="1800" b="1" i="0" dirty="0">
                            <a:solidFill>
                              <a:srgbClr val="C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0" dirty="0" smtClean="0">
                                    <a:solidFill>
                                      <a:srgbClr val="C00000"/>
                                    </a:solidFill>
                                    <a:latin typeface="Cambria Math" panose="02040503050406030204" pitchFamily="18" charset="0"/>
                                  </a:rPr>
                                  <m:t>𝟑</m:t>
                                </m:r>
                              </m:oMath>
                            </m:oMathPara>
                          </a14:m>
                          <a:endParaRPr lang="en-US" sz="1800" b="1" i="0" dirty="0">
                            <a:solidFill>
                              <a:srgbClr val="C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0" dirty="0" smtClean="0">
                                    <a:solidFill>
                                      <a:srgbClr val="C00000"/>
                                    </a:solidFill>
                                    <a:latin typeface="Cambria Math" panose="02040503050406030204" pitchFamily="18" charset="0"/>
                                  </a:rPr>
                                  <m:t>𝟒</m:t>
                                </m:r>
                              </m:oMath>
                            </m:oMathPara>
                          </a14:m>
                          <a:endParaRPr lang="en-US" sz="1800" b="1" i="0" dirty="0">
                            <a:solidFill>
                              <a:srgbClr val="C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0" dirty="0" smtClean="0">
                                    <a:solidFill>
                                      <a:srgbClr val="C00000"/>
                                    </a:solidFill>
                                    <a:latin typeface="Cambria Math" panose="02040503050406030204" pitchFamily="18" charset="0"/>
                                  </a:rPr>
                                  <m:t>𝟓</m:t>
                                </m:r>
                              </m:oMath>
                            </m:oMathPara>
                          </a14:m>
                          <a:endParaRPr lang="en-US" sz="1800" b="1" i="0" dirty="0">
                            <a:solidFill>
                              <a:srgbClr val="C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0" dirty="0" smtClean="0">
                                    <a:solidFill>
                                      <a:srgbClr val="C00000"/>
                                    </a:solidFill>
                                    <a:latin typeface="Cambria Math" panose="02040503050406030204" pitchFamily="18" charset="0"/>
                                  </a:rPr>
                                  <m:t>𝟔</m:t>
                                </m:r>
                              </m:oMath>
                            </m:oMathPara>
                          </a14:m>
                          <a:endParaRPr lang="en-US" sz="1800" b="1" i="0" dirty="0">
                            <a:solidFill>
                              <a:srgbClr val="C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0" dirty="0" smtClean="0">
                                    <a:solidFill>
                                      <a:srgbClr val="C00000"/>
                                    </a:solidFill>
                                    <a:latin typeface="Cambria Math" panose="02040503050406030204" pitchFamily="18" charset="0"/>
                                  </a:rPr>
                                  <m:t>𝟕</m:t>
                                </m:r>
                              </m:oMath>
                            </m:oMathPara>
                          </a14:m>
                          <a:endParaRPr lang="en-US" sz="1800" b="1" i="0" dirty="0">
                            <a:solidFill>
                              <a:srgbClr val="C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0" dirty="0" smtClean="0">
                                    <a:solidFill>
                                      <a:srgbClr val="C00000"/>
                                    </a:solidFill>
                                    <a:latin typeface="Cambria Math" panose="02040503050406030204" pitchFamily="18" charset="0"/>
                                  </a:rPr>
                                  <m:t>𝟖</m:t>
                                </m:r>
                              </m:oMath>
                            </m:oMathPara>
                          </a14:m>
                          <a:endParaRPr lang="en-US" sz="1800" b="1" i="0" dirty="0">
                            <a:solidFill>
                              <a:srgbClr val="C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0" dirty="0" smtClean="0">
                                    <a:solidFill>
                                      <a:srgbClr val="C00000"/>
                                    </a:solidFill>
                                    <a:latin typeface="Cambria Math" panose="02040503050406030204" pitchFamily="18" charset="0"/>
                                  </a:rPr>
                                  <m:t>𝟗</m:t>
                                </m:r>
                              </m:oMath>
                            </m:oMathPara>
                          </a14:m>
                          <a:endParaRPr lang="en-US" sz="1800" b="1" i="0" dirty="0">
                            <a:solidFill>
                              <a:srgbClr val="C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0" dirty="0" smtClean="0">
                                    <a:solidFill>
                                      <a:srgbClr val="C00000"/>
                                    </a:solidFill>
                                    <a:latin typeface="Cambria Math" panose="02040503050406030204" pitchFamily="18" charset="0"/>
                                  </a:rPr>
                                  <m:t>𝟏𝟎</m:t>
                                </m:r>
                              </m:oMath>
                            </m:oMathPara>
                          </a14:m>
                          <a:endParaRPr lang="en-US" sz="1800" b="1" i="0" dirty="0">
                            <a:solidFill>
                              <a:srgbClr val="C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9224174"/>
                      </a:ext>
                    </a:extLst>
                  </a:tr>
                </a:tbl>
              </a:graphicData>
            </a:graphic>
          </p:graphicFrame>
        </mc:Choice>
        <mc:Fallback xmlns="">
          <p:graphicFrame>
            <p:nvGraphicFramePr>
              <p:cNvPr id="38" name="Table 37"/>
              <p:cNvGraphicFramePr>
                <a:graphicFrameLocks noGrp="1"/>
              </p:cNvGraphicFramePr>
              <p:nvPr>
                <p:extLst>
                  <p:ext uri="{D42A27DB-BD31-4B8C-83A1-F6EECF244321}">
                    <p14:modId xmlns:p14="http://schemas.microsoft.com/office/powerpoint/2010/main" val="1540557384"/>
                  </p:ext>
                </p:extLst>
              </p:nvPr>
            </p:nvGraphicFramePr>
            <p:xfrm>
              <a:off x="6288975" y="5354626"/>
              <a:ext cx="5421148" cy="370840"/>
            </p:xfrm>
            <a:graphic>
              <a:graphicData uri="http://schemas.openxmlformats.org/drawingml/2006/table">
                <a:tbl>
                  <a:tblPr firstRow="1" bandRow="1">
                    <a:tableStyleId>{5C22544A-7EE6-4342-B048-85BDC9FD1C3A}</a:tableStyleId>
                  </a:tblPr>
                  <a:tblGrid>
                    <a:gridCol w="542115">
                      <a:extLst>
                        <a:ext uri="{9D8B030D-6E8A-4147-A177-3AD203B41FA5}">
                          <a16:colId xmlns:a16="http://schemas.microsoft.com/office/drawing/2014/main" val="2172049402"/>
                        </a:ext>
                      </a:extLst>
                    </a:gridCol>
                    <a:gridCol w="591686">
                      <a:extLst>
                        <a:ext uri="{9D8B030D-6E8A-4147-A177-3AD203B41FA5}">
                          <a16:colId xmlns:a16="http://schemas.microsoft.com/office/drawing/2014/main" val="2777662976"/>
                        </a:ext>
                      </a:extLst>
                    </a:gridCol>
                    <a:gridCol w="533400">
                      <a:extLst>
                        <a:ext uri="{9D8B030D-6E8A-4147-A177-3AD203B41FA5}">
                          <a16:colId xmlns:a16="http://schemas.microsoft.com/office/drawing/2014/main" val="238642833"/>
                        </a:ext>
                      </a:extLst>
                    </a:gridCol>
                    <a:gridCol w="533400">
                      <a:extLst>
                        <a:ext uri="{9D8B030D-6E8A-4147-A177-3AD203B41FA5}">
                          <a16:colId xmlns:a16="http://schemas.microsoft.com/office/drawing/2014/main" val="1357123703"/>
                        </a:ext>
                      </a:extLst>
                    </a:gridCol>
                    <a:gridCol w="533400">
                      <a:extLst>
                        <a:ext uri="{9D8B030D-6E8A-4147-A177-3AD203B41FA5}">
                          <a16:colId xmlns:a16="http://schemas.microsoft.com/office/drawing/2014/main" val="1531216989"/>
                        </a:ext>
                      </a:extLst>
                    </a:gridCol>
                    <a:gridCol w="533400">
                      <a:extLst>
                        <a:ext uri="{9D8B030D-6E8A-4147-A177-3AD203B41FA5}">
                          <a16:colId xmlns:a16="http://schemas.microsoft.com/office/drawing/2014/main" val="491540489"/>
                        </a:ext>
                      </a:extLst>
                    </a:gridCol>
                    <a:gridCol w="533400">
                      <a:extLst>
                        <a:ext uri="{9D8B030D-6E8A-4147-A177-3AD203B41FA5}">
                          <a16:colId xmlns:a16="http://schemas.microsoft.com/office/drawing/2014/main" val="1476518152"/>
                        </a:ext>
                      </a:extLst>
                    </a:gridCol>
                    <a:gridCol w="533400">
                      <a:extLst>
                        <a:ext uri="{9D8B030D-6E8A-4147-A177-3AD203B41FA5}">
                          <a16:colId xmlns:a16="http://schemas.microsoft.com/office/drawing/2014/main" val="3698640460"/>
                        </a:ext>
                      </a:extLst>
                    </a:gridCol>
                    <a:gridCol w="533400">
                      <a:extLst>
                        <a:ext uri="{9D8B030D-6E8A-4147-A177-3AD203B41FA5}">
                          <a16:colId xmlns:a16="http://schemas.microsoft.com/office/drawing/2014/main" val="293661145"/>
                        </a:ext>
                      </a:extLst>
                    </a:gridCol>
                    <a:gridCol w="553547">
                      <a:extLst>
                        <a:ext uri="{9D8B030D-6E8A-4147-A177-3AD203B41FA5}">
                          <a16:colId xmlns:a16="http://schemas.microsoft.com/office/drawing/2014/main" val="3972179948"/>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r="-900000"/>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91753" r="-725773"/>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211364" r="-700000"/>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314943" r="-608046"/>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410227" r="-501136"/>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516092" r="-40689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609091" r="-302273"/>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709091" r="-202273"/>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818391" r="-104598"/>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878022"/>
                          </a:stretch>
                        </a:blipFill>
                      </a:tcPr>
                    </a:tc>
                    <a:extLst>
                      <a:ext uri="{0D108BD9-81ED-4DB2-BD59-A6C34878D82A}">
                        <a16:rowId xmlns:a16="http://schemas.microsoft.com/office/drawing/2014/main" val="2199224174"/>
                      </a:ext>
                    </a:extLst>
                  </a:tr>
                </a:tbl>
              </a:graphicData>
            </a:graphic>
          </p:graphicFrame>
        </mc:Fallback>
      </mc:AlternateContent>
      <mc:AlternateContent xmlns:mc="http://schemas.openxmlformats.org/markup-compatibility/2006" xmlns:a14="http://schemas.microsoft.com/office/drawing/2010/main">
        <mc:Choice Requires="a14">
          <p:sp>
            <p:nvSpPr>
              <p:cNvPr id="39" name="TextBox 38"/>
              <p:cNvSpPr txBox="1"/>
              <p:nvPr/>
            </p:nvSpPr>
            <p:spPr>
              <a:xfrm>
                <a:off x="2756318" y="2641161"/>
                <a:ext cx="304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dirty="0" smtClean="0">
                          <a:solidFill>
                            <a:srgbClr val="C00000"/>
                          </a:solidFill>
                          <a:latin typeface="Cambria Math" panose="02040503050406030204" pitchFamily="18" charset="0"/>
                        </a:rPr>
                        <m:t>𝟏</m:t>
                      </m:r>
                    </m:oMath>
                  </m:oMathPara>
                </a14:m>
                <a:endParaRPr lang="en-US" sz="1600" b="1" dirty="0">
                  <a:solidFill>
                    <a:srgbClr val="C00000"/>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2756318" y="2641161"/>
                <a:ext cx="304800" cy="33855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1936455" y="3550347"/>
                <a:ext cx="304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dirty="0" smtClean="0">
                          <a:solidFill>
                            <a:srgbClr val="C00000"/>
                          </a:solidFill>
                          <a:latin typeface="Cambria Math" panose="02040503050406030204" pitchFamily="18" charset="0"/>
                        </a:rPr>
                        <m:t>𝟐</m:t>
                      </m:r>
                    </m:oMath>
                  </m:oMathPara>
                </a14:m>
                <a:endParaRPr lang="en-US" sz="1600" b="1" dirty="0">
                  <a:solidFill>
                    <a:srgbClr val="C00000"/>
                  </a:solidFill>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1936455" y="3550347"/>
                <a:ext cx="304800"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3853507" y="3550347"/>
                <a:ext cx="304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dirty="0" smtClean="0">
                          <a:solidFill>
                            <a:srgbClr val="C00000"/>
                          </a:solidFill>
                          <a:latin typeface="Cambria Math" panose="02040503050406030204" pitchFamily="18" charset="0"/>
                        </a:rPr>
                        <m:t>𝟑</m:t>
                      </m:r>
                    </m:oMath>
                  </m:oMathPara>
                </a14:m>
                <a:endParaRPr lang="en-US" sz="1600" b="1" dirty="0">
                  <a:solidFill>
                    <a:srgbClr val="C00000"/>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3853507" y="3550347"/>
                <a:ext cx="304800"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1001120" y="4576468"/>
                <a:ext cx="304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dirty="0" smtClean="0">
                          <a:solidFill>
                            <a:srgbClr val="C00000"/>
                          </a:solidFill>
                          <a:latin typeface="Cambria Math" panose="02040503050406030204" pitchFamily="18" charset="0"/>
                        </a:rPr>
                        <m:t>𝟒</m:t>
                      </m:r>
                    </m:oMath>
                  </m:oMathPara>
                </a14:m>
                <a:endParaRPr lang="en-US" sz="1600" b="1" dirty="0">
                  <a:solidFill>
                    <a:srgbClr val="C00000"/>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1001120" y="4576468"/>
                <a:ext cx="304800"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2451348" y="4576468"/>
                <a:ext cx="304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dirty="0" smtClean="0">
                          <a:solidFill>
                            <a:srgbClr val="C00000"/>
                          </a:solidFill>
                          <a:latin typeface="Cambria Math" panose="02040503050406030204" pitchFamily="18" charset="0"/>
                        </a:rPr>
                        <m:t>𝟓</m:t>
                      </m:r>
                    </m:oMath>
                  </m:oMathPara>
                </a14:m>
                <a:endParaRPr lang="en-US" sz="1600" b="1" dirty="0">
                  <a:solidFill>
                    <a:srgbClr val="C00000"/>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2451348" y="4576468"/>
                <a:ext cx="304800" cy="3385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3986466" y="4576468"/>
                <a:ext cx="304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dirty="0" smtClean="0">
                          <a:solidFill>
                            <a:srgbClr val="C00000"/>
                          </a:solidFill>
                          <a:latin typeface="Cambria Math" panose="02040503050406030204" pitchFamily="18" charset="0"/>
                        </a:rPr>
                        <m:t>𝟔</m:t>
                      </m:r>
                    </m:oMath>
                  </m:oMathPara>
                </a14:m>
                <a:endParaRPr lang="en-US" sz="1600" b="1" dirty="0">
                  <a:solidFill>
                    <a:srgbClr val="C00000"/>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3986466" y="4576468"/>
                <a:ext cx="304800" cy="33855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5030863" y="4536126"/>
                <a:ext cx="304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dirty="0" smtClean="0">
                          <a:solidFill>
                            <a:srgbClr val="C00000"/>
                          </a:solidFill>
                          <a:latin typeface="Cambria Math" panose="02040503050406030204" pitchFamily="18" charset="0"/>
                        </a:rPr>
                        <m:t>𝟕</m:t>
                      </m:r>
                    </m:oMath>
                  </m:oMathPara>
                </a14:m>
                <a:endParaRPr lang="en-US" sz="1600" b="1" dirty="0">
                  <a:solidFill>
                    <a:srgbClr val="C00000"/>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5030863" y="4536126"/>
                <a:ext cx="304800" cy="3385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446849" y="5544979"/>
                <a:ext cx="304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dirty="0" smtClean="0">
                          <a:solidFill>
                            <a:srgbClr val="C00000"/>
                          </a:solidFill>
                          <a:latin typeface="Cambria Math" panose="02040503050406030204" pitchFamily="18" charset="0"/>
                        </a:rPr>
                        <m:t>𝟖</m:t>
                      </m:r>
                    </m:oMath>
                  </m:oMathPara>
                </a14:m>
                <a:endParaRPr lang="en-US" sz="1600" b="1" dirty="0">
                  <a:solidFill>
                    <a:srgbClr val="C00000"/>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446849" y="5544979"/>
                <a:ext cx="304800" cy="33855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1526391" y="5585320"/>
                <a:ext cx="304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dirty="0" smtClean="0">
                          <a:solidFill>
                            <a:srgbClr val="C00000"/>
                          </a:solidFill>
                          <a:latin typeface="Cambria Math" panose="02040503050406030204" pitchFamily="18" charset="0"/>
                        </a:rPr>
                        <m:t>𝟗</m:t>
                      </m:r>
                    </m:oMath>
                  </m:oMathPara>
                </a14:m>
                <a:endParaRPr lang="en-US" sz="1600" b="1" dirty="0">
                  <a:solidFill>
                    <a:srgbClr val="C0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1526391" y="5585320"/>
                <a:ext cx="304800" cy="33855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2841170" y="5558426"/>
                <a:ext cx="48560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dirty="0" smtClean="0">
                          <a:solidFill>
                            <a:srgbClr val="C00000"/>
                          </a:solidFill>
                          <a:latin typeface="Cambria Math" panose="02040503050406030204" pitchFamily="18" charset="0"/>
                        </a:rPr>
                        <m:t>𝟏𝟎</m:t>
                      </m:r>
                    </m:oMath>
                  </m:oMathPara>
                </a14:m>
                <a:endParaRPr lang="en-US" sz="1600" b="1" dirty="0">
                  <a:solidFill>
                    <a:srgbClr val="C0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2841170" y="5558426"/>
                <a:ext cx="485605" cy="338554"/>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617914" y="2493742"/>
                <a:ext cx="5042647" cy="461665"/>
              </a:xfrm>
              <a:prstGeom prst="rect">
                <a:avLst/>
              </a:prstGeom>
              <a:solidFill>
                <a:schemeClr val="accent6">
                  <a:lumMod val="20000"/>
                  <a:lumOff val="80000"/>
                </a:schemeClr>
              </a:solidFill>
            </p:spPr>
            <p:txBody>
              <a:bodyPr wrap="square" rtlCol="0">
                <a:spAutoFit/>
              </a:bodyPr>
              <a:lstStyle/>
              <a:p>
                <a:r>
                  <a:rPr lang="en-US" sz="2400" dirty="0">
                    <a:solidFill>
                      <a:srgbClr val="A71160"/>
                    </a:solidFill>
                  </a:rPr>
                  <a:t>For node </a:t>
                </a:r>
                <a14:m>
                  <m:oMath xmlns:m="http://schemas.openxmlformats.org/officeDocument/2006/math">
                    <m:r>
                      <a:rPr lang="en-US" sz="2400" i="1" dirty="0" smtClean="0">
                        <a:solidFill>
                          <a:srgbClr val="A71160"/>
                        </a:solidFill>
                        <a:latin typeface="Cambria Math" panose="02040503050406030204" pitchFamily="18" charset="0"/>
                      </a:rPr>
                      <m:t>𝑖</m:t>
                    </m:r>
                    <m:r>
                      <a:rPr lang="en-US" sz="2400" i="1" dirty="0" smtClean="0">
                        <a:solidFill>
                          <a:srgbClr val="A71160"/>
                        </a:solidFill>
                        <a:latin typeface="Cambria Math" panose="02040503050406030204" pitchFamily="18" charset="0"/>
                      </a:rPr>
                      <m:t>=4</m:t>
                    </m:r>
                  </m:oMath>
                </a14:m>
                <a:r>
                  <a:rPr lang="en-US" sz="2400" dirty="0">
                    <a:solidFill>
                      <a:srgbClr val="A71160"/>
                    </a:solidFill>
                  </a:rPr>
                  <a:t>, parent node is </a:t>
                </a:r>
                <a14:m>
                  <m:oMath xmlns:m="http://schemas.openxmlformats.org/officeDocument/2006/math">
                    <m:r>
                      <a:rPr lang="en-US" sz="2400" i="1" dirty="0" smtClean="0">
                        <a:solidFill>
                          <a:srgbClr val="A71160"/>
                        </a:solidFill>
                        <a:latin typeface="Cambria Math" panose="02040503050406030204" pitchFamily="18" charset="0"/>
                      </a:rPr>
                      <m:t>4/2=2</m:t>
                    </m:r>
                  </m:oMath>
                </a14:m>
                <a:endParaRPr lang="en-US" sz="2400" dirty="0">
                  <a:solidFill>
                    <a:srgbClr val="A7116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6617914" y="2493742"/>
                <a:ext cx="5042647" cy="461665"/>
              </a:xfrm>
              <a:prstGeom prst="rect">
                <a:avLst/>
              </a:prstGeom>
              <a:blipFill>
                <a:blip r:embed="rId13"/>
                <a:stretch>
                  <a:fillRect l="-1935"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564126" y="3316976"/>
                <a:ext cx="5096435" cy="1200329"/>
              </a:xfrm>
              <a:prstGeom prst="rect">
                <a:avLst/>
              </a:prstGeom>
              <a:solidFill>
                <a:schemeClr val="accent6">
                  <a:lumMod val="20000"/>
                  <a:lumOff val="80000"/>
                </a:schemeClr>
              </a:solidFill>
            </p:spPr>
            <p:txBody>
              <a:bodyPr wrap="square" rtlCol="0">
                <a:spAutoFit/>
              </a:bodyPr>
              <a:lstStyle/>
              <a:p>
                <a:r>
                  <a:rPr lang="en-US" sz="2400" dirty="0">
                    <a:solidFill>
                      <a:srgbClr val="A71160"/>
                    </a:solidFill>
                  </a:rPr>
                  <a:t>For node </a:t>
                </a:r>
                <a14:m>
                  <m:oMath xmlns:m="http://schemas.openxmlformats.org/officeDocument/2006/math">
                    <m:r>
                      <a:rPr lang="en-US" sz="2400" i="1" dirty="0" smtClean="0">
                        <a:solidFill>
                          <a:srgbClr val="A71160"/>
                        </a:solidFill>
                        <a:latin typeface="Cambria Math" panose="02040503050406030204" pitchFamily="18" charset="0"/>
                      </a:rPr>
                      <m:t>𝑖</m:t>
                    </m:r>
                    <m:r>
                      <a:rPr lang="en-US" sz="2400" i="1" dirty="0" smtClean="0">
                        <a:solidFill>
                          <a:srgbClr val="A71160"/>
                        </a:solidFill>
                        <a:latin typeface="Cambria Math" panose="02040503050406030204" pitchFamily="18" charset="0"/>
                      </a:rPr>
                      <m:t>=4</m:t>
                    </m:r>
                  </m:oMath>
                </a14:m>
                <a:r>
                  <a:rPr lang="en-US" sz="2400" dirty="0">
                    <a:solidFill>
                      <a:srgbClr val="A71160"/>
                    </a:solidFill>
                  </a:rPr>
                  <a:t>, </a:t>
                </a:r>
              </a:p>
              <a:p>
                <a:r>
                  <a:rPr lang="en-US" sz="2400" dirty="0">
                    <a:solidFill>
                      <a:srgbClr val="A71160"/>
                    </a:solidFill>
                  </a:rPr>
                  <a:t>Left child node is </a:t>
                </a:r>
                <a14:m>
                  <m:oMath xmlns:m="http://schemas.openxmlformats.org/officeDocument/2006/math">
                    <m:r>
                      <a:rPr lang="en-US" sz="2400" i="1" dirty="0" smtClean="0">
                        <a:solidFill>
                          <a:srgbClr val="A71160"/>
                        </a:solidFill>
                        <a:latin typeface="Cambria Math" panose="02040503050406030204" pitchFamily="18" charset="0"/>
                      </a:rPr>
                      <m:t>2∗4= </m:t>
                    </m:r>
                  </m:oMath>
                </a14:m>
                <a:r>
                  <a:rPr lang="en-US" sz="2400" dirty="0">
                    <a:solidFill>
                      <a:srgbClr val="A71160"/>
                    </a:solidFill>
                  </a:rPr>
                  <a:t>node </a:t>
                </a:r>
                <a14:m>
                  <m:oMath xmlns:m="http://schemas.openxmlformats.org/officeDocument/2006/math">
                    <m:r>
                      <a:rPr lang="en-US" sz="2400" i="1" dirty="0" smtClean="0">
                        <a:solidFill>
                          <a:srgbClr val="A71160"/>
                        </a:solidFill>
                        <a:latin typeface="Cambria Math" panose="02040503050406030204" pitchFamily="18" charset="0"/>
                      </a:rPr>
                      <m:t>8</m:t>
                    </m:r>
                  </m:oMath>
                </a14:m>
                <a:endParaRPr lang="en-US" sz="2400" dirty="0">
                  <a:solidFill>
                    <a:srgbClr val="A71160"/>
                  </a:solidFill>
                </a:endParaRPr>
              </a:p>
              <a:p>
                <a:r>
                  <a:rPr lang="en-US" sz="2400" dirty="0">
                    <a:solidFill>
                      <a:srgbClr val="A71160"/>
                    </a:solidFill>
                  </a:rPr>
                  <a:t>Right child is </a:t>
                </a:r>
                <a14:m>
                  <m:oMath xmlns:m="http://schemas.openxmlformats.org/officeDocument/2006/math">
                    <m:r>
                      <a:rPr lang="en-US" sz="2400" i="1" dirty="0" smtClean="0">
                        <a:solidFill>
                          <a:srgbClr val="A71160"/>
                        </a:solidFill>
                        <a:latin typeface="Cambria Math" panose="02040503050406030204" pitchFamily="18" charset="0"/>
                      </a:rPr>
                      <m:t>2∗4+1= </m:t>
                    </m:r>
                  </m:oMath>
                </a14:m>
                <a:r>
                  <a:rPr lang="en-US" sz="2400" dirty="0">
                    <a:solidFill>
                      <a:srgbClr val="A71160"/>
                    </a:solidFill>
                  </a:rPr>
                  <a:t>node </a:t>
                </a:r>
                <a14:m>
                  <m:oMath xmlns:m="http://schemas.openxmlformats.org/officeDocument/2006/math">
                    <m:r>
                      <a:rPr lang="en-US" sz="2400" i="1" dirty="0" smtClean="0">
                        <a:solidFill>
                          <a:srgbClr val="A71160"/>
                        </a:solidFill>
                        <a:latin typeface="Cambria Math" panose="02040503050406030204" pitchFamily="18" charset="0"/>
                      </a:rPr>
                      <m:t>9</m:t>
                    </m:r>
                  </m:oMath>
                </a14:m>
                <a:endParaRPr lang="en-US" sz="2400" dirty="0">
                  <a:solidFill>
                    <a:srgbClr val="A7116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564126" y="3316976"/>
                <a:ext cx="5096435" cy="1200329"/>
              </a:xfrm>
              <a:prstGeom prst="rect">
                <a:avLst/>
              </a:prstGeom>
              <a:blipFill>
                <a:blip r:embed="rId14"/>
                <a:stretch>
                  <a:fillRect l="-1914" t="-3553" b="-11168"/>
                </a:stretch>
              </a:blipFill>
            </p:spPr>
            <p:txBody>
              <a:bodyPr/>
              <a:lstStyle/>
              <a:p>
                <a:r>
                  <a:rPr lang="en-US">
                    <a:noFill/>
                  </a:rPr>
                  <a:t> </a:t>
                </a:r>
              </a:p>
            </p:txBody>
          </p:sp>
        </mc:Fallback>
      </mc:AlternateContent>
      <p:sp>
        <p:nvSpPr>
          <p:cNvPr id="64" name="Rectangle 63"/>
          <p:cNvSpPr/>
          <p:nvPr/>
        </p:nvSpPr>
        <p:spPr>
          <a:xfrm>
            <a:off x="6817659" y="5701552"/>
            <a:ext cx="548640" cy="594360"/>
          </a:xfrm>
          <a:prstGeom prst="rect">
            <a:avLst/>
          </a:prstGeom>
          <a:solidFill>
            <a:srgbClr val="424242"/>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14</a:t>
            </a:r>
          </a:p>
        </p:txBody>
      </p:sp>
      <p:sp>
        <p:nvSpPr>
          <p:cNvPr id="65" name="Rectangle 64"/>
          <p:cNvSpPr/>
          <p:nvPr/>
        </p:nvSpPr>
        <p:spPr>
          <a:xfrm>
            <a:off x="7884459" y="5701552"/>
            <a:ext cx="548640" cy="594360"/>
          </a:xfrm>
          <a:prstGeom prst="rect">
            <a:avLst/>
          </a:prstGeom>
          <a:solidFill>
            <a:srgbClr val="ED524F"/>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66" name="Rectangle 65"/>
          <p:cNvSpPr/>
          <p:nvPr/>
        </p:nvSpPr>
        <p:spPr>
          <a:xfrm>
            <a:off x="10031504" y="5701552"/>
            <a:ext cx="548640" cy="594360"/>
          </a:xfrm>
          <a:prstGeom prst="rect">
            <a:avLst/>
          </a:prstGeom>
          <a:solidFill>
            <a:srgbClr val="00B0F0"/>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A71160"/>
                </a:solidFill>
              </a:rPr>
              <a:t>2</a:t>
            </a:r>
          </a:p>
        </p:txBody>
      </p:sp>
      <p:sp>
        <p:nvSpPr>
          <p:cNvPr id="67" name="Rectangle 66"/>
          <p:cNvSpPr/>
          <p:nvPr/>
        </p:nvSpPr>
        <p:spPr>
          <a:xfrm>
            <a:off x="10582836" y="5701552"/>
            <a:ext cx="548640" cy="594360"/>
          </a:xfrm>
          <a:prstGeom prst="rect">
            <a:avLst/>
          </a:prstGeom>
          <a:solidFill>
            <a:srgbClr val="92D050"/>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A71160"/>
                </a:solidFill>
              </a:rPr>
              <a:t>4</a:t>
            </a:r>
          </a:p>
        </p:txBody>
      </p:sp>
    </p:spTree>
    <p:extLst>
      <p:ext uri="{BB962C8B-B14F-4D97-AF65-F5344CB8AC3E}">
        <p14:creationId xmlns:p14="http://schemas.microsoft.com/office/powerpoint/2010/main" val="122575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500"/>
                                        <p:tgtEl>
                                          <p:spTgt spid="49"/>
                                        </p:tgtEl>
                                      </p:cBhvr>
                                    </p:animEffect>
                                  </p:childTnLst>
                                </p:cTn>
                              </p:par>
                            </p:childTnLst>
                          </p:cTn>
                        </p:par>
                        <p:par>
                          <p:cTn id="21" fill="hold">
                            <p:stCondLst>
                              <p:cond delay="1000"/>
                            </p:stCondLst>
                            <p:childTnLst>
                              <p:par>
                                <p:cTn id="22" presetID="1" presetClass="emph" presetSubtype="2" fill="hold" nodeType="afterEffect">
                                  <p:stCondLst>
                                    <p:cond delay="0"/>
                                  </p:stCondLst>
                                  <p:childTnLst>
                                    <p:animClr clrSpc="rgb" dir="cw">
                                      <p:cBhvr>
                                        <p:cTn id="23" dur="1000" fill="hold"/>
                                        <p:tgtEl>
                                          <p:spTgt spid="7"/>
                                        </p:tgtEl>
                                        <p:attrNameLst>
                                          <p:attrName>fillcolor</p:attrName>
                                        </p:attrNameLst>
                                      </p:cBhvr>
                                      <p:to>
                                        <a:srgbClr val="ED524F"/>
                                      </p:to>
                                    </p:animClr>
                                    <p:set>
                                      <p:cBhvr>
                                        <p:cTn id="24" dur="1000" fill="hold"/>
                                        <p:tgtEl>
                                          <p:spTgt spid="7"/>
                                        </p:tgtEl>
                                        <p:attrNameLst>
                                          <p:attrName>fill.type</p:attrName>
                                        </p:attrNameLst>
                                      </p:cBhvr>
                                      <p:to>
                                        <p:strVal val="solid"/>
                                      </p:to>
                                    </p:set>
                                    <p:set>
                                      <p:cBhvr>
                                        <p:cTn id="25" dur="1000" fill="hold"/>
                                        <p:tgtEl>
                                          <p:spTgt spid="7"/>
                                        </p:tgtEl>
                                        <p:attrNameLst>
                                          <p:attrName>fill.on</p:attrName>
                                        </p:attrNameLst>
                                      </p:cBhvr>
                                      <p:to>
                                        <p:strVal val="true"/>
                                      </p:to>
                                    </p:set>
                                  </p:childTnLst>
                                </p:cTn>
                              </p:par>
                            </p:childTnLst>
                          </p:cTn>
                        </p:par>
                        <p:par>
                          <p:cTn id="26" fill="hold">
                            <p:stCondLst>
                              <p:cond delay="2000"/>
                            </p:stCondLst>
                            <p:childTnLst>
                              <p:par>
                                <p:cTn id="27" presetID="3" presetClass="emph" presetSubtype="2" fill="hold" grpId="0" nodeType="afterEffect">
                                  <p:stCondLst>
                                    <p:cond delay="0"/>
                                  </p:stCondLst>
                                  <p:childTnLst>
                                    <p:animClr clrSpc="rgb" dir="cw">
                                      <p:cBhvr override="childStyle">
                                        <p:cTn id="28" dur="1000" fill="hold"/>
                                        <p:tgtEl>
                                          <p:spTgt spid="7"/>
                                        </p:tgtEl>
                                        <p:attrNameLst>
                                          <p:attrName>style.color</p:attrName>
                                        </p:attrNameLst>
                                      </p:cBhvr>
                                      <p:to>
                                        <a:srgbClr val="FCE0EE"/>
                                      </p:to>
                                    </p:animClr>
                                  </p:childTnLst>
                                </p:cTn>
                              </p:par>
                              <p:par>
                                <p:cTn id="29" presetID="10"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fade">
                                      <p:cBhvr>
                                        <p:cTn id="31" dur="500"/>
                                        <p:tgtEl>
                                          <p:spTgt spid="65"/>
                                        </p:tgtEl>
                                      </p:cBhvr>
                                    </p:animEffect>
                                  </p:childTnLst>
                                </p:cTn>
                              </p:par>
                            </p:childTnLst>
                          </p:cTn>
                        </p:par>
                        <p:par>
                          <p:cTn id="32" fill="hold">
                            <p:stCondLst>
                              <p:cond delay="3000"/>
                            </p:stCondLst>
                            <p:childTnLst>
                              <p:par>
                                <p:cTn id="33" presetID="1" presetClass="emph" presetSubtype="2" fill="hold" nodeType="afterEffect">
                                  <p:stCondLst>
                                    <p:cond delay="0"/>
                                  </p:stCondLst>
                                  <p:childTnLst>
                                    <p:animClr clrSpc="rgb" dir="cw">
                                      <p:cBhvr>
                                        <p:cTn id="34" dur="1000" fill="hold"/>
                                        <p:tgtEl>
                                          <p:spTgt spid="5"/>
                                        </p:tgtEl>
                                        <p:attrNameLst>
                                          <p:attrName>fillcolor</p:attrName>
                                        </p:attrNameLst>
                                      </p:cBhvr>
                                      <p:to>
                                        <a:srgbClr val="424242"/>
                                      </p:to>
                                    </p:animClr>
                                    <p:set>
                                      <p:cBhvr>
                                        <p:cTn id="35" dur="1000" fill="hold"/>
                                        <p:tgtEl>
                                          <p:spTgt spid="5"/>
                                        </p:tgtEl>
                                        <p:attrNameLst>
                                          <p:attrName>fill.type</p:attrName>
                                        </p:attrNameLst>
                                      </p:cBhvr>
                                      <p:to>
                                        <p:strVal val="solid"/>
                                      </p:to>
                                    </p:set>
                                    <p:set>
                                      <p:cBhvr>
                                        <p:cTn id="36" dur="1000" fill="hold"/>
                                        <p:tgtEl>
                                          <p:spTgt spid="5"/>
                                        </p:tgtEl>
                                        <p:attrNameLst>
                                          <p:attrName>fill.on</p:attrName>
                                        </p:attrNameLst>
                                      </p:cBhvr>
                                      <p:to>
                                        <p:strVal val="true"/>
                                      </p:to>
                                    </p:set>
                                  </p:childTnLst>
                                </p:cTn>
                              </p:par>
                            </p:childTnLst>
                          </p:cTn>
                        </p:par>
                        <p:par>
                          <p:cTn id="37" fill="hold">
                            <p:stCondLst>
                              <p:cond delay="4000"/>
                            </p:stCondLst>
                            <p:childTnLst>
                              <p:par>
                                <p:cTn id="38" presetID="3" presetClass="emph" presetSubtype="2" fill="hold" grpId="0" nodeType="afterEffect">
                                  <p:stCondLst>
                                    <p:cond delay="0"/>
                                  </p:stCondLst>
                                  <p:childTnLst>
                                    <p:animClr clrSpc="rgb" dir="cw">
                                      <p:cBhvr override="childStyle">
                                        <p:cTn id="39" dur="1000" fill="hold"/>
                                        <p:tgtEl>
                                          <p:spTgt spid="5"/>
                                        </p:tgtEl>
                                        <p:attrNameLst>
                                          <p:attrName>style.color</p:attrName>
                                        </p:attrNameLst>
                                      </p:cBhvr>
                                      <p:to>
                                        <a:srgbClr val="FFFFFF"/>
                                      </p:to>
                                    </p:animClr>
                                  </p:childTnLst>
                                </p:cTn>
                              </p:par>
                              <p:par>
                                <p:cTn id="40" presetID="10" presetClass="entr" presetSubtype="0" fill="hold" grpId="0" nodeType="with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fade">
                                      <p:cBhvr>
                                        <p:cTn id="42" dur="500"/>
                                        <p:tgtEl>
                                          <p:spTgt spid="6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500"/>
                                        <p:tgtEl>
                                          <p:spTgt spid="3">
                                            <p:txEl>
                                              <p:pRg st="3" end="3"/>
                                            </p:txEl>
                                          </p:spTgt>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500"/>
                                        <p:tgtEl>
                                          <p:spTgt spid="50"/>
                                        </p:tgtEl>
                                      </p:cBhvr>
                                    </p:animEffect>
                                  </p:childTnLst>
                                </p:cTn>
                              </p:par>
                              <p:par>
                                <p:cTn id="52" presetID="10" presetClass="entr" presetSubtype="0" fill="hold" nodeType="withEffect">
                                  <p:stCondLst>
                                    <p:cond delay="0"/>
                                  </p:stCondLst>
                                  <p:childTnLst>
                                    <p:set>
                                      <p:cBhvr>
                                        <p:cTn id="53" dur="1" fill="hold">
                                          <p:stCondLst>
                                            <p:cond delay="0"/>
                                          </p:stCondLst>
                                        </p:cTn>
                                        <p:tgtEl>
                                          <p:spTgt spid="50">
                                            <p:txEl>
                                              <p:pRg st="0" end="0"/>
                                            </p:txEl>
                                          </p:spTgt>
                                        </p:tgtEl>
                                        <p:attrNameLst>
                                          <p:attrName>style.visibility</p:attrName>
                                        </p:attrNameLst>
                                      </p:cBhvr>
                                      <p:to>
                                        <p:strVal val="visible"/>
                                      </p:to>
                                    </p:set>
                                    <p:animEffect transition="in" filter="fade">
                                      <p:cBhvr>
                                        <p:cTn id="54" dur="500"/>
                                        <p:tgtEl>
                                          <p:spTgt spid="50">
                                            <p:txEl>
                                              <p:pRg st="0" end="0"/>
                                            </p:txEl>
                                          </p:spTgt>
                                        </p:tgtEl>
                                      </p:cBhvr>
                                    </p:animEffect>
                                  </p:childTnLst>
                                </p:cTn>
                              </p:par>
                            </p:childTnLst>
                          </p:cTn>
                        </p:par>
                        <p:par>
                          <p:cTn id="55" fill="hold">
                            <p:stCondLst>
                              <p:cond delay="1000"/>
                            </p:stCondLst>
                            <p:childTnLst>
                              <p:par>
                                <p:cTn id="56" presetID="10" presetClass="entr" presetSubtype="0" fill="hold" nodeType="afterEffect">
                                  <p:stCondLst>
                                    <p:cond delay="0"/>
                                  </p:stCondLst>
                                  <p:childTnLst>
                                    <p:set>
                                      <p:cBhvr>
                                        <p:cTn id="57" dur="1" fill="hold">
                                          <p:stCondLst>
                                            <p:cond delay="0"/>
                                          </p:stCondLst>
                                        </p:cTn>
                                        <p:tgtEl>
                                          <p:spTgt spid="50">
                                            <p:txEl>
                                              <p:pRg st="1" end="1"/>
                                            </p:txEl>
                                          </p:spTgt>
                                        </p:tgtEl>
                                        <p:attrNameLst>
                                          <p:attrName>style.visibility</p:attrName>
                                        </p:attrNameLst>
                                      </p:cBhvr>
                                      <p:to>
                                        <p:strVal val="visible"/>
                                      </p:to>
                                    </p:set>
                                    <p:animEffect transition="in" filter="fade">
                                      <p:cBhvr>
                                        <p:cTn id="58" dur="500"/>
                                        <p:tgtEl>
                                          <p:spTgt spid="50">
                                            <p:txEl>
                                              <p:pRg st="1" end="1"/>
                                            </p:txEl>
                                          </p:spTgt>
                                        </p:tgtEl>
                                      </p:cBhvr>
                                    </p:animEffect>
                                  </p:childTnLst>
                                </p:cTn>
                              </p:par>
                            </p:childTnLst>
                          </p:cTn>
                        </p:par>
                        <p:par>
                          <p:cTn id="59" fill="hold">
                            <p:stCondLst>
                              <p:cond delay="1500"/>
                            </p:stCondLst>
                            <p:childTnLst>
                              <p:par>
                                <p:cTn id="60" presetID="1" presetClass="emph" presetSubtype="2" fill="hold" nodeType="afterEffect">
                                  <p:stCondLst>
                                    <p:cond delay="0"/>
                                  </p:stCondLst>
                                  <p:childTnLst>
                                    <p:animClr clrSpc="rgb" dir="cw">
                                      <p:cBhvr>
                                        <p:cTn id="61" dur="1000" fill="hold"/>
                                        <p:tgtEl>
                                          <p:spTgt spid="17"/>
                                        </p:tgtEl>
                                        <p:attrNameLst>
                                          <p:attrName>fillcolor</p:attrName>
                                        </p:attrNameLst>
                                      </p:cBhvr>
                                      <p:to>
                                        <a:srgbClr val="00B0F0"/>
                                      </p:to>
                                    </p:animClr>
                                    <p:set>
                                      <p:cBhvr>
                                        <p:cTn id="62" dur="1000" fill="hold"/>
                                        <p:tgtEl>
                                          <p:spTgt spid="17"/>
                                        </p:tgtEl>
                                        <p:attrNameLst>
                                          <p:attrName>fill.type</p:attrName>
                                        </p:attrNameLst>
                                      </p:cBhvr>
                                      <p:to>
                                        <p:strVal val="solid"/>
                                      </p:to>
                                    </p:set>
                                    <p:set>
                                      <p:cBhvr>
                                        <p:cTn id="63" dur="1000" fill="hold"/>
                                        <p:tgtEl>
                                          <p:spTgt spid="17"/>
                                        </p:tgtEl>
                                        <p:attrNameLst>
                                          <p:attrName>fill.on</p:attrName>
                                        </p:attrNameLst>
                                      </p:cBhvr>
                                      <p:to>
                                        <p:strVal val="true"/>
                                      </p:to>
                                    </p:set>
                                  </p:childTnLst>
                                </p:cTn>
                              </p:par>
                              <p:par>
                                <p:cTn id="64" presetID="10" presetClass="entr" presetSubtype="0" fill="hold" grpId="0" nodeType="with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fade">
                                      <p:cBhvr>
                                        <p:cTn id="66" dur="500"/>
                                        <p:tgtEl>
                                          <p:spTgt spid="6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50">
                                            <p:txEl>
                                              <p:pRg st="2" end="2"/>
                                            </p:txEl>
                                          </p:spTgt>
                                        </p:tgtEl>
                                        <p:attrNameLst>
                                          <p:attrName>style.visibility</p:attrName>
                                        </p:attrNameLst>
                                      </p:cBhvr>
                                      <p:to>
                                        <p:strVal val="visible"/>
                                      </p:to>
                                    </p:set>
                                    <p:animEffect transition="in" filter="fade">
                                      <p:cBhvr>
                                        <p:cTn id="71" dur="500"/>
                                        <p:tgtEl>
                                          <p:spTgt spid="50">
                                            <p:txEl>
                                              <p:pRg st="2" end="2"/>
                                            </p:txEl>
                                          </p:spTgt>
                                        </p:tgtEl>
                                      </p:cBhvr>
                                    </p:animEffect>
                                  </p:childTnLst>
                                </p:cTn>
                              </p:par>
                              <p:par>
                                <p:cTn id="72" presetID="1" presetClass="emph" presetSubtype="2" fill="hold" nodeType="withEffect">
                                  <p:stCondLst>
                                    <p:cond delay="0"/>
                                  </p:stCondLst>
                                  <p:childTnLst>
                                    <p:animClr clrSpc="rgb" dir="cw">
                                      <p:cBhvr>
                                        <p:cTn id="73" dur="1000" fill="hold"/>
                                        <p:tgtEl>
                                          <p:spTgt spid="18"/>
                                        </p:tgtEl>
                                        <p:attrNameLst>
                                          <p:attrName>fillcolor</p:attrName>
                                        </p:attrNameLst>
                                      </p:cBhvr>
                                      <p:to>
                                        <a:srgbClr val="8BC145"/>
                                      </p:to>
                                    </p:animClr>
                                    <p:set>
                                      <p:cBhvr>
                                        <p:cTn id="74" dur="1000" fill="hold"/>
                                        <p:tgtEl>
                                          <p:spTgt spid="18"/>
                                        </p:tgtEl>
                                        <p:attrNameLst>
                                          <p:attrName>fill.type</p:attrName>
                                        </p:attrNameLst>
                                      </p:cBhvr>
                                      <p:to>
                                        <p:strVal val="solid"/>
                                      </p:to>
                                    </p:set>
                                    <p:set>
                                      <p:cBhvr>
                                        <p:cTn id="75" dur="1000" fill="hold"/>
                                        <p:tgtEl>
                                          <p:spTgt spid="18"/>
                                        </p:tgtEl>
                                        <p:attrNameLst>
                                          <p:attrName>fill.on</p:attrName>
                                        </p:attrNameLst>
                                      </p:cBhvr>
                                      <p:to>
                                        <p:strVal val="true"/>
                                      </p:to>
                                    </p:set>
                                  </p:childTnLst>
                                </p:cTn>
                              </p:par>
                              <p:par>
                                <p:cTn id="76" presetID="10" presetClass="entr" presetSubtype="0" fill="hold" grpId="0" nodeType="with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fade">
                                      <p:cBhvr>
                                        <p:cTn id="78"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49" grpId="0" animBg="1"/>
      <p:bldP spid="50" grpId="0" animBg="1"/>
      <p:bldP spid="64" grpId="0" animBg="1"/>
      <p:bldP spid="65" grpId="0" animBg="1"/>
      <p:bldP spid="66" grpId="0" animBg="1"/>
      <p:bldP spid="6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Union Two Binomial Heaps</a:t>
            </a:r>
            <a:endParaRPr lang="en-IN" dirty="0"/>
          </a:p>
        </p:txBody>
      </p:sp>
      <p:sp>
        <p:nvSpPr>
          <p:cNvPr id="4" name="Oval 4"/>
          <p:cNvSpPr>
            <a:spLocks noChangeArrowheads="1"/>
          </p:cNvSpPr>
          <p:nvPr/>
        </p:nvSpPr>
        <p:spPr bwMode="auto">
          <a:xfrm>
            <a:off x="4706155" y="1881389"/>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11</a:t>
            </a:r>
          </a:p>
        </p:txBody>
      </p:sp>
      <p:sp>
        <p:nvSpPr>
          <p:cNvPr id="5" name="Oval 5"/>
          <p:cNvSpPr>
            <a:spLocks noChangeArrowheads="1"/>
          </p:cNvSpPr>
          <p:nvPr/>
        </p:nvSpPr>
        <p:spPr bwMode="auto">
          <a:xfrm>
            <a:off x="5849155" y="1881389"/>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a:t>
            </a:r>
          </a:p>
        </p:txBody>
      </p:sp>
      <p:sp>
        <p:nvSpPr>
          <p:cNvPr id="6" name="Oval 6"/>
          <p:cNvSpPr>
            <a:spLocks noChangeArrowheads="1"/>
          </p:cNvSpPr>
          <p:nvPr/>
        </p:nvSpPr>
        <p:spPr bwMode="auto">
          <a:xfrm>
            <a:off x="5849155" y="2490989"/>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7" name="Oval 7"/>
          <p:cNvSpPr>
            <a:spLocks noChangeArrowheads="1"/>
          </p:cNvSpPr>
          <p:nvPr/>
        </p:nvSpPr>
        <p:spPr bwMode="auto">
          <a:xfrm>
            <a:off x="5163355" y="2490989"/>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8" name="Oval 8"/>
          <p:cNvSpPr>
            <a:spLocks noChangeArrowheads="1"/>
          </p:cNvSpPr>
          <p:nvPr/>
        </p:nvSpPr>
        <p:spPr bwMode="auto">
          <a:xfrm>
            <a:off x="5163355" y="3100589"/>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9" name="Line 9"/>
          <p:cNvSpPr>
            <a:spLocks noChangeShapeType="1"/>
          </p:cNvSpPr>
          <p:nvPr/>
        </p:nvSpPr>
        <p:spPr bwMode="auto">
          <a:xfrm>
            <a:off x="5315755" y="2795789"/>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a:lstStyle/>
          <a:p>
            <a:endParaRPr lang="en-IN"/>
          </a:p>
        </p:txBody>
      </p:sp>
      <p:sp>
        <p:nvSpPr>
          <p:cNvPr id="10" name="Line 10"/>
          <p:cNvSpPr>
            <a:spLocks noChangeShapeType="1"/>
          </p:cNvSpPr>
          <p:nvPr/>
        </p:nvSpPr>
        <p:spPr bwMode="auto">
          <a:xfrm>
            <a:off x="6001555" y="2186189"/>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a:lstStyle/>
          <a:p>
            <a:endParaRPr lang="en-IN"/>
          </a:p>
        </p:txBody>
      </p:sp>
      <p:sp>
        <p:nvSpPr>
          <p:cNvPr id="11" name="Line 11"/>
          <p:cNvSpPr>
            <a:spLocks noChangeShapeType="1"/>
          </p:cNvSpPr>
          <p:nvPr/>
        </p:nvSpPr>
        <p:spPr bwMode="auto">
          <a:xfrm flipV="1">
            <a:off x="5391955" y="2109989"/>
            <a:ext cx="457200" cy="381000"/>
          </a:xfrm>
          <a:prstGeom prst="line">
            <a:avLst/>
          </a:prstGeom>
          <a:ln w="38100">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a:lstStyle/>
          <a:p>
            <a:endParaRPr lang="en-IN"/>
          </a:p>
        </p:txBody>
      </p:sp>
      <p:sp>
        <p:nvSpPr>
          <p:cNvPr id="12" name="Line 12"/>
          <p:cNvSpPr>
            <a:spLocks noChangeShapeType="1"/>
          </p:cNvSpPr>
          <p:nvPr/>
        </p:nvSpPr>
        <p:spPr bwMode="auto">
          <a:xfrm>
            <a:off x="5010955" y="2033789"/>
            <a:ext cx="838200" cy="0"/>
          </a:xfrm>
          <a:prstGeom prst="line">
            <a:avLst/>
          </a:prstGeom>
          <a:ln w="38100">
            <a:headEnd/>
            <a:tailEnd type="triangl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a:lstStyle/>
          <a:p>
            <a:endParaRPr lang="en-IN"/>
          </a:p>
        </p:txBody>
      </p:sp>
      <p:sp>
        <p:nvSpPr>
          <p:cNvPr id="13" name="Text Box 13"/>
          <p:cNvSpPr txBox="1">
            <a:spLocks noChangeArrowheads="1"/>
          </p:cNvSpPr>
          <p:nvPr/>
        </p:nvSpPr>
        <p:spPr bwMode="auto">
          <a:xfrm>
            <a:off x="2648755" y="1881389"/>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a:t>head[H1]</a:t>
            </a:r>
          </a:p>
        </p:txBody>
      </p:sp>
      <p:sp>
        <p:nvSpPr>
          <p:cNvPr id="14" name="Line 14"/>
          <p:cNvSpPr>
            <a:spLocks noChangeShapeType="1"/>
          </p:cNvSpPr>
          <p:nvPr/>
        </p:nvSpPr>
        <p:spPr bwMode="auto">
          <a:xfrm>
            <a:off x="3563155" y="2033789"/>
            <a:ext cx="381000" cy="0"/>
          </a:xfrm>
          <a:prstGeom prst="line">
            <a:avLst/>
          </a:prstGeom>
          <a:ln w="38100">
            <a:headEnd/>
            <a:tailEnd type="triangl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a:lstStyle/>
          <a:p>
            <a:endParaRPr lang="en-IN"/>
          </a:p>
        </p:txBody>
      </p:sp>
      <p:sp>
        <p:nvSpPr>
          <p:cNvPr id="15" name="Oval 15"/>
          <p:cNvSpPr>
            <a:spLocks noChangeArrowheads="1"/>
          </p:cNvSpPr>
          <p:nvPr/>
        </p:nvSpPr>
        <p:spPr bwMode="auto">
          <a:xfrm>
            <a:off x="4706155" y="2490989"/>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20</a:t>
            </a:r>
          </a:p>
        </p:txBody>
      </p:sp>
      <p:sp>
        <p:nvSpPr>
          <p:cNvPr id="16" name="Line 16"/>
          <p:cNvSpPr>
            <a:spLocks noChangeShapeType="1"/>
          </p:cNvSpPr>
          <p:nvPr/>
        </p:nvSpPr>
        <p:spPr bwMode="auto">
          <a:xfrm>
            <a:off x="4248955" y="2033789"/>
            <a:ext cx="457200" cy="0"/>
          </a:xfrm>
          <a:prstGeom prst="line">
            <a:avLst/>
          </a:prstGeom>
          <a:ln w="38100">
            <a:headEnd/>
            <a:tailEnd type="triangle" w="med" len="me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a:lstStyle/>
          <a:p>
            <a:endParaRPr lang="en-IN"/>
          </a:p>
        </p:txBody>
      </p:sp>
      <p:sp>
        <p:nvSpPr>
          <p:cNvPr id="17" name="Line 17"/>
          <p:cNvSpPr>
            <a:spLocks noChangeShapeType="1"/>
          </p:cNvSpPr>
          <p:nvPr/>
        </p:nvSpPr>
        <p:spPr bwMode="auto">
          <a:xfrm>
            <a:off x="4858555" y="2186189"/>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a:lstStyle/>
          <a:p>
            <a:endParaRPr lang="en-IN"/>
          </a:p>
        </p:txBody>
      </p:sp>
      <p:sp>
        <p:nvSpPr>
          <p:cNvPr id="18" name="Oval 18"/>
          <p:cNvSpPr>
            <a:spLocks noChangeArrowheads="1"/>
          </p:cNvSpPr>
          <p:nvPr/>
        </p:nvSpPr>
        <p:spPr bwMode="auto">
          <a:xfrm>
            <a:off x="3944155" y="1881389"/>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19" name="Oval 20"/>
          <p:cNvSpPr>
            <a:spLocks noChangeArrowheads="1"/>
          </p:cNvSpPr>
          <p:nvPr/>
        </p:nvSpPr>
        <p:spPr bwMode="auto">
          <a:xfrm>
            <a:off x="9561489" y="1957589"/>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4</a:t>
            </a:r>
          </a:p>
        </p:txBody>
      </p:sp>
      <p:sp>
        <p:nvSpPr>
          <p:cNvPr id="20" name="Text Box 29"/>
          <p:cNvSpPr txBox="1">
            <a:spLocks noChangeArrowheads="1"/>
          </p:cNvSpPr>
          <p:nvPr/>
        </p:nvSpPr>
        <p:spPr bwMode="auto">
          <a:xfrm>
            <a:off x="7580289" y="1957589"/>
            <a:ext cx="990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a:t>head[H2]</a:t>
            </a:r>
          </a:p>
        </p:txBody>
      </p:sp>
      <p:sp>
        <p:nvSpPr>
          <p:cNvPr id="21" name="Line 30"/>
          <p:cNvSpPr>
            <a:spLocks noChangeShapeType="1"/>
          </p:cNvSpPr>
          <p:nvPr/>
        </p:nvSpPr>
        <p:spPr bwMode="auto">
          <a:xfrm>
            <a:off x="8418489" y="2109989"/>
            <a:ext cx="381000" cy="0"/>
          </a:xfrm>
          <a:prstGeom prst="line">
            <a:avLst/>
          </a:prstGeom>
          <a:ln w="38100">
            <a:headEnd/>
            <a:tailEnd type="triangle" w="med" len="me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22" name="Oval 31"/>
          <p:cNvSpPr>
            <a:spLocks noChangeArrowheads="1"/>
          </p:cNvSpPr>
          <p:nvPr/>
        </p:nvSpPr>
        <p:spPr bwMode="auto">
          <a:xfrm>
            <a:off x="9561489" y="2567189"/>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9</a:t>
            </a:r>
          </a:p>
        </p:txBody>
      </p:sp>
      <p:sp>
        <p:nvSpPr>
          <p:cNvPr id="23" name="Line 32"/>
          <p:cNvSpPr>
            <a:spLocks noChangeShapeType="1"/>
          </p:cNvSpPr>
          <p:nvPr/>
        </p:nvSpPr>
        <p:spPr bwMode="auto">
          <a:xfrm>
            <a:off x="9104289" y="2109989"/>
            <a:ext cx="457200" cy="0"/>
          </a:xfrm>
          <a:prstGeom prst="line">
            <a:avLst/>
          </a:prstGeom>
          <a:ln w="38100">
            <a:headEnd/>
            <a:tailEnd type="triangle" w="med" len="me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24" name="Line 33"/>
          <p:cNvSpPr>
            <a:spLocks noChangeShapeType="1"/>
          </p:cNvSpPr>
          <p:nvPr/>
        </p:nvSpPr>
        <p:spPr bwMode="auto">
          <a:xfrm>
            <a:off x="9713889" y="2262389"/>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25" name="Oval 34"/>
          <p:cNvSpPr>
            <a:spLocks noChangeArrowheads="1"/>
          </p:cNvSpPr>
          <p:nvPr/>
        </p:nvSpPr>
        <p:spPr bwMode="auto">
          <a:xfrm>
            <a:off x="8799489" y="1957589"/>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3</a:t>
            </a:r>
          </a:p>
        </p:txBody>
      </p:sp>
      <p:sp>
        <p:nvSpPr>
          <p:cNvPr id="26" name="Text Box 35"/>
          <p:cNvSpPr txBox="1">
            <a:spLocks noChangeArrowheads="1"/>
          </p:cNvSpPr>
          <p:nvPr/>
        </p:nvSpPr>
        <p:spPr bwMode="auto">
          <a:xfrm>
            <a:off x="1886755" y="1957589"/>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a)</a:t>
            </a:r>
          </a:p>
        </p:txBody>
      </p:sp>
      <p:sp>
        <p:nvSpPr>
          <p:cNvPr id="27" name="Oval 36"/>
          <p:cNvSpPr>
            <a:spLocks noChangeArrowheads="1"/>
          </p:cNvSpPr>
          <p:nvPr/>
        </p:nvSpPr>
        <p:spPr bwMode="auto">
          <a:xfrm>
            <a:off x="5544355" y="4533363"/>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11</a:t>
            </a:r>
          </a:p>
        </p:txBody>
      </p:sp>
      <p:sp>
        <p:nvSpPr>
          <p:cNvPr id="28" name="Oval 37"/>
          <p:cNvSpPr>
            <a:spLocks noChangeArrowheads="1"/>
          </p:cNvSpPr>
          <p:nvPr/>
        </p:nvSpPr>
        <p:spPr bwMode="auto">
          <a:xfrm>
            <a:off x="7525555" y="4533363"/>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a:t>
            </a:r>
          </a:p>
        </p:txBody>
      </p:sp>
      <p:sp>
        <p:nvSpPr>
          <p:cNvPr id="29" name="Oval 38"/>
          <p:cNvSpPr>
            <a:spLocks noChangeArrowheads="1"/>
          </p:cNvSpPr>
          <p:nvPr/>
        </p:nvSpPr>
        <p:spPr bwMode="auto">
          <a:xfrm>
            <a:off x="7525555" y="5142963"/>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30" name="Oval 39"/>
          <p:cNvSpPr>
            <a:spLocks noChangeArrowheads="1"/>
          </p:cNvSpPr>
          <p:nvPr/>
        </p:nvSpPr>
        <p:spPr bwMode="auto">
          <a:xfrm>
            <a:off x="6839755" y="5142963"/>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31" name="Oval 40"/>
          <p:cNvSpPr>
            <a:spLocks noChangeArrowheads="1"/>
          </p:cNvSpPr>
          <p:nvPr/>
        </p:nvSpPr>
        <p:spPr bwMode="auto">
          <a:xfrm>
            <a:off x="6839755" y="5752563"/>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32" name="Line 41"/>
          <p:cNvSpPr>
            <a:spLocks noChangeShapeType="1"/>
          </p:cNvSpPr>
          <p:nvPr/>
        </p:nvSpPr>
        <p:spPr bwMode="auto">
          <a:xfrm>
            <a:off x="6992155" y="5447763"/>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lstStyle/>
          <a:p>
            <a:endParaRPr lang="en-IN"/>
          </a:p>
        </p:txBody>
      </p:sp>
      <p:sp>
        <p:nvSpPr>
          <p:cNvPr id="33" name="Line 42"/>
          <p:cNvSpPr>
            <a:spLocks noChangeShapeType="1"/>
          </p:cNvSpPr>
          <p:nvPr/>
        </p:nvSpPr>
        <p:spPr bwMode="auto">
          <a:xfrm>
            <a:off x="7677955" y="4838163"/>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lstStyle/>
          <a:p>
            <a:endParaRPr lang="en-IN"/>
          </a:p>
        </p:txBody>
      </p:sp>
      <p:sp>
        <p:nvSpPr>
          <p:cNvPr id="34" name="Line 43"/>
          <p:cNvSpPr>
            <a:spLocks noChangeShapeType="1"/>
          </p:cNvSpPr>
          <p:nvPr/>
        </p:nvSpPr>
        <p:spPr bwMode="auto">
          <a:xfrm flipV="1">
            <a:off x="7068355" y="4761963"/>
            <a:ext cx="457200" cy="381000"/>
          </a:xfrm>
          <a:prstGeom prst="line">
            <a:avLst/>
          </a:prstGeom>
          <a:ln w="38100">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lstStyle/>
          <a:p>
            <a:endParaRPr lang="en-IN"/>
          </a:p>
        </p:txBody>
      </p:sp>
      <p:sp>
        <p:nvSpPr>
          <p:cNvPr id="35" name="Line 44"/>
          <p:cNvSpPr>
            <a:spLocks noChangeShapeType="1"/>
          </p:cNvSpPr>
          <p:nvPr/>
        </p:nvSpPr>
        <p:spPr bwMode="auto">
          <a:xfrm>
            <a:off x="6687355" y="4685763"/>
            <a:ext cx="838200" cy="0"/>
          </a:xfrm>
          <a:prstGeom prst="line">
            <a:avLst/>
          </a:prstGeom>
          <a:ln w="38100">
            <a:headEnd/>
            <a:tailEnd type="triangle" w="med" len="me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lstStyle/>
          <a:p>
            <a:endParaRPr lang="en-IN"/>
          </a:p>
        </p:txBody>
      </p:sp>
      <p:sp>
        <p:nvSpPr>
          <p:cNvPr id="36" name="Text Box 45"/>
          <p:cNvSpPr txBox="1">
            <a:spLocks noChangeArrowheads="1"/>
          </p:cNvSpPr>
          <p:nvPr/>
        </p:nvSpPr>
        <p:spPr bwMode="auto">
          <a:xfrm>
            <a:off x="2724955" y="4533363"/>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a:t>head[H1]</a:t>
            </a:r>
          </a:p>
        </p:txBody>
      </p:sp>
      <p:sp>
        <p:nvSpPr>
          <p:cNvPr id="37" name="Line 46"/>
          <p:cNvSpPr>
            <a:spLocks noChangeShapeType="1"/>
          </p:cNvSpPr>
          <p:nvPr/>
        </p:nvSpPr>
        <p:spPr bwMode="auto">
          <a:xfrm>
            <a:off x="3639355" y="4685763"/>
            <a:ext cx="381000" cy="0"/>
          </a:xfrm>
          <a:prstGeom prst="line">
            <a:avLst/>
          </a:prstGeom>
          <a:ln w="38100">
            <a:headEnd/>
            <a:tailEnd type="triangle" w="med" len="me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lstStyle/>
          <a:p>
            <a:endParaRPr lang="en-IN"/>
          </a:p>
        </p:txBody>
      </p:sp>
      <p:sp>
        <p:nvSpPr>
          <p:cNvPr id="38" name="Oval 47"/>
          <p:cNvSpPr>
            <a:spLocks noChangeArrowheads="1"/>
          </p:cNvSpPr>
          <p:nvPr/>
        </p:nvSpPr>
        <p:spPr bwMode="auto">
          <a:xfrm>
            <a:off x="5544355" y="5142963"/>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20</a:t>
            </a:r>
          </a:p>
        </p:txBody>
      </p:sp>
      <p:sp>
        <p:nvSpPr>
          <p:cNvPr id="39" name="Line 48"/>
          <p:cNvSpPr>
            <a:spLocks noChangeShapeType="1"/>
          </p:cNvSpPr>
          <p:nvPr/>
        </p:nvSpPr>
        <p:spPr bwMode="auto">
          <a:xfrm>
            <a:off x="4325155" y="4685763"/>
            <a:ext cx="457200" cy="0"/>
          </a:xfrm>
          <a:prstGeom prst="line">
            <a:avLst/>
          </a:prstGeom>
          <a:ln w="38100">
            <a:headEnd/>
            <a:tailEnd type="triangle" w="med" len="me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lstStyle/>
          <a:p>
            <a:endParaRPr lang="en-IN"/>
          </a:p>
        </p:txBody>
      </p:sp>
      <p:sp>
        <p:nvSpPr>
          <p:cNvPr id="40" name="Line 49"/>
          <p:cNvSpPr>
            <a:spLocks noChangeShapeType="1"/>
          </p:cNvSpPr>
          <p:nvPr/>
        </p:nvSpPr>
        <p:spPr bwMode="auto">
          <a:xfrm>
            <a:off x="5696755" y="4838163"/>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lstStyle/>
          <a:p>
            <a:endParaRPr lang="en-IN"/>
          </a:p>
        </p:txBody>
      </p:sp>
      <p:sp>
        <p:nvSpPr>
          <p:cNvPr id="41" name="Oval 50"/>
          <p:cNvSpPr>
            <a:spLocks noChangeArrowheads="1"/>
          </p:cNvSpPr>
          <p:nvPr/>
        </p:nvSpPr>
        <p:spPr bwMode="auto">
          <a:xfrm>
            <a:off x="4020355" y="4533363"/>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42" name="Oval 51"/>
          <p:cNvSpPr>
            <a:spLocks noChangeArrowheads="1"/>
          </p:cNvSpPr>
          <p:nvPr/>
        </p:nvSpPr>
        <p:spPr bwMode="auto">
          <a:xfrm>
            <a:off x="4782355" y="4533363"/>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3</a:t>
            </a:r>
          </a:p>
        </p:txBody>
      </p:sp>
      <p:sp>
        <p:nvSpPr>
          <p:cNvPr id="43" name="Oval 52"/>
          <p:cNvSpPr>
            <a:spLocks noChangeArrowheads="1"/>
          </p:cNvSpPr>
          <p:nvPr/>
        </p:nvSpPr>
        <p:spPr bwMode="auto">
          <a:xfrm>
            <a:off x="6382555" y="4533363"/>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4</a:t>
            </a:r>
          </a:p>
        </p:txBody>
      </p:sp>
      <p:sp>
        <p:nvSpPr>
          <p:cNvPr id="44" name="Oval 53"/>
          <p:cNvSpPr>
            <a:spLocks noChangeArrowheads="1"/>
          </p:cNvSpPr>
          <p:nvPr/>
        </p:nvSpPr>
        <p:spPr bwMode="auto">
          <a:xfrm>
            <a:off x="6382555" y="5142963"/>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9</a:t>
            </a:r>
          </a:p>
        </p:txBody>
      </p:sp>
      <p:sp>
        <p:nvSpPr>
          <p:cNvPr id="45" name="Line 54"/>
          <p:cNvSpPr>
            <a:spLocks noChangeShapeType="1"/>
          </p:cNvSpPr>
          <p:nvPr/>
        </p:nvSpPr>
        <p:spPr bwMode="auto">
          <a:xfrm>
            <a:off x="5849155" y="4685763"/>
            <a:ext cx="533400" cy="0"/>
          </a:xfrm>
          <a:prstGeom prst="line">
            <a:avLst/>
          </a:prstGeom>
          <a:ln w="38100">
            <a:headEnd/>
            <a:tailEnd type="triangle" w="med" len="me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lstStyle/>
          <a:p>
            <a:endParaRPr lang="en-IN"/>
          </a:p>
        </p:txBody>
      </p:sp>
      <p:sp>
        <p:nvSpPr>
          <p:cNvPr id="46" name="Line 55"/>
          <p:cNvSpPr>
            <a:spLocks noChangeShapeType="1"/>
          </p:cNvSpPr>
          <p:nvPr/>
        </p:nvSpPr>
        <p:spPr bwMode="auto">
          <a:xfrm>
            <a:off x="6534955" y="4838163"/>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lstStyle/>
          <a:p>
            <a:endParaRPr lang="en-IN"/>
          </a:p>
        </p:txBody>
      </p:sp>
      <p:sp>
        <p:nvSpPr>
          <p:cNvPr id="47" name="Line 56"/>
          <p:cNvSpPr>
            <a:spLocks noChangeShapeType="1"/>
          </p:cNvSpPr>
          <p:nvPr/>
        </p:nvSpPr>
        <p:spPr bwMode="auto">
          <a:xfrm>
            <a:off x="5087155" y="4685763"/>
            <a:ext cx="457200" cy="0"/>
          </a:xfrm>
          <a:prstGeom prst="line">
            <a:avLst/>
          </a:prstGeom>
          <a:ln w="38100">
            <a:headEnd/>
            <a:tailEnd type="triangle" w="med" len="me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lstStyle/>
          <a:p>
            <a:endParaRPr lang="en-IN"/>
          </a:p>
        </p:txBody>
      </p:sp>
      <p:sp>
        <p:nvSpPr>
          <p:cNvPr id="48" name="Text Box 57"/>
          <p:cNvSpPr txBox="1">
            <a:spLocks noChangeArrowheads="1"/>
          </p:cNvSpPr>
          <p:nvPr/>
        </p:nvSpPr>
        <p:spPr bwMode="auto">
          <a:xfrm>
            <a:off x="1886755" y="4533363"/>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b)</a:t>
            </a:r>
          </a:p>
        </p:txBody>
      </p:sp>
    </p:spTree>
    <p:extLst>
      <p:ext uri="{BB962C8B-B14F-4D97-AF65-F5344CB8AC3E}">
        <p14:creationId xmlns:p14="http://schemas.microsoft.com/office/powerpoint/2010/main" val="152300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fade">
                                      <p:cBhvr>
                                        <p:cTn id="80" dur="500"/>
                                        <p:tgtEl>
                                          <p:spTgt spid="2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500"/>
                                        <p:tgtEl>
                                          <p:spTgt spid="3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2"/>
                                        </p:tgtEl>
                                        <p:attrNameLst>
                                          <p:attrName>style.visibility</p:attrName>
                                        </p:attrNameLst>
                                      </p:cBhvr>
                                      <p:to>
                                        <p:strVal val="visible"/>
                                      </p:to>
                                    </p:set>
                                    <p:animEffect transition="in" filter="fade">
                                      <p:cBhvr>
                                        <p:cTn id="95" dur="500"/>
                                        <p:tgtEl>
                                          <p:spTgt spid="3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500"/>
                                        <p:tgtEl>
                                          <p:spTgt spid="3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500"/>
                                        <p:tgtEl>
                                          <p:spTgt spid="3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fade">
                                      <p:cBhvr>
                                        <p:cTn id="104" dur="500"/>
                                        <p:tgtEl>
                                          <p:spTgt spid="3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fade">
                                      <p:cBhvr>
                                        <p:cTn id="107" dur="500"/>
                                        <p:tgtEl>
                                          <p:spTgt spid="3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fade">
                                      <p:cBhvr>
                                        <p:cTn id="110" dur="500"/>
                                        <p:tgtEl>
                                          <p:spTgt spid="37"/>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8"/>
                                        </p:tgtEl>
                                        <p:attrNameLst>
                                          <p:attrName>style.visibility</p:attrName>
                                        </p:attrNameLst>
                                      </p:cBhvr>
                                      <p:to>
                                        <p:strVal val="visible"/>
                                      </p:to>
                                    </p:set>
                                    <p:animEffect transition="in" filter="fade">
                                      <p:cBhvr>
                                        <p:cTn id="113" dur="500"/>
                                        <p:tgtEl>
                                          <p:spTgt spid="38"/>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fade">
                                      <p:cBhvr>
                                        <p:cTn id="116" dur="500"/>
                                        <p:tgtEl>
                                          <p:spTgt spid="39"/>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fade">
                                      <p:cBhvr>
                                        <p:cTn id="119" dur="500"/>
                                        <p:tgtEl>
                                          <p:spTgt spid="40"/>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fade">
                                      <p:cBhvr>
                                        <p:cTn id="122" dur="500"/>
                                        <p:tgtEl>
                                          <p:spTgt spid="41"/>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42"/>
                                        </p:tgtEl>
                                        <p:attrNameLst>
                                          <p:attrName>style.visibility</p:attrName>
                                        </p:attrNameLst>
                                      </p:cBhvr>
                                      <p:to>
                                        <p:strVal val="visible"/>
                                      </p:to>
                                    </p:set>
                                    <p:animEffect transition="in" filter="fade">
                                      <p:cBhvr>
                                        <p:cTn id="125" dur="500"/>
                                        <p:tgtEl>
                                          <p:spTgt spid="4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3"/>
                                        </p:tgtEl>
                                        <p:attrNameLst>
                                          <p:attrName>style.visibility</p:attrName>
                                        </p:attrNameLst>
                                      </p:cBhvr>
                                      <p:to>
                                        <p:strVal val="visible"/>
                                      </p:to>
                                    </p:set>
                                    <p:animEffect transition="in" filter="fade">
                                      <p:cBhvr>
                                        <p:cTn id="128" dur="500"/>
                                        <p:tgtEl>
                                          <p:spTgt spid="43"/>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44"/>
                                        </p:tgtEl>
                                        <p:attrNameLst>
                                          <p:attrName>style.visibility</p:attrName>
                                        </p:attrNameLst>
                                      </p:cBhvr>
                                      <p:to>
                                        <p:strVal val="visible"/>
                                      </p:to>
                                    </p:set>
                                    <p:animEffect transition="in" filter="fade">
                                      <p:cBhvr>
                                        <p:cTn id="131" dur="500"/>
                                        <p:tgtEl>
                                          <p:spTgt spid="44"/>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45"/>
                                        </p:tgtEl>
                                        <p:attrNameLst>
                                          <p:attrName>style.visibility</p:attrName>
                                        </p:attrNameLst>
                                      </p:cBhvr>
                                      <p:to>
                                        <p:strVal val="visible"/>
                                      </p:to>
                                    </p:set>
                                    <p:animEffect transition="in" filter="fade">
                                      <p:cBhvr>
                                        <p:cTn id="134" dur="500"/>
                                        <p:tgtEl>
                                          <p:spTgt spid="45"/>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fade">
                                      <p:cBhvr>
                                        <p:cTn id="137" dur="500"/>
                                        <p:tgtEl>
                                          <p:spTgt spid="46"/>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fade">
                                      <p:cBhvr>
                                        <p:cTn id="140" dur="500"/>
                                        <p:tgtEl>
                                          <p:spTgt spid="47"/>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48"/>
                                        </p:tgtEl>
                                        <p:attrNameLst>
                                          <p:attrName>style.visibility</p:attrName>
                                        </p:attrNameLst>
                                      </p:cBhvr>
                                      <p:to>
                                        <p:strVal val="visible"/>
                                      </p:to>
                                    </p:set>
                                    <p:animEffect transition="in" filter="fade">
                                      <p:cBhvr>
                                        <p:cTn id="14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animBg="1"/>
      <p:bldP spid="15" grpId="0" animBg="1"/>
      <p:bldP spid="16" grpId="0" animBg="1"/>
      <p:bldP spid="17" grpId="0" animBg="1"/>
      <p:bldP spid="18" grpId="0" animBg="1"/>
      <p:bldP spid="19" grpId="0" animBg="1"/>
      <p:bldP spid="20" grpId="0"/>
      <p:bldP spid="21" grpId="0" animBg="1"/>
      <p:bldP spid="22" grpId="0" animBg="1"/>
      <p:bldP spid="23" grpId="0" animBg="1"/>
      <p:bldP spid="24" grpId="0" animBg="1"/>
      <p:bldP spid="25" grpId="0" animBg="1"/>
      <p:bldP spid="26" grpId="0"/>
      <p:bldP spid="27" grpId="0" animBg="1"/>
      <p:bldP spid="28" grpId="0" animBg="1"/>
      <p:bldP spid="29" grpId="0" animBg="1"/>
      <p:bldP spid="30" grpId="0" animBg="1"/>
      <p:bldP spid="31" grpId="0" animBg="1"/>
      <p:bldP spid="32" grpId="0" animBg="1"/>
      <p:bldP spid="33" grpId="0" animBg="1"/>
      <p:bldP spid="34" grpId="0" animBg="1"/>
      <p:bldP spid="35" grpId="0" animBg="1"/>
      <p:bldP spid="36" grpId="0"/>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Union Two Binomial Heaps</a:t>
            </a:r>
            <a:endParaRPr lang="en-IN" dirty="0"/>
          </a:p>
        </p:txBody>
      </p:sp>
      <p:sp>
        <p:nvSpPr>
          <p:cNvPr id="4" name="Oval 4"/>
          <p:cNvSpPr>
            <a:spLocks noChangeArrowheads="1"/>
          </p:cNvSpPr>
          <p:nvPr/>
        </p:nvSpPr>
        <p:spPr bwMode="auto">
          <a:xfrm>
            <a:off x="4009622" y="2127160"/>
            <a:ext cx="304800" cy="304800"/>
          </a:xfrm>
          <a:prstGeom prst="ellipse">
            <a:avLst/>
          </a:prstGeom>
          <a:ln w="28575">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11</a:t>
            </a:r>
          </a:p>
        </p:txBody>
      </p:sp>
      <p:sp>
        <p:nvSpPr>
          <p:cNvPr id="5" name="Oval 5"/>
          <p:cNvSpPr>
            <a:spLocks noChangeArrowheads="1"/>
          </p:cNvSpPr>
          <p:nvPr/>
        </p:nvSpPr>
        <p:spPr bwMode="auto">
          <a:xfrm>
            <a:off x="5762222" y="1517560"/>
            <a:ext cx="304800" cy="304800"/>
          </a:xfrm>
          <a:prstGeom prst="ellipse">
            <a:avLst/>
          </a:prstGeom>
          <a:ln w="28575">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a:t>
            </a:r>
          </a:p>
        </p:txBody>
      </p:sp>
      <p:sp>
        <p:nvSpPr>
          <p:cNvPr id="6" name="Oval 6"/>
          <p:cNvSpPr>
            <a:spLocks noChangeArrowheads="1"/>
          </p:cNvSpPr>
          <p:nvPr/>
        </p:nvSpPr>
        <p:spPr bwMode="auto">
          <a:xfrm>
            <a:off x="5762222" y="2127160"/>
            <a:ext cx="304800" cy="304800"/>
          </a:xfrm>
          <a:prstGeom prst="ellipse">
            <a:avLst/>
          </a:prstGeom>
          <a:ln w="28575">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7" name="Oval 7"/>
          <p:cNvSpPr>
            <a:spLocks noChangeArrowheads="1"/>
          </p:cNvSpPr>
          <p:nvPr/>
        </p:nvSpPr>
        <p:spPr bwMode="auto">
          <a:xfrm>
            <a:off x="5076422" y="2127160"/>
            <a:ext cx="304800" cy="304800"/>
          </a:xfrm>
          <a:prstGeom prst="ellipse">
            <a:avLst/>
          </a:prstGeom>
          <a:ln w="28575">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8" name="Oval 8"/>
          <p:cNvSpPr>
            <a:spLocks noChangeArrowheads="1"/>
          </p:cNvSpPr>
          <p:nvPr/>
        </p:nvSpPr>
        <p:spPr bwMode="auto">
          <a:xfrm>
            <a:off x="5076422" y="2736760"/>
            <a:ext cx="304800" cy="304800"/>
          </a:xfrm>
          <a:prstGeom prst="ellipse">
            <a:avLst/>
          </a:prstGeom>
          <a:ln w="28575">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9" name="Line 9"/>
          <p:cNvSpPr>
            <a:spLocks noChangeShapeType="1"/>
          </p:cNvSpPr>
          <p:nvPr/>
        </p:nvSpPr>
        <p:spPr bwMode="auto">
          <a:xfrm>
            <a:off x="5228822" y="2431960"/>
            <a:ext cx="0" cy="304800"/>
          </a:xfrm>
          <a:prstGeom prst="line">
            <a:avLst/>
          </a:prstGeom>
          <a:ln w="28575">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10" name="Line 10"/>
          <p:cNvSpPr>
            <a:spLocks noChangeShapeType="1"/>
          </p:cNvSpPr>
          <p:nvPr/>
        </p:nvSpPr>
        <p:spPr bwMode="auto">
          <a:xfrm>
            <a:off x="5914622" y="1822360"/>
            <a:ext cx="0" cy="304800"/>
          </a:xfrm>
          <a:prstGeom prst="line">
            <a:avLst/>
          </a:prstGeom>
          <a:ln w="28575">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11" name="Line 11"/>
          <p:cNvSpPr>
            <a:spLocks noChangeShapeType="1"/>
          </p:cNvSpPr>
          <p:nvPr/>
        </p:nvSpPr>
        <p:spPr bwMode="auto">
          <a:xfrm flipV="1">
            <a:off x="5305022" y="1746160"/>
            <a:ext cx="457200" cy="381000"/>
          </a:xfrm>
          <a:prstGeom prst="line">
            <a:avLst/>
          </a:prstGeom>
          <a:ln w="28575">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12" name="Line 12"/>
          <p:cNvSpPr>
            <a:spLocks noChangeShapeType="1"/>
          </p:cNvSpPr>
          <p:nvPr/>
        </p:nvSpPr>
        <p:spPr bwMode="auto">
          <a:xfrm>
            <a:off x="4924022" y="1669960"/>
            <a:ext cx="838200" cy="0"/>
          </a:xfrm>
          <a:prstGeom prst="line">
            <a:avLst/>
          </a:prstGeom>
          <a:ln w="28575">
            <a:headEnd/>
            <a:tailEnd type="triangle" w="med" len="me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13" name="Text Box 13"/>
          <p:cNvSpPr txBox="1">
            <a:spLocks noChangeArrowheads="1"/>
          </p:cNvSpPr>
          <p:nvPr/>
        </p:nvSpPr>
        <p:spPr bwMode="auto">
          <a:xfrm>
            <a:off x="1876022" y="1517560"/>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a:t>head[H1]</a:t>
            </a:r>
          </a:p>
        </p:txBody>
      </p:sp>
      <p:sp>
        <p:nvSpPr>
          <p:cNvPr id="14" name="Line 14"/>
          <p:cNvSpPr>
            <a:spLocks noChangeShapeType="1"/>
          </p:cNvSpPr>
          <p:nvPr/>
        </p:nvSpPr>
        <p:spPr bwMode="auto">
          <a:xfrm>
            <a:off x="2790422" y="166996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 name="Oval 15"/>
          <p:cNvSpPr>
            <a:spLocks noChangeArrowheads="1"/>
          </p:cNvSpPr>
          <p:nvPr/>
        </p:nvSpPr>
        <p:spPr bwMode="auto">
          <a:xfrm>
            <a:off x="4009622" y="2736760"/>
            <a:ext cx="304800" cy="304800"/>
          </a:xfrm>
          <a:prstGeom prst="ellipse">
            <a:avLst/>
          </a:prstGeom>
          <a:ln w="28575">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20</a:t>
            </a:r>
          </a:p>
        </p:txBody>
      </p:sp>
      <p:sp>
        <p:nvSpPr>
          <p:cNvPr id="16" name="Line 16"/>
          <p:cNvSpPr>
            <a:spLocks noChangeShapeType="1"/>
          </p:cNvSpPr>
          <p:nvPr/>
        </p:nvSpPr>
        <p:spPr bwMode="auto">
          <a:xfrm>
            <a:off x="3476222" y="1669960"/>
            <a:ext cx="1143000" cy="0"/>
          </a:xfrm>
          <a:prstGeom prst="line">
            <a:avLst/>
          </a:prstGeom>
          <a:ln w="28575">
            <a:headEnd/>
            <a:tailEnd type="triangle" w="med" len="me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17" name="Line 17"/>
          <p:cNvSpPr>
            <a:spLocks noChangeShapeType="1"/>
          </p:cNvSpPr>
          <p:nvPr/>
        </p:nvSpPr>
        <p:spPr bwMode="auto">
          <a:xfrm>
            <a:off x="4162022" y="2431960"/>
            <a:ext cx="0" cy="304800"/>
          </a:xfrm>
          <a:prstGeom prst="line">
            <a:avLst/>
          </a:prstGeom>
          <a:ln w="28575">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18" name="Oval 18"/>
          <p:cNvSpPr>
            <a:spLocks noChangeArrowheads="1"/>
          </p:cNvSpPr>
          <p:nvPr/>
        </p:nvSpPr>
        <p:spPr bwMode="auto">
          <a:xfrm>
            <a:off x="3171422" y="1517560"/>
            <a:ext cx="304800" cy="304800"/>
          </a:xfrm>
          <a:prstGeom prst="ellipse">
            <a:avLst/>
          </a:prstGeom>
          <a:ln w="28575">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19" name="Oval 19"/>
          <p:cNvSpPr>
            <a:spLocks noChangeArrowheads="1"/>
          </p:cNvSpPr>
          <p:nvPr/>
        </p:nvSpPr>
        <p:spPr bwMode="auto">
          <a:xfrm>
            <a:off x="3171422" y="2127160"/>
            <a:ext cx="304800" cy="304800"/>
          </a:xfrm>
          <a:prstGeom prst="ellipse">
            <a:avLst/>
          </a:prstGeom>
          <a:ln w="28575">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3</a:t>
            </a:r>
          </a:p>
        </p:txBody>
      </p:sp>
      <p:sp>
        <p:nvSpPr>
          <p:cNvPr id="20" name="Oval 20"/>
          <p:cNvSpPr>
            <a:spLocks noChangeArrowheads="1"/>
          </p:cNvSpPr>
          <p:nvPr/>
        </p:nvSpPr>
        <p:spPr bwMode="auto">
          <a:xfrm>
            <a:off x="4619222" y="1517560"/>
            <a:ext cx="304800" cy="304800"/>
          </a:xfrm>
          <a:prstGeom prst="ellipse">
            <a:avLst/>
          </a:prstGeom>
          <a:ln w="28575">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4</a:t>
            </a:r>
          </a:p>
        </p:txBody>
      </p:sp>
      <p:sp>
        <p:nvSpPr>
          <p:cNvPr id="21" name="Oval 21"/>
          <p:cNvSpPr>
            <a:spLocks noChangeArrowheads="1"/>
          </p:cNvSpPr>
          <p:nvPr/>
        </p:nvSpPr>
        <p:spPr bwMode="auto">
          <a:xfrm>
            <a:off x="4619222" y="2127160"/>
            <a:ext cx="304800" cy="304800"/>
          </a:xfrm>
          <a:prstGeom prst="ellipse">
            <a:avLst/>
          </a:prstGeom>
          <a:ln w="28575">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9</a:t>
            </a:r>
          </a:p>
        </p:txBody>
      </p:sp>
      <p:sp>
        <p:nvSpPr>
          <p:cNvPr id="22" name="Line 23"/>
          <p:cNvSpPr>
            <a:spLocks noChangeShapeType="1"/>
          </p:cNvSpPr>
          <p:nvPr/>
        </p:nvSpPr>
        <p:spPr bwMode="auto">
          <a:xfrm>
            <a:off x="4771622" y="1822360"/>
            <a:ext cx="0" cy="304800"/>
          </a:xfrm>
          <a:prstGeom prst="line">
            <a:avLst/>
          </a:prstGeom>
          <a:ln w="28575">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23" name="Line 25"/>
          <p:cNvSpPr>
            <a:spLocks noChangeShapeType="1"/>
          </p:cNvSpPr>
          <p:nvPr/>
        </p:nvSpPr>
        <p:spPr bwMode="auto">
          <a:xfrm flipV="1">
            <a:off x="4238222" y="1746160"/>
            <a:ext cx="381000" cy="381000"/>
          </a:xfrm>
          <a:prstGeom prst="line">
            <a:avLst/>
          </a:prstGeom>
          <a:ln w="28575">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24" name="Line 31"/>
          <p:cNvSpPr>
            <a:spLocks noChangeShapeType="1"/>
          </p:cNvSpPr>
          <p:nvPr/>
        </p:nvSpPr>
        <p:spPr bwMode="auto">
          <a:xfrm>
            <a:off x="3323822" y="1822360"/>
            <a:ext cx="0" cy="304800"/>
          </a:xfrm>
          <a:prstGeom prst="line">
            <a:avLst/>
          </a:prstGeom>
          <a:ln w="28575">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25" name="Text Box 32"/>
          <p:cNvSpPr txBox="1">
            <a:spLocks noChangeArrowheads="1"/>
          </p:cNvSpPr>
          <p:nvPr/>
        </p:nvSpPr>
        <p:spPr bwMode="auto">
          <a:xfrm>
            <a:off x="1266422" y="151756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c)</a:t>
            </a:r>
          </a:p>
        </p:txBody>
      </p:sp>
      <p:sp>
        <p:nvSpPr>
          <p:cNvPr id="26" name="Oval 33"/>
          <p:cNvSpPr>
            <a:spLocks noChangeArrowheads="1"/>
          </p:cNvSpPr>
          <p:nvPr/>
        </p:nvSpPr>
        <p:spPr bwMode="auto">
          <a:xfrm>
            <a:off x="4085822" y="5054959"/>
            <a:ext cx="304800" cy="304800"/>
          </a:xfrm>
          <a:prstGeom prst="ellipse">
            <a:avLst/>
          </a:prstGeom>
          <a:ln w="38100">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11</a:t>
            </a:r>
          </a:p>
        </p:txBody>
      </p:sp>
      <p:sp>
        <p:nvSpPr>
          <p:cNvPr id="27" name="Oval 34"/>
          <p:cNvSpPr>
            <a:spLocks noChangeArrowheads="1"/>
          </p:cNvSpPr>
          <p:nvPr/>
        </p:nvSpPr>
        <p:spPr bwMode="auto">
          <a:xfrm>
            <a:off x="5914622" y="3835759"/>
            <a:ext cx="304800" cy="304800"/>
          </a:xfrm>
          <a:prstGeom prst="ellipse">
            <a:avLst/>
          </a:prstGeom>
          <a:ln w="38100">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a:t>
            </a:r>
          </a:p>
        </p:txBody>
      </p:sp>
      <p:sp>
        <p:nvSpPr>
          <p:cNvPr id="28" name="Oval 35"/>
          <p:cNvSpPr>
            <a:spLocks noChangeArrowheads="1"/>
          </p:cNvSpPr>
          <p:nvPr/>
        </p:nvSpPr>
        <p:spPr bwMode="auto">
          <a:xfrm>
            <a:off x="5914622" y="4445359"/>
            <a:ext cx="304800" cy="304800"/>
          </a:xfrm>
          <a:prstGeom prst="ellipse">
            <a:avLst/>
          </a:prstGeom>
          <a:ln w="38100">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29" name="Oval 36"/>
          <p:cNvSpPr>
            <a:spLocks noChangeArrowheads="1"/>
          </p:cNvSpPr>
          <p:nvPr/>
        </p:nvSpPr>
        <p:spPr bwMode="auto">
          <a:xfrm>
            <a:off x="5228822" y="4445359"/>
            <a:ext cx="304800" cy="304800"/>
          </a:xfrm>
          <a:prstGeom prst="ellipse">
            <a:avLst/>
          </a:prstGeom>
          <a:ln w="38100">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30" name="Oval 37"/>
          <p:cNvSpPr>
            <a:spLocks noChangeArrowheads="1"/>
          </p:cNvSpPr>
          <p:nvPr/>
        </p:nvSpPr>
        <p:spPr bwMode="auto">
          <a:xfrm>
            <a:off x="5228822" y="5054959"/>
            <a:ext cx="304800" cy="304800"/>
          </a:xfrm>
          <a:prstGeom prst="ellipse">
            <a:avLst/>
          </a:prstGeom>
          <a:ln w="38100">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31" name="Line 38"/>
          <p:cNvSpPr>
            <a:spLocks noChangeShapeType="1"/>
          </p:cNvSpPr>
          <p:nvPr/>
        </p:nvSpPr>
        <p:spPr bwMode="auto">
          <a:xfrm>
            <a:off x="5381222" y="4750159"/>
            <a:ext cx="0" cy="304800"/>
          </a:xfrm>
          <a:prstGeom prst="line">
            <a:avLst/>
          </a:prstGeom>
          <a:ln w="38100">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32" name="Line 39"/>
          <p:cNvSpPr>
            <a:spLocks noChangeShapeType="1"/>
          </p:cNvSpPr>
          <p:nvPr/>
        </p:nvSpPr>
        <p:spPr bwMode="auto">
          <a:xfrm>
            <a:off x="6067022" y="4140559"/>
            <a:ext cx="0" cy="304800"/>
          </a:xfrm>
          <a:prstGeom prst="line">
            <a:avLst/>
          </a:prstGeom>
          <a:ln w="38100">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33" name="Line 40"/>
          <p:cNvSpPr>
            <a:spLocks noChangeShapeType="1"/>
          </p:cNvSpPr>
          <p:nvPr/>
        </p:nvSpPr>
        <p:spPr bwMode="auto">
          <a:xfrm flipV="1">
            <a:off x="5457422" y="4064359"/>
            <a:ext cx="457200" cy="381000"/>
          </a:xfrm>
          <a:prstGeom prst="line">
            <a:avLst/>
          </a:prstGeom>
          <a:ln w="38100">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34" name="Line 42"/>
          <p:cNvSpPr>
            <a:spLocks noChangeShapeType="1"/>
          </p:cNvSpPr>
          <p:nvPr/>
        </p:nvSpPr>
        <p:spPr bwMode="auto">
          <a:xfrm>
            <a:off x="2942822" y="3988159"/>
            <a:ext cx="381000" cy="0"/>
          </a:xfrm>
          <a:prstGeom prst="line">
            <a:avLst/>
          </a:prstGeom>
          <a:ln w="38100">
            <a:headEnd/>
            <a:tailEnd type="triangle" w="med" len="me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35" name="Oval 43"/>
          <p:cNvSpPr>
            <a:spLocks noChangeArrowheads="1"/>
          </p:cNvSpPr>
          <p:nvPr/>
        </p:nvSpPr>
        <p:spPr bwMode="auto">
          <a:xfrm>
            <a:off x="4085822" y="5664559"/>
            <a:ext cx="304800" cy="304800"/>
          </a:xfrm>
          <a:prstGeom prst="ellipse">
            <a:avLst/>
          </a:prstGeom>
          <a:ln w="38100">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20</a:t>
            </a:r>
          </a:p>
        </p:txBody>
      </p:sp>
      <p:sp>
        <p:nvSpPr>
          <p:cNvPr id="36" name="Line 44"/>
          <p:cNvSpPr>
            <a:spLocks noChangeShapeType="1"/>
          </p:cNvSpPr>
          <p:nvPr/>
        </p:nvSpPr>
        <p:spPr bwMode="auto">
          <a:xfrm>
            <a:off x="3628622" y="3988159"/>
            <a:ext cx="2286000" cy="0"/>
          </a:xfrm>
          <a:prstGeom prst="line">
            <a:avLst/>
          </a:prstGeom>
          <a:ln w="38100">
            <a:headEnd/>
            <a:tailEnd type="triangle" w="med" len="me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37" name="Line 45"/>
          <p:cNvSpPr>
            <a:spLocks noChangeShapeType="1"/>
          </p:cNvSpPr>
          <p:nvPr/>
        </p:nvSpPr>
        <p:spPr bwMode="auto">
          <a:xfrm>
            <a:off x="4238222" y="5359759"/>
            <a:ext cx="0" cy="304800"/>
          </a:xfrm>
          <a:prstGeom prst="line">
            <a:avLst/>
          </a:prstGeom>
          <a:ln w="38100">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38" name="Oval 46"/>
          <p:cNvSpPr>
            <a:spLocks noChangeArrowheads="1"/>
          </p:cNvSpPr>
          <p:nvPr/>
        </p:nvSpPr>
        <p:spPr bwMode="auto">
          <a:xfrm>
            <a:off x="3323822" y="3835759"/>
            <a:ext cx="304800" cy="304800"/>
          </a:xfrm>
          <a:prstGeom prst="ellipse">
            <a:avLst/>
          </a:prstGeom>
          <a:ln w="38100">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39" name="Oval 47"/>
          <p:cNvSpPr>
            <a:spLocks noChangeArrowheads="1"/>
          </p:cNvSpPr>
          <p:nvPr/>
        </p:nvSpPr>
        <p:spPr bwMode="auto">
          <a:xfrm>
            <a:off x="3323822" y="4445359"/>
            <a:ext cx="304800" cy="304800"/>
          </a:xfrm>
          <a:prstGeom prst="ellipse">
            <a:avLst/>
          </a:prstGeom>
          <a:ln w="38100">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3</a:t>
            </a:r>
          </a:p>
        </p:txBody>
      </p:sp>
      <p:sp>
        <p:nvSpPr>
          <p:cNvPr id="40" name="Oval 48"/>
          <p:cNvSpPr>
            <a:spLocks noChangeArrowheads="1"/>
          </p:cNvSpPr>
          <p:nvPr/>
        </p:nvSpPr>
        <p:spPr bwMode="auto">
          <a:xfrm>
            <a:off x="4695422" y="4445359"/>
            <a:ext cx="304800" cy="304800"/>
          </a:xfrm>
          <a:prstGeom prst="ellipse">
            <a:avLst/>
          </a:prstGeom>
          <a:ln w="38100">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4</a:t>
            </a:r>
          </a:p>
        </p:txBody>
      </p:sp>
      <p:sp>
        <p:nvSpPr>
          <p:cNvPr id="41" name="Oval 49"/>
          <p:cNvSpPr>
            <a:spLocks noChangeArrowheads="1"/>
          </p:cNvSpPr>
          <p:nvPr/>
        </p:nvSpPr>
        <p:spPr bwMode="auto">
          <a:xfrm>
            <a:off x="4695422" y="5054959"/>
            <a:ext cx="304800" cy="304800"/>
          </a:xfrm>
          <a:prstGeom prst="ellipse">
            <a:avLst/>
          </a:prstGeom>
          <a:ln w="38100">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9</a:t>
            </a:r>
          </a:p>
        </p:txBody>
      </p:sp>
      <p:sp>
        <p:nvSpPr>
          <p:cNvPr id="42" name="Line 50"/>
          <p:cNvSpPr>
            <a:spLocks noChangeShapeType="1"/>
          </p:cNvSpPr>
          <p:nvPr/>
        </p:nvSpPr>
        <p:spPr bwMode="auto">
          <a:xfrm>
            <a:off x="4847822" y="4750159"/>
            <a:ext cx="0" cy="304800"/>
          </a:xfrm>
          <a:prstGeom prst="line">
            <a:avLst/>
          </a:prstGeom>
          <a:ln w="38100">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43" name="Line 51"/>
          <p:cNvSpPr>
            <a:spLocks noChangeShapeType="1"/>
          </p:cNvSpPr>
          <p:nvPr/>
        </p:nvSpPr>
        <p:spPr bwMode="auto">
          <a:xfrm flipV="1">
            <a:off x="4314422" y="4673959"/>
            <a:ext cx="381000" cy="381000"/>
          </a:xfrm>
          <a:prstGeom prst="line">
            <a:avLst/>
          </a:prstGeom>
          <a:ln w="38100">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44" name="Line 52"/>
          <p:cNvSpPr>
            <a:spLocks noChangeShapeType="1"/>
          </p:cNvSpPr>
          <p:nvPr/>
        </p:nvSpPr>
        <p:spPr bwMode="auto">
          <a:xfrm>
            <a:off x="3476222" y="4140559"/>
            <a:ext cx="0" cy="304800"/>
          </a:xfrm>
          <a:prstGeom prst="line">
            <a:avLst/>
          </a:prstGeom>
          <a:ln w="38100">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45" name="Line 53"/>
          <p:cNvSpPr>
            <a:spLocks noChangeShapeType="1"/>
          </p:cNvSpPr>
          <p:nvPr/>
        </p:nvSpPr>
        <p:spPr bwMode="auto">
          <a:xfrm flipV="1">
            <a:off x="4924022" y="4064359"/>
            <a:ext cx="990600" cy="381000"/>
          </a:xfrm>
          <a:prstGeom prst="line">
            <a:avLst/>
          </a:prstGeom>
          <a:ln w="38100">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a:lstStyle/>
          <a:p>
            <a:endParaRPr lang="en-IN"/>
          </a:p>
        </p:txBody>
      </p:sp>
      <p:sp>
        <p:nvSpPr>
          <p:cNvPr id="46" name="Text Box 54"/>
          <p:cNvSpPr txBox="1">
            <a:spLocks noChangeArrowheads="1"/>
          </p:cNvSpPr>
          <p:nvPr/>
        </p:nvSpPr>
        <p:spPr bwMode="auto">
          <a:xfrm>
            <a:off x="1952222" y="3835759"/>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a:t>head[H1]</a:t>
            </a:r>
          </a:p>
        </p:txBody>
      </p:sp>
      <p:sp>
        <p:nvSpPr>
          <p:cNvPr id="47" name="Text Box 55"/>
          <p:cNvSpPr txBox="1">
            <a:spLocks noChangeArrowheads="1"/>
          </p:cNvSpPr>
          <p:nvPr/>
        </p:nvSpPr>
        <p:spPr bwMode="auto">
          <a:xfrm>
            <a:off x="1266422" y="3835759"/>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d)</a:t>
            </a:r>
          </a:p>
        </p:txBody>
      </p:sp>
    </p:spTree>
    <p:extLst>
      <p:ext uri="{BB962C8B-B14F-4D97-AF65-F5344CB8AC3E}">
        <p14:creationId xmlns:p14="http://schemas.microsoft.com/office/powerpoint/2010/main" val="306278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500"/>
                                        <p:tgtEl>
                                          <p:spTgt spid="2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500"/>
                                        <p:tgtEl>
                                          <p:spTgt spid="2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500"/>
                                        <p:tgtEl>
                                          <p:spTgt spid="3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fade">
                                      <p:cBhvr>
                                        <p:cTn id="90" dur="500"/>
                                        <p:tgtEl>
                                          <p:spTgt spid="3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500"/>
                                        <p:tgtEl>
                                          <p:spTgt spid="32"/>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fade">
                                      <p:cBhvr>
                                        <p:cTn id="96" dur="500"/>
                                        <p:tgtEl>
                                          <p:spTgt spid="3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fade">
                                      <p:cBhvr>
                                        <p:cTn id="99" dur="500"/>
                                        <p:tgtEl>
                                          <p:spTgt spid="3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fade">
                                      <p:cBhvr>
                                        <p:cTn id="102" dur="500"/>
                                        <p:tgtEl>
                                          <p:spTgt spid="35"/>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fade">
                                      <p:cBhvr>
                                        <p:cTn id="105" dur="500"/>
                                        <p:tgtEl>
                                          <p:spTgt spid="3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500"/>
                                        <p:tgtEl>
                                          <p:spTgt spid="3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fade">
                                      <p:cBhvr>
                                        <p:cTn id="111" dur="500"/>
                                        <p:tgtEl>
                                          <p:spTgt spid="38"/>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500"/>
                                        <p:tgtEl>
                                          <p:spTgt spid="39"/>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1"/>
                                        </p:tgtEl>
                                        <p:attrNameLst>
                                          <p:attrName>style.visibility</p:attrName>
                                        </p:attrNameLst>
                                      </p:cBhvr>
                                      <p:to>
                                        <p:strVal val="visible"/>
                                      </p:to>
                                    </p:set>
                                    <p:animEffect transition="in" filter="fade">
                                      <p:cBhvr>
                                        <p:cTn id="120" dur="500"/>
                                        <p:tgtEl>
                                          <p:spTgt spid="41"/>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fade">
                                      <p:cBhvr>
                                        <p:cTn id="123" dur="500"/>
                                        <p:tgtEl>
                                          <p:spTgt spid="42"/>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fade">
                                      <p:cBhvr>
                                        <p:cTn id="126" dur="500"/>
                                        <p:tgtEl>
                                          <p:spTgt spid="43"/>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fade">
                                      <p:cBhvr>
                                        <p:cTn id="129" dur="500"/>
                                        <p:tgtEl>
                                          <p:spTgt spid="44"/>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fade">
                                      <p:cBhvr>
                                        <p:cTn id="132" dur="500"/>
                                        <p:tgtEl>
                                          <p:spTgt spid="45"/>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fade">
                                      <p:cBhvr>
                                        <p:cTn id="135" dur="500"/>
                                        <p:tgtEl>
                                          <p:spTgt spid="46"/>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animEffect transition="in" filter="fade">
                                      <p:cBhvr>
                                        <p:cTn id="13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p:bldP spid="4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Union two Binomial Heap</a:t>
            </a:r>
          </a:p>
        </p:txBody>
      </p:sp>
      <p:sp>
        <p:nvSpPr>
          <p:cNvPr id="3" name="Content Placeholder 2"/>
          <p:cNvSpPr>
            <a:spLocks noGrp="1"/>
          </p:cNvSpPr>
          <p:nvPr>
            <p:ph idx="1"/>
          </p:nvPr>
        </p:nvSpPr>
        <p:spPr/>
        <p:txBody>
          <a:bodyPr/>
          <a:lstStyle/>
          <a:p>
            <a:pPr marL="990600" lvl="1" indent="-533400">
              <a:lnSpc>
                <a:spcPct val="80000"/>
              </a:lnSpc>
              <a:buNone/>
            </a:pPr>
            <a:r>
              <a:rPr lang="en-US" altLang="en-US" sz="1400" b="1" dirty="0"/>
              <a:t>Binomial-Heap-Union(H1,H2)</a:t>
            </a:r>
          </a:p>
          <a:p>
            <a:pPr marL="990600" lvl="1" indent="-533400">
              <a:lnSpc>
                <a:spcPct val="80000"/>
              </a:lnSpc>
              <a:buFontTx/>
              <a:buAutoNum type="arabicPlain"/>
            </a:pPr>
            <a:r>
              <a:rPr lang="en-US" altLang="en-US" sz="1400" dirty="0">
                <a:solidFill>
                  <a:schemeClr val="accent5">
                    <a:lumMod val="75000"/>
                  </a:schemeClr>
                </a:solidFill>
              </a:rPr>
              <a:t>H &lt;- Make-Binomial-Heap()</a:t>
            </a:r>
          </a:p>
          <a:p>
            <a:pPr marL="990600" lvl="1" indent="-533400">
              <a:lnSpc>
                <a:spcPct val="80000"/>
              </a:lnSpc>
              <a:buFontTx/>
              <a:buAutoNum type="arabicPlain"/>
            </a:pPr>
            <a:r>
              <a:rPr lang="en-US" altLang="en-US" sz="1400" dirty="0">
                <a:solidFill>
                  <a:schemeClr val="accent5">
                    <a:lumMod val="75000"/>
                  </a:schemeClr>
                </a:solidFill>
              </a:rPr>
              <a:t>Head[H] &lt;-  Binomial-Merge(H1,H2)</a:t>
            </a:r>
          </a:p>
          <a:p>
            <a:pPr marL="990600" lvl="1" indent="-533400">
              <a:lnSpc>
                <a:spcPct val="80000"/>
              </a:lnSpc>
              <a:buFontTx/>
              <a:buAutoNum type="arabicPlain"/>
            </a:pPr>
            <a:r>
              <a:rPr lang="en-US" altLang="en-US" sz="1400" dirty="0">
                <a:solidFill>
                  <a:schemeClr val="tx2">
                    <a:lumMod val="60000"/>
                    <a:lumOff val="40000"/>
                  </a:schemeClr>
                </a:solidFill>
              </a:rPr>
              <a:t>Free the objects H1 and H2 but not the lists they point to</a:t>
            </a:r>
          </a:p>
          <a:p>
            <a:pPr marL="990600" lvl="1" indent="-533400">
              <a:lnSpc>
                <a:spcPct val="80000"/>
              </a:lnSpc>
              <a:buFontTx/>
              <a:buAutoNum type="arabicPlain"/>
            </a:pPr>
            <a:r>
              <a:rPr lang="en-US" altLang="en-US" sz="1400" dirty="0">
                <a:solidFill>
                  <a:schemeClr val="tx2">
                    <a:lumMod val="60000"/>
                    <a:lumOff val="40000"/>
                  </a:schemeClr>
                </a:solidFill>
              </a:rPr>
              <a:t>If head[H] = NIL</a:t>
            </a:r>
          </a:p>
          <a:p>
            <a:pPr marL="990600" lvl="1" indent="-533400">
              <a:lnSpc>
                <a:spcPct val="80000"/>
              </a:lnSpc>
              <a:buFontTx/>
              <a:buAutoNum type="arabicPlain"/>
            </a:pPr>
            <a:r>
              <a:rPr lang="en-US" altLang="en-US" sz="1400" dirty="0">
                <a:solidFill>
                  <a:schemeClr val="tx2">
                    <a:lumMod val="60000"/>
                    <a:lumOff val="40000"/>
                  </a:schemeClr>
                </a:solidFill>
              </a:rPr>
              <a:t>      then return H</a:t>
            </a:r>
          </a:p>
          <a:p>
            <a:pPr marL="990600" lvl="1" indent="-533400">
              <a:lnSpc>
                <a:spcPct val="80000"/>
              </a:lnSpc>
              <a:buFontTx/>
              <a:buAutoNum type="arabicPlain"/>
            </a:pPr>
            <a:r>
              <a:rPr lang="en-US" altLang="en-US" sz="1400" dirty="0" err="1">
                <a:solidFill>
                  <a:schemeClr val="accent4">
                    <a:lumMod val="75000"/>
                  </a:schemeClr>
                </a:solidFill>
              </a:rPr>
              <a:t>Prev</a:t>
            </a:r>
            <a:r>
              <a:rPr lang="en-US" altLang="en-US" sz="1400" dirty="0">
                <a:solidFill>
                  <a:schemeClr val="accent4">
                    <a:lumMod val="75000"/>
                  </a:schemeClr>
                </a:solidFill>
              </a:rPr>
              <a:t>-x &lt;-NIL</a:t>
            </a:r>
          </a:p>
          <a:p>
            <a:pPr marL="990600" lvl="1" indent="-533400">
              <a:lnSpc>
                <a:spcPct val="80000"/>
              </a:lnSpc>
              <a:buFontTx/>
              <a:buAutoNum type="arabicPlain"/>
            </a:pPr>
            <a:r>
              <a:rPr lang="en-US" altLang="en-US" sz="1400" dirty="0">
                <a:solidFill>
                  <a:schemeClr val="accent4">
                    <a:lumMod val="75000"/>
                  </a:schemeClr>
                </a:solidFill>
              </a:rPr>
              <a:t>X &lt;- head[H]</a:t>
            </a:r>
          </a:p>
          <a:p>
            <a:pPr marL="990600" lvl="1" indent="-533400">
              <a:lnSpc>
                <a:spcPct val="80000"/>
              </a:lnSpc>
              <a:buFontTx/>
              <a:buAutoNum type="arabicPlain"/>
            </a:pPr>
            <a:r>
              <a:rPr lang="en-US" altLang="en-US" sz="1400" dirty="0">
                <a:solidFill>
                  <a:schemeClr val="accent4">
                    <a:lumMod val="75000"/>
                  </a:schemeClr>
                </a:solidFill>
              </a:rPr>
              <a:t>Next-x &lt;- sibling[x]</a:t>
            </a:r>
          </a:p>
          <a:p>
            <a:pPr marL="990600" lvl="1" indent="-533400">
              <a:lnSpc>
                <a:spcPct val="80000"/>
              </a:lnSpc>
              <a:buFontTx/>
              <a:buAutoNum type="arabicPlain"/>
            </a:pPr>
            <a:r>
              <a:rPr lang="en-US" altLang="en-US" sz="1400" b="1" dirty="0"/>
              <a:t>while next-x not NIL</a:t>
            </a:r>
          </a:p>
          <a:p>
            <a:pPr marL="990600" lvl="1" indent="-533400">
              <a:lnSpc>
                <a:spcPct val="80000"/>
              </a:lnSpc>
              <a:buFontTx/>
              <a:buAutoNum type="arabicPlain"/>
            </a:pPr>
            <a:r>
              <a:rPr lang="en-US" altLang="en-US" sz="1400" dirty="0">
                <a:solidFill>
                  <a:srgbClr val="00B0F0"/>
                </a:solidFill>
              </a:rPr>
              <a:t>   do if(degree[x] not degree[next-x]) or (sibling[next-x] not NIL and degree[sibling[next-x]]=degree[x])</a:t>
            </a:r>
          </a:p>
          <a:p>
            <a:pPr marL="990600" lvl="1" indent="-533400">
              <a:lnSpc>
                <a:spcPct val="80000"/>
              </a:lnSpc>
              <a:buFontTx/>
              <a:buAutoNum type="arabicPlain" startAt="11"/>
            </a:pPr>
            <a:r>
              <a:rPr lang="en-US" altLang="en-US" sz="1400" dirty="0">
                <a:solidFill>
                  <a:srgbClr val="00B0F0"/>
                </a:solidFill>
              </a:rPr>
              <a:t>        then </a:t>
            </a:r>
            <a:r>
              <a:rPr lang="en-US" altLang="en-US" sz="1400" dirty="0" err="1">
                <a:solidFill>
                  <a:srgbClr val="00B0F0"/>
                </a:solidFill>
              </a:rPr>
              <a:t>prev</a:t>
            </a:r>
            <a:r>
              <a:rPr lang="en-US" altLang="en-US" sz="1400" dirty="0">
                <a:solidFill>
                  <a:srgbClr val="00B0F0"/>
                </a:solidFill>
              </a:rPr>
              <a:t>-x &lt;-x                                           </a:t>
            </a:r>
          </a:p>
          <a:p>
            <a:pPr marL="990600" lvl="1" indent="-533400">
              <a:lnSpc>
                <a:spcPct val="80000"/>
              </a:lnSpc>
              <a:buFontTx/>
              <a:buAutoNum type="arabicPlain" startAt="11"/>
            </a:pPr>
            <a:r>
              <a:rPr lang="en-US" altLang="en-US" sz="1400" dirty="0">
                <a:solidFill>
                  <a:srgbClr val="00B0F0"/>
                </a:solidFill>
              </a:rPr>
              <a:t>                x &lt;- next-x</a:t>
            </a:r>
          </a:p>
          <a:p>
            <a:pPr marL="990600" lvl="1" indent="-533400">
              <a:lnSpc>
                <a:spcPct val="80000"/>
              </a:lnSpc>
              <a:buFontTx/>
              <a:buAutoNum type="arabicPlain" startAt="11"/>
            </a:pPr>
            <a:r>
              <a:rPr lang="en-US" altLang="en-US" sz="1400" dirty="0">
                <a:solidFill>
                  <a:schemeClr val="accent3"/>
                </a:solidFill>
              </a:rPr>
              <a:t>        else if key[x] &lt;= key[next-x]</a:t>
            </a:r>
          </a:p>
          <a:p>
            <a:pPr marL="990600" lvl="1" indent="-533400">
              <a:lnSpc>
                <a:spcPct val="80000"/>
              </a:lnSpc>
              <a:buFontTx/>
              <a:buAutoNum type="arabicPlain" startAt="11"/>
            </a:pPr>
            <a:r>
              <a:rPr lang="en-US" altLang="en-US" sz="1400" dirty="0">
                <a:solidFill>
                  <a:schemeClr val="accent3"/>
                </a:solidFill>
              </a:rPr>
              <a:t>                then sibling[x] &lt;- sibling[next-x]</a:t>
            </a:r>
          </a:p>
          <a:p>
            <a:pPr marL="990600" lvl="1" indent="-533400">
              <a:lnSpc>
                <a:spcPct val="80000"/>
              </a:lnSpc>
              <a:buFontTx/>
              <a:buAutoNum type="arabicPlain" startAt="11"/>
            </a:pPr>
            <a:r>
              <a:rPr lang="en-US" altLang="en-US" sz="1400" dirty="0">
                <a:solidFill>
                  <a:schemeClr val="accent3"/>
                </a:solidFill>
              </a:rPr>
              <a:t>                        Binomial-Link(next-</a:t>
            </a:r>
            <a:r>
              <a:rPr lang="en-US" altLang="en-US" sz="1400" dirty="0" err="1">
                <a:solidFill>
                  <a:schemeClr val="accent3"/>
                </a:solidFill>
              </a:rPr>
              <a:t>x,x</a:t>
            </a:r>
            <a:r>
              <a:rPr lang="en-US" altLang="en-US" sz="1400" dirty="0">
                <a:solidFill>
                  <a:schemeClr val="accent3"/>
                </a:solidFill>
              </a:rPr>
              <a:t>)</a:t>
            </a:r>
          </a:p>
          <a:p>
            <a:pPr marL="990600" lvl="1" indent="-533400">
              <a:lnSpc>
                <a:spcPct val="80000"/>
              </a:lnSpc>
              <a:buFontTx/>
              <a:buAutoNum type="arabicPlain" startAt="11"/>
            </a:pPr>
            <a:r>
              <a:rPr lang="en-US" altLang="en-US" sz="1400" dirty="0"/>
              <a:t>                </a:t>
            </a:r>
            <a:r>
              <a:rPr lang="en-US" altLang="en-US" sz="1400" dirty="0">
                <a:solidFill>
                  <a:srgbClr val="00B0F0"/>
                </a:solidFill>
              </a:rPr>
              <a:t>else if </a:t>
            </a:r>
            <a:r>
              <a:rPr lang="en-US" altLang="en-US" sz="1400" dirty="0" err="1">
                <a:solidFill>
                  <a:srgbClr val="00B0F0"/>
                </a:solidFill>
              </a:rPr>
              <a:t>prev</a:t>
            </a:r>
            <a:r>
              <a:rPr lang="en-US" altLang="en-US" sz="1400" dirty="0">
                <a:solidFill>
                  <a:srgbClr val="00B0F0"/>
                </a:solidFill>
              </a:rPr>
              <a:t>-x = NIL</a:t>
            </a:r>
          </a:p>
          <a:p>
            <a:pPr marL="990600" lvl="1" indent="-533400">
              <a:lnSpc>
                <a:spcPct val="80000"/>
              </a:lnSpc>
              <a:buFontTx/>
              <a:buAutoNum type="arabicPlain" startAt="11"/>
            </a:pPr>
            <a:r>
              <a:rPr lang="en-US" altLang="en-US" sz="1400" dirty="0">
                <a:solidFill>
                  <a:srgbClr val="00B0F0"/>
                </a:solidFill>
              </a:rPr>
              <a:t>                              then head[H] &lt;-next-x</a:t>
            </a:r>
          </a:p>
          <a:p>
            <a:pPr marL="990600" lvl="1" indent="-533400">
              <a:lnSpc>
                <a:spcPct val="80000"/>
              </a:lnSpc>
              <a:buFontTx/>
              <a:buAutoNum type="arabicPlain" startAt="11"/>
            </a:pPr>
            <a:r>
              <a:rPr lang="en-US" altLang="en-US" sz="1400" dirty="0">
                <a:solidFill>
                  <a:srgbClr val="00B0F0"/>
                </a:solidFill>
              </a:rPr>
              <a:t>                        else  sibling[</a:t>
            </a:r>
            <a:r>
              <a:rPr lang="en-US" altLang="en-US" sz="1400" dirty="0" err="1">
                <a:solidFill>
                  <a:srgbClr val="00B0F0"/>
                </a:solidFill>
              </a:rPr>
              <a:t>prev</a:t>
            </a:r>
            <a:r>
              <a:rPr lang="en-US" altLang="en-US" sz="1400" dirty="0">
                <a:solidFill>
                  <a:srgbClr val="00B0F0"/>
                </a:solidFill>
              </a:rPr>
              <a:t>-x] &lt;- next-x</a:t>
            </a:r>
          </a:p>
          <a:p>
            <a:pPr marL="990600" lvl="1" indent="-533400">
              <a:lnSpc>
                <a:spcPct val="80000"/>
              </a:lnSpc>
              <a:buFontTx/>
              <a:buAutoNum type="arabicPlain" startAt="11"/>
            </a:pPr>
            <a:r>
              <a:rPr lang="en-US" altLang="en-US" sz="1400" dirty="0">
                <a:solidFill>
                  <a:srgbClr val="00B0F0"/>
                </a:solidFill>
              </a:rPr>
              <a:t>                       Binomial-Link(</a:t>
            </a:r>
            <a:r>
              <a:rPr lang="en-US" altLang="en-US" sz="1400" dirty="0" err="1">
                <a:solidFill>
                  <a:srgbClr val="00B0F0"/>
                </a:solidFill>
              </a:rPr>
              <a:t>x,next</a:t>
            </a:r>
            <a:r>
              <a:rPr lang="en-US" altLang="en-US" sz="1400" dirty="0">
                <a:solidFill>
                  <a:srgbClr val="00B0F0"/>
                </a:solidFill>
              </a:rPr>
              <a:t>-x)</a:t>
            </a:r>
          </a:p>
          <a:p>
            <a:pPr marL="990600" lvl="1" indent="-533400">
              <a:lnSpc>
                <a:spcPct val="80000"/>
              </a:lnSpc>
              <a:buFontTx/>
              <a:buAutoNum type="arabicPlain" startAt="11"/>
            </a:pPr>
            <a:r>
              <a:rPr lang="en-US" altLang="en-US" sz="1400" dirty="0">
                <a:solidFill>
                  <a:srgbClr val="00B0F0"/>
                </a:solidFill>
              </a:rPr>
              <a:t>                       x &lt;- next-x</a:t>
            </a:r>
          </a:p>
          <a:p>
            <a:pPr marL="990600" lvl="1" indent="-533400">
              <a:lnSpc>
                <a:spcPct val="80000"/>
              </a:lnSpc>
              <a:buFontTx/>
              <a:buAutoNum type="arabicPlain" startAt="11"/>
            </a:pPr>
            <a:r>
              <a:rPr lang="en-US" altLang="en-US" sz="1400" dirty="0"/>
              <a:t>        next-x &lt;- sibling[x] </a:t>
            </a:r>
          </a:p>
          <a:p>
            <a:pPr marL="990600" lvl="1" indent="-533400">
              <a:lnSpc>
                <a:spcPct val="80000"/>
              </a:lnSpc>
              <a:buFontTx/>
              <a:buAutoNum type="arabicPlain" startAt="11"/>
            </a:pPr>
            <a:r>
              <a:rPr lang="en-US" altLang="en-US" sz="1400" dirty="0"/>
              <a:t>return H                                    </a:t>
            </a:r>
          </a:p>
          <a:p>
            <a:endParaRPr lang="en-IN" dirty="0"/>
          </a:p>
        </p:txBody>
      </p:sp>
    </p:spTree>
    <p:extLst>
      <p:ext uri="{BB962C8B-B14F-4D97-AF65-F5344CB8AC3E}">
        <p14:creationId xmlns:p14="http://schemas.microsoft.com/office/powerpoint/2010/main" val="3888902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Union Two Binomial Heaps</a:t>
            </a:r>
            <a:endParaRPr lang="en-IN" dirty="0"/>
          </a:p>
        </p:txBody>
      </p:sp>
      <p:sp>
        <p:nvSpPr>
          <p:cNvPr id="3" name="Content Placeholder 2"/>
          <p:cNvSpPr>
            <a:spLocks noGrp="1"/>
          </p:cNvSpPr>
          <p:nvPr>
            <p:ph idx="1"/>
          </p:nvPr>
        </p:nvSpPr>
        <p:spPr>
          <a:xfrm>
            <a:off x="131178" y="861193"/>
            <a:ext cx="11929641" cy="3177407"/>
          </a:xfrm>
        </p:spPr>
        <p:txBody>
          <a:bodyPr/>
          <a:lstStyle/>
          <a:p>
            <a:pPr marL="0" indent="0">
              <a:buNone/>
            </a:pPr>
            <a:r>
              <a:rPr lang="en-US" altLang="en-US" dirty="0"/>
              <a:t>Pseudocode:</a:t>
            </a:r>
          </a:p>
          <a:p>
            <a:pPr marL="990600" lvl="1" indent="-533400">
              <a:buNone/>
            </a:pPr>
            <a:r>
              <a:rPr lang="en-US" altLang="en-US" sz="1800" dirty="0"/>
              <a:t>Binomial-Link(</a:t>
            </a:r>
            <a:r>
              <a:rPr lang="en-US" altLang="en-US" sz="1800" dirty="0" err="1"/>
              <a:t>y,z</a:t>
            </a:r>
            <a:r>
              <a:rPr lang="en-US" altLang="en-US" sz="1800" dirty="0"/>
              <a:t>)</a:t>
            </a:r>
          </a:p>
          <a:p>
            <a:pPr marL="990600" lvl="1" indent="-533400">
              <a:buNone/>
            </a:pPr>
            <a:r>
              <a:rPr lang="en-US" altLang="en-US" sz="1800" dirty="0"/>
              <a:t>1   p[y] &lt;- z</a:t>
            </a:r>
          </a:p>
          <a:p>
            <a:pPr marL="990600" lvl="1" indent="-533400">
              <a:buNone/>
            </a:pPr>
            <a:r>
              <a:rPr lang="en-US" altLang="en-US" sz="1800" dirty="0"/>
              <a:t>2   sibling[y] &lt;- child[z]</a:t>
            </a:r>
          </a:p>
          <a:p>
            <a:pPr marL="990600" lvl="1" indent="-533400">
              <a:buNone/>
            </a:pPr>
            <a:r>
              <a:rPr lang="en-US" altLang="en-US" sz="1800" dirty="0"/>
              <a:t>3   child[z] &lt;- y</a:t>
            </a:r>
          </a:p>
          <a:p>
            <a:pPr marL="990600" lvl="1" indent="-533400">
              <a:buFontTx/>
              <a:buAutoNum type="arabicPlain" startAt="4"/>
            </a:pPr>
            <a:r>
              <a:rPr lang="en-US" altLang="en-US" sz="1800" dirty="0"/>
              <a:t>degree[z] &lt;- degree[z] + 1</a:t>
            </a:r>
          </a:p>
          <a:p>
            <a:pPr marL="609600" indent="-609600"/>
            <a:endParaRPr lang="en-US" altLang="en-US" sz="2000" dirty="0"/>
          </a:p>
          <a:p>
            <a:pPr marL="609600" indent="-609600"/>
            <a:r>
              <a:rPr lang="en-US" altLang="en-US" sz="2000" dirty="0"/>
              <a:t>Example: link node 5 to node 1</a:t>
            </a:r>
          </a:p>
          <a:p>
            <a:pPr marL="0" indent="0">
              <a:buNone/>
            </a:pPr>
            <a:endParaRPr lang="en-IN" dirty="0"/>
          </a:p>
        </p:txBody>
      </p:sp>
      <p:sp>
        <p:nvSpPr>
          <p:cNvPr id="4" name="Oval 28"/>
          <p:cNvSpPr>
            <a:spLocks noChangeArrowheads="1"/>
          </p:cNvSpPr>
          <p:nvPr/>
        </p:nvSpPr>
        <p:spPr bwMode="auto">
          <a:xfrm>
            <a:off x="4038600" y="4953000"/>
            <a:ext cx="304800" cy="304800"/>
          </a:xfrm>
          <a:prstGeom prst="ellips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5</a:t>
            </a:r>
          </a:p>
        </p:txBody>
      </p:sp>
      <p:sp>
        <p:nvSpPr>
          <p:cNvPr id="5" name="Oval 29"/>
          <p:cNvSpPr>
            <a:spLocks noChangeArrowheads="1"/>
          </p:cNvSpPr>
          <p:nvPr/>
        </p:nvSpPr>
        <p:spPr bwMode="auto">
          <a:xfrm>
            <a:off x="2667000" y="4191000"/>
            <a:ext cx="304800" cy="304800"/>
          </a:xfrm>
          <a:prstGeom prst="ellips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a:t>
            </a:r>
          </a:p>
        </p:txBody>
      </p:sp>
      <p:sp>
        <p:nvSpPr>
          <p:cNvPr id="6" name="Oval 30"/>
          <p:cNvSpPr>
            <a:spLocks noChangeArrowheads="1"/>
          </p:cNvSpPr>
          <p:nvPr/>
        </p:nvSpPr>
        <p:spPr bwMode="auto">
          <a:xfrm>
            <a:off x="2667000" y="4800600"/>
            <a:ext cx="304800" cy="304800"/>
          </a:xfrm>
          <a:prstGeom prst="ellips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7" name="Oval 37"/>
          <p:cNvSpPr>
            <a:spLocks noChangeArrowheads="1"/>
          </p:cNvSpPr>
          <p:nvPr/>
        </p:nvSpPr>
        <p:spPr bwMode="auto">
          <a:xfrm>
            <a:off x="4038600" y="5562600"/>
            <a:ext cx="304800" cy="304800"/>
          </a:xfrm>
          <a:prstGeom prst="ellips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7</a:t>
            </a:r>
          </a:p>
        </p:txBody>
      </p:sp>
      <p:sp>
        <p:nvSpPr>
          <p:cNvPr id="8" name="AutoShape 41"/>
          <p:cNvSpPr>
            <a:spLocks noChangeArrowheads="1"/>
          </p:cNvSpPr>
          <p:nvPr/>
        </p:nvSpPr>
        <p:spPr bwMode="auto">
          <a:xfrm>
            <a:off x="3657600" y="4572000"/>
            <a:ext cx="304800" cy="762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 name="Oval 42"/>
          <p:cNvSpPr>
            <a:spLocks noChangeArrowheads="1"/>
          </p:cNvSpPr>
          <p:nvPr/>
        </p:nvSpPr>
        <p:spPr bwMode="auto">
          <a:xfrm>
            <a:off x="4648200" y="4343400"/>
            <a:ext cx="304800" cy="304800"/>
          </a:xfrm>
          <a:prstGeom prst="ellips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a:t>
            </a:r>
          </a:p>
        </p:txBody>
      </p:sp>
      <p:sp>
        <p:nvSpPr>
          <p:cNvPr id="10" name="Oval 43"/>
          <p:cNvSpPr>
            <a:spLocks noChangeArrowheads="1"/>
          </p:cNvSpPr>
          <p:nvPr/>
        </p:nvSpPr>
        <p:spPr bwMode="auto">
          <a:xfrm>
            <a:off x="4648200" y="4953000"/>
            <a:ext cx="304800" cy="304800"/>
          </a:xfrm>
          <a:prstGeom prst="ellips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11" name="Oval 46"/>
          <p:cNvSpPr>
            <a:spLocks noChangeArrowheads="1"/>
          </p:cNvSpPr>
          <p:nvPr/>
        </p:nvSpPr>
        <p:spPr bwMode="auto">
          <a:xfrm>
            <a:off x="1828800" y="4191000"/>
            <a:ext cx="304800" cy="304800"/>
          </a:xfrm>
          <a:prstGeom prst="ellips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t>5</a:t>
            </a:r>
          </a:p>
        </p:txBody>
      </p:sp>
      <p:sp>
        <p:nvSpPr>
          <p:cNvPr id="12" name="Oval 47"/>
          <p:cNvSpPr>
            <a:spLocks noChangeArrowheads="1"/>
          </p:cNvSpPr>
          <p:nvPr/>
        </p:nvSpPr>
        <p:spPr bwMode="auto">
          <a:xfrm>
            <a:off x="1828800" y="4800600"/>
            <a:ext cx="304800" cy="304800"/>
          </a:xfrm>
          <a:prstGeom prst="ellips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t>7</a:t>
            </a:r>
          </a:p>
        </p:txBody>
      </p:sp>
      <p:sp>
        <p:nvSpPr>
          <p:cNvPr id="13" name="Line 49"/>
          <p:cNvSpPr>
            <a:spLocks noChangeShapeType="1"/>
          </p:cNvSpPr>
          <p:nvPr/>
        </p:nvSpPr>
        <p:spPr bwMode="auto">
          <a:xfrm>
            <a:off x="2743200" y="4495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 name="Line 50"/>
          <p:cNvSpPr>
            <a:spLocks noChangeShapeType="1"/>
          </p:cNvSpPr>
          <p:nvPr/>
        </p:nvSpPr>
        <p:spPr bwMode="auto">
          <a:xfrm flipV="1">
            <a:off x="2895600" y="4495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 name="Line 51"/>
          <p:cNvSpPr>
            <a:spLocks noChangeShapeType="1"/>
          </p:cNvSpPr>
          <p:nvPr/>
        </p:nvSpPr>
        <p:spPr bwMode="auto">
          <a:xfrm flipV="1">
            <a:off x="2057400" y="4495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 name="Line 52"/>
          <p:cNvSpPr>
            <a:spLocks noChangeShapeType="1"/>
          </p:cNvSpPr>
          <p:nvPr/>
        </p:nvSpPr>
        <p:spPr bwMode="auto">
          <a:xfrm>
            <a:off x="1905000" y="4495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 name="Line 53"/>
          <p:cNvSpPr>
            <a:spLocks noChangeShapeType="1"/>
          </p:cNvSpPr>
          <p:nvPr/>
        </p:nvSpPr>
        <p:spPr bwMode="auto">
          <a:xfrm flipV="1">
            <a:off x="4343400" y="46482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 name="Line 54"/>
          <p:cNvSpPr>
            <a:spLocks noChangeShapeType="1"/>
          </p:cNvSpPr>
          <p:nvPr/>
        </p:nvSpPr>
        <p:spPr bwMode="auto">
          <a:xfrm flipH="1">
            <a:off x="4191000" y="44958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9" name="Line 55"/>
          <p:cNvSpPr>
            <a:spLocks noChangeShapeType="1"/>
          </p:cNvSpPr>
          <p:nvPr/>
        </p:nvSpPr>
        <p:spPr bwMode="auto">
          <a:xfrm flipV="1">
            <a:off x="4800600" y="4648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 name="Line 56"/>
          <p:cNvSpPr>
            <a:spLocks noChangeShapeType="1"/>
          </p:cNvSpPr>
          <p:nvPr/>
        </p:nvSpPr>
        <p:spPr bwMode="auto">
          <a:xfrm>
            <a:off x="4343400" y="51816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 name="Line 57"/>
          <p:cNvSpPr>
            <a:spLocks noChangeShapeType="1"/>
          </p:cNvSpPr>
          <p:nvPr/>
        </p:nvSpPr>
        <p:spPr bwMode="auto">
          <a:xfrm flipV="1">
            <a:off x="4267200" y="5257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2" name="Line 58"/>
          <p:cNvSpPr>
            <a:spLocks noChangeShapeType="1"/>
          </p:cNvSpPr>
          <p:nvPr/>
        </p:nvSpPr>
        <p:spPr bwMode="auto">
          <a:xfrm>
            <a:off x="4114800" y="5257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 name="AutoShape 59"/>
          <p:cNvSpPr>
            <a:spLocks noChangeArrowheads="1"/>
          </p:cNvSpPr>
          <p:nvPr/>
        </p:nvSpPr>
        <p:spPr bwMode="auto">
          <a:xfrm>
            <a:off x="533400" y="5181600"/>
            <a:ext cx="762000" cy="381000"/>
          </a:xfrm>
          <a:prstGeom prst="wedgeRectCallout">
            <a:avLst>
              <a:gd name="adj1" fmla="val 125000"/>
              <a:gd name="adj2" fmla="val -19541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child</a:t>
            </a:r>
          </a:p>
        </p:txBody>
      </p:sp>
      <p:sp>
        <p:nvSpPr>
          <p:cNvPr id="24" name="AutoShape 60"/>
          <p:cNvSpPr>
            <a:spLocks noChangeArrowheads="1"/>
          </p:cNvSpPr>
          <p:nvPr/>
        </p:nvSpPr>
        <p:spPr bwMode="auto">
          <a:xfrm>
            <a:off x="2209800" y="5638800"/>
            <a:ext cx="1066800" cy="381000"/>
          </a:xfrm>
          <a:prstGeom prst="wedgeRectCallout">
            <a:avLst>
              <a:gd name="adj1" fmla="val -59671"/>
              <a:gd name="adj2" fmla="val -30708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parent</a:t>
            </a:r>
          </a:p>
        </p:txBody>
      </p:sp>
      <p:sp>
        <p:nvSpPr>
          <p:cNvPr id="25" name="AutoShape 61"/>
          <p:cNvSpPr>
            <a:spLocks noChangeArrowheads="1"/>
          </p:cNvSpPr>
          <p:nvPr/>
        </p:nvSpPr>
        <p:spPr bwMode="auto">
          <a:xfrm>
            <a:off x="5105400" y="5562600"/>
            <a:ext cx="1066800" cy="381000"/>
          </a:xfrm>
          <a:prstGeom prst="wedgeRectCallout">
            <a:avLst>
              <a:gd name="adj1" fmla="val -107736"/>
              <a:gd name="adj2" fmla="val -1362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sibling</a:t>
            </a:r>
          </a:p>
        </p:txBody>
      </p:sp>
    </p:spTree>
    <p:extLst>
      <p:ext uri="{BB962C8B-B14F-4D97-AF65-F5344CB8AC3E}">
        <p14:creationId xmlns:p14="http://schemas.microsoft.com/office/powerpoint/2010/main" val="28426212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Union Two Binomial Heaps</a:t>
            </a:r>
            <a:endParaRPr lang="en-IN" dirty="0"/>
          </a:p>
        </p:txBody>
      </p:sp>
      <p:sp>
        <p:nvSpPr>
          <p:cNvPr id="3" name="Content Placeholder 2"/>
          <p:cNvSpPr>
            <a:spLocks noGrp="1"/>
          </p:cNvSpPr>
          <p:nvPr>
            <p:ph idx="1"/>
          </p:nvPr>
        </p:nvSpPr>
        <p:spPr/>
        <p:txBody>
          <a:bodyPr/>
          <a:lstStyle/>
          <a:p>
            <a:r>
              <a:rPr lang="en-GB" altLang="en-US" sz="2000" dirty="0"/>
              <a:t>Binomial-Heap-Merge(H1,H2)</a:t>
            </a:r>
          </a:p>
          <a:p>
            <a:pPr lvl="1">
              <a:buNone/>
            </a:pPr>
            <a:r>
              <a:rPr lang="en-GB" altLang="en-US" sz="1800" dirty="0"/>
              <a:t>P </a:t>
            </a:r>
            <a:r>
              <a:rPr lang="en-GB" altLang="en-US" sz="1800" dirty="0">
                <a:sym typeface="Symbol" panose="05050102010706020507" pitchFamily="18" charset="2"/>
              </a:rPr>
              <a:t></a:t>
            </a:r>
            <a:r>
              <a:rPr lang="en-GB" altLang="en-US" sz="1800" dirty="0"/>
              <a:t> Head[H];</a:t>
            </a:r>
          </a:p>
          <a:p>
            <a:pPr lvl="1">
              <a:buNone/>
            </a:pPr>
            <a:r>
              <a:rPr lang="en-GB" altLang="en-US" sz="1800" dirty="0"/>
              <a:t>P1 </a:t>
            </a:r>
            <a:r>
              <a:rPr lang="en-GB" altLang="en-US" sz="1800" dirty="0">
                <a:sym typeface="Symbol" panose="05050102010706020507" pitchFamily="18" charset="2"/>
              </a:rPr>
              <a:t></a:t>
            </a:r>
            <a:r>
              <a:rPr lang="en-GB" altLang="en-US" sz="1800" dirty="0"/>
              <a:t> Head[H1];</a:t>
            </a:r>
          </a:p>
          <a:p>
            <a:pPr lvl="1">
              <a:buNone/>
            </a:pPr>
            <a:r>
              <a:rPr lang="en-GB" altLang="en-US" sz="1800" dirty="0"/>
              <a:t>P2 </a:t>
            </a:r>
            <a:r>
              <a:rPr lang="en-GB" altLang="en-US" sz="1800" dirty="0">
                <a:sym typeface="Symbol" panose="05050102010706020507" pitchFamily="18" charset="2"/>
              </a:rPr>
              <a:t></a:t>
            </a:r>
            <a:r>
              <a:rPr lang="en-GB" altLang="en-US" sz="1800" dirty="0"/>
              <a:t> Head[H2]</a:t>
            </a:r>
          </a:p>
          <a:p>
            <a:pPr lvl="1">
              <a:buNone/>
            </a:pPr>
            <a:r>
              <a:rPr lang="en-GB" altLang="en-US" sz="1800" dirty="0"/>
              <a:t>	</a:t>
            </a:r>
            <a:r>
              <a:rPr lang="en-GB" altLang="en-US" sz="1800" b="1" dirty="0"/>
              <a:t>while</a:t>
            </a:r>
            <a:r>
              <a:rPr lang="en-GB" altLang="en-US" sz="1800" dirty="0"/>
              <a:t> P1 </a:t>
            </a:r>
            <a:r>
              <a:rPr lang="en-GB" altLang="en-US" sz="1800" dirty="0">
                <a:sym typeface="Symbol" panose="05050102010706020507" pitchFamily="18" charset="2"/>
              </a:rPr>
              <a:t>≠ NIL</a:t>
            </a:r>
            <a:r>
              <a:rPr lang="en-GB" altLang="en-US" sz="1800" dirty="0"/>
              <a:t> </a:t>
            </a:r>
            <a:r>
              <a:rPr lang="en-GB" altLang="en-US" sz="1800" b="1" dirty="0"/>
              <a:t>OR  </a:t>
            </a:r>
            <a:r>
              <a:rPr lang="en-GB" altLang="en-US" sz="1800" dirty="0"/>
              <a:t>P2 </a:t>
            </a:r>
            <a:r>
              <a:rPr lang="en-GB" altLang="en-US" sz="1800" dirty="0">
                <a:sym typeface="Symbol" panose="05050102010706020507" pitchFamily="18" charset="2"/>
              </a:rPr>
              <a:t>≠</a:t>
            </a:r>
            <a:r>
              <a:rPr lang="en-GB" altLang="en-US" sz="1800" dirty="0"/>
              <a:t> NIL </a:t>
            </a:r>
            <a:r>
              <a:rPr lang="en-GB" altLang="en-US" sz="1800" b="1" dirty="0"/>
              <a:t>do</a:t>
            </a:r>
          </a:p>
          <a:p>
            <a:pPr lvl="1">
              <a:buNone/>
            </a:pPr>
            <a:r>
              <a:rPr lang="en-GB" altLang="en-US" sz="1800" dirty="0"/>
              <a:t>		</a:t>
            </a:r>
            <a:r>
              <a:rPr lang="en-GB" altLang="en-US" sz="1800" b="1" dirty="0"/>
              <a:t>if</a:t>
            </a:r>
            <a:r>
              <a:rPr lang="en-GB" altLang="en-US" sz="1800" dirty="0"/>
              <a:t> degree[P1] &lt; degree[P2] </a:t>
            </a:r>
            <a:r>
              <a:rPr lang="en-GB" altLang="en-US" sz="1800" b="1" dirty="0"/>
              <a:t>then</a:t>
            </a:r>
          </a:p>
          <a:p>
            <a:pPr lvl="1">
              <a:buNone/>
            </a:pPr>
            <a:r>
              <a:rPr lang="en-GB" altLang="en-US" sz="1800" dirty="0"/>
              <a:t>		        sibling [P]</a:t>
            </a:r>
            <a:r>
              <a:rPr lang="en-GB" altLang="en-US" sz="1800" dirty="0">
                <a:sym typeface="Symbol" panose="05050102010706020507" pitchFamily="18" charset="2"/>
              </a:rPr>
              <a:t></a:t>
            </a:r>
            <a:r>
              <a:rPr lang="en-GB" altLang="en-US" sz="1800" dirty="0"/>
              <a:t> P1;</a:t>
            </a:r>
          </a:p>
          <a:p>
            <a:pPr lvl="1">
              <a:buNone/>
            </a:pPr>
            <a:r>
              <a:rPr lang="en-GB" altLang="en-US" sz="1800" dirty="0"/>
              <a:t>		        P1</a:t>
            </a:r>
            <a:r>
              <a:rPr lang="en-GB" altLang="en-US" sz="1800" b="1" dirty="0"/>
              <a:t> </a:t>
            </a:r>
            <a:r>
              <a:rPr lang="en-GB" altLang="en-US" sz="1800" dirty="0">
                <a:sym typeface="Symbol" panose="05050102010706020507" pitchFamily="18" charset="2"/>
              </a:rPr>
              <a:t></a:t>
            </a:r>
            <a:r>
              <a:rPr lang="en-GB" altLang="en-US" sz="1800" dirty="0"/>
              <a:t> sibling[P1]</a:t>
            </a:r>
          </a:p>
          <a:p>
            <a:pPr lvl="1">
              <a:buNone/>
            </a:pPr>
            <a:r>
              <a:rPr lang="en-GB" altLang="en-US" sz="1800" dirty="0"/>
              <a:t>		        P&lt;-sibling[p]	</a:t>
            </a:r>
          </a:p>
          <a:p>
            <a:pPr lvl="1">
              <a:buNone/>
            </a:pPr>
            <a:r>
              <a:rPr lang="en-GB" altLang="en-US" sz="1800" dirty="0"/>
              <a:t>		</a:t>
            </a:r>
            <a:r>
              <a:rPr lang="en-GB" altLang="en-US" sz="1800" b="1" dirty="0"/>
              <a:t>else</a:t>
            </a:r>
          </a:p>
          <a:p>
            <a:pPr lvl="1">
              <a:buNone/>
            </a:pPr>
            <a:r>
              <a:rPr lang="en-GB" altLang="en-US" sz="1800" b="1" dirty="0"/>
              <a:t>		        </a:t>
            </a:r>
            <a:r>
              <a:rPr lang="en-GB" altLang="en-US" sz="1800" dirty="0"/>
              <a:t>sibling[P] </a:t>
            </a:r>
            <a:r>
              <a:rPr lang="en-GB" altLang="en-US" sz="1800" dirty="0">
                <a:sym typeface="Symbol" panose="05050102010706020507" pitchFamily="18" charset="2"/>
              </a:rPr>
              <a:t></a:t>
            </a:r>
            <a:r>
              <a:rPr lang="en-GB" altLang="en-US" sz="1800" dirty="0"/>
              <a:t> P2; </a:t>
            </a:r>
          </a:p>
          <a:p>
            <a:pPr lvl="1">
              <a:buNone/>
            </a:pPr>
            <a:r>
              <a:rPr lang="en-GB" altLang="en-US" sz="1800" dirty="0"/>
              <a:t>		         P2</a:t>
            </a:r>
            <a:r>
              <a:rPr lang="en-GB" altLang="en-US" sz="1800" b="1" dirty="0"/>
              <a:t> </a:t>
            </a:r>
            <a:r>
              <a:rPr lang="en-GB" altLang="en-US" sz="1800" dirty="0">
                <a:sym typeface="Symbol" panose="05050102010706020507" pitchFamily="18" charset="2"/>
              </a:rPr>
              <a:t></a:t>
            </a:r>
            <a:r>
              <a:rPr lang="en-GB" altLang="en-US" sz="1800" dirty="0"/>
              <a:t> sibling[P2]</a:t>
            </a:r>
          </a:p>
          <a:p>
            <a:pPr lvl="1">
              <a:buNone/>
            </a:pPr>
            <a:r>
              <a:rPr lang="en-GB" altLang="en-US" sz="1800" dirty="0"/>
              <a:t>		         P&lt;-sibling[p]</a:t>
            </a:r>
            <a:r>
              <a:rPr lang="en-GB" altLang="en-US" sz="1600" dirty="0"/>
              <a:t>	</a:t>
            </a:r>
          </a:p>
          <a:p>
            <a:pPr lvl="1">
              <a:buNone/>
            </a:pPr>
            <a:endParaRPr lang="en-US" altLang="en-US" sz="1600" dirty="0"/>
          </a:p>
          <a:p>
            <a:r>
              <a:rPr lang="en-US" altLang="en-US" sz="1800" dirty="0"/>
              <a:t>Run time: The running time is O (log n)</a:t>
            </a:r>
          </a:p>
          <a:p>
            <a:r>
              <a:rPr lang="en-US" altLang="en-US" sz="1800" dirty="0"/>
              <a:t>If H1 contains n1 node and H2 contains n2 nodes, then H1 contains at most </a:t>
            </a:r>
            <a:r>
              <a:rPr lang="en-US" altLang="en-US" sz="1800" b="1" dirty="0"/>
              <a:t>log n1+1 </a:t>
            </a:r>
            <a:r>
              <a:rPr lang="en-US" altLang="en-US" sz="1800" dirty="0"/>
              <a:t>roots and H2 contains at most </a:t>
            </a:r>
            <a:r>
              <a:rPr lang="en-US" altLang="en-US" sz="1800" b="1" dirty="0"/>
              <a:t>log n2+1 </a:t>
            </a:r>
            <a:r>
              <a:rPr lang="en-US" altLang="en-US" sz="1800" dirty="0"/>
              <a:t>roots, and H contains at most </a:t>
            </a:r>
            <a:r>
              <a:rPr lang="en-US" altLang="en-US" sz="1800" b="1" dirty="0"/>
              <a:t>(logn1+logn2+2) </a:t>
            </a:r>
            <a:r>
              <a:rPr lang="en-US" altLang="en-US" sz="1800" dirty="0"/>
              <a:t>nodes, Binomial-Heap-Merge is O (log n) + the while loop is O (log n).  Thus, the total time is O(log n). </a:t>
            </a:r>
          </a:p>
        </p:txBody>
      </p:sp>
    </p:spTree>
    <p:extLst>
      <p:ext uri="{BB962C8B-B14F-4D97-AF65-F5344CB8AC3E}">
        <p14:creationId xmlns:p14="http://schemas.microsoft.com/office/powerpoint/2010/main" val="2311778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Insert New Node</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altLang="en-US" dirty="0"/>
              <a:t>Create a new heap H’ and set head[H’] to the new node.</a:t>
            </a:r>
          </a:p>
          <a:p>
            <a:pPr marL="457200" indent="-457200">
              <a:buFont typeface="+mj-lt"/>
              <a:buAutoNum type="arabicPeriod"/>
            </a:pPr>
            <a:r>
              <a:rPr lang="en-US" altLang="en-US" dirty="0"/>
              <a:t>Union the new heap H’ with the existing heap H.</a:t>
            </a:r>
          </a:p>
          <a:p>
            <a:pPr marL="609600" indent="-609600"/>
            <a:endParaRPr lang="en-US" altLang="en-US" dirty="0"/>
          </a:p>
          <a:p>
            <a:pPr marL="0" indent="0">
              <a:buNone/>
            </a:pPr>
            <a:r>
              <a:rPr lang="en-US" altLang="en-US" dirty="0"/>
              <a:t>Pseudocode:</a:t>
            </a:r>
          </a:p>
          <a:p>
            <a:pPr marL="990600" lvl="1" indent="-533400">
              <a:buNone/>
            </a:pPr>
            <a:r>
              <a:rPr lang="en-US" altLang="en-US" b="1" dirty="0">
                <a:solidFill>
                  <a:srgbClr val="C00000"/>
                </a:solidFill>
              </a:rPr>
              <a:t>Binomial-Heap-Insert(</a:t>
            </a:r>
            <a:r>
              <a:rPr lang="en-US" altLang="en-US" b="1" dirty="0" err="1">
                <a:solidFill>
                  <a:srgbClr val="C00000"/>
                </a:solidFill>
              </a:rPr>
              <a:t>H,x</a:t>
            </a:r>
            <a:r>
              <a:rPr lang="en-US" altLang="en-US" b="1" dirty="0">
                <a:solidFill>
                  <a:srgbClr val="C00000"/>
                </a:solidFill>
              </a:rPr>
              <a:t>)</a:t>
            </a:r>
          </a:p>
          <a:p>
            <a:pPr marL="990600" lvl="1" indent="-533400">
              <a:buFontTx/>
              <a:buAutoNum type="arabicPlain"/>
            </a:pPr>
            <a:r>
              <a:rPr lang="en-US" altLang="en-US" dirty="0"/>
              <a:t>H’ &lt;- Make-Binomial-Heap()</a:t>
            </a:r>
          </a:p>
          <a:p>
            <a:pPr marL="990600" lvl="1" indent="-533400">
              <a:buFontTx/>
              <a:buAutoNum type="arabicPlain"/>
            </a:pPr>
            <a:r>
              <a:rPr lang="en-US" altLang="en-US" dirty="0"/>
              <a:t>p[x] &lt;- NIL</a:t>
            </a:r>
          </a:p>
          <a:p>
            <a:pPr marL="990600" lvl="1" indent="-533400">
              <a:buFontTx/>
              <a:buAutoNum type="arabicPlain"/>
            </a:pPr>
            <a:r>
              <a:rPr lang="en-US" altLang="en-US" dirty="0"/>
              <a:t>child[x] &lt;- NIL</a:t>
            </a:r>
          </a:p>
          <a:p>
            <a:pPr marL="990600" lvl="1" indent="-533400">
              <a:buFontTx/>
              <a:buAutoNum type="arabicPlain"/>
            </a:pPr>
            <a:r>
              <a:rPr lang="en-US" altLang="en-US" dirty="0"/>
              <a:t>sibling[x] &lt;- NIL</a:t>
            </a:r>
          </a:p>
          <a:p>
            <a:pPr marL="990600" lvl="1" indent="-533400">
              <a:buFontTx/>
              <a:buAutoNum type="arabicPlain"/>
            </a:pPr>
            <a:r>
              <a:rPr lang="en-US" altLang="en-US" dirty="0"/>
              <a:t>degree[x] &lt;- 0</a:t>
            </a:r>
          </a:p>
          <a:p>
            <a:pPr marL="990600" lvl="1" indent="-533400">
              <a:buFontTx/>
              <a:buAutoNum type="arabicPlain"/>
            </a:pPr>
            <a:r>
              <a:rPr lang="en-US" altLang="en-US" dirty="0"/>
              <a:t>head[H’] &lt;- x</a:t>
            </a:r>
          </a:p>
          <a:p>
            <a:pPr marL="990600" lvl="1" indent="-533400">
              <a:buFontTx/>
              <a:buAutoNum type="arabicPlain"/>
            </a:pPr>
            <a:r>
              <a:rPr lang="en-US" altLang="en-US" dirty="0"/>
              <a:t>H &lt;- Binomial-Heap-Union(H,H’)</a:t>
            </a:r>
          </a:p>
          <a:p>
            <a:pPr marL="0" indent="0">
              <a:buNone/>
            </a:pPr>
            <a:r>
              <a:rPr lang="en-US" altLang="en-US" dirty="0"/>
              <a:t>Run time: O(log n)</a:t>
            </a:r>
          </a:p>
          <a:p>
            <a:pPr marL="0" indent="0">
              <a:buNone/>
            </a:pPr>
            <a:endParaRPr lang="en-IN" dirty="0"/>
          </a:p>
        </p:txBody>
      </p:sp>
    </p:spTree>
    <p:extLst>
      <p:ext uri="{BB962C8B-B14F-4D97-AF65-F5344CB8AC3E}">
        <p14:creationId xmlns:p14="http://schemas.microsoft.com/office/powerpoint/2010/main" val="40322640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Insert New Node Example</a:t>
            </a:r>
            <a:endParaRPr lang="en-IN" dirty="0"/>
          </a:p>
        </p:txBody>
      </p:sp>
      <p:sp>
        <p:nvSpPr>
          <p:cNvPr id="4" name="Oval 4"/>
          <p:cNvSpPr>
            <a:spLocks noChangeArrowheads="1"/>
          </p:cNvSpPr>
          <p:nvPr/>
        </p:nvSpPr>
        <p:spPr bwMode="auto">
          <a:xfrm>
            <a:off x="3894786" y="2265608"/>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a:t>
            </a:r>
          </a:p>
        </p:txBody>
      </p:sp>
      <p:sp>
        <p:nvSpPr>
          <p:cNvPr id="5" name="Oval 5"/>
          <p:cNvSpPr>
            <a:spLocks noChangeArrowheads="1"/>
          </p:cNvSpPr>
          <p:nvPr/>
        </p:nvSpPr>
        <p:spPr bwMode="auto">
          <a:xfrm>
            <a:off x="3894786" y="2875208"/>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6" name="Oval 6"/>
          <p:cNvSpPr>
            <a:spLocks noChangeArrowheads="1"/>
          </p:cNvSpPr>
          <p:nvPr/>
        </p:nvSpPr>
        <p:spPr bwMode="auto">
          <a:xfrm>
            <a:off x="3208986" y="2875208"/>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7" name="Oval 7"/>
          <p:cNvSpPr>
            <a:spLocks noChangeArrowheads="1"/>
          </p:cNvSpPr>
          <p:nvPr/>
        </p:nvSpPr>
        <p:spPr bwMode="auto">
          <a:xfrm>
            <a:off x="3208986" y="3484808"/>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8" name="Line 8"/>
          <p:cNvSpPr>
            <a:spLocks noChangeShapeType="1"/>
          </p:cNvSpPr>
          <p:nvPr/>
        </p:nvSpPr>
        <p:spPr bwMode="auto">
          <a:xfrm>
            <a:off x="3361386" y="3180008"/>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9" name="Line 9"/>
          <p:cNvSpPr>
            <a:spLocks noChangeShapeType="1"/>
          </p:cNvSpPr>
          <p:nvPr/>
        </p:nvSpPr>
        <p:spPr bwMode="auto">
          <a:xfrm>
            <a:off x="4047186" y="2570408"/>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10" name="Line 10"/>
          <p:cNvSpPr>
            <a:spLocks noChangeShapeType="1"/>
          </p:cNvSpPr>
          <p:nvPr/>
        </p:nvSpPr>
        <p:spPr bwMode="auto">
          <a:xfrm flipV="1">
            <a:off x="3437586" y="2494208"/>
            <a:ext cx="457200" cy="3810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11" name="Oval 12"/>
          <p:cNvSpPr>
            <a:spLocks noChangeArrowheads="1"/>
          </p:cNvSpPr>
          <p:nvPr/>
        </p:nvSpPr>
        <p:spPr bwMode="auto">
          <a:xfrm>
            <a:off x="6942786" y="2189408"/>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5</a:t>
            </a:r>
          </a:p>
        </p:txBody>
      </p:sp>
      <p:sp>
        <p:nvSpPr>
          <p:cNvPr id="12" name="Text Box 13"/>
          <p:cNvSpPr txBox="1">
            <a:spLocks noChangeArrowheads="1"/>
          </p:cNvSpPr>
          <p:nvPr/>
        </p:nvSpPr>
        <p:spPr bwMode="auto">
          <a:xfrm>
            <a:off x="5571186" y="2189408"/>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a:t>head[H’]</a:t>
            </a:r>
          </a:p>
        </p:txBody>
      </p:sp>
      <p:sp>
        <p:nvSpPr>
          <p:cNvPr id="13" name="Line 14"/>
          <p:cNvSpPr>
            <a:spLocks noChangeShapeType="1"/>
          </p:cNvSpPr>
          <p:nvPr/>
        </p:nvSpPr>
        <p:spPr bwMode="auto">
          <a:xfrm>
            <a:off x="6180786" y="2341808"/>
            <a:ext cx="762000" cy="0"/>
          </a:xfrm>
          <a:prstGeom prst="line">
            <a:avLst/>
          </a:prstGeom>
          <a:ln w="38100">
            <a:headEnd/>
            <a:tailEnd type="triangle" w="med" len="me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14" name="Text Box 15"/>
          <p:cNvSpPr txBox="1">
            <a:spLocks noChangeArrowheads="1"/>
          </p:cNvSpPr>
          <p:nvPr/>
        </p:nvSpPr>
        <p:spPr bwMode="auto">
          <a:xfrm>
            <a:off x="2523186" y="2265608"/>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a:t>head[H]</a:t>
            </a:r>
          </a:p>
        </p:txBody>
      </p:sp>
      <p:sp>
        <p:nvSpPr>
          <p:cNvPr id="15" name="Line 16"/>
          <p:cNvSpPr>
            <a:spLocks noChangeShapeType="1"/>
          </p:cNvSpPr>
          <p:nvPr/>
        </p:nvSpPr>
        <p:spPr bwMode="auto">
          <a:xfrm>
            <a:off x="3132786" y="2418008"/>
            <a:ext cx="762000" cy="0"/>
          </a:xfrm>
          <a:prstGeom prst="line">
            <a:avLst/>
          </a:prstGeom>
          <a:ln w="38100">
            <a:headEnd/>
            <a:tailEnd type="triangle" w="med" len="me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16" name="Oval 17"/>
          <p:cNvSpPr>
            <a:spLocks noChangeArrowheads="1"/>
          </p:cNvSpPr>
          <p:nvPr/>
        </p:nvSpPr>
        <p:spPr bwMode="auto">
          <a:xfrm>
            <a:off x="3132786" y="1275008"/>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5</a:t>
            </a:r>
          </a:p>
        </p:txBody>
      </p:sp>
      <p:sp>
        <p:nvSpPr>
          <p:cNvPr id="17" name="Text Box 18"/>
          <p:cNvSpPr txBox="1">
            <a:spLocks noChangeArrowheads="1"/>
          </p:cNvSpPr>
          <p:nvPr/>
        </p:nvSpPr>
        <p:spPr bwMode="auto">
          <a:xfrm>
            <a:off x="1456386" y="1198808"/>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New node:</a:t>
            </a:r>
          </a:p>
        </p:txBody>
      </p:sp>
      <p:sp>
        <p:nvSpPr>
          <p:cNvPr id="18" name="Oval 19"/>
          <p:cNvSpPr>
            <a:spLocks noChangeArrowheads="1"/>
          </p:cNvSpPr>
          <p:nvPr/>
        </p:nvSpPr>
        <p:spPr bwMode="auto">
          <a:xfrm>
            <a:off x="6180786" y="4170608"/>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a:t>
            </a:r>
          </a:p>
        </p:txBody>
      </p:sp>
      <p:sp>
        <p:nvSpPr>
          <p:cNvPr id="19" name="Oval 20"/>
          <p:cNvSpPr>
            <a:spLocks noChangeArrowheads="1"/>
          </p:cNvSpPr>
          <p:nvPr/>
        </p:nvSpPr>
        <p:spPr bwMode="auto">
          <a:xfrm>
            <a:off x="6180786" y="4780208"/>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20" name="Oval 21"/>
          <p:cNvSpPr>
            <a:spLocks noChangeArrowheads="1"/>
          </p:cNvSpPr>
          <p:nvPr/>
        </p:nvSpPr>
        <p:spPr bwMode="auto">
          <a:xfrm>
            <a:off x="5494986" y="4780208"/>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21" name="Oval 22"/>
          <p:cNvSpPr>
            <a:spLocks noChangeArrowheads="1"/>
          </p:cNvSpPr>
          <p:nvPr/>
        </p:nvSpPr>
        <p:spPr bwMode="auto">
          <a:xfrm>
            <a:off x="5494986" y="5389808"/>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22" name="Line 23"/>
          <p:cNvSpPr>
            <a:spLocks noChangeShapeType="1"/>
          </p:cNvSpPr>
          <p:nvPr/>
        </p:nvSpPr>
        <p:spPr bwMode="auto">
          <a:xfrm>
            <a:off x="5647386" y="5085008"/>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23" name="Line 24"/>
          <p:cNvSpPr>
            <a:spLocks noChangeShapeType="1"/>
          </p:cNvSpPr>
          <p:nvPr/>
        </p:nvSpPr>
        <p:spPr bwMode="auto">
          <a:xfrm>
            <a:off x="6333186" y="4475408"/>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24" name="Line 25"/>
          <p:cNvSpPr>
            <a:spLocks noChangeShapeType="1"/>
          </p:cNvSpPr>
          <p:nvPr/>
        </p:nvSpPr>
        <p:spPr bwMode="auto">
          <a:xfrm flipV="1">
            <a:off x="5723586" y="4399208"/>
            <a:ext cx="457200" cy="3810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25" name="Text Box 26"/>
          <p:cNvSpPr txBox="1">
            <a:spLocks noChangeArrowheads="1"/>
          </p:cNvSpPr>
          <p:nvPr/>
        </p:nvSpPr>
        <p:spPr bwMode="auto">
          <a:xfrm>
            <a:off x="3513786" y="4170608"/>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a:t>head[H]</a:t>
            </a:r>
          </a:p>
        </p:txBody>
      </p:sp>
      <p:sp>
        <p:nvSpPr>
          <p:cNvPr id="26" name="Line 27"/>
          <p:cNvSpPr>
            <a:spLocks noChangeShapeType="1"/>
          </p:cNvSpPr>
          <p:nvPr/>
        </p:nvSpPr>
        <p:spPr bwMode="auto">
          <a:xfrm>
            <a:off x="5418786" y="4323008"/>
            <a:ext cx="762000" cy="0"/>
          </a:xfrm>
          <a:prstGeom prst="line">
            <a:avLst/>
          </a:prstGeom>
          <a:ln w="38100">
            <a:headEnd/>
            <a:tailEnd type="triangle" w="med" len="me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27" name="Oval 28"/>
          <p:cNvSpPr>
            <a:spLocks noChangeArrowheads="1"/>
          </p:cNvSpPr>
          <p:nvPr/>
        </p:nvSpPr>
        <p:spPr bwMode="auto">
          <a:xfrm>
            <a:off x="5037786" y="4170608"/>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5</a:t>
            </a:r>
          </a:p>
        </p:txBody>
      </p:sp>
      <p:sp>
        <p:nvSpPr>
          <p:cNvPr id="28" name="Line 29"/>
          <p:cNvSpPr>
            <a:spLocks noChangeShapeType="1"/>
          </p:cNvSpPr>
          <p:nvPr/>
        </p:nvSpPr>
        <p:spPr bwMode="auto">
          <a:xfrm>
            <a:off x="4275786" y="4323008"/>
            <a:ext cx="762000" cy="0"/>
          </a:xfrm>
          <a:prstGeom prst="line">
            <a:avLst/>
          </a:prstGeom>
          <a:ln w="38100">
            <a:headEnd/>
            <a:tailEnd type="triangle" w="med" len="me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Tree>
    <p:extLst>
      <p:ext uri="{BB962C8B-B14F-4D97-AF65-F5344CB8AC3E}">
        <p14:creationId xmlns:p14="http://schemas.microsoft.com/office/powerpoint/2010/main" val="45692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fade">
                                      <p:cBhvr>
                                        <p:cTn id="82" dur="500"/>
                                        <p:tgtEl>
                                          <p:spTgt spid="2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p:bldP spid="13" grpId="0" animBg="1"/>
      <p:bldP spid="14" grpId="0"/>
      <p:bldP spid="15" grpId="0" animBg="1"/>
      <p:bldP spid="16" grpId="0" animBg="1"/>
      <p:bldP spid="17" grpId="0"/>
      <p:bldP spid="18" grpId="0" animBg="1"/>
      <p:bldP spid="19" grpId="0" animBg="1"/>
      <p:bldP spid="20" grpId="0" animBg="1"/>
      <p:bldP spid="21" grpId="0" animBg="1"/>
      <p:bldP spid="22" grpId="0" animBg="1"/>
      <p:bldP spid="23" grpId="0" animBg="1"/>
      <p:bldP spid="24" grpId="0" animBg="1"/>
      <p:bldP spid="25" grpId="0"/>
      <p:bldP spid="26" grpId="0" animBg="1"/>
      <p:bldP spid="27" grpId="0" animBg="1"/>
      <p:bldP spid="2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60D5-E8EE-46BF-BC16-94DF06BA15F9}"/>
              </a:ext>
            </a:extLst>
          </p:cNvPr>
          <p:cNvSpPr>
            <a:spLocks noGrp="1"/>
          </p:cNvSpPr>
          <p:nvPr>
            <p:ph type="title"/>
          </p:nvPr>
        </p:nvSpPr>
        <p:spPr/>
        <p:txBody>
          <a:bodyPr/>
          <a:lstStyle/>
          <a:p>
            <a:r>
              <a:rPr lang="en-IN" dirty="0"/>
              <a:t>Create Binomial heap </a:t>
            </a:r>
          </a:p>
        </p:txBody>
      </p:sp>
      <p:sp>
        <p:nvSpPr>
          <p:cNvPr id="3" name="Content Placeholder 2">
            <a:extLst>
              <a:ext uri="{FF2B5EF4-FFF2-40B4-BE49-F238E27FC236}">
                <a16:creationId xmlns:a16="http://schemas.microsoft.com/office/drawing/2014/main" id="{C49418F0-803F-468F-A8C4-39CDC751E251}"/>
              </a:ext>
            </a:extLst>
          </p:cNvPr>
          <p:cNvSpPr>
            <a:spLocks noGrp="1"/>
          </p:cNvSpPr>
          <p:nvPr>
            <p:ph idx="1"/>
          </p:nvPr>
        </p:nvSpPr>
        <p:spPr/>
        <p:txBody>
          <a:bodyPr/>
          <a:lstStyle/>
          <a:p>
            <a:pPr marL="0" indent="0">
              <a:buNone/>
            </a:pPr>
            <a:r>
              <a:rPr lang="en-IN" dirty="0"/>
              <a:t>Array :7, 2, 4, 17, 1, 11, 6, 8, 15, 10, 20</a:t>
            </a:r>
          </a:p>
        </p:txBody>
      </p:sp>
    </p:spTree>
    <p:extLst>
      <p:ext uri="{BB962C8B-B14F-4D97-AF65-F5344CB8AC3E}">
        <p14:creationId xmlns:p14="http://schemas.microsoft.com/office/powerpoint/2010/main" val="3700795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Extract Node With Minimum Key</a:t>
            </a:r>
            <a:endParaRPr lang="en-IN" dirty="0"/>
          </a:p>
        </p:txBody>
      </p:sp>
      <p:sp>
        <p:nvSpPr>
          <p:cNvPr id="3" name="Content Placeholder 2"/>
          <p:cNvSpPr>
            <a:spLocks noGrp="1"/>
          </p:cNvSpPr>
          <p:nvPr>
            <p:ph idx="1"/>
          </p:nvPr>
        </p:nvSpPr>
        <p:spPr/>
        <p:txBody>
          <a:bodyPr/>
          <a:lstStyle/>
          <a:p>
            <a:r>
              <a:rPr lang="en-US" altLang="en-US" sz="2000" dirty="0"/>
              <a:t>This operation is </a:t>
            </a:r>
            <a:r>
              <a:rPr lang="en-US" altLang="en-US" sz="2000" b="1" dirty="0"/>
              <a:t>started by finding </a:t>
            </a:r>
            <a:r>
              <a:rPr lang="en-US" altLang="en-US" sz="2000" dirty="0"/>
              <a:t>and with minimum key from the binomial heap H.  Create a new binomial heap H’ and set to the list of x’s children in the reverse order.  Unite H and H’ to get the resulting binomial heap.</a:t>
            </a:r>
          </a:p>
          <a:p>
            <a:r>
              <a:rPr lang="en-US" altLang="en-US" sz="2000" dirty="0"/>
              <a:t>Pseudocode :</a:t>
            </a:r>
            <a:r>
              <a:rPr lang="en-US" altLang="en-US" sz="2000" b="1" dirty="0"/>
              <a:t>removing the node x </a:t>
            </a:r>
            <a:endParaRPr lang="en-US" altLang="en-US" sz="2000" dirty="0"/>
          </a:p>
          <a:p>
            <a:pPr>
              <a:buNone/>
            </a:pPr>
            <a:r>
              <a:rPr lang="en-US" altLang="en-US" sz="2000" dirty="0"/>
              <a:t>		</a:t>
            </a:r>
            <a:r>
              <a:rPr lang="en-US" altLang="en-US" sz="2000" b="1" dirty="0"/>
              <a:t>Binomial-Heap-Extract-Min(H)</a:t>
            </a:r>
          </a:p>
          <a:p>
            <a:pPr>
              <a:buNone/>
            </a:pPr>
            <a:r>
              <a:rPr lang="en-US" altLang="en-US" sz="2000" dirty="0"/>
              <a:t>		1   find the root x with the minimum key in the root list of H,  and remove x from the root list of H.</a:t>
            </a:r>
          </a:p>
          <a:p>
            <a:pPr>
              <a:buNone/>
            </a:pPr>
            <a:r>
              <a:rPr lang="en-US" altLang="en-US" sz="2000" dirty="0"/>
              <a:t>		2   H’ &lt;- Make-Binomial-Heap()</a:t>
            </a:r>
          </a:p>
          <a:p>
            <a:pPr>
              <a:buNone/>
            </a:pPr>
            <a:r>
              <a:rPr lang="en-US" altLang="en-US" sz="2000" dirty="0"/>
              <a:t>		3   reverse the order of the linked list of x’s children, and set head[H’] to point to the head of the resulting  list.</a:t>
            </a:r>
          </a:p>
          <a:p>
            <a:pPr>
              <a:buNone/>
            </a:pPr>
            <a:r>
              <a:rPr lang="en-US" altLang="en-US" sz="2000" dirty="0"/>
              <a:t>		4   H &lt;- Binomial-Heap-Union(H,H’)</a:t>
            </a:r>
          </a:p>
          <a:p>
            <a:pPr>
              <a:buNone/>
            </a:pPr>
            <a:r>
              <a:rPr lang="en-US" altLang="en-US" sz="2000" dirty="0"/>
              <a:t>		5   Return x</a:t>
            </a:r>
          </a:p>
          <a:p>
            <a:r>
              <a:rPr lang="en-US" altLang="en-US" sz="2000" dirty="0"/>
              <a:t>Run time: </a:t>
            </a:r>
            <a:r>
              <a:rPr lang="en-US" altLang="en-US" sz="2000" b="1" dirty="0"/>
              <a:t>O(log n)</a:t>
            </a:r>
          </a:p>
          <a:p>
            <a:pPr marL="0" indent="0">
              <a:buNone/>
            </a:pPr>
            <a:endParaRPr lang="en-IN" dirty="0"/>
          </a:p>
        </p:txBody>
      </p:sp>
    </p:spTree>
    <p:extLst>
      <p:ext uri="{BB962C8B-B14F-4D97-AF65-F5344CB8AC3E}">
        <p14:creationId xmlns:p14="http://schemas.microsoft.com/office/powerpoint/2010/main" val="427432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Extract Minimum Key Example</a:t>
            </a:r>
            <a:endParaRPr lang="en-IN" dirty="0"/>
          </a:p>
        </p:txBody>
      </p:sp>
      <p:sp>
        <p:nvSpPr>
          <p:cNvPr id="4" name="Oval 4"/>
          <p:cNvSpPr>
            <a:spLocks noChangeArrowheads="1"/>
          </p:cNvSpPr>
          <p:nvPr/>
        </p:nvSpPr>
        <p:spPr bwMode="auto">
          <a:xfrm>
            <a:off x="3064099" y="1187000"/>
            <a:ext cx="304800" cy="304800"/>
          </a:xfrm>
          <a:prstGeom prst="ellips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5</a:t>
            </a:r>
          </a:p>
        </p:txBody>
      </p:sp>
      <p:sp>
        <p:nvSpPr>
          <p:cNvPr id="5" name="Oval 5"/>
          <p:cNvSpPr>
            <a:spLocks noChangeArrowheads="1"/>
          </p:cNvSpPr>
          <p:nvPr/>
        </p:nvSpPr>
        <p:spPr bwMode="auto">
          <a:xfrm>
            <a:off x="4588099" y="1187000"/>
            <a:ext cx="304800" cy="30480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t>1</a:t>
            </a:r>
          </a:p>
        </p:txBody>
      </p:sp>
      <p:sp>
        <p:nvSpPr>
          <p:cNvPr id="6" name="Oval 6"/>
          <p:cNvSpPr>
            <a:spLocks noChangeArrowheads="1"/>
          </p:cNvSpPr>
          <p:nvPr/>
        </p:nvSpPr>
        <p:spPr bwMode="auto">
          <a:xfrm>
            <a:off x="4588099" y="1796600"/>
            <a:ext cx="304800" cy="304800"/>
          </a:xfrm>
          <a:prstGeom prst="ellips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7" name="Oval 7"/>
          <p:cNvSpPr>
            <a:spLocks noChangeArrowheads="1"/>
          </p:cNvSpPr>
          <p:nvPr/>
        </p:nvSpPr>
        <p:spPr bwMode="auto">
          <a:xfrm>
            <a:off x="3902299" y="1796600"/>
            <a:ext cx="304800" cy="304800"/>
          </a:xfrm>
          <a:prstGeom prst="ellips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8" name="Oval 8"/>
          <p:cNvSpPr>
            <a:spLocks noChangeArrowheads="1"/>
          </p:cNvSpPr>
          <p:nvPr/>
        </p:nvSpPr>
        <p:spPr bwMode="auto">
          <a:xfrm>
            <a:off x="3902299" y="2406200"/>
            <a:ext cx="304800" cy="304800"/>
          </a:xfrm>
          <a:prstGeom prst="ellips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9" name="Line 9"/>
          <p:cNvSpPr>
            <a:spLocks noChangeShapeType="1"/>
          </p:cNvSpPr>
          <p:nvPr/>
        </p:nvSpPr>
        <p:spPr bwMode="auto">
          <a:xfrm>
            <a:off x="4054699" y="2101400"/>
            <a:ext cx="0" cy="304800"/>
          </a:xfrm>
          <a:prstGeom prst="lin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10" name="Line 10"/>
          <p:cNvSpPr>
            <a:spLocks noChangeShapeType="1"/>
          </p:cNvSpPr>
          <p:nvPr/>
        </p:nvSpPr>
        <p:spPr bwMode="auto">
          <a:xfrm>
            <a:off x="4740499" y="1491800"/>
            <a:ext cx="0" cy="304800"/>
          </a:xfrm>
          <a:prstGeom prst="lin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11" name="Line 11"/>
          <p:cNvSpPr>
            <a:spLocks noChangeShapeType="1"/>
          </p:cNvSpPr>
          <p:nvPr/>
        </p:nvSpPr>
        <p:spPr bwMode="auto">
          <a:xfrm flipV="1">
            <a:off x="4130899" y="1415600"/>
            <a:ext cx="457200" cy="381000"/>
          </a:xfrm>
          <a:prstGeom prst="lin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12" name="Line 12"/>
          <p:cNvSpPr>
            <a:spLocks noChangeShapeType="1"/>
          </p:cNvSpPr>
          <p:nvPr/>
        </p:nvSpPr>
        <p:spPr bwMode="auto">
          <a:xfrm>
            <a:off x="3368899" y="1339400"/>
            <a:ext cx="1219200" cy="0"/>
          </a:xfrm>
          <a:prstGeom prst="line">
            <a:avLst/>
          </a:prstGeom>
          <a:ln w="28575">
            <a:headEnd/>
            <a:tailEnd type="triangle" w="med" len="me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13" name="Text Box 13"/>
          <p:cNvSpPr txBox="1">
            <a:spLocks noChangeArrowheads="1"/>
          </p:cNvSpPr>
          <p:nvPr/>
        </p:nvSpPr>
        <p:spPr bwMode="auto">
          <a:xfrm>
            <a:off x="1670498" y="1202081"/>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dirty="0"/>
              <a:t>head[H]</a:t>
            </a:r>
          </a:p>
        </p:txBody>
      </p:sp>
      <p:sp>
        <p:nvSpPr>
          <p:cNvPr id="14" name="Line 14"/>
          <p:cNvSpPr>
            <a:spLocks noChangeShapeType="1"/>
          </p:cNvSpPr>
          <p:nvPr/>
        </p:nvSpPr>
        <p:spPr bwMode="auto">
          <a:xfrm>
            <a:off x="2302099" y="13394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 name="Oval 16"/>
          <p:cNvSpPr>
            <a:spLocks noChangeArrowheads="1"/>
          </p:cNvSpPr>
          <p:nvPr/>
        </p:nvSpPr>
        <p:spPr bwMode="auto">
          <a:xfrm>
            <a:off x="3064099" y="1796600"/>
            <a:ext cx="304800" cy="304800"/>
          </a:xfrm>
          <a:prstGeom prst="ellips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7</a:t>
            </a:r>
          </a:p>
        </p:txBody>
      </p:sp>
      <p:sp>
        <p:nvSpPr>
          <p:cNvPr id="16" name="Oval 17"/>
          <p:cNvSpPr>
            <a:spLocks noChangeArrowheads="1"/>
          </p:cNvSpPr>
          <p:nvPr/>
        </p:nvSpPr>
        <p:spPr bwMode="auto">
          <a:xfrm>
            <a:off x="6950299" y="1263200"/>
            <a:ext cx="304800" cy="304800"/>
          </a:xfrm>
          <a:prstGeom prst="ellips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17" name="Oval 18"/>
          <p:cNvSpPr>
            <a:spLocks noChangeArrowheads="1"/>
          </p:cNvSpPr>
          <p:nvPr/>
        </p:nvSpPr>
        <p:spPr bwMode="auto">
          <a:xfrm>
            <a:off x="6950299" y="1872800"/>
            <a:ext cx="304800" cy="304800"/>
          </a:xfrm>
          <a:prstGeom prst="ellips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18" name="Oval 19"/>
          <p:cNvSpPr>
            <a:spLocks noChangeArrowheads="1"/>
          </p:cNvSpPr>
          <p:nvPr/>
        </p:nvSpPr>
        <p:spPr bwMode="auto">
          <a:xfrm>
            <a:off x="6264499" y="1872800"/>
            <a:ext cx="304800" cy="304800"/>
          </a:xfrm>
          <a:prstGeom prst="ellips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19" name="Oval 20"/>
          <p:cNvSpPr>
            <a:spLocks noChangeArrowheads="1"/>
          </p:cNvSpPr>
          <p:nvPr/>
        </p:nvSpPr>
        <p:spPr bwMode="auto">
          <a:xfrm>
            <a:off x="6264499" y="2482400"/>
            <a:ext cx="304800" cy="304800"/>
          </a:xfrm>
          <a:prstGeom prst="ellips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20" name="Line 21"/>
          <p:cNvSpPr>
            <a:spLocks noChangeShapeType="1"/>
          </p:cNvSpPr>
          <p:nvPr/>
        </p:nvSpPr>
        <p:spPr bwMode="auto">
          <a:xfrm>
            <a:off x="6416899" y="2177600"/>
            <a:ext cx="0" cy="304800"/>
          </a:xfrm>
          <a:prstGeom prst="lin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21" name="Line 22"/>
          <p:cNvSpPr>
            <a:spLocks noChangeShapeType="1"/>
          </p:cNvSpPr>
          <p:nvPr/>
        </p:nvSpPr>
        <p:spPr bwMode="auto">
          <a:xfrm>
            <a:off x="7102699" y="1568000"/>
            <a:ext cx="0" cy="304800"/>
          </a:xfrm>
          <a:prstGeom prst="lin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22" name="Line 23"/>
          <p:cNvSpPr>
            <a:spLocks noChangeShapeType="1"/>
          </p:cNvSpPr>
          <p:nvPr/>
        </p:nvSpPr>
        <p:spPr bwMode="auto">
          <a:xfrm flipV="1">
            <a:off x="6493099" y="1491800"/>
            <a:ext cx="457200" cy="381000"/>
          </a:xfrm>
          <a:prstGeom prst="lin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23" name="Oval 24"/>
          <p:cNvSpPr>
            <a:spLocks noChangeArrowheads="1"/>
          </p:cNvSpPr>
          <p:nvPr/>
        </p:nvSpPr>
        <p:spPr bwMode="auto">
          <a:xfrm>
            <a:off x="5654899" y="1949000"/>
            <a:ext cx="304800" cy="304800"/>
          </a:xfrm>
          <a:prstGeom prst="ellips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3</a:t>
            </a:r>
          </a:p>
        </p:txBody>
      </p:sp>
      <p:sp>
        <p:nvSpPr>
          <p:cNvPr id="24" name="Oval 25"/>
          <p:cNvSpPr>
            <a:spLocks noChangeArrowheads="1"/>
          </p:cNvSpPr>
          <p:nvPr/>
        </p:nvSpPr>
        <p:spPr bwMode="auto">
          <a:xfrm>
            <a:off x="5654899" y="2558600"/>
            <a:ext cx="304800" cy="304800"/>
          </a:xfrm>
          <a:prstGeom prst="ellips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25" name="Oval 26"/>
          <p:cNvSpPr>
            <a:spLocks noChangeArrowheads="1"/>
          </p:cNvSpPr>
          <p:nvPr/>
        </p:nvSpPr>
        <p:spPr bwMode="auto">
          <a:xfrm>
            <a:off x="4969099" y="2558600"/>
            <a:ext cx="304800" cy="304800"/>
          </a:xfrm>
          <a:prstGeom prst="ellips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26" name="Oval 27"/>
          <p:cNvSpPr>
            <a:spLocks noChangeArrowheads="1"/>
          </p:cNvSpPr>
          <p:nvPr/>
        </p:nvSpPr>
        <p:spPr bwMode="auto">
          <a:xfrm>
            <a:off x="4969099" y="3168200"/>
            <a:ext cx="304800" cy="304800"/>
          </a:xfrm>
          <a:prstGeom prst="ellips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27" name="Line 28"/>
          <p:cNvSpPr>
            <a:spLocks noChangeShapeType="1"/>
          </p:cNvSpPr>
          <p:nvPr/>
        </p:nvSpPr>
        <p:spPr bwMode="auto">
          <a:xfrm>
            <a:off x="5121499" y="2863400"/>
            <a:ext cx="0" cy="304800"/>
          </a:xfrm>
          <a:prstGeom prst="lin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28" name="Line 29"/>
          <p:cNvSpPr>
            <a:spLocks noChangeShapeType="1"/>
          </p:cNvSpPr>
          <p:nvPr/>
        </p:nvSpPr>
        <p:spPr bwMode="auto">
          <a:xfrm>
            <a:off x="5807299" y="2253800"/>
            <a:ext cx="0" cy="304800"/>
          </a:xfrm>
          <a:prstGeom prst="lin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29" name="Line 30"/>
          <p:cNvSpPr>
            <a:spLocks noChangeShapeType="1"/>
          </p:cNvSpPr>
          <p:nvPr/>
        </p:nvSpPr>
        <p:spPr bwMode="auto">
          <a:xfrm flipV="1">
            <a:off x="5197699" y="2177600"/>
            <a:ext cx="457200" cy="381000"/>
          </a:xfrm>
          <a:prstGeom prst="lin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30" name="Line 31"/>
          <p:cNvSpPr>
            <a:spLocks noChangeShapeType="1"/>
          </p:cNvSpPr>
          <p:nvPr/>
        </p:nvSpPr>
        <p:spPr bwMode="auto">
          <a:xfrm flipV="1">
            <a:off x="5883499" y="1415600"/>
            <a:ext cx="1066800" cy="533400"/>
          </a:xfrm>
          <a:prstGeom prst="lin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31" name="Line 32"/>
          <p:cNvSpPr>
            <a:spLocks noChangeShapeType="1"/>
          </p:cNvSpPr>
          <p:nvPr/>
        </p:nvSpPr>
        <p:spPr bwMode="auto">
          <a:xfrm>
            <a:off x="4892899" y="1339400"/>
            <a:ext cx="2057400" cy="0"/>
          </a:xfrm>
          <a:prstGeom prst="line">
            <a:avLst/>
          </a:prstGeom>
          <a:ln w="28575">
            <a:headEnd/>
            <a:tailEnd type="triangle" w="med" len="me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32" name="Oval 33"/>
          <p:cNvSpPr>
            <a:spLocks noChangeArrowheads="1"/>
          </p:cNvSpPr>
          <p:nvPr/>
        </p:nvSpPr>
        <p:spPr bwMode="auto">
          <a:xfrm>
            <a:off x="3140299" y="3984938"/>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5</a:t>
            </a:r>
          </a:p>
        </p:txBody>
      </p:sp>
      <p:sp>
        <p:nvSpPr>
          <p:cNvPr id="33" name="Oval 34"/>
          <p:cNvSpPr>
            <a:spLocks noChangeArrowheads="1"/>
          </p:cNvSpPr>
          <p:nvPr/>
        </p:nvSpPr>
        <p:spPr bwMode="auto">
          <a:xfrm>
            <a:off x="8093299" y="3984938"/>
            <a:ext cx="304800" cy="30480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t>1</a:t>
            </a:r>
          </a:p>
        </p:txBody>
      </p:sp>
      <p:sp>
        <p:nvSpPr>
          <p:cNvPr id="34" name="Oval 35"/>
          <p:cNvSpPr>
            <a:spLocks noChangeArrowheads="1"/>
          </p:cNvSpPr>
          <p:nvPr/>
        </p:nvSpPr>
        <p:spPr bwMode="auto">
          <a:xfrm>
            <a:off x="8093299" y="4594538"/>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35" name="Oval 36"/>
          <p:cNvSpPr>
            <a:spLocks noChangeArrowheads="1"/>
          </p:cNvSpPr>
          <p:nvPr/>
        </p:nvSpPr>
        <p:spPr bwMode="auto">
          <a:xfrm>
            <a:off x="7407499" y="4594538"/>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36" name="Oval 37"/>
          <p:cNvSpPr>
            <a:spLocks noChangeArrowheads="1"/>
          </p:cNvSpPr>
          <p:nvPr/>
        </p:nvSpPr>
        <p:spPr bwMode="auto">
          <a:xfrm>
            <a:off x="7407499" y="5204138"/>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37" name="Line 38"/>
          <p:cNvSpPr>
            <a:spLocks noChangeShapeType="1"/>
          </p:cNvSpPr>
          <p:nvPr/>
        </p:nvSpPr>
        <p:spPr bwMode="auto">
          <a:xfrm>
            <a:off x="7559899" y="4899338"/>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38" name="Line 39"/>
          <p:cNvSpPr>
            <a:spLocks noChangeShapeType="1"/>
          </p:cNvSpPr>
          <p:nvPr/>
        </p:nvSpPr>
        <p:spPr bwMode="auto">
          <a:xfrm>
            <a:off x="8245699" y="4289738"/>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39" name="Line 40"/>
          <p:cNvSpPr>
            <a:spLocks noChangeShapeType="1"/>
          </p:cNvSpPr>
          <p:nvPr/>
        </p:nvSpPr>
        <p:spPr bwMode="auto">
          <a:xfrm flipV="1">
            <a:off x="7636099" y="4213538"/>
            <a:ext cx="457200" cy="3810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40" name="Line 41"/>
          <p:cNvSpPr>
            <a:spLocks noChangeShapeType="1"/>
          </p:cNvSpPr>
          <p:nvPr/>
        </p:nvSpPr>
        <p:spPr bwMode="auto">
          <a:xfrm>
            <a:off x="3445099" y="4137338"/>
            <a:ext cx="1600200" cy="0"/>
          </a:xfrm>
          <a:prstGeom prst="line">
            <a:avLst/>
          </a:prstGeom>
          <a:ln w="38100">
            <a:headEnd/>
            <a:tailEnd type="triangle" w="med" len="me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41" name="Text Box 42"/>
          <p:cNvSpPr txBox="1">
            <a:spLocks noChangeArrowheads="1"/>
          </p:cNvSpPr>
          <p:nvPr/>
        </p:nvSpPr>
        <p:spPr bwMode="auto">
          <a:xfrm>
            <a:off x="1768699" y="3984938"/>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a:t>head[H]</a:t>
            </a:r>
          </a:p>
        </p:txBody>
      </p:sp>
      <p:sp>
        <p:nvSpPr>
          <p:cNvPr id="42" name="Line 43"/>
          <p:cNvSpPr>
            <a:spLocks noChangeShapeType="1"/>
          </p:cNvSpPr>
          <p:nvPr/>
        </p:nvSpPr>
        <p:spPr bwMode="auto">
          <a:xfrm>
            <a:off x="2378299" y="4137338"/>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3" name="Oval 44"/>
          <p:cNvSpPr>
            <a:spLocks noChangeArrowheads="1"/>
          </p:cNvSpPr>
          <p:nvPr/>
        </p:nvSpPr>
        <p:spPr bwMode="auto">
          <a:xfrm>
            <a:off x="3140299" y="4594538"/>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7</a:t>
            </a:r>
          </a:p>
        </p:txBody>
      </p:sp>
      <p:sp>
        <p:nvSpPr>
          <p:cNvPr id="44" name="Oval 45"/>
          <p:cNvSpPr>
            <a:spLocks noChangeArrowheads="1"/>
          </p:cNvSpPr>
          <p:nvPr/>
        </p:nvSpPr>
        <p:spPr bwMode="auto">
          <a:xfrm>
            <a:off x="5045299" y="4061138"/>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45" name="Oval 46"/>
          <p:cNvSpPr>
            <a:spLocks noChangeArrowheads="1"/>
          </p:cNvSpPr>
          <p:nvPr/>
        </p:nvSpPr>
        <p:spPr bwMode="auto">
          <a:xfrm>
            <a:off x="5045299" y="4670738"/>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46" name="Oval 47"/>
          <p:cNvSpPr>
            <a:spLocks noChangeArrowheads="1"/>
          </p:cNvSpPr>
          <p:nvPr/>
        </p:nvSpPr>
        <p:spPr bwMode="auto">
          <a:xfrm>
            <a:off x="4359499" y="4670738"/>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47" name="Oval 48"/>
          <p:cNvSpPr>
            <a:spLocks noChangeArrowheads="1"/>
          </p:cNvSpPr>
          <p:nvPr/>
        </p:nvSpPr>
        <p:spPr bwMode="auto">
          <a:xfrm>
            <a:off x="4359499" y="5280338"/>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48" name="Line 49"/>
          <p:cNvSpPr>
            <a:spLocks noChangeShapeType="1"/>
          </p:cNvSpPr>
          <p:nvPr/>
        </p:nvSpPr>
        <p:spPr bwMode="auto">
          <a:xfrm>
            <a:off x="4511899" y="4975538"/>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49" name="Line 50"/>
          <p:cNvSpPr>
            <a:spLocks noChangeShapeType="1"/>
          </p:cNvSpPr>
          <p:nvPr/>
        </p:nvSpPr>
        <p:spPr bwMode="auto">
          <a:xfrm>
            <a:off x="5197699" y="4365938"/>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50" name="Line 51"/>
          <p:cNvSpPr>
            <a:spLocks noChangeShapeType="1"/>
          </p:cNvSpPr>
          <p:nvPr/>
        </p:nvSpPr>
        <p:spPr bwMode="auto">
          <a:xfrm flipV="1">
            <a:off x="4588099" y="4289738"/>
            <a:ext cx="457200" cy="3810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51" name="Oval 52"/>
          <p:cNvSpPr>
            <a:spLocks noChangeArrowheads="1"/>
          </p:cNvSpPr>
          <p:nvPr/>
        </p:nvSpPr>
        <p:spPr bwMode="auto">
          <a:xfrm>
            <a:off x="3749899" y="4746938"/>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3</a:t>
            </a:r>
          </a:p>
        </p:txBody>
      </p:sp>
      <p:sp>
        <p:nvSpPr>
          <p:cNvPr id="52" name="Oval 53"/>
          <p:cNvSpPr>
            <a:spLocks noChangeArrowheads="1"/>
          </p:cNvSpPr>
          <p:nvPr/>
        </p:nvSpPr>
        <p:spPr bwMode="auto">
          <a:xfrm>
            <a:off x="3749899" y="5356538"/>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53" name="Oval 54"/>
          <p:cNvSpPr>
            <a:spLocks noChangeArrowheads="1"/>
          </p:cNvSpPr>
          <p:nvPr/>
        </p:nvSpPr>
        <p:spPr bwMode="auto">
          <a:xfrm>
            <a:off x="3064099" y="5356538"/>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54" name="Oval 55"/>
          <p:cNvSpPr>
            <a:spLocks noChangeArrowheads="1"/>
          </p:cNvSpPr>
          <p:nvPr/>
        </p:nvSpPr>
        <p:spPr bwMode="auto">
          <a:xfrm>
            <a:off x="3064099" y="5966138"/>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55" name="Line 56"/>
          <p:cNvSpPr>
            <a:spLocks noChangeShapeType="1"/>
          </p:cNvSpPr>
          <p:nvPr/>
        </p:nvSpPr>
        <p:spPr bwMode="auto">
          <a:xfrm>
            <a:off x="3216499" y="5661338"/>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56" name="Line 57"/>
          <p:cNvSpPr>
            <a:spLocks noChangeShapeType="1"/>
          </p:cNvSpPr>
          <p:nvPr/>
        </p:nvSpPr>
        <p:spPr bwMode="auto">
          <a:xfrm>
            <a:off x="3902299" y="5051738"/>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57" name="Line 58"/>
          <p:cNvSpPr>
            <a:spLocks noChangeShapeType="1"/>
          </p:cNvSpPr>
          <p:nvPr/>
        </p:nvSpPr>
        <p:spPr bwMode="auto">
          <a:xfrm flipV="1">
            <a:off x="3292699" y="4975538"/>
            <a:ext cx="457200" cy="3810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58" name="Line 59"/>
          <p:cNvSpPr>
            <a:spLocks noChangeShapeType="1"/>
          </p:cNvSpPr>
          <p:nvPr/>
        </p:nvSpPr>
        <p:spPr bwMode="auto">
          <a:xfrm flipV="1">
            <a:off x="3978499" y="4213538"/>
            <a:ext cx="1066800" cy="5334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59" name="Line 61"/>
          <p:cNvSpPr>
            <a:spLocks noChangeShapeType="1"/>
          </p:cNvSpPr>
          <p:nvPr/>
        </p:nvSpPr>
        <p:spPr bwMode="auto">
          <a:xfrm>
            <a:off x="3292699" y="4289738"/>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60" name="Line 62"/>
          <p:cNvSpPr>
            <a:spLocks noChangeShapeType="1"/>
          </p:cNvSpPr>
          <p:nvPr/>
        </p:nvSpPr>
        <p:spPr bwMode="auto">
          <a:xfrm>
            <a:off x="3216499" y="1491800"/>
            <a:ext cx="0" cy="304800"/>
          </a:xfrm>
          <a:prstGeom prst="lin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Tree>
    <p:extLst>
      <p:ext uri="{BB962C8B-B14F-4D97-AF65-F5344CB8AC3E}">
        <p14:creationId xmlns:p14="http://schemas.microsoft.com/office/powerpoint/2010/main" val="329402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Heap</a:t>
            </a:r>
          </a:p>
        </p:txBody>
      </p:sp>
      <p:sp>
        <p:nvSpPr>
          <p:cNvPr id="4" name="Content Placeholder 2"/>
          <p:cNvSpPr>
            <a:spLocks noGrp="1"/>
          </p:cNvSpPr>
          <p:nvPr>
            <p:ph idx="1"/>
          </p:nvPr>
        </p:nvSpPr>
        <p:spPr>
          <a:xfrm>
            <a:off x="190499" y="990600"/>
            <a:ext cx="6902631" cy="1034143"/>
          </a:xfrm>
        </p:spPr>
        <p:txBody>
          <a:bodyPr/>
          <a:lstStyle/>
          <a:p>
            <a:pPr marL="457200" indent="-457200">
              <a:buFont typeface="+mj-lt"/>
              <a:buAutoNum type="arabicPeriod"/>
            </a:pPr>
            <a:r>
              <a:rPr lang="en-US" b="1" dirty="0"/>
              <a:t>Max-Heap</a:t>
            </a:r>
            <a:r>
              <a:rPr lang="en-US" dirty="0"/>
              <a:t> − Where the value of the root node is </a:t>
            </a:r>
            <a:r>
              <a:rPr lang="en-US" dirty="0">
                <a:solidFill>
                  <a:srgbClr val="A71160"/>
                </a:solidFill>
              </a:rPr>
              <a:t>greater than or equal to </a:t>
            </a:r>
            <a:r>
              <a:rPr lang="en-US" dirty="0"/>
              <a:t>either of its children.</a:t>
            </a:r>
          </a:p>
          <a:p>
            <a:endParaRPr lang="en-US" dirty="0"/>
          </a:p>
          <a:p>
            <a:endParaRPr lang="en-US" dirty="0"/>
          </a:p>
        </p:txBody>
      </p:sp>
      <p:sp>
        <p:nvSpPr>
          <p:cNvPr id="5" name="Oval 4"/>
          <p:cNvSpPr/>
          <p:nvPr/>
        </p:nvSpPr>
        <p:spPr>
          <a:xfrm>
            <a:off x="9355815" y="899159"/>
            <a:ext cx="609600" cy="6096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71160"/>
                </a:solidFill>
              </a:rPr>
              <a:t>9</a:t>
            </a:r>
          </a:p>
        </p:txBody>
      </p:sp>
      <p:sp>
        <p:nvSpPr>
          <p:cNvPr id="6" name="Oval 5"/>
          <p:cNvSpPr/>
          <p:nvPr/>
        </p:nvSpPr>
        <p:spPr>
          <a:xfrm>
            <a:off x="8746215" y="1813559"/>
            <a:ext cx="609600" cy="6096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71160"/>
                </a:solidFill>
              </a:rPr>
              <a:t>6</a:t>
            </a:r>
          </a:p>
        </p:txBody>
      </p:sp>
      <p:sp>
        <p:nvSpPr>
          <p:cNvPr id="7" name="Oval 6"/>
          <p:cNvSpPr/>
          <p:nvPr/>
        </p:nvSpPr>
        <p:spPr>
          <a:xfrm>
            <a:off x="10223869" y="1818620"/>
            <a:ext cx="609600" cy="6096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71160"/>
                </a:solidFill>
              </a:rPr>
              <a:t>7</a:t>
            </a:r>
          </a:p>
        </p:txBody>
      </p:sp>
      <p:sp>
        <p:nvSpPr>
          <p:cNvPr id="8" name="Oval 7"/>
          <p:cNvSpPr/>
          <p:nvPr/>
        </p:nvSpPr>
        <p:spPr>
          <a:xfrm>
            <a:off x="8252621" y="2880359"/>
            <a:ext cx="609600" cy="6096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71160"/>
                </a:solidFill>
              </a:rPr>
              <a:t>2</a:t>
            </a:r>
          </a:p>
        </p:txBody>
      </p:sp>
      <p:sp>
        <p:nvSpPr>
          <p:cNvPr id="9" name="Oval 8"/>
          <p:cNvSpPr/>
          <p:nvPr/>
        </p:nvSpPr>
        <p:spPr>
          <a:xfrm>
            <a:off x="9231274" y="2911110"/>
            <a:ext cx="609600" cy="6096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71160"/>
                </a:solidFill>
              </a:rPr>
              <a:t>4</a:t>
            </a:r>
          </a:p>
        </p:txBody>
      </p:sp>
      <p:sp>
        <p:nvSpPr>
          <p:cNvPr id="10" name="Oval 9"/>
          <p:cNvSpPr/>
          <p:nvPr/>
        </p:nvSpPr>
        <p:spPr>
          <a:xfrm>
            <a:off x="10067202" y="2911110"/>
            <a:ext cx="609600" cy="6096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71160"/>
                </a:solidFill>
              </a:rPr>
              <a:t>1</a:t>
            </a:r>
          </a:p>
        </p:txBody>
      </p:sp>
      <p:cxnSp>
        <p:nvCxnSpPr>
          <p:cNvPr id="11" name="Straight Arrow Connector 10"/>
          <p:cNvCxnSpPr>
            <a:stCxn id="5" idx="3"/>
            <a:endCxn id="6" idx="0"/>
          </p:cNvCxnSpPr>
          <p:nvPr/>
        </p:nvCxnSpPr>
        <p:spPr>
          <a:xfrm flipH="1">
            <a:off x="9051015" y="1419485"/>
            <a:ext cx="394074" cy="39407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5"/>
            <a:endCxn id="7" idx="1"/>
          </p:cNvCxnSpPr>
          <p:nvPr/>
        </p:nvCxnSpPr>
        <p:spPr>
          <a:xfrm>
            <a:off x="9876141" y="1419485"/>
            <a:ext cx="437002" cy="488409"/>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8" idx="0"/>
          </p:cNvCxnSpPr>
          <p:nvPr/>
        </p:nvCxnSpPr>
        <p:spPr>
          <a:xfrm flipH="1">
            <a:off x="8557421" y="2333885"/>
            <a:ext cx="278068" cy="54647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5"/>
            <a:endCxn id="9" idx="0"/>
          </p:cNvCxnSpPr>
          <p:nvPr/>
        </p:nvCxnSpPr>
        <p:spPr>
          <a:xfrm>
            <a:off x="9266541" y="2333885"/>
            <a:ext cx="269533" cy="57722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4"/>
            <a:endCxn id="10" idx="0"/>
          </p:cNvCxnSpPr>
          <p:nvPr/>
        </p:nvCxnSpPr>
        <p:spPr>
          <a:xfrm flipH="1">
            <a:off x="10372002" y="2428220"/>
            <a:ext cx="156667" cy="48289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8160" y="3657600"/>
            <a:ext cx="111556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430589" y="1055915"/>
            <a:ext cx="0" cy="259080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75908" y="3653245"/>
            <a:ext cx="0" cy="25908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417422" y="3820886"/>
            <a:ext cx="7495904" cy="1200329"/>
          </a:xfrm>
          <a:prstGeom prst="rect">
            <a:avLst/>
          </a:prstGeom>
          <a:noFill/>
        </p:spPr>
        <p:txBody>
          <a:bodyPr wrap="square" rtlCol="0">
            <a:spAutoFit/>
          </a:bodyPr>
          <a:lstStyle/>
          <a:p>
            <a:pPr marL="457200" indent="-457200">
              <a:buFont typeface="+mj-lt"/>
              <a:buAutoNum type="arabicPeriod" startAt="2"/>
            </a:pPr>
            <a:r>
              <a:rPr lang="en-US" sz="2400" b="1" dirty="0"/>
              <a:t>Min-Heap</a:t>
            </a:r>
            <a:r>
              <a:rPr lang="en-US" sz="2400" dirty="0"/>
              <a:t> − Where the value of the root node is </a:t>
            </a:r>
            <a:r>
              <a:rPr lang="en-US" sz="2400" dirty="0">
                <a:solidFill>
                  <a:srgbClr val="A71160"/>
                </a:solidFill>
              </a:rPr>
              <a:t>less than or equal to </a:t>
            </a:r>
            <a:r>
              <a:rPr lang="en-US" sz="2400" dirty="0"/>
              <a:t>either of its children.</a:t>
            </a:r>
          </a:p>
          <a:p>
            <a:endParaRPr lang="en-US" sz="2400" dirty="0"/>
          </a:p>
        </p:txBody>
      </p:sp>
      <p:sp>
        <p:nvSpPr>
          <p:cNvPr id="20" name="Oval 19"/>
          <p:cNvSpPr/>
          <p:nvPr/>
        </p:nvSpPr>
        <p:spPr>
          <a:xfrm>
            <a:off x="1888210" y="3779249"/>
            <a:ext cx="609600" cy="60960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1</a:t>
            </a:r>
          </a:p>
        </p:txBody>
      </p:sp>
      <p:sp>
        <p:nvSpPr>
          <p:cNvPr id="21" name="Oval 20"/>
          <p:cNvSpPr/>
          <p:nvPr/>
        </p:nvSpPr>
        <p:spPr>
          <a:xfrm>
            <a:off x="1278610" y="4693649"/>
            <a:ext cx="609600" cy="60960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2</a:t>
            </a:r>
          </a:p>
        </p:txBody>
      </p:sp>
      <p:sp>
        <p:nvSpPr>
          <p:cNvPr id="22" name="Oval 21"/>
          <p:cNvSpPr/>
          <p:nvPr/>
        </p:nvSpPr>
        <p:spPr>
          <a:xfrm>
            <a:off x="2756264" y="4698710"/>
            <a:ext cx="609600" cy="60960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4</a:t>
            </a:r>
          </a:p>
        </p:txBody>
      </p:sp>
      <p:sp>
        <p:nvSpPr>
          <p:cNvPr id="23" name="Oval 22"/>
          <p:cNvSpPr/>
          <p:nvPr/>
        </p:nvSpPr>
        <p:spPr>
          <a:xfrm>
            <a:off x="785016" y="5760449"/>
            <a:ext cx="609600" cy="60960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6</a:t>
            </a:r>
          </a:p>
        </p:txBody>
      </p:sp>
      <p:sp>
        <p:nvSpPr>
          <p:cNvPr id="24" name="Oval 23"/>
          <p:cNvSpPr/>
          <p:nvPr/>
        </p:nvSpPr>
        <p:spPr>
          <a:xfrm>
            <a:off x="1763669" y="5791200"/>
            <a:ext cx="609600" cy="60960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7</a:t>
            </a:r>
          </a:p>
        </p:txBody>
      </p:sp>
      <p:sp>
        <p:nvSpPr>
          <p:cNvPr id="25" name="Oval 24"/>
          <p:cNvSpPr/>
          <p:nvPr/>
        </p:nvSpPr>
        <p:spPr>
          <a:xfrm>
            <a:off x="2599597" y="5791200"/>
            <a:ext cx="609600" cy="60960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9</a:t>
            </a:r>
          </a:p>
        </p:txBody>
      </p:sp>
      <p:cxnSp>
        <p:nvCxnSpPr>
          <p:cNvPr id="26" name="Straight Arrow Connector 25"/>
          <p:cNvCxnSpPr>
            <a:stCxn id="20" idx="3"/>
            <a:endCxn id="21" idx="0"/>
          </p:cNvCxnSpPr>
          <p:nvPr/>
        </p:nvCxnSpPr>
        <p:spPr>
          <a:xfrm flipH="1">
            <a:off x="1583410" y="4299575"/>
            <a:ext cx="394074" cy="39407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5"/>
            <a:endCxn id="22" idx="1"/>
          </p:cNvCxnSpPr>
          <p:nvPr/>
        </p:nvCxnSpPr>
        <p:spPr>
          <a:xfrm>
            <a:off x="2408536" y="4299575"/>
            <a:ext cx="437002" cy="488409"/>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1" idx="3"/>
            <a:endCxn id="23" idx="0"/>
          </p:cNvCxnSpPr>
          <p:nvPr/>
        </p:nvCxnSpPr>
        <p:spPr>
          <a:xfrm flipH="1">
            <a:off x="1089816" y="5213975"/>
            <a:ext cx="278068" cy="54647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5"/>
            <a:endCxn id="24" idx="0"/>
          </p:cNvCxnSpPr>
          <p:nvPr/>
        </p:nvCxnSpPr>
        <p:spPr>
          <a:xfrm>
            <a:off x="1798936" y="5213975"/>
            <a:ext cx="269533" cy="57722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2" idx="4"/>
            <a:endCxn id="25" idx="0"/>
          </p:cNvCxnSpPr>
          <p:nvPr/>
        </p:nvCxnSpPr>
        <p:spPr>
          <a:xfrm flipH="1">
            <a:off x="2904397" y="5308310"/>
            <a:ext cx="156667" cy="48289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4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3000"/>
                            </p:stCondLst>
                            <p:childTnLst>
                              <p:par>
                                <p:cTn id="34" presetID="22" presetClass="entr" presetSubtype="1"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par>
                          <p:cTn id="37" fill="hold">
                            <p:stCondLst>
                              <p:cond delay="3500"/>
                            </p:stCondLst>
                            <p:childTnLst>
                              <p:par>
                                <p:cTn id="38" presetID="22" presetClass="entr" presetSubtype="1"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up)">
                                      <p:cBhvr>
                                        <p:cTn id="40" dur="500"/>
                                        <p:tgtEl>
                                          <p:spTgt spid="14"/>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par>
                          <p:cTn id="49" fill="hold">
                            <p:stCondLst>
                              <p:cond delay="5000"/>
                            </p:stCondLst>
                            <p:childTnLst>
                              <p:par>
                                <p:cTn id="50" presetID="22" presetClass="entr" presetSubtype="1" fill="hold"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up)">
                                      <p:cBhvr>
                                        <p:cTn id="52" dur="500"/>
                                        <p:tgtEl>
                                          <p:spTgt spid="15"/>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500"/>
                                        <p:tgtEl>
                                          <p:spTgt spid="16"/>
                                        </p:tgtEl>
                                      </p:cBhvr>
                                    </p:animEffec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19">
                                            <p:txEl>
                                              <p:pRg st="0" end="0"/>
                                            </p:txEl>
                                          </p:spTgt>
                                        </p:tgtEl>
                                        <p:attrNameLst>
                                          <p:attrName>style.visibility</p:attrName>
                                        </p:attrNameLst>
                                      </p:cBhvr>
                                      <p:to>
                                        <p:strVal val="visible"/>
                                      </p:to>
                                    </p:set>
                                    <p:animEffect transition="in" filter="fade">
                                      <p:cBhvr>
                                        <p:cTn id="65" dur="500"/>
                                        <p:tgtEl>
                                          <p:spTgt spid="19">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down)">
                                      <p:cBhvr>
                                        <p:cTn id="70" dur="500"/>
                                        <p:tgtEl>
                                          <p:spTgt spid="18"/>
                                        </p:tgtEl>
                                      </p:cBhvr>
                                    </p:animEffect>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childTnLst>
                          </p:cTn>
                        </p:par>
                        <p:par>
                          <p:cTn id="75" fill="hold">
                            <p:stCondLst>
                              <p:cond delay="1000"/>
                            </p:stCondLst>
                            <p:childTnLst>
                              <p:par>
                                <p:cTn id="76" presetID="22" presetClass="entr" presetSubtype="1" fill="hold"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up)">
                                      <p:cBhvr>
                                        <p:cTn id="78" dur="500"/>
                                        <p:tgtEl>
                                          <p:spTgt spid="26"/>
                                        </p:tgtEl>
                                      </p:cBhvr>
                                    </p:animEffect>
                                  </p:childTnLst>
                                </p:cTn>
                              </p:par>
                            </p:childTnLst>
                          </p:cTn>
                        </p:par>
                        <p:par>
                          <p:cTn id="79" fill="hold">
                            <p:stCondLst>
                              <p:cond delay="1500"/>
                            </p:stCondLst>
                            <p:childTnLst>
                              <p:par>
                                <p:cTn id="80" presetID="22" presetClass="entr" presetSubtype="1" fill="hold" nodeType="after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up)">
                                      <p:cBhvr>
                                        <p:cTn id="82" dur="500"/>
                                        <p:tgtEl>
                                          <p:spTgt spid="27"/>
                                        </p:tgtEl>
                                      </p:cBhvr>
                                    </p:animEffect>
                                  </p:childTnLst>
                                </p:cTn>
                              </p:par>
                            </p:childTnLst>
                          </p:cTn>
                        </p:par>
                        <p:par>
                          <p:cTn id="83" fill="hold">
                            <p:stCondLst>
                              <p:cond delay="2000"/>
                            </p:stCondLst>
                            <p:childTnLst>
                              <p:par>
                                <p:cTn id="84" presetID="10" presetClass="entr" presetSubtype="0" fill="hold" grpId="0" nodeType="after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fade">
                                      <p:cBhvr>
                                        <p:cTn id="86" dur="500"/>
                                        <p:tgtEl>
                                          <p:spTgt spid="21"/>
                                        </p:tgtEl>
                                      </p:cBhvr>
                                    </p:animEffect>
                                  </p:childTnLst>
                                </p:cTn>
                              </p:par>
                            </p:childTnLst>
                          </p:cTn>
                        </p:par>
                        <p:par>
                          <p:cTn id="87" fill="hold">
                            <p:stCondLst>
                              <p:cond delay="2500"/>
                            </p:stCondLst>
                            <p:childTnLst>
                              <p:par>
                                <p:cTn id="88" presetID="10" presetClass="entr" presetSubtype="0" fill="hold" grpId="0"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childTnLst>
                          </p:cTn>
                        </p:par>
                        <p:par>
                          <p:cTn id="91" fill="hold">
                            <p:stCondLst>
                              <p:cond delay="3000"/>
                            </p:stCondLst>
                            <p:childTnLst>
                              <p:par>
                                <p:cTn id="92" presetID="22" presetClass="entr" presetSubtype="1" fill="hold" nodeType="after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wipe(up)">
                                      <p:cBhvr>
                                        <p:cTn id="94" dur="500"/>
                                        <p:tgtEl>
                                          <p:spTgt spid="28"/>
                                        </p:tgtEl>
                                      </p:cBhvr>
                                    </p:animEffect>
                                  </p:childTnLst>
                                </p:cTn>
                              </p:par>
                            </p:childTnLst>
                          </p:cTn>
                        </p:par>
                        <p:par>
                          <p:cTn id="95" fill="hold">
                            <p:stCondLst>
                              <p:cond delay="3500"/>
                            </p:stCondLst>
                            <p:childTnLst>
                              <p:par>
                                <p:cTn id="96" presetID="22" presetClass="entr" presetSubtype="1" fill="hold" nodeType="after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wipe(up)">
                                      <p:cBhvr>
                                        <p:cTn id="98" dur="500"/>
                                        <p:tgtEl>
                                          <p:spTgt spid="29"/>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fade">
                                      <p:cBhvr>
                                        <p:cTn id="102" dur="500"/>
                                        <p:tgtEl>
                                          <p:spTgt spid="2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fade">
                                      <p:cBhvr>
                                        <p:cTn id="106" dur="500"/>
                                        <p:tgtEl>
                                          <p:spTgt spid="24"/>
                                        </p:tgtEl>
                                      </p:cBhvr>
                                    </p:animEffect>
                                  </p:childTnLst>
                                </p:cTn>
                              </p:par>
                            </p:childTnLst>
                          </p:cTn>
                        </p:par>
                        <p:par>
                          <p:cTn id="107" fill="hold">
                            <p:stCondLst>
                              <p:cond delay="5000"/>
                            </p:stCondLst>
                            <p:childTnLst>
                              <p:par>
                                <p:cTn id="108" presetID="22" presetClass="entr" presetSubtype="1" fill="hold" nodeType="afterEffect">
                                  <p:stCondLst>
                                    <p:cond delay="0"/>
                                  </p:stCondLst>
                                  <p:childTnLst>
                                    <p:set>
                                      <p:cBhvr>
                                        <p:cTn id="109" dur="1" fill="hold">
                                          <p:stCondLst>
                                            <p:cond delay="0"/>
                                          </p:stCondLst>
                                        </p:cTn>
                                        <p:tgtEl>
                                          <p:spTgt spid="30"/>
                                        </p:tgtEl>
                                        <p:attrNameLst>
                                          <p:attrName>style.visibility</p:attrName>
                                        </p:attrNameLst>
                                      </p:cBhvr>
                                      <p:to>
                                        <p:strVal val="visible"/>
                                      </p:to>
                                    </p:set>
                                    <p:animEffect transition="in" filter="wipe(up)">
                                      <p:cBhvr>
                                        <p:cTn id="110" dur="500"/>
                                        <p:tgtEl>
                                          <p:spTgt spid="30"/>
                                        </p:tgtEl>
                                      </p:cBhvr>
                                    </p:animEffect>
                                  </p:childTnLst>
                                </p:cTn>
                              </p:par>
                            </p:childTnLst>
                          </p:cTn>
                        </p:par>
                        <p:par>
                          <p:cTn id="111" fill="hold">
                            <p:stCondLst>
                              <p:cond delay="5500"/>
                            </p:stCondLst>
                            <p:childTnLst>
                              <p:par>
                                <p:cTn id="112" presetID="10" presetClass="entr" presetSubtype="0" fill="hold" grpId="0" nodeType="after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20" grpId="0" animBg="1"/>
      <p:bldP spid="21" grpId="0" animBg="1"/>
      <p:bldP spid="22" grpId="0" animBg="1"/>
      <p:bldP spid="23" grpId="0" animBg="1"/>
      <p:bldP spid="24" grpId="0" animBg="1"/>
      <p:bldP spid="2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Extract Minimum Key Example</a:t>
            </a:r>
            <a:endParaRPr lang="en-IN" dirty="0"/>
          </a:p>
        </p:txBody>
      </p:sp>
      <p:sp>
        <p:nvSpPr>
          <p:cNvPr id="4" name="Oval 4"/>
          <p:cNvSpPr>
            <a:spLocks noChangeArrowheads="1"/>
          </p:cNvSpPr>
          <p:nvPr/>
        </p:nvSpPr>
        <p:spPr bwMode="auto">
          <a:xfrm>
            <a:off x="2695977" y="1318297"/>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5</a:t>
            </a:r>
          </a:p>
        </p:txBody>
      </p:sp>
      <p:sp>
        <p:nvSpPr>
          <p:cNvPr id="5" name="Oval 6"/>
          <p:cNvSpPr>
            <a:spLocks noChangeArrowheads="1"/>
          </p:cNvSpPr>
          <p:nvPr/>
        </p:nvSpPr>
        <p:spPr bwMode="auto">
          <a:xfrm>
            <a:off x="7191777" y="1350853"/>
            <a:ext cx="304800" cy="304800"/>
          </a:xfrm>
          <a:prstGeom prst="ellips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6" name="Oval 7"/>
          <p:cNvSpPr>
            <a:spLocks noChangeArrowheads="1"/>
          </p:cNvSpPr>
          <p:nvPr/>
        </p:nvSpPr>
        <p:spPr bwMode="auto">
          <a:xfrm>
            <a:off x="8029977" y="1350853"/>
            <a:ext cx="304800" cy="304800"/>
          </a:xfrm>
          <a:prstGeom prst="ellips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7" name="Oval 8"/>
          <p:cNvSpPr>
            <a:spLocks noChangeArrowheads="1"/>
          </p:cNvSpPr>
          <p:nvPr/>
        </p:nvSpPr>
        <p:spPr bwMode="auto">
          <a:xfrm>
            <a:off x="8029977" y="1960453"/>
            <a:ext cx="304800" cy="304800"/>
          </a:xfrm>
          <a:prstGeom prst="ellips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8" name="Line 9"/>
          <p:cNvSpPr>
            <a:spLocks noChangeShapeType="1"/>
          </p:cNvSpPr>
          <p:nvPr/>
        </p:nvSpPr>
        <p:spPr bwMode="auto">
          <a:xfrm>
            <a:off x="8182377" y="1655653"/>
            <a:ext cx="0" cy="304800"/>
          </a:xfrm>
          <a:prstGeom prst="line">
            <a:avLst/>
          </a:prstGeom>
          <a:ln w="28575">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9" name="Line 12"/>
          <p:cNvSpPr>
            <a:spLocks noChangeShapeType="1"/>
          </p:cNvSpPr>
          <p:nvPr/>
        </p:nvSpPr>
        <p:spPr bwMode="auto">
          <a:xfrm>
            <a:off x="3000777" y="1470697"/>
            <a:ext cx="1600200" cy="0"/>
          </a:xfrm>
          <a:prstGeom prst="line">
            <a:avLst/>
          </a:prstGeom>
          <a:ln w="38100">
            <a:headEnd/>
            <a:tailEnd type="triangle" w="med" len="me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10" name="Text Box 13"/>
          <p:cNvSpPr txBox="1">
            <a:spLocks noChangeArrowheads="1"/>
          </p:cNvSpPr>
          <p:nvPr/>
        </p:nvSpPr>
        <p:spPr bwMode="auto">
          <a:xfrm>
            <a:off x="1324377" y="1318297"/>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a:t>head[H]</a:t>
            </a:r>
          </a:p>
        </p:txBody>
      </p:sp>
      <p:sp>
        <p:nvSpPr>
          <p:cNvPr id="11" name="Line 14"/>
          <p:cNvSpPr>
            <a:spLocks noChangeShapeType="1"/>
          </p:cNvSpPr>
          <p:nvPr/>
        </p:nvSpPr>
        <p:spPr bwMode="auto">
          <a:xfrm>
            <a:off x="1933977" y="1470697"/>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 name="Oval 15"/>
          <p:cNvSpPr>
            <a:spLocks noChangeArrowheads="1"/>
          </p:cNvSpPr>
          <p:nvPr/>
        </p:nvSpPr>
        <p:spPr bwMode="auto">
          <a:xfrm>
            <a:off x="2695977" y="1927897"/>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7</a:t>
            </a:r>
          </a:p>
        </p:txBody>
      </p:sp>
      <p:sp>
        <p:nvSpPr>
          <p:cNvPr id="13" name="Oval 16"/>
          <p:cNvSpPr>
            <a:spLocks noChangeArrowheads="1"/>
          </p:cNvSpPr>
          <p:nvPr/>
        </p:nvSpPr>
        <p:spPr bwMode="auto">
          <a:xfrm>
            <a:off x="4600977" y="1394497"/>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14" name="Oval 17"/>
          <p:cNvSpPr>
            <a:spLocks noChangeArrowheads="1"/>
          </p:cNvSpPr>
          <p:nvPr/>
        </p:nvSpPr>
        <p:spPr bwMode="auto">
          <a:xfrm>
            <a:off x="4600977" y="2004097"/>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15" name="Oval 18"/>
          <p:cNvSpPr>
            <a:spLocks noChangeArrowheads="1"/>
          </p:cNvSpPr>
          <p:nvPr/>
        </p:nvSpPr>
        <p:spPr bwMode="auto">
          <a:xfrm>
            <a:off x="3915177" y="2004097"/>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16" name="Oval 19"/>
          <p:cNvSpPr>
            <a:spLocks noChangeArrowheads="1"/>
          </p:cNvSpPr>
          <p:nvPr/>
        </p:nvSpPr>
        <p:spPr bwMode="auto">
          <a:xfrm>
            <a:off x="3915177" y="2613697"/>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17" name="Line 20"/>
          <p:cNvSpPr>
            <a:spLocks noChangeShapeType="1"/>
          </p:cNvSpPr>
          <p:nvPr/>
        </p:nvSpPr>
        <p:spPr bwMode="auto">
          <a:xfrm>
            <a:off x="4067577" y="2308897"/>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18" name="Line 21"/>
          <p:cNvSpPr>
            <a:spLocks noChangeShapeType="1"/>
          </p:cNvSpPr>
          <p:nvPr/>
        </p:nvSpPr>
        <p:spPr bwMode="auto">
          <a:xfrm>
            <a:off x="4753377" y="1699297"/>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19" name="Line 22"/>
          <p:cNvSpPr>
            <a:spLocks noChangeShapeType="1"/>
          </p:cNvSpPr>
          <p:nvPr/>
        </p:nvSpPr>
        <p:spPr bwMode="auto">
          <a:xfrm flipV="1">
            <a:off x="4143777" y="1623097"/>
            <a:ext cx="457200" cy="3810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20" name="Oval 23"/>
          <p:cNvSpPr>
            <a:spLocks noChangeArrowheads="1"/>
          </p:cNvSpPr>
          <p:nvPr/>
        </p:nvSpPr>
        <p:spPr bwMode="auto">
          <a:xfrm>
            <a:off x="3305577" y="2080297"/>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21" name="Oval 24"/>
          <p:cNvSpPr>
            <a:spLocks noChangeArrowheads="1"/>
          </p:cNvSpPr>
          <p:nvPr/>
        </p:nvSpPr>
        <p:spPr bwMode="auto">
          <a:xfrm>
            <a:off x="3305577" y="2689897"/>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22" name="Oval 25"/>
          <p:cNvSpPr>
            <a:spLocks noChangeArrowheads="1"/>
          </p:cNvSpPr>
          <p:nvPr/>
        </p:nvSpPr>
        <p:spPr bwMode="auto">
          <a:xfrm>
            <a:off x="2619777" y="2689897"/>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23" name="Oval 26"/>
          <p:cNvSpPr>
            <a:spLocks noChangeArrowheads="1"/>
          </p:cNvSpPr>
          <p:nvPr/>
        </p:nvSpPr>
        <p:spPr bwMode="auto">
          <a:xfrm>
            <a:off x="2619777" y="3299497"/>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24" name="Line 27"/>
          <p:cNvSpPr>
            <a:spLocks noChangeShapeType="1"/>
          </p:cNvSpPr>
          <p:nvPr/>
        </p:nvSpPr>
        <p:spPr bwMode="auto">
          <a:xfrm>
            <a:off x="2772177" y="2994697"/>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25" name="Line 28"/>
          <p:cNvSpPr>
            <a:spLocks noChangeShapeType="1"/>
          </p:cNvSpPr>
          <p:nvPr/>
        </p:nvSpPr>
        <p:spPr bwMode="auto">
          <a:xfrm>
            <a:off x="3457977" y="2385097"/>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26" name="Line 29"/>
          <p:cNvSpPr>
            <a:spLocks noChangeShapeType="1"/>
          </p:cNvSpPr>
          <p:nvPr/>
        </p:nvSpPr>
        <p:spPr bwMode="auto">
          <a:xfrm flipV="1">
            <a:off x="2848377" y="2308897"/>
            <a:ext cx="457200" cy="3810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27" name="Line 30"/>
          <p:cNvSpPr>
            <a:spLocks noChangeShapeType="1"/>
          </p:cNvSpPr>
          <p:nvPr/>
        </p:nvSpPr>
        <p:spPr bwMode="auto">
          <a:xfrm flipV="1">
            <a:off x="3534177" y="1546897"/>
            <a:ext cx="1066800" cy="5334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28" name="Line 31"/>
          <p:cNvSpPr>
            <a:spLocks noChangeShapeType="1"/>
          </p:cNvSpPr>
          <p:nvPr/>
        </p:nvSpPr>
        <p:spPr bwMode="auto">
          <a:xfrm>
            <a:off x="2848377" y="1623097"/>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29" name="Line 32"/>
          <p:cNvSpPr>
            <a:spLocks noChangeShapeType="1"/>
          </p:cNvSpPr>
          <p:nvPr/>
        </p:nvSpPr>
        <p:spPr bwMode="auto">
          <a:xfrm>
            <a:off x="7496577" y="1503253"/>
            <a:ext cx="533400" cy="0"/>
          </a:xfrm>
          <a:prstGeom prst="line">
            <a:avLst/>
          </a:prstGeom>
          <a:ln w="28575">
            <a:headEnd/>
            <a:tailEnd type="triangle" w="med" len="me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30" name="Text Box 33"/>
          <p:cNvSpPr txBox="1">
            <a:spLocks noChangeArrowheads="1"/>
          </p:cNvSpPr>
          <p:nvPr/>
        </p:nvSpPr>
        <p:spPr bwMode="auto">
          <a:xfrm>
            <a:off x="5820177" y="1350853"/>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a:t>head[H’]</a:t>
            </a:r>
          </a:p>
        </p:txBody>
      </p:sp>
      <p:sp>
        <p:nvSpPr>
          <p:cNvPr id="31" name="Line 34"/>
          <p:cNvSpPr>
            <a:spLocks noChangeShapeType="1"/>
          </p:cNvSpPr>
          <p:nvPr/>
        </p:nvSpPr>
        <p:spPr bwMode="auto">
          <a:xfrm>
            <a:off x="6429777" y="1503253"/>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 name="Oval 35"/>
          <p:cNvSpPr>
            <a:spLocks noChangeArrowheads="1"/>
          </p:cNvSpPr>
          <p:nvPr/>
        </p:nvSpPr>
        <p:spPr bwMode="auto">
          <a:xfrm>
            <a:off x="5667777" y="3949522"/>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5</a:t>
            </a:r>
          </a:p>
        </p:txBody>
      </p:sp>
      <p:sp>
        <p:nvSpPr>
          <p:cNvPr id="33" name="Line 36"/>
          <p:cNvSpPr>
            <a:spLocks noChangeShapeType="1"/>
          </p:cNvSpPr>
          <p:nvPr/>
        </p:nvSpPr>
        <p:spPr bwMode="auto">
          <a:xfrm>
            <a:off x="5972577" y="4101922"/>
            <a:ext cx="1600200" cy="0"/>
          </a:xfrm>
          <a:prstGeom prst="line">
            <a:avLst/>
          </a:prstGeom>
          <a:ln w="38100">
            <a:headEnd/>
            <a:tailEnd type="triangle" w="med" len="me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34" name="Oval 37"/>
          <p:cNvSpPr>
            <a:spLocks noChangeArrowheads="1"/>
          </p:cNvSpPr>
          <p:nvPr/>
        </p:nvSpPr>
        <p:spPr bwMode="auto">
          <a:xfrm>
            <a:off x="5667777" y="4559122"/>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7</a:t>
            </a:r>
          </a:p>
        </p:txBody>
      </p:sp>
      <p:sp>
        <p:nvSpPr>
          <p:cNvPr id="35" name="Oval 38"/>
          <p:cNvSpPr>
            <a:spLocks noChangeArrowheads="1"/>
          </p:cNvSpPr>
          <p:nvPr/>
        </p:nvSpPr>
        <p:spPr bwMode="auto">
          <a:xfrm>
            <a:off x="7572777" y="4025722"/>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36" name="Oval 39"/>
          <p:cNvSpPr>
            <a:spLocks noChangeArrowheads="1"/>
          </p:cNvSpPr>
          <p:nvPr/>
        </p:nvSpPr>
        <p:spPr bwMode="auto">
          <a:xfrm>
            <a:off x="7572777" y="4635322"/>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37" name="Oval 40"/>
          <p:cNvSpPr>
            <a:spLocks noChangeArrowheads="1"/>
          </p:cNvSpPr>
          <p:nvPr/>
        </p:nvSpPr>
        <p:spPr bwMode="auto">
          <a:xfrm>
            <a:off x="6886977" y="4635322"/>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38" name="Oval 41"/>
          <p:cNvSpPr>
            <a:spLocks noChangeArrowheads="1"/>
          </p:cNvSpPr>
          <p:nvPr/>
        </p:nvSpPr>
        <p:spPr bwMode="auto">
          <a:xfrm>
            <a:off x="6886977" y="5244922"/>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39" name="Line 42"/>
          <p:cNvSpPr>
            <a:spLocks noChangeShapeType="1"/>
          </p:cNvSpPr>
          <p:nvPr/>
        </p:nvSpPr>
        <p:spPr bwMode="auto">
          <a:xfrm>
            <a:off x="7039377" y="4940122"/>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40" name="Line 43"/>
          <p:cNvSpPr>
            <a:spLocks noChangeShapeType="1"/>
          </p:cNvSpPr>
          <p:nvPr/>
        </p:nvSpPr>
        <p:spPr bwMode="auto">
          <a:xfrm>
            <a:off x="7725177" y="4330522"/>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41" name="Line 44"/>
          <p:cNvSpPr>
            <a:spLocks noChangeShapeType="1"/>
          </p:cNvSpPr>
          <p:nvPr/>
        </p:nvSpPr>
        <p:spPr bwMode="auto">
          <a:xfrm flipV="1">
            <a:off x="7115577" y="4254322"/>
            <a:ext cx="457200" cy="3810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42" name="Oval 45"/>
          <p:cNvSpPr>
            <a:spLocks noChangeArrowheads="1"/>
          </p:cNvSpPr>
          <p:nvPr/>
        </p:nvSpPr>
        <p:spPr bwMode="auto">
          <a:xfrm>
            <a:off x="6277377" y="4711522"/>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43" name="Oval 46"/>
          <p:cNvSpPr>
            <a:spLocks noChangeArrowheads="1"/>
          </p:cNvSpPr>
          <p:nvPr/>
        </p:nvSpPr>
        <p:spPr bwMode="auto">
          <a:xfrm>
            <a:off x="6277377" y="5321122"/>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44" name="Oval 47"/>
          <p:cNvSpPr>
            <a:spLocks noChangeArrowheads="1"/>
          </p:cNvSpPr>
          <p:nvPr/>
        </p:nvSpPr>
        <p:spPr bwMode="auto">
          <a:xfrm>
            <a:off x="5591577" y="5321122"/>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45" name="Oval 48"/>
          <p:cNvSpPr>
            <a:spLocks noChangeArrowheads="1"/>
          </p:cNvSpPr>
          <p:nvPr/>
        </p:nvSpPr>
        <p:spPr bwMode="auto">
          <a:xfrm>
            <a:off x="5591577" y="5930722"/>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46" name="Line 49"/>
          <p:cNvSpPr>
            <a:spLocks noChangeShapeType="1"/>
          </p:cNvSpPr>
          <p:nvPr/>
        </p:nvSpPr>
        <p:spPr bwMode="auto">
          <a:xfrm>
            <a:off x="5743977" y="5625922"/>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47" name="Line 50"/>
          <p:cNvSpPr>
            <a:spLocks noChangeShapeType="1"/>
          </p:cNvSpPr>
          <p:nvPr/>
        </p:nvSpPr>
        <p:spPr bwMode="auto">
          <a:xfrm>
            <a:off x="6429777" y="5016322"/>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48" name="Line 51"/>
          <p:cNvSpPr>
            <a:spLocks noChangeShapeType="1"/>
          </p:cNvSpPr>
          <p:nvPr/>
        </p:nvSpPr>
        <p:spPr bwMode="auto">
          <a:xfrm flipV="1">
            <a:off x="5820177" y="4940122"/>
            <a:ext cx="457200" cy="3810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49" name="Line 52"/>
          <p:cNvSpPr>
            <a:spLocks noChangeShapeType="1"/>
          </p:cNvSpPr>
          <p:nvPr/>
        </p:nvSpPr>
        <p:spPr bwMode="auto">
          <a:xfrm flipV="1">
            <a:off x="6505977" y="4178122"/>
            <a:ext cx="1066800" cy="5334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50" name="Line 53"/>
          <p:cNvSpPr>
            <a:spLocks noChangeShapeType="1"/>
          </p:cNvSpPr>
          <p:nvPr/>
        </p:nvSpPr>
        <p:spPr bwMode="auto">
          <a:xfrm>
            <a:off x="5820177" y="4254322"/>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51" name="Text Box 55"/>
          <p:cNvSpPr txBox="1">
            <a:spLocks noChangeArrowheads="1"/>
          </p:cNvSpPr>
          <p:nvPr/>
        </p:nvSpPr>
        <p:spPr bwMode="auto">
          <a:xfrm>
            <a:off x="3229377" y="3949522"/>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a:t>head[H]</a:t>
            </a:r>
          </a:p>
        </p:txBody>
      </p:sp>
      <p:sp>
        <p:nvSpPr>
          <p:cNvPr id="52" name="Line 56"/>
          <p:cNvSpPr>
            <a:spLocks noChangeShapeType="1"/>
          </p:cNvSpPr>
          <p:nvPr/>
        </p:nvSpPr>
        <p:spPr bwMode="auto">
          <a:xfrm>
            <a:off x="4905777" y="4101922"/>
            <a:ext cx="762000" cy="0"/>
          </a:xfrm>
          <a:prstGeom prst="line">
            <a:avLst/>
          </a:prstGeom>
          <a:ln w="38100">
            <a:headEnd/>
            <a:tailEnd type="triangle" w="med" len="me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53" name="Oval 59"/>
          <p:cNvSpPr>
            <a:spLocks noChangeArrowheads="1"/>
          </p:cNvSpPr>
          <p:nvPr/>
        </p:nvSpPr>
        <p:spPr bwMode="auto">
          <a:xfrm>
            <a:off x="5134377" y="4559122"/>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54" name="Oval 60"/>
          <p:cNvSpPr>
            <a:spLocks noChangeArrowheads="1"/>
          </p:cNvSpPr>
          <p:nvPr/>
        </p:nvSpPr>
        <p:spPr bwMode="auto">
          <a:xfrm>
            <a:off x="5134377" y="5168722"/>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55" name="Line 61"/>
          <p:cNvSpPr>
            <a:spLocks noChangeShapeType="1"/>
          </p:cNvSpPr>
          <p:nvPr/>
        </p:nvSpPr>
        <p:spPr bwMode="auto">
          <a:xfrm>
            <a:off x="5286777" y="4863922"/>
            <a:ext cx="0" cy="3048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
        <p:nvSpPr>
          <p:cNvPr id="56" name="Oval 62"/>
          <p:cNvSpPr>
            <a:spLocks noChangeArrowheads="1"/>
          </p:cNvSpPr>
          <p:nvPr/>
        </p:nvSpPr>
        <p:spPr bwMode="auto">
          <a:xfrm>
            <a:off x="4600977" y="3949522"/>
            <a:ext cx="304800" cy="304800"/>
          </a:xfrm>
          <a:prstGeom prst="ellips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57" name="Line 64"/>
          <p:cNvSpPr>
            <a:spLocks noChangeShapeType="1"/>
          </p:cNvSpPr>
          <p:nvPr/>
        </p:nvSpPr>
        <p:spPr bwMode="auto">
          <a:xfrm>
            <a:off x="3838977" y="4101922"/>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8" name="Line 65"/>
          <p:cNvSpPr>
            <a:spLocks noChangeShapeType="1"/>
          </p:cNvSpPr>
          <p:nvPr/>
        </p:nvSpPr>
        <p:spPr bwMode="auto">
          <a:xfrm flipH="1">
            <a:off x="5362977" y="4178122"/>
            <a:ext cx="304800" cy="381000"/>
          </a:xfrm>
          <a:prstGeom prst="line">
            <a:avLst/>
          </a:prstGeom>
          <a:ln w="38100">
            <a:headEnd/>
            <a:tailEn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lstStyle/>
          <a:p>
            <a:endParaRPr lang="en-IN"/>
          </a:p>
        </p:txBody>
      </p:sp>
    </p:spTree>
    <p:extLst>
      <p:ext uri="{BB962C8B-B14F-4D97-AF65-F5344CB8AC3E}">
        <p14:creationId xmlns:p14="http://schemas.microsoft.com/office/powerpoint/2010/main" val="1635234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Decreasing a key</a:t>
            </a:r>
            <a:endParaRPr lang="en-IN" dirty="0"/>
          </a:p>
        </p:txBody>
      </p:sp>
      <p:sp>
        <p:nvSpPr>
          <p:cNvPr id="3" name="Content Placeholder 2"/>
          <p:cNvSpPr>
            <a:spLocks noGrp="1"/>
          </p:cNvSpPr>
          <p:nvPr>
            <p:ph idx="1"/>
          </p:nvPr>
        </p:nvSpPr>
        <p:spPr/>
        <p:txBody>
          <a:bodyPr/>
          <a:lstStyle/>
          <a:p>
            <a:r>
              <a:rPr lang="en-US" altLang="en-US" sz="1800" dirty="0"/>
              <a:t>The current key is replaced with a new key.  To maintain the min-heap property, it is then compared to the key of the parent. If its parent’s key is greater then the key and data will be exchanged.  This process continues until the new key is greater than the parent’s key or the new key is in the root.</a:t>
            </a:r>
          </a:p>
          <a:p>
            <a:endParaRPr lang="en-US" altLang="en-US" sz="2000" dirty="0"/>
          </a:p>
          <a:p>
            <a:r>
              <a:rPr lang="en-US" altLang="en-US" sz="2000" dirty="0"/>
              <a:t>Pseudocode:</a:t>
            </a:r>
          </a:p>
          <a:p>
            <a:pPr lvl="1">
              <a:buNone/>
            </a:pPr>
            <a:r>
              <a:rPr lang="en-US" altLang="en-US" sz="1800" dirty="0"/>
              <a:t>	</a:t>
            </a:r>
            <a:r>
              <a:rPr lang="en-US" altLang="en-US" sz="1800" b="1" dirty="0"/>
              <a:t>Binomial-Heap-Decrease-Key(</a:t>
            </a:r>
            <a:r>
              <a:rPr lang="en-US" altLang="en-US" sz="1800" b="1" dirty="0" err="1"/>
              <a:t>H,x,k</a:t>
            </a:r>
            <a:r>
              <a:rPr lang="en-US" altLang="en-US" sz="1800" b="1" dirty="0"/>
              <a:t>)</a:t>
            </a:r>
          </a:p>
          <a:p>
            <a:pPr lvl="1">
              <a:buFont typeface="+mj-lt"/>
              <a:buAutoNum type="arabicPeriod"/>
            </a:pPr>
            <a:r>
              <a:rPr lang="en-US" altLang="en-US" sz="1800" dirty="0"/>
              <a:t>	 key[x] &lt;-k</a:t>
            </a:r>
          </a:p>
          <a:p>
            <a:pPr lvl="1">
              <a:buFont typeface="+mj-lt"/>
              <a:buAutoNum type="arabicPeriod"/>
            </a:pPr>
            <a:r>
              <a:rPr lang="en-US" altLang="en-US" sz="1800" dirty="0"/>
              <a:t>	 y &lt;-x</a:t>
            </a:r>
          </a:p>
          <a:p>
            <a:pPr lvl="1">
              <a:buFont typeface="+mj-lt"/>
              <a:buAutoNum type="arabicPeriod"/>
            </a:pPr>
            <a:r>
              <a:rPr lang="en-US" altLang="en-US" sz="1800" dirty="0"/>
              <a:t>	 z &lt;-p[y]</a:t>
            </a:r>
          </a:p>
          <a:p>
            <a:pPr lvl="1">
              <a:buFont typeface="+mj-lt"/>
              <a:buAutoNum type="arabicPeriod"/>
            </a:pPr>
            <a:r>
              <a:rPr lang="en-US" altLang="en-US" sz="1800" dirty="0"/>
              <a:t>	  while z not NIL and key[y] &lt; key[z]</a:t>
            </a:r>
          </a:p>
          <a:p>
            <a:pPr lvl="1">
              <a:buFont typeface="+mj-lt"/>
              <a:buAutoNum type="arabicPeriod"/>
            </a:pPr>
            <a:r>
              <a:rPr lang="en-US" altLang="en-US" sz="1800" dirty="0"/>
              <a:t>	         do exchange key[y] &lt;-&gt; key[z]</a:t>
            </a:r>
          </a:p>
          <a:p>
            <a:pPr lvl="1">
              <a:buFont typeface="+mj-lt"/>
              <a:buAutoNum type="arabicPeriod"/>
            </a:pPr>
            <a:r>
              <a:rPr lang="en-US" altLang="en-US" sz="1800" dirty="0"/>
              <a:t>		             if y and z have satellite fields, exchange them, too.</a:t>
            </a:r>
          </a:p>
          <a:p>
            <a:pPr lvl="1">
              <a:buFont typeface="+mj-lt"/>
              <a:buAutoNum type="arabicPeriod"/>
            </a:pPr>
            <a:r>
              <a:rPr lang="en-US" altLang="en-US" sz="1800" dirty="0"/>
              <a:t>	              y &lt;- z</a:t>
            </a:r>
          </a:p>
          <a:p>
            <a:pPr lvl="1">
              <a:buFont typeface="+mj-lt"/>
              <a:buAutoNum type="arabicPeriod"/>
            </a:pPr>
            <a:r>
              <a:rPr lang="en-US" altLang="en-US" sz="1800" dirty="0"/>
              <a:t>	            z &lt;- p[y]</a:t>
            </a:r>
          </a:p>
          <a:p>
            <a:endParaRPr lang="en-IN" dirty="0"/>
          </a:p>
        </p:txBody>
      </p:sp>
    </p:spTree>
    <p:extLst>
      <p:ext uri="{BB962C8B-B14F-4D97-AF65-F5344CB8AC3E}">
        <p14:creationId xmlns:p14="http://schemas.microsoft.com/office/powerpoint/2010/main" val="193362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Decreasing a key</a:t>
            </a:r>
            <a:endParaRPr lang="en-IN" dirty="0"/>
          </a:p>
        </p:txBody>
      </p:sp>
      <p:sp>
        <p:nvSpPr>
          <p:cNvPr id="3" name="Content Placeholder 2"/>
          <p:cNvSpPr>
            <a:spLocks noGrp="1"/>
          </p:cNvSpPr>
          <p:nvPr>
            <p:ph idx="1"/>
          </p:nvPr>
        </p:nvSpPr>
        <p:spPr>
          <a:xfrm>
            <a:off x="131178" y="861193"/>
            <a:ext cx="11929641" cy="877455"/>
          </a:xfrm>
        </p:spPr>
        <p:txBody>
          <a:bodyPr/>
          <a:lstStyle/>
          <a:p>
            <a:r>
              <a:rPr lang="en-US" altLang="en-US" dirty="0"/>
              <a:t>Execution time: This procedure takes O(log n) since the maximum depth of x is |_log n_|.</a:t>
            </a:r>
          </a:p>
          <a:p>
            <a:endParaRPr lang="en-IN" dirty="0"/>
          </a:p>
        </p:txBody>
      </p:sp>
      <p:sp>
        <p:nvSpPr>
          <p:cNvPr id="5" name="Oval 5"/>
          <p:cNvSpPr>
            <a:spLocks noChangeArrowheads="1"/>
          </p:cNvSpPr>
          <p:nvPr/>
        </p:nvSpPr>
        <p:spPr bwMode="auto">
          <a:xfrm>
            <a:off x="3166056" y="2175457"/>
            <a:ext cx="304800" cy="304800"/>
          </a:xfrm>
          <a:prstGeom prst="ellipse">
            <a:avLst/>
          </a:prstGeom>
          <a:solidFill>
            <a:schemeClr val="accent3"/>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5</a:t>
            </a:r>
          </a:p>
        </p:txBody>
      </p:sp>
      <p:sp>
        <p:nvSpPr>
          <p:cNvPr id="6" name="Oval 6"/>
          <p:cNvSpPr>
            <a:spLocks noChangeArrowheads="1"/>
          </p:cNvSpPr>
          <p:nvPr/>
        </p:nvSpPr>
        <p:spPr bwMode="auto">
          <a:xfrm>
            <a:off x="4690056" y="2175457"/>
            <a:ext cx="304800" cy="304800"/>
          </a:xfrm>
          <a:prstGeom prst="ellipse">
            <a:avLst/>
          </a:prstGeom>
          <a:solidFill>
            <a:schemeClr val="accent3"/>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7" name="Oval 7"/>
          <p:cNvSpPr>
            <a:spLocks noChangeArrowheads="1"/>
          </p:cNvSpPr>
          <p:nvPr/>
        </p:nvSpPr>
        <p:spPr bwMode="auto">
          <a:xfrm>
            <a:off x="4690056" y="2785057"/>
            <a:ext cx="304800" cy="304800"/>
          </a:xfrm>
          <a:prstGeom prst="ellipse">
            <a:avLst/>
          </a:prstGeom>
          <a:solidFill>
            <a:schemeClr val="accent3"/>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8" name="Oval 8"/>
          <p:cNvSpPr>
            <a:spLocks noChangeArrowheads="1"/>
          </p:cNvSpPr>
          <p:nvPr/>
        </p:nvSpPr>
        <p:spPr bwMode="auto">
          <a:xfrm>
            <a:off x="4004256" y="2785057"/>
            <a:ext cx="304800" cy="304800"/>
          </a:xfrm>
          <a:prstGeom prst="ellipse">
            <a:avLst/>
          </a:prstGeom>
          <a:solidFill>
            <a:schemeClr val="accent3"/>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9" name="Oval 9"/>
          <p:cNvSpPr>
            <a:spLocks noChangeArrowheads="1"/>
          </p:cNvSpPr>
          <p:nvPr/>
        </p:nvSpPr>
        <p:spPr bwMode="auto">
          <a:xfrm>
            <a:off x="4004256" y="3394657"/>
            <a:ext cx="304800" cy="304800"/>
          </a:xfrm>
          <a:prstGeom prst="ellipse">
            <a:avLst/>
          </a:prstGeom>
          <a:solidFill>
            <a:srgbClr val="FF0000"/>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t>15</a:t>
            </a:r>
          </a:p>
        </p:txBody>
      </p:sp>
      <p:sp>
        <p:nvSpPr>
          <p:cNvPr id="10" name="Line 10"/>
          <p:cNvSpPr>
            <a:spLocks noChangeShapeType="1"/>
          </p:cNvSpPr>
          <p:nvPr/>
        </p:nvSpPr>
        <p:spPr bwMode="auto">
          <a:xfrm>
            <a:off x="4156656" y="3089857"/>
            <a:ext cx="0" cy="304800"/>
          </a:xfrm>
          <a:prstGeom prst="line">
            <a:avLst/>
          </a:prstGeom>
          <a:noFill/>
          <a:ln w="19050">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11" name="Line 11"/>
          <p:cNvSpPr>
            <a:spLocks noChangeShapeType="1"/>
          </p:cNvSpPr>
          <p:nvPr/>
        </p:nvSpPr>
        <p:spPr bwMode="auto">
          <a:xfrm>
            <a:off x="4842456" y="2480257"/>
            <a:ext cx="0" cy="304800"/>
          </a:xfrm>
          <a:prstGeom prst="line">
            <a:avLst/>
          </a:prstGeom>
          <a:noFill/>
          <a:ln w="19050">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12" name="Line 12"/>
          <p:cNvSpPr>
            <a:spLocks noChangeShapeType="1"/>
          </p:cNvSpPr>
          <p:nvPr/>
        </p:nvSpPr>
        <p:spPr bwMode="auto">
          <a:xfrm flipV="1">
            <a:off x="4232856" y="2404057"/>
            <a:ext cx="457200" cy="381000"/>
          </a:xfrm>
          <a:prstGeom prst="line">
            <a:avLst/>
          </a:prstGeom>
          <a:noFill/>
          <a:ln w="19050">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13" name="Line 13"/>
          <p:cNvSpPr>
            <a:spLocks noChangeShapeType="1"/>
          </p:cNvSpPr>
          <p:nvPr/>
        </p:nvSpPr>
        <p:spPr bwMode="auto">
          <a:xfrm>
            <a:off x="3470856" y="2327857"/>
            <a:ext cx="1219200" cy="0"/>
          </a:xfrm>
          <a:prstGeom prst="line">
            <a:avLst/>
          </a:prstGeom>
          <a:noFill/>
          <a:ln w="19050">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14" name="Text Box 14"/>
          <p:cNvSpPr txBox="1">
            <a:spLocks noChangeArrowheads="1"/>
          </p:cNvSpPr>
          <p:nvPr/>
        </p:nvSpPr>
        <p:spPr bwMode="auto">
          <a:xfrm>
            <a:off x="1794456" y="2175457"/>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a:t>head[H]</a:t>
            </a:r>
          </a:p>
        </p:txBody>
      </p:sp>
      <p:sp>
        <p:nvSpPr>
          <p:cNvPr id="15" name="Line 15"/>
          <p:cNvSpPr>
            <a:spLocks noChangeShapeType="1"/>
          </p:cNvSpPr>
          <p:nvPr/>
        </p:nvSpPr>
        <p:spPr bwMode="auto">
          <a:xfrm>
            <a:off x="2404056" y="2327857"/>
            <a:ext cx="762000" cy="0"/>
          </a:xfrm>
          <a:prstGeom prst="line">
            <a:avLst/>
          </a:prstGeom>
          <a:noFill/>
          <a:ln w="19050">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16" name="Oval 16"/>
          <p:cNvSpPr>
            <a:spLocks noChangeArrowheads="1"/>
          </p:cNvSpPr>
          <p:nvPr/>
        </p:nvSpPr>
        <p:spPr bwMode="auto">
          <a:xfrm>
            <a:off x="6747456" y="2251657"/>
            <a:ext cx="304800" cy="304800"/>
          </a:xfrm>
          <a:prstGeom prst="ellipse">
            <a:avLst/>
          </a:prstGeom>
          <a:solidFill>
            <a:schemeClr val="accent3"/>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5</a:t>
            </a:r>
          </a:p>
        </p:txBody>
      </p:sp>
      <p:sp>
        <p:nvSpPr>
          <p:cNvPr id="17" name="Oval 17"/>
          <p:cNvSpPr>
            <a:spLocks noChangeArrowheads="1"/>
          </p:cNvSpPr>
          <p:nvPr/>
        </p:nvSpPr>
        <p:spPr bwMode="auto">
          <a:xfrm>
            <a:off x="8271456" y="2251657"/>
            <a:ext cx="304800" cy="304800"/>
          </a:xfrm>
          <a:prstGeom prst="ellipse">
            <a:avLst/>
          </a:prstGeom>
          <a:solidFill>
            <a:schemeClr val="accent3"/>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18" name="Oval 18"/>
          <p:cNvSpPr>
            <a:spLocks noChangeArrowheads="1"/>
          </p:cNvSpPr>
          <p:nvPr/>
        </p:nvSpPr>
        <p:spPr bwMode="auto">
          <a:xfrm>
            <a:off x="8271456" y="2861257"/>
            <a:ext cx="304800" cy="304800"/>
          </a:xfrm>
          <a:prstGeom prst="ellipse">
            <a:avLst/>
          </a:prstGeom>
          <a:solidFill>
            <a:schemeClr val="accent3"/>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19" name="Oval 19"/>
          <p:cNvSpPr>
            <a:spLocks noChangeArrowheads="1"/>
          </p:cNvSpPr>
          <p:nvPr/>
        </p:nvSpPr>
        <p:spPr bwMode="auto">
          <a:xfrm>
            <a:off x="7585656" y="2861257"/>
            <a:ext cx="304800" cy="304800"/>
          </a:xfrm>
          <a:prstGeom prst="ellipse">
            <a:avLst/>
          </a:prstGeom>
          <a:solidFill>
            <a:schemeClr val="accent3"/>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20" name="Oval 20"/>
          <p:cNvSpPr>
            <a:spLocks noChangeArrowheads="1"/>
          </p:cNvSpPr>
          <p:nvPr/>
        </p:nvSpPr>
        <p:spPr bwMode="auto">
          <a:xfrm>
            <a:off x="7585656" y="3470857"/>
            <a:ext cx="304800" cy="304800"/>
          </a:xfrm>
          <a:prstGeom prst="ellipse">
            <a:avLst/>
          </a:prstGeom>
          <a:solidFill>
            <a:srgbClr val="FFC000"/>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a:t>
            </a:r>
          </a:p>
        </p:txBody>
      </p:sp>
      <p:sp>
        <p:nvSpPr>
          <p:cNvPr id="21" name="Line 21"/>
          <p:cNvSpPr>
            <a:spLocks noChangeShapeType="1"/>
          </p:cNvSpPr>
          <p:nvPr/>
        </p:nvSpPr>
        <p:spPr bwMode="auto">
          <a:xfrm>
            <a:off x="7738056" y="3166057"/>
            <a:ext cx="0" cy="304800"/>
          </a:xfrm>
          <a:prstGeom prst="line">
            <a:avLst/>
          </a:prstGeom>
          <a:noFill/>
          <a:ln w="19050">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22" name="Line 22"/>
          <p:cNvSpPr>
            <a:spLocks noChangeShapeType="1"/>
          </p:cNvSpPr>
          <p:nvPr/>
        </p:nvSpPr>
        <p:spPr bwMode="auto">
          <a:xfrm>
            <a:off x="8423856" y="2556457"/>
            <a:ext cx="0" cy="304800"/>
          </a:xfrm>
          <a:prstGeom prst="line">
            <a:avLst/>
          </a:prstGeom>
          <a:noFill/>
          <a:ln w="19050">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23" name="Line 23"/>
          <p:cNvSpPr>
            <a:spLocks noChangeShapeType="1"/>
          </p:cNvSpPr>
          <p:nvPr/>
        </p:nvSpPr>
        <p:spPr bwMode="auto">
          <a:xfrm flipV="1">
            <a:off x="7814256" y="2480257"/>
            <a:ext cx="457200" cy="381000"/>
          </a:xfrm>
          <a:prstGeom prst="line">
            <a:avLst/>
          </a:prstGeom>
          <a:noFill/>
          <a:ln w="19050">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24" name="Line 24"/>
          <p:cNvSpPr>
            <a:spLocks noChangeShapeType="1"/>
          </p:cNvSpPr>
          <p:nvPr/>
        </p:nvSpPr>
        <p:spPr bwMode="auto">
          <a:xfrm>
            <a:off x="7052256" y="2404057"/>
            <a:ext cx="1219200" cy="0"/>
          </a:xfrm>
          <a:prstGeom prst="line">
            <a:avLst/>
          </a:prstGeom>
          <a:noFill/>
          <a:ln w="19050">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25" name="Text Box 25"/>
          <p:cNvSpPr txBox="1">
            <a:spLocks noChangeArrowheads="1"/>
          </p:cNvSpPr>
          <p:nvPr/>
        </p:nvSpPr>
        <p:spPr bwMode="auto">
          <a:xfrm>
            <a:off x="5375856" y="2251657"/>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a:t>head[H]</a:t>
            </a:r>
          </a:p>
        </p:txBody>
      </p:sp>
      <p:sp>
        <p:nvSpPr>
          <p:cNvPr id="26" name="Line 26"/>
          <p:cNvSpPr>
            <a:spLocks noChangeShapeType="1"/>
          </p:cNvSpPr>
          <p:nvPr/>
        </p:nvSpPr>
        <p:spPr bwMode="auto">
          <a:xfrm>
            <a:off x="5985456" y="2404057"/>
            <a:ext cx="762000" cy="0"/>
          </a:xfrm>
          <a:prstGeom prst="line">
            <a:avLst/>
          </a:prstGeom>
          <a:noFill/>
          <a:ln w="19050">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27" name="Oval 27"/>
          <p:cNvSpPr>
            <a:spLocks noChangeArrowheads="1"/>
          </p:cNvSpPr>
          <p:nvPr/>
        </p:nvSpPr>
        <p:spPr bwMode="auto">
          <a:xfrm>
            <a:off x="3166056" y="4080457"/>
            <a:ext cx="304800" cy="304800"/>
          </a:xfrm>
          <a:prstGeom prst="ellipse">
            <a:avLst/>
          </a:prstGeom>
          <a:solidFill>
            <a:schemeClr val="accent3"/>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5</a:t>
            </a:r>
          </a:p>
        </p:txBody>
      </p:sp>
      <p:sp>
        <p:nvSpPr>
          <p:cNvPr id="28" name="Oval 28"/>
          <p:cNvSpPr>
            <a:spLocks noChangeArrowheads="1"/>
          </p:cNvSpPr>
          <p:nvPr/>
        </p:nvSpPr>
        <p:spPr bwMode="auto">
          <a:xfrm>
            <a:off x="4690056" y="4080457"/>
            <a:ext cx="304800" cy="304800"/>
          </a:xfrm>
          <a:prstGeom prst="ellipse">
            <a:avLst/>
          </a:prstGeom>
          <a:solidFill>
            <a:schemeClr val="accent3"/>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29" name="Oval 29"/>
          <p:cNvSpPr>
            <a:spLocks noChangeArrowheads="1"/>
          </p:cNvSpPr>
          <p:nvPr/>
        </p:nvSpPr>
        <p:spPr bwMode="auto">
          <a:xfrm>
            <a:off x="4690056" y="4690057"/>
            <a:ext cx="304800" cy="304800"/>
          </a:xfrm>
          <a:prstGeom prst="ellipse">
            <a:avLst/>
          </a:prstGeom>
          <a:solidFill>
            <a:schemeClr val="accent3"/>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30" name="Oval 30"/>
          <p:cNvSpPr>
            <a:spLocks noChangeArrowheads="1"/>
          </p:cNvSpPr>
          <p:nvPr/>
        </p:nvSpPr>
        <p:spPr bwMode="auto">
          <a:xfrm>
            <a:off x="4004256" y="4690057"/>
            <a:ext cx="304800" cy="304800"/>
          </a:xfrm>
          <a:prstGeom prst="ellipse">
            <a:avLst/>
          </a:prstGeom>
          <a:solidFill>
            <a:srgbClr val="FFC000"/>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a:t>
            </a:r>
          </a:p>
        </p:txBody>
      </p:sp>
      <p:sp>
        <p:nvSpPr>
          <p:cNvPr id="31" name="Oval 31"/>
          <p:cNvSpPr>
            <a:spLocks noChangeArrowheads="1"/>
          </p:cNvSpPr>
          <p:nvPr/>
        </p:nvSpPr>
        <p:spPr bwMode="auto">
          <a:xfrm>
            <a:off x="4004256" y="5299657"/>
            <a:ext cx="304800" cy="304800"/>
          </a:xfrm>
          <a:prstGeom prst="ellipse">
            <a:avLst/>
          </a:prstGeom>
          <a:solidFill>
            <a:schemeClr val="accent3"/>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32" name="Line 32"/>
          <p:cNvSpPr>
            <a:spLocks noChangeShapeType="1"/>
          </p:cNvSpPr>
          <p:nvPr/>
        </p:nvSpPr>
        <p:spPr bwMode="auto">
          <a:xfrm>
            <a:off x="4156656" y="4994857"/>
            <a:ext cx="0" cy="304800"/>
          </a:xfrm>
          <a:prstGeom prst="line">
            <a:avLst/>
          </a:prstGeom>
          <a:noFill/>
          <a:ln w="19050">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33" name="Line 33"/>
          <p:cNvSpPr>
            <a:spLocks noChangeShapeType="1"/>
          </p:cNvSpPr>
          <p:nvPr/>
        </p:nvSpPr>
        <p:spPr bwMode="auto">
          <a:xfrm>
            <a:off x="4842456" y="4385257"/>
            <a:ext cx="0" cy="304800"/>
          </a:xfrm>
          <a:prstGeom prst="line">
            <a:avLst/>
          </a:prstGeom>
          <a:noFill/>
          <a:ln w="19050">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34" name="Line 34"/>
          <p:cNvSpPr>
            <a:spLocks noChangeShapeType="1"/>
          </p:cNvSpPr>
          <p:nvPr/>
        </p:nvSpPr>
        <p:spPr bwMode="auto">
          <a:xfrm flipV="1">
            <a:off x="4232856" y="4309057"/>
            <a:ext cx="457200" cy="381000"/>
          </a:xfrm>
          <a:prstGeom prst="line">
            <a:avLst/>
          </a:prstGeom>
          <a:noFill/>
          <a:ln w="19050">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35" name="Line 35"/>
          <p:cNvSpPr>
            <a:spLocks noChangeShapeType="1"/>
          </p:cNvSpPr>
          <p:nvPr/>
        </p:nvSpPr>
        <p:spPr bwMode="auto">
          <a:xfrm>
            <a:off x="3470856" y="4232857"/>
            <a:ext cx="1219200" cy="0"/>
          </a:xfrm>
          <a:prstGeom prst="line">
            <a:avLst/>
          </a:prstGeom>
          <a:noFill/>
          <a:ln w="19050">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36" name="Text Box 36"/>
          <p:cNvSpPr txBox="1">
            <a:spLocks noChangeArrowheads="1"/>
          </p:cNvSpPr>
          <p:nvPr/>
        </p:nvSpPr>
        <p:spPr bwMode="auto">
          <a:xfrm>
            <a:off x="1794456" y="4080457"/>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a:t>head[H]</a:t>
            </a:r>
          </a:p>
        </p:txBody>
      </p:sp>
      <p:sp>
        <p:nvSpPr>
          <p:cNvPr id="37" name="Line 37"/>
          <p:cNvSpPr>
            <a:spLocks noChangeShapeType="1"/>
          </p:cNvSpPr>
          <p:nvPr/>
        </p:nvSpPr>
        <p:spPr bwMode="auto">
          <a:xfrm>
            <a:off x="2404056" y="4232857"/>
            <a:ext cx="762000" cy="0"/>
          </a:xfrm>
          <a:prstGeom prst="line">
            <a:avLst/>
          </a:prstGeom>
          <a:noFill/>
          <a:ln w="19050">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38" name="Oval 38"/>
          <p:cNvSpPr>
            <a:spLocks noChangeArrowheads="1"/>
          </p:cNvSpPr>
          <p:nvPr/>
        </p:nvSpPr>
        <p:spPr bwMode="auto">
          <a:xfrm>
            <a:off x="6823656" y="4156657"/>
            <a:ext cx="304800" cy="304800"/>
          </a:xfrm>
          <a:prstGeom prst="ellipse">
            <a:avLst/>
          </a:prstGeom>
          <a:solidFill>
            <a:schemeClr val="accent3"/>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5</a:t>
            </a:r>
          </a:p>
        </p:txBody>
      </p:sp>
      <p:sp>
        <p:nvSpPr>
          <p:cNvPr id="39" name="Oval 39"/>
          <p:cNvSpPr>
            <a:spLocks noChangeArrowheads="1"/>
          </p:cNvSpPr>
          <p:nvPr/>
        </p:nvSpPr>
        <p:spPr bwMode="auto">
          <a:xfrm>
            <a:off x="8347656" y="4156657"/>
            <a:ext cx="304800" cy="304800"/>
          </a:xfrm>
          <a:prstGeom prst="ellipse">
            <a:avLst/>
          </a:prstGeom>
          <a:solidFill>
            <a:srgbClr val="FFC000"/>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a:t>
            </a:r>
          </a:p>
        </p:txBody>
      </p:sp>
      <p:sp>
        <p:nvSpPr>
          <p:cNvPr id="40" name="Oval 40"/>
          <p:cNvSpPr>
            <a:spLocks noChangeArrowheads="1"/>
          </p:cNvSpPr>
          <p:nvPr/>
        </p:nvSpPr>
        <p:spPr bwMode="auto">
          <a:xfrm>
            <a:off x="8347656" y="4766257"/>
            <a:ext cx="304800" cy="304800"/>
          </a:xfrm>
          <a:prstGeom prst="ellipse">
            <a:avLst/>
          </a:prstGeom>
          <a:solidFill>
            <a:schemeClr val="accent3"/>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41" name="Oval 41"/>
          <p:cNvSpPr>
            <a:spLocks noChangeArrowheads="1"/>
          </p:cNvSpPr>
          <p:nvPr/>
        </p:nvSpPr>
        <p:spPr bwMode="auto">
          <a:xfrm>
            <a:off x="7661856" y="4766257"/>
            <a:ext cx="304800" cy="304800"/>
          </a:xfrm>
          <a:prstGeom prst="ellipse">
            <a:avLst/>
          </a:prstGeom>
          <a:solidFill>
            <a:schemeClr val="accent3"/>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42" name="Oval 42"/>
          <p:cNvSpPr>
            <a:spLocks noChangeArrowheads="1"/>
          </p:cNvSpPr>
          <p:nvPr/>
        </p:nvSpPr>
        <p:spPr bwMode="auto">
          <a:xfrm>
            <a:off x="7661856" y="5375857"/>
            <a:ext cx="304800" cy="304800"/>
          </a:xfrm>
          <a:prstGeom prst="ellipse">
            <a:avLst/>
          </a:prstGeom>
          <a:solidFill>
            <a:schemeClr val="accent3"/>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10</a:t>
            </a:r>
          </a:p>
        </p:txBody>
      </p:sp>
      <p:sp>
        <p:nvSpPr>
          <p:cNvPr id="43" name="Line 43"/>
          <p:cNvSpPr>
            <a:spLocks noChangeShapeType="1"/>
          </p:cNvSpPr>
          <p:nvPr/>
        </p:nvSpPr>
        <p:spPr bwMode="auto">
          <a:xfrm>
            <a:off x="7814256" y="5071057"/>
            <a:ext cx="0" cy="304800"/>
          </a:xfrm>
          <a:prstGeom prst="line">
            <a:avLst/>
          </a:prstGeom>
          <a:noFill/>
          <a:ln w="19050">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44" name="Line 44"/>
          <p:cNvSpPr>
            <a:spLocks noChangeShapeType="1"/>
          </p:cNvSpPr>
          <p:nvPr/>
        </p:nvSpPr>
        <p:spPr bwMode="auto">
          <a:xfrm>
            <a:off x="8500056" y="4461457"/>
            <a:ext cx="0" cy="304800"/>
          </a:xfrm>
          <a:prstGeom prst="line">
            <a:avLst/>
          </a:prstGeom>
          <a:noFill/>
          <a:ln w="19050">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45" name="Line 45"/>
          <p:cNvSpPr>
            <a:spLocks noChangeShapeType="1"/>
          </p:cNvSpPr>
          <p:nvPr/>
        </p:nvSpPr>
        <p:spPr bwMode="auto">
          <a:xfrm flipV="1">
            <a:off x="7890456" y="4385257"/>
            <a:ext cx="457200" cy="381000"/>
          </a:xfrm>
          <a:prstGeom prst="line">
            <a:avLst/>
          </a:prstGeom>
          <a:noFill/>
          <a:ln w="19050">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46" name="Line 46"/>
          <p:cNvSpPr>
            <a:spLocks noChangeShapeType="1"/>
          </p:cNvSpPr>
          <p:nvPr/>
        </p:nvSpPr>
        <p:spPr bwMode="auto">
          <a:xfrm>
            <a:off x="7128456" y="4309057"/>
            <a:ext cx="1219200" cy="0"/>
          </a:xfrm>
          <a:prstGeom prst="line">
            <a:avLst/>
          </a:prstGeom>
          <a:noFill/>
          <a:ln w="19050">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47" name="Text Box 47"/>
          <p:cNvSpPr txBox="1">
            <a:spLocks noChangeArrowheads="1"/>
          </p:cNvSpPr>
          <p:nvPr/>
        </p:nvSpPr>
        <p:spPr bwMode="auto">
          <a:xfrm>
            <a:off x="5452056" y="4156657"/>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a:t>head[H]</a:t>
            </a:r>
          </a:p>
        </p:txBody>
      </p:sp>
      <p:sp>
        <p:nvSpPr>
          <p:cNvPr id="48" name="Line 48"/>
          <p:cNvSpPr>
            <a:spLocks noChangeShapeType="1"/>
          </p:cNvSpPr>
          <p:nvPr/>
        </p:nvSpPr>
        <p:spPr bwMode="auto">
          <a:xfrm>
            <a:off x="6061656" y="4309057"/>
            <a:ext cx="762000" cy="0"/>
          </a:xfrm>
          <a:prstGeom prst="line">
            <a:avLst/>
          </a:prstGeom>
          <a:noFill/>
          <a:ln w="19050">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65094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500"/>
                                        <p:tgtEl>
                                          <p:spTgt spid="2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fade">
                                      <p:cBhvr>
                                        <p:cTn id="83" dur="500"/>
                                        <p:tgtEl>
                                          <p:spTgt spid="2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500"/>
                                        <p:tgtEl>
                                          <p:spTgt spid="3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500"/>
                                        <p:tgtEl>
                                          <p:spTgt spid="3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fade">
                                      <p:cBhvr>
                                        <p:cTn id="92" dur="500"/>
                                        <p:tgtEl>
                                          <p:spTgt spid="3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fade">
                                      <p:cBhvr>
                                        <p:cTn id="95" dur="500"/>
                                        <p:tgtEl>
                                          <p:spTgt spid="3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fade">
                                      <p:cBhvr>
                                        <p:cTn id="98" dur="500"/>
                                        <p:tgtEl>
                                          <p:spTgt spid="3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fade">
                                      <p:cBhvr>
                                        <p:cTn id="101" dur="500"/>
                                        <p:tgtEl>
                                          <p:spTgt spid="35"/>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Effect transition="in" filter="fade">
                                      <p:cBhvr>
                                        <p:cTn id="104" dur="500"/>
                                        <p:tgtEl>
                                          <p:spTgt spid="36"/>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fade">
                                      <p:cBhvr>
                                        <p:cTn id="107" dur="500"/>
                                        <p:tgtEl>
                                          <p:spTgt spid="3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fade">
                                      <p:cBhvr>
                                        <p:cTn id="112" dur="500"/>
                                        <p:tgtEl>
                                          <p:spTgt spid="3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9"/>
                                        </p:tgtEl>
                                        <p:attrNameLst>
                                          <p:attrName>style.visibility</p:attrName>
                                        </p:attrNameLst>
                                      </p:cBhvr>
                                      <p:to>
                                        <p:strVal val="visible"/>
                                      </p:to>
                                    </p:set>
                                    <p:animEffect transition="in" filter="fade">
                                      <p:cBhvr>
                                        <p:cTn id="115" dur="500"/>
                                        <p:tgtEl>
                                          <p:spTgt spid="3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fade">
                                      <p:cBhvr>
                                        <p:cTn id="118" dur="500"/>
                                        <p:tgtEl>
                                          <p:spTgt spid="4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fade">
                                      <p:cBhvr>
                                        <p:cTn id="121" dur="500"/>
                                        <p:tgtEl>
                                          <p:spTgt spid="41"/>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fade">
                                      <p:cBhvr>
                                        <p:cTn id="124" dur="500"/>
                                        <p:tgtEl>
                                          <p:spTgt spid="42"/>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fade">
                                      <p:cBhvr>
                                        <p:cTn id="127" dur="500"/>
                                        <p:tgtEl>
                                          <p:spTgt spid="43"/>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fade">
                                      <p:cBhvr>
                                        <p:cTn id="130" dur="500"/>
                                        <p:tgtEl>
                                          <p:spTgt spid="44"/>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45"/>
                                        </p:tgtEl>
                                        <p:attrNameLst>
                                          <p:attrName>style.visibility</p:attrName>
                                        </p:attrNameLst>
                                      </p:cBhvr>
                                      <p:to>
                                        <p:strVal val="visible"/>
                                      </p:to>
                                    </p:set>
                                    <p:animEffect transition="in" filter="fade">
                                      <p:cBhvr>
                                        <p:cTn id="133" dur="500"/>
                                        <p:tgtEl>
                                          <p:spTgt spid="45"/>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6"/>
                                        </p:tgtEl>
                                        <p:attrNameLst>
                                          <p:attrName>style.visibility</p:attrName>
                                        </p:attrNameLst>
                                      </p:cBhvr>
                                      <p:to>
                                        <p:strVal val="visible"/>
                                      </p:to>
                                    </p:set>
                                    <p:animEffect transition="in" filter="fade">
                                      <p:cBhvr>
                                        <p:cTn id="136" dur="500"/>
                                        <p:tgtEl>
                                          <p:spTgt spid="46"/>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47"/>
                                        </p:tgtEl>
                                        <p:attrNameLst>
                                          <p:attrName>style.visibility</p:attrName>
                                        </p:attrNameLst>
                                      </p:cBhvr>
                                      <p:to>
                                        <p:strVal val="visible"/>
                                      </p:to>
                                    </p:set>
                                    <p:animEffect transition="in" filter="fade">
                                      <p:cBhvr>
                                        <p:cTn id="139" dur="500"/>
                                        <p:tgtEl>
                                          <p:spTgt spid="47"/>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48"/>
                                        </p:tgtEl>
                                        <p:attrNameLst>
                                          <p:attrName>style.visibility</p:attrName>
                                        </p:attrNameLst>
                                      </p:cBhvr>
                                      <p:to>
                                        <p:strVal val="visible"/>
                                      </p:to>
                                    </p:set>
                                    <p:animEffect transition="in" filter="fade">
                                      <p:cBhvr>
                                        <p:cTn id="14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p:bldP spid="4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Delete a Node</a:t>
            </a:r>
            <a:endParaRPr lang="en-IN" dirty="0"/>
          </a:p>
        </p:txBody>
      </p:sp>
      <p:sp>
        <p:nvSpPr>
          <p:cNvPr id="3" name="Content Placeholder 2"/>
          <p:cNvSpPr>
            <a:spLocks noGrp="1"/>
          </p:cNvSpPr>
          <p:nvPr>
            <p:ph idx="1"/>
          </p:nvPr>
        </p:nvSpPr>
        <p:spPr/>
        <p:txBody>
          <a:bodyPr/>
          <a:lstStyle/>
          <a:p>
            <a:r>
              <a:rPr lang="en-US" altLang="en-US" dirty="0"/>
              <a:t>With assumption that there is no node in H has a key of -∞.</a:t>
            </a:r>
          </a:p>
          <a:p>
            <a:r>
              <a:rPr lang="en-US" altLang="en-US" dirty="0"/>
              <a:t>The key of deleting node is first decreased to -∞.</a:t>
            </a:r>
          </a:p>
          <a:p>
            <a:r>
              <a:rPr lang="en-US" altLang="en-US" dirty="0"/>
              <a:t>This node is then deleted using extracting min procedure.</a:t>
            </a:r>
          </a:p>
          <a:p>
            <a:r>
              <a:rPr lang="en-US" altLang="en-US" dirty="0"/>
              <a:t>Pseudocode</a:t>
            </a:r>
            <a:r>
              <a:rPr lang="en-US" altLang="en-US" dirty="0">
                <a:sym typeface="Wingdings" panose="05000000000000000000" pitchFamily="2" charset="2"/>
              </a:rPr>
              <a:t>: (from book)</a:t>
            </a:r>
            <a:endParaRPr lang="en-US" altLang="en-US" dirty="0"/>
          </a:p>
          <a:p>
            <a:pPr>
              <a:buNone/>
            </a:pPr>
            <a:r>
              <a:rPr lang="en-US" altLang="en-US" dirty="0"/>
              <a:t>	</a:t>
            </a:r>
            <a:r>
              <a:rPr lang="en-US" altLang="en-US" b="1" dirty="0"/>
              <a:t>Binomial-Heap-Delete(</a:t>
            </a:r>
            <a:r>
              <a:rPr lang="en-US" altLang="en-US" b="1" dirty="0" err="1"/>
              <a:t>H,x</a:t>
            </a:r>
            <a:r>
              <a:rPr lang="en-US" altLang="en-US" b="1" dirty="0"/>
              <a:t>)</a:t>
            </a:r>
          </a:p>
          <a:p>
            <a:pPr>
              <a:buNone/>
            </a:pPr>
            <a:r>
              <a:rPr lang="en-US" altLang="en-US" dirty="0"/>
              <a:t>		1 Binomial-Heap-Decrease-Key(</a:t>
            </a:r>
            <a:r>
              <a:rPr lang="en-US" altLang="en-US" dirty="0" err="1"/>
              <a:t>H,x</a:t>
            </a:r>
            <a:r>
              <a:rPr lang="en-US" altLang="en-US" dirty="0"/>
              <a:t>,-∞)</a:t>
            </a:r>
          </a:p>
          <a:p>
            <a:pPr>
              <a:buNone/>
            </a:pPr>
            <a:r>
              <a:rPr lang="en-US" altLang="en-US" dirty="0"/>
              <a:t>		2 Binomial-Heap-Extract-Min(H)</a:t>
            </a:r>
          </a:p>
          <a:p>
            <a:pPr>
              <a:buNone/>
            </a:pPr>
            <a:endParaRPr lang="en-US" altLang="en-US" dirty="0"/>
          </a:p>
          <a:p>
            <a:r>
              <a:rPr lang="en-US" altLang="en-US" dirty="0"/>
              <a:t>Run time: O(log n) since the run time of both Binomial-Heap-Decrease-Key and Binomial-Heap-Extract-Min procedures are in order of O(log n). </a:t>
            </a:r>
          </a:p>
          <a:p>
            <a:pPr marL="0" indent="0">
              <a:buNone/>
            </a:pPr>
            <a:endParaRPr lang="en-IN" dirty="0"/>
          </a:p>
        </p:txBody>
      </p:sp>
    </p:spTree>
    <p:extLst>
      <p:ext uri="{BB962C8B-B14F-4D97-AF65-F5344CB8AC3E}">
        <p14:creationId xmlns:p14="http://schemas.microsoft.com/office/powerpoint/2010/main" val="154396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grpSp>
        <p:nvGrpSpPr>
          <p:cNvPr id="55" name="Group 20"/>
          <p:cNvGrpSpPr>
            <a:grpSpLocks/>
          </p:cNvGrpSpPr>
          <p:nvPr/>
        </p:nvGrpSpPr>
        <p:grpSpPr bwMode="auto">
          <a:xfrm>
            <a:off x="2223752" y="1755820"/>
            <a:ext cx="3200400" cy="1524000"/>
            <a:chOff x="768" y="1536"/>
            <a:chExt cx="2016" cy="960"/>
          </a:xfrm>
          <a:solidFill>
            <a:srgbClr val="FFC000"/>
          </a:solidFill>
          <a:effectLst>
            <a:outerShdw blurRad="50800" dist="38100" dir="2700000" algn="tl" rotWithShape="0">
              <a:prstClr val="black">
                <a:alpha val="40000"/>
              </a:prstClr>
            </a:outerShdw>
          </a:effectLst>
        </p:grpSpPr>
        <p:sp>
          <p:nvSpPr>
            <p:cNvPr id="56" name="Oval 4"/>
            <p:cNvSpPr>
              <a:spLocks noChangeArrowheads="1"/>
            </p:cNvSpPr>
            <p:nvPr/>
          </p:nvSpPr>
          <p:spPr bwMode="auto">
            <a:xfrm>
              <a:off x="1632" y="1536"/>
              <a:ext cx="192" cy="192"/>
            </a:xfrm>
            <a:prstGeom prst="ellipse">
              <a:avLst/>
            </a:prstGeom>
            <a:grp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5</a:t>
              </a:r>
            </a:p>
          </p:txBody>
        </p:sp>
        <p:sp>
          <p:nvSpPr>
            <p:cNvPr id="57" name="Oval 9"/>
            <p:cNvSpPr>
              <a:spLocks noChangeArrowheads="1"/>
            </p:cNvSpPr>
            <p:nvPr/>
          </p:nvSpPr>
          <p:spPr bwMode="auto">
            <a:xfrm>
              <a:off x="2592" y="1536"/>
              <a:ext cx="192" cy="192"/>
            </a:xfrm>
            <a:prstGeom prst="ellipse">
              <a:avLst/>
            </a:prstGeom>
            <a:grp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58" name="Oval 11"/>
            <p:cNvSpPr>
              <a:spLocks noChangeArrowheads="1"/>
            </p:cNvSpPr>
            <p:nvPr/>
          </p:nvSpPr>
          <p:spPr bwMode="auto">
            <a:xfrm>
              <a:off x="2592" y="1920"/>
              <a:ext cx="192" cy="192"/>
            </a:xfrm>
            <a:prstGeom prst="ellipse">
              <a:avLst/>
            </a:prstGeom>
            <a:grp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59" name="Oval 12"/>
            <p:cNvSpPr>
              <a:spLocks noChangeArrowheads="1"/>
            </p:cNvSpPr>
            <p:nvPr/>
          </p:nvSpPr>
          <p:spPr bwMode="auto">
            <a:xfrm>
              <a:off x="2160" y="1920"/>
              <a:ext cx="192" cy="192"/>
            </a:xfrm>
            <a:prstGeom prst="ellipse">
              <a:avLst/>
            </a:prstGeom>
            <a:solidFill>
              <a:schemeClr val="accent3"/>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t>10</a:t>
              </a:r>
            </a:p>
          </p:txBody>
        </p:sp>
        <p:sp>
          <p:nvSpPr>
            <p:cNvPr id="60" name="Oval 13"/>
            <p:cNvSpPr>
              <a:spLocks noChangeArrowheads="1"/>
            </p:cNvSpPr>
            <p:nvPr/>
          </p:nvSpPr>
          <p:spPr bwMode="auto">
            <a:xfrm>
              <a:off x="2160" y="2304"/>
              <a:ext cx="192" cy="192"/>
            </a:xfrm>
            <a:prstGeom prst="ellipse">
              <a:avLst/>
            </a:prstGeom>
            <a:grp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61" name="Line 14"/>
            <p:cNvSpPr>
              <a:spLocks noChangeShapeType="1"/>
            </p:cNvSpPr>
            <p:nvPr/>
          </p:nvSpPr>
          <p:spPr bwMode="auto">
            <a:xfrm>
              <a:off x="2256" y="2112"/>
              <a:ext cx="0" cy="192"/>
            </a:xfrm>
            <a:prstGeom prst="line">
              <a:avLst/>
            </a:prstGeom>
            <a:grpFill/>
            <a:ln w="28575">
              <a:solidFill>
                <a:schemeClr val="tx1"/>
              </a:solidFill>
              <a:round/>
              <a:headEnd/>
              <a:tailEnd/>
            </a:ln>
          </p:spPr>
          <p:txBody>
            <a:bodyPr/>
            <a:lstStyle/>
            <a:p>
              <a:endParaRPr lang="en-IN"/>
            </a:p>
          </p:txBody>
        </p:sp>
        <p:sp>
          <p:nvSpPr>
            <p:cNvPr id="62" name="Line 15"/>
            <p:cNvSpPr>
              <a:spLocks noChangeShapeType="1"/>
            </p:cNvSpPr>
            <p:nvPr/>
          </p:nvSpPr>
          <p:spPr bwMode="auto">
            <a:xfrm>
              <a:off x="2688" y="1728"/>
              <a:ext cx="0" cy="192"/>
            </a:xfrm>
            <a:prstGeom prst="line">
              <a:avLst/>
            </a:prstGeom>
            <a:grpFill/>
            <a:ln w="28575">
              <a:solidFill>
                <a:schemeClr val="tx1"/>
              </a:solidFill>
              <a:round/>
              <a:headEnd/>
              <a:tailEnd/>
            </a:ln>
          </p:spPr>
          <p:txBody>
            <a:bodyPr/>
            <a:lstStyle/>
            <a:p>
              <a:endParaRPr lang="en-IN"/>
            </a:p>
          </p:txBody>
        </p:sp>
        <p:sp>
          <p:nvSpPr>
            <p:cNvPr id="63" name="Line 16"/>
            <p:cNvSpPr>
              <a:spLocks noChangeShapeType="1"/>
            </p:cNvSpPr>
            <p:nvPr/>
          </p:nvSpPr>
          <p:spPr bwMode="auto">
            <a:xfrm flipV="1">
              <a:off x="2304" y="1680"/>
              <a:ext cx="288" cy="240"/>
            </a:xfrm>
            <a:prstGeom prst="line">
              <a:avLst/>
            </a:prstGeom>
            <a:grpFill/>
            <a:ln w="28575">
              <a:solidFill>
                <a:schemeClr val="tx1"/>
              </a:solidFill>
              <a:round/>
              <a:headEnd/>
              <a:tailEnd/>
            </a:ln>
          </p:spPr>
          <p:txBody>
            <a:bodyPr/>
            <a:lstStyle/>
            <a:p>
              <a:endParaRPr lang="en-IN"/>
            </a:p>
          </p:txBody>
        </p:sp>
        <p:sp>
          <p:nvSpPr>
            <p:cNvPr id="64" name="Line 17"/>
            <p:cNvSpPr>
              <a:spLocks noChangeShapeType="1"/>
            </p:cNvSpPr>
            <p:nvPr/>
          </p:nvSpPr>
          <p:spPr bwMode="auto">
            <a:xfrm>
              <a:off x="1824" y="1632"/>
              <a:ext cx="768" cy="0"/>
            </a:xfrm>
            <a:prstGeom prst="line">
              <a:avLst/>
            </a:prstGeom>
            <a:grpFill/>
            <a:ln w="28575">
              <a:solidFill>
                <a:schemeClr val="tx1"/>
              </a:solidFill>
              <a:round/>
              <a:headEnd/>
              <a:tailEnd type="triangle" w="med" len="med"/>
            </a:ln>
          </p:spPr>
          <p:txBody>
            <a:bodyPr/>
            <a:lstStyle/>
            <a:p>
              <a:endParaRPr lang="en-IN"/>
            </a:p>
          </p:txBody>
        </p:sp>
        <p:sp>
          <p:nvSpPr>
            <p:cNvPr id="65" name="Text Box 18"/>
            <p:cNvSpPr txBox="1">
              <a:spLocks noChangeArrowheads="1"/>
            </p:cNvSpPr>
            <p:nvPr/>
          </p:nvSpPr>
          <p:spPr bwMode="auto">
            <a:xfrm>
              <a:off x="768" y="1536"/>
              <a:ext cx="480" cy="173"/>
            </a:xfrm>
            <a:prstGeom prst="rect">
              <a:avLst/>
            </a:prstGeom>
            <a:solidFill>
              <a:srgbClr val="FFFFFF"/>
            </a:solidFill>
            <a:ln w="9525">
              <a:solidFill>
                <a:srgbClr val="000000"/>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dirty="0"/>
                <a:t>head[H]</a:t>
              </a:r>
            </a:p>
          </p:txBody>
        </p:sp>
        <p:sp>
          <p:nvSpPr>
            <p:cNvPr id="66" name="Line 19"/>
            <p:cNvSpPr>
              <a:spLocks noChangeShapeType="1"/>
            </p:cNvSpPr>
            <p:nvPr/>
          </p:nvSpPr>
          <p:spPr bwMode="auto">
            <a:xfrm>
              <a:off x="1152" y="1632"/>
              <a:ext cx="480" cy="0"/>
            </a:xfrm>
            <a:prstGeom prst="line">
              <a:avLst/>
            </a:prstGeom>
            <a:grpFill/>
            <a:ln w="28575">
              <a:solidFill>
                <a:schemeClr val="tx1"/>
              </a:solidFill>
              <a:round/>
              <a:headEnd/>
              <a:tailEnd type="triangle" w="med" len="med"/>
            </a:ln>
          </p:spPr>
          <p:txBody>
            <a:bodyPr/>
            <a:lstStyle/>
            <a:p>
              <a:endParaRPr lang="en-IN"/>
            </a:p>
          </p:txBody>
        </p:sp>
      </p:grpSp>
      <p:grpSp>
        <p:nvGrpSpPr>
          <p:cNvPr id="67" name="Group 22"/>
          <p:cNvGrpSpPr>
            <a:grpSpLocks/>
          </p:cNvGrpSpPr>
          <p:nvPr/>
        </p:nvGrpSpPr>
        <p:grpSpPr bwMode="auto">
          <a:xfrm>
            <a:off x="6109952" y="1832020"/>
            <a:ext cx="3200400" cy="1524000"/>
            <a:chOff x="768" y="1536"/>
            <a:chExt cx="2016" cy="960"/>
          </a:xfrm>
          <a:solidFill>
            <a:srgbClr val="FFC000"/>
          </a:solidFill>
          <a:effectLst>
            <a:outerShdw blurRad="50800" dist="38100" dir="2700000" algn="tl" rotWithShape="0">
              <a:prstClr val="black">
                <a:alpha val="40000"/>
              </a:prstClr>
            </a:outerShdw>
          </a:effectLst>
        </p:grpSpPr>
        <p:sp>
          <p:nvSpPr>
            <p:cNvPr id="68" name="Oval 23"/>
            <p:cNvSpPr>
              <a:spLocks noChangeArrowheads="1"/>
            </p:cNvSpPr>
            <p:nvPr/>
          </p:nvSpPr>
          <p:spPr bwMode="auto">
            <a:xfrm>
              <a:off x="1632" y="1536"/>
              <a:ext cx="192" cy="192"/>
            </a:xfrm>
            <a:prstGeom prst="ellipse">
              <a:avLst/>
            </a:prstGeom>
            <a:grp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5</a:t>
              </a:r>
            </a:p>
          </p:txBody>
        </p:sp>
        <p:sp>
          <p:nvSpPr>
            <p:cNvPr id="69" name="Oval 24"/>
            <p:cNvSpPr>
              <a:spLocks noChangeArrowheads="1"/>
            </p:cNvSpPr>
            <p:nvPr/>
          </p:nvSpPr>
          <p:spPr bwMode="auto">
            <a:xfrm>
              <a:off x="2592" y="1536"/>
              <a:ext cx="192" cy="192"/>
            </a:xfrm>
            <a:prstGeom prst="ellipse">
              <a:avLst/>
            </a:prstGeom>
            <a:grp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70" name="Oval 25"/>
            <p:cNvSpPr>
              <a:spLocks noChangeArrowheads="1"/>
            </p:cNvSpPr>
            <p:nvPr/>
          </p:nvSpPr>
          <p:spPr bwMode="auto">
            <a:xfrm>
              <a:off x="2592" y="1920"/>
              <a:ext cx="192" cy="192"/>
            </a:xfrm>
            <a:prstGeom prst="ellipse">
              <a:avLst/>
            </a:prstGeom>
            <a:grp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71" name="Oval 26"/>
            <p:cNvSpPr>
              <a:spLocks noChangeArrowheads="1"/>
            </p:cNvSpPr>
            <p:nvPr/>
          </p:nvSpPr>
          <p:spPr bwMode="auto">
            <a:xfrm>
              <a:off x="2160" y="1920"/>
              <a:ext cx="192" cy="192"/>
            </a:xfrm>
            <a:prstGeom prst="ellipse">
              <a:avLst/>
            </a:prstGeom>
            <a:solidFill>
              <a:srgbClr val="FF0000"/>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t>-</a:t>
              </a:r>
              <a:r>
                <a:rPr lang="en-US" altLang="en-US" dirty="0"/>
                <a:t>∞</a:t>
              </a:r>
            </a:p>
          </p:txBody>
        </p:sp>
        <p:sp>
          <p:nvSpPr>
            <p:cNvPr id="72" name="Oval 27"/>
            <p:cNvSpPr>
              <a:spLocks noChangeArrowheads="1"/>
            </p:cNvSpPr>
            <p:nvPr/>
          </p:nvSpPr>
          <p:spPr bwMode="auto">
            <a:xfrm>
              <a:off x="2160" y="2304"/>
              <a:ext cx="192" cy="192"/>
            </a:xfrm>
            <a:prstGeom prst="ellipse">
              <a:avLst/>
            </a:prstGeom>
            <a:grp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73" name="Line 28"/>
            <p:cNvSpPr>
              <a:spLocks noChangeShapeType="1"/>
            </p:cNvSpPr>
            <p:nvPr/>
          </p:nvSpPr>
          <p:spPr bwMode="auto">
            <a:xfrm>
              <a:off x="2256" y="2112"/>
              <a:ext cx="0" cy="192"/>
            </a:xfrm>
            <a:prstGeom prst="line">
              <a:avLst/>
            </a:prstGeom>
            <a:grpFill/>
            <a:ln w="28575">
              <a:solidFill>
                <a:schemeClr val="tx1"/>
              </a:solidFill>
              <a:round/>
              <a:headEnd/>
              <a:tailEnd/>
            </a:ln>
          </p:spPr>
          <p:txBody>
            <a:bodyPr/>
            <a:lstStyle/>
            <a:p>
              <a:endParaRPr lang="en-IN"/>
            </a:p>
          </p:txBody>
        </p:sp>
        <p:sp>
          <p:nvSpPr>
            <p:cNvPr id="74" name="Line 29"/>
            <p:cNvSpPr>
              <a:spLocks noChangeShapeType="1"/>
            </p:cNvSpPr>
            <p:nvPr/>
          </p:nvSpPr>
          <p:spPr bwMode="auto">
            <a:xfrm>
              <a:off x="2688" y="1728"/>
              <a:ext cx="0" cy="192"/>
            </a:xfrm>
            <a:prstGeom prst="line">
              <a:avLst/>
            </a:prstGeom>
            <a:grpFill/>
            <a:ln w="28575">
              <a:solidFill>
                <a:schemeClr val="tx1"/>
              </a:solidFill>
              <a:round/>
              <a:headEnd/>
              <a:tailEnd/>
            </a:ln>
          </p:spPr>
          <p:txBody>
            <a:bodyPr/>
            <a:lstStyle/>
            <a:p>
              <a:endParaRPr lang="en-IN"/>
            </a:p>
          </p:txBody>
        </p:sp>
        <p:sp>
          <p:nvSpPr>
            <p:cNvPr id="75" name="Line 30"/>
            <p:cNvSpPr>
              <a:spLocks noChangeShapeType="1"/>
            </p:cNvSpPr>
            <p:nvPr/>
          </p:nvSpPr>
          <p:spPr bwMode="auto">
            <a:xfrm flipV="1">
              <a:off x="2304" y="1680"/>
              <a:ext cx="288" cy="240"/>
            </a:xfrm>
            <a:prstGeom prst="line">
              <a:avLst/>
            </a:prstGeom>
            <a:grpFill/>
            <a:ln w="28575">
              <a:solidFill>
                <a:schemeClr val="tx1"/>
              </a:solidFill>
              <a:round/>
              <a:headEnd/>
              <a:tailEnd/>
            </a:ln>
          </p:spPr>
          <p:txBody>
            <a:bodyPr/>
            <a:lstStyle/>
            <a:p>
              <a:endParaRPr lang="en-IN"/>
            </a:p>
          </p:txBody>
        </p:sp>
        <p:sp>
          <p:nvSpPr>
            <p:cNvPr id="76" name="Line 31"/>
            <p:cNvSpPr>
              <a:spLocks noChangeShapeType="1"/>
            </p:cNvSpPr>
            <p:nvPr/>
          </p:nvSpPr>
          <p:spPr bwMode="auto">
            <a:xfrm>
              <a:off x="1824" y="1632"/>
              <a:ext cx="768" cy="0"/>
            </a:xfrm>
            <a:prstGeom prst="line">
              <a:avLst/>
            </a:prstGeom>
            <a:grpFill/>
            <a:ln w="28575">
              <a:solidFill>
                <a:schemeClr val="tx1"/>
              </a:solidFill>
              <a:round/>
              <a:headEnd/>
              <a:tailEnd type="triangle" w="med" len="med"/>
            </a:ln>
          </p:spPr>
          <p:txBody>
            <a:bodyPr/>
            <a:lstStyle/>
            <a:p>
              <a:endParaRPr lang="en-IN"/>
            </a:p>
          </p:txBody>
        </p:sp>
        <p:sp>
          <p:nvSpPr>
            <p:cNvPr id="77" name="Text Box 32"/>
            <p:cNvSpPr txBox="1">
              <a:spLocks noChangeArrowheads="1"/>
            </p:cNvSpPr>
            <p:nvPr/>
          </p:nvSpPr>
          <p:spPr bwMode="auto">
            <a:xfrm>
              <a:off x="768" y="1536"/>
              <a:ext cx="480" cy="173"/>
            </a:xfrm>
            <a:prstGeom prst="rect">
              <a:avLst/>
            </a:prstGeom>
            <a:solidFill>
              <a:srgbClr val="FFFFFF"/>
            </a:solidFill>
            <a:ln w="9525">
              <a:solidFill>
                <a:srgbClr val="000000"/>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a:t>head[H]</a:t>
              </a:r>
            </a:p>
          </p:txBody>
        </p:sp>
        <p:sp>
          <p:nvSpPr>
            <p:cNvPr id="78" name="Line 33"/>
            <p:cNvSpPr>
              <a:spLocks noChangeShapeType="1"/>
            </p:cNvSpPr>
            <p:nvPr/>
          </p:nvSpPr>
          <p:spPr bwMode="auto">
            <a:xfrm>
              <a:off x="1152" y="1632"/>
              <a:ext cx="480" cy="0"/>
            </a:xfrm>
            <a:prstGeom prst="line">
              <a:avLst/>
            </a:prstGeom>
            <a:grpFill/>
            <a:ln w="28575">
              <a:solidFill>
                <a:schemeClr val="tx1"/>
              </a:solidFill>
              <a:round/>
              <a:headEnd/>
              <a:tailEnd type="triangle" w="med" len="med"/>
            </a:ln>
          </p:spPr>
          <p:txBody>
            <a:bodyPr/>
            <a:lstStyle/>
            <a:p>
              <a:endParaRPr lang="en-IN"/>
            </a:p>
          </p:txBody>
        </p:sp>
      </p:grpSp>
      <p:grpSp>
        <p:nvGrpSpPr>
          <p:cNvPr id="79" name="Group 34"/>
          <p:cNvGrpSpPr>
            <a:grpSpLocks/>
          </p:cNvGrpSpPr>
          <p:nvPr/>
        </p:nvGrpSpPr>
        <p:grpSpPr bwMode="auto">
          <a:xfrm>
            <a:off x="2223752" y="3889420"/>
            <a:ext cx="3200400" cy="1524000"/>
            <a:chOff x="768" y="1536"/>
            <a:chExt cx="2016" cy="960"/>
          </a:xfrm>
          <a:solidFill>
            <a:srgbClr val="FFC000"/>
          </a:solidFill>
          <a:effectLst>
            <a:outerShdw blurRad="50800" dist="38100" dir="2700000" algn="tl" rotWithShape="0">
              <a:prstClr val="black">
                <a:alpha val="40000"/>
              </a:prstClr>
            </a:outerShdw>
          </a:effectLst>
        </p:grpSpPr>
        <p:sp>
          <p:nvSpPr>
            <p:cNvPr id="80" name="Oval 35"/>
            <p:cNvSpPr>
              <a:spLocks noChangeArrowheads="1"/>
            </p:cNvSpPr>
            <p:nvPr/>
          </p:nvSpPr>
          <p:spPr bwMode="auto">
            <a:xfrm>
              <a:off x="1632" y="1536"/>
              <a:ext cx="192" cy="192"/>
            </a:xfrm>
            <a:prstGeom prst="ellipse">
              <a:avLst/>
            </a:prstGeom>
            <a:grp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5</a:t>
              </a:r>
            </a:p>
          </p:txBody>
        </p:sp>
        <p:sp>
          <p:nvSpPr>
            <p:cNvPr id="81" name="Oval 36"/>
            <p:cNvSpPr>
              <a:spLocks noChangeArrowheads="1"/>
            </p:cNvSpPr>
            <p:nvPr/>
          </p:nvSpPr>
          <p:spPr bwMode="auto">
            <a:xfrm>
              <a:off x="2592" y="1536"/>
              <a:ext cx="192" cy="192"/>
            </a:xfrm>
            <a:prstGeom prst="ellipse">
              <a:avLst/>
            </a:prstGeom>
            <a:solidFill>
              <a:srgbClr val="FF0000"/>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dirty="0"/>
                <a:t>-∞</a:t>
              </a:r>
            </a:p>
          </p:txBody>
        </p:sp>
        <p:sp>
          <p:nvSpPr>
            <p:cNvPr id="82" name="Oval 37"/>
            <p:cNvSpPr>
              <a:spLocks noChangeArrowheads="1"/>
            </p:cNvSpPr>
            <p:nvPr/>
          </p:nvSpPr>
          <p:spPr bwMode="auto">
            <a:xfrm>
              <a:off x="2592" y="1920"/>
              <a:ext cx="192" cy="192"/>
            </a:xfrm>
            <a:prstGeom prst="ellipse">
              <a:avLst/>
            </a:prstGeom>
            <a:grp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83" name="Oval 38"/>
            <p:cNvSpPr>
              <a:spLocks noChangeArrowheads="1"/>
            </p:cNvSpPr>
            <p:nvPr/>
          </p:nvSpPr>
          <p:spPr bwMode="auto">
            <a:xfrm>
              <a:off x="2160" y="1920"/>
              <a:ext cx="192" cy="192"/>
            </a:xfrm>
            <a:prstGeom prst="ellipse">
              <a:avLst/>
            </a:prstGeom>
            <a:grp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84" name="Oval 39"/>
            <p:cNvSpPr>
              <a:spLocks noChangeArrowheads="1"/>
            </p:cNvSpPr>
            <p:nvPr/>
          </p:nvSpPr>
          <p:spPr bwMode="auto">
            <a:xfrm>
              <a:off x="2160" y="2304"/>
              <a:ext cx="192" cy="192"/>
            </a:xfrm>
            <a:prstGeom prst="ellipse">
              <a:avLst/>
            </a:prstGeom>
            <a:grp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85" name="Line 40"/>
            <p:cNvSpPr>
              <a:spLocks noChangeShapeType="1"/>
            </p:cNvSpPr>
            <p:nvPr/>
          </p:nvSpPr>
          <p:spPr bwMode="auto">
            <a:xfrm>
              <a:off x="2256" y="2112"/>
              <a:ext cx="0" cy="192"/>
            </a:xfrm>
            <a:prstGeom prst="line">
              <a:avLst/>
            </a:prstGeom>
            <a:grpFill/>
            <a:ln w="28575">
              <a:solidFill>
                <a:schemeClr val="tx1"/>
              </a:solidFill>
              <a:round/>
              <a:headEnd/>
              <a:tailEnd/>
            </a:ln>
          </p:spPr>
          <p:txBody>
            <a:bodyPr/>
            <a:lstStyle/>
            <a:p>
              <a:endParaRPr lang="en-IN"/>
            </a:p>
          </p:txBody>
        </p:sp>
        <p:sp>
          <p:nvSpPr>
            <p:cNvPr id="86" name="Line 41"/>
            <p:cNvSpPr>
              <a:spLocks noChangeShapeType="1"/>
            </p:cNvSpPr>
            <p:nvPr/>
          </p:nvSpPr>
          <p:spPr bwMode="auto">
            <a:xfrm>
              <a:off x="2688" y="1728"/>
              <a:ext cx="0" cy="192"/>
            </a:xfrm>
            <a:prstGeom prst="line">
              <a:avLst/>
            </a:prstGeom>
            <a:grpFill/>
            <a:ln w="28575">
              <a:solidFill>
                <a:schemeClr val="tx1"/>
              </a:solidFill>
              <a:round/>
              <a:headEnd/>
              <a:tailEnd/>
            </a:ln>
          </p:spPr>
          <p:txBody>
            <a:bodyPr/>
            <a:lstStyle/>
            <a:p>
              <a:endParaRPr lang="en-IN"/>
            </a:p>
          </p:txBody>
        </p:sp>
        <p:sp>
          <p:nvSpPr>
            <p:cNvPr id="87" name="Line 42"/>
            <p:cNvSpPr>
              <a:spLocks noChangeShapeType="1"/>
            </p:cNvSpPr>
            <p:nvPr/>
          </p:nvSpPr>
          <p:spPr bwMode="auto">
            <a:xfrm flipV="1">
              <a:off x="2304" y="1680"/>
              <a:ext cx="288" cy="240"/>
            </a:xfrm>
            <a:prstGeom prst="line">
              <a:avLst/>
            </a:prstGeom>
            <a:grpFill/>
            <a:ln w="28575">
              <a:solidFill>
                <a:schemeClr val="tx1"/>
              </a:solidFill>
              <a:round/>
              <a:headEnd/>
              <a:tailEnd/>
            </a:ln>
          </p:spPr>
          <p:txBody>
            <a:bodyPr/>
            <a:lstStyle/>
            <a:p>
              <a:endParaRPr lang="en-IN"/>
            </a:p>
          </p:txBody>
        </p:sp>
        <p:sp>
          <p:nvSpPr>
            <p:cNvPr id="88" name="Line 43"/>
            <p:cNvSpPr>
              <a:spLocks noChangeShapeType="1"/>
            </p:cNvSpPr>
            <p:nvPr/>
          </p:nvSpPr>
          <p:spPr bwMode="auto">
            <a:xfrm>
              <a:off x="1824" y="1632"/>
              <a:ext cx="768" cy="0"/>
            </a:xfrm>
            <a:prstGeom prst="line">
              <a:avLst/>
            </a:prstGeom>
            <a:grpFill/>
            <a:ln w="28575">
              <a:solidFill>
                <a:schemeClr val="tx1"/>
              </a:solidFill>
              <a:round/>
              <a:headEnd/>
              <a:tailEnd type="triangle" w="med" len="med"/>
            </a:ln>
          </p:spPr>
          <p:txBody>
            <a:bodyPr/>
            <a:lstStyle/>
            <a:p>
              <a:endParaRPr lang="en-IN"/>
            </a:p>
          </p:txBody>
        </p:sp>
        <p:sp>
          <p:nvSpPr>
            <p:cNvPr id="89" name="Text Box 44"/>
            <p:cNvSpPr txBox="1">
              <a:spLocks noChangeArrowheads="1"/>
            </p:cNvSpPr>
            <p:nvPr/>
          </p:nvSpPr>
          <p:spPr bwMode="auto">
            <a:xfrm>
              <a:off x="768" y="1536"/>
              <a:ext cx="480" cy="173"/>
            </a:xfrm>
            <a:prstGeom prst="rect">
              <a:avLst/>
            </a:prstGeom>
            <a:solidFill>
              <a:srgbClr val="FFFFFF"/>
            </a:solidFill>
            <a:ln w="9525">
              <a:solidFill>
                <a:srgbClr val="000000"/>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dirty="0"/>
                <a:t>head[H]</a:t>
              </a:r>
            </a:p>
          </p:txBody>
        </p:sp>
        <p:sp>
          <p:nvSpPr>
            <p:cNvPr id="90" name="Line 45"/>
            <p:cNvSpPr>
              <a:spLocks noChangeShapeType="1"/>
            </p:cNvSpPr>
            <p:nvPr/>
          </p:nvSpPr>
          <p:spPr bwMode="auto">
            <a:xfrm>
              <a:off x="1152" y="1632"/>
              <a:ext cx="480" cy="0"/>
            </a:xfrm>
            <a:prstGeom prst="line">
              <a:avLst/>
            </a:prstGeom>
            <a:grpFill/>
            <a:ln w="28575">
              <a:solidFill>
                <a:schemeClr val="tx1"/>
              </a:solidFill>
              <a:round/>
              <a:headEnd/>
              <a:tailEnd type="triangle" w="med" len="med"/>
            </a:ln>
          </p:spPr>
          <p:txBody>
            <a:bodyPr/>
            <a:lstStyle/>
            <a:p>
              <a:endParaRPr lang="en-IN"/>
            </a:p>
          </p:txBody>
        </p:sp>
      </p:grpSp>
      <p:sp>
        <p:nvSpPr>
          <p:cNvPr id="91" name="Oval 47"/>
          <p:cNvSpPr>
            <a:spLocks noChangeArrowheads="1"/>
          </p:cNvSpPr>
          <p:nvPr/>
        </p:nvSpPr>
        <p:spPr bwMode="auto">
          <a:xfrm>
            <a:off x="7633952" y="3889420"/>
            <a:ext cx="304800" cy="304800"/>
          </a:xfrm>
          <a:prstGeom prst="ellipse">
            <a:avLst/>
          </a:prstGeom>
          <a:solidFill>
            <a:srgbClr val="FFC000"/>
          </a:solidFill>
          <a:ln w="28575">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5</a:t>
            </a:r>
          </a:p>
        </p:txBody>
      </p:sp>
      <p:sp>
        <p:nvSpPr>
          <p:cNvPr id="92" name="Oval 49"/>
          <p:cNvSpPr>
            <a:spLocks noChangeArrowheads="1"/>
          </p:cNvSpPr>
          <p:nvPr/>
        </p:nvSpPr>
        <p:spPr bwMode="auto">
          <a:xfrm>
            <a:off x="7786352" y="4575220"/>
            <a:ext cx="304800" cy="304800"/>
          </a:xfrm>
          <a:prstGeom prst="ellipse">
            <a:avLst/>
          </a:prstGeom>
          <a:solidFill>
            <a:srgbClr val="FFC000"/>
          </a:solidFill>
          <a:ln w="28575">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93" name="Oval 50"/>
          <p:cNvSpPr>
            <a:spLocks noChangeArrowheads="1"/>
          </p:cNvSpPr>
          <p:nvPr/>
        </p:nvSpPr>
        <p:spPr bwMode="auto">
          <a:xfrm>
            <a:off x="8472152" y="4575220"/>
            <a:ext cx="304800" cy="304800"/>
          </a:xfrm>
          <a:prstGeom prst="ellipse">
            <a:avLst/>
          </a:prstGeom>
          <a:solidFill>
            <a:srgbClr val="FFC000"/>
          </a:solidFill>
          <a:ln w="28575">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94" name="Oval 51"/>
          <p:cNvSpPr>
            <a:spLocks noChangeArrowheads="1"/>
          </p:cNvSpPr>
          <p:nvPr/>
        </p:nvSpPr>
        <p:spPr bwMode="auto">
          <a:xfrm>
            <a:off x="8472152" y="5184820"/>
            <a:ext cx="304800" cy="304800"/>
          </a:xfrm>
          <a:prstGeom prst="ellipse">
            <a:avLst/>
          </a:prstGeom>
          <a:solidFill>
            <a:srgbClr val="FFC000"/>
          </a:solidFill>
          <a:ln w="28575">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95" name="Line 52"/>
          <p:cNvSpPr>
            <a:spLocks noChangeShapeType="1"/>
          </p:cNvSpPr>
          <p:nvPr/>
        </p:nvSpPr>
        <p:spPr bwMode="auto">
          <a:xfrm>
            <a:off x="8624552" y="4880020"/>
            <a:ext cx="0" cy="304800"/>
          </a:xfrm>
          <a:prstGeom prst="line">
            <a:avLst/>
          </a:prstGeom>
          <a:noFill/>
          <a:ln w="28575">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96" name="Line 55"/>
          <p:cNvSpPr>
            <a:spLocks noChangeShapeType="1"/>
          </p:cNvSpPr>
          <p:nvPr/>
        </p:nvSpPr>
        <p:spPr bwMode="auto">
          <a:xfrm>
            <a:off x="7252952" y="4727620"/>
            <a:ext cx="533400" cy="0"/>
          </a:xfrm>
          <a:prstGeom prst="line">
            <a:avLst/>
          </a:prstGeom>
          <a:noFill/>
          <a:ln w="28575">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97" name="Text Box 56"/>
          <p:cNvSpPr txBox="1">
            <a:spLocks noChangeArrowheads="1"/>
          </p:cNvSpPr>
          <p:nvPr/>
        </p:nvSpPr>
        <p:spPr bwMode="auto">
          <a:xfrm>
            <a:off x="6643352" y="3889420"/>
            <a:ext cx="762000" cy="27463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a:t>head[H]</a:t>
            </a:r>
          </a:p>
        </p:txBody>
      </p:sp>
      <p:sp>
        <p:nvSpPr>
          <p:cNvPr id="98" name="Line 57"/>
          <p:cNvSpPr>
            <a:spLocks noChangeShapeType="1"/>
          </p:cNvSpPr>
          <p:nvPr/>
        </p:nvSpPr>
        <p:spPr bwMode="auto">
          <a:xfrm>
            <a:off x="7252952" y="4041820"/>
            <a:ext cx="381000" cy="0"/>
          </a:xfrm>
          <a:prstGeom prst="line">
            <a:avLst/>
          </a:prstGeom>
          <a:noFill/>
          <a:ln w="28575">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99" name="Line 58"/>
          <p:cNvSpPr>
            <a:spLocks noChangeShapeType="1"/>
          </p:cNvSpPr>
          <p:nvPr/>
        </p:nvSpPr>
        <p:spPr bwMode="auto">
          <a:xfrm>
            <a:off x="8091152" y="4727620"/>
            <a:ext cx="381000" cy="0"/>
          </a:xfrm>
          <a:prstGeom prst="line">
            <a:avLst/>
          </a:prstGeom>
          <a:noFill/>
          <a:ln w="28575">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100" name="Text Box 59"/>
          <p:cNvSpPr txBox="1">
            <a:spLocks noChangeArrowheads="1"/>
          </p:cNvSpPr>
          <p:nvPr/>
        </p:nvSpPr>
        <p:spPr bwMode="auto">
          <a:xfrm>
            <a:off x="6567152" y="4575220"/>
            <a:ext cx="762000" cy="27463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a:t>head[H’]</a:t>
            </a:r>
          </a:p>
        </p:txBody>
      </p:sp>
      <p:sp>
        <p:nvSpPr>
          <p:cNvPr id="101" name="Text Box 60"/>
          <p:cNvSpPr txBox="1">
            <a:spLocks noChangeArrowheads="1"/>
          </p:cNvSpPr>
          <p:nvPr/>
        </p:nvSpPr>
        <p:spPr bwMode="auto">
          <a:xfrm>
            <a:off x="3290552" y="1070020"/>
            <a:ext cx="609600" cy="36671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dirty="0"/>
              <a:t>a)</a:t>
            </a:r>
          </a:p>
        </p:txBody>
      </p:sp>
      <p:sp>
        <p:nvSpPr>
          <p:cNvPr id="102" name="Text Box 61"/>
          <p:cNvSpPr txBox="1">
            <a:spLocks noChangeArrowheads="1"/>
          </p:cNvSpPr>
          <p:nvPr/>
        </p:nvSpPr>
        <p:spPr bwMode="auto">
          <a:xfrm>
            <a:off x="6719552" y="1171597"/>
            <a:ext cx="609600" cy="36671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dirty="0"/>
              <a:t>b)</a:t>
            </a:r>
          </a:p>
        </p:txBody>
      </p:sp>
      <p:sp>
        <p:nvSpPr>
          <p:cNvPr id="103" name="Text Box 62"/>
          <p:cNvSpPr txBox="1">
            <a:spLocks noChangeArrowheads="1"/>
          </p:cNvSpPr>
          <p:nvPr/>
        </p:nvSpPr>
        <p:spPr bwMode="auto">
          <a:xfrm>
            <a:off x="3061952" y="3356020"/>
            <a:ext cx="609600" cy="36671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c)</a:t>
            </a:r>
          </a:p>
        </p:txBody>
      </p:sp>
      <p:sp>
        <p:nvSpPr>
          <p:cNvPr id="104" name="Text Box 63"/>
          <p:cNvSpPr txBox="1">
            <a:spLocks noChangeArrowheads="1"/>
          </p:cNvSpPr>
          <p:nvPr/>
        </p:nvSpPr>
        <p:spPr bwMode="auto">
          <a:xfrm>
            <a:off x="6719552" y="3432220"/>
            <a:ext cx="609600" cy="36671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d)</a:t>
            </a:r>
          </a:p>
        </p:txBody>
      </p:sp>
    </p:spTree>
    <p:extLst>
      <p:ext uri="{BB962C8B-B14F-4D97-AF65-F5344CB8AC3E}">
        <p14:creationId xmlns:p14="http://schemas.microsoft.com/office/powerpoint/2010/main" val="316458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fade">
                                      <p:cBhvr>
                                        <p:cTn id="17" dur="500"/>
                                        <p:tgtEl>
                                          <p:spTgt spid="7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fade">
                                      <p:cBhvr>
                                        <p:cTn id="25" dur="500"/>
                                        <p:tgtEl>
                                          <p:spTgt spid="9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fade">
                                      <p:cBhvr>
                                        <p:cTn id="28" dur="500"/>
                                        <p:tgtEl>
                                          <p:spTgt spid="9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5"/>
                                        </p:tgtEl>
                                        <p:attrNameLst>
                                          <p:attrName>style.visibility</p:attrName>
                                        </p:attrNameLst>
                                      </p:cBhvr>
                                      <p:to>
                                        <p:strVal val="visible"/>
                                      </p:to>
                                    </p:set>
                                    <p:animEffect transition="in" filter="fade">
                                      <p:cBhvr>
                                        <p:cTn id="34" dur="500"/>
                                        <p:tgtEl>
                                          <p:spTgt spid="9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fade">
                                      <p:cBhvr>
                                        <p:cTn id="37" dur="500"/>
                                        <p:tgtEl>
                                          <p:spTgt spid="9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7"/>
                                        </p:tgtEl>
                                        <p:attrNameLst>
                                          <p:attrName>style.visibility</p:attrName>
                                        </p:attrNameLst>
                                      </p:cBhvr>
                                      <p:to>
                                        <p:strVal val="visible"/>
                                      </p:to>
                                    </p:set>
                                    <p:animEffect transition="in" filter="fade">
                                      <p:cBhvr>
                                        <p:cTn id="40" dur="500"/>
                                        <p:tgtEl>
                                          <p:spTgt spid="9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8"/>
                                        </p:tgtEl>
                                        <p:attrNameLst>
                                          <p:attrName>style.visibility</p:attrName>
                                        </p:attrNameLst>
                                      </p:cBhvr>
                                      <p:to>
                                        <p:strVal val="visible"/>
                                      </p:to>
                                    </p:set>
                                    <p:animEffect transition="in" filter="fade">
                                      <p:cBhvr>
                                        <p:cTn id="43" dur="500"/>
                                        <p:tgtEl>
                                          <p:spTgt spid="9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9"/>
                                        </p:tgtEl>
                                        <p:attrNameLst>
                                          <p:attrName>style.visibility</p:attrName>
                                        </p:attrNameLst>
                                      </p:cBhvr>
                                      <p:to>
                                        <p:strVal val="visible"/>
                                      </p:to>
                                    </p:set>
                                    <p:animEffect transition="in" filter="fade">
                                      <p:cBhvr>
                                        <p:cTn id="46" dur="500"/>
                                        <p:tgtEl>
                                          <p:spTgt spid="9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0"/>
                                        </p:tgtEl>
                                        <p:attrNameLst>
                                          <p:attrName>style.visibility</p:attrName>
                                        </p:attrNameLst>
                                      </p:cBhvr>
                                      <p:to>
                                        <p:strVal val="visible"/>
                                      </p:to>
                                    </p:set>
                                    <p:animEffect transition="in" filter="fade">
                                      <p:cBhvr>
                                        <p:cTn id="49"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Oval 4"/>
          <p:cNvSpPr>
            <a:spLocks noChangeArrowheads="1"/>
          </p:cNvSpPr>
          <p:nvPr/>
        </p:nvSpPr>
        <p:spPr bwMode="auto">
          <a:xfrm>
            <a:off x="3358166" y="2133600"/>
            <a:ext cx="304800" cy="304800"/>
          </a:xfrm>
          <a:prstGeom prst="ellipse">
            <a:avLst/>
          </a:prstGeom>
          <a:solidFill>
            <a:srgbClr val="FFC000"/>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5</a:t>
            </a:r>
          </a:p>
        </p:txBody>
      </p:sp>
      <p:sp>
        <p:nvSpPr>
          <p:cNvPr id="5" name="Oval 5"/>
          <p:cNvSpPr>
            <a:spLocks noChangeArrowheads="1"/>
          </p:cNvSpPr>
          <p:nvPr/>
        </p:nvSpPr>
        <p:spPr bwMode="auto">
          <a:xfrm>
            <a:off x="4120166" y="2133600"/>
            <a:ext cx="304800" cy="304800"/>
          </a:xfrm>
          <a:prstGeom prst="ellipse">
            <a:avLst/>
          </a:prstGeom>
          <a:solidFill>
            <a:srgbClr val="FFC000"/>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6" name="Oval 6"/>
          <p:cNvSpPr>
            <a:spLocks noChangeArrowheads="1"/>
          </p:cNvSpPr>
          <p:nvPr/>
        </p:nvSpPr>
        <p:spPr bwMode="auto">
          <a:xfrm>
            <a:off x="4805966" y="2133600"/>
            <a:ext cx="304800" cy="304800"/>
          </a:xfrm>
          <a:prstGeom prst="ellipse">
            <a:avLst/>
          </a:prstGeom>
          <a:solidFill>
            <a:srgbClr val="FFC000"/>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7" name="Oval 7"/>
          <p:cNvSpPr>
            <a:spLocks noChangeArrowheads="1"/>
          </p:cNvSpPr>
          <p:nvPr/>
        </p:nvSpPr>
        <p:spPr bwMode="auto">
          <a:xfrm>
            <a:off x="4805966" y="2743200"/>
            <a:ext cx="304800" cy="304800"/>
          </a:xfrm>
          <a:prstGeom prst="ellipse">
            <a:avLst/>
          </a:prstGeom>
          <a:solidFill>
            <a:srgbClr val="FFC000"/>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8" name="Line 8"/>
          <p:cNvSpPr>
            <a:spLocks noChangeShapeType="1"/>
          </p:cNvSpPr>
          <p:nvPr/>
        </p:nvSpPr>
        <p:spPr bwMode="auto">
          <a:xfrm>
            <a:off x="4958366" y="2438400"/>
            <a:ext cx="0" cy="304800"/>
          </a:xfrm>
          <a:prstGeom prst="line">
            <a:avLst/>
          </a:prstGeom>
          <a:noFill/>
          <a:ln w="19050">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9" name="Line 9"/>
          <p:cNvSpPr>
            <a:spLocks noChangeShapeType="1"/>
          </p:cNvSpPr>
          <p:nvPr/>
        </p:nvSpPr>
        <p:spPr bwMode="auto">
          <a:xfrm>
            <a:off x="3662966" y="2286000"/>
            <a:ext cx="457200" cy="0"/>
          </a:xfrm>
          <a:prstGeom prst="line">
            <a:avLst/>
          </a:prstGeom>
          <a:noFill/>
          <a:ln w="19050">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10" name="Text Box 10"/>
          <p:cNvSpPr txBox="1">
            <a:spLocks noChangeArrowheads="1"/>
          </p:cNvSpPr>
          <p:nvPr/>
        </p:nvSpPr>
        <p:spPr bwMode="auto">
          <a:xfrm>
            <a:off x="2367566" y="2133600"/>
            <a:ext cx="762000" cy="274638"/>
          </a:xfrm>
          <a:prstGeom prst="rect">
            <a:avLst/>
          </a:prstGeom>
          <a:noFill/>
          <a:ln w="19050">
            <a:noFill/>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dirty="0"/>
              <a:t>head[H]</a:t>
            </a:r>
          </a:p>
        </p:txBody>
      </p:sp>
      <p:sp>
        <p:nvSpPr>
          <p:cNvPr id="11" name="Line 11"/>
          <p:cNvSpPr>
            <a:spLocks noChangeShapeType="1"/>
          </p:cNvSpPr>
          <p:nvPr/>
        </p:nvSpPr>
        <p:spPr bwMode="auto">
          <a:xfrm>
            <a:off x="2977166" y="2286000"/>
            <a:ext cx="381000" cy="0"/>
          </a:xfrm>
          <a:prstGeom prst="line">
            <a:avLst/>
          </a:prstGeom>
          <a:noFill/>
          <a:ln w="19050">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12" name="Line 12"/>
          <p:cNvSpPr>
            <a:spLocks noChangeShapeType="1"/>
          </p:cNvSpPr>
          <p:nvPr/>
        </p:nvSpPr>
        <p:spPr bwMode="auto">
          <a:xfrm>
            <a:off x="4424966" y="2286000"/>
            <a:ext cx="381000" cy="0"/>
          </a:xfrm>
          <a:prstGeom prst="line">
            <a:avLst/>
          </a:prstGeom>
          <a:noFill/>
          <a:ln w="19050">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13" name="Oval 14"/>
          <p:cNvSpPr>
            <a:spLocks noChangeArrowheads="1"/>
          </p:cNvSpPr>
          <p:nvPr/>
        </p:nvSpPr>
        <p:spPr bwMode="auto">
          <a:xfrm>
            <a:off x="6710966" y="2209800"/>
            <a:ext cx="304800" cy="304800"/>
          </a:xfrm>
          <a:prstGeom prst="ellipse">
            <a:avLst/>
          </a:prstGeom>
          <a:solidFill>
            <a:srgbClr val="FFC000"/>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5</a:t>
            </a:r>
          </a:p>
        </p:txBody>
      </p:sp>
      <p:sp>
        <p:nvSpPr>
          <p:cNvPr id="14" name="Oval 15"/>
          <p:cNvSpPr>
            <a:spLocks noChangeArrowheads="1"/>
          </p:cNvSpPr>
          <p:nvPr/>
        </p:nvSpPr>
        <p:spPr bwMode="auto">
          <a:xfrm>
            <a:off x="6710966" y="2819400"/>
            <a:ext cx="304800" cy="304800"/>
          </a:xfrm>
          <a:prstGeom prst="ellipse">
            <a:avLst/>
          </a:prstGeom>
          <a:solidFill>
            <a:srgbClr val="FFC000"/>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12</a:t>
            </a:r>
          </a:p>
        </p:txBody>
      </p:sp>
      <p:sp>
        <p:nvSpPr>
          <p:cNvPr id="15" name="Oval 16"/>
          <p:cNvSpPr>
            <a:spLocks noChangeArrowheads="1"/>
          </p:cNvSpPr>
          <p:nvPr/>
        </p:nvSpPr>
        <p:spPr bwMode="auto">
          <a:xfrm>
            <a:off x="7472966" y="2209800"/>
            <a:ext cx="304800" cy="304800"/>
          </a:xfrm>
          <a:prstGeom prst="ellipse">
            <a:avLst/>
          </a:prstGeom>
          <a:solidFill>
            <a:srgbClr val="FFC000"/>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16" name="Oval 17"/>
          <p:cNvSpPr>
            <a:spLocks noChangeArrowheads="1"/>
          </p:cNvSpPr>
          <p:nvPr/>
        </p:nvSpPr>
        <p:spPr bwMode="auto">
          <a:xfrm>
            <a:off x="7472966" y="2819400"/>
            <a:ext cx="304800" cy="304800"/>
          </a:xfrm>
          <a:prstGeom prst="ellipse">
            <a:avLst/>
          </a:prstGeom>
          <a:solidFill>
            <a:srgbClr val="FFC000"/>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15</a:t>
            </a:r>
          </a:p>
        </p:txBody>
      </p:sp>
      <p:sp>
        <p:nvSpPr>
          <p:cNvPr id="17" name="Line 18"/>
          <p:cNvSpPr>
            <a:spLocks noChangeShapeType="1"/>
          </p:cNvSpPr>
          <p:nvPr/>
        </p:nvSpPr>
        <p:spPr bwMode="auto">
          <a:xfrm>
            <a:off x="7625366" y="2514600"/>
            <a:ext cx="0" cy="304800"/>
          </a:xfrm>
          <a:prstGeom prst="line">
            <a:avLst/>
          </a:prstGeom>
          <a:noFill/>
          <a:ln w="19050">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18" name="Line 19"/>
          <p:cNvSpPr>
            <a:spLocks noChangeShapeType="1"/>
          </p:cNvSpPr>
          <p:nvPr/>
        </p:nvSpPr>
        <p:spPr bwMode="auto">
          <a:xfrm>
            <a:off x="7015766" y="2362200"/>
            <a:ext cx="457200" cy="0"/>
          </a:xfrm>
          <a:prstGeom prst="line">
            <a:avLst/>
          </a:prstGeom>
          <a:noFill/>
          <a:ln w="19050">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19" name="Text Box 20"/>
          <p:cNvSpPr txBox="1">
            <a:spLocks noChangeArrowheads="1"/>
          </p:cNvSpPr>
          <p:nvPr/>
        </p:nvSpPr>
        <p:spPr bwMode="auto">
          <a:xfrm>
            <a:off x="5720366" y="2209800"/>
            <a:ext cx="762000" cy="274638"/>
          </a:xfrm>
          <a:prstGeom prst="rect">
            <a:avLst/>
          </a:prstGeom>
          <a:noFill/>
          <a:ln w="19050">
            <a:noFill/>
          </a:ln>
          <a:effectLst>
            <a:outerShdw blurRad="50800" dist="38100" dir="2700000" algn="tl" rotWithShape="0">
              <a:prstClr val="black">
                <a:alpha val="40000"/>
              </a:prstClr>
            </a:outerShdw>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dirty="0"/>
              <a:t>head[H]</a:t>
            </a:r>
          </a:p>
        </p:txBody>
      </p:sp>
      <p:sp>
        <p:nvSpPr>
          <p:cNvPr id="20" name="Line 21"/>
          <p:cNvSpPr>
            <a:spLocks noChangeShapeType="1"/>
          </p:cNvSpPr>
          <p:nvPr/>
        </p:nvSpPr>
        <p:spPr bwMode="auto">
          <a:xfrm>
            <a:off x="6329966" y="2362200"/>
            <a:ext cx="381000" cy="0"/>
          </a:xfrm>
          <a:prstGeom prst="line">
            <a:avLst/>
          </a:prstGeom>
          <a:noFill/>
          <a:ln w="19050">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21" name="Line 23"/>
          <p:cNvSpPr>
            <a:spLocks noChangeShapeType="1"/>
          </p:cNvSpPr>
          <p:nvPr/>
        </p:nvSpPr>
        <p:spPr bwMode="auto">
          <a:xfrm>
            <a:off x="6863366" y="2514600"/>
            <a:ext cx="0" cy="304800"/>
          </a:xfrm>
          <a:prstGeom prst="line">
            <a:avLst/>
          </a:prstGeom>
          <a:noFill/>
          <a:ln w="19050">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22" name="Oval 24"/>
          <p:cNvSpPr>
            <a:spLocks noChangeArrowheads="1"/>
          </p:cNvSpPr>
          <p:nvPr/>
        </p:nvSpPr>
        <p:spPr bwMode="auto">
          <a:xfrm>
            <a:off x="3891566" y="4572000"/>
            <a:ext cx="304800" cy="304800"/>
          </a:xfrm>
          <a:prstGeom prst="ellipse">
            <a:avLst/>
          </a:prstGeom>
          <a:solidFill>
            <a:srgbClr val="FFC000"/>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5</a:t>
            </a:r>
          </a:p>
        </p:txBody>
      </p:sp>
      <p:sp>
        <p:nvSpPr>
          <p:cNvPr id="23" name="Oval 25"/>
          <p:cNvSpPr>
            <a:spLocks noChangeArrowheads="1"/>
          </p:cNvSpPr>
          <p:nvPr/>
        </p:nvSpPr>
        <p:spPr bwMode="auto">
          <a:xfrm>
            <a:off x="3891566" y="5181600"/>
            <a:ext cx="304800" cy="304800"/>
          </a:xfrm>
          <a:prstGeom prst="ellipse">
            <a:avLst/>
          </a:prstGeom>
          <a:solidFill>
            <a:srgbClr val="FFC000"/>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t>12</a:t>
            </a:r>
          </a:p>
        </p:txBody>
      </p:sp>
      <p:sp>
        <p:nvSpPr>
          <p:cNvPr id="24" name="Oval 26"/>
          <p:cNvSpPr>
            <a:spLocks noChangeArrowheads="1"/>
          </p:cNvSpPr>
          <p:nvPr/>
        </p:nvSpPr>
        <p:spPr bwMode="auto">
          <a:xfrm>
            <a:off x="4501166" y="3962400"/>
            <a:ext cx="304800" cy="304800"/>
          </a:xfrm>
          <a:prstGeom prst="ellipse">
            <a:avLst/>
          </a:prstGeom>
          <a:solidFill>
            <a:srgbClr val="FFC000"/>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2</a:t>
            </a:r>
          </a:p>
        </p:txBody>
      </p:sp>
      <p:sp>
        <p:nvSpPr>
          <p:cNvPr id="25" name="Oval 27"/>
          <p:cNvSpPr>
            <a:spLocks noChangeArrowheads="1"/>
          </p:cNvSpPr>
          <p:nvPr/>
        </p:nvSpPr>
        <p:spPr bwMode="auto">
          <a:xfrm>
            <a:off x="4501166" y="4572000"/>
            <a:ext cx="304800" cy="304800"/>
          </a:xfrm>
          <a:prstGeom prst="ellipse">
            <a:avLst/>
          </a:prstGeom>
          <a:solidFill>
            <a:srgbClr val="FFC000"/>
          </a:solidFill>
          <a:ln w="19050">
            <a:solidFill>
              <a:schemeClr val="tx1"/>
            </a:solidFill>
            <a:round/>
            <a:headEnd/>
            <a:tailEnd/>
          </a:ln>
          <a:effectLst>
            <a:outerShdw blurRad="50800" dist="38100" dir="2700000" algn="tl" rotWithShape="0">
              <a:prstClr val="black">
                <a:alpha val="40000"/>
              </a:prst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t>15</a:t>
            </a:r>
          </a:p>
        </p:txBody>
      </p:sp>
      <p:sp>
        <p:nvSpPr>
          <p:cNvPr id="26" name="Line 28"/>
          <p:cNvSpPr>
            <a:spLocks noChangeShapeType="1"/>
          </p:cNvSpPr>
          <p:nvPr/>
        </p:nvSpPr>
        <p:spPr bwMode="auto">
          <a:xfrm>
            <a:off x="4653566" y="4267200"/>
            <a:ext cx="0" cy="304800"/>
          </a:xfrm>
          <a:prstGeom prst="line">
            <a:avLst/>
          </a:prstGeom>
          <a:noFill/>
          <a:ln w="19050">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27" name="Text Box 30"/>
          <p:cNvSpPr txBox="1">
            <a:spLocks noChangeArrowheads="1"/>
          </p:cNvSpPr>
          <p:nvPr/>
        </p:nvSpPr>
        <p:spPr bwMode="auto">
          <a:xfrm>
            <a:off x="2748566" y="3962400"/>
            <a:ext cx="762000" cy="274638"/>
          </a:xfrm>
          <a:prstGeom prst="rect">
            <a:avLst/>
          </a:prstGeom>
          <a:noFill/>
          <a:ln w="19050">
            <a:noFill/>
          </a:ln>
          <a:effectLst>
            <a:outerShdw blurRad="50800" dist="38100" dir="2700000" algn="tl" rotWithShape="0">
              <a:prstClr val="black">
                <a:alpha val="40000"/>
              </a:prstClr>
            </a:outerShdw>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dirty="0"/>
              <a:t>head[H]</a:t>
            </a:r>
          </a:p>
        </p:txBody>
      </p:sp>
      <p:sp>
        <p:nvSpPr>
          <p:cNvPr id="28" name="Line 31"/>
          <p:cNvSpPr>
            <a:spLocks noChangeShapeType="1"/>
          </p:cNvSpPr>
          <p:nvPr/>
        </p:nvSpPr>
        <p:spPr bwMode="auto">
          <a:xfrm>
            <a:off x="3358166" y="4114800"/>
            <a:ext cx="1143000" cy="0"/>
          </a:xfrm>
          <a:prstGeom prst="line">
            <a:avLst/>
          </a:prstGeom>
          <a:noFill/>
          <a:ln w="19050">
            <a:solidFill>
              <a:schemeClr val="tx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29" name="Line 32"/>
          <p:cNvSpPr>
            <a:spLocks noChangeShapeType="1"/>
          </p:cNvSpPr>
          <p:nvPr/>
        </p:nvSpPr>
        <p:spPr bwMode="auto">
          <a:xfrm>
            <a:off x="4043966" y="4876800"/>
            <a:ext cx="0" cy="304800"/>
          </a:xfrm>
          <a:prstGeom prst="line">
            <a:avLst/>
          </a:prstGeom>
          <a:noFill/>
          <a:ln w="19050">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30" name="Line 33"/>
          <p:cNvSpPr>
            <a:spLocks noChangeShapeType="1"/>
          </p:cNvSpPr>
          <p:nvPr/>
        </p:nvSpPr>
        <p:spPr bwMode="auto">
          <a:xfrm flipV="1">
            <a:off x="4120166" y="4191000"/>
            <a:ext cx="381000" cy="381000"/>
          </a:xfrm>
          <a:prstGeom prst="line">
            <a:avLst/>
          </a:prstGeom>
          <a:noFill/>
          <a:ln w="19050">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en-IN"/>
          </a:p>
        </p:txBody>
      </p:sp>
      <p:sp>
        <p:nvSpPr>
          <p:cNvPr id="31" name="Text Box 34"/>
          <p:cNvSpPr txBox="1">
            <a:spLocks noChangeArrowheads="1"/>
          </p:cNvSpPr>
          <p:nvPr/>
        </p:nvSpPr>
        <p:spPr bwMode="auto">
          <a:xfrm>
            <a:off x="3739166" y="16002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e)</a:t>
            </a:r>
          </a:p>
        </p:txBody>
      </p:sp>
      <p:sp>
        <p:nvSpPr>
          <p:cNvPr id="32" name="Text Box 35"/>
          <p:cNvSpPr txBox="1">
            <a:spLocks noChangeArrowheads="1"/>
          </p:cNvSpPr>
          <p:nvPr/>
        </p:nvSpPr>
        <p:spPr bwMode="auto">
          <a:xfrm>
            <a:off x="6558566" y="1676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f)</a:t>
            </a:r>
          </a:p>
        </p:txBody>
      </p:sp>
      <p:sp>
        <p:nvSpPr>
          <p:cNvPr id="33" name="Text Box 36"/>
          <p:cNvSpPr txBox="1">
            <a:spLocks noChangeArrowheads="1"/>
          </p:cNvSpPr>
          <p:nvPr/>
        </p:nvSpPr>
        <p:spPr bwMode="auto">
          <a:xfrm>
            <a:off x="3434366" y="3276600"/>
            <a:ext cx="609600" cy="366713"/>
          </a:xfrm>
          <a:prstGeom prst="rect">
            <a:avLst/>
          </a:prstGeom>
          <a:noFill/>
          <a:ln w="19050">
            <a:noFill/>
          </a:ln>
          <a:effectLst>
            <a:outerShdw blurRad="50800" dist="38100" dir="2700000" algn="tl" rotWithShape="0">
              <a:prstClr val="black">
                <a:alpha val="40000"/>
              </a:prstClr>
            </a:outerShdw>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g)</a:t>
            </a:r>
          </a:p>
        </p:txBody>
      </p:sp>
    </p:spTree>
    <p:extLst>
      <p:ext uri="{BB962C8B-B14F-4D97-AF65-F5344CB8AC3E}">
        <p14:creationId xmlns:p14="http://schemas.microsoft.com/office/powerpoint/2010/main" val="358138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fade">
                                      <p:cBhvr>
                                        <p:cTn id="74" dur="500"/>
                                        <p:tgtEl>
                                          <p:spTgt spid="2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fade">
                                      <p:cBhvr>
                                        <p:cTn id="80" dur="500"/>
                                        <p:tgtEl>
                                          <p:spTgt spid="2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p:bldP spid="11" grpId="0" animBg="1"/>
      <p:bldP spid="12" grpId="0" animBg="1"/>
      <p:bldP spid="13" grpId="0" animBg="1"/>
      <p:bldP spid="14" grpId="0" animBg="1"/>
      <p:bldP spid="15" grpId="0" animBg="1"/>
      <p:bldP spid="16" grpId="0" animBg="1"/>
      <p:bldP spid="17" grpId="0" animBg="1"/>
      <p:bldP spid="18" grpId="0" animBg="1"/>
      <p:bldP spid="19" grpId="0"/>
      <p:bldP spid="20" grpId="0" animBg="1"/>
      <p:bldP spid="21" grpId="0" animBg="1"/>
      <p:bldP spid="22" grpId="0" animBg="1"/>
      <p:bldP spid="23" grpId="0" animBg="1"/>
      <p:bldP spid="24" grpId="0" animBg="1"/>
      <p:bldP spid="25" grpId="0" animBg="1"/>
      <p:bldP spid="26" grpId="0" animBg="1"/>
      <p:bldP spid="27" grpId="0"/>
      <p:bldP spid="28" grpId="0" animBg="1"/>
      <p:bldP spid="29" grpId="0" animBg="1"/>
      <p:bldP spid="3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Compare With Binary Heap</a:t>
            </a:r>
            <a:endParaRPr lang="en-IN" dirty="0"/>
          </a:p>
        </p:txBody>
      </p:sp>
      <p:graphicFrame>
        <p:nvGraphicFramePr>
          <p:cNvPr id="4" name="Group 42"/>
          <p:cNvGraphicFramePr>
            <a:graphicFrameLocks noGrp="1"/>
          </p:cNvGraphicFramePr>
          <p:nvPr>
            <p:ph idx="1"/>
            <p:extLst>
              <p:ext uri="{D42A27DB-BD31-4B8C-83A1-F6EECF244321}">
                <p14:modId xmlns:p14="http://schemas.microsoft.com/office/powerpoint/2010/main" val="1467317231"/>
              </p:ext>
            </p:extLst>
          </p:nvPr>
        </p:nvGraphicFramePr>
        <p:xfrm>
          <a:off x="1294327" y="1239591"/>
          <a:ext cx="8229600" cy="4525964"/>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C00000"/>
                          </a:solidFill>
                          <a:effectLst/>
                          <a:latin typeface="+mj-lt"/>
                        </a:rPr>
                        <a:t>Procedure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00000"/>
                          </a:solidFill>
                          <a:effectLst/>
                          <a:latin typeface="+mj-lt"/>
                        </a:rPr>
                        <a:t>Binomial Heap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C00000"/>
                          </a:solidFill>
                          <a:effectLst/>
                          <a:latin typeface="+mj-lt"/>
                        </a:rPr>
                        <a:t>Binary Heap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Make-Heap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O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O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mj-lt"/>
                        </a:rPr>
                        <a:t>Insert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O (log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O (log 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Minimum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O (log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O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mj-lt"/>
                        </a:rPr>
                        <a:t>Extract-Min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O (log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O (log 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mj-lt"/>
                        </a:rPr>
                        <a:t>Union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O (log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O (n)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mj-lt"/>
                        </a:rPr>
                        <a:t>Decrease-Key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O (log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O (log 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mj-lt"/>
                        </a:rPr>
                        <a:t>Delete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O (log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O (log 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774483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1850" y="1709738"/>
            <a:ext cx="10515600" cy="2852737"/>
          </a:xfrm>
        </p:spPr>
        <p:txBody>
          <a:bodyPr/>
          <a:lstStyle/>
          <a:p>
            <a:r>
              <a:rPr lang="en-US" dirty="0"/>
              <a:t>GCD </a:t>
            </a:r>
          </a:p>
        </p:txBody>
      </p:sp>
      <p:sp>
        <p:nvSpPr>
          <p:cNvPr id="3" name="Text Placeholder 2"/>
          <p:cNvSpPr>
            <a:spLocks noGrp="1"/>
          </p:cNvSpPr>
          <p:nvPr>
            <p:ph type="body" idx="4294967295"/>
          </p:nvPr>
        </p:nvSpPr>
        <p:spPr>
          <a:xfrm>
            <a:off x="831850" y="4589463"/>
            <a:ext cx="10515600" cy="1500187"/>
          </a:xfrm>
        </p:spPr>
        <p:txBody>
          <a:bodyPr/>
          <a:lstStyle/>
          <a:p>
            <a:endParaRPr lang="en-US"/>
          </a:p>
        </p:txBody>
      </p:sp>
    </p:spTree>
    <p:extLst>
      <p:ext uri="{BB962C8B-B14F-4D97-AF65-F5344CB8AC3E}">
        <p14:creationId xmlns:p14="http://schemas.microsoft.com/office/powerpoint/2010/main" val="230605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Greatest common divisor (GCD)</a:t>
            </a:r>
            <a:endParaRPr lang="en-IN" dirty="0"/>
          </a:p>
        </p:txBody>
      </p:sp>
      <p:sp>
        <p:nvSpPr>
          <p:cNvPr id="5" name="Content Placeholder 4">
            <a:extLst>
              <a:ext uri="{FF2B5EF4-FFF2-40B4-BE49-F238E27FC236}">
                <a16:creationId xmlns:a16="http://schemas.microsoft.com/office/drawing/2014/main" id="{58A6DAAB-2EFD-44CD-B8C9-E2981CDF66E0}"/>
              </a:ext>
            </a:extLst>
          </p:cNvPr>
          <p:cNvSpPr>
            <a:spLocks noGrp="1"/>
          </p:cNvSpPr>
          <p:nvPr>
            <p:ph idx="1"/>
          </p:nvPr>
        </p:nvSpPr>
        <p:spPr/>
        <p:txBody>
          <a:bodyPr/>
          <a:lstStyle/>
          <a:p>
            <a:pPr marL="0" indent="0">
              <a:buNone/>
            </a:pPr>
            <a:r>
              <a:rPr lang="en-US" dirty="0"/>
              <a:t>GCD (Greatest Common Divisor) or HCF (Highest Common Factor) of two numbers is the largest number that divides both of them.</a:t>
            </a:r>
            <a:endParaRPr lang="en-IN" dirty="0"/>
          </a:p>
        </p:txBody>
      </p:sp>
      <p:pic>
        <p:nvPicPr>
          <p:cNvPr id="7" name="Picture 6" descr="A green board with white writing&#10;&#10;Description automatically generated with medium confidence">
            <a:extLst>
              <a:ext uri="{FF2B5EF4-FFF2-40B4-BE49-F238E27FC236}">
                <a16:creationId xmlns:a16="http://schemas.microsoft.com/office/drawing/2014/main" id="{692526E5-B171-4980-86DD-52226A076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982" y="2077125"/>
            <a:ext cx="6955693" cy="3477846"/>
          </a:xfrm>
          <a:prstGeom prst="rect">
            <a:avLst/>
          </a:prstGeom>
        </p:spPr>
      </p:pic>
    </p:spTree>
    <p:extLst>
      <p:ext uri="{BB962C8B-B14F-4D97-AF65-F5344CB8AC3E}">
        <p14:creationId xmlns:p14="http://schemas.microsoft.com/office/powerpoint/2010/main" val="253850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77DA-A16E-4088-AD21-78FA9385582F}"/>
              </a:ext>
            </a:extLst>
          </p:cNvPr>
          <p:cNvSpPr>
            <a:spLocks noGrp="1"/>
          </p:cNvSpPr>
          <p:nvPr>
            <p:ph type="title"/>
          </p:nvPr>
        </p:nvSpPr>
        <p:spPr/>
        <p:txBody>
          <a:bodyPr/>
          <a:lstStyle/>
          <a:p>
            <a:r>
              <a:rPr lang="en-IN" dirty="0"/>
              <a:t>Euclidean algorithm by subtraction</a:t>
            </a:r>
          </a:p>
        </p:txBody>
      </p:sp>
      <p:sp>
        <p:nvSpPr>
          <p:cNvPr id="3" name="Content Placeholder 2">
            <a:extLst>
              <a:ext uri="{FF2B5EF4-FFF2-40B4-BE49-F238E27FC236}">
                <a16:creationId xmlns:a16="http://schemas.microsoft.com/office/drawing/2014/main" id="{326979C7-731E-4D93-A3EE-C9E4078A3141}"/>
              </a:ext>
            </a:extLst>
          </p:cNvPr>
          <p:cNvSpPr>
            <a:spLocks noGrp="1"/>
          </p:cNvSpPr>
          <p:nvPr>
            <p:ph idx="1"/>
          </p:nvPr>
        </p:nvSpPr>
        <p:spPr/>
        <p:txBody>
          <a:bodyPr/>
          <a:lstStyle/>
          <a:p>
            <a:pPr marL="0" indent="0">
              <a:buNone/>
            </a:pPr>
            <a:r>
              <a:rPr lang="en-US" dirty="0"/>
              <a:t>The original version of Euclid’s algorithm is based on subtraction: we recursively subtract the smaller number from the larger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number of steps can be linear, for e.g. </a:t>
            </a:r>
            <a:r>
              <a:rPr lang="en-US" dirty="0" err="1"/>
              <a:t>gcd</a:t>
            </a:r>
            <a:r>
              <a:rPr lang="en-US" dirty="0"/>
              <a:t>(x, 1), so the time complexity is O(n). This is the worst-case complexity, because the value x + y decreases with every step.</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2503C9F4-2819-4924-92E8-531806E51817}"/>
              </a:ext>
            </a:extLst>
          </p:cNvPr>
          <p:cNvPicPr>
            <a:picLocks noChangeAspect="1"/>
          </p:cNvPicPr>
          <p:nvPr/>
        </p:nvPicPr>
        <p:blipFill>
          <a:blip r:embed="rId2"/>
          <a:stretch>
            <a:fillRect/>
          </a:stretch>
        </p:blipFill>
        <p:spPr>
          <a:xfrm>
            <a:off x="507691" y="1839619"/>
            <a:ext cx="6461310" cy="2874423"/>
          </a:xfrm>
          <a:prstGeom prst="rect">
            <a:avLst/>
          </a:prstGeom>
        </p:spPr>
      </p:pic>
    </p:spTree>
    <p:extLst>
      <p:ext uri="{BB962C8B-B14F-4D97-AF65-F5344CB8AC3E}">
        <p14:creationId xmlns:p14="http://schemas.microsoft.com/office/powerpoint/2010/main" val="371878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Heap Sort</a:t>
            </a:r>
          </a:p>
        </p:txBody>
      </p:sp>
      <p:sp>
        <p:nvSpPr>
          <p:cNvPr id="3" name="Content Placeholder 2"/>
          <p:cNvSpPr>
            <a:spLocks noGrp="1"/>
          </p:cNvSpPr>
          <p:nvPr>
            <p:ph idx="1"/>
          </p:nvPr>
        </p:nvSpPr>
        <p:spPr/>
        <p:txBody>
          <a:bodyPr/>
          <a:lstStyle/>
          <a:p>
            <a:pPr marL="457200" indent="-457200">
              <a:buFont typeface="+mj-lt"/>
              <a:buAutoNum type="arabicPeriod"/>
            </a:pPr>
            <a:r>
              <a:rPr lang="en-US" dirty="0"/>
              <a:t>Build the </a:t>
            </a:r>
            <a:r>
              <a:rPr lang="en-US" dirty="0">
                <a:solidFill>
                  <a:srgbClr val="A71160"/>
                </a:solidFill>
              </a:rPr>
              <a:t>complete binary tree </a:t>
            </a:r>
            <a:r>
              <a:rPr lang="en-US" dirty="0"/>
              <a:t>using given elements.</a:t>
            </a:r>
          </a:p>
          <a:p>
            <a:pPr marL="457200" indent="-457200">
              <a:buFont typeface="+mj-lt"/>
              <a:buAutoNum type="arabicPeriod"/>
            </a:pPr>
            <a:r>
              <a:rPr lang="en-US" dirty="0"/>
              <a:t>Create </a:t>
            </a:r>
            <a:r>
              <a:rPr lang="en-US" dirty="0">
                <a:solidFill>
                  <a:srgbClr val="A71160"/>
                </a:solidFill>
              </a:rPr>
              <a:t>Max-heap</a:t>
            </a:r>
            <a:r>
              <a:rPr lang="en-US" dirty="0"/>
              <a:t> to sort in ascending order.</a:t>
            </a:r>
          </a:p>
          <a:p>
            <a:pPr marL="457200" indent="-457200">
              <a:buFont typeface="+mj-lt"/>
              <a:buAutoNum type="arabicPeriod"/>
            </a:pPr>
            <a:r>
              <a:rPr lang="en-US" dirty="0"/>
              <a:t>Once the heap is created, </a:t>
            </a:r>
            <a:r>
              <a:rPr lang="en-US" dirty="0">
                <a:solidFill>
                  <a:srgbClr val="A71160"/>
                </a:solidFill>
              </a:rPr>
              <a:t>swap</a:t>
            </a:r>
            <a:r>
              <a:rPr lang="en-US" dirty="0"/>
              <a:t> the last node with the root node and </a:t>
            </a:r>
            <a:r>
              <a:rPr lang="en-US" dirty="0">
                <a:solidFill>
                  <a:srgbClr val="A71160"/>
                </a:solidFill>
              </a:rPr>
              <a:t>delete</a:t>
            </a:r>
            <a:r>
              <a:rPr lang="en-US" dirty="0"/>
              <a:t> the last node from the heap.</a:t>
            </a:r>
          </a:p>
          <a:p>
            <a:pPr marL="457200" indent="-457200">
              <a:buFont typeface="+mj-lt"/>
              <a:buAutoNum type="arabicPeriod"/>
            </a:pPr>
            <a:r>
              <a:rPr lang="en-US" dirty="0"/>
              <a:t>Repeat </a:t>
            </a:r>
            <a:r>
              <a:rPr lang="en-US" dirty="0">
                <a:solidFill>
                  <a:srgbClr val="A71160"/>
                </a:solidFill>
              </a:rPr>
              <a:t>step 2 and 3 </a:t>
            </a:r>
            <a:r>
              <a:rPr lang="en-US" dirty="0"/>
              <a:t>until the heap is empty.</a:t>
            </a:r>
          </a:p>
        </p:txBody>
      </p:sp>
    </p:spTree>
    <p:extLst>
      <p:ext uri="{BB962C8B-B14F-4D97-AF65-F5344CB8AC3E}">
        <p14:creationId xmlns:p14="http://schemas.microsoft.com/office/powerpoint/2010/main" val="4924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D51D-A392-4C98-9AF8-A03C73967FA1}"/>
              </a:ext>
            </a:extLst>
          </p:cNvPr>
          <p:cNvSpPr>
            <a:spLocks noGrp="1"/>
          </p:cNvSpPr>
          <p:nvPr>
            <p:ph type="title"/>
          </p:nvPr>
        </p:nvSpPr>
        <p:spPr/>
        <p:txBody>
          <a:bodyPr/>
          <a:lstStyle/>
          <a:p>
            <a:r>
              <a:rPr lang="en-IN" dirty="0"/>
              <a:t>Euclidean algorithm by division</a:t>
            </a:r>
          </a:p>
        </p:txBody>
      </p:sp>
      <p:sp>
        <p:nvSpPr>
          <p:cNvPr id="3" name="Content Placeholder 2">
            <a:extLst>
              <a:ext uri="{FF2B5EF4-FFF2-40B4-BE49-F238E27FC236}">
                <a16:creationId xmlns:a16="http://schemas.microsoft.com/office/drawing/2014/main" id="{585C26DB-FB70-4676-A1AE-330342C371AF}"/>
              </a:ext>
            </a:extLst>
          </p:cNvPr>
          <p:cNvSpPr>
            <a:spLocks noGrp="1"/>
          </p:cNvSpPr>
          <p:nvPr>
            <p:ph idx="1"/>
          </p:nvPr>
        </p:nvSpPr>
        <p:spPr/>
        <p:txBody>
          <a:bodyPr/>
          <a:lstStyle/>
          <a:p>
            <a:pPr marL="0" indent="0">
              <a:buNone/>
            </a:pPr>
            <a:r>
              <a:rPr lang="en-US" dirty="0"/>
              <a:t>Understanding the algorithm and then go on to prove its correctness. For two given numbers a and b, such that a &gt;=b</a:t>
            </a:r>
          </a:p>
          <a:p>
            <a:pPr lvl="1"/>
            <a:r>
              <a:rPr lang="en-US" dirty="0"/>
              <a:t>if b | a, then </a:t>
            </a:r>
            <a:r>
              <a:rPr lang="en-US" dirty="0" err="1"/>
              <a:t>gcd</a:t>
            </a:r>
            <a:r>
              <a:rPr lang="en-US" dirty="0"/>
              <a:t>(a, b) = b,</a:t>
            </a:r>
          </a:p>
          <a:p>
            <a:pPr lvl="1"/>
            <a:r>
              <a:rPr lang="en-US" dirty="0"/>
              <a:t>otherwise </a:t>
            </a:r>
            <a:r>
              <a:rPr lang="en-US" dirty="0" err="1"/>
              <a:t>gcd</a:t>
            </a:r>
            <a:r>
              <a:rPr lang="en-US" dirty="0"/>
              <a:t>(a, b) = </a:t>
            </a:r>
            <a:r>
              <a:rPr lang="en-US" dirty="0" err="1"/>
              <a:t>gcd</a:t>
            </a:r>
            <a:r>
              <a:rPr lang="en-US" dirty="0"/>
              <a:t>(b, a mod b).</a:t>
            </a:r>
            <a:endParaRPr lang="en-IN" dirty="0"/>
          </a:p>
        </p:txBody>
      </p:sp>
      <p:pic>
        <p:nvPicPr>
          <p:cNvPr id="5" name="Picture 4">
            <a:extLst>
              <a:ext uri="{FF2B5EF4-FFF2-40B4-BE49-F238E27FC236}">
                <a16:creationId xmlns:a16="http://schemas.microsoft.com/office/drawing/2014/main" id="{20D4AB5B-C663-4977-BBAE-AD0394C5E548}"/>
              </a:ext>
            </a:extLst>
          </p:cNvPr>
          <p:cNvPicPr>
            <a:picLocks noChangeAspect="1"/>
          </p:cNvPicPr>
          <p:nvPr/>
        </p:nvPicPr>
        <p:blipFill>
          <a:blip r:embed="rId2"/>
          <a:stretch>
            <a:fillRect/>
          </a:stretch>
        </p:blipFill>
        <p:spPr>
          <a:xfrm>
            <a:off x="1278106" y="2675400"/>
            <a:ext cx="7094737" cy="1124243"/>
          </a:xfrm>
          <a:prstGeom prst="rect">
            <a:avLst/>
          </a:prstGeom>
        </p:spPr>
      </p:pic>
      <p:pic>
        <p:nvPicPr>
          <p:cNvPr id="7" name="Picture 6">
            <a:extLst>
              <a:ext uri="{FF2B5EF4-FFF2-40B4-BE49-F238E27FC236}">
                <a16:creationId xmlns:a16="http://schemas.microsoft.com/office/drawing/2014/main" id="{8E42B83A-D6A6-4EA9-9382-8BE01AA0125F}"/>
              </a:ext>
            </a:extLst>
          </p:cNvPr>
          <p:cNvPicPr>
            <a:picLocks noChangeAspect="1"/>
          </p:cNvPicPr>
          <p:nvPr/>
        </p:nvPicPr>
        <p:blipFill>
          <a:blip r:embed="rId3"/>
          <a:stretch>
            <a:fillRect/>
          </a:stretch>
        </p:blipFill>
        <p:spPr>
          <a:xfrm>
            <a:off x="764958" y="4423715"/>
            <a:ext cx="5284095" cy="1948510"/>
          </a:xfrm>
          <a:prstGeom prst="rect">
            <a:avLst/>
          </a:prstGeom>
        </p:spPr>
      </p:pic>
      <p:sp>
        <p:nvSpPr>
          <p:cNvPr id="8" name="TextBox 7">
            <a:extLst>
              <a:ext uri="{FF2B5EF4-FFF2-40B4-BE49-F238E27FC236}">
                <a16:creationId xmlns:a16="http://schemas.microsoft.com/office/drawing/2014/main" id="{05F1C827-8DC3-48C7-A553-F8BC3A13C35C}"/>
              </a:ext>
            </a:extLst>
          </p:cNvPr>
          <p:cNvSpPr txBox="1"/>
          <p:nvPr/>
        </p:nvSpPr>
        <p:spPr>
          <a:xfrm>
            <a:off x="7954393" y="4935985"/>
            <a:ext cx="3551068" cy="923330"/>
          </a:xfrm>
          <a:prstGeom prst="rect">
            <a:avLst/>
          </a:prstGeom>
          <a:noFill/>
        </p:spPr>
        <p:txBody>
          <a:bodyPr wrap="square" rtlCol="0">
            <a:spAutoFit/>
          </a:bodyPr>
          <a:lstStyle/>
          <a:p>
            <a:r>
              <a:rPr lang="en-US" dirty="0"/>
              <a:t>The time complexity is logarithmic based on the sum of a and b — O(log(a + b)).</a:t>
            </a:r>
            <a:endParaRPr lang="en-IN" dirty="0"/>
          </a:p>
        </p:txBody>
      </p:sp>
    </p:spTree>
    <p:extLst>
      <p:ext uri="{BB962C8B-B14F-4D97-AF65-F5344CB8AC3E}">
        <p14:creationId xmlns:p14="http://schemas.microsoft.com/office/powerpoint/2010/main" val="148220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Example 1</a:t>
            </a:r>
          </a:p>
        </p:txBody>
      </p:sp>
      <p:graphicFrame>
        <p:nvGraphicFramePr>
          <p:cNvPr id="4" name="Table 3"/>
          <p:cNvGraphicFramePr>
            <a:graphicFrameLocks noGrp="1"/>
          </p:cNvGraphicFramePr>
          <p:nvPr/>
        </p:nvGraphicFramePr>
        <p:xfrm>
          <a:off x="4466165" y="1528465"/>
          <a:ext cx="3259670" cy="45720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370840">
                <a:tc>
                  <a:txBody>
                    <a:bodyPr/>
                    <a:lstStyle/>
                    <a:p>
                      <a:pPr algn="ctr"/>
                      <a:r>
                        <a:rPr lang="en-US" sz="2400" dirty="0"/>
                        <a:t>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10</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a:off x="3009900" y="990600"/>
            <a:ext cx="6172200" cy="461665"/>
          </a:xfrm>
          <a:prstGeom prst="rect">
            <a:avLst/>
          </a:prstGeom>
          <a:noFill/>
        </p:spPr>
        <p:txBody>
          <a:bodyPr wrap="square" rtlCol="0">
            <a:spAutoFit/>
          </a:bodyPr>
          <a:lstStyle/>
          <a:p>
            <a:r>
              <a:rPr lang="en-US" sz="2400" dirty="0"/>
              <a:t>Sort the following elements in Ascending order</a:t>
            </a:r>
          </a:p>
        </p:txBody>
      </p:sp>
      <p:cxnSp>
        <p:nvCxnSpPr>
          <p:cNvPr id="6" name="Straight Connector 5"/>
          <p:cNvCxnSpPr/>
          <p:nvPr/>
        </p:nvCxnSpPr>
        <p:spPr>
          <a:xfrm>
            <a:off x="609600" y="2286000"/>
            <a:ext cx="1097280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7" name="Table 6"/>
          <p:cNvGraphicFramePr>
            <a:graphicFrameLocks noGrp="1"/>
          </p:cNvGraphicFramePr>
          <p:nvPr/>
        </p:nvGraphicFramePr>
        <p:xfrm>
          <a:off x="569874" y="3313784"/>
          <a:ext cx="3259670" cy="54864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548640">
                <a:tc>
                  <a:txBody>
                    <a:bodyPr/>
                    <a:lstStyle/>
                    <a:p>
                      <a:pPr algn="ctr"/>
                      <a:r>
                        <a:rPr lang="en-US" sz="2400" dirty="0"/>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10</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8" name="Table 7"/>
              <p:cNvGraphicFramePr>
                <a:graphicFrameLocks noGrp="1"/>
              </p:cNvGraphicFramePr>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1</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2</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3</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4</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5</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9224174"/>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230801332"/>
                  </p:ext>
                </p:extLst>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r="-406604"/>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90598" r="-268376"/>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214423" r="-201923"/>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311429" r="-100000"/>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411429"/>
                          </a:stretch>
                        </a:blipFill>
                      </a:tcPr>
                    </a:tc>
                    <a:extLst>
                      <a:ext uri="{0D108BD9-81ED-4DB2-BD59-A6C34878D82A}">
                        <a16:rowId xmlns:a16="http://schemas.microsoft.com/office/drawing/2014/main" val="2199224174"/>
                      </a:ext>
                    </a:extLst>
                  </a:tr>
                </a:tbl>
              </a:graphicData>
            </a:graphic>
          </p:graphicFrame>
        </mc:Fallback>
      </mc:AlternateContent>
      <p:sp>
        <p:nvSpPr>
          <p:cNvPr id="9" name="TextBox 8"/>
          <p:cNvSpPr txBox="1"/>
          <p:nvPr/>
        </p:nvSpPr>
        <p:spPr>
          <a:xfrm>
            <a:off x="609594" y="2303041"/>
            <a:ext cx="4049507" cy="400110"/>
          </a:xfrm>
          <a:prstGeom prst="rect">
            <a:avLst/>
          </a:prstGeom>
          <a:noFill/>
          <a:ln w="28575">
            <a:solidFill>
              <a:schemeClr val="tx1"/>
            </a:solidFill>
          </a:ln>
        </p:spPr>
        <p:txBody>
          <a:bodyPr wrap="none" rtlCol="0">
            <a:spAutoFit/>
          </a:bodyPr>
          <a:lstStyle/>
          <a:p>
            <a:r>
              <a:rPr lang="en-IN" sz="2000" b="1" dirty="0"/>
              <a:t>Step 1 : Create Complete Binary Tree </a:t>
            </a:r>
            <a:endParaRPr lang="en-US" sz="2000" b="1" dirty="0"/>
          </a:p>
        </p:txBody>
      </p:sp>
      <p:sp>
        <p:nvSpPr>
          <p:cNvPr id="10" name="Up Arrow 9"/>
          <p:cNvSpPr/>
          <p:nvPr/>
        </p:nvSpPr>
        <p:spPr>
          <a:xfrm>
            <a:off x="730616" y="3887917"/>
            <a:ext cx="304800" cy="369332"/>
          </a:xfrm>
          <a:prstGeom prst="upArrow">
            <a:avLst/>
          </a:prstGeom>
          <a:noFill/>
          <a:ln w="190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772825" y="2592585"/>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95000"/>
                  </a:schemeClr>
                </a:solidFill>
              </a:rPr>
              <a:t>4</a:t>
            </a:r>
          </a:p>
        </p:txBody>
      </p:sp>
      <p:cxnSp>
        <p:nvCxnSpPr>
          <p:cNvPr id="12" name="Straight Connector 11"/>
          <p:cNvCxnSpPr>
            <a:stCxn id="11" idx="3"/>
            <a:endCxn id="13" idx="0"/>
          </p:cNvCxnSpPr>
          <p:nvPr/>
        </p:nvCxnSpPr>
        <p:spPr>
          <a:xfrm flipH="1">
            <a:off x="6518436" y="3138927"/>
            <a:ext cx="348127"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198396"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10</a:t>
            </a:r>
          </a:p>
        </p:txBody>
      </p:sp>
      <p:sp>
        <p:nvSpPr>
          <p:cNvPr id="14" name="Up Arrow 13"/>
          <p:cNvSpPr/>
          <p:nvPr/>
        </p:nvSpPr>
        <p:spPr>
          <a:xfrm>
            <a:off x="1420896" y="3887917"/>
            <a:ext cx="304800" cy="369332"/>
          </a:xfrm>
          <a:prstGeom prst="upArrow">
            <a:avLst/>
          </a:prstGeom>
          <a:noFill/>
          <a:ln w="190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11" idx="5"/>
            <a:endCxn id="16" idx="0"/>
          </p:cNvCxnSpPr>
          <p:nvPr/>
        </p:nvCxnSpPr>
        <p:spPr>
          <a:xfrm>
            <a:off x="7319167" y="3138927"/>
            <a:ext cx="383308"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382435"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95000"/>
                  </a:schemeClr>
                </a:solidFill>
              </a:rPr>
              <a:t>3</a:t>
            </a:r>
          </a:p>
        </p:txBody>
      </p:sp>
      <p:sp>
        <p:nvSpPr>
          <p:cNvPr id="20" name="Up Arrow 19"/>
          <p:cNvSpPr/>
          <p:nvPr/>
        </p:nvSpPr>
        <p:spPr>
          <a:xfrm>
            <a:off x="2125007" y="3887917"/>
            <a:ext cx="304800" cy="369332"/>
          </a:xfrm>
          <a:prstGeom prst="upArrow">
            <a:avLst/>
          </a:prstGeom>
          <a:noFill/>
          <a:ln w="190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13" idx="3"/>
            <a:endCxn id="22" idx="0"/>
          </p:cNvCxnSpPr>
          <p:nvPr/>
        </p:nvCxnSpPr>
        <p:spPr>
          <a:xfrm flipH="1">
            <a:off x="6048488" y="4106960"/>
            <a:ext cx="243646" cy="65029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728448" y="475725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5</a:t>
            </a:r>
          </a:p>
        </p:txBody>
      </p:sp>
      <p:sp>
        <p:nvSpPr>
          <p:cNvPr id="30" name="Up Arrow 29"/>
          <p:cNvSpPr/>
          <p:nvPr/>
        </p:nvSpPr>
        <p:spPr>
          <a:xfrm>
            <a:off x="2720390" y="3887917"/>
            <a:ext cx="304800" cy="369332"/>
          </a:xfrm>
          <a:prstGeom prst="upArrow">
            <a:avLst/>
          </a:prstGeom>
          <a:noFill/>
          <a:ln w="190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13" idx="5"/>
            <a:endCxn id="32" idx="0"/>
          </p:cNvCxnSpPr>
          <p:nvPr/>
        </p:nvCxnSpPr>
        <p:spPr>
          <a:xfrm>
            <a:off x="6744738" y="4106960"/>
            <a:ext cx="299204" cy="65029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723902" y="475725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sp>
        <p:nvSpPr>
          <p:cNvPr id="37" name="TextBox 36"/>
          <p:cNvSpPr txBox="1"/>
          <p:nvPr/>
        </p:nvSpPr>
        <p:spPr>
          <a:xfrm>
            <a:off x="569874" y="4706468"/>
            <a:ext cx="3524794" cy="1200329"/>
          </a:xfrm>
          <a:prstGeom prst="rect">
            <a:avLst/>
          </a:prstGeom>
          <a:solidFill>
            <a:srgbClr val="FCE0EE"/>
          </a:solidFill>
        </p:spPr>
        <p:txBody>
          <a:bodyPr wrap="square" rtlCol="0">
            <a:spAutoFit/>
          </a:bodyPr>
          <a:lstStyle/>
          <a:p>
            <a:pPr algn="just"/>
            <a:r>
              <a:rPr lang="en-US" sz="2400" dirty="0">
                <a:solidFill>
                  <a:srgbClr val="A71160"/>
                </a:solidFill>
              </a:rPr>
              <a:t>Now, a binary tree is created and we have to convert it into a Heap.</a:t>
            </a:r>
          </a:p>
        </p:txBody>
      </p:sp>
    </p:spTree>
    <p:extLst>
      <p:ext uri="{BB962C8B-B14F-4D97-AF65-F5344CB8AC3E}">
        <p14:creationId xmlns:p14="http://schemas.microsoft.com/office/powerpoint/2010/main" val="129504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32"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ou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1" nodeType="clickEffect">
                                  <p:stCondLst>
                                    <p:cond delay="0"/>
                                  </p:stCondLst>
                                  <p:childTnLst>
                                    <p:animMotion origin="layout" path="M 4.16667E-6 1.11022E-16 L 0.05664 0.00023 " pathEditMode="relative" rAng="0" ptsTypes="AA">
                                      <p:cBhvr>
                                        <p:cTn id="15" dur="2000" fill="hold"/>
                                        <p:tgtEl>
                                          <p:spTgt spid="10"/>
                                        </p:tgtEl>
                                        <p:attrNameLst>
                                          <p:attrName>ppt_x</p:attrName>
                                          <p:attrName>ppt_y</p:attrName>
                                        </p:attrNameLst>
                                      </p:cBhvr>
                                      <p:rCtr x="2826" y="0"/>
                                    </p:animMotion>
                                  </p:childTnLst>
                                </p:cTn>
                              </p:par>
                            </p:childTnLst>
                          </p:cTn>
                        </p:par>
                        <p:par>
                          <p:cTn id="16" fill="hold">
                            <p:stCondLst>
                              <p:cond delay="200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par>
                          <p:cTn id="20" fill="hold">
                            <p:stCondLst>
                              <p:cond delay="2500"/>
                            </p:stCondLst>
                            <p:childTnLst>
                              <p:par>
                                <p:cTn id="21" presetID="6" presetClass="entr" presetSubtype="32"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ircle(ou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2" nodeType="clickEffect">
                                  <p:stCondLst>
                                    <p:cond delay="0"/>
                                  </p:stCondLst>
                                  <p:childTnLst>
                                    <p:set>
                                      <p:cBhvr>
                                        <p:cTn id="27" dur="1" fill="hold">
                                          <p:stCondLst>
                                            <p:cond delay="0"/>
                                          </p:stCondLst>
                                        </p:cTn>
                                        <p:tgtEl>
                                          <p:spTgt spid="10"/>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par>
                                <p:cTn id="30" presetID="63" presetClass="path" presetSubtype="0" accel="50000" decel="50000" fill="hold" grpId="1" nodeType="withEffect">
                                  <p:stCondLst>
                                    <p:cond delay="0"/>
                                  </p:stCondLst>
                                  <p:childTnLst>
                                    <p:animMotion origin="layout" path="M 3.54167E-6 1.11022E-16 L 0.05664 0.00023 " pathEditMode="relative" rAng="0" ptsTypes="AA">
                                      <p:cBhvr>
                                        <p:cTn id="31" dur="2000" fill="hold"/>
                                        <p:tgtEl>
                                          <p:spTgt spid="14"/>
                                        </p:tgtEl>
                                        <p:attrNameLst>
                                          <p:attrName>ppt_x</p:attrName>
                                          <p:attrName>ppt_y</p:attrName>
                                        </p:attrNameLst>
                                      </p:cBhvr>
                                      <p:rCtr x="2826" y="0"/>
                                    </p:animMotion>
                                  </p:childTnLst>
                                </p:cTn>
                              </p:par>
                            </p:childTnLst>
                          </p:cTn>
                        </p:par>
                        <p:par>
                          <p:cTn id="32" fill="hold">
                            <p:stCondLst>
                              <p:cond delay="2000"/>
                            </p:stCondLst>
                            <p:childTnLst>
                              <p:par>
                                <p:cTn id="33" presetID="22" presetClass="entr" presetSubtype="1"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500"/>
                                        <p:tgtEl>
                                          <p:spTgt spid="15"/>
                                        </p:tgtEl>
                                      </p:cBhvr>
                                    </p:animEffect>
                                  </p:childTnLst>
                                </p:cTn>
                              </p:par>
                            </p:childTnLst>
                          </p:cTn>
                        </p:par>
                        <p:par>
                          <p:cTn id="36" fill="hold">
                            <p:stCondLst>
                              <p:cond delay="2500"/>
                            </p:stCondLst>
                            <p:childTnLst>
                              <p:par>
                                <p:cTn id="37" presetID="6" presetClass="entr" presetSubtype="32"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circle(out)">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2" nodeType="clickEffect">
                                  <p:stCondLst>
                                    <p:cond delay="0"/>
                                  </p:stCondLst>
                                  <p:childTnLst>
                                    <p:set>
                                      <p:cBhvr>
                                        <p:cTn id="43" dur="1" fill="hold">
                                          <p:stCondLst>
                                            <p:cond delay="0"/>
                                          </p:stCondLst>
                                        </p:cTn>
                                        <p:tgtEl>
                                          <p:spTgt spid="14"/>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par>
                                <p:cTn id="46" presetID="63" presetClass="path" presetSubtype="0" accel="50000" decel="50000" fill="hold" grpId="1" nodeType="withEffect">
                                  <p:stCondLst>
                                    <p:cond delay="0"/>
                                  </p:stCondLst>
                                  <p:childTnLst>
                                    <p:animMotion origin="layout" path="M 1.04167E-6 1.11022E-16 L 0.04818 0.00023 " pathEditMode="relative" rAng="0" ptsTypes="AA">
                                      <p:cBhvr>
                                        <p:cTn id="47" dur="2000" fill="hold"/>
                                        <p:tgtEl>
                                          <p:spTgt spid="20"/>
                                        </p:tgtEl>
                                        <p:attrNameLst>
                                          <p:attrName>ppt_x</p:attrName>
                                          <p:attrName>ppt_y</p:attrName>
                                        </p:attrNameLst>
                                      </p:cBhvr>
                                      <p:rCtr x="2409" y="0"/>
                                    </p:animMotion>
                                  </p:childTnLst>
                                </p:cTn>
                              </p:par>
                            </p:childTnLst>
                          </p:cTn>
                        </p:par>
                        <p:par>
                          <p:cTn id="48" fill="hold">
                            <p:stCondLst>
                              <p:cond delay="2000"/>
                            </p:stCondLst>
                            <p:childTnLst>
                              <p:par>
                                <p:cTn id="49" presetID="22" presetClass="entr" presetSubtype="1"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up)">
                                      <p:cBhvr>
                                        <p:cTn id="51" dur="500"/>
                                        <p:tgtEl>
                                          <p:spTgt spid="21"/>
                                        </p:tgtEl>
                                      </p:cBhvr>
                                    </p:animEffect>
                                  </p:childTnLst>
                                </p:cTn>
                              </p:par>
                            </p:childTnLst>
                          </p:cTn>
                        </p:par>
                        <p:par>
                          <p:cTn id="52" fill="hold">
                            <p:stCondLst>
                              <p:cond delay="2500"/>
                            </p:stCondLst>
                            <p:childTnLst>
                              <p:par>
                                <p:cTn id="53" presetID="6" presetClass="entr" presetSubtype="32"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circle(out)">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2" nodeType="clickEffect">
                                  <p:stCondLst>
                                    <p:cond delay="0"/>
                                  </p:stCondLst>
                                  <p:childTnLst>
                                    <p:set>
                                      <p:cBhvr>
                                        <p:cTn id="59" dur="1" fill="hold">
                                          <p:stCondLst>
                                            <p:cond delay="0"/>
                                          </p:stCondLst>
                                        </p:cTn>
                                        <p:tgtEl>
                                          <p:spTgt spid="20"/>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childTnLst>
                                </p:cTn>
                              </p:par>
                              <p:par>
                                <p:cTn id="62" presetID="63" presetClass="path" presetSubtype="0" accel="50000" decel="50000" fill="hold" grpId="1" nodeType="withEffect">
                                  <p:stCondLst>
                                    <p:cond delay="0"/>
                                  </p:stCondLst>
                                  <p:childTnLst>
                                    <p:animMotion origin="layout" path="M 2.91667E-6 1.11022E-16 L 0.04817 0.00023 " pathEditMode="relative" rAng="0" ptsTypes="AA">
                                      <p:cBhvr>
                                        <p:cTn id="63" dur="2000" fill="hold"/>
                                        <p:tgtEl>
                                          <p:spTgt spid="30"/>
                                        </p:tgtEl>
                                        <p:attrNameLst>
                                          <p:attrName>ppt_x</p:attrName>
                                          <p:attrName>ppt_y</p:attrName>
                                        </p:attrNameLst>
                                      </p:cBhvr>
                                      <p:rCtr x="2409" y="0"/>
                                    </p:animMotion>
                                  </p:childTnLst>
                                </p:cTn>
                              </p:par>
                            </p:childTnLst>
                          </p:cTn>
                        </p:par>
                        <p:par>
                          <p:cTn id="64" fill="hold">
                            <p:stCondLst>
                              <p:cond delay="2000"/>
                            </p:stCondLst>
                            <p:childTnLst>
                              <p:par>
                                <p:cTn id="65" presetID="22" presetClass="entr" presetSubtype="1" fill="hold"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up)">
                                      <p:cBhvr>
                                        <p:cTn id="67" dur="500"/>
                                        <p:tgtEl>
                                          <p:spTgt spid="31"/>
                                        </p:tgtEl>
                                      </p:cBhvr>
                                    </p:animEffect>
                                  </p:childTnLst>
                                </p:cTn>
                              </p:par>
                            </p:childTnLst>
                          </p:cTn>
                        </p:par>
                        <p:par>
                          <p:cTn id="68" fill="hold">
                            <p:stCondLst>
                              <p:cond delay="2500"/>
                            </p:stCondLst>
                            <p:childTnLst>
                              <p:par>
                                <p:cTn id="69" presetID="6" presetClass="entr" presetSubtype="32"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circle(out)">
                                      <p:cBhvr>
                                        <p:cTn id="71" dur="500"/>
                                        <p:tgtEl>
                                          <p:spTgt spid="32"/>
                                        </p:tgtEl>
                                      </p:cBhvr>
                                    </p:animEffect>
                                  </p:childTnLst>
                                </p:cTn>
                              </p:par>
                            </p:childTnLst>
                          </p:cTn>
                        </p:par>
                        <p:par>
                          <p:cTn id="72" fill="hold">
                            <p:stCondLst>
                              <p:cond delay="3000"/>
                            </p:stCondLst>
                            <p:childTnLst>
                              <p:par>
                                <p:cTn id="73" presetID="1" presetClass="exit" presetSubtype="0" fill="hold" grpId="2" nodeType="afterEffect">
                                  <p:stCondLst>
                                    <p:cond delay="0"/>
                                  </p:stCondLst>
                                  <p:childTnLst>
                                    <p:set>
                                      <p:cBhvr>
                                        <p:cTn id="74" dur="1" fill="hold">
                                          <p:stCondLst>
                                            <p:cond delay="0"/>
                                          </p:stCondLst>
                                        </p:cTn>
                                        <p:tgtEl>
                                          <p:spTgt spid="3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3" grpId="0" animBg="1"/>
      <p:bldP spid="14" grpId="0" animBg="1"/>
      <p:bldP spid="14" grpId="1" animBg="1"/>
      <p:bldP spid="14" grpId="2" animBg="1"/>
      <p:bldP spid="16" grpId="0" animBg="1"/>
      <p:bldP spid="20" grpId="0" animBg="1"/>
      <p:bldP spid="20" grpId="1" animBg="1"/>
      <p:bldP spid="20" grpId="2" animBg="1"/>
      <p:bldP spid="22" grpId="0" animBg="1"/>
      <p:bldP spid="30" grpId="0" animBg="1"/>
      <p:bldP spid="30" grpId="1" animBg="1"/>
      <p:bldP spid="30" grpId="2" animBg="1"/>
      <p:bldP spid="32"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Example 1</a:t>
            </a:r>
          </a:p>
        </p:txBody>
      </p:sp>
      <p:graphicFrame>
        <p:nvGraphicFramePr>
          <p:cNvPr id="4" name="Table 3"/>
          <p:cNvGraphicFramePr>
            <a:graphicFrameLocks noGrp="1"/>
          </p:cNvGraphicFramePr>
          <p:nvPr/>
        </p:nvGraphicFramePr>
        <p:xfrm>
          <a:off x="4466165" y="1528465"/>
          <a:ext cx="3259670" cy="45720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370840">
                <a:tc>
                  <a:txBody>
                    <a:bodyPr/>
                    <a:lstStyle/>
                    <a:p>
                      <a:pPr algn="ctr"/>
                      <a:r>
                        <a:rPr lang="en-US" sz="2400" dirty="0"/>
                        <a:t>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10</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a:off x="3009900" y="990600"/>
            <a:ext cx="6172200" cy="461665"/>
          </a:xfrm>
          <a:prstGeom prst="rect">
            <a:avLst/>
          </a:prstGeom>
          <a:noFill/>
        </p:spPr>
        <p:txBody>
          <a:bodyPr wrap="square" rtlCol="0">
            <a:spAutoFit/>
          </a:bodyPr>
          <a:lstStyle/>
          <a:p>
            <a:r>
              <a:rPr lang="en-US" sz="2400" dirty="0"/>
              <a:t>Sort the following elements in Ascending order</a:t>
            </a:r>
          </a:p>
        </p:txBody>
      </p:sp>
      <p:cxnSp>
        <p:nvCxnSpPr>
          <p:cNvPr id="6" name="Straight Connector 5"/>
          <p:cNvCxnSpPr/>
          <p:nvPr/>
        </p:nvCxnSpPr>
        <p:spPr>
          <a:xfrm>
            <a:off x="609600" y="2286000"/>
            <a:ext cx="1097280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7" name="Table 6"/>
          <p:cNvGraphicFramePr>
            <a:graphicFrameLocks noGrp="1"/>
          </p:cNvGraphicFramePr>
          <p:nvPr/>
        </p:nvGraphicFramePr>
        <p:xfrm>
          <a:off x="569874" y="3313784"/>
          <a:ext cx="3259670" cy="54864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548640">
                <a:tc>
                  <a:txBody>
                    <a:bodyPr/>
                    <a:lstStyle/>
                    <a:p>
                      <a:pPr algn="ctr"/>
                      <a:r>
                        <a:rPr lang="en-US" sz="2400" dirty="0"/>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10</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1" name="Oval 10"/>
          <p:cNvSpPr/>
          <p:nvPr/>
        </p:nvSpPr>
        <p:spPr>
          <a:xfrm>
            <a:off x="6772825" y="2592585"/>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95000"/>
                  </a:schemeClr>
                </a:solidFill>
              </a:rPr>
              <a:t>4</a:t>
            </a:r>
          </a:p>
        </p:txBody>
      </p:sp>
      <p:cxnSp>
        <p:nvCxnSpPr>
          <p:cNvPr id="12" name="Straight Connector 11"/>
          <p:cNvCxnSpPr>
            <a:stCxn id="11" idx="3"/>
            <a:endCxn id="13" idx="0"/>
          </p:cNvCxnSpPr>
          <p:nvPr/>
        </p:nvCxnSpPr>
        <p:spPr>
          <a:xfrm flipH="1">
            <a:off x="6518436" y="3138927"/>
            <a:ext cx="348127"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198396"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10</a:t>
            </a:r>
          </a:p>
        </p:txBody>
      </p:sp>
      <p:cxnSp>
        <p:nvCxnSpPr>
          <p:cNvPr id="15" name="Straight Connector 14"/>
          <p:cNvCxnSpPr>
            <a:stCxn id="11" idx="5"/>
            <a:endCxn id="16" idx="0"/>
          </p:cNvCxnSpPr>
          <p:nvPr/>
        </p:nvCxnSpPr>
        <p:spPr>
          <a:xfrm>
            <a:off x="7319167" y="3138927"/>
            <a:ext cx="383308"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382435"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95000"/>
                  </a:schemeClr>
                </a:solidFill>
              </a:rPr>
              <a:t>3</a:t>
            </a:r>
          </a:p>
        </p:txBody>
      </p:sp>
      <p:cxnSp>
        <p:nvCxnSpPr>
          <p:cNvPr id="21" name="Straight Connector 20"/>
          <p:cNvCxnSpPr>
            <a:stCxn id="13" idx="3"/>
            <a:endCxn id="22" idx="0"/>
          </p:cNvCxnSpPr>
          <p:nvPr/>
        </p:nvCxnSpPr>
        <p:spPr>
          <a:xfrm flipH="1">
            <a:off x="6048488" y="4106960"/>
            <a:ext cx="243646" cy="65029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728448" y="475725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5</a:t>
            </a:r>
          </a:p>
        </p:txBody>
      </p:sp>
      <p:cxnSp>
        <p:nvCxnSpPr>
          <p:cNvPr id="31" name="Straight Connector 30"/>
          <p:cNvCxnSpPr>
            <a:stCxn id="13" idx="5"/>
            <a:endCxn id="32" idx="0"/>
          </p:cNvCxnSpPr>
          <p:nvPr/>
        </p:nvCxnSpPr>
        <p:spPr>
          <a:xfrm>
            <a:off x="6744738" y="4106960"/>
            <a:ext cx="299204" cy="65029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723902" y="475725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sp>
        <p:nvSpPr>
          <p:cNvPr id="25" name="TextBox 24"/>
          <p:cNvSpPr txBox="1"/>
          <p:nvPr/>
        </p:nvSpPr>
        <p:spPr>
          <a:xfrm>
            <a:off x="609594" y="2303041"/>
            <a:ext cx="2781531" cy="400110"/>
          </a:xfrm>
          <a:prstGeom prst="rect">
            <a:avLst/>
          </a:prstGeom>
          <a:noFill/>
          <a:ln w="28575">
            <a:solidFill>
              <a:schemeClr val="tx1"/>
            </a:solidFill>
          </a:ln>
        </p:spPr>
        <p:txBody>
          <a:bodyPr wrap="none" rtlCol="0">
            <a:spAutoFit/>
          </a:bodyPr>
          <a:lstStyle/>
          <a:p>
            <a:r>
              <a:rPr lang="en-IN" sz="2000" b="1" dirty="0"/>
              <a:t>Step 2 : Create Max Heap</a:t>
            </a:r>
            <a:endParaRPr lang="en-US" sz="2000" b="1" dirty="0"/>
          </a:p>
        </p:txBody>
      </p:sp>
      <p:sp>
        <p:nvSpPr>
          <p:cNvPr id="26" name="TextBox 25"/>
          <p:cNvSpPr txBox="1"/>
          <p:nvPr/>
        </p:nvSpPr>
        <p:spPr>
          <a:xfrm>
            <a:off x="569874" y="4706468"/>
            <a:ext cx="3524794" cy="1200329"/>
          </a:xfrm>
          <a:prstGeom prst="rect">
            <a:avLst/>
          </a:prstGeom>
          <a:solidFill>
            <a:srgbClr val="FCE0EE"/>
          </a:solidFill>
        </p:spPr>
        <p:txBody>
          <a:bodyPr wrap="square" rtlCol="0">
            <a:spAutoFit/>
          </a:bodyPr>
          <a:lstStyle/>
          <a:p>
            <a:pPr algn="just"/>
            <a:r>
              <a:rPr lang="en-US" sz="2400" dirty="0">
                <a:solidFill>
                  <a:srgbClr val="A71160"/>
                </a:solidFill>
              </a:rPr>
              <a:t>In a Max Heap, parent node is always greater than or equal to the child nodes.</a:t>
            </a:r>
          </a:p>
        </p:txBody>
      </p:sp>
      <p:sp>
        <p:nvSpPr>
          <p:cNvPr id="27" name="Freeform 11"/>
          <p:cNvSpPr>
            <a:spLocks/>
          </p:cNvSpPr>
          <p:nvPr/>
        </p:nvSpPr>
        <p:spPr bwMode="auto">
          <a:xfrm rot="221630">
            <a:off x="6332546" y="2922545"/>
            <a:ext cx="317782" cy="396079"/>
          </a:xfrm>
          <a:custGeom>
            <a:avLst/>
            <a:gdLst>
              <a:gd name="T0" fmla="*/ 0 w 162"/>
              <a:gd name="T1" fmla="*/ 264 h 264"/>
              <a:gd name="T2" fmla="*/ 30 w 162"/>
              <a:gd name="T3" fmla="*/ 162 h 264"/>
              <a:gd name="T4" fmla="*/ 90 w 162"/>
              <a:gd name="T5" fmla="*/ 66 h 264"/>
              <a:gd name="T6" fmla="*/ 162 w 162"/>
              <a:gd name="T7" fmla="*/ 0 h 264"/>
              <a:gd name="T8" fmla="*/ 0 60000 65536"/>
              <a:gd name="T9" fmla="*/ 0 60000 65536"/>
              <a:gd name="T10" fmla="*/ 0 60000 65536"/>
              <a:gd name="T11" fmla="*/ 0 60000 65536"/>
              <a:gd name="T12" fmla="*/ 0 w 162"/>
              <a:gd name="T13" fmla="*/ 0 h 264"/>
              <a:gd name="T14" fmla="*/ 162 w 162"/>
              <a:gd name="T15" fmla="*/ 264 h 264"/>
            </a:gdLst>
            <a:ahLst/>
            <a:cxnLst>
              <a:cxn ang="T8">
                <a:pos x="T0" y="T1"/>
              </a:cxn>
              <a:cxn ang="T9">
                <a:pos x="T2" y="T3"/>
              </a:cxn>
              <a:cxn ang="T10">
                <a:pos x="T4" y="T5"/>
              </a:cxn>
              <a:cxn ang="T11">
                <a:pos x="T6" y="T7"/>
              </a:cxn>
            </a:cxnLst>
            <a:rect l="T12" t="T13" r="T14" b="T15"/>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12"/>
          <p:cNvSpPr>
            <a:spLocks/>
          </p:cNvSpPr>
          <p:nvPr/>
        </p:nvSpPr>
        <p:spPr bwMode="auto">
          <a:xfrm>
            <a:off x="6866964" y="3281082"/>
            <a:ext cx="269875" cy="409575"/>
          </a:xfrm>
          <a:custGeom>
            <a:avLst/>
            <a:gdLst>
              <a:gd name="T0" fmla="*/ 156 w 170"/>
              <a:gd name="T1" fmla="*/ 0 h 258"/>
              <a:gd name="T2" fmla="*/ 144 w 170"/>
              <a:gd name="T3" fmla="*/ 126 h 258"/>
              <a:gd name="T4" fmla="*/ 0 w 170"/>
              <a:gd name="T5" fmla="*/ 258 h 258"/>
              <a:gd name="T6" fmla="*/ 0 60000 65536"/>
              <a:gd name="T7" fmla="*/ 0 60000 65536"/>
              <a:gd name="T8" fmla="*/ 0 60000 65536"/>
              <a:gd name="T9" fmla="*/ 0 w 170"/>
              <a:gd name="T10" fmla="*/ 0 h 258"/>
              <a:gd name="T11" fmla="*/ 170 w 170"/>
              <a:gd name="T12" fmla="*/ 258 h 258"/>
            </a:gdLst>
            <a:ahLst/>
            <a:cxnLst>
              <a:cxn ang="T6">
                <a:pos x="T0" y="T1"/>
              </a:cxn>
              <a:cxn ang="T7">
                <a:pos x="T2" y="T3"/>
              </a:cxn>
              <a:cxn ang="T8">
                <a:pos x="T4" y="T5"/>
              </a:cxn>
            </a:cxnLst>
            <a:rect l="T9" t="T10" r="T11" b="T12"/>
            <a:pathLst>
              <a:path w="170" h="258">
                <a:moveTo>
                  <a:pt x="156" y="0"/>
                </a:moveTo>
                <a:cubicBezTo>
                  <a:pt x="154" y="21"/>
                  <a:pt x="170" y="83"/>
                  <a:pt x="144" y="126"/>
                </a:cubicBezTo>
                <a:cubicBezTo>
                  <a:pt x="118" y="169"/>
                  <a:pt x="30" y="231"/>
                  <a:pt x="0" y="258"/>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TextBox 33"/>
          <p:cNvSpPr txBox="1"/>
          <p:nvPr/>
        </p:nvSpPr>
        <p:spPr>
          <a:xfrm>
            <a:off x="9067800" y="2699267"/>
            <a:ext cx="2514600" cy="707886"/>
          </a:xfrm>
          <a:prstGeom prst="rect">
            <a:avLst/>
          </a:prstGeom>
          <a:noFill/>
        </p:spPr>
        <p:txBody>
          <a:bodyPr wrap="square" rtlCol="0">
            <a:spAutoFit/>
          </a:bodyPr>
          <a:lstStyle/>
          <a:p>
            <a:r>
              <a:rPr lang="en-US" sz="2000" b="1" dirty="0"/>
              <a:t>10 is greater than 4</a:t>
            </a:r>
          </a:p>
          <a:p>
            <a:r>
              <a:rPr lang="en-US" sz="2000" b="1" dirty="0"/>
              <a:t>So, swap 10 &amp; 4</a:t>
            </a:r>
          </a:p>
        </p:txBody>
      </p:sp>
      <p:sp>
        <p:nvSpPr>
          <p:cNvPr id="35" name="Freeform 34"/>
          <p:cNvSpPr/>
          <p:nvPr/>
        </p:nvSpPr>
        <p:spPr>
          <a:xfrm>
            <a:off x="874059" y="3870833"/>
            <a:ext cx="699247" cy="188258"/>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w="19050">
            <a:solidFill>
              <a:srgbClr val="ED524F"/>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6" name="TextBox 35"/>
          <p:cNvSpPr txBox="1"/>
          <p:nvPr/>
        </p:nvSpPr>
        <p:spPr>
          <a:xfrm>
            <a:off x="820273" y="4030417"/>
            <a:ext cx="762000" cy="369332"/>
          </a:xfrm>
          <a:prstGeom prst="rect">
            <a:avLst/>
          </a:prstGeom>
          <a:noFill/>
        </p:spPr>
        <p:txBody>
          <a:bodyPr wrap="square" rtlCol="0">
            <a:spAutoFit/>
          </a:bodyPr>
          <a:lstStyle/>
          <a:p>
            <a:pPr algn="ctr"/>
            <a:r>
              <a:rPr lang="en-US" b="1" dirty="0">
                <a:solidFill>
                  <a:srgbClr val="0070C0"/>
                </a:solidFill>
              </a:rPr>
              <a:t>Swap</a:t>
            </a:r>
          </a:p>
        </p:txBody>
      </p:sp>
      <p:sp>
        <p:nvSpPr>
          <p:cNvPr id="39" name="TextBox 38"/>
          <p:cNvSpPr txBox="1"/>
          <p:nvPr/>
        </p:nvSpPr>
        <p:spPr>
          <a:xfrm>
            <a:off x="613955" y="3370217"/>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10</a:t>
            </a:r>
          </a:p>
        </p:txBody>
      </p:sp>
      <p:sp>
        <p:nvSpPr>
          <p:cNvPr id="40" name="TextBox 39"/>
          <p:cNvSpPr txBox="1"/>
          <p:nvPr/>
        </p:nvSpPr>
        <p:spPr>
          <a:xfrm>
            <a:off x="1249680" y="3365862"/>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4</a:t>
            </a:r>
          </a:p>
        </p:txBody>
      </p:sp>
      <mc:AlternateContent xmlns:mc="http://schemas.openxmlformats.org/markup-compatibility/2006" xmlns:a14="http://schemas.microsoft.com/office/drawing/2010/main">
        <mc:Choice Requires="a14">
          <p:graphicFrame>
            <p:nvGraphicFramePr>
              <p:cNvPr id="42" name="Table 41"/>
              <p:cNvGraphicFramePr>
                <a:graphicFrameLocks noGrp="1"/>
              </p:cNvGraphicFramePr>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1</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2</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3</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4</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5</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9224174"/>
                      </a:ext>
                    </a:extLst>
                  </a:tr>
                </a:tbl>
              </a:graphicData>
            </a:graphic>
          </p:graphicFrame>
        </mc:Choice>
        <mc:Fallback xmlns="">
          <p:graphicFrame>
            <p:nvGraphicFramePr>
              <p:cNvPr id="42" name="Table 41"/>
              <p:cNvGraphicFramePr>
                <a:graphicFrameLocks noGrp="1"/>
              </p:cNvGraphicFramePr>
              <p:nvPr>
                <p:extLst>
                  <p:ext uri="{D42A27DB-BD31-4B8C-83A1-F6EECF244321}">
                    <p14:modId xmlns:p14="http://schemas.microsoft.com/office/powerpoint/2010/main" val="4146783920"/>
                  </p:ext>
                </p:extLst>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r="-406604"/>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90598" r="-268376"/>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214423" r="-201923"/>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311429" r="-100000"/>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411429"/>
                          </a:stretch>
                        </a:blipFill>
                      </a:tcPr>
                    </a:tc>
                    <a:extLst>
                      <a:ext uri="{0D108BD9-81ED-4DB2-BD59-A6C34878D82A}">
                        <a16:rowId xmlns:a16="http://schemas.microsoft.com/office/drawing/2014/main" val="2199224174"/>
                      </a:ext>
                    </a:extLst>
                  </a:tr>
                </a:tbl>
              </a:graphicData>
            </a:graphic>
          </p:graphicFrame>
        </mc:Fallback>
      </mc:AlternateContent>
      <p:sp>
        <p:nvSpPr>
          <p:cNvPr id="29" name="TextBox 28"/>
          <p:cNvSpPr txBox="1"/>
          <p:nvPr/>
        </p:nvSpPr>
        <p:spPr>
          <a:xfrm>
            <a:off x="6864265" y="2684025"/>
            <a:ext cx="457200" cy="400110"/>
          </a:xfrm>
          <a:prstGeom prst="rect">
            <a:avLst/>
          </a:prstGeom>
          <a:solidFill>
            <a:srgbClr val="002060"/>
          </a:solidFill>
        </p:spPr>
        <p:txBody>
          <a:bodyPr wrap="square" rtlCol="0">
            <a:spAutoFit/>
          </a:bodyPr>
          <a:lstStyle/>
          <a:p>
            <a:pPr algn="ctr"/>
            <a:r>
              <a:rPr lang="en-US" sz="2000" b="1" dirty="0">
                <a:solidFill>
                  <a:schemeClr val="accent5"/>
                </a:solidFill>
              </a:rPr>
              <a:t>10</a:t>
            </a:r>
          </a:p>
        </p:txBody>
      </p:sp>
      <p:sp>
        <p:nvSpPr>
          <p:cNvPr id="30" name="TextBox 29"/>
          <p:cNvSpPr txBox="1"/>
          <p:nvPr/>
        </p:nvSpPr>
        <p:spPr>
          <a:xfrm>
            <a:off x="6289836" y="3680603"/>
            <a:ext cx="457200" cy="400110"/>
          </a:xfrm>
          <a:prstGeom prst="rect">
            <a:avLst/>
          </a:prstGeom>
          <a:solidFill>
            <a:srgbClr val="002060"/>
          </a:solidFill>
        </p:spPr>
        <p:txBody>
          <a:bodyPr wrap="square" rtlCol="0">
            <a:spAutoFit/>
          </a:bodyPr>
          <a:lstStyle/>
          <a:p>
            <a:pPr algn="ctr"/>
            <a:r>
              <a:rPr lang="en-US" sz="2000" b="1" dirty="0">
                <a:solidFill>
                  <a:schemeClr val="accent5"/>
                </a:solidFill>
              </a:rPr>
              <a:t>4</a:t>
            </a:r>
          </a:p>
        </p:txBody>
      </p:sp>
    </p:spTree>
    <p:extLst>
      <p:ext uri="{BB962C8B-B14F-4D97-AF65-F5344CB8AC3E}">
        <p14:creationId xmlns:p14="http://schemas.microsoft.com/office/powerpoint/2010/main" val="149534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down)">
                                      <p:cBhvr>
                                        <p:cTn id="17" dur="500"/>
                                        <p:tgtEl>
                                          <p:spTgt spid="27"/>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up)">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4" grpId="0"/>
      <p:bldP spid="35" grpId="0" animBg="1"/>
      <p:bldP spid="36" grpId="0"/>
      <p:bldP spid="39" grpId="0" animBg="1"/>
      <p:bldP spid="40"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Example 1</a:t>
            </a:r>
          </a:p>
        </p:txBody>
      </p:sp>
      <p:graphicFrame>
        <p:nvGraphicFramePr>
          <p:cNvPr id="4" name="Table 3"/>
          <p:cNvGraphicFramePr>
            <a:graphicFrameLocks noGrp="1"/>
          </p:cNvGraphicFramePr>
          <p:nvPr/>
        </p:nvGraphicFramePr>
        <p:xfrm>
          <a:off x="4466165" y="1528465"/>
          <a:ext cx="3259670" cy="45720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370840">
                <a:tc>
                  <a:txBody>
                    <a:bodyPr/>
                    <a:lstStyle/>
                    <a:p>
                      <a:pPr algn="ctr"/>
                      <a:r>
                        <a:rPr lang="en-US" sz="2400" dirty="0"/>
                        <a:t>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10</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a:off x="3009900" y="990600"/>
            <a:ext cx="6172200" cy="461665"/>
          </a:xfrm>
          <a:prstGeom prst="rect">
            <a:avLst/>
          </a:prstGeom>
          <a:noFill/>
        </p:spPr>
        <p:txBody>
          <a:bodyPr wrap="square" rtlCol="0">
            <a:spAutoFit/>
          </a:bodyPr>
          <a:lstStyle/>
          <a:p>
            <a:r>
              <a:rPr lang="en-US" sz="2400" dirty="0"/>
              <a:t>Sort the following elements in Ascending order</a:t>
            </a:r>
          </a:p>
        </p:txBody>
      </p:sp>
      <p:cxnSp>
        <p:nvCxnSpPr>
          <p:cNvPr id="6" name="Straight Connector 5"/>
          <p:cNvCxnSpPr/>
          <p:nvPr/>
        </p:nvCxnSpPr>
        <p:spPr>
          <a:xfrm>
            <a:off x="609600" y="2286000"/>
            <a:ext cx="1097280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7" name="Table 6"/>
          <p:cNvGraphicFramePr>
            <a:graphicFrameLocks noGrp="1"/>
          </p:cNvGraphicFramePr>
          <p:nvPr/>
        </p:nvGraphicFramePr>
        <p:xfrm>
          <a:off x="550818" y="3313784"/>
          <a:ext cx="3259670" cy="54864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548640">
                <a:tc>
                  <a:txBody>
                    <a:bodyPr/>
                    <a:lstStyle/>
                    <a:p>
                      <a:pPr algn="ctr"/>
                      <a:r>
                        <a:rPr lang="en-US" sz="2400" dirty="0"/>
                        <a:t>10</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21" name="Straight Connector 20"/>
          <p:cNvCxnSpPr>
            <a:stCxn id="13" idx="3"/>
            <a:endCxn id="22" idx="0"/>
          </p:cNvCxnSpPr>
          <p:nvPr/>
        </p:nvCxnSpPr>
        <p:spPr>
          <a:xfrm flipH="1">
            <a:off x="6048488" y="4106960"/>
            <a:ext cx="243646" cy="65029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772825" y="2592585"/>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10</a:t>
            </a:r>
          </a:p>
        </p:txBody>
      </p:sp>
      <p:cxnSp>
        <p:nvCxnSpPr>
          <p:cNvPr id="12" name="Straight Connector 11"/>
          <p:cNvCxnSpPr>
            <a:stCxn id="11" idx="3"/>
          </p:cNvCxnSpPr>
          <p:nvPr/>
        </p:nvCxnSpPr>
        <p:spPr>
          <a:xfrm flipH="1">
            <a:off x="6441141" y="3138927"/>
            <a:ext cx="425422" cy="51867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198396"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4</a:t>
            </a:r>
          </a:p>
        </p:txBody>
      </p:sp>
      <p:cxnSp>
        <p:nvCxnSpPr>
          <p:cNvPr id="15" name="Straight Connector 14"/>
          <p:cNvCxnSpPr>
            <a:stCxn id="11" idx="5"/>
            <a:endCxn id="16" idx="0"/>
          </p:cNvCxnSpPr>
          <p:nvPr/>
        </p:nvCxnSpPr>
        <p:spPr>
          <a:xfrm>
            <a:off x="7319167" y="3138927"/>
            <a:ext cx="383308"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382435"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3</a:t>
            </a:r>
          </a:p>
        </p:txBody>
      </p:sp>
      <p:cxnSp>
        <p:nvCxnSpPr>
          <p:cNvPr id="31" name="Straight Connector 30"/>
          <p:cNvCxnSpPr/>
          <p:nvPr/>
        </p:nvCxnSpPr>
        <p:spPr>
          <a:xfrm>
            <a:off x="6744738" y="4120407"/>
            <a:ext cx="299204" cy="65029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728448" y="475725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5</a:t>
            </a:r>
          </a:p>
        </p:txBody>
      </p:sp>
      <p:sp>
        <p:nvSpPr>
          <p:cNvPr id="32" name="Oval 31"/>
          <p:cNvSpPr/>
          <p:nvPr/>
        </p:nvSpPr>
        <p:spPr>
          <a:xfrm>
            <a:off x="6723902" y="475725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sp>
        <p:nvSpPr>
          <p:cNvPr id="24" name="TextBox 23"/>
          <p:cNvSpPr txBox="1"/>
          <p:nvPr/>
        </p:nvSpPr>
        <p:spPr>
          <a:xfrm>
            <a:off x="569874" y="4706468"/>
            <a:ext cx="3524794" cy="1200329"/>
          </a:xfrm>
          <a:prstGeom prst="rect">
            <a:avLst/>
          </a:prstGeom>
          <a:solidFill>
            <a:srgbClr val="FCE0EE"/>
          </a:solidFill>
        </p:spPr>
        <p:txBody>
          <a:bodyPr wrap="square" rtlCol="0">
            <a:spAutoFit/>
          </a:bodyPr>
          <a:lstStyle/>
          <a:p>
            <a:pPr algn="just"/>
            <a:r>
              <a:rPr lang="en-US" sz="2400" dirty="0">
                <a:solidFill>
                  <a:srgbClr val="A71160"/>
                </a:solidFill>
              </a:rPr>
              <a:t>In a Max Heap, parent node is always greater than or equal to the child nodes.</a:t>
            </a:r>
          </a:p>
        </p:txBody>
      </p:sp>
      <p:sp>
        <p:nvSpPr>
          <p:cNvPr id="25" name="TextBox 24"/>
          <p:cNvSpPr txBox="1"/>
          <p:nvPr/>
        </p:nvSpPr>
        <p:spPr>
          <a:xfrm>
            <a:off x="9067800" y="2699267"/>
            <a:ext cx="2514600" cy="707886"/>
          </a:xfrm>
          <a:prstGeom prst="rect">
            <a:avLst/>
          </a:prstGeom>
          <a:noFill/>
        </p:spPr>
        <p:txBody>
          <a:bodyPr wrap="square" rtlCol="0">
            <a:spAutoFit/>
          </a:bodyPr>
          <a:lstStyle/>
          <a:p>
            <a:r>
              <a:rPr lang="en-US" sz="2000" b="1" dirty="0"/>
              <a:t>5 is greater than 4</a:t>
            </a:r>
          </a:p>
          <a:p>
            <a:r>
              <a:rPr lang="en-US" sz="2000" b="1" dirty="0"/>
              <a:t>So, swap 5 &amp; 4</a:t>
            </a:r>
          </a:p>
        </p:txBody>
      </p:sp>
      <p:sp>
        <p:nvSpPr>
          <p:cNvPr id="26" name="Freeform 11"/>
          <p:cNvSpPr>
            <a:spLocks/>
          </p:cNvSpPr>
          <p:nvPr/>
        </p:nvSpPr>
        <p:spPr bwMode="auto">
          <a:xfrm rot="20912237">
            <a:off x="5788101" y="4145280"/>
            <a:ext cx="319927" cy="439114"/>
          </a:xfrm>
          <a:custGeom>
            <a:avLst/>
            <a:gdLst>
              <a:gd name="T0" fmla="*/ 0 w 162"/>
              <a:gd name="T1" fmla="*/ 264 h 264"/>
              <a:gd name="T2" fmla="*/ 30 w 162"/>
              <a:gd name="T3" fmla="*/ 162 h 264"/>
              <a:gd name="T4" fmla="*/ 90 w 162"/>
              <a:gd name="T5" fmla="*/ 66 h 264"/>
              <a:gd name="T6" fmla="*/ 162 w 162"/>
              <a:gd name="T7" fmla="*/ 0 h 264"/>
              <a:gd name="T8" fmla="*/ 0 60000 65536"/>
              <a:gd name="T9" fmla="*/ 0 60000 65536"/>
              <a:gd name="T10" fmla="*/ 0 60000 65536"/>
              <a:gd name="T11" fmla="*/ 0 60000 65536"/>
              <a:gd name="T12" fmla="*/ 0 w 162"/>
              <a:gd name="T13" fmla="*/ 0 h 264"/>
              <a:gd name="T14" fmla="*/ 162 w 162"/>
              <a:gd name="T15" fmla="*/ 264 h 264"/>
            </a:gdLst>
            <a:ahLst/>
            <a:cxnLst>
              <a:cxn ang="T8">
                <a:pos x="T0" y="T1"/>
              </a:cxn>
              <a:cxn ang="T9">
                <a:pos x="T2" y="T3"/>
              </a:cxn>
              <a:cxn ang="T10">
                <a:pos x="T4" y="T5"/>
              </a:cxn>
              <a:cxn ang="T11">
                <a:pos x="T6" y="T7"/>
              </a:cxn>
            </a:cxnLst>
            <a:rect l="T12" t="T13" r="T14" b="T15"/>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12"/>
          <p:cNvSpPr>
            <a:spLocks/>
          </p:cNvSpPr>
          <p:nvPr/>
        </p:nvSpPr>
        <p:spPr bwMode="auto">
          <a:xfrm>
            <a:off x="6307183" y="4297682"/>
            <a:ext cx="224245" cy="481840"/>
          </a:xfrm>
          <a:custGeom>
            <a:avLst/>
            <a:gdLst>
              <a:gd name="T0" fmla="*/ 156 w 170"/>
              <a:gd name="T1" fmla="*/ 0 h 258"/>
              <a:gd name="T2" fmla="*/ 144 w 170"/>
              <a:gd name="T3" fmla="*/ 126 h 258"/>
              <a:gd name="T4" fmla="*/ 0 w 170"/>
              <a:gd name="T5" fmla="*/ 258 h 258"/>
              <a:gd name="T6" fmla="*/ 0 60000 65536"/>
              <a:gd name="T7" fmla="*/ 0 60000 65536"/>
              <a:gd name="T8" fmla="*/ 0 60000 65536"/>
              <a:gd name="T9" fmla="*/ 0 w 170"/>
              <a:gd name="T10" fmla="*/ 0 h 258"/>
              <a:gd name="T11" fmla="*/ 170 w 170"/>
              <a:gd name="T12" fmla="*/ 258 h 258"/>
            </a:gdLst>
            <a:ahLst/>
            <a:cxnLst>
              <a:cxn ang="T6">
                <a:pos x="T0" y="T1"/>
              </a:cxn>
              <a:cxn ang="T7">
                <a:pos x="T2" y="T3"/>
              </a:cxn>
              <a:cxn ang="T8">
                <a:pos x="T4" y="T5"/>
              </a:cxn>
            </a:cxnLst>
            <a:rect l="T9" t="T10" r="T11" b="T12"/>
            <a:pathLst>
              <a:path w="170" h="258">
                <a:moveTo>
                  <a:pt x="156" y="0"/>
                </a:moveTo>
                <a:cubicBezTo>
                  <a:pt x="154" y="21"/>
                  <a:pt x="170" y="83"/>
                  <a:pt x="144" y="126"/>
                </a:cubicBezTo>
                <a:cubicBezTo>
                  <a:pt x="118" y="169"/>
                  <a:pt x="30" y="231"/>
                  <a:pt x="0" y="258"/>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27"/>
          <p:cNvSpPr/>
          <p:nvPr/>
        </p:nvSpPr>
        <p:spPr>
          <a:xfrm>
            <a:off x="1515265" y="3892843"/>
            <a:ext cx="1236644" cy="167243"/>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w="19050">
            <a:solidFill>
              <a:srgbClr val="ED524F"/>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9" name="TextBox 28"/>
          <p:cNvSpPr txBox="1"/>
          <p:nvPr/>
        </p:nvSpPr>
        <p:spPr>
          <a:xfrm>
            <a:off x="1707206" y="4014046"/>
            <a:ext cx="762000" cy="369332"/>
          </a:xfrm>
          <a:prstGeom prst="rect">
            <a:avLst/>
          </a:prstGeom>
          <a:noFill/>
        </p:spPr>
        <p:txBody>
          <a:bodyPr wrap="square" rtlCol="0">
            <a:spAutoFit/>
          </a:bodyPr>
          <a:lstStyle/>
          <a:p>
            <a:pPr algn="ctr"/>
            <a:r>
              <a:rPr lang="en-US" b="1" dirty="0">
                <a:solidFill>
                  <a:srgbClr val="0070C0"/>
                </a:solidFill>
              </a:rPr>
              <a:t>Swap</a:t>
            </a:r>
          </a:p>
        </p:txBody>
      </p:sp>
      <p:sp>
        <p:nvSpPr>
          <p:cNvPr id="35" name="TextBox 34"/>
          <p:cNvSpPr txBox="1"/>
          <p:nvPr/>
        </p:nvSpPr>
        <p:spPr>
          <a:xfrm>
            <a:off x="2542903" y="3352799"/>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4</a:t>
            </a:r>
          </a:p>
        </p:txBody>
      </p:sp>
      <p:sp>
        <p:nvSpPr>
          <p:cNvPr id="36" name="TextBox 35"/>
          <p:cNvSpPr txBox="1"/>
          <p:nvPr/>
        </p:nvSpPr>
        <p:spPr>
          <a:xfrm>
            <a:off x="1236617" y="3352799"/>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5</a:t>
            </a:r>
          </a:p>
        </p:txBody>
      </p:sp>
      <p:sp>
        <p:nvSpPr>
          <p:cNvPr id="37" name="Oval 36"/>
          <p:cNvSpPr/>
          <p:nvPr/>
        </p:nvSpPr>
        <p:spPr>
          <a:xfrm>
            <a:off x="6662057" y="2494586"/>
            <a:ext cx="822960" cy="82296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101119" y="3458851"/>
            <a:ext cx="822960" cy="82296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409112" y="5569750"/>
            <a:ext cx="2755174" cy="461665"/>
          </a:xfrm>
          <a:prstGeom prst="rect">
            <a:avLst/>
          </a:prstGeom>
          <a:noFill/>
          <a:ln>
            <a:solidFill>
              <a:schemeClr val="accent5"/>
            </a:solidFill>
          </a:ln>
        </p:spPr>
        <p:txBody>
          <a:bodyPr wrap="square" rtlCol="0">
            <a:spAutoFit/>
          </a:bodyPr>
          <a:lstStyle/>
          <a:p>
            <a:pPr algn="ctr"/>
            <a:r>
              <a:rPr lang="en-US" sz="2400" dirty="0">
                <a:solidFill>
                  <a:srgbClr val="A71160"/>
                </a:solidFill>
              </a:rPr>
              <a:t>Max Heap is created</a:t>
            </a:r>
          </a:p>
        </p:txBody>
      </p:sp>
      <p:sp>
        <p:nvSpPr>
          <p:cNvPr id="40" name="TextBox 39"/>
          <p:cNvSpPr txBox="1"/>
          <p:nvPr/>
        </p:nvSpPr>
        <p:spPr>
          <a:xfrm>
            <a:off x="609594" y="2303041"/>
            <a:ext cx="2781531" cy="400110"/>
          </a:xfrm>
          <a:prstGeom prst="rect">
            <a:avLst/>
          </a:prstGeom>
          <a:noFill/>
          <a:ln w="28575">
            <a:solidFill>
              <a:schemeClr val="tx1"/>
            </a:solidFill>
          </a:ln>
        </p:spPr>
        <p:txBody>
          <a:bodyPr wrap="none" rtlCol="0">
            <a:spAutoFit/>
          </a:bodyPr>
          <a:lstStyle/>
          <a:p>
            <a:r>
              <a:rPr lang="en-IN" sz="2000" b="1" dirty="0"/>
              <a:t>Step 2 : Create Max Heap</a:t>
            </a:r>
            <a:endParaRPr lang="en-US" sz="2000" b="1" dirty="0"/>
          </a:p>
        </p:txBody>
      </p:sp>
      <mc:AlternateContent xmlns:mc="http://schemas.openxmlformats.org/markup-compatibility/2006" xmlns:a14="http://schemas.microsoft.com/office/drawing/2010/main">
        <mc:Choice Requires="a14">
          <p:graphicFrame>
            <p:nvGraphicFramePr>
              <p:cNvPr id="41" name="Table 40"/>
              <p:cNvGraphicFramePr>
                <a:graphicFrameLocks noGrp="1"/>
              </p:cNvGraphicFramePr>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1</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2</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3</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4</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66FF"/>
                                    </a:solidFill>
                                    <a:latin typeface="Cambria Math" panose="02040503050406030204" pitchFamily="18" charset="0"/>
                                  </a:rPr>
                                  <m:t>5</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9224174"/>
                      </a:ext>
                    </a:extLst>
                  </a:tr>
                </a:tbl>
              </a:graphicData>
            </a:graphic>
          </p:graphicFrame>
        </mc:Choice>
        <mc:Fallback xmlns="">
          <p:graphicFrame>
            <p:nvGraphicFramePr>
              <p:cNvPr id="41" name="Table 40"/>
              <p:cNvGraphicFramePr>
                <a:graphicFrameLocks noGrp="1"/>
              </p:cNvGraphicFramePr>
              <p:nvPr>
                <p:extLst>
                  <p:ext uri="{D42A27DB-BD31-4B8C-83A1-F6EECF244321}">
                    <p14:modId xmlns:p14="http://schemas.microsoft.com/office/powerpoint/2010/main" val="3275512645"/>
                  </p:ext>
                </p:extLst>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r="-406604"/>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90598" r="-268376"/>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214423" r="-201923"/>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311429" r="-100000"/>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411429"/>
                          </a:stretch>
                        </a:blipFill>
                      </a:tcPr>
                    </a:tc>
                    <a:extLst>
                      <a:ext uri="{0D108BD9-81ED-4DB2-BD59-A6C34878D82A}">
                        <a16:rowId xmlns:a16="http://schemas.microsoft.com/office/drawing/2014/main" val="2199224174"/>
                      </a:ext>
                    </a:extLst>
                  </a:tr>
                </a:tbl>
              </a:graphicData>
            </a:graphic>
          </p:graphicFrame>
        </mc:Fallback>
      </mc:AlternateContent>
      <p:sp>
        <p:nvSpPr>
          <p:cNvPr id="42" name="TextBox 41"/>
          <p:cNvSpPr txBox="1"/>
          <p:nvPr/>
        </p:nvSpPr>
        <p:spPr>
          <a:xfrm>
            <a:off x="6289836" y="3680603"/>
            <a:ext cx="457200" cy="400110"/>
          </a:xfrm>
          <a:prstGeom prst="rect">
            <a:avLst/>
          </a:prstGeom>
          <a:solidFill>
            <a:srgbClr val="002060"/>
          </a:solidFill>
        </p:spPr>
        <p:txBody>
          <a:bodyPr wrap="square" rtlCol="0">
            <a:spAutoFit/>
          </a:bodyPr>
          <a:lstStyle/>
          <a:p>
            <a:pPr algn="ctr"/>
            <a:r>
              <a:rPr lang="en-US" sz="2000" b="1" dirty="0">
                <a:solidFill>
                  <a:schemeClr val="accent5"/>
                </a:solidFill>
              </a:rPr>
              <a:t>5</a:t>
            </a:r>
          </a:p>
        </p:txBody>
      </p:sp>
      <p:sp>
        <p:nvSpPr>
          <p:cNvPr id="43" name="TextBox 42"/>
          <p:cNvSpPr txBox="1"/>
          <p:nvPr/>
        </p:nvSpPr>
        <p:spPr>
          <a:xfrm>
            <a:off x="5819888" y="4877243"/>
            <a:ext cx="457200" cy="400110"/>
          </a:xfrm>
          <a:prstGeom prst="rect">
            <a:avLst/>
          </a:prstGeom>
          <a:solidFill>
            <a:srgbClr val="002060"/>
          </a:solidFill>
        </p:spPr>
        <p:txBody>
          <a:bodyPr wrap="square" rtlCol="0">
            <a:spAutoFit/>
          </a:bodyPr>
          <a:lstStyle/>
          <a:p>
            <a:pPr algn="ctr"/>
            <a:r>
              <a:rPr lang="en-US" sz="2000" b="1" dirty="0">
                <a:solidFill>
                  <a:schemeClr val="accent5"/>
                </a:solidFill>
              </a:rPr>
              <a:t>4</a:t>
            </a:r>
          </a:p>
        </p:txBody>
      </p:sp>
    </p:spTree>
    <p:extLst>
      <p:ext uri="{BB962C8B-B14F-4D97-AF65-F5344CB8AC3E}">
        <p14:creationId xmlns:p14="http://schemas.microsoft.com/office/powerpoint/2010/main" val="197025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up)">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9"/>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wheel(1)">
                                      <p:cBhvr>
                                        <p:cTn id="59" dur="2000"/>
                                        <p:tgtEl>
                                          <p:spTgt spid="37"/>
                                        </p:tgtEl>
                                      </p:cBhvr>
                                    </p:animEffect>
                                  </p:childTnLst>
                                </p:cTn>
                              </p:par>
                              <p:par>
                                <p:cTn id="60" presetID="21" presetClass="entr" presetSubtype="1" fill="hold" grpId="0" nodeType="with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wheel(1)">
                                      <p:cBhvr>
                                        <p:cTn id="62" dur="2000"/>
                                        <p:tgtEl>
                                          <p:spTgt spid="3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6" grpId="0" animBg="1"/>
      <p:bldP spid="26" grpId="1" animBg="1"/>
      <p:bldP spid="27" grpId="0" animBg="1"/>
      <p:bldP spid="27" grpId="1" animBg="1"/>
      <p:bldP spid="28" grpId="0" animBg="1"/>
      <p:bldP spid="28" grpId="1" animBg="1"/>
      <p:bldP spid="29" grpId="0"/>
      <p:bldP spid="29" grpId="1"/>
      <p:bldP spid="35" grpId="0" animBg="1"/>
      <p:bldP spid="36" grpId="0" animBg="1"/>
      <p:bldP spid="37" grpId="0" animBg="1"/>
      <p:bldP spid="38" grpId="0" animBg="1"/>
      <p:bldP spid="39" grpId="0" animBg="1"/>
      <p:bldP spid="42" grpId="0" animBg="1"/>
      <p:bldP spid="43"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4441</TotalTime>
  <Words>4594</Words>
  <Application>Microsoft Office PowerPoint</Application>
  <PresentationFormat>Widescreen</PresentationFormat>
  <Paragraphs>1358</Paragraphs>
  <Slides>60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Consolas</vt:lpstr>
      <vt:lpstr>Arial</vt:lpstr>
      <vt:lpstr>Roboto Condensed</vt:lpstr>
      <vt:lpstr>Cambria Math</vt:lpstr>
      <vt:lpstr>Wingdings</vt:lpstr>
      <vt:lpstr>Wingdings 3</vt:lpstr>
      <vt:lpstr>Calibri</vt:lpstr>
      <vt:lpstr>Office Theme</vt:lpstr>
      <vt:lpstr>Heap &amp; Heap Sort Algorithm</vt:lpstr>
      <vt:lpstr>Introduction </vt:lpstr>
      <vt:lpstr>Array Representation of Heap</vt:lpstr>
      <vt:lpstr>Array Representation of Heap</vt:lpstr>
      <vt:lpstr>Types of Heap</vt:lpstr>
      <vt:lpstr>Introduction to Heap Sort</vt:lpstr>
      <vt:lpstr>Heap Sort – Example 1</vt:lpstr>
      <vt:lpstr>Heap Sort – Example 1</vt:lpstr>
      <vt:lpstr>Heap Sort – Example 1</vt:lpstr>
      <vt:lpstr>Heap Sort – Example 1</vt:lpstr>
      <vt:lpstr>Heap Sort – Example 1</vt:lpstr>
      <vt:lpstr>Heap Sort – Example 1</vt:lpstr>
      <vt:lpstr>Heap Sort – Example 1</vt:lpstr>
      <vt:lpstr>Heap Sort – Example 1</vt:lpstr>
      <vt:lpstr>Heap Sort – Example 1</vt:lpstr>
      <vt:lpstr>Heap Sort – Example 2</vt:lpstr>
      <vt:lpstr>Heap Sort – Example 2</vt:lpstr>
      <vt:lpstr>Heap Sort – Example 2</vt:lpstr>
      <vt:lpstr>Heap Sort – Example 2</vt:lpstr>
      <vt:lpstr>Heap Sort – Example 2</vt:lpstr>
      <vt:lpstr>Exercises </vt:lpstr>
      <vt:lpstr>Heap Sort – Algorithm </vt:lpstr>
      <vt:lpstr>Heap Sort – Algorithm </vt:lpstr>
      <vt:lpstr>Heap Sort – Algorithm </vt:lpstr>
      <vt:lpstr>Heap Sort – Algorithm </vt:lpstr>
      <vt:lpstr>Heap Sort – Algorithm </vt:lpstr>
      <vt:lpstr>Heap Sort Algorithm – Analysis </vt:lpstr>
      <vt:lpstr>Binomial Heap </vt:lpstr>
      <vt:lpstr>Binomial Tree</vt:lpstr>
      <vt:lpstr> Binomial Tree Example</vt:lpstr>
      <vt:lpstr>Binomial Heap Properties</vt:lpstr>
      <vt:lpstr>Binomial Heap Implementation</vt:lpstr>
      <vt:lpstr>Binomial Heap Implementation</vt:lpstr>
      <vt:lpstr>Binomial Heap Operations</vt:lpstr>
      <vt:lpstr>Create A New Binomial Heap</vt:lpstr>
      <vt:lpstr>Find Minimum Key</vt:lpstr>
      <vt:lpstr>Find Minimum Key Example</vt:lpstr>
      <vt:lpstr>Union Two Binomial Heaps</vt:lpstr>
      <vt:lpstr>Union</vt:lpstr>
      <vt:lpstr>Union Two Binomial Heaps</vt:lpstr>
      <vt:lpstr>Union Two Binomial Heaps</vt:lpstr>
      <vt:lpstr>Union two Binomial Heap</vt:lpstr>
      <vt:lpstr>Union Two Binomial Heaps</vt:lpstr>
      <vt:lpstr>Union Two Binomial Heaps</vt:lpstr>
      <vt:lpstr>Insert New Node</vt:lpstr>
      <vt:lpstr>Insert New Node Example</vt:lpstr>
      <vt:lpstr>Create Binomial heap </vt:lpstr>
      <vt:lpstr>Extract Node With Minimum Key</vt:lpstr>
      <vt:lpstr>Extract Minimum Key Example</vt:lpstr>
      <vt:lpstr>Extract Minimum Key Example</vt:lpstr>
      <vt:lpstr>Decreasing a key</vt:lpstr>
      <vt:lpstr>Decreasing a key</vt:lpstr>
      <vt:lpstr>Delete a Node</vt:lpstr>
      <vt:lpstr>Example</vt:lpstr>
      <vt:lpstr>PowerPoint Presentation</vt:lpstr>
      <vt:lpstr>Compare With Binary Heap</vt:lpstr>
      <vt:lpstr>GCD </vt:lpstr>
      <vt:lpstr>Greatest common divisor (GCD)</vt:lpstr>
      <vt:lpstr>Euclidean algorithm by subtraction</vt:lpstr>
      <vt:lpstr>Euclidean algorithm by division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ASHWIN VERMA</cp:lastModifiedBy>
  <cp:revision>1</cp:revision>
  <dcterms:created xsi:type="dcterms:W3CDTF">2020-05-01T05:09:15Z</dcterms:created>
  <dcterms:modified xsi:type="dcterms:W3CDTF">2021-10-09T10:08:18Z</dcterms:modified>
</cp:coreProperties>
</file>