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503" r:id="rId2"/>
    <p:sldId id="288" r:id="rId3"/>
    <p:sldId id="423" r:id="rId4"/>
    <p:sldId id="429" r:id="rId5"/>
    <p:sldId id="424" r:id="rId6"/>
    <p:sldId id="425" r:id="rId7"/>
    <p:sldId id="426" r:id="rId8"/>
    <p:sldId id="427" r:id="rId9"/>
    <p:sldId id="456" r:id="rId10"/>
    <p:sldId id="502" r:id="rId11"/>
    <p:sldId id="501" r:id="rId12"/>
    <p:sldId id="457" r:id="rId13"/>
    <p:sldId id="458" r:id="rId14"/>
    <p:sldId id="459" r:id="rId15"/>
    <p:sldId id="460" r:id="rId16"/>
    <p:sldId id="461" r:id="rId17"/>
    <p:sldId id="462" r:id="rId18"/>
    <p:sldId id="463" r:id="rId19"/>
    <p:sldId id="464" r:id="rId20"/>
    <p:sldId id="465" r:id="rId21"/>
    <p:sldId id="466" r:id="rId22"/>
    <p:sldId id="505" r:id="rId23"/>
    <p:sldId id="467" r:id="rId24"/>
    <p:sldId id="468" r:id="rId25"/>
    <p:sldId id="469" r:id="rId26"/>
    <p:sldId id="473" r:id="rId27"/>
    <p:sldId id="474" r:id="rId28"/>
    <p:sldId id="475" r:id="rId29"/>
    <p:sldId id="477" r:id="rId30"/>
    <p:sldId id="478" r:id="rId31"/>
    <p:sldId id="479" r:id="rId32"/>
    <p:sldId id="480" r:id="rId33"/>
    <p:sldId id="481" r:id="rId34"/>
    <p:sldId id="506" r:id="rId35"/>
    <p:sldId id="482" r:id="rId36"/>
    <p:sldId id="483" r:id="rId37"/>
    <p:sldId id="484" r:id="rId38"/>
    <p:sldId id="485" r:id="rId39"/>
    <p:sldId id="493" r:id="rId40"/>
    <p:sldId id="494" r:id="rId41"/>
    <p:sldId id="495" r:id="rId42"/>
    <p:sldId id="496" r:id="rId43"/>
    <p:sldId id="497" r:id="rId44"/>
    <p:sldId id="498" r:id="rId45"/>
    <p:sldId id="492" r:id="rId46"/>
    <p:sldId id="476" r:id="rId47"/>
    <p:sldId id="507" r:id="rId48"/>
    <p:sldId id="508" r:id="rId49"/>
    <p:sldId id="509" r:id="rId50"/>
    <p:sldId id="428" r:id="rId51"/>
    <p:sldId id="430" r:id="rId52"/>
    <p:sldId id="431" r:id="rId53"/>
    <p:sldId id="432" r:id="rId54"/>
    <p:sldId id="422" r:id="rId55"/>
    <p:sldId id="435" r:id="rId56"/>
    <p:sldId id="436" r:id="rId57"/>
    <p:sldId id="437" r:id="rId58"/>
    <p:sldId id="499" r:id="rId59"/>
    <p:sldId id="438" r:id="rId60"/>
    <p:sldId id="439" r:id="rId61"/>
    <p:sldId id="441" r:id="rId62"/>
    <p:sldId id="440" r:id="rId63"/>
    <p:sldId id="442" r:id="rId64"/>
    <p:sldId id="446" r:id="rId65"/>
    <p:sldId id="447" r:id="rId66"/>
    <p:sldId id="448" r:id="rId67"/>
    <p:sldId id="449" r:id="rId68"/>
    <p:sldId id="450" r:id="rId69"/>
    <p:sldId id="472" r:id="rId70"/>
    <p:sldId id="452" r:id="rId71"/>
    <p:sldId id="471" r:id="rId72"/>
    <p:sldId id="453" r:id="rId73"/>
    <p:sldId id="455" r:id="rId74"/>
    <p:sldId id="42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8AAC46"/>
    <a:srgbClr val="E40524"/>
    <a:srgbClr val="34495E"/>
    <a:srgbClr val="0066FF"/>
    <a:srgbClr val="F8EDEC"/>
    <a:srgbClr val="D6B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3537" autoAdjust="0"/>
  </p:normalViewPr>
  <p:slideViewPr>
    <p:cSldViewPr>
      <p:cViewPr varScale="1">
        <p:scale>
          <a:sx n="80" d="100"/>
          <a:sy n="80" d="100"/>
        </p:scale>
        <p:origin x="72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35319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Greedy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Algorithms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0"/>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46519" cy="573942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430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Greedy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Algorithms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38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Greedy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Algorithms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68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lete Blanck">
    <p:spTree>
      <p:nvGrpSpPr>
        <p:cNvPr id="1" name=""/>
        <p:cNvGrpSpPr/>
        <p:nvPr/>
      </p:nvGrpSpPr>
      <p:grpSpPr>
        <a:xfrm>
          <a:off x="0" y="0"/>
          <a:ext cx="0" cy="0"/>
          <a:chOff x="0" y="0"/>
          <a:chExt cx="0" cy="0"/>
        </a:xfrm>
      </p:grpSpPr>
      <p:pic>
        <p:nvPicPr>
          <p:cNvPr id="2"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rot="16200000">
            <a:off x="-3073398" y="3073398"/>
            <a:ext cx="6858000" cy="711201"/>
          </a:xfrm>
          <a:prstGeom prst="rect">
            <a:avLst/>
          </a:prstGeom>
          <a:solidFill>
            <a:srgbClr val="F48CAF"/>
          </a:solidFill>
          <a:ln>
            <a:noFill/>
          </a:ln>
          <a:effectLst/>
        </p:spPr>
      </p:pic>
      <p:sp>
        <p:nvSpPr>
          <p:cNvPr id="3" name="Title 1">
            <a:extLst>
              <a:ext uri="{FF2B5EF4-FFF2-40B4-BE49-F238E27FC236}">
                <a16:creationId xmlns:a16="http://schemas.microsoft.com/office/drawing/2014/main" id="{D5CD07E8-CBAA-45BA-85CF-1233D4AA86C9}"/>
              </a:ext>
            </a:extLst>
          </p:cNvPr>
          <p:cNvSpPr>
            <a:spLocks noGrp="1"/>
          </p:cNvSpPr>
          <p:nvPr>
            <p:ph type="title"/>
          </p:nvPr>
        </p:nvSpPr>
        <p:spPr>
          <a:xfrm rot="16200000">
            <a:off x="-3073400" y="3073400"/>
            <a:ext cx="6858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Tree>
    <p:extLst>
      <p:ext uri="{BB962C8B-B14F-4D97-AF65-F5344CB8AC3E}">
        <p14:creationId xmlns:p14="http://schemas.microsoft.com/office/powerpoint/2010/main" val="4506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a:xfrm>
            <a:off x="4978400" y="6492876"/>
            <a:ext cx="609600" cy="365125"/>
          </a:xfrm>
        </p:spPr>
        <p:txBody>
          <a:bodyPr/>
          <a:lstStyle>
            <a:lvl1pPr algn="ctr">
              <a:defRPr sz="1800">
                <a:solidFill>
                  <a:schemeClr val="bg1"/>
                </a:solidFill>
              </a:defRPr>
            </a:lvl1pPr>
          </a:lstStyle>
          <a:p>
            <a:fld id="{5EA8BEFB-AE5B-48F9-BBAD-B489CDE48C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01782" y="2245294"/>
            <a:ext cx="4188156" cy="1754326"/>
          </a:xfrm>
          <a:prstGeom prst="rect">
            <a:avLst/>
          </a:prstGeom>
          <a:noFill/>
        </p:spPr>
        <p:txBody>
          <a:bodyPr wrap="square" rtlCol="0">
            <a:spAutoFit/>
          </a:bodyPr>
          <a:lstStyle/>
          <a:p>
            <a:r>
              <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rPr>
              <a:t>Unit-3</a:t>
            </a:r>
          </a:p>
          <a:p>
            <a:r>
              <a:rPr lang="en-US" sz="3600" b="1" dirty="0">
                <a:solidFill>
                  <a:schemeClr val="bg1"/>
                </a:solidFill>
                <a:ea typeface="Open Sans Semibold" panose="020B0706030804020204" pitchFamily="34" charset="0"/>
                <a:cs typeface="Open Sans Semibold" panose="020B0706030804020204" pitchFamily="34" charset="0"/>
              </a:rPr>
              <a:t>Divide and Conquer Algorithm</a:t>
            </a:r>
            <a:endPar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endParaRPr>
          </a:p>
        </p:txBody>
      </p:sp>
      <p:sp>
        <p:nvSpPr>
          <p:cNvPr id="30" name="Rectangle 29"/>
          <p:cNvSpPr/>
          <p:nvPr/>
        </p:nvSpPr>
        <p:spPr>
          <a:xfrm>
            <a:off x="6428944" y="4487342"/>
            <a:ext cx="405675" cy="29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Image result for ANALYSIS AND DESIGN OF ALGORITHMS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754" y="2070483"/>
            <a:ext cx="1852733" cy="1828800"/>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7">
            <a:extLst>
              <a:ext uri="{FF2B5EF4-FFF2-40B4-BE49-F238E27FC236}">
                <a16:creationId xmlns:a16="http://schemas.microsoft.com/office/drawing/2014/main" id="{2364638C-97FF-409E-B60F-C549459DFE52}"/>
              </a:ext>
            </a:extLst>
          </p:cNvPr>
          <p:cNvSpPr>
            <a:spLocks noGrp="1"/>
          </p:cNvSpPr>
          <p:nvPr>
            <p:ph type="ctrTitle"/>
          </p:nvPr>
        </p:nvSpPr>
        <p:spPr>
          <a:xfrm>
            <a:off x="559489" y="1122363"/>
            <a:ext cx="7803275" cy="3740801"/>
          </a:xfrm>
        </p:spPr>
        <p:txBody>
          <a:bodyPr>
            <a:normAutofit/>
          </a:bodyPr>
          <a:lstStyle/>
          <a:p>
            <a:r>
              <a:rPr lang="en-US" sz="5400" b="0" dirty="0">
                <a:latin typeface="Roboto Condensed" panose="02000000000000000000" pitchFamily="2" charset="0"/>
                <a:ea typeface="Roboto Condensed" panose="02000000000000000000" pitchFamily="2" charset="0"/>
              </a:rPr>
              <a:t>2CS503 Design &amp; Analysis of Algorithm</a:t>
            </a:r>
            <a:br>
              <a:rPr lang="en-US" sz="5400" b="0" dirty="0">
                <a:latin typeface="Roboto Condensed" panose="02000000000000000000" pitchFamily="2" charset="0"/>
                <a:ea typeface="Roboto Condensed" panose="02000000000000000000" pitchFamily="2" charset="0"/>
              </a:rPr>
            </a:br>
            <a:br>
              <a:rPr lang="en-US" sz="5400" b="0" dirty="0">
                <a:latin typeface="Roboto Condensed" panose="02000000000000000000" pitchFamily="2" charset="0"/>
                <a:ea typeface="Roboto Condensed" panose="02000000000000000000" pitchFamily="2" charset="0"/>
              </a:rPr>
            </a:br>
            <a:r>
              <a:rPr lang="en-US" sz="5400" b="1" dirty="0">
                <a:latin typeface="Roboto Condensed" panose="02000000000000000000" pitchFamily="2" charset="0"/>
                <a:ea typeface="Roboto Condensed" panose="02000000000000000000" pitchFamily="2" charset="0"/>
              </a:rPr>
              <a:t>Greedy Algorithm</a:t>
            </a:r>
          </a:p>
        </p:txBody>
      </p:sp>
    </p:spTree>
    <p:extLst>
      <p:ext uri="{BB962C8B-B14F-4D97-AF65-F5344CB8AC3E}">
        <p14:creationId xmlns:p14="http://schemas.microsoft.com/office/powerpoint/2010/main" val="330942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Knapsack Problem</a:t>
            </a:r>
          </a:p>
        </p:txBody>
      </p:sp>
      <p:sp>
        <p:nvSpPr>
          <p:cNvPr id="3" name="Content Placeholder 2"/>
          <p:cNvSpPr>
            <a:spLocks noGrp="1"/>
          </p:cNvSpPr>
          <p:nvPr>
            <p:ph idx="1"/>
          </p:nvPr>
        </p:nvSpPr>
        <p:spPr/>
        <p:txBody>
          <a:bodyPr/>
          <a:lstStyle/>
          <a:p>
            <a:endParaRPr lang="en-IN"/>
          </a:p>
        </p:txBody>
      </p:sp>
      <p:pic>
        <p:nvPicPr>
          <p:cNvPr id="4" name="Picture 4" descr="https://upload.wikimedia.org/wikipedia/commons/thumb/f/fd/Knapsack.svg/1200px-Knapsac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68" y="872234"/>
            <a:ext cx="6375918" cy="552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5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Knapsack Problem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36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given </a:t>
                </a:r>
                <a14:m>
                  <m:oMath xmlns:m="http://schemas.openxmlformats.org/officeDocument/2006/math">
                    <m:r>
                      <a:rPr lang="en-US" i="1" dirty="0">
                        <a:latin typeface="Cambria Math" panose="02040503050406030204" pitchFamily="18" charset="0"/>
                      </a:rPr>
                      <m:t>𝑛</m:t>
                    </m:r>
                  </m:oMath>
                </a14:m>
                <a:r>
                  <a:rPr lang="en-US" dirty="0"/>
                  <a:t> objects and a knapsack. </a:t>
                </a:r>
              </a:p>
              <a:p>
                <a:r>
                  <a:rPr lang="en-US" dirty="0"/>
                  <a:t>Object</a:t>
                </a:r>
                <a:r>
                  <a:rPr lang="en-US" b="1" dirty="0"/>
                  <a:t> </a:t>
                </a:r>
                <a14:m>
                  <m:oMath xmlns:m="http://schemas.openxmlformats.org/officeDocument/2006/math">
                    <m:r>
                      <a:rPr lang="en-US" b="1" i="1" dirty="0">
                        <a:solidFill>
                          <a:srgbClr val="0066FF"/>
                        </a:solidFill>
                        <a:latin typeface="Cambria Math" panose="02040503050406030204" pitchFamily="18" charset="0"/>
                      </a:rPr>
                      <m:t>𝒊</m:t>
                    </m:r>
                  </m:oMath>
                </a14:m>
                <a:r>
                  <a:rPr lang="en-US" b="1" dirty="0">
                    <a:solidFill>
                      <a:srgbClr val="FF0000"/>
                    </a:solidFill>
                  </a:rPr>
                  <a:t> </a:t>
                </a:r>
                <a:r>
                  <a:rPr lang="en-US" dirty="0"/>
                  <a:t>has a positive weight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𝒘</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 </m:t>
                    </m:r>
                  </m:oMath>
                </a14:m>
                <a:r>
                  <a:rPr lang="en-US" dirty="0"/>
                  <a:t>and a positive value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𝒗</m:t>
                        </m:r>
                      </m:e>
                      <m:sub>
                        <m:r>
                          <a:rPr lang="en-US" b="1" i="1" dirty="0">
                            <a:solidFill>
                              <a:srgbClr val="0066FF"/>
                            </a:solidFill>
                            <a:latin typeface="Cambria Math" panose="02040503050406030204" pitchFamily="18" charset="0"/>
                          </a:rPr>
                          <m:t>𝒊</m:t>
                        </m:r>
                      </m:sub>
                    </m:sSub>
                  </m:oMath>
                </a14:m>
                <a:r>
                  <a:rPr lang="en-US" dirty="0"/>
                  <a:t> for </a:t>
                </a:r>
                <a14:m>
                  <m:oMath xmlns:m="http://schemas.openxmlformats.org/officeDocument/2006/math">
                    <m:r>
                      <a:rPr lang="en-US" b="1" i="1" dirty="0">
                        <a:latin typeface="Cambria Math" panose="02040503050406030204" pitchFamily="18" charset="0"/>
                      </a:rPr>
                      <m:t>𝒊</m:t>
                    </m:r>
                    <m:r>
                      <a:rPr lang="en-US" b="1" i="1" dirty="0">
                        <a:latin typeface="Cambria Math" panose="02040503050406030204" pitchFamily="18" charset="0"/>
                      </a:rPr>
                      <m:t> = </m:t>
                    </m:r>
                    <m:r>
                      <a:rPr lang="en-US" b="1" i="1" dirty="0">
                        <a:latin typeface="Cambria Math" panose="02040503050406030204" pitchFamily="18" charset="0"/>
                      </a:rPr>
                      <m:t>𝟏</m:t>
                    </m:r>
                    <m:r>
                      <a:rPr lang="en-US" b="1" i="1" dirty="0">
                        <a:latin typeface="Cambria Math" panose="02040503050406030204" pitchFamily="18" charset="0"/>
                      </a:rPr>
                      <m:t>, </m:t>
                    </m:r>
                    <m:r>
                      <a:rPr lang="en-US" b="1" i="1" dirty="0">
                        <a:latin typeface="Cambria Math" panose="02040503050406030204" pitchFamily="18" charset="0"/>
                      </a:rPr>
                      <m:t>𝟐</m:t>
                    </m:r>
                    <m:r>
                      <a:rPr lang="en-US" b="1" i="1" dirty="0">
                        <a:latin typeface="Cambria Math" panose="02040503050406030204" pitchFamily="18" charset="0"/>
                      </a:rPr>
                      <m:t>… </m:t>
                    </m:r>
                    <m:r>
                      <a:rPr lang="en-US" b="1" i="1" dirty="0">
                        <a:latin typeface="Cambria Math" panose="02040503050406030204" pitchFamily="18" charset="0"/>
                      </a:rPr>
                      <m:t>𝒏</m:t>
                    </m:r>
                    <m:r>
                      <a:rPr lang="en-US" b="1" i="1" dirty="0">
                        <a:latin typeface="Cambria Math" panose="02040503050406030204" pitchFamily="18" charset="0"/>
                      </a:rPr>
                      <m:t>. </m:t>
                    </m:r>
                  </m:oMath>
                </a14:m>
                <a:endParaRPr lang="en-US" b="1" dirty="0"/>
              </a:p>
              <a:p>
                <a:r>
                  <a:rPr lang="en-US" dirty="0"/>
                  <a:t>The knapsack can carry a weight not exceeding </a:t>
                </a:r>
                <a14:m>
                  <m:oMath xmlns:m="http://schemas.openxmlformats.org/officeDocument/2006/math">
                    <m:r>
                      <a:rPr lang="en-US" b="1" i="1" dirty="0">
                        <a:latin typeface="Cambria Math" panose="02040503050406030204" pitchFamily="18" charset="0"/>
                      </a:rPr>
                      <m:t>𝑾</m:t>
                    </m:r>
                  </m:oMath>
                </a14:m>
                <a:r>
                  <a:rPr lang="en-US" dirty="0"/>
                  <a:t>. </a:t>
                </a:r>
              </a:p>
              <a:p>
                <a:r>
                  <a:rPr lang="en-US" dirty="0"/>
                  <a:t>Our aim is to fill the knapsack in a way that </a:t>
                </a:r>
                <a:r>
                  <a:rPr lang="en-US" b="1" dirty="0"/>
                  <a:t>maximizes </a:t>
                </a:r>
                <a:r>
                  <a:rPr lang="en-US" dirty="0"/>
                  <a:t>the value of the included objects, while respecting the capacity constraint. </a:t>
                </a:r>
              </a:p>
              <a:p>
                <a:r>
                  <a:rPr lang="en-US" dirty="0"/>
                  <a:t>In a fractional knapsack problem, we assume that the objects </a:t>
                </a:r>
                <a:r>
                  <a:rPr lang="en-US" b="1" dirty="0"/>
                  <a:t>can be broken into smaller pieces</a:t>
                </a:r>
                <a:r>
                  <a:rPr lang="en-US" dirty="0"/>
                  <a:t>.</a:t>
                </a:r>
              </a:p>
              <a:p>
                <a:r>
                  <a:rPr lang="en-US" dirty="0"/>
                  <a:t>So we may decide to carry only a fraction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𝒙</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 </m:t>
                    </m:r>
                  </m:oMath>
                </a14:m>
                <a:r>
                  <a:rPr lang="en-US" dirty="0"/>
                  <a:t>of object </a:t>
                </a:r>
                <a14:m>
                  <m:oMath xmlns:m="http://schemas.openxmlformats.org/officeDocument/2006/math">
                    <m:r>
                      <a:rPr lang="en-US" b="1" i="1" dirty="0">
                        <a:solidFill>
                          <a:srgbClr val="0066FF"/>
                        </a:solidFill>
                        <a:latin typeface="Cambria Math" panose="02040503050406030204" pitchFamily="18" charset="0"/>
                      </a:rPr>
                      <m:t>𝒊</m:t>
                    </m:r>
                  </m:oMath>
                </a14:m>
                <a:r>
                  <a:rPr lang="en-US" dirty="0"/>
                  <a:t>, where </a:t>
                </a:r>
                <a14:m>
                  <m:oMath xmlns:m="http://schemas.openxmlformats.org/officeDocument/2006/math">
                    <m:r>
                      <a:rPr lang="en-US" b="1" i="1" dirty="0">
                        <a:solidFill>
                          <a:srgbClr val="0066FF"/>
                        </a:solidFill>
                        <a:latin typeface="Cambria Math" panose="02040503050406030204" pitchFamily="18" charset="0"/>
                      </a:rPr>
                      <m:t>𝟎</m:t>
                    </m:r>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𝒙</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m:t>
                    </m:r>
                    <m:r>
                      <a:rPr lang="en-US" b="1" i="1" dirty="0">
                        <a:solidFill>
                          <a:srgbClr val="0066FF"/>
                        </a:solidFill>
                        <a:latin typeface="Cambria Math" panose="02040503050406030204" pitchFamily="18" charset="0"/>
                      </a:rPr>
                      <m:t>𝟏</m:t>
                    </m:r>
                    <m:r>
                      <a:rPr lang="en-US" b="1" i="1" dirty="0">
                        <a:solidFill>
                          <a:srgbClr val="0066FF"/>
                        </a:solidFill>
                        <a:latin typeface="Cambria Math" panose="02040503050406030204" pitchFamily="18" charset="0"/>
                      </a:rPr>
                      <m:t>. </m:t>
                    </m:r>
                  </m:oMath>
                </a14:m>
                <a:endParaRPr lang="en-US" b="1" i="1" dirty="0">
                  <a:solidFill>
                    <a:srgbClr val="0066FF"/>
                  </a:solidFill>
                  <a:latin typeface="Cambria Math" panose="02040503050406030204" pitchFamily="18" charset="0"/>
                </a:endParaRPr>
              </a:p>
              <a:p>
                <a:r>
                  <a:rPr lang="en-US" dirty="0"/>
                  <a:t>In this case, object </a:t>
                </a:r>
                <a14:m>
                  <m:oMath xmlns:m="http://schemas.openxmlformats.org/officeDocument/2006/math">
                    <m:r>
                      <a:rPr lang="en-US" b="1" i="1" dirty="0">
                        <a:solidFill>
                          <a:srgbClr val="0066FF"/>
                        </a:solidFill>
                        <a:latin typeface="Cambria Math" panose="02040503050406030204" pitchFamily="18" charset="0"/>
                      </a:rPr>
                      <m:t>𝒊</m:t>
                    </m:r>
                  </m:oMath>
                </a14:m>
                <a:r>
                  <a:rPr lang="en-US" dirty="0"/>
                  <a:t> contribute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𝒙</m:t>
                        </m:r>
                      </m:e>
                      <m:sub>
                        <m:r>
                          <a:rPr lang="en-US" b="1" i="1" dirty="0">
                            <a:solidFill>
                              <a:srgbClr val="0066FF"/>
                            </a:solidFill>
                            <a:latin typeface="Cambria Math" panose="02040503050406030204" pitchFamily="18" charset="0"/>
                          </a:rPr>
                          <m:t>𝒊</m:t>
                        </m:r>
                      </m:sub>
                    </m:sSub>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𝒘</m:t>
                        </m:r>
                      </m:e>
                      <m:sub>
                        <m:r>
                          <a:rPr lang="en-US" b="1" i="1" dirty="0">
                            <a:solidFill>
                              <a:srgbClr val="0066FF"/>
                            </a:solidFill>
                            <a:latin typeface="Cambria Math" panose="02040503050406030204" pitchFamily="18" charset="0"/>
                          </a:rPr>
                          <m:t>𝒊</m:t>
                        </m:r>
                      </m:sub>
                    </m:sSub>
                  </m:oMath>
                </a14:m>
                <a:r>
                  <a:rPr lang="en-US" dirty="0"/>
                  <a:t> to the total weight in the knapsack, and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𝒙</m:t>
                        </m:r>
                      </m:e>
                      <m:sub>
                        <m:r>
                          <a:rPr lang="en-US" b="1" i="1" dirty="0">
                            <a:solidFill>
                              <a:srgbClr val="0066FF"/>
                            </a:solidFill>
                            <a:latin typeface="Cambria Math" panose="02040503050406030204" pitchFamily="18" charset="0"/>
                          </a:rPr>
                          <m:t>𝒊</m:t>
                        </m:r>
                      </m:sub>
                    </m:sSub>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𝒗</m:t>
                        </m:r>
                      </m:e>
                      <m:sub>
                        <m:r>
                          <a:rPr lang="en-US" b="1" i="1" dirty="0">
                            <a:solidFill>
                              <a:srgbClr val="0066FF"/>
                            </a:solidFill>
                            <a:latin typeface="Cambria Math" panose="02040503050406030204" pitchFamily="18" charset="0"/>
                          </a:rPr>
                          <m:t>𝒊</m:t>
                        </m:r>
                      </m:sub>
                    </m:sSub>
                  </m:oMath>
                </a14:m>
                <a:r>
                  <a:rPr lang="en-US" dirty="0"/>
                  <a:t> to the value of the load. </a:t>
                </a:r>
              </a:p>
              <a:p>
                <a:r>
                  <a:rPr lang="en-US" dirty="0"/>
                  <a:t>Symbolic Representation of the problem can be given as follows:</a:t>
                </a:r>
              </a:p>
              <a:p>
                <a:pPr marL="736600" indent="0" algn="l">
                  <a:buNone/>
                </a:pPr>
                <a:r>
                  <a:rPr lang="en-US" b="1" dirty="0"/>
                  <a:t> </a:t>
                </a:r>
                <a:r>
                  <a:rPr lang="en-US" b="1" dirty="0">
                    <a:solidFill>
                      <a:srgbClr val="AD1457"/>
                    </a:solidFill>
                  </a:rPr>
                  <a:t>maximize </a:t>
                </a:r>
                <a14:m>
                  <m:oMath xmlns:m="http://schemas.openxmlformats.org/officeDocument/2006/math">
                    <m:nary>
                      <m:naryPr>
                        <m:chr m:val="∑"/>
                        <m:limLoc m:val="undOvr"/>
                        <m:ctrlPr>
                          <a:rPr lang="en-US" b="1" i="1">
                            <a:solidFill>
                              <a:srgbClr val="AD1457"/>
                            </a:solidFill>
                            <a:latin typeface="Cambria Math" panose="02040503050406030204" pitchFamily="18" charset="0"/>
                          </a:rPr>
                        </m:ctrlPr>
                      </m:naryPr>
                      <m:sub>
                        <m:r>
                          <a:rPr lang="en-US" b="1" i="1">
                            <a:solidFill>
                              <a:srgbClr val="AD1457"/>
                            </a:solidFill>
                            <a:latin typeface="Cambria Math" panose="02040503050406030204" pitchFamily="18" charset="0"/>
                          </a:rPr>
                          <m:t>𝒊</m:t>
                        </m:r>
                        <m:r>
                          <a:rPr lang="en-US" b="1" i="1">
                            <a:solidFill>
                              <a:srgbClr val="AD1457"/>
                            </a:solidFill>
                            <a:latin typeface="Cambria Math" panose="02040503050406030204" pitchFamily="18" charset="0"/>
                          </a:rPr>
                          <m:t>=</m:t>
                        </m:r>
                        <m:r>
                          <a:rPr lang="en-US" b="1" i="1">
                            <a:solidFill>
                              <a:srgbClr val="AD1457"/>
                            </a:solidFill>
                            <a:latin typeface="Cambria Math" panose="02040503050406030204" pitchFamily="18" charset="0"/>
                          </a:rPr>
                          <m:t>𝟏</m:t>
                        </m:r>
                      </m:sub>
                      <m:sup>
                        <m:r>
                          <a:rPr lang="en-US" b="1" i="1">
                            <a:solidFill>
                              <a:srgbClr val="AD1457"/>
                            </a:solidFill>
                            <a:latin typeface="Cambria Math" panose="02040503050406030204" pitchFamily="18" charset="0"/>
                          </a:rPr>
                          <m:t>𝒏</m:t>
                        </m:r>
                      </m:sup>
                      <m:e>
                        <m:r>
                          <a:rPr lang="en-US" b="1" i="1">
                            <a:solidFill>
                              <a:srgbClr val="AD1457"/>
                            </a:solidFill>
                            <a:latin typeface="Cambria Math" panose="02040503050406030204" pitchFamily="18" charset="0"/>
                          </a:rPr>
                          <m:t>𝒙</m:t>
                        </m:r>
                        <m:r>
                          <m:rPr>
                            <m:nor/>
                          </m:rPr>
                          <a:rPr lang="en-US" b="1" baseline="-25000">
                            <a:solidFill>
                              <a:srgbClr val="AD1457"/>
                            </a:solidFill>
                          </a:rPr>
                          <m:t>i</m:t>
                        </m:r>
                      </m:e>
                    </m:nary>
                    <m:r>
                      <a:rPr lang="en-US" b="1" i="1">
                        <a:solidFill>
                          <a:srgbClr val="AD1457"/>
                        </a:solidFill>
                        <a:latin typeface="Cambria Math" panose="02040503050406030204" pitchFamily="18" charset="0"/>
                      </a:rPr>
                      <m:t>𝒗</m:t>
                    </m:r>
                    <m:r>
                      <m:rPr>
                        <m:nor/>
                      </m:rPr>
                      <a:rPr lang="en-US" b="1" baseline="-25000">
                        <a:solidFill>
                          <a:srgbClr val="AD1457"/>
                        </a:solidFill>
                      </a:rPr>
                      <m:t>i</m:t>
                    </m:r>
                  </m:oMath>
                </a14:m>
                <a:r>
                  <a:rPr lang="en-US" b="1" dirty="0">
                    <a:solidFill>
                      <a:srgbClr val="AD1457"/>
                    </a:solidFill>
                  </a:rPr>
                  <a:t> subject to </a:t>
                </a:r>
                <a14:m>
                  <m:oMath xmlns:m="http://schemas.openxmlformats.org/officeDocument/2006/math">
                    <m:nary>
                      <m:naryPr>
                        <m:chr m:val="∑"/>
                        <m:limLoc m:val="undOvr"/>
                        <m:ctrlPr>
                          <a:rPr lang="en-US" b="1" i="1">
                            <a:solidFill>
                              <a:srgbClr val="AD1457"/>
                            </a:solidFill>
                            <a:latin typeface="Cambria Math" panose="02040503050406030204" pitchFamily="18" charset="0"/>
                          </a:rPr>
                        </m:ctrlPr>
                      </m:naryPr>
                      <m:sub>
                        <m:r>
                          <a:rPr lang="en-US" b="1" i="1">
                            <a:solidFill>
                              <a:srgbClr val="AD1457"/>
                            </a:solidFill>
                            <a:latin typeface="Cambria Math" panose="02040503050406030204" pitchFamily="18" charset="0"/>
                          </a:rPr>
                          <m:t>𝒊</m:t>
                        </m:r>
                        <m:r>
                          <a:rPr lang="en-US" b="1" i="1">
                            <a:solidFill>
                              <a:srgbClr val="AD1457"/>
                            </a:solidFill>
                            <a:latin typeface="Cambria Math" panose="02040503050406030204" pitchFamily="18" charset="0"/>
                          </a:rPr>
                          <m:t>=</m:t>
                        </m:r>
                        <m:r>
                          <a:rPr lang="en-US" b="1" i="1">
                            <a:solidFill>
                              <a:srgbClr val="AD1457"/>
                            </a:solidFill>
                            <a:latin typeface="Cambria Math" panose="02040503050406030204" pitchFamily="18" charset="0"/>
                          </a:rPr>
                          <m:t>𝟏</m:t>
                        </m:r>
                      </m:sub>
                      <m:sup>
                        <m:r>
                          <a:rPr lang="en-US" b="1" i="1">
                            <a:solidFill>
                              <a:srgbClr val="AD1457"/>
                            </a:solidFill>
                            <a:latin typeface="Cambria Math" panose="02040503050406030204" pitchFamily="18" charset="0"/>
                          </a:rPr>
                          <m:t>𝒏</m:t>
                        </m:r>
                      </m:sup>
                      <m:e>
                        <m:r>
                          <a:rPr lang="en-US" b="1" i="1">
                            <a:solidFill>
                              <a:srgbClr val="AD1457"/>
                            </a:solidFill>
                            <a:latin typeface="Cambria Math" panose="02040503050406030204" pitchFamily="18" charset="0"/>
                          </a:rPr>
                          <m:t>𝒙</m:t>
                        </m:r>
                        <m:r>
                          <m:rPr>
                            <m:nor/>
                          </m:rPr>
                          <a:rPr lang="en-US" b="1" baseline="-25000">
                            <a:solidFill>
                              <a:srgbClr val="AD1457"/>
                            </a:solidFill>
                          </a:rPr>
                          <m:t>i</m:t>
                        </m:r>
                      </m:e>
                    </m:nary>
                    <m:r>
                      <a:rPr lang="en-US" b="1" i="1">
                        <a:solidFill>
                          <a:srgbClr val="AD1457"/>
                        </a:solidFill>
                        <a:latin typeface="Cambria Math" panose="02040503050406030204" pitchFamily="18" charset="0"/>
                      </a:rPr>
                      <m:t>𝒘</m:t>
                    </m:r>
                    <m:r>
                      <m:rPr>
                        <m:nor/>
                      </m:rPr>
                      <a:rPr lang="en-US" b="1" baseline="-25000">
                        <a:solidFill>
                          <a:srgbClr val="AD1457"/>
                        </a:solidFill>
                      </a:rPr>
                      <m:t>i</m:t>
                    </m:r>
                  </m:oMath>
                </a14:m>
                <a:r>
                  <a:rPr lang="en-US" b="1" dirty="0">
                    <a:solidFill>
                      <a:srgbClr val="AD1457"/>
                    </a:solidFill>
                  </a:rPr>
                  <a:t> </a:t>
                </a:r>
                <a14:m>
                  <m:oMath xmlns:m="http://schemas.openxmlformats.org/officeDocument/2006/math">
                    <m:r>
                      <a:rPr lang="en-US" b="1" i="1" dirty="0">
                        <a:solidFill>
                          <a:srgbClr val="AD1457"/>
                        </a:solidFill>
                        <a:latin typeface="Cambria Math" panose="02040503050406030204" pitchFamily="18" charset="0"/>
                      </a:rPr>
                      <m:t>≤</m:t>
                    </m:r>
                    <m:r>
                      <a:rPr lang="en-US" b="1" i="1" dirty="0">
                        <a:solidFill>
                          <a:srgbClr val="AD1457"/>
                        </a:solidFill>
                        <a:latin typeface="Cambria Math" panose="02040503050406030204" pitchFamily="18" charset="0"/>
                      </a:rPr>
                      <m:t>𝑾</m:t>
                    </m:r>
                  </m:oMath>
                </a14:m>
                <a:endParaRPr lang="en-US" dirty="0">
                  <a:solidFill>
                    <a:srgbClr val="AD1457"/>
                  </a:solidFill>
                </a:endParaRPr>
              </a:p>
              <a:p>
                <a:pPr marL="0" indent="0">
                  <a:buNone/>
                </a:pPr>
                <a:r>
                  <a:rPr lang="en-US" dirty="0">
                    <a:solidFill>
                      <a:srgbClr val="AD1457"/>
                    </a:solidFill>
                  </a:rPr>
                  <a:t>                         Where</a:t>
                </a:r>
                <a14:m>
                  <m:oMath xmlns:m="http://schemas.openxmlformats.org/officeDocument/2006/math">
                    <m:r>
                      <a:rPr lang="en-US" i="1" dirty="0">
                        <a:solidFill>
                          <a:srgbClr val="AD1457"/>
                        </a:solidFill>
                        <a:latin typeface="Cambria Math" panose="02040503050406030204" pitchFamily="18" charset="0"/>
                      </a:rPr>
                      <m:t>, </m:t>
                    </m:r>
                    <m:sSub>
                      <m:sSubPr>
                        <m:ctrlPr>
                          <a:rPr lang="en-US" i="1" dirty="0">
                            <a:solidFill>
                              <a:srgbClr val="AD1457"/>
                            </a:solidFill>
                            <a:latin typeface="Cambria Math" panose="02040503050406030204" pitchFamily="18" charset="0"/>
                          </a:rPr>
                        </m:ctrlPr>
                      </m:sSubPr>
                      <m:e>
                        <m:r>
                          <a:rPr lang="en-US" i="1" dirty="0">
                            <a:solidFill>
                              <a:srgbClr val="AD1457"/>
                            </a:solidFill>
                            <a:latin typeface="Cambria Math" panose="02040503050406030204" pitchFamily="18" charset="0"/>
                          </a:rPr>
                          <m:t>𝑣</m:t>
                        </m:r>
                      </m:e>
                      <m:sub>
                        <m:r>
                          <a:rPr lang="en-US" i="1" dirty="0">
                            <a:solidFill>
                              <a:srgbClr val="AD1457"/>
                            </a:solidFill>
                            <a:latin typeface="Cambria Math" panose="02040503050406030204" pitchFamily="18" charset="0"/>
                          </a:rPr>
                          <m:t>𝑖</m:t>
                        </m:r>
                      </m:sub>
                    </m:sSub>
                    <m:r>
                      <a:rPr lang="en-US" i="1" dirty="0">
                        <a:solidFill>
                          <a:srgbClr val="AD1457"/>
                        </a:solidFill>
                        <a:latin typeface="Cambria Math" panose="02040503050406030204" pitchFamily="18" charset="0"/>
                      </a:rPr>
                      <m:t>&gt;0</m:t>
                    </m:r>
                  </m:oMath>
                </a14:m>
                <a:r>
                  <a:rPr lang="en-US" dirty="0">
                    <a:solidFill>
                      <a:srgbClr val="AD1457"/>
                    </a:solidFill>
                  </a:rPr>
                  <a:t>, </a:t>
                </a:r>
                <a14:m>
                  <m:oMath xmlns:m="http://schemas.openxmlformats.org/officeDocument/2006/math">
                    <m:r>
                      <a:rPr lang="en-US" i="1" dirty="0">
                        <a:solidFill>
                          <a:srgbClr val="AD1457"/>
                        </a:solidFill>
                        <a:latin typeface="Cambria Math" panose="02040503050406030204" pitchFamily="18" charset="0"/>
                      </a:rPr>
                      <m:t>𝑤</m:t>
                    </m:r>
                    <m:r>
                      <a:rPr lang="en-US" i="1" baseline="-25000" dirty="0" err="1">
                        <a:solidFill>
                          <a:srgbClr val="AD1457"/>
                        </a:solidFill>
                        <a:latin typeface="Cambria Math" panose="02040503050406030204" pitchFamily="18" charset="0"/>
                      </a:rPr>
                      <m:t>𝑖</m:t>
                    </m:r>
                    <m:r>
                      <a:rPr lang="en-US" i="1" dirty="0">
                        <a:solidFill>
                          <a:srgbClr val="AD1457"/>
                        </a:solidFill>
                        <a:latin typeface="Cambria Math" panose="02040503050406030204" pitchFamily="18" charset="0"/>
                      </a:rPr>
                      <m:t>&gt;0 </m:t>
                    </m:r>
                  </m:oMath>
                </a14:m>
                <a:r>
                  <a:rPr lang="en-US" dirty="0">
                    <a:solidFill>
                      <a:srgbClr val="AD1457"/>
                    </a:solidFill>
                  </a:rPr>
                  <a:t>and </a:t>
                </a:r>
                <a14:m>
                  <m:oMath xmlns:m="http://schemas.openxmlformats.org/officeDocument/2006/math">
                    <m:r>
                      <a:rPr lang="en-US" i="1" dirty="0">
                        <a:solidFill>
                          <a:srgbClr val="AD1457"/>
                        </a:solidFill>
                        <a:latin typeface="Cambria Math" panose="02040503050406030204" pitchFamily="18" charset="0"/>
                      </a:rPr>
                      <m:t>0≤</m:t>
                    </m:r>
                    <m:sSub>
                      <m:sSubPr>
                        <m:ctrlPr>
                          <a:rPr lang="en-US" i="1" dirty="0">
                            <a:solidFill>
                              <a:srgbClr val="AD1457"/>
                            </a:solidFill>
                            <a:latin typeface="Cambria Math" panose="02040503050406030204" pitchFamily="18" charset="0"/>
                          </a:rPr>
                        </m:ctrlPr>
                      </m:sSubPr>
                      <m:e>
                        <m:r>
                          <a:rPr lang="en-US" i="1" dirty="0">
                            <a:solidFill>
                              <a:srgbClr val="AD1457"/>
                            </a:solidFill>
                            <a:latin typeface="Cambria Math" panose="02040503050406030204" pitchFamily="18" charset="0"/>
                          </a:rPr>
                          <m:t>𝑥</m:t>
                        </m:r>
                      </m:e>
                      <m:sub>
                        <m:r>
                          <a:rPr lang="en-US" i="1" dirty="0">
                            <a:solidFill>
                              <a:srgbClr val="AD1457"/>
                            </a:solidFill>
                            <a:latin typeface="Cambria Math" panose="02040503050406030204" pitchFamily="18" charset="0"/>
                          </a:rPr>
                          <m:t>𝑖</m:t>
                        </m:r>
                      </m:sub>
                    </m:sSub>
                    <m:r>
                      <a:rPr lang="en-US" i="1" dirty="0">
                        <a:solidFill>
                          <a:srgbClr val="AD1457"/>
                        </a:solidFill>
                        <a:latin typeface="Cambria Math" panose="02040503050406030204" pitchFamily="18" charset="0"/>
                      </a:rPr>
                      <m:t>≤1 </m:t>
                    </m:r>
                  </m:oMath>
                </a14:m>
                <a:r>
                  <a:rPr lang="en-US" dirty="0">
                    <a:solidFill>
                      <a:srgbClr val="AD1457"/>
                    </a:solidFill>
                  </a:rPr>
                  <a:t>for </a:t>
                </a:r>
                <a14:m>
                  <m:oMath xmlns:m="http://schemas.openxmlformats.org/officeDocument/2006/math">
                    <m:r>
                      <a:rPr lang="en-US" i="1" dirty="0">
                        <a:solidFill>
                          <a:srgbClr val="AD1457"/>
                        </a:solidFill>
                        <a:latin typeface="Cambria Math" panose="02040503050406030204" pitchFamily="18" charset="0"/>
                      </a:rPr>
                      <m:t>1≤ </m:t>
                    </m:r>
                    <m:r>
                      <a:rPr lang="en-US" i="1" dirty="0" err="1">
                        <a:solidFill>
                          <a:srgbClr val="AD1457"/>
                        </a:solidFill>
                        <a:latin typeface="Cambria Math" panose="02040503050406030204" pitchFamily="18" charset="0"/>
                      </a:rPr>
                      <m:t>𝑖</m:t>
                    </m:r>
                    <m:r>
                      <a:rPr lang="en-US" i="1" dirty="0">
                        <a:solidFill>
                          <a:srgbClr val="AD1457"/>
                        </a:solidFill>
                        <a:latin typeface="Cambria Math" panose="02040503050406030204" pitchFamily="18" charset="0"/>
                      </a:rPr>
                      <m:t>≤</m:t>
                    </m:r>
                    <m:r>
                      <a:rPr lang="en-US" i="1" dirty="0">
                        <a:solidFill>
                          <a:srgbClr val="AD1457"/>
                        </a:solidFill>
                        <a:latin typeface="Cambria Math" panose="02040503050406030204" pitchFamily="18" charset="0"/>
                      </a:rPr>
                      <m:t>𝑛</m:t>
                    </m:r>
                  </m:oMath>
                </a14:m>
                <a:r>
                  <a:rPr lang="en-US" dirty="0">
                    <a:solidFill>
                      <a:srgbClr val="AD1457"/>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b="-6761"/>
                </a:stretch>
              </a:blipFill>
            </p:spPr>
            <p:txBody>
              <a:bodyPr/>
              <a:lstStyle/>
              <a:p>
                <a:r>
                  <a:rPr lang="en-US">
                    <a:noFill/>
                  </a:rPr>
                  <a:t> </a:t>
                </a:r>
              </a:p>
            </p:txBody>
          </p:sp>
        </mc:Fallback>
      </mc:AlternateContent>
    </p:spTree>
    <p:extLst>
      <p:ext uri="{BB962C8B-B14F-4D97-AF65-F5344CB8AC3E}">
        <p14:creationId xmlns:p14="http://schemas.microsoft.com/office/powerpoint/2010/main" val="17474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Fractional Knapsack Problem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given </a:t>
                </a:r>
                <a14:m>
                  <m:oMath xmlns:m="http://schemas.openxmlformats.org/officeDocument/2006/math">
                    <m:r>
                      <a:rPr lang="en-US" i="1" dirty="0">
                        <a:latin typeface="Cambria Math" panose="02040503050406030204" pitchFamily="18" charset="0"/>
                      </a:rPr>
                      <m:t>5</m:t>
                    </m:r>
                  </m:oMath>
                </a14:m>
                <a:r>
                  <a:rPr lang="en-US" dirty="0"/>
                  <a:t> objects and the weight carrying capacity of knapsack is </a:t>
                </a:r>
                <a14:m>
                  <m:oMath xmlns:m="http://schemas.openxmlformats.org/officeDocument/2006/math">
                    <m:r>
                      <a:rPr lang="en-US" b="1" i="1" dirty="0" smtClean="0">
                        <a:solidFill>
                          <a:srgbClr val="AD1457"/>
                        </a:solidFill>
                        <a:latin typeface="Cambria Math" panose="02040503050406030204" pitchFamily="18" charset="0"/>
                      </a:rPr>
                      <m:t>𝑾</m:t>
                    </m:r>
                    <m:r>
                      <a:rPr lang="en-US" b="1" i="1" dirty="0" smtClean="0">
                        <a:solidFill>
                          <a:srgbClr val="AD1457"/>
                        </a:solidFill>
                        <a:latin typeface="Cambria Math" panose="02040503050406030204" pitchFamily="18" charset="0"/>
                      </a:rPr>
                      <m:t>=</m:t>
                    </m:r>
                    <m:r>
                      <a:rPr lang="en-US" b="1" i="1" dirty="0" smtClean="0">
                        <a:solidFill>
                          <a:srgbClr val="AD1457"/>
                        </a:solidFill>
                        <a:latin typeface="Cambria Math" panose="02040503050406030204" pitchFamily="18" charset="0"/>
                      </a:rPr>
                      <m:t>𝟏𝟎𝟎</m:t>
                    </m:r>
                  </m:oMath>
                </a14:m>
                <a:r>
                  <a:rPr lang="en-US" b="1" dirty="0">
                    <a:solidFill>
                      <a:srgbClr val="AD1457"/>
                    </a:solidFill>
                  </a:rPr>
                  <a:t>.</a:t>
                </a:r>
              </a:p>
              <a:p>
                <a:r>
                  <a:rPr lang="en-US" dirty="0"/>
                  <a:t>For each object, weight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US" dirty="0"/>
                  <a:t> and value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are given in the following table.</a:t>
                </a:r>
              </a:p>
              <a:p>
                <a:endParaRPr lang="en-US" dirty="0"/>
              </a:p>
              <a:p>
                <a:endParaRPr lang="en-US" dirty="0"/>
              </a:p>
              <a:p>
                <a:endParaRPr lang="en-US" dirty="0"/>
              </a:p>
              <a:p>
                <a:endParaRPr lang="en-US" dirty="0"/>
              </a:p>
              <a:p>
                <a:r>
                  <a:rPr lang="en-US" dirty="0"/>
                  <a:t>Fill the knapsack with given objects such that the total value of knapsack is </a:t>
                </a:r>
                <a:r>
                  <a:rPr lang="en-US" b="1" dirty="0"/>
                  <a:t>maximized.</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2895600" y="1987969"/>
              <a:ext cx="6400800" cy="1271808"/>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pPr marL="0" marR="0" algn="just">
                            <a:lnSpc>
                              <a:spcPct val="115000"/>
                            </a:lnSpc>
                            <a:spcBef>
                              <a:spcPts val="0"/>
                            </a:spcBef>
                            <a:spcAft>
                              <a:spcPts val="0"/>
                            </a:spcAft>
                          </a:pPr>
                          <a:r>
                            <a:rPr lang="en-US" sz="2400" dirty="0">
                              <a:solidFill>
                                <a:srgbClr val="C00000"/>
                              </a:solidFill>
                              <a:effectLst/>
                            </a:rPr>
                            <a:t>Object</a:t>
                          </a:r>
                          <a14:m>
                            <m:oMath xmlns:m="http://schemas.openxmlformats.org/officeDocument/2006/math">
                              <m:r>
                                <a:rPr lang="en-US" sz="2400" i="1" dirty="0" smtClean="0">
                                  <a:solidFill>
                                    <a:srgbClr val="C00000"/>
                                  </a:solidFill>
                                  <a:effectLst/>
                                  <a:latin typeface="Cambria Math" panose="02040503050406030204" pitchFamily="18" charset="0"/>
                                </a:rPr>
                                <m:t> </m:t>
                              </m:r>
                              <m:r>
                                <a:rPr lang="en-US" sz="2400" i="1" dirty="0" err="1">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1</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2</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3</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rgbClr val="C00000"/>
                                    </a:solidFill>
                                    <a:effectLst/>
                                    <a:latin typeface="Cambria Math" panose="02040503050406030204" pitchFamily="18" charset="0"/>
                                  </a:rPr>
                                  <m:t>4</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5</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76335145"/>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66</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8203117"/>
                      </a:ext>
                    </a:extLst>
                  </a:tr>
                  <a:tr h="4239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10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50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9019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789330286"/>
                  </p:ext>
                </p:extLst>
              </p:nvPr>
            </p:nvGraphicFramePr>
            <p:xfrm>
              <a:off x="2895600" y="1987969"/>
              <a:ext cx="6400800" cy="1271808"/>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14286" r="-394366" b="-20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14286" r="-412195" b="-20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14286" r="-255789" b="-20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14286" r="-176136" b="-20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14286" r="-92547" b="-20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14286" r="-2055" b="-201429"/>
                          </a:stretch>
                        </a:blipFill>
                      </a:tcPr>
                    </a:tc>
                    <a:extLst>
                      <a:ext uri="{0D108BD9-81ED-4DB2-BD59-A6C34878D82A}">
                        <a16:rowId xmlns:a16="http://schemas.microsoft.com/office/drawing/2014/main" val="3376335145"/>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115942" r="-394366" b="-1043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115942" r="-412195" b="-1043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115942" r="-255789" b="-1043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115942" r="-176136" b="-1043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115942" r="-92547" b="-1043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115942" r="-2055" b="-104348"/>
                          </a:stretch>
                        </a:blipFill>
                      </a:tcPr>
                    </a:tc>
                    <a:extLst>
                      <a:ext uri="{0D108BD9-81ED-4DB2-BD59-A6C34878D82A}">
                        <a16:rowId xmlns:a16="http://schemas.microsoft.com/office/drawing/2014/main" val="458203117"/>
                      </a:ext>
                    </a:extLst>
                  </a:tr>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39" t="-212857" r="-394366" b="-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1098" t="-212857" r="-412195" b="-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474" t="-212857" r="-255789" b="-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3295" t="-212857" r="-176136" b="-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2733" t="-212857" r="-92547" b="-2857"/>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20548" t="-212857" r="-2055" b="-2857"/>
                          </a:stretch>
                        </a:blipFill>
                      </a:tcPr>
                    </a:tc>
                    <a:extLst>
                      <a:ext uri="{0D108BD9-81ED-4DB2-BD59-A6C34878D82A}">
                        <a16:rowId xmlns:a16="http://schemas.microsoft.com/office/drawing/2014/main" val="2477901905"/>
                      </a:ext>
                    </a:extLst>
                  </a:tr>
                </a:tbl>
              </a:graphicData>
            </a:graphic>
          </p:graphicFrame>
        </mc:Fallback>
      </mc:AlternateContent>
    </p:spTree>
    <p:extLst>
      <p:ext uri="{BB962C8B-B14F-4D97-AF65-F5344CB8AC3E}">
        <p14:creationId xmlns:p14="http://schemas.microsoft.com/office/powerpoint/2010/main" val="23086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Fractional Knapsack Problem - Greedy Solution</a:t>
            </a:r>
          </a:p>
        </p:txBody>
      </p:sp>
      <p:sp>
        <p:nvSpPr>
          <p:cNvPr id="3" name="Content Placeholder 2"/>
          <p:cNvSpPr>
            <a:spLocks noGrp="1"/>
          </p:cNvSpPr>
          <p:nvPr>
            <p:ph idx="1"/>
          </p:nvPr>
        </p:nvSpPr>
        <p:spPr/>
        <p:txBody>
          <a:bodyPr/>
          <a:lstStyle/>
          <a:p>
            <a:r>
              <a:rPr lang="en-US" dirty="0"/>
              <a:t>Three </a:t>
            </a:r>
            <a:r>
              <a:rPr lang="en-US" dirty="0">
                <a:solidFill>
                  <a:srgbClr val="AD1457"/>
                </a:solidFill>
              </a:rPr>
              <a:t>Selection Functions </a:t>
            </a:r>
            <a:r>
              <a:rPr lang="en-US" dirty="0"/>
              <a:t>can be defined as,</a:t>
            </a:r>
          </a:p>
          <a:p>
            <a:pPr marL="857250" lvl="1" indent="-457200">
              <a:buFont typeface="+mj-lt"/>
              <a:buAutoNum type="arabicPeriod"/>
            </a:pPr>
            <a:r>
              <a:rPr lang="en-US" dirty="0"/>
              <a:t>Sort the items in </a:t>
            </a:r>
            <a:r>
              <a:rPr lang="en-US" b="1" dirty="0"/>
              <a:t>descending order of their values </a:t>
            </a:r>
            <a:r>
              <a:rPr lang="en-US" dirty="0"/>
              <a:t>and select the items till weight criteria is satisfied.</a:t>
            </a:r>
          </a:p>
          <a:p>
            <a:pPr marL="857250" lvl="1" indent="-457200">
              <a:buFont typeface="+mj-lt"/>
              <a:buAutoNum type="arabicPeriod"/>
            </a:pPr>
            <a:r>
              <a:rPr lang="en-US" dirty="0"/>
              <a:t>Sort the items in </a:t>
            </a:r>
            <a:r>
              <a:rPr lang="en-US" b="1" dirty="0"/>
              <a:t>ascending order of their weight </a:t>
            </a:r>
            <a:r>
              <a:rPr lang="en-US" dirty="0"/>
              <a:t>and select the items till weight criteria is satisfied.</a:t>
            </a:r>
          </a:p>
          <a:p>
            <a:pPr marL="857250" lvl="1" indent="-457200">
              <a:buFont typeface="+mj-lt"/>
              <a:buAutoNum type="arabicPeriod"/>
            </a:pPr>
            <a:r>
              <a:rPr lang="en-US" dirty="0"/>
              <a:t>To calculate the </a:t>
            </a:r>
            <a:r>
              <a:rPr lang="en-US" b="1" dirty="0"/>
              <a:t>ratio value/weight </a:t>
            </a:r>
            <a:r>
              <a:rPr lang="en-US" dirty="0"/>
              <a:t>for each item and sort the item on basis of this ratio. Then take the item with the highest ratio and add it. </a:t>
            </a:r>
          </a:p>
          <a:p>
            <a:endParaRPr lang="en-US" dirty="0"/>
          </a:p>
        </p:txBody>
      </p:sp>
    </p:spTree>
    <p:extLst>
      <p:ext uri="{BB962C8B-B14F-4D97-AF65-F5344CB8AC3E}">
        <p14:creationId xmlns:p14="http://schemas.microsoft.com/office/powerpoint/2010/main" val="82297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Fractional Knapsack Problem - Greedy Solution</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2048492" y="844729"/>
              <a:ext cx="6400800" cy="2081859"/>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pPr marL="0" marR="0" algn="just">
                            <a:lnSpc>
                              <a:spcPct val="115000"/>
                            </a:lnSpc>
                            <a:spcBef>
                              <a:spcPts val="0"/>
                            </a:spcBef>
                            <a:spcAft>
                              <a:spcPts val="0"/>
                            </a:spcAft>
                          </a:pPr>
                          <a:r>
                            <a:rPr lang="en-US" sz="2400" dirty="0">
                              <a:solidFill>
                                <a:srgbClr val="C00000"/>
                              </a:solidFill>
                              <a:effectLst/>
                            </a:rPr>
                            <a:t>Object</a:t>
                          </a:r>
                          <a14:m>
                            <m:oMath xmlns:m="http://schemas.openxmlformats.org/officeDocument/2006/math">
                              <m:r>
                                <a:rPr lang="en-US" sz="2400" i="1" dirty="0" smtClean="0">
                                  <a:solidFill>
                                    <a:srgbClr val="C00000"/>
                                  </a:solidFill>
                                  <a:effectLst/>
                                  <a:latin typeface="Cambria Math" panose="02040503050406030204" pitchFamily="18" charset="0"/>
                                </a:rPr>
                                <m:t> </m:t>
                              </m:r>
                              <m:r>
                                <a:rPr lang="en-US" sz="2400" i="1" dirty="0" err="1">
                                  <a:solidFill>
                                    <a:srgbClr val="C00000"/>
                                  </a:solidFill>
                                  <a:effectLst/>
                                  <a:latin typeface="Cambria Math" panose="02040503050406030204" pitchFamily="18" charset="0"/>
                                </a:rPr>
                                <m:t>𝑖</m:t>
                              </m:r>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1</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2</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3</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rgbClr val="C00000"/>
                                    </a:solidFill>
                                    <a:effectLst/>
                                    <a:latin typeface="Cambria Math" panose="02040503050406030204" pitchFamily="18" charset="0"/>
                                  </a:rPr>
                                  <m:t>4</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rgbClr val="C00000"/>
                                    </a:solidFill>
                                    <a:effectLst/>
                                    <a:latin typeface="Cambria Math" panose="02040503050406030204" pitchFamily="18" charset="0"/>
                                  </a:rPr>
                                  <m:t>5</m:t>
                                </m:r>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76335145"/>
                      </a:ext>
                    </a:extLst>
                  </a:tr>
                  <a:tr h="552641">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66</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60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8203117"/>
                      </a:ext>
                    </a:extLst>
                  </a:tr>
                  <a:tr h="552641">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10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20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30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40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effectLst/>
                                    <a:latin typeface="Cambria Math" panose="02040503050406030204" pitchFamily="18" charset="0"/>
                                  </a:rPr>
                                  <m:t>50</m:t>
                                </m:r>
                              </m:oMath>
                            </m:oMathPara>
                          </a14:m>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901905"/>
                      </a:ext>
                    </a:extLst>
                  </a:tr>
                  <a:tr h="552641">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f>
                                  <m:fPr>
                                    <m:type m:val="skw"/>
                                    <m:ctrlPr>
                                      <a:rPr lang="en-US" sz="2400" i="1" smtClean="0">
                                        <a:solidFill>
                                          <a:srgbClr val="C00000"/>
                                        </a:solidFill>
                                        <a:effectLst/>
                                        <a:latin typeface="Cambria Math" panose="02040503050406030204" pitchFamily="18" charset="0"/>
                                        <a:cs typeface="Shruti" panose="020B0502040204020203" pitchFamily="34" charset="0"/>
                                      </a:rPr>
                                    </m:ctrlPr>
                                  </m:fPr>
                                  <m:num>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num>
                                  <m:den>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den>
                                </m:f>
                              </m:oMath>
                            </m:oMathPara>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01001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19045899"/>
                  </p:ext>
                </p:extLst>
              </p:nvPr>
            </p:nvGraphicFramePr>
            <p:xfrm>
              <a:off x="2048492" y="844729"/>
              <a:ext cx="6400800" cy="2081859"/>
            </p:xfrm>
            <a:graphic>
              <a:graphicData uri="http://schemas.openxmlformats.org/drawingml/2006/table">
                <a:tbl>
                  <a:tblPr firstRow="1" firstCol="1" bandRow="1">
                    <a:tableStyleId>{00A15C55-8517-42AA-B614-E9B94910E393}</a:tableStyleId>
                  </a:tblPr>
                  <a:tblGrid>
                    <a:gridCol w="1295400">
                      <a:extLst>
                        <a:ext uri="{9D8B030D-6E8A-4147-A177-3AD203B41FA5}">
                          <a16:colId xmlns:a16="http://schemas.microsoft.com/office/drawing/2014/main" val="1723877004"/>
                        </a:ext>
                      </a:extLst>
                    </a:gridCol>
                    <a:gridCol w="1003974">
                      <a:extLst>
                        <a:ext uri="{9D8B030D-6E8A-4147-A177-3AD203B41FA5}">
                          <a16:colId xmlns:a16="http://schemas.microsoft.com/office/drawing/2014/main" val="845621035"/>
                        </a:ext>
                      </a:extLst>
                    </a:gridCol>
                    <a:gridCol w="1159098">
                      <a:extLst>
                        <a:ext uri="{9D8B030D-6E8A-4147-A177-3AD203B41FA5}">
                          <a16:colId xmlns:a16="http://schemas.microsoft.com/office/drawing/2014/main" val="3159257064"/>
                        </a:ext>
                      </a:extLst>
                    </a:gridCol>
                    <a:gridCol w="1069938">
                      <a:extLst>
                        <a:ext uri="{9D8B030D-6E8A-4147-A177-3AD203B41FA5}">
                          <a16:colId xmlns:a16="http://schemas.microsoft.com/office/drawing/2014/main" val="1307698233"/>
                        </a:ext>
                      </a:extLst>
                    </a:gridCol>
                    <a:gridCol w="980775">
                      <a:extLst>
                        <a:ext uri="{9D8B030D-6E8A-4147-A177-3AD203B41FA5}">
                          <a16:colId xmlns:a16="http://schemas.microsoft.com/office/drawing/2014/main" val="3571796038"/>
                        </a:ext>
                      </a:extLst>
                    </a:gridCol>
                    <a:gridCol w="891615">
                      <a:extLst>
                        <a:ext uri="{9D8B030D-6E8A-4147-A177-3AD203B41FA5}">
                          <a16:colId xmlns:a16="http://schemas.microsoft.com/office/drawing/2014/main" val="3138893208"/>
                        </a:ext>
                      </a:extLst>
                    </a:gridCol>
                  </a:tblGrid>
                  <a:tr h="423936">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14286" r="-394366" b="-41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0303" t="-14286" r="-409091" b="-41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4286" r="-255263" b="-41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864" t="-14286" r="-175568" b="-41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3354" t="-14286" r="-91925" b="-411429"/>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1233" t="-14286" r="-1370" b="-411429"/>
                          </a:stretch>
                        </a:blipFill>
                      </a:tcPr>
                    </a:tc>
                    <a:extLst>
                      <a:ext uri="{0D108BD9-81ED-4DB2-BD59-A6C34878D82A}">
                        <a16:rowId xmlns:a16="http://schemas.microsoft.com/office/drawing/2014/main" val="3376335145"/>
                      </a:ext>
                    </a:extLst>
                  </a:tr>
                  <a:tr h="552641">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87912" r="-394366" b="-2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0303" t="-87912" r="-409091" b="-2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87912" r="-255263" b="-2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864" t="-87912" r="-175568" b="-2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3354" t="-87912" r="-91925" b="-2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1233" t="-87912" r="-1370" b="-216484"/>
                          </a:stretch>
                        </a:blipFill>
                      </a:tcPr>
                    </a:tc>
                    <a:extLst>
                      <a:ext uri="{0D108BD9-81ED-4DB2-BD59-A6C34878D82A}">
                        <a16:rowId xmlns:a16="http://schemas.microsoft.com/office/drawing/2014/main" val="458203117"/>
                      </a:ext>
                    </a:extLst>
                  </a:tr>
                  <a:tr h="552641">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187912" r="-394366" b="-1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0303" t="-187912" r="-409091" b="-1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87912" r="-255263" b="-1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864" t="-187912" r="-175568" b="-1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3354" t="-187912" r="-91925" b="-11648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1233" t="-187912" r="-1370" b="-116484"/>
                          </a:stretch>
                        </a:blipFill>
                      </a:tcPr>
                    </a:tc>
                    <a:extLst>
                      <a:ext uri="{0D108BD9-81ED-4DB2-BD59-A6C34878D82A}">
                        <a16:rowId xmlns:a16="http://schemas.microsoft.com/office/drawing/2014/main" val="2477901905"/>
                      </a:ext>
                    </a:extLst>
                  </a:tr>
                  <a:tr h="552641">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39" t="-287912" r="-394366" b="-16484"/>
                          </a:stretch>
                        </a:blip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2.0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2.2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smtClean="0">
                              <a:effectLst/>
                              <a:latin typeface="Calibri" panose="020F0502020204030204" pitchFamily="34" charset="0"/>
                              <a:ea typeface="Times New Roman" panose="02020603050405020304" pitchFamily="18" charset="0"/>
                              <a:cs typeface="Shruti" panose="020B0502040204020203" pitchFamily="34" charset="0"/>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0100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604361" y="3320145"/>
              <a:ext cx="5842252" cy="2303463"/>
            </p:xfrm>
            <a:graphic>
              <a:graphicData uri="http://schemas.openxmlformats.org/drawingml/2006/table">
                <a:tbl>
                  <a:tblPr firstRow="1" bandRow="1">
                    <a:tableStyleId>{5C22544A-7EE6-4342-B048-85BDC9FD1C3A}</a:tableStyleId>
                  </a:tblPr>
                  <a:tblGrid>
                    <a:gridCol w="1471713">
                      <a:extLst>
                        <a:ext uri="{9D8B030D-6E8A-4147-A177-3AD203B41FA5}">
                          <a16:colId xmlns:a16="http://schemas.microsoft.com/office/drawing/2014/main" val="2072256506"/>
                        </a:ext>
                      </a:extLst>
                    </a:gridCol>
                    <a:gridCol w="657224">
                      <a:extLst>
                        <a:ext uri="{9D8B030D-6E8A-4147-A177-3AD203B41FA5}">
                          <a16:colId xmlns:a16="http://schemas.microsoft.com/office/drawing/2014/main" val="2218155248"/>
                        </a:ext>
                      </a:extLst>
                    </a:gridCol>
                    <a:gridCol w="657224">
                      <a:extLst>
                        <a:ext uri="{9D8B030D-6E8A-4147-A177-3AD203B41FA5}">
                          <a16:colId xmlns:a16="http://schemas.microsoft.com/office/drawing/2014/main" val="146316644"/>
                        </a:ext>
                      </a:extLst>
                    </a:gridCol>
                    <a:gridCol w="657224">
                      <a:extLst>
                        <a:ext uri="{9D8B030D-6E8A-4147-A177-3AD203B41FA5}">
                          <a16:colId xmlns:a16="http://schemas.microsoft.com/office/drawing/2014/main" val="4193036598"/>
                        </a:ext>
                      </a:extLst>
                    </a:gridCol>
                    <a:gridCol w="657224">
                      <a:extLst>
                        <a:ext uri="{9D8B030D-6E8A-4147-A177-3AD203B41FA5}">
                          <a16:colId xmlns:a16="http://schemas.microsoft.com/office/drawing/2014/main" val="511283844"/>
                        </a:ext>
                      </a:extLst>
                    </a:gridCol>
                    <a:gridCol w="657224">
                      <a:extLst>
                        <a:ext uri="{9D8B030D-6E8A-4147-A177-3AD203B41FA5}">
                          <a16:colId xmlns:a16="http://schemas.microsoft.com/office/drawing/2014/main" val="3148974788"/>
                        </a:ext>
                      </a:extLst>
                    </a:gridCol>
                    <a:gridCol w="1084419">
                      <a:extLst>
                        <a:ext uri="{9D8B030D-6E8A-4147-A177-3AD203B41FA5}">
                          <a16:colId xmlns:a16="http://schemas.microsoft.com/office/drawing/2014/main" val="2815804869"/>
                        </a:ext>
                      </a:extLst>
                    </a:gridCol>
                  </a:tblGrid>
                  <a:tr h="370840">
                    <a:tc rowSpan="2">
                      <a:txBody>
                        <a:bodyPr/>
                        <a:lstStyle/>
                        <a:p>
                          <a:pPr algn="ctr"/>
                          <a:r>
                            <a:rPr lang="en-US" sz="2400" dirty="0">
                              <a:solidFill>
                                <a:srgbClr val="C00000"/>
                              </a:solidFill>
                            </a:rPr>
                            <a:t>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a:r>
                            <a:rPr lang="en-US" sz="2400" dirty="0">
                              <a:solidFill>
                                <a:srgbClr val="C00000"/>
                              </a:solidFill>
                            </a:rPr>
                            <a:t>Objects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2400" dirty="0">
                              <a:solidFill>
                                <a:srgbClr val="C00000"/>
                              </a:solidFill>
                            </a:rPr>
                            <a:t>Value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377631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rgbClr val="C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rgbClr val="C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rgbClr val="C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rgbClr val="C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992048"/>
                      </a:ext>
                    </a:extLst>
                  </a:tr>
                  <a:tr h="370840">
                    <a:tc>
                      <a:txBody>
                        <a:bodyPr/>
                        <a:lstStyle/>
                        <a:p>
                          <a:pPr marL="0" marR="0" algn="ctr">
                            <a:lnSpc>
                              <a:spcPct val="115000"/>
                            </a:lnSpc>
                            <a:spcBef>
                              <a:spcPts val="0"/>
                            </a:spcBef>
                            <a:spcAft>
                              <a:spcPts val="0"/>
                            </a:spcAft>
                          </a:pPr>
                          <a14:m>
                            <m:oMath xmlns:m="http://schemas.openxmlformats.org/officeDocument/2006/math">
                              <m:r>
                                <m:rPr>
                                  <m:nor/>
                                </m:rPr>
                                <a:rPr lang="en-US" sz="2400" i="0" dirty="0" smtClean="0">
                                  <a:solidFill>
                                    <a:srgbClr val="C00000"/>
                                  </a:solidFill>
                                  <a:latin typeface="Cambria Math" panose="02040503050406030204" pitchFamily="18" charset="0"/>
                                </a:rPr>
                                <m:t>Max</m:t>
                              </m:r>
                            </m:oMath>
                          </a14:m>
                          <a:r>
                            <a:rPr lang="en-US" sz="2400" dirty="0">
                              <a:solidFill>
                                <a:srgbClr val="C00000"/>
                              </a:solidFill>
                            </a:rPr>
                            <a:t> </a:t>
                          </a:r>
                          <a14:m>
                            <m:oMath xmlns:m="http://schemas.openxmlformats.org/officeDocument/2006/math">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AD1457"/>
                              </a:solidFill>
                            </a:rPr>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4465811"/>
                      </a:ext>
                    </a:extLst>
                  </a:tr>
                  <a:tr h="370840">
                    <a:tc>
                      <a:txBody>
                        <a:bodyPr/>
                        <a:lstStyle/>
                        <a:p>
                          <a:pPr marL="0" marR="0" algn="ctr">
                            <a:lnSpc>
                              <a:spcPct val="115000"/>
                            </a:lnSpc>
                            <a:spcBef>
                              <a:spcPts val="0"/>
                            </a:spcBef>
                            <a:spcAft>
                              <a:spcPts val="0"/>
                            </a:spcAft>
                          </a:pPr>
                          <a:r>
                            <a:rPr lang="en-US" sz="2400" dirty="0">
                              <a:solidFill>
                                <a:srgbClr val="C00000"/>
                              </a:solidFill>
                            </a:rPr>
                            <a:t> </a:t>
                          </a:r>
                          <a14:m>
                            <m:oMath xmlns:m="http://schemas.openxmlformats.org/officeDocument/2006/math">
                              <m:r>
                                <m:rPr>
                                  <m:nor/>
                                </m:rPr>
                                <a:rPr lang="en-US" sz="2400" b="0" i="0" dirty="0" smtClean="0">
                                  <a:solidFill>
                                    <a:srgbClr val="C00000"/>
                                  </a:solidFill>
                                  <a:latin typeface="Cambria Math" panose="02040503050406030204" pitchFamily="18" charset="0"/>
                                </a:rPr>
                                <m:t>Min</m:t>
                              </m:r>
                              <m:r>
                                <a:rPr lang="en-US" sz="2400" b="0" i="0" dirty="0" smtClean="0">
                                  <a:solidFill>
                                    <a:srgbClr val="C00000"/>
                                  </a:solidFill>
                                  <a:latin typeface="Cambria Math" panose="02040503050406030204" pitchFamily="18" charset="0"/>
                                </a:rPr>
                                <m:t> </m:t>
                              </m:r>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oMath>
                          </a14:m>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AD1457"/>
                              </a:solidFill>
                            </a:rPr>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833978"/>
                      </a:ext>
                    </a:extLst>
                  </a:tr>
                  <a:tr h="370840">
                    <a:tc>
                      <a:txBody>
                        <a:bodyPr/>
                        <a:lstStyle/>
                        <a:p>
                          <a14:m>
                            <m:oMath xmlns:m="http://schemas.openxmlformats.org/officeDocument/2006/math">
                              <m:r>
                                <m:rPr>
                                  <m:nor/>
                                </m:rPr>
                                <a:rPr lang="en-US" sz="2400" i="0" dirty="0" smtClean="0">
                                  <a:solidFill>
                                    <a:srgbClr val="C00000"/>
                                  </a:solidFill>
                                  <a:latin typeface="Cambria Math" panose="02040503050406030204" pitchFamily="18" charset="0"/>
                                </a:rPr>
                                <m:t>Max</m:t>
                              </m:r>
                            </m:oMath>
                          </a14:m>
                          <a:r>
                            <a:rPr lang="en-US" sz="2400" dirty="0">
                              <a:solidFill>
                                <a:srgbClr val="C00000"/>
                              </a:solidFill>
                            </a:rPr>
                            <a:t> </a:t>
                          </a:r>
                          <a14:m>
                            <m:oMath xmlns:m="http://schemas.openxmlformats.org/officeDocument/2006/math">
                              <m:f>
                                <m:fPr>
                                  <m:type m:val="skw"/>
                                  <m:ctrlPr>
                                    <a:rPr lang="en-US" sz="2400" i="1" smtClean="0">
                                      <a:solidFill>
                                        <a:srgbClr val="C00000"/>
                                      </a:solidFill>
                                      <a:latin typeface="Cambria Math" panose="02040503050406030204" pitchFamily="18" charset="0"/>
                                    </a:rPr>
                                  </m:ctrlPr>
                                </m:fPr>
                                <m:num>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𝑣</m:t>
                                      </m:r>
                                    </m:e>
                                    <m:sub>
                                      <m:r>
                                        <a:rPr lang="en-US" sz="2400" b="0" i="1" dirty="0" smtClean="0">
                                          <a:solidFill>
                                            <a:srgbClr val="C00000"/>
                                          </a:solidFill>
                                          <a:latin typeface="Cambria Math" panose="02040503050406030204" pitchFamily="18" charset="0"/>
                                        </a:rPr>
                                        <m:t>𝑖</m:t>
                                      </m:r>
                                    </m:sub>
                                  </m:sSub>
                                </m:num>
                                <m:den>
                                  <m:sSub>
                                    <m:sSubPr>
                                      <m:ctrlPr>
                                        <a:rPr lang="en-US" sz="240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𝑤</m:t>
                                      </m:r>
                                    </m:e>
                                    <m:sub>
                                      <m:r>
                                        <a:rPr lang="en-US" sz="2400" b="0" i="1" dirty="0" smtClean="0">
                                          <a:solidFill>
                                            <a:srgbClr val="C00000"/>
                                          </a:solidFill>
                                          <a:latin typeface="Cambria Math" panose="02040503050406030204" pitchFamily="18" charset="0"/>
                                        </a:rPr>
                                        <m:t>𝑖</m:t>
                                      </m:r>
                                    </m:sub>
                                  </m:sSub>
                                </m:den>
                              </m:f>
                            </m:oMath>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2">
                                  <a:lumMod val="60000"/>
                                  <a:lumOff val="40000"/>
                                </a:schemeClr>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rgbClr val="AD1457"/>
                              </a:solidFill>
                            </a:rPr>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0063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05239046"/>
                  </p:ext>
                </p:extLst>
              </p:nvPr>
            </p:nvGraphicFramePr>
            <p:xfrm>
              <a:off x="1604361" y="3320145"/>
              <a:ext cx="5842252" cy="2303463"/>
            </p:xfrm>
            <a:graphic>
              <a:graphicData uri="http://schemas.openxmlformats.org/drawingml/2006/table">
                <a:tbl>
                  <a:tblPr firstRow="1" bandRow="1">
                    <a:tableStyleId>{5C22544A-7EE6-4342-B048-85BDC9FD1C3A}</a:tableStyleId>
                  </a:tblPr>
                  <a:tblGrid>
                    <a:gridCol w="1471713">
                      <a:extLst>
                        <a:ext uri="{9D8B030D-6E8A-4147-A177-3AD203B41FA5}">
                          <a16:colId xmlns:a16="http://schemas.microsoft.com/office/drawing/2014/main" val="2072256506"/>
                        </a:ext>
                      </a:extLst>
                    </a:gridCol>
                    <a:gridCol w="657224">
                      <a:extLst>
                        <a:ext uri="{9D8B030D-6E8A-4147-A177-3AD203B41FA5}">
                          <a16:colId xmlns:a16="http://schemas.microsoft.com/office/drawing/2014/main" val="2218155248"/>
                        </a:ext>
                      </a:extLst>
                    </a:gridCol>
                    <a:gridCol w="657224">
                      <a:extLst>
                        <a:ext uri="{9D8B030D-6E8A-4147-A177-3AD203B41FA5}">
                          <a16:colId xmlns:a16="http://schemas.microsoft.com/office/drawing/2014/main" val="146316644"/>
                        </a:ext>
                      </a:extLst>
                    </a:gridCol>
                    <a:gridCol w="657224">
                      <a:extLst>
                        <a:ext uri="{9D8B030D-6E8A-4147-A177-3AD203B41FA5}">
                          <a16:colId xmlns:a16="http://schemas.microsoft.com/office/drawing/2014/main" val="4193036598"/>
                        </a:ext>
                      </a:extLst>
                    </a:gridCol>
                    <a:gridCol w="657224">
                      <a:extLst>
                        <a:ext uri="{9D8B030D-6E8A-4147-A177-3AD203B41FA5}">
                          <a16:colId xmlns:a16="http://schemas.microsoft.com/office/drawing/2014/main" val="511283844"/>
                        </a:ext>
                      </a:extLst>
                    </a:gridCol>
                    <a:gridCol w="657224">
                      <a:extLst>
                        <a:ext uri="{9D8B030D-6E8A-4147-A177-3AD203B41FA5}">
                          <a16:colId xmlns:a16="http://schemas.microsoft.com/office/drawing/2014/main" val="3148974788"/>
                        </a:ext>
                      </a:extLst>
                    </a:gridCol>
                    <a:gridCol w="1084419">
                      <a:extLst>
                        <a:ext uri="{9D8B030D-6E8A-4147-A177-3AD203B41FA5}">
                          <a16:colId xmlns:a16="http://schemas.microsoft.com/office/drawing/2014/main" val="2815804869"/>
                        </a:ext>
                      </a:extLst>
                    </a:gridCol>
                  </a:tblGrid>
                  <a:tr h="457200">
                    <a:tc rowSpan="2">
                      <a:txBody>
                        <a:bodyPr/>
                        <a:lstStyle/>
                        <a:p>
                          <a:pPr algn="ctr"/>
                          <a:r>
                            <a:rPr lang="en-US" sz="2400" dirty="0" smtClean="0">
                              <a:solidFill>
                                <a:srgbClr val="C00000"/>
                              </a:solidFill>
                            </a:rPr>
                            <a:t>Selection</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a:r>
                            <a:rPr lang="en-US" sz="2400" dirty="0" smtClean="0">
                              <a:solidFill>
                                <a:srgbClr val="C00000"/>
                              </a:solidFill>
                            </a:rPr>
                            <a:t>Objects </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2400" dirty="0" smtClean="0">
                              <a:solidFill>
                                <a:srgbClr val="C00000"/>
                              </a:solidFill>
                            </a:rPr>
                            <a:t>Value </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3776310"/>
                      </a:ext>
                    </a:extLst>
                  </a:tr>
                  <a:tr h="4572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C00000"/>
                              </a:solidFill>
                            </a:rPr>
                            <a:t>1</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smtClean="0">
                              <a:solidFill>
                                <a:srgbClr val="C00000"/>
                              </a:solidFill>
                            </a:rPr>
                            <a:t>2</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smtClean="0">
                              <a:solidFill>
                                <a:srgbClr val="C00000"/>
                              </a:solidFill>
                            </a:rPr>
                            <a:t>3</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smtClean="0">
                              <a:solidFill>
                                <a:srgbClr val="C00000"/>
                              </a:solidFill>
                            </a:rPr>
                            <a:t>4</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smtClean="0">
                              <a:solidFill>
                                <a:srgbClr val="C00000"/>
                              </a:solidFill>
                            </a:rPr>
                            <a:t>5</a:t>
                          </a:r>
                          <a:endParaRPr lang="en-US"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992048"/>
                      </a:ext>
                    </a:extLst>
                  </a:tr>
                  <a:tr h="4572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3" t="-205263" r="-297107" b="-393421"/>
                          </a:stretch>
                        </a:blip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0.5</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solidFill>
                                <a:srgbClr val="AD1457"/>
                              </a:solidFill>
                            </a:rPr>
                            <a:t>146</a:t>
                          </a:r>
                          <a:endParaRPr lang="en-US" sz="2400" dirty="0">
                            <a:solidFill>
                              <a:srgbClr val="AD145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4465811"/>
                      </a:ext>
                    </a:extLst>
                  </a:tr>
                  <a:tr h="4572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3" t="-309333" r="-297107" b="-298667"/>
                          </a:stretch>
                        </a:blip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solidFill>
                                <a:srgbClr val="AD1457"/>
                              </a:solidFill>
                            </a:rPr>
                            <a:t>156</a:t>
                          </a:r>
                          <a:endParaRPr lang="en-US" sz="2400" dirty="0">
                            <a:solidFill>
                              <a:srgbClr val="AD145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833978"/>
                      </a:ext>
                    </a:extLst>
                  </a:tr>
                  <a:tr h="4746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3" t="-393590" r="-297107" b="-187179"/>
                          </a:stretch>
                        </a:blip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chemeClr val="tx2">
                                  <a:lumMod val="60000"/>
                                  <a:lumOff val="40000"/>
                                </a:schemeClr>
                              </a:solidFill>
                            </a:rPr>
                            <a:t>0.8</a:t>
                          </a:r>
                          <a:endParaRPr lang="en-US" sz="2400" b="1"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solidFill>
                                <a:srgbClr val="AD1457"/>
                              </a:solidFill>
                            </a:rPr>
                            <a:t>164</a:t>
                          </a:r>
                          <a:endParaRPr lang="en-US" sz="2400" b="1" dirty="0">
                            <a:solidFill>
                              <a:srgbClr val="AD145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00639"/>
                      </a:ext>
                    </a:extLst>
                  </a:tr>
                </a:tbl>
              </a:graphicData>
            </a:graphic>
          </p:graphicFrame>
        </mc:Fallback>
      </mc:AlternateContent>
      <p:sp>
        <p:nvSpPr>
          <p:cNvPr id="6" name="TextBox 5"/>
          <p:cNvSpPr txBox="1"/>
          <p:nvPr/>
        </p:nvSpPr>
        <p:spPr>
          <a:xfrm>
            <a:off x="3204560" y="4310745"/>
            <a:ext cx="381000" cy="369332"/>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3890360" y="4287210"/>
            <a:ext cx="3810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4571611" y="4287210"/>
            <a:ext cx="381000" cy="369332"/>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5185759" y="4287210"/>
            <a:ext cx="381000" cy="369332"/>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5871559" y="4270223"/>
            <a:ext cx="381000"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3204560" y="4724011"/>
            <a:ext cx="381000"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3196598" y="5173809"/>
            <a:ext cx="381000" cy="369332"/>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3874438" y="4724011"/>
            <a:ext cx="381000" cy="369332"/>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3874438" y="5173809"/>
            <a:ext cx="381000"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4528394" y="4724011"/>
            <a:ext cx="381000" cy="369332"/>
          </a:xfrm>
          <a:prstGeom prst="rect">
            <a:avLst/>
          </a:prstGeom>
          <a:solidFill>
            <a:schemeClr val="bg1"/>
          </a:solidFill>
        </p:spPr>
        <p:txBody>
          <a:bodyPr wrap="square" rtlCol="0">
            <a:spAutoFit/>
          </a:bodyPr>
          <a:lstStyle/>
          <a:p>
            <a:endParaRPr lang="en-US" dirty="0"/>
          </a:p>
        </p:txBody>
      </p:sp>
      <p:sp>
        <p:nvSpPr>
          <p:cNvPr id="16" name="TextBox 15"/>
          <p:cNvSpPr txBox="1"/>
          <p:nvPr/>
        </p:nvSpPr>
        <p:spPr>
          <a:xfrm>
            <a:off x="4525487" y="5209192"/>
            <a:ext cx="381000" cy="369332"/>
          </a:xfrm>
          <a:prstGeom prst="rect">
            <a:avLst/>
          </a:prstGeom>
          <a:solidFill>
            <a:schemeClr val="bg1"/>
          </a:solidFill>
        </p:spPr>
        <p:txBody>
          <a:bodyPr wrap="square" rtlCol="0">
            <a:spAutoFit/>
          </a:bodyPr>
          <a:lstStyle/>
          <a:p>
            <a:endParaRPr lang="en-US" dirty="0"/>
          </a:p>
        </p:txBody>
      </p:sp>
      <p:sp>
        <p:nvSpPr>
          <p:cNvPr id="17" name="TextBox 16"/>
          <p:cNvSpPr txBox="1"/>
          <p:nvPr/>
        </p:nvSpPr>
        <p:spPr>
          <a:xfrm>
            <a:off x="5185759" y="4724011"/>
            <a:ext cx="381000" cy="369332"/>
          </a:xfrm>
          <a:prstGeom prst="rect">
            <a:avLst/>
          </a:prstGeom>
          <a:solidFill>
            <a:schemeClr val="bg1"/>
          </a:solidFill>
        </p:spPr>
        <p:txBody>
          <a:bodyPr wrap="square" rtlCol="0">
            <a:spAutoFit/>
          </a:bodyPr>
          <a:lstStyle/>
          <a:p>
            <a:endParaRPr lang="en-US" dirty="0"/>
          </a:p>
        </p:txBody>
      </p:sp>
      <p:sp>
        <p:nvSpPr>
          <p:cNvPr id="18" name="TextBox 17"/>
          <p:cNvSpPr txBox="1"/>
          <p:nvPr/>
        </p:nvSpPr>
        <p:spPr>
          <a:xfrm>
            <a:off x="5176536" y="5160812"/>
            <a:ext cx="381000" cy="369332"/>
          </a:xfrm>
          <a:prstGeom prst="rect">
            <a:avLst/>
          </a:prstGeom>
          <a:solidFill>
            <a:schemeClr val="bg1"/>
          </a:solidFill>
        </p:spPr>
        <p:txBody>
          <a:bodyPr wrap="square" rtlCol="0">
            <a:spAutoFit/>
          </a:bodyPr>
          <a:lstStyle/>
          <a:p>
            <a:endParaRPr lang="en-US" dirty="0"/>
          </a:p>
        </p:txBody>
      </p:sp>
      <p:sp>
        <p:nvSpPr>
          <p:cNvPr id="19" name="TextBox 18"/>
          <p:cNvSpPr txBox="1"/>
          <p:nvPr/>
        </p:nvSpPr>
        <p:spPr>
          <a:xfrm>
            <a:off x="5922107" y="4724011"/>
            <a:ext cx="381000" cy="369332"/>
          </a:xfrm>
          <a:prstGeom prst="rect">
            <a:avLst/>
          </a:prstGeom>
          <a:solidFill>
            <a:schemeClr val="bg1"/>
          </a:solidFill>
        </p:spPr>
        <p:txBody>
          <a:bodyPr wrap="square" rtlCol="0">
            <a:spAutoFit/>
          </a:bodyPr>
          <a:lstStyle/>
          <a:p>
            <a:endParaRPr lang="en-US" dirty="0"/>
          </a:p>
        </p:txBody>
      </p:sp>
      <p:sp>
        <p:nvSpPr>
          <p:cNvPr id="20" name="TextBox 19"/>
          <p:cNvSpPr txBox="1"/>
          <p:nvPr/>
        </p:nvSpPr>
        <p:spPr>
          <a:xfrm>
            <a:off x="5795549" y="5178221"/>
            <a:ext cx="457009" cy="369332"/>
          </a:xfrm>
          <a:prstGeom prst="rect">
            <a:avLst/>
          </a:prstGeom>
          <a:solidFill>
            <a:schemeClr val="bg1"/>
          </a:solidFill>
        </p:spPr>
        <p:txBody>
          <a:bodyPr wrap="square" rtlCol="0">
            <a:spAutoFit/>
          </a:bodyPr>
          <a:lstStyle/>
          <a:p>
            <a:endParaRPr lang="en-US" dirty="0"/>
          </a:p>
        </p:txBody>
      </p:sp>
      <p:sp>
        <p:nvSpPr>
          <p:cNvPr id="21" name="TextBox 20"/>
          <p:cNvSpPr txBox="1"/>
          <p:nvPr/>
        </p:nvSpPr>
        <p:spPr>
          <a:xfrm>
            <a:off x="6544299" y="4283449"/>
            <a:ext cx="685800" cy="369332"/>
          </a:xfrm>
          <a:prstGeom prst="rect">
            <a:avLst/>
          </a:prstGeom>
          <a:solidFill>
            <a:schemeClr val="bg1"/>
          </a:solidFill>
        </p:spPr>
        <p:txBody>
          <a:bodyPr wrap="square" rtlCol="0">
            <a:spAutoFit/>
          </a:bodyPr>
          <a:lstStyle/>
          <a:p>
            <a:endParaRPr lang="en-US" dirty="0"/>
          </a:p>
        </p:txBody>
      </p:sp>
      <p:sp>
        <p:nvSpPr>
          <p:cNvPr id="22" name="TextBox 21"/>
          <p:cNvSpPr txBox="1"/>
          <p:nvPr/>
        </p:nvSpPr>
        <p:spPr>
          <a:xfrm>
            <a:off x="6570014" y="4724011"/>
            <a:ext cx="685800" cy="369332"/>
          </a:xfrm>
          <a:prstGeom prst="rect">
            <a:avLst/>
          </a:prstGeom>
          <a:solidFill>
            <a:schemeClr val="bg1"/>
          </a:solidFill>
        </p:spPr>
        <p:txBody>
          <a:bodyPr wrap="square" rtlCol="0">
            <a:spAutoFit/>
          </a:bodyPr>
          <a:lstStyle/>
          <a:p>
            <a:endParaRPr lang="en-US" dirty="0"/>
          </a:p>
        </p:txBody>
      </p:sp>
      <p:sp>
        <p:nvSpPr>
          <p:cNvPr id="23" name="Rectangle 22"/>
          <p:cNvSpPr/>
          <p:nvPr/>
        </p:nvSpPr>
        <p:spPr>
          <a:xfrm>
            <a:off x="7547960" y="42345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24" name="Rectangle 23"/>
          <p:cNvSpPr/>
          <p:nvPr/>
        </p:nvSpPr>
        <p:spPr>
          <a:xfrm>
            <a:off x="7956671" y="42345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a:t>
            </a:r>
          </a:p>
        </p:txBody>
      </p:sp>
      <p:sp>
        <p:nvSpPr>
          <p:cNvPr id="25" name="Rectangle 24"/>
          <p:cNvSpPr/>
          <p:nvPr/>
        </p:nvSpPr>
        <p:spPr>
          <a:xfrm>
            <a:off x="8365382" y="42345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26" name="Rectangle 25"/>
          <p:cNvSpPr/>
          <p:nvPr/>
        </p:nvSpPr>
        <p:spPr>
          <a:xfrm>
            <a:off x="7547960" y="46917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7" name="Rectangle 26"/>
          <p:cNvSpPr/>
          <p:nvPr/>
        </p:nvSpPr>
        <p:spPr>
          <a:xfrm>
            <a:off x="7956671" y="46917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28" name="Rectangle 27"/>
          <p:cNvSpPr/>
          <p:nvPr/>
        </p:nvSpPr>
        <p:spPr>
          <a:xfrm>
            <a:off x="8365382" y="46917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29" name="Rectangle 28"/>
          <p:cNvSpPr/>
          <p:nvPr/>
        </p:nvSpPr>
        <p:spPr>
          <a:xfrm>
            <a:off x="8780808" y="46917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40</a:t>
            </a:r>
          </a:p>
        </p:txBody>
      </p:sp>
      <p:sp>
        <p:nvSpPr>
          <p:cNvPr id="30" name="Rectangle 29"/>
          <p:cNvSpPr/>
          <p:nvPr/>
        </p:nvSpPr>
        <p:spPr>
          <a:xfrm>
            <a:off x="7547960" y="51489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30</a:t>
            </a:r>
          </a:p>
        </p:txBody>
      </p:sp>
      <p:sp>
        <p:nvSpPr>
          <p:cNvPr id="31" name="Rectangle 30"/>
          <p:cNvSpPr/>
          <p:nvPr/>
        </p:nvSpPr>
        <p:spPr>
          <a:xfrm>
            <a:off x="7956671" y="51489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32" name="Rectangle 31"/>
          <p:cNvSpPr/>
          <p:nvPr/>
        </p:nvSpPr>
        <p:spPr>
          <a:xfrm>
            <a:off x="8365382" y="51489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a:t>
            </a:r>
          </a:p>
        </p:txBody>
      </p:sp>
      <p:sp>
        <p:nvSpPr>
          <p:cNvPr id="33" name="Rectangle 32"/>
          <p:cNvSpPr/>
          <p:nvPr/>
        </p:nvSpPr>
        <p:spPr>
          <a:xfrm>
            <a:off x="8780808" y="5148945"/>
            <a:ext cx="457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40</a:t>
            </a:r>
          </a:p>
        </p:txBody>
      </p:sp>
      <p:sp>
        <p:nvSpPr>
          <p:cNvPr id="34" name="Rounded Rectangle 33"/>
          <p:cNvSpPr/>
          <p:nvPr/>
        </p:nvSpPr>
        <p:spPr>
          <a:xfrm>
            <a:off x="3661760" y="5870622"/>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2060"/>
                </a:solidFill>
              </a:rPr>
              <a:t>Profit = 66 + 60 + (40 * 0.5) = 146</a:t>
            </a:r>
          </a:p>
        </p:txBody>
      </p:sp>
      <p:sp>
        <p:nvSpPr>
          <p:cNvPr id="35" name="Rounded Rectangle 34"/>
          <p:cNvSpPr/>
          <p:nvPr/>
        </p:nvSpPr>
        <p:spPr>
          <a:xfrm>
            <a:off x="3661760" y="5870622"/>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2060"/>
                </a:solidFill>
              </a:rPr>
              <a:t>Profit = 20 + 30 + 66 + 40 = 156</a:t>
            </a:r>
          </a:p>
        </p:txBody>
      </p:sp>
      <p:sp>
        <p:nvSpPr>
          <p:cNvPr id="36" name="Rounded Rectangle 35"/>
          <p:cNvSpPr/>
          <p:nvPr/>
        </p:nvSpPr>
        <p:spPr>
          <a:xfrm>
            <a:off x="3661760" y="5865856"/>
            <a:ext cx="4114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002060"/>
                </a:solidFill>
              </a:rPr>
              <a:t>Profit = 66 + 20 + 30 + 48 = 164</a:t>
            </a:r>
          </a:p>
        </p:txBody>
      </p:sp>
      <p:sp>
        <p:nvSpPr>
          <p:cNvPr id="37" name="TextBox 36"/>
          <p:cNvSpPr txBox="1"/>
          <p:nvPr/>
        </p:nvSpPr>
        <p:spPr>
          <a:xfrm>
            <a:off x="7575380" y="3319585"/>
            <a:ext cx="1828800" cy="830997"/>
          </a:xfrm>
          <a:prstGeom prst="rect">
            <a:avLst/>
          </a:prstGeom>
          <a:solidFill>
            <a:schemeClr val="accent1">
              <a:lumMod val="20000"/>
              <a:lumOff val="80000"/>
            </a:schemeClr>
          </a:solidFill>
          <a:ln>
            <a:solidFill>
              <a:srgbClr val="AD1457"/>
            </a:solidFill>
          </a:ln>
        </p:spPr>
        <p:txBody>
          <a:bodyPr wrap="square" rtlCol="0">
            <a:spAutoFit/>
          </a:bodyPr>
          <a:lstStyle/>
          <a:p>
            <a:pPr algn="ctr"/>
            <a:r>
              <a:rPr lang="en-US" sz="2400" dirty="0">
                <a:solidFill>
                  <a:srgbClr val="AD1457"/>
                </a:solidFill>
              </a:rPr>
              <a:t>Weight Capacity 100</a:t>
            </a:r>
          </a:p>
        </p:txBody>
      </p:sp>
      <p:sp>
        <p:nvSpPr>
          <p:cNvPr id="38" name="Rounded Rectangle 37"/>
          <p:cNvSpPr/>
          <p:nvPr/>
        </p:nvSpPr>
        <p:spPr>
          <a:xfrm>
            <a:off x="6583486" y="5188042"/>
            <a:ext cx="640080" cy="369332"/>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412124" y="5186174"/>
            <a:ext cx="981069" cy="406265"/>
          </a:xfrm>
          <a:prstGeom prst="rect">
            <a:avLst/>
          </a:prstGeom>
          <a:solidFill>
            <a:schemeClr val="bg1"/>
          </a:solidFill>
        </p:spPr>
        <p:txBody>
          <a:bodyPr wrap="square" rtlCol="0">
            <a:spAutoFit/>
          </a:bodyPr>
          <a:lstStyle/>
          <a:p>
            <a:endParaRPr lang="en-US" dirty="0"/>
          </a:p>
        </p:txBody>
      </p:sp>
      <p:cxnSp>
        <p:nvCxnSpPr>
          <p:cNvPr id="40" name="Straight Connector 39"/>
          <p:cNvCxnSpPr/>
          <p:nvPr/>
        </p:nvCxnSpPr>
        <p:spPr>
          <a:xfrm>
            <a:off x="5769228" y="1685108"/>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15002" y="1685108"/>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821794" y="1685108"/>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580452" y="22507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60898" y="22507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82292" y="22507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821794" y="22507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676307" y="28073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99206" y="28073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82882" y="28073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74383" y="2807344"/>
            <a:ext cx="4572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99132" y="2384158"/>
            <a:ext cx="6490648" cy="554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761719" y="1890164"/>
            <a:ext cx="411480" cy="41148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8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lef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hidden"/>
                                      </p:to>
                                    </p:set>
                                  </p:childTnLst>
                                </p:cTn>
                              </p:par>
                            </p:childTnLst>
                          </p:cTn>
                        </p:par>
                        <p:par>
                          <p:cTn id="56" fill="hold">
                            <p:stCondLst>
                              <p:cond delay="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left)">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11"/>
                                        </p:tgtEl>
                                        <p:attrNameLst>
                                          <p:attrName>style.visibility</p:attrName>
                                        </p:attrNameLst>
                                      </p:cBhvr>
                                      <p:to>
                                        <p:strVal val="hidden"/>
                                      </p:to>
                                    </p:set>
                                  </p:childTnLst>
                                </p:cTn>
                              </p:par>
                            </p:childTnLst>
                          </p:cTn>
                        </p:par>
                        <p:par>
                          <p:cTn id="88" fill="hold">
                            <p:stCondLst>
                              <p:cond delay="0"/>
                            </p:stCondLst>
                            <p:childTnLst>
                              <p:par>
                                <p:cTn id="89" presetID="10"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left)">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hidden"/>
                                      </p:to>
                                    </p:set>
                                  </p:childTnLst>
                                </p:cTn>
                              </p:par>
                            </p:childTnLst>
                          </p:cTn>
                        </p:par>
                        <p:par>
                          <p:cTn id="101" fill="hold">
                            <p:stCondLst>
                              <p:cond delay="0"/>
                            </p:stCondLst>
                            <p:childTnLst>
                              <p:par>
                                <p:cTn id="102" presetID="10" presetClass="entr" presetSubtype="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wipe(left)">
                                      <p:cBhvr>
                                        <p:cTn id="109" dur="500"/>
                                        <p:tgtEl>
                                          <p:spTgt spid="45"/>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5"/>
                                        </p:tgtEl>
                                        <p:attrNameLst>
                                          <p:attrName>style.visibility</p:attrName>
                                        </p:attrNameLst>
                                      </p:cBhvr>
                                      <p:to>
                                        <p:strVal val="hidden"/>
                                      </p:to>
                                    </p:set>
                                  </p:childTnLst>
                                </p:cTn>
                              </p:par>
                            </p:childTnLst>
                          </p:cTn>
                        </p:par>
                        <p:par>
                          <p:cTn id="114" fill="hold">
                            <p:stCondLst>
                              <p:cond delay="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childTnLst>
                          </p:cTn>
                        </p:par>
                        <p:par>
                          <p:cTn id="127" fill="hold">
                            <p:stCondLst>
                              <p:cond delay="0"/>
                            </p:stCondLst>
                            <p:childTnLst>
                              <p:par>
                                <p:cTn id="128" presetID="10" presetClass="entr" presetSubtype="0" fill="hold" grpId="0" nodeType="after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fade">
                                      <p:cBhvr>
                                        <p:cTn id="130" dur="5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1" fill="hold" grpId="0" nodeType="click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wheel(1)">
                                      <p:cBhvr>
                                        <p:cTn id="135" dur="2000"/>
                                        <p:tgtEl>
                                          <p:spTgt spid="52"/>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0" nodeType="clickEffect">
                                  <p:stCondLst>
                                    <p:cond delay="0"/>
                                  </p:stCondLst>
                                  <p:childTnLst>
                                    <p:set>
                                      <p:cBhvr>
                                        <p:cTn id="139" dur="1" fill="hold">
                                          <p:stCondLst>
                                            <p:cond delay="0"/>
                                          </p:stCondLst>
                                        </p:cTn>
                                        <p:tgtEl>
                                          <p:spTgt spid="1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fade">
                                      <p:cBhvr>
                                        <p:cTn id="144" dur="500"/>
                                        <p:tgtEl>
                                          <p:spTgt spid="35"/>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0" nodeType="clickEffect">
                                  <p:stCondLst>
                                    <p:cond delay="0"/>
                                  </p:stCondLst>
                                  <p:childTnLst>
                                    <p:set>
                                      <p:cBhvr>
                                        <p:cTn id="148" dur="1" fill="hold">
                                          <p:stCondLst>
                                            <p:cond delay="0"/>
                                          </p:stCondLst>
                                        </p:cTn>
                                        <p:tgtEl>
                                          <p:spTgt spid="2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5"/>
                                        </p:tgtEl>
                                        <p:attrNameLst>
                                          <p:attrName>style.visibility</p:attrName>
                                        </p:attrNameLst>
                                      </p:cBhvr>
                                      <p:to>
                                        <p:strVal val="hidden"/>
                                      </p:to>
                                    </p:set>
                                  </p:childTnLst>
                                </p:cTn>
                              </p:par>
                              <p:par>
                                <p:cTn id="153" presetID="21" presetClass="exit" presetSubtype="1" fill="hold" grpId="1" nodeType="withEffect">
                                  <p:stCondLst>
                                    <p:cond delay="0"/>
                                  </p:stCondLst>
                                  <p:childTnLst>
                                    <p:animEffect transition="out" filter="wheel(1)">
                                      <p:cBhvr>
                                        <p:cTn id="154" dur="1000"/>
                                        <p:tgtEl>
                                          <p:spTgt spid="52"/>
                                        </p:tgtEl>
                                      </p:cBhvr>
                                    </p:animEffect>
                                    <p:set>
                                      <p:cBhvr>
                                        <p:cTn id="155" dur="1" fill="hold">
                                          <p:stCondLst>
                                            <p:cond delay="999"/>
                                          </p:stCondLst>
                                        </p:cTn>
                                        <p:tgtEl>
                                          <p:spTgt spid="52"/>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wipe(left)">
                                      <p:cBhvr>
                                        <p:cTn id="160" dur="500"/>
                                        <p:tgtEl>
                                          <p:spTgt spid="49"/>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0" nodeType="clickEffect">
                                  <p:stCondLst>
                                    <p:cond delay="0"/>
                                  </p:stCondLst>
                                  <p:childTnLst>
                                    <p:set>
                                      <p:cBhvr>
                                        <p:cTn id="164" dur="1" fill="hold">
                                          <p:stCondLst>
                                            <p:cond delay="0"/>
                                          </p:stCondLst>
                                        </p:cTn>
                                        <p:tgtEl>
                                          <p:spTgt spid="16"/>
                                        </p:tgtEl>
                                        <p:attrNameLst>
                                          <p:attrName>style.visibility</p:attrName>
                                        </p:attrNameLst>
                                      </p:cBhvr>
                                      <p:to>
                                        <p:strVal val="hidden"/>
                                      </p:to>
                                    </p:set>
                                  </p:childTnLst>
                                </p:cTn>
                              </p:par>
                            </p:childTnLst>
                          </p:cTn>
                        </p:par>
                        <p:par>
                          <p:cTn id="165" fill="hold">
                            <p:stCondLst>
                              <p:cond delay="0"/>
                            </p:stCondLst>
                            <p:childTnLst>
                              <p:par>
                                <p:cTn id="166" presetID="10" presetClass="entr" presetSubtype="0" fill="hold" grpId="0" nodeType="after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fade">
                                      <p:cBhvr>
                                        <p:cTn id="168" dur="500"/>
                                        <p:tgtEl>
                                          <p:spTgt spid="30"/>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48"/>
                                        </p:tgtEl>
                                        <p:attrNameLst>
                                          <p:attrName>style.visibility</p:attrName>
                                        </p:attrNameLst>
                                      </p:cBhvr>
                                      <p:to>
                                        <p:strVal val="visible"/>
                                      </p:to>
                                    </p:set>
                                    <p:animEffect transition="in" filter="wipe(left)">
                                      <p:cBhvr>
                                        <p:cTn id="173" dur="500"/>
                                        <p:tgtEl>
                                          <p:spTgt spid="48"/>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grpId="0" nodeType="clickEffect">
                                  <p:stCondLst>
                                    <p:cond delay="0"/>
                                  </p:stCondLst>
                                  <p:childTnLst>
                                    <p:set>
                                      <p:cBhvr>
                                        <p:cTn id="177" dur="1" fill="hold">
                                          <p:stCondLst>
                                            <p:cond delay="0"/>
                                          </p:stCondLst>
                                        </p:cTn>
                                        <p:tgtEl>
                                          <p:spTgt spid="12"/>
                                        </p:tgtEl>
                                        <p:attrNameLst>
                                          <p:attrName>style.visibility</p:attrName>
                                        </p:attrNameLst>
                                      </p:cBhvr>
                                      <p:to>
                                        <p:strVal val="hidden"/>
                                      </p:to>
                                    </p:set>
                                  </p:childTnLst>
                                </p:cTn>
                              </p:par>
                            </p:childTnLst>
                          </p:cTn>
                        </p:par>
                        <p:par>
                          <p:cTn id="178" fill="hold">
                            <p:stCondLst>
                              <p:cond delay="0"/>
                            </p:stCondLst>
                            <p:childTnLst>
                              <p:par>
                                <p:cTn id="179" presetID="10" presetClass="entr" presetSubtype="0" fill="hold" grpId="0" nodeType="afterEffect">
                                  <p:stCondLst>
                                    <p:cond delay="0"/>
                                  </p:stCondLst>
                                  <p:childTnLst>
                                    <p:set>
                                      <p:cBhvr>
                                        <p:cTn id="180" dur="1" fill="hold">
                                          <p:stCondLst>
                                            <p:cond delay="0"/>
                                          </p:stCondLst>
                                        </p:cTn>
                                        <p:tgtEl>
                                          <p:spTgt spid="31"/>
                                        </p:tgtEl>
                                        <p:attrNameLst>
                                          <p:attrName>style.visibility</p:attrName>
                                        </p:attrNameLst>
                                      </p:cBhvr>
                                      <p:to>
                                        <p:strVal val="visible"/>
                                      </p:to>
                                    </p:set>
                                    <p:animEffect transition="in" filter="fade">
                                      <p:cBhvr>
                                        <p:cTn id="181" dur="500"/>
                                        <p:tgtEl>
                                          <p:spTgt spid="31"/>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nodeType="clickEffect">
                                  <p:stCondLst>
                                    <p:cond delay="0"/>
                                  </p:stCondLst>
                                  <p:childTnLst>
                                    <p:set>
                                      <p:cBhvr>
                                        <p:cTn id="185" dur="1" fill="hold">
                                          <p:stCondLst>
                                            <p:cond delay="0"/>
                                          </p:stCondLst>
                                        </p:cTn>
                                        <p:tgtEl>
                                          <p:spTgt spid="47"/>
                                        </p:tgtEl>
                                        <p:attrNameLst>
                                          <p:attrName>style.visibility</p:attrName>
                                        </p:attrNameLst>
                                      </p:cBhvr>
                                      <p:to>
                                        <p:strVal val="visible"/>
                                      </p:to>
                                    </p:set>
                                    <p:animEffect transition="in" filter="wipe(left)">
                                      <p:cBhvr>
                                        <p:cTn id="186" dur="500"/>
                                        <p:tgtEl>
                                          <p:spTgt spid="47"/>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0" nodeType="clickEffect">
                                  <p:stCondLst>
                                    <p:cond delay="0"/>
                                  </p:stCondLst>
                                  <p:childTnLst>
                                    <p:set>
                                      <p:cBhvr>
                                        <p:cTn id="190" dur="1" fill="hold">
                                          <p:stCondLst>
                                            <p:cond delay="0"/>
                                          </p:stCondLst>
                                        </p:cTn>
                                        <p:tgtEl>
                                          <p:spTgt spid="14"/>
                                        </p:tgtEl>
                                        <p:attrNameLst>
                                          <p:attrName>style.visibility</p:attrName>
                                        </p:attrNameLst>
                                      </p:cBhvr>
                                      <p:to>
                                        <p:strVal val="hidden"/>
                                      </p:to>
                                    </p:set>
                                  </p:childTnLst>
                                </p:cTn>
                              </p:par>
                            </p:childTnLst>
                          </p:cTn>
                        </p:par>
                        <p:par>
                          <p:cTn id="191" fill="hold">
                            <p:stCondLst>
                              <p:cond delay="0"/>
                            </p:stCondLst>
                            <p:childTnLst>
                              <p:par>
                                <p:cTn id="192" presetID="10" presetClass="entr" presetSubtype="0" fill="hold" grpId="0" nodeType="afterEffect">
                                  <p:stCondLst>
                                    <p:cond delay="0"/>
                                  </p:stCondLst>
                                  <p:childTnLst>
                                    <p:set>
                                      <p:cBhvr>
                                        <p:cTn id="193" dur="1" fill="hold">
                                          <p:stCondLst>
                                            <p:cond delay="0"/>
                                          </p:stCondLst>
                                        </p:cTn>
                                        <p:tgtEl>
                                          <p:spTgt spid="32"/>
                                        </p:tgtEl>
                                        <p:attrNameLst>
                                          <p:attrName>style.visibility</p:attrName>
                                        </p:attrNameLst>
                                      </p:cBhvr>
                                      <p:to>
                                        <p:strVal val="visible"/>
                                      </p:to>
                                    </p:set>
                                    <p:animEffect transition="in" filter="fade">
                                      <p:cBhvr>
                                        <p:cTn id="194" dur="500"/>
                                        <p:tgtEl>
                                          <p:spTgt spid="32"/>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50"/>
                                        </p:tgtEl>
                                        <p:attrNameLst>
                                          <p:attrName>style.visibility</p:attrName>
                                        </p:attrNameLst>
                                      </p:cBhvr>
                                      <p:to>
                                        <p:strVal val="visible"/>
                                      </p:to>
                                    </p:set>
                                    <p:animEffect transition="in" filter="wipe(left)">
                                      <p:cBhvr>
                                        <p:cTn id="199" dur="500"/>
                                        <p:tgtEl>
                                          <p:spTgt spid="50"/>
                                        </p:tgtEl>
                                      </p:cBhvr>
                                    </p:animEffect>
                                  </p:childTnLst>
                                </p:cTn>
                              </p:par>
                            </p:childTnLst>
                          </p:cTn>
                        </p:par>
                      </p:childTnLst>
                    </p:cTn>
                  </p:par>
                  <p:par>
                    <p:cTn id="200" fill="hold">
                      <p:stCondLst>
                        <p:cond delay="indefinite"/>
                      </p:stCondLst>
                      <p:childTnLst>
                        <p:par>
                          <p:cTn id="201" fill="hold">
                            <p:stCondLst>
                              <p:cond delay="0"/>
                            </p:stCondLst>
                            <p:childTnLst>
                              <p:par>
                                <p:cTn id="202" presetID="1" presetClass="exit" presetSubtype="0" fill="hold" grpId="0" nodeType="clickEffect">
                                  <p:stCondLst>
                                    <p:cond delay="0"/>
                                  </p:stCondLst>
                                  <p:childTnLst>
                                    <p:set>
                                      <p:cBhvr>
                                        <p:cTn id="203" dur="1" fill="hold">
                                          <p:stCondLst>
                                            <p:cond delay="0"/>
                                          </p:stCondLst>
                                        </p:cTn>
                                        <p:tgtEl>
                                          <p:spTgt spid="20"/>
                                        </p:tgtEl>
                                        <p:attrNameLst>
                                          <p:attrName>style.visibility</p:attrName>
                                        </p:attrNameLst>
                                      </p:cBhvr>
                                      <p:to>
                                        <p:strVal val="hidden"/>
                                      </p:to>
                                    </p:set>
                                  </p:childTnLst>
                                </p:cTn>
                              </p:par>
                            </p:childTnLst>
                          </p:cTn>
                        </p:par>
                        <p:par>
                          <p:cTn id="204" fill="hold">
                            <p:stCondLst>
                              <p:cond delay="0"/>
                            </p:stCondLst>
                            <p:childTnLst>
                              <p:par>
                                <p:cTn id="205" presetID="10" presetClass="entr" presetSubtype="0" fill="hold" grpId="0" nodeType="afterEffect">
                                  <p:stCondLst>
                                    <p:cond delay="0"/>
                                  </p:stCondLst>
                                  <p:childTnLst>
                                    <p:set>
                                      <p:cBhvr>
                                        <p:cTn id="206" dur="1" fill="hold">
                                          <p:stCondLst>
                                            <p:cond delay="0"/>
                                          </p:stCondLst>
                                        </p:cTn>
                                        <p:tgtEl>
                                          <p:spTgt spid="33"/>
                                        </p:tgtEl>
                                        <p:attrNameLst>
                                          <p:attrName>style.visibility</p:attrName>
                                        </p:attrNameLst>
                                      </p:cBhvr>
                                      <p:to>
                                        <p:strVal val="visible"/>
                                      </p:to>
                                    </p:set>
                                    <p:animEffect transition="in" filter="fade">
                                      <p:cBhvr>
                                        <p:cTn id="207" dur="500"/>
                                        <p:tgtEl>
                                          <p:spTgt spid="33"/>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0" nodeType="clickEffect">
                                  <p:stCondLst>
                                    <p:cond delay="0"/>
                                  </p:stCondLst>
                                  <p:childTnLst>
                                    <p:set>
                                      <p:cBhvr>
                                        <p:cTn id="211" dur="1" fill="hold">
                                          <p:stCondLst>
                                            <p:cond delay="0"/>
                                          </p:stCondLst>
                                        </p:cTn>
                                        <p:tgtEl>
                                          <p:spTgt spid="18"/>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36"/>
                                        </p:tgtEl>
                                        <p:attrNameLst>
                                          <p:attrName>style.visibility</p:attrName>
                                        </p:attrNameLst>
                                      </p:cBhvr>
                                      <p:to>
                                        <p:strVal val="visible"/>
                                      </p:to>
                                    </p:set>
                                    <p:animEffect transition="in" filter="fade">
                                      <p:cBhvr>
                                        <p:cTn id="216" dur="500"/>
                                        <p:tgtEl>
                                          <p:spTgt spid="36"/>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0" nodeType="clickEffect">
                                  <p:stCondLst>
                                    <p:cond delay="0"/>
                                  </p:stCondLst>
                                  <p:childTnLst>
                                    <p:set>
                                      <p:cBhvr>
                                        <p:cTn id="220" dur="1" fill="hold">
                                          <p:stCondLst>
                                            <p:cond delay="0"/>
                                          </p:stCondLst>
                                        </p:cTn>
                                        <p:tgtEl>
                                          <p:spTgt spid="39"/>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36"/>
                                        </p:tgtEl>
                                        <p:attrNameLst>
                                          <p:attrName>style.visibility</p:attrName>
                                        </p:attrNameLst>
                                      </p:cBhvr>
                                      <p:to>
                                        <p:strVal val="hidden"/>
                                      </p:to>
                                    </p:set>
                                  </p:childTnLst>
                                </p:cTn>
                              </p:par>
                            </p:childTnLst>
                          </p:cTn>
                        </p:par>
                        <p:par>
                          <p:cTn id="225" fill="hold">
                            <p:stCondLst>
                              <p:cond delay="0"/>
                            </p:stCondLst>
                            <p:childTnLst>
                              <p:par>
                                <p:cTn id="226" presetID="22" presetClass="entr" presetSubtype="1" fill="hold" grpId="0" nodeType="afterEffect">
                                  <p:stCondLst>
                                    <p:cond delay="0"/>
                                  </p:stCondLst>
                                  <p:childTnLst>
                                    <p:set>
                                      <p:cBhvr>
                                        <p:cTn id="227" dur="1" fill="hold">
                                          <p:stCondLst>
                                            <p:cond delay="0"/>
                                          </p:stCondLst>
                                        </p:cTn>
                                        <p:tgtEl>
                                          <p:spTgt spid="38"/>
                                        </p:tgtEl>
                                        <p:attrNameLst>
                                          <p:attrName>style.visibility</p:attrName>
                                        </p:attrNameLst>
                                      </p:cBhvr>
                                      <p:to>
                                        <p:strVal val="visible"/>
                                      </p:to>
                                    </p:set>
                                    <p:animEffect transition="in" filter="wipe(up)">
                                      <p:cBhvr>
                                        <p:cTn id="2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4" grpId="1" animBg="1"/>
      <p:bldP spid="35" grpId="0" animBg="1"/>
      <p:bldP spid="35" grpId="1" animBg="1"/>
      <p:bldP spid="36" grpId="0" animBg="1"/>
      <p:bldP spid="36" grpId="1" animBg="1"/>
      <p:bldP spid="37" grpId="0" animBg="1"/>
      <p:bldP spid="38" grpId="0" animBg="1"/>
      <p:bldP spid="39" grpId="0" animBg="1"/>
      <p:bldP spid="51" grpId="0" animBg="1"/>
      <p:bldP spid="52" grpId="0" animBg="1"/>
      <p:bldP spid="5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Fractional Knapsack Problem -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rgbClr val="424242"/>
              </a:solidFill>
            </p:spPr>
            <p:txBody>
              <a:bodyPr/>
              <a:lstStyle/>
              <a:p>
                <a:pPr marL="0" indent="0" algn="l">
                  <a:spcAft>
                    <a:spcPts val="0"/>
                  </a:spcAft>
                  <a:buNone/>
                </a:pPr>
                <a:r>
                  <a:rPr lang="en-US" b="1" dirty="0">
                    <a:solidFill>
                      <a:schemeClr val="tx2">
                        <a:lumMod val="60000"/>
                        <a:lumOff val="40000"/>
                      </a:schemeClr>
                    </a:solidFill>
                    <a:latin typeface="Consolas" pitchFamily="49" charset="0"/>
                    <a:cs typeface="Consolas" pitchFamily="49" charset="0"/>
                  </a:rPr>
                  <a:t>Algorithm: Greedy-Fractional-Knapsack (w[1..n], p[1..n], W) </a:t>
                </a:r>
              </a:p>
              <a:p>
                <a:pPr marL="0" indent="0" algn="l">
                  <a:spcAft>
                    <a:spcPts val="0"/>
                  </a:spcAft>
                  <a:buNone/>
                </a:pPr>
                <a:r>
                  <a:rPr lang="en-US" b="1" dirty="0">
                    <a:solidFill>
                      <a:srgbClr val="F9C5D7"/>
                    </a:solidFill>
                    <a:latin typeface="Consolas" pitchFamily="49" charset="0"/>
                    <a:cs typeface="Consolas" pitchFamily="49" charset="0"/>
                  </a:rPr>
                  <a:t>for </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 1 to n do </a:t>
                </a:r>
              </a:p>
              <a:p>
                <a:pPr marL="0" indent="0" algn="l">
                  <a:spcAft>
                    <a:spcPts val="0"/>
                  </a:spcAft>
                  <a:buNone/>
                </a:pPr>
                <a:r>
                  <a:rPr lang="en-US" b="1" dirty="0">
                    <a:solidFill>
                      <a:srgbClr val="F9C5D7"/>
                    </a:solidFill>
                    <a:latin typeface="Consolas" pitchFamily="49" charset="0"/>
                    <a:cs typeface="Consolas" pitchFamily="49" charset="0"/>
                  </a:rPr>
                  <a:t>	x[</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0 ; weight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0 </a:t>
                </a:r>
              </a:p>
              <a:p>
                <a:pPr marL="0" indent="0" algn="l">
                  <a:spcAft>
                    <a:spcPts val="0"/>
                  </a:spcAft>
                  <a:buNone/>
                </a:pPr>
                <a:r>
                  <a:rPr lang="en-US" b="1" dirty="0">
                    <a:solidFill>
                      <a:srgbClr val="F9C5D7"/>
                    </a:solidFill>
                    <a:latin typeface="Consolas" pitchFamily="49" charset="0"/>
                    <a:cs typeface="Consolas" pitchFamily="49" charset="0"/>
                  </a:rPr>
                  <a:t>While weight &lt; W do</a:t>
                </a:r>
              </a:p>
              <a:p>
                <a:pPr marL="0" indent="0" algn="l">
                  <a:spcAft>
                    <a:spcPts val="0"/>
                  </a:spcAft>
                  <a:buNone/>
                </a:pPr>
                <a:r>
                  <a:rPr lang="en-US" b="1" dirty="0">
                    <a:solidFill>
                      <a:srgbClr val="F9C5D7"/>
                    </a:solidFill>
                    <a:latin typeface="Consolas" pitchFamily="49" charset="0"/>
                    <a:cs typeface="Consolas" pitchFamily="49" charset="0"/>
                  </a:rPr>
                  <a:t>	</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the best remaining object</a:t>
                </a:r>
              </a:p>
              <a:p>
                <a:pPr marL="0" indent="0" algn="l">
                  <a:spcAft>
                    <a:spcPts val="0"/>
                  </a:spcAft>
                  <a:buNone/>
                </a:pPr>
                <a:r>
                  <a:rPr lang="en-US" b="1" dirty="0">
                    <a:solidFill>
                      <a:srgbClr val="F9C5D7"/>
                    </a:solidFill>
                    <a:latin typeface="Consolas" pitchFamily="49" charset="0"/>
                    <a:cs typeface="Consolas" pitchFamily="49" charset="0"/>
                  </a:rPr>
                  <a:t>   	if weight + w[</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 W then  </a:t>
                </a:r>
              </a:p>
              <a:p>
                <a:pPr marL="0" indent="0" algn="l">
                  <a:spcAft>
                    <a:spcPts val="0"/>
                  </a:spcAft>
                  <a:buNone/>
                </a:pPr>
                <a:r>
                  <a:rPr lang="en-US" b="1" dirty="0">
                    <a:solidFill>
                      <a:srgbClr val="F9C5D7"/>
                    </a:solidFill>
                    <a:latin typeface="Consolas" pitchFamily="49" charset="0"/>
                    <a:cs typeface="Consolas" pitchFamily="49" charset="0"/>
                  </a:rPr>
                  <a:t>      	x[</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 </m:t>
                    </m:r>
                  </m:oMath>
                </a14:m>
                <a:r>
                  <a:rPr lang="en-US" b="1" dirty="0">
                    <a:solidFill>
                      <a:srgbClr val="F9C5D7"/>
                    </a:solidFill>
                    <a:latin typeface="Consolas" pitchFamily="49" charset="0"/>
                    <a:cs typeface="Consolas" pitchFamily="49" charset="0"/>
                  </a:rPr>
                  <a:t>1 </a:t>
                </a:r>
              </a:p>
              <a:p>
                <a:pPr marL="0" indent="0" algn="l">
                  <a:spcAft>
                    <a:spcPts val="0"/>
                  </a:spcAft>
                  <a:buNone/>
                </a:pPr>
                <a:r>
                  <a:rPr lang="en-US" b="1" dirty="0">
                    <a:solidFill>
                      <a:srgbClr val="F9C5D7"/>
                    </a:solidFill>
                    <a:latin typeface="Consolas" pitchFamily="49" charset="0"/>
                    <a:cs typeface="Consolas" pitchFamily="49" charset="0"/>
                  </a:rPr>
                  <a:t>      	weight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weight + w[</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p>
              <a:p>
                <a:pPr marL="0" indent="0" algn="l">
                  <a:spcAft>
                    <a:spcPts val="0"/>
                  </a:spcAft>
                  <a:buNone/>
                </a:pPr>
                <a:r>
                  <a:rPr lang="en-US" b="1" dirty="0">
                    <a:solidFill>
                      <a:srgbClr val="F9C5D7"/>
                    </a:solidFill>
                    <a:latin typeface="Consolas" pitchFamily="49" charset="0"/>
                    <a:cs typeface="Consolas" pitchFamily="49" charset="0"/>
                  </a:rPr>
                  <a:t>   	else </a:t>
                </a:r>
              </a:p>
              <a:p>
                <a:pPr marL="0" indent="0" algn="l">
                  <a:spcAft>
                    <a:spcPts val="0"/>
                  </a:spcAft>
                  <a:buNone/>
                </a:pPr>
                <a:r>
                  <a:rPr lang="en-US" b="1" dirty="0">
                    <a:solidFill>
                      <a:srgbClr val="F9C5D7"/>
                    </a:solidFill>
                    <a:latin typeface="Consolas" pitchFamily="49" charset="0"/>
                    <a:cs typeface="Consolas" pitchFamily="49" charset="0"/>
                  </a:rPr>
                  <a:t>      	x[</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(W - weight) / w[</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p>
              <a:p>
                <a:pPr marL="0" indent="0" algn="l">
                  <a:spcAft>
                    <a:spcPts val="0"/>
                  </a:spcAft>
                  <a:buNone/>
                </a:pPr>
                <a:r>
                  <a:rPr lang="en-US" b="1" dirty="0">
                    <a:solidFill>
                      <a:srgbClr val="F9C5D7"/>
                    </a:solidFill>
                    <a:latin typeface="Consolas" pitchFamily="49" charset="0"/>
                    <a:cs typeface="Consolas" pitchFamily="49" charset="0"/>
                  </a:rPr>
                  <a:t>      	weight </a:t>
                </a:r>
                <a14:m>
                  <m:oMath xmlns:m="http://schemas.openxmlformats.org/officeDocument/2006/math">
                    <m:r>
                      <a:rPr lang="en-US" b="1" i="1">
                        <a:solidFill>
                          <a:srgbClr val="F9C5D7"/>
                        </a:solidFill>
                        <a:latin typeface="Cambria Math" panose="02040503050406030204" pitchFamily="18" charset="0"/>
                        <a:ea typeface="Cambria Math" panose="02040503050406030204" pitchFamily="18" charset="0"/>
                        <a:cs typeface="Consolas" pitchFamily="49" charset="0"/>
                      </a:rPr>
                      <m:t>←</m:t>
                    </m:r>
                  </m:oMath>
                </a14:m>
                <a:r>
                  <a:rPr lang="en-US" b="1" dirty="0">
                    <a:solidFill>
                      <a:srgbClr val="F9C5D7"/>
                    </a:solidFill>
                    <a:latin typeface="Consolas" pitchFamily="49" charset="0"/>
                    <a:cs typeface="Consolas" pitchFamily="49" charset="0"/>
                  </a:rPr>
                  <a:t> W </a:t>
                </a:r>
              </a:p>
              <a:p>
                <a:pPr marL="0" indent="0" algn="l">
                  <a:spcAft>
                    <a:spcPts val="0"/>
                  </a:spcAft>
                  <a:buNone/>
                </a:pPr>
                <a:r>
                  <a:rPr lang="en-US" b="1" dirty="0">
                    <a:solidFill>
                      <a:srgbClr val="F9C5D7"/>
                    </a:solidFill>
                    <a:latin typeface="Consolas" pitchFamily="49" charset="0"/>
                    <a:cs typeface="Consolas" pitchFamily="49" charset="0"/>
                  </a:rPr>
                  <a:t>return x</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1527"/>
                </a:stretch>
              </a:blipFill>
            </p:spPr>
            <p:txBody>
              <a:bodyPr/>
              <a:lstStyle/>
              <a:p>
                <a:r>
                  <a:rPr lang="en-US">
                    <a:noFill/>
                  </a:rPr>
                  <a:t> </a:t>
                </a:r>
              </a:p>
            </p:txBody>
          </p:sp>
        </mc:Fallback>
      </mc:AlternateContent>
      <p:sp>
        <p:nvSpPr>
          <p:cNvPr id="5" name="Rounded Rectangular Callout 4"/>
          <p:cNvSpPr/>
          <p:nvPr/>
        </p:nvSpPr>
        <p:spPr>
          <a:xfrm>
            <a:off x="5849468" y="3415553"/>
            <a:ext cx="4389120" cy="1188720"/>
          </a:xfrm>
          <a:prstGeom prst="wedgeRoundRectCallout">
            <a:avLst>
              <a:gd name="adj1" fmla="val -33658"/>
              <a:gd name="adj2" fmla="val 80049"/>
              <a:gd name="adj3" fmla="val 16667"/>
            </a:avLst>
          </a:prstGeom>
          <a:solidFill>
            <a:schemeClr val="accent5">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AD1457"/>
                </a:solidFill>
              </a:rPr>
              <a:t>W = 100 and Current weight in knapsack= 60</a:t>
            </a:r>
          </a:p>
          <a:p>
            <a:r>
              <a:rPr lang="en-US" dirty="0">
                <a:solidFill>
                  <a:srgbClr val="AD1457"/>
                </a:solidFill>
              </a:rPr>
              <a:t>Object weight = 50</a:t>
            </a:r>
          </a:p>
          <a:p>
            <a:r>
              <a:rPr lang="en-US" dirty="0">
                <a:solidFill>
                  <a:srgbClr val="AD1457"/>
                </a:solidFill>
              </a:rPr>
              <a:t>The fraction of object to be included will be </a:t>
            </a:r>
          </a:p>
          <a:p>
            <a:pPr algn="ctr"/>
            <a:r>
              <a:rPr lang="en-US" sz="2000" b="1" dirty="0">
                <a:solidFill>
                  <a:srgbClr val="AD1457"/>
                </a:solidFill>
              </a:rPr>
              <a:t>(100 – 60) / 50 = 0.8 </a:t>
            </a:r>
          </a:p>
        </p:txBody>
      </p:sp>
      <p:sp>
        <p:nvSpPr>
          <p:cNvPr id="6" name="Rounded Rectangle 5"/>
          <p:cNvSpPr/>
          <p:nvPr/>
        </p:nvSpPr>
        <p:spPr>
          <a:xfrm>
            <a:off x="3294530" y="4935071"/>
            <a:ext cx="3291840" cy="457200"/>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6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strips(upRight)">
                                      <p:cBhvr>
                                        <p:cTn id="57" dur="1500"/>
                                        <p:tgtEl>
                                          <p:spTgt spid="6"/>
                                        </p:tgtEl>
                                      </p:cBhvr>
                                    </p:animEffect>
                                  </p:childTnLst>
                                </p:cTn>
                              </p:par>
                            </p:childTnLst>
                          </p:cTn>
                        </p:par>
                        <p:par>
                          <p:cTn id="58" fill="hold">
                            <p:stCondLst>
                              <p:cond delay="1500"/>
                            </p:stCondLst>
                            <p:childTnLst>
                              <p:par>
                                <p:cTn id="59" presetID="22" presetClass="entr" presetSubtype="4"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down)">
                                      <p:cBhvr>
                                        <p:cTn id="61" dur="10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500"/>
                                        <p:tgtEl>
                                          <p:spTgt spid="3">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500"/>
                                        <p:tgtEl>
                                          <p:spTgt spid="3">
                                            <p:txEl>
                                              <p:pRg st="11" end="11"/>
                                            </p:txEl>
                                          </p:spTgt>
                                        </p:tgtEl>
                                      </p:cBhvr>
                                    </p:animEffect>
                                  </p:childTnLst>
                                </p:cTn>
                              </p:par>
                              <p:par>
                                <p:cTn id="72" presetID="1" presetClass="exit" presetSubtype="0" fill="hold" grpId="1" nodeType="withEffect">
                                  <p:stCondLst>
                                    <p:cond delay="0"/>
                                  </p:stCondLst>
                                  <p:childTnLst>
                                    <p:set>
                                      <p:cBhvr>
                                        <p:cTn id="73" dur="1" fill="hold">
                                          <p:stCondLst>
                                            <p:cond delay="0"/>
                                          </p:stCondLst>
                                        </p:cTn>
                                        <p:tgtEl>
                                          <p:spTgt spid="6"/>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a:t>Consider Knapsack capacity </a:t>
                </a:r>
                <a14:m>
                  <m:oMath xmlns:m="http://schemas.openxmlformats.org/officeDocument/2006/math">
                    <m:r>
                      <a:rPr lang="en-US" i="1" dirty="0">
                        <a:latin typeface="Cambria Math" panose="02040503050406030204" pitchFamily="18" charset="0"/>
                      </a:rPr>
                      <m:t>𝑊</m:t>
                    </m:r>
                    <m:r>
                      <a:rPr lang="en-US" i="1" dirty="0">
                        <a:latin typeface="Cambria Math" panose="02040503050406030204" pitchFamily="18" charset="0"/>
                      </a:rPr>
                      <m:t>=50</m:t>
                    </m:r>
                  </m:oMath>
                </a14:m>
                <a:r>
                  <a:rPr lang="en-US" dirty="0"/>
                  <a:t>, </a:t>
                </a:r>
                <a14:m>
                  <m:oMath xmlns:m="http://schemas.openxmlformats.org/officeDocument/2006/math">
                    <m:r>
                      <a:rPr lang="en-US" i="1" dirty="0">
                        <a:latin typeface="Cambria Math" panose="02040503050406030204" pitchFamily="18" charset="0"/>
                      </a:rPr>
                      <m:t>𝑤</m:t>
                    </m:r>
                    <m:r>
                      <a:rPr lang="en-US" i="1" dirty="0">
                        <a:latin typeface="Cambria Math" panose="02040503050406030204" pitchFamily="18" charset="0"/>
                      </a:rPr>
                      <m:t> = (10, 20, 40) </m:t>
                    </m:r>
                  </m:oMath>
                </a14:m>
                <a:r>
                  <a:rPr lang="en-US" dirty="0"/>
                  <a:t>and </a:t>
                </a:r>
                <a14:m>
                  <m:oMath xmlns:m="http://schemas.openxmlformats.org/officeDocument/2006/math">
                    <m:r>
                      <a:rPr lang="en-US" i="1" dirty="0">
                        <a:latin typeface="Cambria Math" panose="02040503050406030204" pitchFamily="18" charset="0"/>
                      </a:rPr>
                      <m:t>𝑣</m:t>
                    </m:r>
                    <m:r>
                      <a:rPr lang="en-US" i="1" dirty="0">
                        <a:latin typeface="Cambria Math" panose="02040503050406030204" pitchFamily="18" charset="0"/>
                      </a:rPr>
                      <m:t> = (60, 80,100) </m:t>
                    </m:r>
                  </m:oMath>
                </a14:m>
                <a:r>
                  <a:rPr lang="en-US" dirty="0"/>
                  <a:t>find the maximum profit using greedy approach.</a:t>
                </a:r>
              </a:p>
              <a:p>
                <a:pPr marL="457200" indent="-457200">
                  <a:buFont typeface="+mj-lt"/>
                  <a:buAutoNum type="arabicPeriod"/>
                </a:pPr>
                <a:r>
                  <a:rPr lang="en-US" dirty="0"/>
                  <a:t>Consider Knapsack capacity </a:t>
                </a:r>
                <a14:m>
                  <m:oMath xmlns:m="http://schemas.openxmlformats.org/officeDocument/2006/math">
                    <m:r>
                      <a:rPr lang="en-US" i="1" dirty="0">
                        <a:latin typeface="Cambria Math" panose="02040503050406030204" pitchFamily="18" charset="0"/>
                      </a:rPr>
                      <m:t>𝑊</m:t>
                    </m:r>
                    <m:r>
                      <a:rPr lang="en-US" i="1" dirty="0">
                        <a:latin typeface="Cambria Math" panose="02040503050406030204" pitchFamily="18" charset="0"/>
                      </a:rPr>
                      <m:t> = 10</m:t>
                    </m:r>
                  </m:oMath>
                </a14:m>
                <a:r>
                  <a:rPr lang="en-US" dirty="0"/>
                  <a:t>, </a:t>
                </a:r>
                <a14:m>
                  <m:oMath xmlns:m="http://schemas.openxmlformats.org/officeDocument/2006/math">
                    <m:r>
                      <a:rPr lang="en-US" i="1" dirty="0">
                        <a:latin typeface="Cambria Math" panose="02040503050406030204" pitchFamily="18" charset="0"/>
                      </a:rPr>
                      <m:t>𝑤</m:t>
                    </m:r>
                    <m:r>
                      <a:rPr lang="en-US" i="1" dirty="0">
                        <a:latin typeface="Cambria Math" panose="02040503050406030204" pitchFamily="18" charset="0"/>
                      </a:rPr>
                      <m:t>=(4, 8, 2, 6, 1) </m:t>
                    </m:r>
                  </m:oMath>
                </a14:m>
                <a:r>
                  <a:rPr lang="en-US" dirty="0"/>
                  <a:t>and </a:t>
                </a:r>
                <a14:m>
                  <m:oMath xmlns:m="http://schemas.openxmlformats.org/officeDocument/2006/math">
                    <m:r>
                      <a:rPr lang="en-US" i="1" dirty="0">
                        <a:latin typeface="Cambria Math" panose="02040503050406030204" pitchFamily="18" charset="0"/>
                      </a:rPr>
                      <m:t>𝑣</m:t>
                    </m:r>
                    <m:r>
                      <a:rPr lang="en-US" i="1" dirty="0">
                        <a:latin typeface="Cambria Math" panose="02040503050406030204" pitchFamily="18" charset="0"/>
                      </a:rPr>
                      <m:t> = (12, 32, 40, 30, 50)</m:t>
                    </m:r>
                  </m:oMath>
                </a14:m>
                <a:r>
                  <a:rPr lang="en-US" dirty="0"/>
                  <a:t>. Find the maximum profit using greedy approach.</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1636" r="-818"/>
                </a:stretch>
              </a:blipFill>
            </p:spPr>
            <p:txBody>
              <a:bodyPr/>
              <a:lstStyle/>
              <a:p>
                <a:r>
                  <a:rPr lang="en-US">
                    <a:noFill/>
                  </a:rPr>
                  <a:t> </a:t>
                </a:r>
              </a:p>
            </p:txBody>
          </p:sp>
        </mc:Fallback>
      </mc:AlternateContent>
    </p:spTree>
    <p:extLst>
      <p:ext uri="{BB962C8B-B14F-4D97-AF65-F5344CB8AC3E}">
        <p14:creationId xmlns:p14="http://schemas.microsoft.com/office/powerpoint/2010/main" val="4262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Selection Problem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61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Activity Selection Problem is </a:t>
                </a:r>
                <a:r>
                  <a:rPr lang="en-US" dirty="0">
                    <a:solidFill>
                      <a:srgbClr val="AD1457"/>
                    </a:solidFill>
                  </a:rPr>
                  <a:t>an optimization problem </a:t>
                </a:r>
                <a:r>
                  <a:rPr lang="en-US" dirty="0"/>
                  <a:t>which deals with the selection of non-overlapping activities that needs to be executed by a single person or a machine in a given time duration.</a:t>
                </a:r>
              </a:p>
              <a:p>
                <a:r>
                  <a:rPr lang="en-US" dirty="0"/>
                  <a:t>An activity-selection can also be applicable for </a:t>
                </a:r>
                <a:r>
                  <a:rPr lang="en-US" dirty="0">
                    <a:solidFill>
                      <a:srgbClr val="AD1457"/>
                    </a:solidFill>
                  </a:rPr>
                  <a:t>scheduling a resourc</a:t>
                </a:r>
                <a:r>
                  <a:rPr lang="en-US" b="1" dirty="0">
                    <a:solidFill>
                      <a:srgbClr val="AD1457"/>
                    </a:solidFill>
                  </a:rPr>
                  <a:t>e </a:t>
                </a:r>
                <a:r>
                  <a:rPr lang="en-US" dirty="0"/>
                  <a:t>among several competing activities.</a:t>
                </a:r>
              </a:p>
              <a:p>
                <a:r>
                  <a:rPr lang="en-US" dirty="0"/>
                  <a:t>We are given a set </a:t>
                </a:r>
                <a14:m>
                  <m:oMath xmlns:m="http://schemas.openxmlformats.org/officeDocument/2006/math">
                    <m:r>
                      <a:rPr lang="en-US" b="1" i="1" dirty="0">
                        <a:solidFill>
                          <a:srgbClr val="0066FF"/>
                        </a:solidFill>
                        <a:latin typeface="Cambria Math" panose="02040503050406030204" pitchFamily="18" charset="0"/>
                      </a:rPr>
                      <m:t>𝑆</m:t>
                    </m:r>
                  </m:oMath>
                </a14:m>
                <a:r>
                  <a:rPr lang="en-US" b="1" i="1" dirty="0">
                    <a:solidFill>
                      <a:srgbClr val="0066FF"/>
                    </a:solidFill>
                    <a:latin typeface="Cambria Math" panose="02040503050406030204" pitchFamily="18" charset="0"/>
                  </a:rPr>
                  <a:t> </a:t>
                </a:r>
                <a:r>
                  <a:rPr lang="en-US" dirty="0"/>
                  <a:t>of </a:t>
                </a:r>
                <a14:m>
                  <m:oMath xmlns:m="http://schemas.openxmlformats.org/officeDocument/2006/math">
                    <m:r>
                      <a:rPr lang="en-US" b="1" i="1" dirty="0">
                        <a:solidFill>
                          <a:srgbClr val="0066FF"/>
                        </a:solidFill>
                        <a:latin typeface="Cambria Math" panose="02040503050406030204" pitchFamily="18" charset="0"/>
                      </a:rPr>
                      <m:t>𝑛</m:t>
                    </m:r>
                    <m:r>
                      <a:rPr lang="en-US" b="1" i="1" dirty="0">
                        <a:solidFill>
                          <a:srgbClr val="0066FF"/>
                        </a:solidFill>
                        <a:latin typeface="Cambria Math" panose="02040503050406030204" pitchFamily="18" charset="0"/>
                      </a:rPr>
                      <m:t> </m:t>
                    </m:r>
                  </m:oMath>
                </a14:m>
                <a:r>
                  <a:rPr lang="en-US" dirty="0"/>
                  <a:t>activities with start time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𝒔</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 </m:t>
                    </m:r>
                  </m:oMath>
                </a14:m>
                <a:r>
                  <a:rPr lang="en-US" dirty="0"/>
                  <a:t>and finish time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𝒇</m:t>
                        </m:r>
                      </m:e>
                      <m:sub>
                        <m:r>
                          <a:rPr lang="en-US" b="1" i="1" dirty="0">
                            <a:solidFill>
                              <a:srgbClr val="0066FF"/>
                            </a:solidFill>
                            <a:latin typeface="Cambria Math" panose="02040503050406030204" pitchFamily="18" charset="0"/>
                          </a:rPr>
                          <m:t>𝒊</m:t>
                        </m:r>
                      </m:sub>
                    </m:sSub>
                  </m:oMath>
                </a14:m>
                <a:r>
                  <a:rPr lang="en-US" dirty="0"/>
                  <a:t>, of an </a:t>
                </a:r>
                <a14:m>
                  <m:oMath xmlns:m="http://schemas.openxmlformats.org/officeDocument/2006/math">
                    <m:sSup>
                      <m:sSupPr>
                        <m:ctrlPr>
                          <a:rPr lang="en-US" b="1" i="1" dirty="0">
                            <a:solidFill>
                              <a:srgbClr val="0066FF"/>
                            </a:solidFill>
                            <a:latin typeface="Cambria Math" panose="02040503050406030204" pitchFamily="18" charset="0"/>
                          </a:rPr>
                        </m:ctrlPr>
                      </m:sSupPr>
                      <m:e>
                        <m:r>
                          <a:rPr lang="en-US" b="1" i="1" dirty="0">
                            <a:solidFill>
                              <a:srgbClr val="0066FF"/>
                            </a:solidFill>
                            <a:latin typeface="Cambria Math" panose="02040503050406030204" pitchFamily="18" charset="0"/>
                          </a:rPr>
                          <m:t>𝒊</m:t>
                        </m:r>
                      </m:e>
                      <m:sup>
                        <m:r>
                          <a:rPr lang="en-US" b="1" i="1" dirty="0">
                            <a:solidFill>
                              <a:srgbClr val="0066FF"/>
                            </a:solidFill>
                            <a:latin typeface="Cambria Math" panose="02040503050406030204" pitchFamily="18" charset="0"/>
                          </a:rPr>
                          <m:t>𝒕𝒉</m:t>
                        </m:r>
                      </m:sup>
                    </m:sSup>
                  </m:oMath>
                </a14:m>
                <a:r>
                  <a:rPr lang="en-US" dirty="0"/>
                  <a:t> activity. Find the </a:t>
                </a:r>
                <a:r>
                  <a:rPr lang="en-US" dirty="0">
                    <a:solidFill>
                      <a:srgbClr val="AD1457"/>
                    </a:solidFill>
                  </a:rPr>
                  <a:t>maximum size set of mutually compatible activities</a:t>
                </a:r>
                <a:r>
                  <a:rPr lang="en-US" dirty="0"/>
                  <a:t>.</a:t>
                </a:r>
              </a:p>
              <a:p>
                <a:r>
                  <a:rPr lang="en-US" dirty="0"/>
                  <a:t>Activities </a:t>
                </a:r>
                <a14:m>
                  <m:oMath xmlns:m="http://schemas.openxmlformats.org/officeDocument/2006/math">
                    <m:r>
                      <a:rPr lang="en-US" b="1" i="1" dirty="0">
                        <a:solidFill>
                          <a:srgbClr val="0066FF"/>
                        </a:solidFill>
                        <a:latin typeface="Cambria Math" panose="02040503050406030204" pitchFamily="18" charset="0"/>
                      </a:rPr>
                      <m:t>𝒊</m:t>
                    </m:r>
                  </m:oMath>
                </a14:m>
                <a:r>
                  <a:rPr lang="en-US" dirty="0"/>
                  <a:t> and</a:t>
                </a:r>
                <a14:m>
                  <m:oMath xmlns:m="http://schemas.openxmlformats.org/officeDocument/2006/math">
                    <m:r>
                      <a:rPr lang="en-US" b="1" i="1" dirty="0">
                        <a:solidFill>
                          <a:srgbClr val="0066FF"/>
                        </a:solidFill>
                        <a:latin typeface="Cambria Math" panose="02040503050406030204" pitchFamily="18" charset="0"/>
                      </a:rPr>
                      <m:t> </m:t>
                    </m:r>
                    <m:r>
                      <a:rPr lang="en-US" b="1" i="1" dirty="0">
                        <a:solidFill>
                          <a:srgbClr val="0066FF"/>
                        </a:solidFill>
                        <a:latin typeface="Cambria Math" panose="02040503050406030204" pitchFamily="18" charset="0"/>
                      </a:rPr>
                      <m:t>𝒋</m:t>
                    </m:r>
                    <m:r>
                      <a:rPr lang="en-US" b="1" i="1" dirty="0">
                        <a:solidFill>
                          <a:srgbClr val="0066FF"/>
                        </a:solidFill>
                        <a:latin typeface="Cambria Math" panose="02040503050406030204" pitchFamily="18" charset="0"/>
                      </a:rPr>
                      <m:t> </m:t>
                    </m:r>
                  </m:oMath>
                </a14:m>
                <a:r>
                  <a:rPr lang="en-US" dirty="0"/>
                  <a:t>are compatible if the half-open internal </a:t>
                </a:r>
                <a14:m>
                  <m:oMath xmlns:m="http://schemas.openxmlformats.org/officeDocument/2006/math">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𝒔</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𝒇</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 </m:t>
                    </m:r>
                  </m:oMath>
                </a14:m>
                <a:r>
                  <a:rPr lang="en-US" dirty="0"/>
                  <a:t>and </a:t>
                </a:r>
                <a14:m>
                  <m:oMath xmlns:m="http://schemas.openxmlformats.org/officeDocument/2006/math">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𝒔</m:t>
                        </m:r>
                      </m:e>
                      <m:sub>
                        <m:r>
                          <a:rPr lang="en-US" b="1" i="1" dirty="0">
                            <a:solidFill>
                              <a:srgbClr val="0066FF"/>
                            </a:solidFill>
                            <a:latin typeface="Cambria Math" panose="02040503050406030204" pitchFamily="18" charset="0"/>
                          </a:rPr>
                          <m:t>𝒋</m:t>
                        </m:r>
                      </m:sub>
                    </m:sSub>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𝒇</m:t>
                        </m:r>
                      </m:e>
                      <m:sub>
                        <m:r>
                          <a:rPr lang="en-US" b="1" i="1" dirty="0">
                            <a:solidFill>
                              <a:srgbClr val="0066FF"/>
                            </a:solidFill>
                            <a:latin typeface="Cambria Math" panose="02040503050406030204" pitchFamily="18" charset="0"/>
                          </a:rPr>
                          <m:t>𝒋</m:t>
                        </m:r>
                      </m:sub>
                    </m:sSub>
                    <m:r>
                      <a:rPr lang="en-US" b="1" i="1" dirty="0">
                        <a:solidFill>
                          <a:srgbClr val="0066FF"/>
                        </a:solidFill>
                        <a:latin typeface="Cambria Math" panose="02040503050406030204" pitchFamily="18" charset="0"/>
                      </a:rPr>
                      <m:t>) </m:t>
                    </m:r>
                  </m:oMath>
                </a14:m>
                <a:r>
                  <a:rPr lang="en-US" dirty="0">
                    <a:solidFill>
                      <a:srgbClr val="AD1457"/>
                    </a:solidFill>
                  </a:rPr>
                  <a:t>do not overlap</a:t>
                </a:r>
                <a:r>
                  <a:rPr lang="en-US" dirty="0"/>
                  <a:t>, that is, </a:t>
                </a:r>
                <a14:m>
                  <m:oMath xmlns:m="http://schemas.openxmlformats.org/officeDocument/2006/math">
                    <m:r>
                      <a:rPr lang="en-US" b="1" i="1" dirty="0">
                        <a:solidFill>
                          <a:srgbClr val="0066FF"/>
                        </a:solidFill>
                        <a:latin typeface="Cambria Math" panose="02040503050406030204" pitchFamily="18" charset="0"/>
                      </a:rPr>
                      <m:t>𝒊</m:t>
                    </m:r>
                  </m:oMath>
                </a14:m>
                <a:r>
                  <a:rPr lang="en-US" b="1" i="1" dirty="0">
                    <a:solidFill>
                      <a:srgbClr val="0066FF"/>
                    </a:solidFill>
                    <a:latin typeface="Cambria Math" panose="02040503050406030204" pitchFamily="18" charset="0"/>
                  </a:rPr>
                  <a:t> </a:t>
                </a:r>
                <a:r>
                  <a:rPr lang="en-US" dirty="0"/>
                  <a:t>and</a:t>
                </a:r>
                <a:r>
                  <a:rPr lang="en-US" dirty="0">
                    <a:solidFill>
                      <a:srgbClr val="FF0000"/>
                    </a:solidFill>
                  </a:rPr>
                  <a:t> </a:t>
                </a:r>
                <a14:m>
                  <m:oMath xmlns:m="http://schemas.openxmlformats.org/officeDocument/2006/math">
                    <m:r>
                      <a:rPr lang="en-US" b="1" i="1" dirty="0">
                        <a:solidFill>
                          <a:srgbClr val="0066FF"/>
                        </a:solidFill>
                        <a:latin typeface="Cambria Math" panose="02040503050406030204" pitchFamily="18" charset="0"/>
                      </a:rPr>
                      <m:t>𝒋</m:t>
                    </m:r>
                  </m:oMath>
                </a14:m>
                <a:r>
                  <a:rPr lang="en-US" dirty="0">
                    <a:solidFill>
                      <a:srgbClr val="FF0000"/>
                    </a:solidFill>
                  </a:rPr>
                  <a:t> </a:t>
                </a:r>
                <a:r>
                  <a:rPr lang="en-US" dirty="0"/>
                  <a:t>are compatible if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𝒔</m:t>
                        </m:r>
                      </m:e>
                      <m:sub>
                        <m:r>
                          <a:rPr lang="en-US" b="1" i="1" dirty="0">
                            <a:solidFill>
                              <a:srgbClr val="0066FF"/>
                            </a:solidFill>
                            <a:latin typeface="Cambria Math" panose="02040503050406030204" pitchFamily="18" charset="0"/>
                          </a:rPr>
                          <m:t>𝒊</m:t>
                        </m:r>
                      </m:sub>
                    </m:sSub>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𝒇</m:t>
                        </m:r>
                      </m:e>
                      <m:sub>
                        <m:r>
                          <a:rPr lang="en-US" b="1" i="1" dirty="0">
                            <a:solidFill>
                              <a:srgbClr val="0066FF"/>
                            </a:solidFill>
                            <a:latin typeface="Cambria Math" panose="02040503050406030204" pitchFamily="18" charset="0"/>
                          </a:rPr>
                          <m:t>𝒋</m:t>
                        </m:r>
                      </m:sub>
                    </m:sSub>
                  </m:oMath>
                </a14:m>
                <a:r>
                  <a:rPr lang="en-US" dirty="0"/>
                  <a:t> or </a:t>
                </a:r>
                <a14:m>
                  <m:oMath xmlns:m="http://schemas.openxmlformats.org/officeDocument/2006/math">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𝒔</m:t>
                        </m:r>
                      </m:e>
                      <m:sub>
                        <m:r>
                          <a:rPr lang="en-US" b="1" i="1" dirty="0">
                            <a:solidFill>
                              <a:srgbClr val="0066FF"/>
                            </a:solidFill>
                            <a:latin typeface="Cambria Math" panose="02040503050406030204" pitchFamily="18" charset="0"/>
                          </a:rPr>
                          <m:t>𝒋</m:t>
                        </m:r>
                      </m:sub>
                    </m:sSub>
                    <m:r>
                      <a:rPr lang="en-US" b="1" i="1" dirty="0">
                        <a:solidFill>
                          <a:srgbClr val="0066FF"/>
                        </a:solidFill>
                        <a:latin typeface="Cambria Math" panose="02040503050406030204" pitchFamily="18" charset="0"/>
                      </a:rPr>
                      <m:t>≥</m:t>
                    </m:r>
                    <m:sSub>
                      <m:sSubPr>
                        <m:ctrlPr>
                          <a:rPr lang="en-US" b="1" i="1" dirty="0">
                            <a:solidFill>
                              <a:srgbClr val="0066FF"/>
                            </a:solidFill>
                            <a:latin typeface="Cambria Math" panose="02040503050406030204" pitchFamily="18" charset="0"/>
                          </a:rPr>
                        </m:ctrlPr>
                      </m:sSubPr>
                      <m:e>
                        <m:r>
                          <a:rPr lang="en-US" b="1" i="1" dirty="0">
                            <a:solidFill>
                              <a:srgbClr val="0066FF"/>
                            </a:solidFill>
                            <a:latin typeface="Cambria Math" panose="02040503050406030204" pitchFamily="18" charset="0"/>
                          </a:rPr>
                          <m:t>𝒇</m:t>
                        </m:r>
                      </m:e>
                      <m:sub>
                        <m:r>
                          <a:rPr lang="en-US" b="1" i="1" dirty="0">
                            <a:solidFill>
                              <a:srgbClr val="0066FF"/>
                            </a:solidFill>
                            <a:latin typeface="Cambria Math" panose="02040503050406030204" pitchFamily="18" charset="0"/>
                          </a:rPr>
                          <m:t>𝒊</m:t>
                        </m:r>
                      </m:sub>
                    </m:sSub>
                  </m:oMath>
                </a14:m>
                <a:r>
                  <a:rPr lang="en-US" dirty="0"/>
                  <a:t>.</a:t>
                </a:r>
              </a:p>
              <a:p>
                <a:r>
                  <a:rPr lang="en-US" b="1" dirty="0" err="1">
                    <a:solidFill>
                      <a:srgbClr val="C00000"/>
                    </a:solidFill>
                  </a:rPr>
                  <a:t>S</a:t>
                </a:r>
                <a:r>
                  <a:rPr lang="en-US" b="1" baseline="-25000" dirty="0" err="1">
                    <a:solidFill>
                      <a:srgbClr val="C00000"/>
                    </a:solidFill>
                  </a:rPr>
                  <a:t>ij</a:t>
                </a:r>
                <a:r>
                  <a:rPr lang="en-US" b="1" dirty="0">
                    <a:solidFill>
                      <a:srgbClr val="C00000"/>
                    </a:solidFill>
                  </a:rPr>
                  <a:t> = all the activities which 	starts after a</a:t>
                </a:r>
                <a:r>
                  <a:rPr lang="en-US" b="1" baseline="-25000" dirty="0">
                    <a:solidFill>
                      <a:srgbClr val="C00000"/>
                    </a:solidFill>
                  </a:rPr>
                  <a:t>i</a:t>
                </a:r>
                <a:r>
                  <a:rPr lang="en-US" b="1" dirty="0">
                    <a:solidFill>
                      <a:srgbClr val="C00000"/>
                    </a:solidFill>
                  </a:rPr>
                  <a:t> finishes and finishes before activity </a:t>
                </a:r>
                <a:r>
                  <a:rPr lang="en-US" b="1" dirty="0" err="1">
                    <a:solidFill>
                      <a:srgbClr val="C00000"/>
                    </a:solidFill>
                  </a:rPr>
                  <a:t>a</a:t>
                </a:r>
                <a:r>
                  <a:rPr lang="en-US" b="1" baseline="-25000" dirty="0" err="1">
                    <a:solidFill>
                      <a:srgbClr val="C00000"/>
                    </a:solidFill>
                  </a:rPr>
                  <a:t>j</a:t>
                </a:r>
                <a:r>
                  <a:rPr lang="en-US" b="1" dirty="0">
                    <a:solidFill>
                      <a:srgbClr val="C00000"/>
                    </a:solidFill>
                  </a:rPr>
                  <a:t> starts</a:t>
                </a:r>
              </a:p>
              <a:p>
                <a:r>
                  <a:rPr lang="en-US" dirty="0"/>
                  <a:t>S</a:t>
                </a:r>
                <a:r>
                  <a:rPr lang="en-US" baseline="-25000" dirty="0"/>
                  <a:t>14</a:t>
                </a:r>
                <a:r>
                  <a:rPr 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5" t="-1382" r="-817"/>
                </a:stretch>
              </a:blipFill>
            </p:spPr>
            <p:txBody>
              <a:bodyPr/>
              <a:lstStyle/>
              <a:p>
                <a:r>
                  <a:rPr lang="en-IN">
                    <a:noFill/>
                  </a:rPr>
                  <a:t> </a:t>
                </a:r>
              </a:p>
            </p:txBody>
          </p:sp>
        </mc:Fallback>
      </mc:AlternateContent>
    </p:spTree>
    <p:extLst>
      <p:ext uri="{BB962C8B-B14F-4D97-AF65-F5344CB8AC3E}">
        <p14:creationId xmlns:p14="http://schemas.microsoft.com/office/powerpoint/2010/main" val="184834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512751" y="530001"/>
            <a:ext cx="8767718" cy="412420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General Characteristics of greedy algorithms</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Elements of Greedy Strategy</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Make change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Minimum Spanning trees (</a:t>
            </a:r>
            <a:r>
              <a:rPr lang="en-US" sz="2400" dirty="0" err="1">
                <a:solidFill>
                  <a:srgbClr val="424242"/>
                </a:solidFill>
              </a:rPr>
              <a:t>Kruskal’s</a:t>
            </a:r>
            <a:r>
              <a:rPr lang="en-US" sz="2400" dirty="0">
                <a:solidFill>
                  <a:srgbClr val="424242"/>
                </a:solidFill>
              </a:rPr>
              <a:t> algorithm, Prim’s algorithm)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The Knapsack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Job Scheduling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Huffman code</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500"/>
                                        <p:tgtEl>
                                          <p:spTgt spid="9">
                                            <p:txEl>
                                              <p:pRg st="5" end="5"/>
                                            </p:txEl>
                                          </p:spTgt>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r>
              <a:rPr lang="en-US" sz="2400" dirty="0">
                <a:solidFill>
                  <a:schemeClr val="accent5"/>
                </a:solidFill>
              </a:rPr>
              <a:t>Example: 11 activities are given as,</a:t>
            </a:r>
          </a:p>
          <a:p>
            <a:pPr algn="just"/>
            <a:endParaRPr lang="en-US" sz="2400" dirty="0">
              <a:solidFill>
                <a:schemeClr val="accent5"/>
              </a:solidFill>
            </a:endParaRPr>
          </a:p>
          <a:p>
            <a:pPr algn="just"/>
            <a:r>
              <a:rPr lang="en-US" sz="2400" dirty="0">
                <a:solidFill>
                  <a:schemeClr val="accent5"/>
                </a:solidFill>
              </a:rPr>
              <a:t>Solution: </a:t>
            </a:r>
          </a:p>
          <a:p>
            <a:pPr algn="just"/>
            <a:endParaRPr lang="en-US" sz="2400" b="1" dirty="0">
              <a:solidFill>
                <a:schemeClr val="tx1">
                  <a:lumMod val="25000"/>
                  <a:lumOff val="75000"/>
                </a:schemeClr>
              </a:solidFill>
            </a:endParaRPr>
          </a:p>
          <a:p>
            <a:pPr algn="just"/>
            <a:r>
              <a:rPr lang="en-US" sz="2400" b="1" dirty="0">
                <a:solidFill>
                  <a:schemeClr val="tx1">
                    <a:lumMod val="25000"/>
                    <a:lumOff val="75000"/>
                  </a:schemeClr>
                </a:solidFill>
              </a:rPr>
              <a:t>Step 1: </a:t>
            </a:r>
          </a:p>
          <a:p>
            <a:pPr algn="just"/>
            <a:r>
              <a:rPr lang="en-US" sz="2400" dirty="0">
                <a:solidFill>
                  <a:schemeClr val="tx1">
                    <a:lumMod val="25000"/>
                    <a:lumOff val="75000"/>
                  </a:schemeClr>
                </a:solidFill>
              </a:rPr>
              <a:t>Sort the activities of set 𝑺 as per increasing finish time to directly identify mutually compatible activities by comparing finish time of first activity and start time of next activity</a:t>
            </a:r>
            <a:endParaRPr lang="en-US" altLang="en-US" sz="2400" dirty="0">
              <a:solidFill>
                <a:schemeClr val="tx1">
                  <a:lumMod val="25000"/>
                  <a:lumOff val="75000"/>
                </a:schemeClr>
              </a:solidFill>
            </a:endParaRPr>
          </a:p>
        </p:txBody>
      </p:sp>
      <p:sp>
        <p:nvSpPr>
          <p:cNvPr id="5" name="TextBox 4"/>
          <p:cNvSpPr txBox="1"/>
          <p:nvPr/>
        </p:nvSpPr>
        <p:spPr>
          <a:xfrm>
            <a:off x="-1" y="42884"/>
            <a:ext cx="6217920" cy="666849"/>
          </a:xfrm>
          <a:prstGeom prst="rect">
            <a:avLst/>
          </a:prstGeom>
          <a:noFill/>
        </p:spPr>
        <p:txBody>
          <a:bodyPr wrap="square" lIns="274320" rtlCol="0" anchor="ctr">
            <a:spAutoFit/>
          </a:bodyPr>
          <a:lstStyle/>
          <a:p>
            <a:pPr>
              <a:lnSpc>
                <a:spcPct val="150000"/>
              </a:lnSpc>
            </a:pPr>
            <a:r>
              <a:rPr lang="en-US" sz="2800" dirty="0"/>
              <a:t>Activity Selection Problem - Example</a:t>
            </a:r>
            <a:endParaRPr lang="en-US" sz="2800" b="1" dirty="0">
              <a:solidFill>
                <a:srgbClr val="424242"/>
              </a:solidFill>
            </a:endParaRPr>
          </a:p>
        </p:txBody>
      </p:sp>
      <mc:AlternateContent xmlns:mc="http://schemas.openxmlformats.org/markup-compatibility/2006" xmlns:a14="http://schemas.microsoft.com/office/drawing/2010/main">
        <mc:Choice Requires="a14">
          <p:graphicFrame>
            <p:nvGraphicFramePr>
              <p:cNvPr id="27" name="Table 26"/>
              <p:cNvGraphicFramePr>
                <a:graphicFrameLocks noGrp="1"/>
              </p:cNvGraphicFramePr>
              <p:nvPr/>
            </p:nvGraphicFramePr>
            <p:xfrm>
              <a:off x="1389412" y="943758"/>
              <a:ext cx="3300846" cy="5142675"/>
            </p:xfrm>
            <a:graphic>
              <a:graphicData uri="http://schemas.openxmlformats.org/drawingml/2006/table">
                <a:tbl>
                  <a:tblPr firstRow="1" bandRow="1">
                    <a:tableStyleId>{21E4AEA4-8DFA-4A89-87EB-49C32662AFE0}</a:tableStyleId>
                  </a:tblPr>
                  <a:tblGrid>
                    <a:gridCol w="513465">
                      <a:extLst>
                        <a:ext uri="{9D8B030D-6E8A-4147-A177-3AD203B41FA5}">
                          <a16:colId xmlns:a16="http://schemas.microsoft.com/office/drawing/2014/main" val="1174466033"/>
                        </a:ext>
                      </a:extLst>
                    </a:gridCol>
                    <a:gridCol w="1320338">
                      <a:extLst>
                        <a:ext uri="{9D8B030D-6E8A-4147-A177-3AD203B41FA5}">
                          <a16:colId xmlns:a16="http://schemas.microsoft.com/office/drawing/2014/main" val="8413596"/>
                        </a:ext>
                      </a:extLst>
                    </a:gridCol>
                    <a:gridCol w="1467043">
                      <a:extLst>
                        <a:ext uri="{9D8B030D-6E8A-4147-A177-3AD203B41FA5}">
                          <a16:colId xmlns:a16="http://schemas.microsoft.com/office/drawing/2014/main" val="1420928912"/>
                        </a:ext>
                      </a:extLst>
                    </a:gridCol>
                  </a:tblGrid>
                  <a:tr h="370840">
                    <a:tc>
                      <a:txBody>
                        <a:bodyPr/>
                        <a:lstStyle/>
                        <a:p>
                          <a:pPr algn="ctr"/>
                          <a:r>
                            <a:rPr lang="en-US" sz="2200" dirty="0">
                              <a:solidFill>
                                <a:srgbClr val="C00000"/>
                              </a:solidFill>
                            </a:rPr>
                            <a: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Activity</a:t>
                          </a:r>
                          <a:r>
                            <a:rPr lang="en-US" sz="2200" baseline="0" dirty="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𝒔</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𝒇</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676676"/>
                      </a:ext>
                    </a:extLst>
                  </a:tr>
                  <a:tr h="370840">
                    <a:tc>
                      <a:txBody>
                        <a:bodyPr/>
                        <a:lstStyle/>
                        <a:p>
                          <a:pPr algn="ctr"/>
                          <a:r>
                            <a:rPr lang="en-US" sz="2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370840">
                    <a:tc>
                      <a:txBody>
                        <a:bodyPr/>
                        <a:lstStyle/>
                        <a:p>
                          <a:pPr algn="ctr"/>
                          <a:r>
                            <a:rPr lang="en-US" sz="2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370840">
                    <a:tc>
                      <a:txBody>
                        <a:bodyPr/>
                        <a:lstStyle/>
                        <a:p>
                          <a:pPr algn="ctr"/>
                          <a:r>
                            <a:rPr lang="en-US" sz="2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370840">
                    <a:tc>
                      <a:txBody>
                        <a:bodyPr/>
                        <a:lstStyle/>
                        <a:p>
                          <a:pPr algn="ctr"/>
                          <a:r>
                            <a:rPr lang="en-US" sz="2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370840">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370840">
                    <a:tc>
                      <a:txBody>
                        <a:bodyPr/>
                        <a:lstStyle/>
                        <a:p>
                          <a:pPr algn="ctr"/>
                          <a:r>
                            <a:rPr lang="en-US" sz="2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370840">
                    <a:tc>
                      <a:txBody>
                        <a:bodyPr/>
                        <a:lstStyle/>
                        <a:p>
                          <a:pPr algn="ctr"/>
                          <a:r>
                            <a:rPr lang="en-US" sz="2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370840">
                    <a:tc>
                      <a:txBody>
                        <a:bodyPr/>
                        <a:lstStyle/>
                        <a:p>
                          <a:pPr algn="ctr"/>
                          <a:r>
                            <a:rPr lang="en-US" sz="2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370840">
                    <a:tc>
                      <a:txBody>
                        <a:bodyPr/>
                        <a:lstStyle/>
                        <a:p>
                          <a:pPr algn="ctr"/>
                          <a:r>
                            <a:rPr lang="en-US" sz="2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370840">
                    <a:tc>
                      <a:txBody>
                        <a:bodyPr/>
                        <a:lstStyle/>
                        <a:p>
                          <a:pPr algn="ctr"/>
                          <a:r>
                            <a:rPr lang="en-US" sz="2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370840">
                    <a:tc>
                      <a:txBody>
                        <a:bodyPr/>
                        <a:lstStyle/>
                        <a:p>
                          <a:pPr algn="ctr"/>
                          <a:r>
                            <a:rPr lang="en-US" sz="22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Z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Choice>
        <mc:Fallback xmlns="">
          <p:graphicFrame>
            <p:nvGraphicFramePr>
              <p:cNvPr id="27" name="Table 26"/>
              <p:cNvGraphicFramePr>
                <a:graphicFrameLocks noGrp="1"/>
              </p:cNvGraphicFramePr>
              <p:nvPr>
                <p:extLst>
                  <p:ext uri="{D42A27DB-BD31-4B8C-83A1-F6EECF244321}">
                    <p14:modId xmlns:p14="http://schemas.microsoft.com/office/powerpoint/2010/main" val="1550765668"/>
                  </p:ext>
                </p:extLst>
              </p:nvPr>
            </p:nvGraphicFramePr>
            <p:xfrm>
              <a:off x="1389412" y="943758"/>
              <a:ext cx="3300846" cy="5142675"/>
            </p:xfrm>
            <a:graphic>
              <a:graphicData uri="http://schemas.openxmlformats.org/drawingml/2006/table">
                <a:tbl>
                  <a:tblPr firstRow="1" bandRow="1">
                    <a:tableStyleId>{21E4AEA4-8DFA-4A89-87EB-49C32662AFE0}</a:tableStyleId>
                  </a:tblPr>
                  <a:tblGrid>
                    <a:gridCol w="513465">
                      <a:extLst>
                        <a:ext uri="{9D8B030D-6E8A-4147-A177-3AD203B41FA5}">
                          <a16:colId xmlns:a16="http://schemas.microsoft.com/office/drawing/2014/main" xmlns:a14="http://schemas.microsoft.com/office/drawing/2010/main" xmlns="" val="1174466033"/>
                        </a:ext>
                      </a:extLst>
                    </a:gridCol>
                    <a:gridCol w="1320338">
                      <a:extLst>
                        <a:ext uri="{9D8B030D-6E8A-4147-A177-3AD203B41FA5}">
                          <a16:colId xmlns:a16="http://schemas.microsoft.com/office/drawing/2014/main" xmlns:a14="http://schemas.microsoft.com/office/drawing/2010/main" xmlns="" val="8413596"/>
                        </a:ext>
                      </a:extLst>
                    </a:gridCol>
                    <a:gridCol w="1467043">
                      <a:extLst>
                        <a:ext uri="{9D8B030D-6E8A-4147-A177-3AD203B41FA5}">
                          <a16:colId xmlns:a16="http://schemas.microsoft.com/office/drawing/2014/main" xmlns:a14="http://schemas.microsoft.com/office/drawing/2010/main" xmlns="" val="1420928912"/>
                        </a:ext>
                      </a:extLst>
                    </a:gridCol>
                  </a:tblGrid>
                  <a:tr h="448755">
                    <a:tc>
                      <a:txBody>
                        <a:bodyPr/>
                        <a:lstStyle/>
                        <a:p>
                          <a:pPr algn="ctr"/>
                          <a:r>
                            <a:rPr lang="en-US" sz="2200" dirty="0" smtClean="0">
                              <a:solidFill>
                                <a:srgbClr val="C00000"/>
                              </a:solidFill>
                            </a:rPr>
                            <a:t>Sr.</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rgbClr val="C00000"/>
                              </a:solidFill>
                            </a:rPr>
                            <a:t>Activity</a:t>
                          </a:r>
                          <a:r>
                            <a:rPr lang="en-US" sz="2200" baseline="0" dirty="0" smtClean="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25726" t="-6757" r="-830" b="-1070270"/>
                          </a:stretch>
                        </a:blipFill>
                      </a:tcPr>
                    </a:tc>
                    <a:extLst>
                      <a:ext uri="{0D108BD9-81ED-4DB2-BD59-A6C34878D82A}">
                        <a16:rowId xmlns:a16="http://schemas.microsoft.com/office/drawing/2014/main" xmlns:a14="http://schemas.microsoft.com/office/drawing/2010/main" xmlns="" val="1854676676"/>
                      </a:ext>
                    </a:extLst>
                  </a:tr>
                  <a:tr h="426720">
                    <a:tc>
                      <a:txBody>
                        <a:bodyPr/>
                        <a:lstStyle/>
                        <a:p>
                          <a:pPr algn="ctr"/>
                          <a:r>
                            <a:rPr lang="en-US" sz="2200" dirty="0" smtClean="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P</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2041713701"/>
                      </a:ext>
                    </a:extLst>
                  </a:tr>
                  <a:tr h="426720">
                    <a:tc>
                      <a:txBody>
                        <a:bodyPr/>
                        <a:lstStyle/>
                        <a:p>
                          <a:pPr algn="ctr"/>
                          <a:r>
                            <a:rPr lang="en-US" sz="2200" dirty="0" smtClean="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Q</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4146376609"/>
                      </a:ext>
                    </a:extLst>
                  </a:tr>
                  <a:tr h="426720">
                    <a:tc>
                      <a:txBody>
                        <a:bodyPr/>
                        <a:lstStyle/>
                        <a:p>
                          <a:pPr algn="ctr"/>
                          <a:r>
                            <a:rPr lang="en-US" sz="2200" dirty="0" smtClean="0">
                              <a:solidFill>
                                <a:schemeClr val="tx1"/>
                              </a:solidFill>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R</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592044441"/>
                      </a:ext>
                    </a:extLst>
                  </a:tr>
                  <a:tr h="426720">
                    <a:tc>
                      <a:txBody>
                        <a:bodyPr/>
                        <a:lstStyle/>
                        <a:p>
                          <a:pPr algn="ctr"/>
                          <a:r>
                            <a:rPr lang="en-US" sz="2200" dirty="0" smtClean="0">
                              <a:solidFill>
                                <a:schemeClr val="tx1"/>
                              </a:solidFill>
                            </a:rPr>
                            <a:t>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S</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483962450"/>
                      </a:ext>
                    </a:extLst>
                  </a:tr>
                  <a:tr h="426720">
                    <a:tc>
                      <a:txBody>
                        <a:bodyPr/>
                        <a:lstStyle/>
                        <a:p>
                          <a:pPr algn="ctr"/>
                          <a:r>
                            <a:rPr lang="en-US" sz="2200" dirty="0" smtClean="0">
                              <a:solidFill>
                                <a:schemeClr val="tx1"/>
                              </a:solidFill>
                            </a:rPr>
                            <a:t>5</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T</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708812033"/>
                      </a:ext>
                    </a:extLst>
                  </a:tr>
                  <a:tr h="426720">
                    <a:tc>
                      <a:txBody>
                        <a:bodyPr/>
                        <a:lstStyle/>
                        <a:p>
                          <a:pPr algn="ctr"/>
                          <a:r>
                            <a:rPr lang="en-US" sz="2200" dirty="0" smtClean="0">
                              <a:solidFill>
                                <a:schemeClr val="tx1"/>
                              </a:solidFill>
                            </a:rPr>
                            <a:t>6</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U</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670550146"/>
                      </a:ext>
                    </a:extLst>
                  </a:tr>
                  <a:tr h="426720">
                    <a:tc>
                      <a:txBody>
                        <a:bodyPr/>
                        <a:lstStyle/>
                        <a:p>
                          <a:pPr algn="ctr"/>
                          <a:r>
                            <a:rPr lang="en-US" sz="2200" dirty="0" smtClean="0">
                              <a:solidFill>
                                <a:schemeClr val="tx1"/>
                              </a:solidFill>
                            </a:rPr>
                            <a:t>7</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V</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064072964"/>
                      </a:ext>
                    </a:extLst>
                  </a:tr>
                  <a:tr h="426720">
                    <a:tc>
                      <a:txBody>
                        <a:bodyPr/>
                        <a:lstStyle/>
                        <a:p>
                          <a:pPr algn="ctr"/>
                          <a:r>
                            <a:rPr lang="en-US" sz="2200" dirty="0" smtClean="0">
                              <a:solidFill>
                                <a:schemeClr val="tx1"/>
                              </a:solidFill>
                            </a:rPr>
                            <a:t>8</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W</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801958333"/>
                      </a:ext>
                    </a:extLst>
                  </a:tr>
                  <a:tr h="426720">
                    <a:tc>
                      <a:txBody>
                        <a:bodyPr/>
                        <a:lstStyle/>
                        <a:p>
                          <a:pPr algn="ctr"/>
                          <a:r>
                            <a:rPr lang="en-US" sz="2200" dirty="0" smtClean="0">
                              <a:solidFill>
                                <a:schemeClr val="tx1"/>
                              </a:solidFill>
                            </a:rPr>
                            <a:t>9</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X</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400553459"/>
                      </a:ext>
                    </a:extLst>
                  </a:tr>
                  <a:tr h="426720">
                    <a:tc>
                      <a:txBody>
                        <a:bodyPr/>
                        <a:lstStyle/>
                        <a:p>
                          <a:pPr algn="ctr"/>
                          <a:r>
                            <a:rPr lang="en-US" sz="2200" dirty="0" smtClean="0">
                              <a:solidFill>
                                <a:schemeClr val="tx1"/>
                              </a:solidFill>
                            </a:rPr>
                            <a:t>10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2892851587"/>
                      </a:ext>
                    </a:extLst>
                  </a:tr>
                  <a:tr h="426720">
                    <a:tc>
                      <a:txBody>
                        <a:bodyPr/>
                        <a:lstStyle/>
                        <a:p>
                          <a:pPr algn="ctr"/>
                          <a:r>
                            <a:rPr lang="en-US" sz="2200" dirty="0" smtClean="0">
                              <a:solidFill>
                                <a:schemeClr val="tx1"/>
                              </a:solidFill>
                            </a:rPr>
                            <a:t>11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Z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220690741"/>
                      </a:ext>
                    </a:extLst>
                  </a:tr>
                </a:tbl>
              </a:graphicData>
            </a:graphic>
          </p:graphicFrame>
        </mc:Fallback>
      </mc:AlternateContent>
    </p:spTree>
    <p:extLst>
      <p:ext uri="{BB962C8B-B14F-4D97-AF65-F5344CB8AC3E}">
        <p14:creationId xmlns:p14="http://schemas.microsoft.com/office/powerpoint/2010/main" val="113240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r>
              <a:rPr lang="en-US" sz="2400" dirty="0">
                <a:solidFill>
                  <a:schemeClr val="accent5"/>
                </a:solidFill>
              </a:rPr>
              <a:t>Example: 11 activities are given as,</a:t>
            </a:r>
          </a:p>
          <a:p>
            <a:pPr algn="just"/>
            <a:endParaRPr lang="en-US" sz="2400" dirty="0">
              <a:solidFill>
                <a:schemeClr val="accent5"/>
              </a:solidFill>
            </a:endParaRPr>
          </a:p>
          <a:p>
            <a:pPr algn="just"/>
            <a:r>
              <a:rPr lang="en-US" sz="2400" dirty="0">
                <a:solidFill>
                  <a:schemeClr val="accent5"/>
                </a:solidFill>
              </a:rPr>
              <a:t>Solution: </a:t>
            </a:r>
          </a:p>
          <a:p>
            <a:pPr algn="just"/>
            <a:endParaRPr lang="en-US" sz="2400" b="1" dirty="0">
              <a:solidFill>
                <a:schemeClr val="tx1">
                  <a:lumMod val="25000"/>
                  <a:lumOff val="75000"/>
                </a:schemeClr>
              </a:solidFill>
            </a:endParaRPr>
          </a:p>
          <a:p>
            <a:pPr algn="just"/>
            <a:r>
              <a:rPr lang="en-US" sz="2400" b="1" dirty="0">
                <a:solidFill>
                  <a:schemeClr val="tx1">
                    <a:lumMod val="25000"/>
                    <a:lumOff val="75000"/>
                  </a:schemeClr>
                </a:solidFill>
              </a:rPr>
              <a:t>Step 2: </a:t>
            </a:r>
          </a:p>
          <a:p>
            <a:pPr marL="457200" indent="-457200">
              <a:buFont typeface="+mj-lt"/>
              <a:buAutoNum type="arabicPeriod"/>
            </a:pPr>
            <a:r>
              <a:rPr lang="en-US" sz="2400" dirty="0">
                <a:solidFill>
                  <a:schemeClr val="accent5"/>
                </a:solidFill>
              </a:rPr>
              <a:t>A = {P} </a:t>
            </a:r>
          </a:p>
          <a:p>
            <a:pPr marL="457200" indent="-457200">
              <a:buFont typeface="+mj-lt"/>
              <a:buAutoNum type="arabicPeriod"/>
            </a:pPr>
            <a:r>
              <a:rPr lang="en-US" sz="2400" dirty="0">
                <a:solidFill>
                  <a:schemeClr val="accent5"/>
                </a:solidFill>
              </a:rPr>
              <a:t>A = {P, S} </a:t>
            </a:r>
          </a:p>
          <a:p>
            <a:pPr marL="457200" indent="-457200">
              <a:buFont typeface="+mj-lt"/>
              <a:buAutoNum type="arabicPeriod"/>
            </a:pPr>
            <a:r>
              <a:rPr lang="en-US" sz="2400" dirty="0">
                <a:solidFill>
                  <a:schemeClr val="accent5"/>
                </a:solidFill>
              </a:rPr>
              <a:t>A = {P, S, W} </a:t>
            </a:r>
          </a:p>
          <a:p>
            <a:pPr marL="457200" indent="-457200">
              <a:buFont typeface="+mj-lt"/>
              <a:buAutoNum type="arabicPeriod"/>
            </a:pPr>
            <a:r>
              <a:rPr lang="en-US" sz="2400" dirty="0">
                <a:solidFill>
                  <a:schemeClr val="accent5"/>
                </a:solidFill>
              </a:rPr>
              <a:t>A = {P, S, W, Z} </a:t>
            </a:r>
          </a:p>
          <a:p>
            <a:pPr algn="ctr"/>
            <a:endParaRPr lang="en-US" sz="2400" dirty="0">
              <a:solidFill>
                <a:schemeClr val="accent5"/>
              </a:solidFill>
            </a:endParaRPr>
          </a:p>
          <a:p>
            <a:pPr algn="ctr"/>
            <a:r>
              <a:rPr lang="en-US" sz="2400" dirty="0">
                <a:solidFill>
                  <a:schemeClr val="accent5"/>
                </a:solidFill>
              </a:rPr>
              <a:t>Answer:  A = {P, S, W, Z}</a:t>
            </a:r>
          </a:p>
          <a:p>
            <a:endParaRPr lang="en-US" sz="2400" dirty="0">
              <a:solidFill>
                <a:schemeClr val="accent5"/>
              </a:solidFill>
            </a:endParaRPr>
          </a:p>
        </p:txBody>
      </p:sp>
      <p:sp>
        <p:nvSpPr>
          <p:cNvPr id="5" name="TextBox 4"/>
          <p:cNvSpPr txBox="1"/>
          <p:nvPr/>
        </p:nvSpPr>
        <p:spPr>
          <a:xfrm>
            <a:off x="-1" y="42884"/>
            <a:ext cx="6217920" cy="666849"/>
          </a:xfrm>
          <a:prstGeom prst="rect">
            <a:avLst/>
          </a:prstGeom>
          <a:noFill/>
        </p:spPr>
        <p:txBody>
          <a:bodyPr wrap="square" lIns="274320" rtlCol="0" anchor="ctr">
            <a:spAutoFit/>
          </a:bodyPr>
          <a:lstStyle/>
          <a:p>
            <a:pPr>
              <a:lnSpc>
                <a:spcPct val="150000"/>
              </a:lnSpc>
            </a:pPr>
            <a:r>
              <a:rPr lang="en-US" sz="2800" dirty="0"/>
              <a:t>Activity Selection Problem - Example</a:t>
            </a:r>
            <a:endParaRPr lang="en-US" sz="2800" b="1" dirty="0">
              <a:solidFill>
                <a:srgbClr val="424242"/>
              </a:solidFill>
            </a:endParaRPr>
          </a:p>
        </p:txBody>
      </p:sp>
      <mc:AlternateContent xmlns:mc="http://schemas.openxmlformats.org/markup-compatibility/2006" xmlns:a14="http://schemas.microsoft.com/office/drawing/2010/main">
        <mc:Choice Requires="a14">
          <p:graphicFrame>
            <p:nvGraphicFramePr>
              <p:cNvPr id="27" name="Table 26"/>
              <p:cNvGraphicFramePr>
                <a:graphicFrameLocks noGrp="1"/>
              </p:cNvGraphicFramePr>
              <p:nvPr/>
            </p:nvGraphicFramePr>
            <p:xfrm>
              <a:off x="1389412" y="943758"/>
              <a:ext cx="3300846" cy="5142675"/>
            </p:xfrm>
            <a:graphic>
              <a:graphicData uri="http://schemas.openxmlformats.org/drawingml/2006/table">
                <a:tbl>
                  <a:tblPr firstRow="1" bandRow="1">
                    <a:tableStyleId>{21E4AEA4-8DFA-4A89-87EB-49C32662AFE0}</a:tableStyleId>
                  </a:tblPr>
                  <a:tblGrid>
                    <a:gridCol w="513465">
                      <a:extLst>
                        <a:ext uri="{9D8B030D-6E8A-4147-A177-3AD203B41FA5}">
                          <a16:colId xmlns:a16="http://schemas.microsoft.com/office/drawing/2014/main" val="1174466033"/>
                        </a:ext>
                      </a:extLst>
                    </a:gridCol>
                    <a:gridCol w="1320338">
                      <a:extLst>
                        <a:ext uri="{9D8B030D-6E8A-4147-A177-3AD203B41FA5}">
                          <a16:colId xmlns:a16="http://schemas.microsoft.com/office/drawing/2014/main" val="8413596"/>
                        </a:ext>
                      </a:extLst>
                    </a:gridCol>
                    <a:gridCol w="1467043">
                      <a:extLst>
                        <a:ext uri="{9D8B030D-6E8A-4147-A177-3AD203B41FA5}">
                          <a16:colId xmlns:a16="http://schemas.microsoft.com/office/drawing/2014/main" val="1420928912"/>
                        </a:ext>
                      </a:extLst>
                    </a:gridCol>
                  </a:tblGrid>
                  <a:tr h="370840">
                    <a:tc>
                      <a:txBody>
                        <a:bodyPr/>
                        <a:lstStyle/>
                        <a:p>
                          <a:pPr algn="ctr"/>
                          <a:r>
                            <a:rPr lang="en-US" sz="2200" dirty="0">
                              <a:solidFill>
                                <a:srgbClr val="C00000"/>
                              </a:solidFill>
                            </a:rPr>
                            <a: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Activity</a:t>
                          </a:r>
                          <a:r>
                            <a:rPr lang="en-US" sz="2200" baseline="0" dirty="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rgbClr val="C00000"/>
                              </a:solidFill>
                            </a:rPr>
                            <a:t>(</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𝒔</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14:m>
                            <m:oMath xmlns:m="http://schemas.openxmlformats.org/officeDocument/2006/math">
                              <m:sSub>
                                <m:sSubPr>
                                  <m:ctrlPr>
                                    <a:rPr lang="en-US" sz="2400" b="1" i="1" dirty="0" smtClean="0">
                                      <a:solidFill>
                                        <a:srgbClr val="C00000"/>
                                      </a:solidFill>
                                      <a:latin typeface="Cambria Math" panose="02040503050406030204" pitchFamily="18" charset="0"/>
                                    </a:rPr>
                                  </m:ctrlPr>
                                </m:sSubPr>
                                <m:e>
                                  <m:r>
                                    <a:rPr lang="en-US" sz="2400" b="1" i="1" dirty="0">
                                      <a:solidFill>
                                        <a:srgbClr val="C00000"/>
                                      </a:solidFill>
                                      <a:latin typeface="Cambria Math" panose="02040503050406030204" pitchFamily="18" charset="0"/>
                                    </a:rPr>
                                    <m:t>𝒇</m:t>
                                  </m:r>
                                </m:e>
                                <m:sub>
                                  <m:r>
                                    <a:rPr lang="en-US" sz="2400" b="1" i="1" dirty="0">
                                      <a:solidFill>
                                        <a:srgbClr val="C00000"/>
                                      </a:solidFill>
                                      <a:latin typeface="Cambria Math" panose="02040503050406030204" pitchFamily="18" charset="0"/>
                                    </a:rPr>
                                    <m:t>𝒊</m:t>
                                  </m:r>
                                </m:sub>
                              </m:sSub>
                            </m:oMath>
                          </a14:m>
                          <a:r>
                            <a:rPr lang="en-US" sz="2200" dirty="0">
                              <a:solidFill>
                                <a:srgbClr val="C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676676"/>
                      </a:ext>
                    </a:extLst>
                  </a:tr>
                  <a:tr h="370840">
                    <a:tc>
                      <a:txBody>
                        <a:bodyPr/>
                        <a:lstStyle/>
                        <a:p>
                          <a:pPr algn="ctr"/>
                          <a:r>
                            <a:rPr lang="en-US" sz="2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713701"/>
                      </a:ext>
                    </a:extLst>
                  </a:tr>
                  <a:tr h="370840">
                    <a:tc>
                      <a:txBody>
                        <a:bodyPr/>
                        <a:lstStyle/>
                        <a:p>
                          <a:pPr algn="ctr"/>
                          <a:r>
                            <a:rPr lang="en-US" sz="2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376609"/>
                      </a:ext>
                    </a:extLst>
                  </a:tr>
                  <a:tr h="370840">
                    <a:tc>
                      <a:txBody>
                        <a:bodyPr/>
                        <a:lstStyle/>
                        <a:p>
                          <a:pPr algn="ctr"/>
                          <a:r>
                            <a:rPr lang="en-US" sz="2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044441"/>
                      </a:ext>
                    </a:extLst>
                  </a:tr>
                  <a:tr h="370840">
                    <a:tc>
                      <a:txBody>
                        <a:bodyPr/>
                        <a:lstStyle/>
                        <a:p>
                          <a:pPr algn="ctr"/>
                          <a:r>
                            <a:rPr lang="en-US" sz="2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3962450"/>
                      </a:ext>
                    </a:extLst>
                  </a:tr>
                  <a:tr h="370840">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12033"/>
                      </a:ext>
                    </a:extLst>
                  </a:tr>
                  <a:tr h="370840">
                    <a:tc>
                      <a:txBody>
                        <a:bodyPr/>
                        <a:lstStyle/>
                        <a:p>
                          <a:pPr algn="ctr"/>
                          <a:r>
                            <a:rPr lang="en-US" sz="2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550146"/>
                      </a:ext>
                    </a:extLst>
                  </a:tr>
                  <a:tr h="370840">
                    <a:tc>
                      <a:txBody>
                        <a:bodyPr/>
                        <a:lstStyle/>
                        <a:p>
                          <a:pPr algn="ctr"/>
                          <a:r>
                            <a:rPr lang="en-US" sz="2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072964"/>
                      </a:ext>
                    </a:extLst>
                  </a:tr>
                  <a:tr h="370840">
                    <a:tc>
                      <a:txBody>
                        <a:bodyPr/>
                        <a:lstStyle/>
                        <a:p>
                          <a:pPr algn="ctr"/>
                          <a:r>
                            <a:rPr lang="en-US" sz="2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1958333"/>
                      </a:ext>
                    </a:extLst>
                  </a:tr>
                  <a:tr h="370840">
                    <a:tc>
                      <a:txBody>
                        <a:bodyPr/>
                        <a:lstStyle/>
                        <a:p>
                          <a:pPr algn="ctr"/>
                          <a:r>
                            <a:rPr lang="en-US" sz="2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53459"/>
                      </a:ext>
                    </a:extLst>
                  </a:tr>
                  <a:tr h="370840">
                    <a:tc>
                      <a:txBody>
                        <a:bodyPr/>
                        <a:lstStyle/>
                        <a:p>
                          <a:pPr algn="ctr"/>
                          <a:r>
                            <a:rPr lang="en-US" sz="2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51587"/>
                      </a:ext>
                    </a:extLst>
                  </a:tr>
                  <a:tr h="370840">
                    <a:tc>
                      <a:txBody>
                        <a:bodyPr/>
                        <a:lstStyle/>
                        <a:p>
                          <a:pPr algn="ctr"/>
                          <a:r>
                            <a:rPr lang="en-US" sz="22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Z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90741"/>
                      </a:ext>
                    </a:extLst>
                  </a:tr>
                </a:tbl>
              </a:graphicData>
            </a:graphic>
          </p:graphicFrame>
        </mc:Choice>
        <mc:Fallback xmlns="">
          <p:graphicFrame>
            <p:nvGraphicFramePr>
              <p:cNvPr id="27" name="Table 26"/>
              <p:cNvGraphicFramePr>
                <a:graphicFrameLocks noGrp="1"/>
              </p:cNvGraphicFramePr>
              <p:nvPr>
                <p:extLst/>
              </p:nvPr>
            </p:nvGraphicFramePr>
            <p:xfrm>
              <a:off x="1389412" y="943758"/>
              <a:ext cx="3300846" cy="5142675"/>
            </p:xfrm>
            <a:graphic>
              <a:graphicData uri="http://schemas.openxmlformats.org/drawingml/2006/table">
                <a:tbl>
                  <a:tblPr firstRow="1" bandRow="1">
                    <a:tableStyleId>{21E4AEA4-8DFA-4A89-87EB-49C32662AFE0}</a:tableStyleId>
                  </a:tblPr>
                  <a:tblGrid>
                    <a:gridCol w="513465">
                      <a:extLst>
                        <a:ext uri="{9D8B030D-6E8A-4147-A177-3AD203B41FA5}">
                          <a16:colId xmlns:a16="http://schemas.microsoft.com/office/drawing/2014/main" xmlns:a14="http://schemas.microsoft.com/office/drawing/2010/main" xmlns="" val="1174466033"/>
                        </a:ext>
                      </a:extLst>
                    </a:gridCol>
                    <a:gridCol w="1320338">
                      <a:extLst>
                        <a:ext uri="{9D8B030D-6E8A-4147-A177-3AD203B41FA5}">
                          <a16:colId xmlns:a16="http://schemas.microsoft.com/office/drawing/2014/main" xmlns:a14="http://schemas.microsoft.com/office/drawing/2010/main" xmlns="" val="8413596"/>
                        </a:ext>
                      </a:extLst>
                    </a:gridCol>
                    <a:gridCol w="1467043">
                      <a:extLst>
                        <a:ext uri="{9D8B030D-6E8A-4147-A177-3AD203B41FA5}">
                          <a16:colId xmlns:a16="http://schemas.microsoft.com/office/drawing/2014/main" xmlns:a14="http://schemas.microsoft.com/office/drawing/2010/main" xmlns="" val="1420928912"/>
                        </a:ext>
                      </a:extLst>
                    </a:gridCol>
                  </a:tblGrid>
                  <a:tr h="448755">
                    <a:tc>
                      <a:txBody>
                        <a:bodyPr/>
                        <a:lstStyle/>
                        <a:p>
                          <a:pPr algn="ctr"/>
                          <a:r>
                            <a:rPr lang="en-US" sz="2200" dirty="0" smtClean="0">
                              <a:solidFill>
                                <a:srgbClr val="C00000"/>
                              </a:solidFill>
                            </a:rPr>
                            <a:t>Sr.</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rgbClr val="C00000"/>
                              </a:solidFill>
                            </a:rPr>
                            <a:t>Activity</a:t>
                          </a:r>
                          <a:r>
                            <a:rPr lang="en-US" sz="2200" baseline="0" dirty="0" smtClean="0">
                              <a:solidFill>
                                <a:srgbClr val="C00000"/>
                              </a:solidFill>
                            </a:rPr>
                            <a:t> </a:t>
                          </a:r>
                          <a:endParaRPr lang="en-US" sz="2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25726" t="-6757" r="-830" b="-1070270"/>
                          </a:stretch>
                        </a:blipFill>
                      </a:tcPr>
                    </a:tc>
                    <a:extLst>
                      <a:ext uri="{0D108BD9-81ED-4DB2-BD59-A6C34878D82A}">
                        <a16:rowId xmlns:a16="http://schemas.microsoft.com/office/drawing/2014/main" xmlns:a14="http://schemas.microsoft.com/office/drawing/2010/main" xmlns="" val="1854676676"/>
                      </a:ext>
                    </a:extLst>
                  </a:tr>
                  <a:tr h="426720">
                    <a:tc>
                      <a:txBody>
                        <a:bodyPr/>
                        <a:lstStyle/>
                        <a:p>
                          <a:pPr algn="ctr"/>
                          <a:r>
                            <a:rPr lang="en-US" sz="2200" dirty="0" smtClean="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P</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(1, 4)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2041713701"/>
                      </a:ext>
                    </a:extLst>
                  </a:tr>
                  <a:tr h="426720">
                    <a:tc>
                      <a:txBody>
                        <a:bodyPr/>
                        <a:lstStyle/>
                        <a:p>
                          <a:pPr algn="ctr"/>
                          <a:r>
                            <a:rPr lang="en-US" sz="2200" dirty="0" smtClean="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Q</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(3, 5)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4146376609"/>
                      </a:ext>
                    </a:extLst>
                  </a:tr>
                  <a:tr h="426720">
                    <a:tc>
                      <a:txBody>
                        <a:bodyPr/>
                        <a:lstStyle/>
                        <a:p>
                          <a:pPr algn="ctr"/>
                          <a:r>
                            <a:rPr lang="en-US" sz="2200" dirty="0" smtClean="0">
                              <a:solidFill>
                                <a:schemeClr val="tx1"/>
                              </a:solidFill>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R</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(0, 6)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592044441"/>
                      </a:ext>
                    </a:extLst>
                  </a:tr>
                  <a:tr h="426720">
                    <a:tc>
                      <a:txBody>
                        <a:bodyPr/>
                        <a:lstStyle/>
                        <a:p>
                          <a:pPr algn="ctr"/>
                          <a:r>
                            <a:rPr lang="en-US" sz="2200" dirty="0" smtClean="0">
                              <a:solidFill>
                                <a:schemeClr val="tx1"/>
                              </a:solidFill>
                            </a:rPr>
                            <a:t>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S</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(5, 7)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483962450"/>
                      </a:ext>
                    </a:extLst>
                  </a:tr>
                  <a:tr h="426720">
                    <a:tc>
                      <a:txBody>
                        <a:bodyPr/>
                        <a:lstStyle/>
                        <a:p>
                          <a:pPr algn="ctr"/>
                          <a:r>
                            <a:rPr lang="en-US" sz="2200" dirty="0" smtClean="0">
                              <a:solidFill>
                                <a:schemeClr val="tx1"/>
                              </a:solidFill>
                            </a:rPr>
                            <a:t>5</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T</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(3, 8)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708812033"/>
                      </a:ext>
                    </a:extLst>
                  </a:tr>
                  <a:tr h="426720">
                    <a:tc>
                      <a:txBody>
                        <a:bodyPr/>
                        <a:lstStyle/>
                        <a:p>
                          <a:pPr algn="ctr"/>
                          <a:r>
                            <a:rPr lang="en-US" sz="2200" dirty="0" smtClean="0">
                              <a:solidFill>
                                <a:schemeClr val="tx1"/>
                              </a:solidFill>
                            </a:rPr>
                            <a:t>6</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U</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(5, 9)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670550146"/>
                      </a:ext>
                    </a:extLst>
                  </a:tr>
                  <a:tr h="426720">
                    <a:tc>
                      <a:txBody>
                        <a:bodyPr/>
                        <a:lstStyle/>
                        <a:p>
                          <a:pPr algn="ctr"/>
                          <a:r>
                            <a:rPr lang="en-US" sz="2200" dirty="0" smtClean="0">
                              <a:solidFill>
                                <a:schemeClr val="tx1"/>
                              </a:solidFill>
                            </a:rPr>
                            <a:t>7</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V</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(6, 10)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064072964"/>
                      </a:ext>
                    </a:extLst>
                  </a:tr>
                  <a:tr h="426720">
                    <a:tc>
                      <a:txBody>
                        <a:bodyPr/>
                        <a:lstStyle/>
                        <a:p>
                          <a:pPr algn="ctr"/>
                          <a:r>
                            <a:rPr lang="en-US" sz="2200" dirty="0" smtClean="0">
                              <a:solidFill>
                                <a:schemeClr val="tx1"/>
                              </a:solidFill>
                            </a:rPr>
                            <a:t>8</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W</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(8, 11)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801958333"/>
                      </a:ext>
                    </a:extLst>
                  </a:tr>
                  <a:tr h="426720">
                    <a:tc>
                      <a:txBody>
                        <a:bodyPr/>
                        <a:lstStyle/>
                        <a:p>
                          <a:pPr algn="ctr"/>
                          <a:r>
                            <a:rPr lang="en-US" sz="2200" dirty="0" smtClean="0">
                              <a:solidFill>
                                <a:schemeClr val="tx1"/>
                              </a:solidFill>
                            </a:rPr>
                            <a:t>9</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X</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(8, 12)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400553459"/>
                      </a:ext>
                    </a:extLst>
                  </a:tr>
                  <a:tr h="426720">
                    <a:tc>
                      <a:txBody>
                        <a:bodyPr/>
                        <a:lstStyle/>
                        <a:p>
                          <a:pPr algn="ctr"/>
                          <a:r>
                            <a:rPr lang="en-US" sz="2200" dirty="0" smtClean="0">
                              <a:solidFill>
                                <a:schemeClr val="tx1"/>
                              </a:solidFill>
                            </a:rPr>
                            <a:t>10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(2, 13)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2892851587"/>
                      </a:ext>
                    </a:extLst>
                  </a:tr>
                  <a:tr h="426720">
                    <a:tc>
                      <a:txBody>
                        <a:bodyPr/>
                        <a:lstStyle/>
                        <a:p>
                          <a:pPr algn="ctr"/>
                          <a:r>
                            <a:rPr lang="en-US" sz="2200" dirty="0" smtClean="0">
                              <a:solidFill>
                                <a:schemeClr val="tx1"/>
                              </a:solidFill>
                            </a:rPr>
                            <a:t>11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solidFill>
                                <a:schemeClr val="tx1"/>
                              </a:solidFill>
                            </a:rPr>
                            <a:t>Z </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smtClean="0"/>
                            <a:t>(12, 14)</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3220690741"/>
                      </a:ext>
                    </a:extLst>
                  </a:tr>
                </a:tbl>
              </a:graphicData>
            </a:graphic>
          </p:graphicFrame>
        </mc:Fallback>
      </mc:AlternateContent>
      <p:sp>
        <p:nvSpPr>
          <p:cNvPr id="6" name="Rounded Rectangle 5"/>
          <p:cNvSpPr/>
          <p:nvPr/>
        </p:nvSpPr>
        <p:spPr>
          <a:xfrm>
            <a:off x="3546196" y="1422075"/>
            <a:ext cx="838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442366" y="2032044"/>
            <a:ext cx="32004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52067" y="1681752"/>
            <a:ext cx="274946" cy="1147548"/>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546196" y="2703827"/>
            <a:ext cx="838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3737767" y="2954404"/>
            <a:ext cx="389246" cy="1551296"/>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45008" y="4413710"/>
            <a:ext cx="838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492189" y="5685410"/>
            <a:ext cx="941696"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3737767" y="4707003"/>
            <a:ext cx="386119" cy="1063830"/>
          </a:xfrm>
          <a:prstGeom prst="straightConnector1">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7641771" y="3670666"/>
            <a:ext cx="2965269" cy="470263"/>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65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up)">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up)">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500"/>
                                        <p:tgtEl>
                                          <p:spTgt spid="3">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wipe(left)">
                                      <p:cBhvr>
                                        <p:cTn id="86" dur="1500"/>
                                        <p:tgtEl>
                                          <p:spTgt spid="3">
                                            <p:txEl>
                                              <p:pRg st="10" end="10"/>
                                            </p:txEl>
                                          </p:spTgt>
                                        </p:tgtEl>
                                      </p:cBhvr>
                                    </p:animEffect>
                                  </p:childTnLst>
                                </p:cTn>
                              </p:par>
                            </p:childTnLst>
                          </p:cTn>
                        </p:par>
                        <p:par>
                          <p:cTn id="87" fill="hold">
                            <p:stCondLst>
                              <p:cond delay="1500"/>
                            </p:stCondLst>
                            <p:childTnLst>
                              <p:par>
                                <p:cTn id="88" presetID="21" presetClass="entr" presetSubtype="1"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wheel(1)">
                                      <p:cBhvr>
                                        <p:cTn id="90"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9EA6-7D83-4161-A19F-FF35A1972FA2}"/>
              </a:ext>
            </a:extLst>
          </p:cNvPr>
          <p:cNvSpPr>
            <a:spLocks noGrp="1"/>
          </p:cNvSpPr>
          <p:nvPr>
            <p:ph type="title"/>
          </p:nvPr>
        </p:nvSpPr>
        <p:spPr/>
        <p:txBody>
          <a:bodyPr>
            <a:normAutofit fontScale="90000"/>
          </a:bodyPr>
          <a:lstStyle/>
          <a:p>
            <a:r>
              <a:rPr lang="en-IN" dirty="0"/>
              <a:t>Example:</a:t>
            </a:r>
          </a:p>
        </p:txBody>
      </p:sp>
      <p:graphicFrame>
        <p:nvGraphicFramePr>
          <p:cNvPr id="4" name="Table 4">
            <a:extLst>
              <a:ext uri="{FF2B5EF4-FFF2-40B4-BE49-F238E27FC236}">
                <a16:creationId xmlns:a16="http://schemas.microsoft.com/office/drawing/2014/main" id="{0E238D16-3207-45DD-8F8D-48617D759F63}"/>
              </a:ext>
            </a:extLst>
          </p:cNvPr>
          <p:cNvGraphicFramePr>
            <a:graphicFrameLocks noGrp="1"/>
          </p:cNvGraphicFramePr>
          <p:nvPr>
            <p:ph idx="1"/>
          </p:nvPr>
        </p:nvGraphicFramePr>
        <p:xfrm>
          <a:off x="932155" y="934621"/>
          <a:ext cx="4518732" cy="741680"/>
        </p:xfrm>
        <a:graphic>
          <a:graphicData uri="http://schemas.openxmlformats.org/drawingml/2006/table">
            <a:tbl>
              <a:tblPr firstRow="1" bandRow="1">
                <a:tableStyleId>{5940675A-B579-460E-94D1-54222C63F5DA}</a:tableStyleId>
              </a:tblPr>
              <a:tblGrid>
                <a:gridCol w="753122">
                  <a:extLst>
                    <a:ext uri="{9D8B030D-6E8A-4147-A177-3AD203B41FA5}">
                      <a16:colId xmlns:a16="http://schemas.microsoft.com/office/drawing/2014/main" val="2664879826"/>
                    </a:ext>
                  </a:extLst>
                </a:gridCol>
                <a:gridCol w="753122">
                  <a:extLst>
                    <a:ext uri="{9D8B030D-6E8A-4147-A177-3AD203B41FA5}">
                      <a16:colId xmlns:a16="http://schemas.microsoft.com/office/drawing/2014/main" val="2547176656"/>
                    </a:ext>
                  </a:extLst>
                </a:gridCol>
                <a:gridCol w="753122">
                  <a:extLst>
                    <a:ext uri="{9D8B030D-6E8A-4147-A177-3AD203B41FA5}">
                      <a16:colId xmlns:a16="http://schemas.microsoft.com/office/drawing/2014/main" val="3940103524"/>
                    </a:ext>
                  </a:extLst>
                </a:gridCol>
                <a:gridCol w="753122">
                  <a:extLst>
                    <a:ext uri="{9D8B030D-6E8A-4147-A177-3AD203B41FA5}">
                      <a16:colId xmlns:a16="http://schemas.microsoft.com/office/drawing/2014/main" val="920411464"/>
                    </a:ext>
                  </a:extLst>
                </a:gridCol>
                <a:gridCol w="753122">
                  <a:extLst>
                    <a:ext uri="{9D8B030D-6E8A-4147-A177-3AD203B41FA5}">
                      <a16:colId xmlns:a16="http://schemas.microsoft.com/office/drawing/2014/main" val="943737346"/>
                    </a:ext>
                  </a:extLst>
                </a:gridCol>
                <a:gridCol w="753122">
                  <a:extLst>
                    <a:ext uri="{9D8B030D-6E8A-4147-A177-3AD203B41FA5}">
                      <a16:colId xmlns:a16="http://schemas.microsoft.com/office/drawing/2014/main" val="3590219206"/>
                    </a:ext>
                  </a:extLst>
                </a:gridCol>
              </a:tblGrid>
              <a:tr h="370840">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extLst>
                  <a:ext uri="{0D108BD9-81ED-4DB2-BD59-A6C34878D82A}">
                    <a16:rowId xmlns:a16="http://schemas.microsoft.com/office/drawing/2014/main" val="1138602807"/>
                  </a:ext>
                </a:extLst>
              </a:tr>
              <a:tr h="370840">
                <a:tc>
                  <a:txBody>
                    <a:bodyPr/>
                    <a:lstStyle/>
                    <a:p>
                      <a:pPr algn="ctr"/>
                      <a:r>
                        <a:rPr lang="en-IN" dirty="0"/>
                        <a:t>4</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9</a:t>
                      </a:r>
                    </a:p>
                  </a:txBody>
                  <a:tcPr/>
                </a:tc>
                <a:tc>
                  <a:txBody>
                    <a:bodyPr/>
                    <a:lstStyle/>
                    <a:p>
                      <a:pPr algn="ctr"/>
                      <a:r>
                        <a:rPr lang="en-IN" dirty="0"/>
                        <a:t>8</a:t>
                      </a:r>
                    </a:p>
                  </a:txBody>
                  <a:tcPr/>
                </a:tc>
                <a:extLst>
                  <a:ext uri="{0D108BD9-81ED-4DB2-BD59-A6C34878D82A}">
                    <a16:rowId xmlns:a16="http://schemas.microsoft.com/office/drawing/2014/main" val="178144484"/>
                  </a:ext>
                </a:extLst>
              </a:tr>
            </a:tbl>
          </a:graphicData>
        </a:graphic>
      </p:graphicFrame>
      <p:sp>
        <p:nvSpPr>
          <p:cNvPr id="5" name="TextBox 4">
            <a:extLst>
              <a:ext uri="{FF2B5EF4-FFF2-40B4-BE49-F238E27FC236}">
                <a16:creationId xmlns:a16="http://schemas.microsoft.com/office/drawing/2014/main" id="{91B2EDD2-A353-45FC-9F0A-70B11F3EAA93}"/>
              </a:ext>
            </a:extLst>
          </p:cNvPr>
          <p:cNvSpPr txBox="1"/>
          <p:nvPr/>
        </p:nvSpPr>
        <p:spPr>
          <a:xfrm>
            <a:off x="1056442" y="565289"/>
            <a:ext cx="4229043" cy="369332"/>
          </a:xfrm>
          <a:prstGeom prst="rect">
            <a:avLst/>
          </a:prstGeom>
          <a:noFill/>
        </p:spPr>
        <p:txBody>
          <a:bodyPr wrap="none" rtlCol="0">
            <a:spAutoFit/>
          </a:bodyPr>
          <a:lstStyle/>
          <a:p>
            <a:r>
              <a:rPr lang="en-IN" dirty="0"/>
              <a:t> a1          a2          a3           a4          a5         a6</a:t>
            </a:r>
          </a:p>
        </p:txBody>
      </p:sp>
      <p:sp>
        <p:nvSpPr>
          <p:cNvPr id="6" name="TextBox 5">
            <a:extLst>
              <a:ext uri="{FF2B5EF4-FFF2-40B4-BE49-F238E27FC236}">
                <a16:creationId xmlns:a16="http://schemas.microsoft.com/office/drawing/2014/main" id="{C4898033-D6E6-4FC4-A599-5BEADCD73818}"/>
              </a:ext>
            </a:extLst>
          </p:cNvPr>
          <p:cNvSpPr txBox="1"/>
          <p:nvPr/>
        </p:nvSpPr>
        <p:spPr>
          <a:xfrm>
            <a:off x="574365" y="976392"/>
            <a:ext cx="340158" cy="923330"/>
          </a:xfrm>
          <a:prstGeom prst="rect">
            <a:avLst/>
          </a:prstGeom>
          <a:noFill/>
        </p:spPr>
        <p:txBody>
          <a:bodyPr wrap="none" rtlCol="0">
            <a:spAutoFit/>
          </a:bodyPr>
          <a:lstStyle/>
          <a:p>
            <a:r>
              <a:rPr lang="en-IN" dirty="0"/>
              <a:t>S</a:t>
            </a:r>
            <a:r>
              <a:rPr lang="en-IN" baseline="-25000" dirty="0"/>
              <a:t>i</a:t>
            </a:r>
          </a:p>
          <a:p>
            <a:r>
              <a:rPr lang="en-IN" dirty="0"/>
              <a:t>F</a:t>
            </a:r>
            <a:r>
              <a:rPr lang="en-IN" baseline="-25000" dirty="0"/>
              <a:t>i</a:t>
            </a:r>
          </a:p>
          <a:p>
            <a:endParaRPr lang="en-IN" dirty="0"/>
          </a:p>
        </p:txBody>
      </p:sp>
    </p:spTree>
    <p:extLst>
      <p:ext uri="{BB962C8B-B14F-4D97-AF65-F5344CB8AC3E}">
        <p14:creationId xmlns:p14="http://schemas.microsoft.com/office/powerpoint/2010/main" val="242047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Selection - Algorithm</a:t>
            </a:r>
          </a:p>
        </p:txBody>
      </p:sp>
      <p:sp>
        <p:nvSpPr>
          <p:cNvPr id="3" name="Content Placeholder 2"/>
          <p:cNvSpPr>
            <a:spLocks noGrp="1"/>
          </p:cNvSpPr>
          <p:nvPr>
            <p:ph idx="1"/>
          </p:nvPr>
        </p:nvSpPr>
        <p:spPr>
          <a:solidFill>
            <a:srgbClr val="424242"/>
          </a:solidFill>
        </p:spPr>
        <p:txBody>
          <a:bodyPr/>
          <a:lstStyle/>
          <a:p>
            <a:pPr marL="0" indent="0" algn="l">
              <a:spcAft>
                <a:spcPts val="0"/>
              </a:spcAft>
              <a:buNone/>
            </a:pPr>
            <a:r>
              <a:rPr lang="en-US" b="1" dirty="0">
                <a:solidFill>
                  <a:schemeClr val="tx2">
                    <a:lumMod val="60000"/>
                    <a:lumOff val="40000"/>
                  </a:schemeClr>
                </a:solidFill>
                <a:latin typeface="Consolas" pitchFamily="49" charset="0"/>
                <a:cs typeface="Consolas" pitchFamily="49" charset="0"/>
              </a:rPr>
              <a:t>Algorithm: Activity Selection </a:t>
            </a:r>
          </a:p>
          <a:p>
            <a:pPr marL="0" indent="0" algn="l">
              <a:spcAft>
                <a:spcPts val="0"/>
              </a:spcAft>
              <a:buNone/>
            </a:pPr>
            <a:r>
              <a:rPr lang="en-US" b="1" dirty="0">
                <a:solidFill>
                  <a:srgbClr val="F9C5D7"/>
                </a:solidFill>
                <a:latin typeface="Consolas" pitchFamily="49" charset="0"/>
                <a:cs typeface="Consolas" pitchFamily="49" charset="0"/>
              </a:rPr>
              <a:t>Step I: Sort the input activities by increasing finishing time.  f</a:t>
            </a:r>
            <a:r>
              <a:rPr lang="en-US" b="1" baseline="-25000" dirty="0">
                <a:solidFill>
                  <a:srgbClr val="F9C5D7"/>
                </a:solidFill>
                <a:latin typeface="Consolas" pitchFamily="49" charset="0"/>
                <a:cs typeface="Consolas" pitchFamily="49" charset="0"/>
              </a:rPr>
              <a:t>1</a:t>
            </a:r>
            <a:r>
              <a:rPr lang="en-US" b="1" dirty="0">
                <a:solidFill>
                  <a:srgbClr val="F9C5D7"/>
                </a:solidFill>
                <a:latin typeface="Consolas" pitchFamily="49" charset="0"/>
                <a:cs typeface="Consolas" pitchFamily="49" charset="0"/>
              </a:rPr>
              <a:t> ≤  f</a:t>
            </a:r>
            <a:r>
              <a:rPr lang="en-US" b="1" baseline="-25000" dirty="0">
                <a:solidFill>
                  <a:srgbClr val="F9C5D7"/>
                </a:solidFill>
                <a:latin typeface="Consolas" pitchFamily="49" charset="0"/>
                <a:cs typeface="Consolas" pitchFamily="49" charset="0"/>
              </a:rPr>
              <a:t>2</a:t>
            </a:r>
            <a:r>
              <a:rPr lang="en-US" b="1" dirty="0">
                <a:solidFill>
                  <a:srgbClr val="F9C5D7"/>
                </a:solidFill>
                <a:latin typeface="Consolas" pitchFamily="49" charset="0"/>
                <a:cs typeface="Consolas" pitchFamily="49" charset="0"/>
              </a:rPr>
              <a:t> ≤  . . . ≤  </a:t>
            </a:r>
            <a:r>
              <a:rPr lang="en-US" b="1" dirty="0" err="1">
                <a:solidFill>
                  <a:srgbClr val="F9C5D7"/>
                </a:solidFill>
                <a:latin typeface="Consolas" pitchFamily="49" charset="0"/>
                <a:cs typeface="Consolas" pitchFamily="49" charset="0"/>
              </a:rPr>
              <a:t>f</a:t>
            </a:r>
            <a:r>
              <a:rPr lang="en-US" b="1" baseline="-25000" dirty="0" err="1">
                <a:solidFill>
                  <a:srgbClr val="F9C5D7"/>
                </a:solidFill>
                <a:latin typeface="Consolas" pitchFamily="49" charset="0"/>
                <a:cs typeface="Consolas" pitchFamily="49" charset="0"/>
              </a:rPr>
              <a:t>n</a:t>
            </a:r>
            <a:r>
              <a:rPr lang="en-US" b="1" dirty="0">
                <a:solidFill>
                  <a:srgbClr val="F9C5D7"/>
                </a:solidFill>
                <a:latin typeface="Consolas" pitchFamily="49" charset="0"/>
                <a:cs typeface="Consolas" pitchFamily="49" charset="0"/>
              </a:rPr>
              <a:t> </a:t>
            </a:r>
          </a:p>
          <a:p>
            <a:pPr marL="0" indent="0" algn="l">
              <a:spcAft>
                <a:spcPts val="0"/>
              </a:spcAft>
              <a:buNone/>
            </a:pPr>
            <a:endParaRPr lang="en-US" b="1" dirty="0">
              <a:solidFill>
                <a:srgbClr val="F9C5D7"/>
              </a:solidFill>
              <a:latin typeface="Consolas" pitchFamily="49" charset="0"/>
              <a:cs typeface="Consolas" pitchFamily="49" charset="0"/>
            </a:endParaRPr>
          </a:p>
          <a:p>
            <a:pPr marL="0" indent="0" algn="l">
              <a:spcAft>
                <a:spcPts val="0"/>
              </a:spcAft>
              <a:buNone/>
            </a:pPr>
            <a:r>
              <a:rPr lang="en-US" b="1" dirty="0">
                <a:solidFill>
                  <a:srgbClr val="F9C5D7"/>
                </a:solidFill>
                <a:latin typeface="Consolas" pitchFamily="49" charset="0"/>
                <a:cs typeface="Consolas" pitchFamily="49" charset="0"/>
              </a:rPr>
              <a:t>Step II: Call GREEDY-ACTIVITY-SELECTOR (s, f)</a:t>
            </a:r>
          </a:p>
          <a:p>
            <a:pPr marL="400050" lvl="1" indent="0" algn="l">
              <a:spcAft>
                <a:spcPts val="0"/>
              </a:spcAft>
              <a:buNone/>
            </a:pPr>
            <a:r>
              <a:rPr lang="en-US" sz="2400" b="1" dirty="0">
                <a:solidFill>
                  <a:srgbClr val="F9C5D7"/>
                </a:solidFill>
                <a:latin typeface="Consolas" pitchFamily="49" charset="0"/>
                <a:cs typeface="Consolas" pitchFamily="49" charset="0"/>
              </a:rPr>
              <a:t>n = length [s] </a:t>
            </a:r>
          </a:p>
          <a:p>
            <a:pPr marL="400050" lvl="1" indent="0" algn="l">
              <a:spcAft>
                <a:spcPts val="0"/>
              </a:spcAft>
              <a:buNone/>
            </a:pPr>
            <a:r>
              <a:rPr lang="en-US" sz="2400" b="1" dirty="0">
                <a:solidFill>
                  <a:srgbClr val="F9C5D7"/>
                </a:solidFill>
                <a:latin typeface="Consolas" pitchFamily="49" charset="0"/>
                <a:cs typeface="Consolas" pitchFamily="49" charset="0"/>
              </a:rPr>
              <a:t>A = {</a:t>
            </a:r>
            <a:r>
              <a:rPr lang="en-US" sz="2400" b="1" dirty="0" err="1">
                <a:solidFill>
                  <a:srgbClr val="F9C5D7"/>
                </a:solidFill>
                <a:latin typeface="Consolas" pitchFamily="49" charset="0"/>
                <a:cs typeface="Consolas" pitchFamily="49" charset="0"/>
              </a:rPr>
              <a:t>i</a:t>
            </a:r>
            <a:r>
              <a:rPr lang="en-US" sz="2400" b="1" dirty="0">
                <a:solidFill>
                  <a:srgbClr val="F9C5D7"/>
                </a:solidFill>
                <a:latin typeface="Consolas" pitchFamily="49" charset="0"/>
                <a:cs typeface="Consolas" pitchFamily="49" charset="0"/>
              </a:rPr>
              <a:t>} </a:t>
            </a:r>
          </a:p>
          <a:p>
            <a:pPr marL="400050" lvl="1" indent="0" algn="l">
              <a:spcAft>
                <a:spcPts val="0"/>
              </a:spcAft>
              <a:buNone/>
            </a:pPr>
            <a:r>
              <a:rPr lang="en-US" sz="2400" b="1" dirty="0">
                <a:solidFill>
                  <a:srgbClr val="F9C5D7"/>
                </a:solidFill>
                <a:latin typeface="Consolas" pitchFamily="49" charset="0"/>
                <a:cs typeface="Consolas" pitchFamily="49" charset="0"/>
              </a:rPr>
              <a:t>j = 1 </a:t>
            </a:r>
          </a:p>
          <a:p>
            <a:pPr marL="400050" lvl="1" indent="0" algn="l">
              <a:spcAft>
                <a:spcPts val="0"/>
              </a:spcAft>
              <a:buNone/>
            </a:pPr>
            <a:r>
              <a:rPr lang="en-US" sz="2400" b="1" dirty="0">
                <a:solidFill>
                  <a:srgbClr val="F9C5D7"/>
                </a:solidFill>
                <a:latin typeface="Consolas" pitchFamily="49" charset="0"/>
                <a:cs typeface="Consolas" pitchFamily="49" charset="0"/>
              </a:rPr>
              <a:t>for  </a:t>
            </a:r>
            <a:r>
              <a:rPr lang="en-US" sz="2400" b="1" dirty="0" err="1">
                <a:solidFill>
                  <a:srgbClr val="F9C5D7"/>
                </a:solidFill>
                <a:latin typeface="Consolas" pitchFamily="49" charset="0"/>
                <a:cs typeface="Consolas" pitchFamily="49" charset="0"/>
              </a:rPr>
              <a:t>i</a:t>
            </a:r>
            <a:r>
              <a:rPr lang="en-US" sz="2400" b="1" dirty="0">
                <a:solidFill>
                  <a:srgbClr val="F9C5D7"/>
                </a:solidFill>
                <a:latin typeface="Consolas" pitchFamily="49" charset="0"/>
                <a:cs typeface="Consolas" pitchFamily="49" charset="0"/>
              </a:rPr>
              <a:t> = 2  to  n </a:t>
            </a:r>
          </a:p>
          <a:p>
            <a:pPr marL="0" indent="0" algn="l">
              <a:spcAft>
                <a:spcPts val="0"/>
              </a:spcAft>
              <a:buNone/>
            </a:pPr>
            <a:r>
              <a:rPr lang="en-US" b="1" dirty="0">
                <a:solidFill>
                  <a:srgbClr val="F9C5D7"/>
                </a:solidFill>
                <a:latin typeface="Consolas" pitchFamily="49" charset="0"/>
                <a:cs typeface="Consolas" pitchFamily="49" charset="0"/>
              </a:rPr>
              <a:t>        do if   </a:t>
            </a:r>
            <a:r>
              <a:rPr lang="en-US" b="1" dirty="0" err="1">
                <a:solidFill>
                  <a:srgbClr val="F9C5D7"/>
                </a:solidFill>
                <a:latin typeface="Consolas" pitchFamily="49" charset="0"/>
                <a:cs typeface="Consolas" pitchFamily="49" charset="0"/>
              </a:rPr>
              <a:t>s</a:t>
            </a:r>
            <a:r>
              <a:rPr lang="en-US" b="1" baseline="-25000"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 </a:t>
            </a:r>
            <a:r>
              <a:rPr lang="en-US" b="1" dirty="0" err="1">
                <a:solidFill>
                  <a:srgbClr val="F9C5D7"/>
                </a:solidFill>
                <a:latin typeface="Consolas" pitchFamily="49" charset="0"/>
                <a:cs typeface="Consolas" pitchFamily="49" charset="0"/>
              </a:rPr>
              <a:t>f</a:t>
            </a:r>
            <a:r>
              <a:rPr lang="en-US" b="1" baseline="-25000" dirty="0" err="1">
                <a:solidFill>
                  <a:srgbClr val="F9C5D7"/>
                </a:solidFill>
                <a:latin typeface="Consolas" pitchFamily="49" charset="0"/>
                <a:cs typeface="Consolas" pitchFamily="49" charset="0"/>
              </a:rPr>
              <a:t>j</a:t>
            </a:r>
            <a:r>
              <a:rPr lang="en-US" b="1" dirty="0">
                <a:solidFill>
                  <a:srgbClr val="F9C5D7"/>
                </a:solidFill>
                <a:latin typeface="Consolas" pitchFamily="49" charset="0"/>
                <a:cs typeface="Consolas" pitchFamily="49" charset="0"/>
              </a:rPr>
              <a:t> </a:t>
            </a:r>
          </a:p>
          <a:p>
            <a:pPr marL="0" indent="0" algn="l">
              <a:spcAft>
                <a:spcPts val="0"/>
              </a:spcAft>
              <a:buNone/>
            </a:pPr>
            <a:r>
              <a:rPr lang="en-US" b="1" dirty="0">
                <a:solidFill>
                  <a:srgbClr val="F9C5D7"/>
                </a:solidFill>
                <a:latin typeface="Consolas" pitchFamily="49" charset="0"/>
                <a:cs typeface="Consolas" pitchFamily="49" charset="0"/>
              </a:rPr>
              <a:t>             then  A = A U {</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p>
          <a:p>
            <a:pPr marL="0" indent="0" algn="l">
              <a:spcAft>
                <a:spcPts val="0"/>
              </a:spcAft>
              <a:buNone/>
            </a:pPr>
            <a:r>
              <a:rPr lang="en-US" b="1" dirty="0">
                <a:solidFill>
                  <a:srgbClr val="F9C5D7"/>
                </a:solidFill>
                <a:latin typeface="Consolas" pitchFamily="49" charset="0"/>
                <a:cs typeface="Consolas" pitchFamily="49" charset="0"/>
              </a:rPr>
              <a:t>                      j = </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a:t>
            </a:r>
          </a:p>
          <a:p>
            <a:pPr marL="400050" lvl="1" indent="0" algn="l">
              <a:spcAft>
                <a:spcPts val="0"/>
              </a:spcAft>
              <a:buNone/>
            </a:pPr>
            <a:r>
              <a:rPr lang="en-US" sz="2400" b="1" dirty="0">
                <a:solidFill>
                  <a:srgbClr val="F9C5D7"/>
                </a:solidFill>
                <a:latin typeface="Consolas" pitchFamily="49" charset="0"/>
                <a:cs typeface="Consolas" pitchFamily="49" charset="0"/>
              </a:rPr>
              <a:t>return  set A</a:t>
            </a:r>
          </a:p>
        </p:txBody>
      </p:sp>
    </p:spTree>
    <p:extLst>
      <p:ext uri="{BB962C8B-B14F-4D97-AF65-F5344CB8AC3E}">
        <p14:creationId xmlns:p14="http://schemas.microsoft.com/office/powerpoint/2010/main" val="9328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 HW</a:t>
            </a:r>
          </a:p>
        </p:txBody>
      </p:sp>
      <p:sp>
        <p:nvSpPr>
          <p:cNvPr id="3" name="Content Placeholder 2"/>
          <p:cNvSpPr>
            <a:spLocks noGrp="1"/>
          </p:cNvSpPr>
          <p:nvPr>
            <p:ph idx="1"/>
          </p:nvPr>
        </p:nvSpPr>
        <p:spPr/>
        <p:txBody>
          <a:bodyPr/>
          <a:lstStyle/>
          <a:p>
            <a:r>
              <a:rPr lang="en-US" dirty="0"/>
              <a:t>Given arrival and departure times of all trains that reach a railway station, find the minimum number of platforms required for the railway station so that no train waits. We are given two arrays which represent arrival and departure times of trains that stop.   </a:t>
            </a:r>
            <a:r>
              <a:rPr lang="en-US" dirty="0" err="1"/>
              <a:t>Arr</a:t>
            </a:r>
            <a:r>
              <a:rPr lang="en-US" dirty="0"/>
              <a:t>[ ]  = {9:00,  9:40, 9:50,  11:00, 15:00, 18:00}   </a:t>
            </a:r>
            <a:r>
              <a:rPr lang="en-US" dirty="0" err="1"/>
              <a:t>dep</a:t>
            </a:r>
            <a:r>
              <a:rPr lang="en-US" dirty="0"/>
              <a:t>[ ]  = {9:10, 12:00, 11:20, 11:30, 19:00, 20:00}</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09" y="2323160"/>
            <a:ext cx="4022871" cy="4262328"/>
          </a:xfrm>
          <a:prstGeom prst="rect">
            <a:avLst/>
          </a:prstGeom>
        </p:spPr>
      </p:pic>
    </p:spTree>
    <p:extLst>
      <p:ext uri="{BB962C8B-B14F-4D97-AF65-F5344CB8AC3E}">
        <p14:creationId xmlns:p14="http://schemas.microsoft.com/office/powerpoint/2010/main" val="367370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 with Deadlines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61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have set of</a:t>
                </a:r>
                <a:r>
                  <a:rPr lang="en-US" b="1" dirty="0"/>
                  <a:t> </a:t>
                </a:r>
                <a14:m>
                  <m:oMath xmlns:m="http://schemas.openxmlformats.org/officeDocument/2006/math">
                    <m:r>
                      <a:rPr lang="en-US" b="1" i="1" dirty="0" smtClean="0">
                        <a:solidFill>
                          <a:srgbClr val="AD1457"/>
                        </a:solidFill>
                        <a:latin typeface="Cambria Math" panose="02040503050406030204" pitchFamily="18" charset="0"/>
                      </a:rPr>
                      <m:t>𝒏</m:t>
                    </m:r>
                  </m:oMath>
                </a14:m>
                <a:r>
                  <a:rPr lang="en-US" b="1" dirty="0"/>
                  <a:t> </a:t>
                </a:r>
                <a:r>
                  <a:rPr lang="en-US" dirty="0"/>
                  <a:t>jobs to execute, each of which </a:t>
                </a:r>
                <a:r>
                  <a:rPr lang="en-US" b="1" dirty="0"/>
                  <a:t>takes unit time</a:t>
                </a:r>
                <a:r>
                  <a:rPr lang="en-US" dirty="0"/>
                  <a:t>.</a:t>
                </a:r>
              </a:p>
              <a:p>
                <a:r>
                  <a:rPr lang="en-US" dirty="0"/>
                  <a:t>At any point of time we can </a:t>
                </a:r>
                <a:r>
                  <a:rPr lang="en-US" b="1" dirty="0"/>
                  <a:t>execute only one job.</a:t>
                </a:r>
                <a:r>
                  <a:rPr lang="en-US" sz="1600" dirty="0"/>
                  <a:t>(Uniprocessor and no preemption)</a:t>
                </a:r>
                <a:endParaRPr lang="en-US" dirty="0"/>
              </a:p>
              <a:p>
                <a:r>
                  <a:rPr lang="en-US" dirty="0"/>
                  <a:t>Job</a:t>
                </a:r>
                <a14:m>
                  <m:oMath xmlns:m="http://schemas.openxmlformats.org/officeDocument/2006/math">
                    <m:r>
                      <a:rPr lang="en-US" i="1" dirty="0">
                        <a:latin typeface="Cambria Math" panose="02040503050406030204" pitchFamily="18" charset="0"/>
                      </a:rPr>
                      <m:t> </m:t>
                    </m:r>
                    <m:r>
                      <a:rPr lang="en-US" b="1" i="1" dirty="0" smtClean="0">
                        <a:solidFill>
                          <a:srgbClr val="AD1457"/>
                        </a:solidFill>
                        <a:latin typeface="Cambria Math" panose="02040503050406030204" pitchFamily="18" charset="0"/>
                      </a:rPr>
                      <m:t>𝒊</m:t>
                    </m:r>
                    <m:r>
                      <a:rPr lang="en-US" i="1" dirty="0">
                        <a:solidFill>
                          <a:srgbClr val="AD1457"/>
                        </a:solidFill>
                        <a:latin typeface="Cambria Math" panose="02040503050406030204" pitchFamily="18" charset="0"/>
                      </a:rPr>
                      <m:t> </m:t>
                    </m:r>
                  </m:oMath>
                </a14:m>
                <a:r>
                  <a:rPr lang="en-US" dirty="0"/>
                  <a:t>earns profit </a:t>
                </a:r>
                <a14:m>
                  <m:oMath xmlns:m="http://schemas.openxmlformats.org/officeDocument/2006/math">
                    <m:sSub>
                      <m:sSubPr>
                        <m:ctrlPr>
                          <a:rPr lang="en-US" b="1" i="1" dirty="0" smtClean="0">
                            <a:solidFill>
                              <a:srgbClr val="AD1457"/>
                            </a:solidFill>
                            <a:latin typeface="Cambria Math" panose="02040503050406030204" pitchFamily="18" charset="0"/>
                          </a:rPr>
                        </m:ctrlPr>
                      </m:sSubPr>
                      <m:e>
                        <m:r>
                          <a:rPr lang="en-US" b="1" i="1" dirty="0">
                            <a:solidFill>
                              <a:srgbClr val="AD1457"/>
                            </a:solidFill>
                            <a:latin typeface="Cambria Math" panose="02040503050406030204" pitchFamily="18" charset="0"/>
                          </a:rPr>
                          <m:t>𝒈</m:t>
                        </m:r>
                      </m:e>
                      <m:sub>
                        <m:r>
                          <a:rPr lang="en-US" b="1" i="1" dirty="0">
                            <a:solidFill>
                              <a:srgbClr val="AD1457"/>
                            </a:solidFill>
                            <a:latin typeface="Cambria Math" panose="02040503050406030204" pitchFamily="18" charset="0"/>
                          </a:rPr>
                          <m:t>𝒊</m:t>
                        </m:r>
                      </m:sub>
                    </m:sSub>
                    <m:r>
                      <a:rPr lang="en-US" b="1" i="1" dirty="0">
                        <a:solidFill>
                          <a:srgbClr val="AD1457"/>
                        </a:solidFill>
                        <a:latin typeface="Cambria Math" panose="02040503050406030204" pitchFamily="18" charset="0"/>
                      </a:rPr>
                      <m:t>&gt; </m:t>
                    </m:r>
                    <m:r>
                      <a:rPr lang="en-US" b="1" i="1" dirty="0">
                        <a:solidFill>
                          <a:srgbClr val="AD1457"/>
                        </a:solidFill>
                        <a:latin typeface="Cambria Math" panose="02040503050406030204" pitchFamily="18" charset="0"/>
                      </a:rPr>
                      <m:t>𝟎</m:t>
                    </m:r>
                    <m:r>
                      <a:rPr lang="en-US" b="1" i="1" dirty="0">
                        <a:solidFill>
                          <a:srgbClr val="AD1457"/>
                        </a:solidFill>
                        <a:latin typeface="Cambria Math" panose="02040503050406030204" pitchFamily="18" charset="0"/>
                      </a:rPr>
                      <m:t> </m:t>
                    </m:r>
                  </m:oMath>
                </a14:m>
                <a:r>
                  <a:rPr lang="en-US" dirty="0"/>
                  <a:t>if and only if it is executed </a:t>
                </a:r>
                <a:r>
                  <a:rPr lang="en-US" b="1" dirty="0"/>
                  <a:t>no later than </a:t>
                </a:r>
                <a:r>
                  <a:rPr lang="en-US" dirty="0"/>
                  <a:t>its deadline </a:t>
                </a:r>
                <a14:m>
                  <m:oMath xmlns:m="http://schemas.openxmlformats.org/officeDocument/2006/math">
                    <m:sSub>
                      <m:sSubPr>
                        <m:ctrlPr>
                          <a:rPr lang="en-US" b="1" i="1" dirty="0" smtClean="0">
                            <a:solidFill>
                              <a:srgbClr val="AD1457"/>
                            </a:solidFill>
                            <a:latin typeface="Cambria Math" panose="02040503050406030204" pitchFamily="18" charset="0"/>
                          </a:rPr>
                        </m:ctrlPr>
                      </m:sSubPr>
                      <m:e>
                        <m:r>
                          <a:rPr lang="en-US" b="1" i="1" dirty="0">
                            <a:solidFill>
                              <a:srgbClr val="AD1457"/>
                            </a:solidFill>
                            <a:latin typeface="Cambria Math" panose="02040503050406030204" pitchFamily="18" charset="0"/>
                          </a:rPr>
                          <m:t>𝒅</m:t>
                        </m:r>
                      </m:e>
                      <m:sub>
                        <m:r>
                          <a:rPr lang="en-US" b="1" i="1" dirty="0">
                            <a:solidFill>
                              <a:srgbClr val="AD1457"/>
                            </a:solidFill>
                            <a:latin typeface="Cambria Math" panose="02040503050406030204" pitchFamily="18" charset="0"/>
                          </a:rPr>
                          <m:t>𝒊</m:t>
                        </m:r>
                      </m:sub>
                    </m:sSub>
                    <m:r>
                      <a:rPr lang="en-US" i="1" dirty="0">
                        <a:solidFill>
                          <a:srgbClr val="AD1457"/>
                        </a:solidFill>
                        <a:latin typeface="Cambria Math" panose="02040503050406030204" pitchFamily="18" charset="0"/>
                      </a:rPr>
                      <m:t>.</m:t>
                    </m:r>
                  </m:oMath>
                </a14:m>
                <a:endParaRPr lang="en-US" dirty="0"/>
              </a:p>
              <a:p>
                <a:r>
                  <a:rPr lang="en-US" dirty="0"/>
                  <a:t>We have to find an optimal sequence of jobs such that our total </a:t>
                </a:r>
                <a:r>
                  <a:rPr lang="en-US" b="1" dirty="0"/>
                  <a:t>profit is maximized</a:t>
                </a:r>
                <a:r>
                  <a:rPr lang="en-US" dirty="0"/>
                  <a:t>.</a:t>
                </a:r>
              </a:p>
              <a:p>
                <a:r>
                  <a:rPr lang="en-US" dirty="0">
                    <a:solidFill>
                      <a:srgbClr val="AD1457"/>
                    </a:solidFill>
                  </a:rPr>
                  <a:t>Feasible jobs: A set of job is feasible if there exits </a:t>
                </a:r>
                <a:r>
                  <a:rPr lang="en-US" b="1" dirty="0">
                    <a:solidFill>
                      <a:srgbClr val="AD1457"/>
                    </a:solidFill>
                  </a:rPr>
                  <a:t>at least one sequence </a:t>
                </a:r>
                <a:r>
                  <a:rPr lang="en-US" dirty="0">
                    <a:solidFill>
                      <a:srgbClr val="AD1457"/>
                    </a:solidFill>
                  </a:rPr>
                  <a:t>that allows all the jobs in the set to be executed no later than their respective deadlines.</a:t>
                </a:r>
              </a:p>
              <a:p>
                <a:endParaRPr lang="en-US" dirty="0">
                  <a:solidFill>
                    <a:srgbClr val="AD1457"/>
                  </a:solidFill>
                </a:endParaRPr>
              </a:p>
              <a:p>
                <a:pPr marL="0" indent="0">
                  <a:buNone/>
                </a:pPr>
                <a:r>
                  <a:rPr lang="en-US" i="1" dirty="0">
                    <a:latin typeface="Cambria Math" panose="02040503050406030204" pitchFamily="18" charset="0"/>
                    <a:ea typeface="Cambria Math" panose="02040503050406030204" pitchFamily="18" charset="0"/>
                  </a:rPr>
                  <a:t>1: Arrange all jobs in decreasing order profits</a:t>
                </a:r>
              </a:p>
              <a:p>
                <a:pPr marL="0" indent="0">
                  <a:buNone/>
                </a:pPr>
                <a:r>
                  <a:rPr lang="en-US" i="1" dirty="0">
                    <a:latin typeface="Cambria Math" panose="02040503050406030204" pitchFamily="18" charset="0"/>
                    <a:ea typeface="Cambria Math" panose="02040503050406030204" pitchFamily="18" charset="0"/>
                  </a:rPr>
                  <a:t>2: For each job m</a:t>
                </a:r>
                <a:r>
                  <a:rPr lang="en-US" i="1" baseline="-25000" dirty="0">
                    <a:latin typeface="Cambria Math" panose="02040503050406030204" pitchFamily="18" charset="0"/>
                    <a:ea typeface="Cambria Math" panose="02040503050406030204" pitchFamily="18" charset="0"/>
                  </a:rPr>
                  <a:t>i</a:t>
                </a:r>
                <a:r>
                  <a:rPr lang="en-US" i="1" dirty="0">
                    <a:latin typeface="Cambria Math" panose="02040503050406030204" pitchFamily="18" charset="0"/>
                    <a:ea typeface="Cambria Math" panose="02040503050406030204" pitchFamily="18" charset="0"/>
                  </a:rPr>
                  <a:t> , perform linear search to find particular slot in array of size (n), where n=maximum deadline, m=total jobs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7" t="-1382" r="-817"/>
                </a:stretch>
              </a:blipFill>
            </p:spPr>
            <p:txBody>
              <a:bodyPr/>
              <a:lstStyle/>
              <a:p>
                <a:r>
                  <a:rPr lang="en-IN">
                    <a:noFill/>
                  </a:rPr>
                  <a:t> </a:t>
                </a:r>
              </a:p>
            </p:txBody>
          </p:sp>
        </mc:Fallback>
      </mc:AlternateContent>
    </p:spTree>
    <p:extLst>
      <p:ext uri="{BB962C8B-B14F-4D97-AF65-F5344CB8AC3E}">
        <p14:creationId xmlns:p14="http://schemas.microsoft.com/office/powerpoint/2010/main" val="56799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Job Scheduling with Deadlines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Using greedy algorithm find an optimal schedule for following jobs with </a:t>
                </a:r>
                <a14:m>
                  <m:oMath xmlns:m="http://schemas.openxmlformats.org/officeDocument/2006/math">
                    <m:r>
                      <a:rPr lang="en-US" b="1" i="1" dirty="0">
                        <a:latin typeface="Cambria Math" panose="02040503050406030204" pitchFamily="18" charset="0"/>
                      </a:rPr>
                      <m:t>𝒏</m:t>
                    </m:r>
                    <m:r>
                      <a:rPr lang="en-US" b="1" i="1" dirty="0">
                        <a:latin typeface="Cambria Math" panose="02040503050406030204" pitchFamily="18" charset="0"/>
                      </a:rPr>
                      <m:t>=</m:t>
                    </m:r>
                    <m:r>
                      <a:rPr lang="en-US" b="1" i="1" dirty="0">
                        <a:latin typeface="Cambria Math" panose="02040503050406030204" pitchFamily="18" charset="0"/>
                      </a:rPr>
                      <m:t>𝟔</m:t>
                    </m:r>
                  </m:oMath>
                </a14:m>
                <a:r>
                  <a:rPr lang="en-US" dirty="0"/>
                  <a:t>. </a:t>
                </a:r>
              </a:p>
              <a:p>
                <a:r>
                  <a:rPr lang="en-US" dirty="0">
                    <a:solidFill>
                      <a:srgbClr val="C00000"/>
                    </a:solidFill>
                  </a:rPr>
                  <a:t>Profits: </a:t>
                </a:r>
                <a14:m>
                  <m:oMath xmlns:m="http://schemas.openxmlformats.org/officeDocument/2006/math">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1</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2</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3</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4</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5</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𝑃</m:t>
                        </m:r>
                      </m:e>
                      <m:sub>
                        <m:r>
                          <a:rPr lang="en-US" i="1" dirty="0">
                            <a:solidFill>
                              <a:srgbClr val="C00000"/>
                            </a:solidFill>
                            <a:latin typeface="Cambria Math" panose="02040503050406030204" pitchFamily="18" charset="0"/>
                          </a:rPr>
                          <m:t>6</m:t>
                        </m:r>
                      </m:sub>
                    </m:sSub>
                    <m:r>
                      <a:rPr lang="en-US" i="1" dirty="0">
                        <a:solidFill>
                          <a:srgbClr val="C00000"/>
                        </a:solidFill>
                        <a:latin typeface="Cambria Math" panose="02040503050406030204" pitchFamily="18" charset="0"/>
                      </a:rPr>
                      <m:t>) = (15,20,10,7,5,3)  </m:t>
                    </m:r>
                  </m:oMath>
                </a14:m>
                <a:r>
                  <a:rPr lang="en-US" dirty="0">
                    <a:solidFill>
                      <a:srgbClr val="C00000"/>
                    </a:solidFill>
                  </a:rPr>
                  <a:t>&amp;</a:t>
                </a:r>
              </a:p>
              <a:p>
                <a:r>
                  <a:rPr lang="en-US" dirty="0">
                    <a:solidFill>
                      <a:srgbClr val="C00000"/>
                    </a:solidFill>
                  </a:rPr>
                  <a:t>Deadline: </a:t>
                </a:r>
                <a14:m>
                  <m:oMath xmlns:m="http://schemas.openxmlformats.org/officeDocument/2006/math">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1</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2</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3</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4</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5</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𝑑</m:t>
                        </m:r>
                      </m:e>
                      <m:sub>
                        <m:r>
                          <a:rPr lang="en-US" i="1" dirty="0">
                            <a:solidFill>
                              <a:srgbClr val="C00000"/>
                            </a:solidFill>
                            <a:latin typeface="Cambria Math" panose="02040503050406030204" pitchFamily="18" charset="0"/>
                          </a:rPr>
                          <m:t>6</m:t>
                        </m:r>
                      </m:sub>
                    </m:sSub>
                    <m:r>
                      <a:rPr lang="en-US" i="1" dirty="0">
                        <a:solidFill>
                          <a:srgbClr val="C00000"/>
                        </a:solidFill>
                        <a:latin typeface="Cambria Math" panose="02040503050406030204" pitchFamily="18" charset="0"/>
                      </a:rPr>
                      <m:t>) = (1, 3, 1, 3, 1, 3)</m:t>
                    </m:r>
                  </m:oMath>
                </a14:m>
                <a:endParaRPr lang="en-US" dirty="0">
                  <a:solidFill>
                    <a:srgbClr val="C00000"/>
                  </a:solidFill>
                </a:endParaRPr>
              </a:p>
              <a:p>
                <a:pPr marL="0" indent="0">
                  <a:buNone/>
                </a:pPr>
                <a:r>
                  <a:rPr lang="en-US" dirty="0">
                    <a:solidFill>
                      <a:srgbClr val="0066FF"/>
                    </a:solidFill>
                  </a:rPr>
                  <a:t>Solution:</a:t>
                </a:r>
              </a:p>
              <a:p>
                <a:pPr marL="400050" lvl="1" indent="0">
                  <a:buNone/>
                </a:pPr>
                <a:r>
                  <a:rPr lang="en-US" sz="2400" dirty="0"/>
                  <a:t>		Sort the jobs in </a:t>
                </a:r>
                <a:r>
                  <a:rPr lang="en-US" sz="2400" b="1" dirty="0">
                    <a:solidFill>
                      <a:srgbClr val="AD1457"/>
                    </a:solidFill>
                  </a:rPr>
                  <a:t>decreasing order </a:t>
                </a:r>
                <a:r>
                  <a:rPr lang="en-US" sz="2400" dirty="0"/>
                  <a:t>of their profit.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8" t="-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2006238" y="3455521"/>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b="0" dirty="0">
                              <a:solidFill>
                                <a:srgbClr val="C00000"/>
                              </a:solidFill>
                              <a:effectLst/>
                            </a:rPr>
                            <a:t>Job </a:t>
                          </a:r>
                          <a14:m>
                            <m:oMath xmlns:m="http://schemas.openxmlformats.org/officeDocument/2006/math">
                              <m:r>
                                <a:rPr lang="en-US" sz="2400" b="0" i="1" dirty="0" smtClean="0">
                                  <a:solidFill>
                                    <a:srgbClr val="C00000"/>
                                  </a:solidFill>
                                  <a:effectLst/>
                                  <a:latin typeface="Cambria Math" panose="02040503050406030204" pitchFamily="18" charset="0"/>
                                </a:rPr>
                                <m:t>𝑖</m:t>
                              </m:r>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b="0" dirty="0">
                              <a:solidFill>
                                <a:srgbClr val="C00000"/>
                              </a:solidFill>
                              <a:effectLst/>
                            </a:rPr>
                            <a:t>Profit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𝑔</m:t>
                                  </m:r>
                                </m:e>
                                <m:sub>
                                  <m:r>
                                    <a:rPr lang="en-US" sz="2400" b="0" i="1" dirty="0" smtClean="0">
                                      <a:solidFill>
                                        <a:srgbClr val="C00000"/>
                                      </a:solidFill>
                                      <a:latin typeface="Cambria Math" panose="02040503050406030204" pitchFamily="18" charset="0"/>
                                    </a:rPr>
                                    <m:t>𝑖</m:t>
                                  </m:r>
                                </m:sub>
                              </m:sSub>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b="0" dirty="0">
                              <a:solidFill>
                                <a:srgbClr val="C00000"/>
                              </a:solidFill>
                              <a:effectLst/>
                            </a:rPr>
                            <a:t>Deadline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𝑑</m:t>
                                  </m:r>
                                </m:e>
                                <m:sub>
                                  <m:r>
                                    <a:rPr lang="en-US" sz="2400" b="0" i="1" dirty="0" smtClean="0">
                                      <a:solidFill>
                                        <a:srgbClr val="C00000"/>
                                      </a:solidFill>
                                      <a:latin typeface="Cambria Math" panose="02040503050406030204" pitchFamily="18" charset="0"/>
                                    </a:rPr>
                                    <m:t>𝑖</m:t>
                                  </m:r>
                                </m:sub>
                              </m:sSub>
                              <m:r>
                                <a:rPr lang="en-US" sz="2400" b="0" i="1" dirty="0" smtClean="0">
                                  <a:solidFill>
                                    <a:srgbClr val="C00000"/>
                                  </a:solidFill>
                                  <a:latin typeface="Cambria Math" panose="02040503050406030204" pitchFamily="18" charset="0"/>
                                </a:rPr>
                                <m:t>.</m:t>
                              </m:r>
                            </m:oMath>
                          </a14:m>
                          <a:endParaRPr lang="en-US" sz="2400" b="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5868730"/>
                  </p:ext>
                </p:extLst>
              </p:nvPr>
            </p:nvGraphicFramePr>
            <p:xfrm>
              <a:off x="2006238" y="3455521"/>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0000" r="-250694"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0000" r="-5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0000" r="-4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0000" r="-3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0000" r="-2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0000" r="-1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0000" r="-1667" b="-238571"/>
                          </a:stretch>
                        </a:blipFill>
                      </a:tcPr>
                    </a:tc>
                    <a:extLst>
                      <a:ext uri="{0D108BD9-81ED-4DB2-BD59-A6C34878D82A}">
                        <a16:rowId xmlns:a16="http://schemas.microsoft.com/office/drawing/2014/main"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108451" r="-250694"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108451" r="-5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108451" r="-4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108451" r="-3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108451" r="-2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108451" r="-1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108451" r="-1667" b="-135211"/>
                          </a:stretch>
                        </a:blipFill>
                      </a:tcPr>
                    </a:tc>
                    <a:extLst>
                      <a:ext uri="{0D108BD9-81ED-4DB2-BD59-A6C34878D82A}">
                        <a16:rowId xmlns:a16="http://schemas.microsoft.com/office/drawing/2014/main"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7" t="-211429" r="-250694"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33" t="-211429" r="-5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0833" t="-211429" r="-4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0833" t="-211429" r="-3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0833" t="-211429" r="-2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0833" t="-211429" r="-1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40833" t="-211429" r="-1667" b="-37143"/>
                          </a:stretch>
                        </a:blipFill>
                      </a:tcPr>
                    </a:tc>
                    <a:extLst>
                      <a:ext uri="{0D108BD9-81ED-4DB2-BD59-A6C34878D82A}">
                        <a16:rowId xmlns:a16="http://schemas.microsoft.com/office/drawing/2014/main" val="2033643208"/>
                      </a:ext>
                    </a:extLst>
                  </a:tr>
                </a:tbl>
              </a:graphicData>
            </a:graphic>
          </p:graphicFrame>
        </mc:Fallback>
      </mc:AlternateContent>
      <p:cxnSp>
        <p:nvCxnSpPr>
          <p:cNvPr id="6" name="Straight Arrow Connector 5"/>
          <p:cNvCxnSpPr/>
          <p:nvPr/>
        </p:nvCxnSpPr>
        <p:spPr>
          <a:xfrm flipH="1">
            <a:off x="4722420" y="1688276"/>
            <a:ext cx="640080"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755078" y="1345458"/>
            <a:ext cx="640080"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993509" y="1844110"/>
            <a:ext cx="265176" cy="277504"/>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71932" y="1840521"/>
            <a:ext cx="268224" cy="277504"/>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733" y="2650590"/>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1:</a:t>
            </a:r>
          </a:p>
        </p:txBody>
      </p:sp>
    </p:spTree>
    <p:extLst>
      <p:ext uri="{BB962C8B-B14F-4D97-AF65-F5344CB8AC3E}">
        <p14:creationId xmlns:p14="http://schemas.microsoft.com/office/powerpoint/2010/main" val="26034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1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2"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heel(1)">
                                      <p:cBhvr>
                                        <p:cTn id="48" dur="1000"/>
                                        <p:tgtEl>
                                          <p:spTgt spid="8"/>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Job Scheduling with Deadlines - Example</a:t>
            </a:r>
            <a:endParaRPr lang="en-US" dirty="0"/>
          </a:p>
        </p:txBody>
      </p:sp>
      <p:sp>
        <p:nvSpPr>
          <p:cNvPr id="4" name="Rectangle 3"/>
          <p:cNvSpPr/>
          <p:nvPr/>
        </p:nvSpPr>
        <p:spPr>
          <a:xfrm>
            <a:off x="3056614" y="33909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5" name="Rectangle 4"/>
          <p:cNvSpPr/>
          <p:nvPr/>
        </p:nvSpPr>
        <p:spPr>
          <a:xfrm>
            <a:off x="5413126"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6" name="Rectangle 5"/>
          <p:cNvSpPr/>
          <p:nvPr/>
        </p:nvSpPr>
        <p:spPr>
          <a:xfrm>
            <a:off x="6096654"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7" name="Rectangle 6"/>
          <p:cNvSpPr/>
          <p:nvPr/>
        </p:nvSpPr>
        <p:spPr>
          <a:xfrm>
            <a:off x="6786998"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8" name="Rectangle 7"/>
          <p:cNvSpPr/>
          <p:nvPr/>
        </p:nvSpPr>
        <p:spPr>
          <a:xfrm>
            <a:off x="3056614" y="385094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9" name="Rectangle 8"/>
          <p:cNvSpPr/>
          <p:nvPr/>
        </p:nvSpPr>
        <p:spPr>
          <a:xfrm>
            <a:off x="5413126"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0" name="Rectangle 9"/>
          <p:cNvSpPr/>
          <p:nvPr/>
        </p:nvSpPr>
        <p:spPr>
          <a:xfrm>
            <a:off x="6096654"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1" name="Rectangle 10"/>
          <p:cNvSpPr/>
          <p:nvPr/>
        </p:nvSpPr>
        <p:spPr>
          <a:xfrm>
            <a:off x="6786998"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b="0" dirty="0">
                              <a:solidFill>
                                <a:srgbClr val="C00000"/>
                              </a:solidFill>
                              <a:effectLst/>
                            </a:rPr>
                            <a:t>Job </a:t>
                          </a:r>
                          <a14:m>
                            <m:oMath xmlns:m="http://schemas.openxmlformats.org/officeDocument/2006/math">
                              <m:r>
                                <a:rPr lang="en-US" sz="2400" b="0" i="1" dirty="0" smtClean="0">
                                  <a:solidFill>
                                    <a:srgbClr val="C00000"/>
                                  </a:solidFill>
                                  <a:effectLst/>
                                  <a:latin typeface="Cambria Math" panose="02040503050406030204" pitchFamily="18" charset="0"/>
                                </a:rPr>
                                <m:t>𝑖</m:t>
                              </m:r>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b="0" dirty="0">
                              <a:solidFill>
                                <a:srgbClr val="C00000"/>
                              </a:solidFill>
                              <a:effectLst/>
                            </a:rPr>
                            <a:t>Profit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𝑔</m:t>
                                  </m:r>
                                </m:e>
                                <m:sub>
                                  <m:r>
                                    <a:rPr lang="en-US" sz="2400" b="0" i="1" dirty="0" smtClean="0">
                                      <a:solidFill>
                                        <a:srgbClr val="C00000"/>
                                      </a:solidFill>
                                      <a:latin typeface="Cambria Math" panose="02040503050406030204" pitchFamily="18" charset="0"/>
                                    </a:rPr>
                                    <m:t>𝑖</m:t>
                                  </m:r>
                                </m:sub>
                              </m:sSub>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b="0" dirty="0">
                              <a:solidFill>
                                <a:srgbClr val="C00000"/>
                              </a:solidFill>
                              <a:effectLst/>
                            </a:rPr>
                            <a:t>Deadline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𝑑</m:t>
                                  </m:r>
                                </m:e>
                                <m:sub>
                                  <m:r>
                                    <a:rPr lang="en-US" sz="2400" b="0" i="1" dirty="0" smtClean="0">
                                      <a:solidFill>
                                        <a:srgbClr val="C00000"/>
                                      </a:solidFill>
                                      <a:latin typeface="Cambria Math" panose="02040503050406030204" pitchFamily="18" charset="0"/>
                                    </a:rPr>
                                    <m:t>𝑖</m:t>
                                  </m:r>
                                </m:sub>
                              </m:sSub>
                              <m:r>
                                <a:rPr lang="en-US" sz="2400" b="0" i="1" dirty="0" smtClean="0">
                                  <a:solidFill>
                                    <a:srgbClr val="C00000"/>
                                  </a:solidFill>
                                  <a:latin typeface="Cambria Math" panose="02040503050406030204" pitchFamily="18" charset="0"/>
                                </a:rPr>
                                <m:t>.</m:t>
                              </m:r>
                            </m:oMath>
                          </a14:m>
                          <a:endParaRPr lang="en-US" sz="2400" b="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920375154"/>
                  </p:ext>
                </p:extLst>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xmlns:a14="http://schemas.microsoft.com/office/drawing/2010/main" xmlns="" val="1922602082"/>
                        </a:ext>
                      </a:extLst>
                    </a:gridCol>
                    <a:gridCol w="731520">
                      <a:extLst>
                        <a:ext uri="{9D8B030D-6E8A-4147-A177-3AD203B41FA5}">
                          <a16:colId xmlns:a16="http://schemas.microsoft.com/office/drawing/2014/main" xmlns:a14="http://schemas.microsoft.com/office/drawing/2010/main" xmlns="" val="717586990"/>
                        </a:ext>
                      </a:extLst>
                    </a:gridCol>
                    <a:gridCol w="731520">
                      <a:extLst>
                        <a:ext uri="{9D8B030D-6E8A-4147-A177-3AD203B41FA5}">
                          <a16:colId xmlns:a16="http://schemas.microsoft.com/office/drawing/2014/main" xmlns:a14="http://schemas.microsoft.com/office/drawing/2010/main" xmlns="" val="3968607451"/>
                        </a:ext>
                      </a:extLst>
                    </a:gridCol>
                    <a:gridCol w="731520">
                      <a:extLst>
                        <a:ext uri="{9D8B030D-6E8A-4147-A177-3AD203B41FA5}">
                          <a16:colId xmlns:a16="http://schemas.microsoft.com/office/drawing/2014/main" xmlns:a14="http://schemas.microsoft.com/office/drawing/2010/main" xmlns="" val="2999164042"/>
                        </a:ext>
                      </a:extLst>
                    </a:gridCol>
                    <a:gridCol w="731520">
                      <a:extLst>
                        <a:ext uri="{9D8B030D-6E8A-4147-A177-3AD203B41FA5}">
                          <a16:colId xmlns:a16="http://schemas.microsoft.com/office/drawing/2014/main" xmlns:a14="http://schemas.microsoft.com/office/drawing/2010/main" xmlns="" val="2383096932"/>
                        </a:ext>
                      </a:extLst>
                    </a:gridCol>
                    <a:gridCol w="731520">
                      <a:extLst>
                        <a:ext uri="{9D8B030D-6E8A-4147-A177-3AD203B41FA5}">
                          <a16:colId xmlns:a16="http://schemas.microsoft.com/office/drawing/2014/main" xmlns:a14="http://schemas.microsoft.com/office/drawing/2010/main" xmlns="" val="3734613195"/>
                        </a:ext>
                      </a:extLst>
                    </a:gridCol>
                    <a:gridCol w="731520">
                      <a:extLst>
                        <a:ext uri="{9D8B030D-6E8A-4147-A177-3AD203B41FA5}">
                          <a16:colId xmlns:a16="http://schemas.microsoft.com/office/drawing/2014/main" xmlns:a14="http://schemas.microsoft.com/office/drawing/2010/main" xmlns=""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0000" r="-251042"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0000" r="-5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0000" r="-4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0000" r="-3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0000" r="-2000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0000" r="-1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0000" r="-1667" b="-238571"/>
                          </a:stretch>
                        </a:blipFill>
                      </a:tcPr>
                    </a:tc>
                    <a:extLst>
                      <a:ext uri="{0D108BD9-81ED-4DB2-BD59-A6C34878D82A}">
                        <a16:rowId xmlns:a16="http://schemas.microsoft.com/office/drawing/2014/main" xmlns:a14="http://schemas.microsoft.com/office/drawing/2010/main" xmlns=""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08451" r="-251042"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08451" r="-5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08451" r="-4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08451" r="-3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08451" r="-2000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08451" r="-1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08451" r="-1667" b="-135211"/>
                          </a:stretch>
                        </a:blipFill>
                      </a:tcPr>
                    </a:tc>
                    <a:extLst>
                      <a:ext uri="{0D108BD9-81ED-4DB2-BD59-A6C34878D82A}">
                        <a16:rowId xmlns:a16="http://schemas.microsoft.com/office/drawing/2014/main" xmlns:a14="http://schemas.microsoft.com/office/drawing/2010/main" xmlns=""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211429" r="-251042"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211429" r="-5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211429" r="-4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211429" r="-3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211429" r="-2000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211429" r="-1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211429" r="-1667" b="-37143"/>
                          </a:stretch>
                        </a:blipFill>
                      </a:tcPr>
                    </a:tc>
                    <a:extLst>
                      <a:ext uri="{0D108BD9-81ED-4DB2-BD59-A6C34878D82A}">
                        <a16:rowId xmlns:a16="http://schemas.microsoft.com/office/drawing/2014/main" xmlns:a14="http://schemas.microsoft.com/office/drawing/2010/main" xmlns="" val="2033643208"/>
                      </a:ext>
                    </a:extLst>
                  </a:tr>
                </a:tbl>
              </a:graphicData>
            </a:graphic>
          </p:graphicFrame>
        </mc:Fallback>
      </mc:AlternateContent>
      <p:sp>
        <p:nvSpPr>
          <p:cNvPr id="13" name="Rectangle 12"/>
          <p:cNvSpPr/>
          <p:nvPr/>
        </p:nvSpPr>
        <p:spPr>
          <a:xfrm>
            <a:off x="1230087" y="2466966"/>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2:</a:t>
            </a:r>
          </a:p>
        </p:txBody>
      </p:sp>
      <p:sp>
        <p:nvSpPr>
          <p:cNvPr id="14" name="Rectangle 13"/>
          <p:cNvSpPr/>
          <p:nvPr/>
        </p:nvSpPr>
        <p:spPr>
          <a:xfrm>
            <a:off x="1230087" y="4876800"/>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3:</a:t>
            </a:r>
          </a:p>
        </p:txBody>
      </p:sp>
      <p:sp>
        <p:nvSpPr>
          <p:cNvPr id="15" name="Rounded Rectangle 14"/>
          <p:cNvSpPr/>
          <p:nvPr/>
        </p:nvSpPr>
        <p:spPr>
          <a:xfrm>
            <a:off x="5018968" y="2459354"/>
            <a:ext cx="2834640" cy="396222"/>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56614" y="5407356"/>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17" name="Rectangle 16"/>
          <p:cNvSpPr/>
          <p:nvPr/>
        </p:nvSpPr>
        <p:spPr>
          <a:xfrm>
            <a:off x="5418814"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18" name="Rectangle 17"/>
          <p:cNvSpPr/>
          <p:nvPr/>
        </p:nvSpPr>
        <p:spPr>
          <a:xfrm>
            <a:off x="6102342"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19" name="Rectangle 18"/>
          <p:cNvSpPr/>
          <p:nvPr/>
        </p:nvSpPr>
        <p:spPr>
          <a:xfrm>
            <a:off x="6779038" y="5407356"/>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20" name="Rectangle 19"/>
          <p:cNvSpPr/>
          <p:nvPr/>
        </p:nvSpPr>
        <p:spPr>
          <a:xfrm>
            <a:off x="3056614" y="58674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21" name="Rectangle 20"/>
          <p:cNvSpPr/>
          <p:nvPr/>
        </p:nvSpPr>
        <p:spPr>
          <a:xfrm>
            <a:off x="5418814"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22" name="Rectangle 21"/>
          <p:cNvSpPr/>
          <p:nvPr/>
        </p:nvSpPr>
        <p:spPr>
          <a:xfrm>
            <a:off x="6102342"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23" name="Rectangle 22"/>
          <p:cNvSpPr/>
          <p:nvPr/>
        </p:nvSpPr>
        <p:spPr>
          <a:xfrm>
            <a:off x="6779038" y="58674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J1</a:t>
            </a:r>
          </a:p>
        </p:txBody>
      </p:sp>
      <p:sp>
        <p:nvSpPr>
          <p:cNvPr id="24" name="Oval 23"/>
          <p:cNvSpPr/>
          <p:nvPr/>
        </p:nvSpPr>
        <p:spPr>
          <a:xfrm>
            <a:off x="4049486" y="1905000"/>
            <a:ext cx="457200" cy="410303"/>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893910" y="5889373"/>
            <a:ext cx="457200" cy="410303"/>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7" name="Rectangle 26"/>
              <p:cNvSpPr/>
              <p:nvPr/>
            </p:nvSpPr>
            <p:spPr>
              <a:xfrm>
                <a:off x="2296886" y="2426633"/>
                <a:ext cx="5751383" cy="461665"/>
              </a:xfrm>
              <a:prstGeom prst="rect">
                <a:avLst/>
              </a:prstGeom>
            </p:spPr>
            <p:txBody>
              <a:bodyPr wrap="none">
                <a:spAutoFit/>
              </a:bodyPr>
              <a:lstStyle/>
              <a:p>
                <a:pPr marL="400050" lvl="1" indent="0">
                  <a:buNone/>
                </a:pPr>
                <a:r>
                  <a:rPr lang="da-DK" sz="2400" dirty="0"/>
                  <a:t>Find </a:t>
                </a:r>
                <a:r>
                  <a:rPr lang="en-US" sz="2400" dirty="0"/>
                  <a:t>total position </a:t>
                </a:r>
                <a14:m>
                  <m:oMath xmlns:m="http://schemas.openxmlformats.org/officeDocument/2006/math">
                    <m:r>
                      <a:rPr lang="en-US" sz="2400" i="1" dirty="0">
                        <a:latin typeface="Cambria Math" panose="02040503050406030204" pitchFamily="18" charset="0"/>
                      </a:rPr>
                      <m:t>𝑃</m:t>
                    </m:r>
                    <m:r>
                      <a:rPr lang="en-US" sz="2400" i="1" dirty="0">
                        <a:latin typeface="Cambria Math" panose="02040503050406030204" pitchFamily="18" charset="0"/>
                      </a:rPr>
                      <m:t> =</m:t>
                    </m:r>
                    <m:r>
                      <m:rPr>
                        <m:sty m:val="p"/>
                      </m:rPr>
                      <a:rPr lang="en-US" sz="2400" i="1" dirty="0">
                        <a:latin typeface="Cambria Math" panose="02040503050406030204" pitchFamily="18" charset="0"/>
                      </a:rPr>
                      <m:t>min</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r>
                      <m:rPr>
                        <m:sty m:val="p"/>
                      </m:rPr>
                      <a:rPr lang="en-US" sz="2400" i="1" dirty="0">
                        <a:latin typeface="Cambria Math" panose="02040503050406030204" pitchFamily="18" charset="0"/>
                      </a:rPr>
                      <m:t>max</m:t>
                    </m:r>
                    <m:r>
                      <a:rPr lang="en-US" sz="2400" i="1" dirty="0">
                        <a:latin typeface="Cambria Math" panose="02040503050406030204" pitchFamily="18" charset="0"/>
                      </a:rPr>
                      <m:t>⁡(</m:t>
                    </m:r>
                    <m:r>
                      <a:rPr lang="en-US" sz="2400" i="1" dirty="0">
                        <a:latin typeface="Cambria Math" panose="02040503050406030204" pitchFamily="18" charset="0"/>
                      </a:rPr>
                      <m:t>𝑑𝑖</m:t>
                    </m:r>
                    <m:r>
                      <a:rPr lang="en-US" sz="2400" i="1" dirty="0">
                        <a:latin typeface="Cambria Math" panose="02040503050406030204" pitchFamily="18" charset="0"/>
                      </a:rPr>
                      <m:t>)) </m:t>
                    </m:r>
                  </m:oMath>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2296886" y="2426633"/>
                <a:ext cx="5751383" cy="461665"/>
              </a:xfrm>
              <a:prstGeom prst="rect">
                <a:avLst/>
              </a:prstGeom>
              <a:blipFill rotWithShape="0">
                <a:blip r:embed="rId3"/>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88732" y="2847966"/>
                <a:ext cx="3967689" cy="461665"/>
              </a:xfrm>
              <a:prstGeom prst="rect">
                <a:avLst/>
              </a:prstGeom>
            </p:spPr>
            <p:txBody>
              <a:bodyPr wrap="none">
                <a:spAutoFit/>
              </a:bodyPr>
              <a:lstStyle/>
              <a:p>
                <a:pPr marL="400050" lvl="1" indent="0" algn="ctr">
                  <a:buNone/>
                </a:pPr>
                <a:r>
                  <a:rPr lang="en-US" sz="2400" dirty="0"/>
                  <a:t>Here,</a:t>
                </a:r>
                <a:r>
                  <a:rPr lang="da-DK" sz="2400" dirty="0"/>
                  <a:t> </a:t>
                </a:r>
                <a14:m>
                  <m:oMath xmlns:m="http://schemas.openxmlformats.org/officeDocument/2006/math">
                    <m:r>
                      <a:rPr lang="da-DK" sz="2400" i="1" dirty="0">
                        <a:latin typeface="Cambria Math" panose="02040503050406030204" pitchFamily="18" charset="0"/>
                      </a:rPr>
                      <m:t>𝑃</m:t>
                    </m:r>
                    <m:r>
                      <a:rPr lang="da-DK" sz="2400" i="1" dirty="0">
                        <a:latin typeface="Cambria Math" panose="02040503050406030204" pitchFamily="18" charset="0"/>
                      </a:rPr>
                      <m:t> = </m:t>
                    </m:r>
                    <m:r>
                      <m:rPr>
                        <m:sty m:val="p"/>
                      </m:rPr>
                      <a:rPr lang="da-DK" sz="2400" i="1" dirty="0">
                        <a:latin typeface="Cambria Math" panose="02040503050406030204" pitchFamily="18" charset="0"/>
                      </a:rPr>
                      <m:t>min</m:t>
                    </m:r>
                    <m:r>
                      <a:rPr lang="da-DK" sz="2400" i="1" dirty="0">
                        <a:latin typeface="Cambria Math" panose="02040503050406030204" pitchFamily="18" charset="0"/>
                      </a:rPr>
                      <m:t>⁡(6, 3) = </m:t>
                    </m:r>
                    <m:r>
                      <a:rPr lang="da-DK" sz="2400" b="1" i="1" dirty="0">
                        <a:latin typeface="Cambria Math" panose="02040503050406030204" pitchFamily="18" charset="0"/>
                      </a:rPr>
                      <m:t>𝟑</m:t>
                    </m:r>
                  </m:oMath>
                </a14:m>
                <a:endParaRPr lang="da-DK" sz="2400" b="1" dirty="0"/>
              </a:p>
            </p:txBody>
          </p:sp>
        </mc:Choice>
        <mc:Fallback xmlns="">
          <p:sp>
            <p:nvSpPr>
              <p:cNvPr id="28" name="Rectangle 27"/>
              <p:cNvSpPr>
                <a:spLocks noRot="1" noChangeAspect="1" noMove="1" noResize="1" noEditPoints="1" noAdjustHandles="1" noChangeArrowheads="1" noChangeShapeType="1" noTextEdit="1"/>
              </p:cNvSpPr>
              <p:nvPr/>
            </p:nvSpPr>
            <p:spPr>
              <a:xfrm>
                <a:off x="3188732" y="2847966"/>
                <a:ext cx="3967689" cy="461665"/>
              </a:xfrm>
              <a:prstGeom prst="rect">
                <a:avLst/>
              </a:prstGeom>
              <a:blipFill>
                <a:blip r:embed="rId4"/>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296886" y="4836467"/>
                <a:ext cx="4887300" cy="461665"/>
              </a:xfrm>
              <a:prstGeom prst="rect">
                <a:avLst/>
              </a:prstGeom>
            </p:spPr>
            <p:txBody>
              <a:bodyPr wrap="none">
                <a:spAutoFit/>
              </a:bodyPr>
              <a:lstStyle/>
              <a:p>
                <a:pPr marL="400050" lvl="1" indent="0">
                  <a:buNone/>
                </a:pPr>
                <a14:m>
                  <m:oMath xmlns:m="http://schemas.openxmlformats.org/officeDocument/2006/math">
                    <m:r>
                      <a:rPr lang="en-US" sz="2400" i="1" dirty="0">
                        <a:latin typeface="Cambria Math" panose="02040503050406030204" pitchFamily="18" charset="0"/>
                      </a:rPr>
                      <m:t>𝑑</m:t>
                    </m:r>
                    <m:r>
                      <a:rPr lang="en-US" sz="2400" i="1" baseline="-25000" dirty="0">
                        <a:latin typeface="Cambria Math" panose="02040503050406030204" pitchFamily="18" charset="0"/>
                      </a:rPr>
                      <m:t>1</m:t>
                    </m:r>
                    <m:r>
                      <a:rPr lang="en-US" sz="2400" i="1" dirty="0">
                        <a:latin typeface="Cambria Math" panose="02040503050406030204" pitchFamily="18" charset="0"/>
                      </a:rPr>
                      <m:t> = 3 </m:t>
                    </m:r>
                  </m:oMath>
                </a14:m>
                <a:r>
                  <a:rPr lang="en-US" sz="2400" dirty="0"/>
                  <a:t>: assign job </a:t>
                </a:r>
                <a14:m>
                  <m:oMath xmlns:m="http://schemas.openxmlformats.org/officeDocument/2006/math">
                    <m:r>
                      <a:rPr lang="en-US" sz="2400" i="1" dirty="0">
                        <a:latin typeface="Cambria Math" panose="02040503050406030204" pitchFamily="18" charset="0"/>
                      </a:rPr>
                      <m:t>1</m:t>
                    </m:r>
                  </m:oMath>
                </a14:m>
                <a:r>
                  <a:rPr lang="en-US" sz="2400" dirty="0"/>
                  <a:t> to position </a:t>
                </a:r>
                <a14:m>
                  <m:oMath xmlns:m="http://schemas.openxmlformats.org/officeDocument/2006/math">
                    <m:r>
                      <a:rPr lang="en-US" sz="2400" i="1" dirty="0">
                        <a:latin typeface="Cambria Math" panose="02040503050406030204" pitchFamily="18" charset="0"/>
                      </a:rPr>
                      <m:t>3</m:t>
                    </m:r>
                  </m:oMath>
                </a14:m>
                <a:endParaRPr lang="da-DK"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296886" y="4836467"/>
                <a:ext cx="4887300" cy="461665"/>
              </a:xfrm>
              <a:prstGeom prst="rect">
                <a:avLst/>
              </a:prstGeom>
              <a:blipFill>
                <a:blip r:embed="rId5"/>
                <a:stretch>
                  <a:fillRect t="-9211" b="-30263"/>
                </a:stretch>
              </a:blipFill>
            </p:spPr>
            <p:txBody>
              <a:bodyPr/>
              <a:lstStyle/>
              <a:p>
                <a:r>
                  <a:rPr lang="en-IN">
                    <a:noFill/>
                  </a:rPr>
                  <a:t> </a:t>
                </a:r>
              </a:p>
            </p:txBody>
          </p:sp>
        </mc:Fallback>
      </mc:AlternateContent>
    </p:spTree>
    <p:extLst>
      <p:ext uri="{BB962C8B-B14F-4D97-AF65-F5344CB8AC3E}">
        <p14:creationId xmlns:p14="http://schemas.microsoft.com/office/powerpoint/2010/main" val="411085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heel(1)">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10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left)">
                                      <p:cBhvr>
                                        <p:cTn id="69" dur="10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500"/>
                                        <p:tgtEl>
                                          <p:spTgt spid="2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500"/>
                                        <p:tgtEl>
                                          <p:spTgt spid="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1" presetClass="entr" presetSubtype="1"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heel(1)">
                                      <p:cBhvr>
                                        <p:cTn id="10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Job Scheduling with Deadlines - Example</a:t>
            </a:r>
            <a:endParaRPr lang="en-US" dirty="0"/>
          </a:p>
        </p:txBody>
      </p:sp>
      <p:sp>
        <p:nvSpPr>
          <p:cNvPr id="4" name="Rectangle 3"/>
          <p:cNvSpPr/>
          <p:nvPr/>
        </p:nvSpPr>
        <p:spPr>
          <a:xfrm>
            <a:off x="3056614" y="326027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5" name="Rectangle 4"/>
          <p:cNvSpPr/>
          <p:nvPr/>
        </p:nvSpPr>
        <p:spPr>
          <a:xfrm>
            <a:off x="5413126" y="326027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6" name="Rectangle 5"/>
          <p:cNvSpPr/>
          <p:nvPr/>
        </p:nvSpPr>
        <p:spPr>
          <a:xfrm>
            <a:off x="6096654" y="326027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7" name="Rectangle 6"/>
          <p:cNvSpPr/>
          <p:nvPr/>
        </p:nvSpPr>
        <p:spPr>
          <a:xfrm>
            <a:off x="6786998" y="326027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8" name="Rectangle 7"/>
          <p:cNvSpPr/>
          <p:nvPr/>
        </p:nvSpPr>
        <p:spPr>
          <a:xfrm>
            <a:off x="3056614" y="372031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9" name="Rectangle 8"/>
          <p:cNvSpPr/>
          <p:nvPr/>
        </p:nvSpPr>
        <p:spPr>
          <a:xfrm>
            <a:off x="5413126" y="372031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J2</a:t>
            </a:r>
          </a:p>
        </p:txBody>
      </p:sp>
      <p:sp>
        <p:nvSpPr>
          <p:cNvPr id="10" name="Rectangle 9"/>
          <p:cNvSpPr/>
          <p:nvPr/>
        </p:nvSpPr>
        <p:spPr>
          <a:xfrm>
            <a:off x="6096654" y="372031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1" name="Rectangle 10"/>
          <p:cNvSpPr/>
          <p:nvPr/>
        </p:nvSpPr>
        <p:spPr>
          <a:xfrm>
            <a:off x="6786998" y="372031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J1</a:t>
            </a: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b="0" dirty="0">
                              <a:solidFill>
                                <a:srgbClr val="C00000"/>
                              </a:solidFill>
                              <a:effectLst/>
                            </a:rPr>
                            <a:t>Job </a:t>
                          </a:r>
                          <a14:m>
                            <m:oMath xmlns:m="http://schemas.openxmlformats.org/officeDocument/2006/math">
                              <m:r>
                                <a:rPr lang="en-US" sz="2400" b="0" i="1" dirty="0" smtClean="0">
                                  <a:solidFill>
                                    <a:srgbClr val="C00000"/>
                                  </a:solidFill>
                                  <a:effectLst/>
                                  <a:latin typeface="Cambria Math" panose="02040503050406030204" pitchFamily="18" charset="0"/>
                                </a:rPr>
                                <m:t>𝑖</m:t>
                              </m:r>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b="0" dirty="0">
                              <a:solidFill>
                                <a:srgbClr val="C00000"/>
                              </a:solidFill>
                              <a:effectLst/>
                            </a:rPr>
                            <a:t>Profit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𝑔</m:t>
                                  </m:r>
                                </m:e>
                                <m:sub>
                                  <m:r>
                                    <a:rPr lang="en-US" sz="2400" b="0" i="1" dirty="0" smtClean="0">
                                      <a:solidFill>
                                        <a:srgbClr val="C00000"/>
                                      </a:solidFill>
                                      <a:latin typeface="Cambria Math" panose="02040503050406030204" pitchFamily="18" charset="0"/>
                                    </a:rPr>
                                    <m:t>𝑖</m:t>
                                  </m:r>
                                </m:sub>
                              </m:sSub>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b="0" dirty="0">
                              <a:solidFill>
                                <a:srgbClr val="C00000"/>
                              </a:solidFill>
                              <a:effectLst/>
                            </a:rPr>
                            <a:t>Deadline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𝑑</m:t>
                                  </m:r>
                                </m:e>
                                <m:sub>
                                  <m:r>
                                    <a:rPr lang="en-US" sz="2400" b="0" i="1" dirty="0" smtClean="0">
                                      <a:solidFill>
                                        <a:srgbClr val="C00000"/>
                                      </a:solidFill>
                                      <a:latin typeface="Cambria Math" panose="02040503050406030204" pitchFamily="18" charset="0"/>
                                    </a:rPr>
                                    <m:t>𝑖</m:t>
                                  </m:r>
                                </m:sub>
                              </m:sSub>
                              <m:r>
                                <a:rPr lang="en-US" sz="2400" b="0" i="1" dirty="0" smtClean="0">
                                  <a:solidFill>
                                    <a:srgbClr val="C00000"/>
                                  </a:solidFill>
                                  <a:latin typeface="Cambria Math" panose="02040503050406030204" pitchFamily="18" charset="0"/>
                                </a:rPr>
                                <m:t>.</m:t>
                              </m:r>
                            </m:oMath>
                          </a14:m>
                          <a:endParaRPr lang="en-US" sz="2400" b="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12" name="Table 11"/>
              <p:cNvGraphicFramePr>
                <a:graphicFrameLocks noGrp="1"/>
              </p:cNvGraphicFramePr>
              <p:nvPr>
                <p:extLst/>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xmlns:a14="http://schemas.microsoft.com/office/drawing/2010/main" xmlns="" val="1922602082"/>
                        </a:ext>
                      </a:extLst>
                    </a:gridCol>
                    <a:gridCol w="731520">
                      <a:extLst>
                        <a:ext uri="{9D8B030D-6E8A-4147-A177-3AD203B41FA5}">
                          <a16:colId xmlns:a16="http://schemas.microsoft.com/office/drawing/2014/main" xmlns:a14="http://schemas.microsoft.com/office/drawing/2010/main" xmlns="" val="717586990"/>
                        </a:ext>
                      </a:extLst>
                    </a:gridCol>
                    <a:gridCol w="731520">
                      <a:extLst>
                        <a:ext uri="{9D8B030D-6E8A-4147-A177-3AD203B41FA5}">
                          <a16:colId xmlns:a16="http://schemas.microsoft.com/office/drawing/2014/main" xmlns:a14="http://schemas.microsoft.com/office/drawing/2010/main" xmlns="" val="3968607451"/>
                        </a:ext>
                      </a:extLst>
                    </a:gridCol>
                    <a:gridCol w="731520">
                      <a:extLst>
                        <a:ext uri="{9D8B030D-6E8A-4147-A177-3AD203B41FA5}">
                          <a16:colId xmlns:a16="http://schemas.microsoft.com/office/drawing/2014/main" xmlns:a14="http://schemas.microsoft.com/office/drawing/2010/main" xmlns="" val="2999164042"/>
                        </a:ext>
                      </a:extLst>
                    </a:gridCol>
                    <a:gridCol w="731520">
                      <a:extLst>
                        <a:ext uri="{9D8B030D-6E8A-4147-A177-3AD203B41FA5}">
                          <a16:colId xmlns:a16="http://schemas.microsoft.com/office/drawing/2014/main" xmlns:a14="http://schemas.microsoft.com/office/drawing/2010/main" xmlns="" val="2383096932"/>
                        </a:ext>
                      </a:extLst>
                    </a:gridCol>
                    <a:gridCol w="731520">
                      <a:extLst>
                        <a:ext uri="{9D8B030D-6E8A-4147-A177-3AD203B41FA5}">
                          <a16:colId xmlns:a16="http://schemas.microsoft.com/office/drawing/2014/main" xmlns:a14="http://schemas.microsoft.com/office/drawing/2010/main" xmlns="" val="3734613195"/>
                        </a:ext>
                      </a:extLst>
                    </a:gridCol>
                    <a:gridCol w="731520">
                      <a:extLst>
                        <a:ext uri="{9D8B030D-6E8A-4147-A177-3AD203B41FA5}">
                          <a16:colId xmlns:a16="http://schemas.microsoft.com/office/drawing/2014/main" xmlns:a14="http://schemas.microsoft.com/office/drawing/2010/main" xmlns=""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2857" r="-251042"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2857" r="-5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2857" r="-4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2857" r="-3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2857" r="-2000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2857" r="-1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2857" r="-1667" b="-238571"/>
                          </a:stretch>
                        </a:blipFill>
                      </a:tcPr>
                    </a:tc>
                    <a:extLst>
                      <a:ext uri="{0D108BD9-81ED-4DB2-BD59-A6C34878D82A}">
                        <a16:rowId xmlns:a16="http://schemas.microsoft.com/office/drawing/2014/main" xmlns:a14="http://schemas.microsoft.com/office/drawing/2010/main" xmlns=""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11268" r="-251042"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11268" r="-5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11268" r="-4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11268" r="-3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11268" r="-2000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11268" r="-1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11268" r="-1667" b="-135211"/>
                          </a:stretch>
                        </a:blipFill>
                      </a:tcPr>
                    </a:tc>
                    <a:extLst>
                      <a:ext uri="{0D108BD9-81ED-4DB2-BD59-A6C34878D82A}">
                        <a16:rowId xmlns:a16="http://schemas.microsoft.com/office/drawing/2014/main" xmlns:a14="http://schemas.microsoft.com/office/drawing/2010/main" xmlns=""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214286" r="-251042"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214286" r="-5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214286" r="-4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214286" r="-3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214286" r="-2000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214286" r="-1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214286" r="-1667" b="-37143"/>
                          </a:stretch>
                        </a:blipFill>
                      </a:tcPr>
                    </a:tc>
                    <a:extLst>
                      <a:ext uri="{0D108BD9-81ED-4DB2-BD59-A6C34878D82A}">
                        <a16:rowId xmlns:a16="http://schemas.microsoft.com/office/drawing/2014/main" xmlns:a14="http://schemas.microsoft.com/office/drawing/2010/main" xmlns="" val="2033643208"/>
                      </a:ext>
                    </a:extLst>
                  </a:tr>
                </a:tbl>
              </a:graphicData>
            </a:graphic>
          </p:graphicFrame>
        </mc:Fallback>
      </mc:AlternateContent>
      <p:sp>
        <p:nvSpPr>
          <p:cNvPr id="13" name="Rectangle 12"/>
          <p:cNvSpPr/>
          <p:nvPr/>
        </p:nvSpPr>
        <p:spPr>
          <a:xfrm>
            <a:off x="1230087" y="2545344"/>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4:</a:t>
            </a:r>
          </a:p>
        </p:txBody>
      </p:sp>
      <p:sp>
        <p:nvSpPr>
          <p:cNvPr id="14" name="Rectangle 13"/>
          <p:cNvSpPr/>
          <p:nvPr/>
        </p:nvSpPr>
        <p:spPr>
          <a:xfrm>
            <a:off x="1230087" y="4706981"/>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5:</a:t>
            </a:r>
          </a:p>
        </p:txBody>
      </p:sp>
      <p:sp>
        <p:nvSpPr>
          <p:cNvPr id="24" name="Oval 23"/>
          <p:cNvSpPr/>
          <p:nvPr/>
        </p:nvSpPr>
        <p:spPr>
          <a:xfrm>
            <a:off x="4778831" y="1905000"/>
            <a:ext cx="457200" cy="410303"/>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2296886" y="2505011"/>
                <a:ext cx="4924681" cy="461665"/>
              </a:xfrm>
              <a:prstGeom prst="rect">
                <a:avLst/>
              </a:prstGeom>
            </p:spPr>
            <p:txBody>
              <a:bodyPr wrap="none">
                <a:spAutoFit/>
              </a:bodyPr>
              <a:lstStyle/>
              <a:p>
                <a:pPr marL="400050" lvl="1"/>
                <a14:m>
                  <m:oMath xmlns:m="http://schemas.openxmlformats.org/officeDocument/2006/math">
                    <m:r>
                      <a:rPr lang="en-US" sz="2400" i="1" dirty="0">
                        <a:latin typeface="Cambria Math" panose="02040503050406030204" pitchFamily="18" charset="0"/>
                      </a:rPr>
                      <m:t>𝑑</m:t>
                    </m:r>
                    <m:r>
                      <a:rPr lang="en-US" sz="2400" i="1" baseline="-25000" dirty="0">
                        <a:latin typeface="Cambria Math" panose="02040503050406030204" pitchFamily="18" charset="0"/>
                      </a:rPr>
                      <m:t>2</m:t>
                    </m:r>
                    <m:r>
                      <a:rPr lang="en-US" sz="2400" i="1" dirty="0">
                        <a:latin typeface="Cambria Math" panose="02040503050406030204" pitchFamily="18" charset="0"/>
                      </a:rPr>
                      <m:t> = 1 : </m:t>
                    </m:r>
                  </m:oMath>
                </a14:m>
                <a:r>
                  <a:rPr lang="en-US" sz="2400" dirty="0"/>
                  <a:t>assign job </a:t>
                </a:r>
                <a14:m>
                  <m:oMath xmlns:m="http://schemas.openxmlformats.org/officeDocument/2006/math">
                    <m:r>
                      <a:rPr lang="en-US" sz="2400" i="1" dirty="0">
                        <a:latin typeface="Cambria Math" panose="02040503050406030204" pitchFamily="18" charset="0"/>
                      </a:rPr>
                      <m:t>2</m:t>
                    </m:r>
                  </m:oMath>
                </a14:m>
                <a:r>
                  <a:rPr lang="en-US" sz="2400" dirty="0"/>
                  <a:t> to position </a:t>
                </a:r>
                <a14:m>
                  <m:oMath xmlns:m="http://schemas.openxmlformats.org/officeDocument/2006/math">
                    <m:r>
                      <a:rPr lang="en-US" sz="2400" i="1" dirty="0">
                        <a:latin typeface="Cambria Math" panose="02040503050406030204" pitchFamily="18" charset="0"/>
                      </a:rPr>
                      <m:t>1</m:t>
                    </m:r>
                  </m:oMath>
                </a14:m>
                <a:endParaRPr lang="da-DK" sz="2400" dirty="0"/>
              </a:p>
            </p:txBody>
          </p:sp>
        </mc:Choice>
        <mc:Fallback xmlns="">
          <p:sp>
            <p:nvSpPr>
              <p:cNvPr id="27" name="Rectangle 26"/>
              <p:cNvSpPr>
                <a:spLocks noRot="1" noChangeAspect="1" noMove="1" noResize="1" noEditPoints="1" noAdjustHandles="1" noChangeArrowheads="1" noChangeShapeType="1" noTextEdit="1"/>
              </p:cNvSpPr>
              <p:nvPr/>
            </p:nvSpPr>
            <p:spPr>
              <a:xfrm>
                <a:off x="2296886" y="2505011"/>
                <a:ext cx="4924681" cy="461665"/>
              </a:xfrm>
              <a:prstGeom prst="rect">
                <a:avLst/>
              </a:prstGeom>
              <a:blipFill>
                <a:blip r:embed="rId3"/>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296886" y="4666648"/>
                <a:ext cx="4887300" cy="461665"/>
              </a:xfrm>
              <a:prstGeom prst="rect">
                <a:avLst/>
              </a:prstGeom>
            </p:spPr>
            <p:txBody>
              <a:bodyPr wrap="none">
                <a:spAutoFit/>
              </a:bodyPr>
              <a:lstStyle/>
              <a:p>
                <a:pPr marL="400050" lvl="1" indent="0">
                  <a:buNone/>
                </a:pPr>
                <a14:m>
                  <m:oMath xmlns:m="http://schemas.openxmlformats.org/officeDocument/2006/math">
                    <m:r>
                      <a:rPr lang="en-US" sz="2400" i="1" dirty="0">
                        <a:latin typeface="Cambria Math" panose="02040503050406030204" pitchFamily="18" charset="0"/>
                      </a:rPr>
                      <m:t>𝑑</m:t>
                    </m:r>
                    <m:r>
                      <a:rPr lang="en-US" sz="2400" i="1" baseline="-25000" dirty="0">
                        <a:latin typeface="Cambria Math" panose="02040503050406030204" pitchFamily="18" charset="0"/>
                      </a:rPr>
                      <m:t>3</m:t>
                    </m:r>
                    <m:r>
                      <a:rPr lang="en-US" sz="2400" i="1" dirty="0">
                        <a:latin typeface="Cambria Math" panose="02040503050406030204" pitchFamily="18" charset="0"/>
                      </a:rPr>
                      <m:t> =1 </m:t>
                    </m:r>
                  </m:oMath>
                </a14:m>
                <a:r>
                  <a:rPr lang="en-US" sz="2400" dirty="0"/>
                  <a:t>: assign job </a:t>
                </a:r>
                <a14:m>
                  <m:oMath xmlns:m="http://schemas.openxmlformats.org/officeDocument/2006/math">
                    <m:r>
                      <a:rPr lang="en-US" sz="2400" i="1" dirty="0">
                        <a:latin typeface="Cambria Math" panose="02040503050406030204" pitchFamily="18" charset="0"/>
                      </a:rPr>
                      <m:t>3</m:t>
                    </m:r>
                  </m:oMath>
                </a14:m>
                <a:r>
                  <a:rPr lang="en-US" sz="2400" dirty="0"/>
                  <a:t> to position </a:t>
                </a:r>
                <a14:m>
                  <m:oMath xmlns:m="http://schemas.openxmlformats.org/officeDocument/2006/math">
                    <m:r>
                      <a:rPr lang="en-US" sz="2400" i="1" dirty="0">
                        <a:latin typeface="Cambria Math" panose="02040503050406030204" pitchFamily="18" charset="0"/>
                      </a:rPr>
                      <m:t>1</m:t>
                    </m:r>
                  </m:oMath>
                </a14:m>
                <a:endParaRPr lang="da-DK"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296886" y="4666648"/>
                <a:ext cx="4887300" cy="461665"/>
              </a:xfrm>
              <a:prstGeom prst="rect">
                <a:avLst/>
              </a:prstGeom>
              <a:blipFill>
                <a:blip r:embed="rId4"/>
                <a:stretch>
                  <a:fillRect t="-9333" b="-32000"/>
                </a:stretch>
              </a:blipFill>
            </p:spPr>
            <p:txBody>
              <a:bodyPr/>
              <a:lstStyle/>
              <a:p>
                <a:r>
                  <a:rPr lang="en-US">
                    <a:noFill/>
                  </a:rPr>
                  <a:t> </a:t>
                </a:r>
              </a:p>
            </p:txBody>
          </p:sp>
        </mc:Fallback>
      </mc:AlternateContent>
      <p:sp>
        <p:nvSpPr>
          <p:cNvPr id="30" name="Oval 29"/>
          <p:cNvSpPr/>
          <p:nvPr/>
        </p:nvSpPr>
        <p:spPr>
          <a:xfrm>
            <a:off x="5529134" y="3746035"/>
            <a:ext cx="457200" cy="410303"/>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3151094" y="5390276"/>
            <a:ext cx="5889812" cy="830997"/>
          </a:xfrm>
          <a:prstGeom prst="rect">
            <a:avLst/>
          </a:prstGeom>
          <a:solidFill>
            <a:schemeClr val="bg2">
              <a:lumMod val="95000"/>
            </a:schemeClr>
          </a:solidFill>
        </p:spPr>
        <p:txBody>
          <a:bodyPr wrap="square">
            <a:spAutoFit/>
          </a:bodyPr>
          <a:lstStyle/>
          <a:p>
            <a:pPr algn="just"/>
            <a:r>
              <a:rPr lang="en-US" sz="2400" dirty="0">
                <a:solidFill>
                  <a:srgbClr val="AD1457"/>
                </a:solidFill>
              </a:rPr>
              <a:t>But position 1 is already occupied and two jobs can not be executed in parallel, so reject job 3</a:t>
            </a:r>
          </a:p>
        </p:txBody>
      </p:sp>
    </p:spTree>
    <p:extLst>
      <p:ext uri="{BB962C8B-B14F-4D97-AF65-F5344CB8AC3E}">
        <p14:creationId xmlns:p14="http://schemas.microsoft.com/office/powerpoint/2010/main" val="12227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heel(1)">
                                      <p:cBhvr>
                                        <p:cTn id="14" dur="10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1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10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24" grpId="0" animBg="1"/>
      <p:bldP spid="27" grpId="0"/>
      <p:bldP spid="29" grpId="0"/>
      <p:bldP spid="30"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Characteristics of Greedy Algorithms</a:t>
            </a:r>
            <a:endParaRPr lang="en-US" dirty="0"/>
          </a:p>
        </p:txBody>
      </p:sp>
      <p:sp>
        <p:nvSpPr>
          <p:cNvPr id="3" name="Content Placeholder 2"/>
          <p:cNvSpPr>
            <a:spLocks noGrp="1"/>
          </p:cNvSpPr>
          <p:nvPr>
            <p:ph idx="1"/>
          </p:nvPr>
        </p:nvSpPr>
        <p:spPr/>
        <p:txBody>
          <a:bodyPr/>
          <a:lstStyle/>
          <a:p>
            <a:pPr marL="0" indent="0">
              <a:buNone/>
            </a:pPr>
            <a:r>
              <a:rPr lang="en-IN" b="1" dirty="0">
                <a:solidFill>
                  <a:srgbClr val="AD1457"/>
                </a:solidFill>
              </a:rPr>
              <a:t>Greedy : always makes the choice that seems to be the best at that moment</a:t>
            </a:r>
            <a:endParaRPr lang="en-US" b="1" dirty="0">
              <a:solidFill>
                <a:srgbClr val="AD1457"/>
              </a:solidFill>
            </a:endParaRPr>
          </a:p>
          <a:p>
            <a:r>
              <a:rPr lang="en-US" dirty="0"/>
              <a:t>Greedy algorithms are </a:t>
            </a:r>
            <a:r>
              <a:rPr lang="en-US" dirty="0">
                <a:solidFill>
                  <a:srgbClr val="0070C0"/>
                </a:solidFill>
              </a:rPr>
              <a:t>characterized</a:t>
            </a:r>
            <a:r>
              <a:rPr lang="en-US" dirty="0"/>
              <a:t> by the following features.</a:t>
            </a:r>
          </a:p>
          <a:p>
            <a:pPr marL="914400" lvl="1" indent="-457200">
              <a:buFont typeface="+mj-lt"/>
              <a:buAutoNum type="arabicPeriod"/>
            </a:pPr>
            <a:r>
              <a:rPr lang="en-US" dirty="0"/>
              <a:t>Greedy approach forms a set or list of </a:t>
            </a:r>
            <a:r>
              <a:rPr lang="en-US" dirty="0">
                <a:solidFill>
                  <a:srgbClr val="AD1457"/>
                </a:solidFill>
              </a:rPr>
              <a:t>candidates 𝑪</a:t>
            </a:r>
            <a:r>
              <a:rPr lang="en-US" dirty="0"/>
              <a:t>.</a:t>
            </a:r>
          </a:p>
          <a:p>
            <a:pPr marL="914400" lvl="1" indent="-457200">
              <a:buFont typeface="+mj-lt"/>
              <a:buAutoNum type="arabicPeriod"/>
            </a:pPr>
            <a:r>
              <a:rPr lang="en-US" dirty="0"/>
              <a:t>Once a candidate is selected in the solution, </a:t>
            </a:r>
            <a:r>
              <a:rPr lang="en-US" dirty="0">
                <a:solidFill>
                  <a:srgbClr val="AD1457"/>
                </a:solidFill>
              </a:rPr>
              <a:t>it is there forever</a:t>
            </a:r>
            <a:r>
              <a:rPr lang="en-US" dirty="0"/>
              <a:t>: once a candidate is excluded from the solution, </a:t>
            </a:r>
            <a:r>
              <a:rPr lang="en-US" dirty="0">
                <a:solidFill>
                  <a:srgbClr val="AD1457"/>
                </a:solidFill>
              </a:rPr>
              <a:t>it is never reconsidered</a:t>
            </a:r>
            <a:r>
              <a:rPr lang="en-US" dirty="0"/>
              <a:t>.</a:t>
            </a:r>
          </a:p>
          <a:p>
            <a:pPr marL="914400" lvl="1" indent="-457200">
              <a:buFont typeface="+mj-lt"/>
              <a:buAutoNum type="arabicPeriod"/>
            </a:pPr>
            <a:r>
              <a:rPr lang="en-US" dirty="0"/>
              <a:t>To construct the solution in an optimal way, Greedy Algorithm maintains </a:t>
            </a:r>
            <a:r>
              <a:rPr lang="en-US" dirty="0">
                <a:solidFill>
                  <a:srgbClr val="AD1457"/>
                </a:solidFill>
              </a:rPr>
              <a:t>two sets</a:t>
            </a:r>
            <a:r>
              <a:rPr lang="en-US" dirty="0"/>
              <a:t>. </a:t>
            </a:r>
          </a:p>
          <a:p>
            <a:pPr marL="914400" lvl="1" indent="-457200">
              <a:buFont typeface="+mj-lt"/>
              <a:buAutoNum type="arabicPeriod"/>
            </a:pPr>
            <a:r>
              <a:rPr lang="en-US" dirty="0"/>
              <a:t>One set contains candidates that have already been </a:t>
            </a:r>
            <a:r>
              <a:rPr lang="en-US" dirty="0">
                <a:solidFill>
                  <a:srgbClr val="AD1457"/>
                </a:solidFill>
              </a:rPr>
              <a:t>considered and chosen</a:t>
            </a:r>
            <a:r>
              <a:rPr lang="en-US" dirty="0"/>
              <a:t>, while the other set contains candidates that have been </a:t>
            </a:r>
            <a:r>
              <a:rPr lang="en-US" dirty="0">
                <a:solidFill>
                  <a:srgbClr val="AD1457"/>
                </a:solidFill>
              </a:rPr>
              <a:t>considered but rejected</a:t>
            </a:r>
            <a:r>
              <a:rPr lang="en-US" dirty="0"/>
              <a:t>.</a:t>
            </a:r>
          </a:p>
          <a:p>
            <a:endParaRPr lang="en-US" dirty="0"/>
          </a:p>
          <a:p>
            <a:r>
              <a:rPr lang="en-US" dirty="0"/>
              <a:t>The greedy algorithm consists of </a:t>
            </a:r>
            <a:r>
              <a:rPr lang="en-US" dirty="0">
                <a:solidFill>
                  <a:srgbClr val="0070C0"/>
                </a:solidFill>
              </a:rPr>
              <a:t>four functions</a:t>
            </a:r>
            <a:r>
              <a:rPr lang="en-US" dirty="0"/>
              <a:t>.</a:t>
            </a:r>
          </a:p>
          <a:p>
            <a:pPr marL="971550" lvl="1" indent="-514350">
              <a:buFont typeface="+mj-lt"/>
              <a:buAutoNum type="romanLcPeriod"/>
            </a:pPr>
            <a:r>
              <a:rPr lang="en-US" b="1" dirty="0"/>
              <a:t>Solution Function</a:t>
            </a:r>
            <a:r>
              <a:rPr lang="en-US" dirty="0"/>
              <a:t>:- A function that checks whether chosen set of items provides a solution. </a:t>
            </a:r>
          </a:p>
          <a:p>
            <a:pPr marL="971550" lvl="1" indent="-514350">
              <a:buFont typeface="+mj-lt"/>
              <a:buAutoNum type="romanLcPeriod"/>
            </a:pPr>
            <a:r>
              <a:rPr lang="en-US" b="1" dirty="0"/>
              <a:t>Feasible Function</a:t>
            </a:r>
            <a:r>
              <a:rPr lang="en-US" dirty="0"/>
              <a:t>:- A function that checks the feasibility of a set. </a:t>
            </a:r>
          </a:p>
          <a:p>
            <a:pPr marL="971550" lvl="1" indent="-514350">
              <a:buFont typeface="+mj-lt"/>
              <a:buAutoNum type="romanLcPeriod"/>
            </a:pPr>
            <a:r>
              <a:rPr lang="en-US" b="1" dirty="0"/>
              <a:t>Selection Function</a:t>
            </a:r>
            <a:r>
              <a:rPr lang="en-US" dirty="0"/>
              <a:t>:- The selection function tells which of the candidates is the most promising. </a:t>
            </a:r>
          </a:p>
          <a:p>
            <a:pPr marL="971550" lvl="1" indent="-514350">
              <a:buFont typeface="+mj-lt"/>
              <a:buAutoNum type="romanLcPeriod"/>
            </a:pPr>
            <a:r>
              <a:rPr lang="en-US" b="1" dirty="0"/>
              <a:t>Objective Function</a:t>
            </a:r>
            <a:r>
              <a:rPr lang="en-US" dirty="0"/>
              <a:t>:- An objective function, which does not appear explicitly, but gives the value of a solution.</a:t>
            </a:r>
          </a:p>
          <a:p>
            <a:pPr marL="914400" lvl="1" indent="-457200">
              <a:buFont typeface="+mj-lt"/>
              <a:buAutoNum type="romanLcPeriod"/>
            </a:pPr>
            <a:endParaRPr lang="en-US" dirty="0"/>
          </a:p>
        </p:txBody>
      </p:sp>
    </p:spTree>
    <p:extLst>
      <p:ext uri="{BB962C8B-B14F-4D97-AF65-F5344CB8AC3E}">
        <p14:creationId xmlns:p14="http://schemas.microsoft.com/office/powerpoint/2010/main" val="21339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Job Scheduling with Deadlines - Example</a:t>
            </a:r>
            <a:endParaRPr lang="en-US" dirty="0"/>
          </a:p>
        </p:txBody>
      </p:sp>
      <p:sp>
        <p:nvSpPr>
          <p:cNvPr id="4" name="Rectangle 3"/>
          <p:cNvSpPr/>
          <p:nvPr/>
        </p:nvSpPr>
        <p:spPr>
          <a:xfrm>
            <a:off x="3056614" y="3390900"/>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a:t>
            </a:r>
          </a:p>
        </p:txBody>
      </p:sp>
      <p:sp>
        <p:nvSpPr>
          <p:cNvPr id="5" name="Rectangle 4"/>
          <p:cNvSpPr/>
          <p:nvPr/>
        </p:nvSpPr>
        <p:spPr>
          <a:xfrm>
            <a:off x="5413126"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1</a:t>
            </a:r>
          </a:p>
        </p:txBody>
      </p:sp>
      <p:sp>
        <p:nvSpPr>
          <p:cNvPr id="6" name="Rectangle 5"/>
          <p:cNvSpPr/>
          <p:nvPr/>
        </p:nvSpPr>
        <p:spPr>
          <a:xfrm>
            <a:off x="6096654"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2</a:t>
            </a:r>
          </a:p>
        </p:txBody>
      </p:sp>
      <p:sp>
        <p:nvSpPr>
          <p:cNvPr id="7" name="Rectangle 6"/>
          <p:cNvSpPr/>
          <p:nvPr/>
        </p:nvSpPr>
        <p:spPr>
          <a:xfrm>
            <a:off x="6786998" y="3390900"/>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3</a:t>
            </a:r>
          </a:p>
        </p:txBody>
      </p:sp>
      <p:sp>
        <p:nvSpPr>
          <p:cNvPr id="8" name="Rectangle 7"/>
          <p:cNvSpPr/>
          <p:nvPr/>
        </p:nvSpPr>
        <p:spPr>
          <a:xfrm>
            <a:off x="3056614" y="3850944"/>
            <a:ext cx="23622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Job selected</a:t>
            </a:r>
          </a:p>
        </p:txBody>
      </p:sp>
      <p:sp>
        <p:nvSpPr>
          <p:cNvPr id="9" name="Rectangle 8"/>
          <p:cNvSpPr/>
          <p:nvPr/>
        </p:nvSpPr>
        <p:spPr>
          <a:xfrm>
            <a:off x="5413126"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J2</a:t>
            </a:r>
          </a:p>
        </p:txBody>
      </p:sp>
      <p:sp>
        <p:nvSpPr>
          <p:cNvPr id="10" name="Rectangle 9"/>
          <p:cNvSpPr/>
          <p:nvPr/>
        </p:nvSpPr>
        <p:spPr>
          <a:xfrm>
            <a:off x="6096654"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J4</a:t>
            </a:r>
          </a:p>
        </p:txBody>
      </p:sp>
      <p:sp>
        <p:nvSpPr>
          <p:cNvPr id="11" name="Rectangle 10"/>
          <p:cNvSpPr/>
          <p:nvPr/>
        </p:nvSpPr>
        <p:spPr>
          <a:xfrm>
            <a:off x="6786998" y="3850944"/>
            <a:ext cx="6858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J1</a:t>
            </a: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val="1922602082"/>
                        </a:ext>
                      </a:extLst>
                    </a:gridCol>
                    <a:gridCol w="731520">
                      <a:extLst>
                        <a:ext uri="{9D8B030D-6E8A-4147-A177-3AD203B41FA5}">
                          <a16:colId xmlns:a16="http://schemas.microsoft.com/office/drawing/2014/main" val="717586990"/>
                        </a:ext>
                      </a:extLst>
                    </a:gridCol>
                    <a:gridCol w="731520">
                      <a:extLst>
                        <a:ext uri="{9D8B030D-6E8A-4147-A177-3AD203B41FA5}">
                          <a16:colId xmlns:a16="http://schemas.microsoft.com/office/drawing/2014/main" val="3968607451"/>
                        </a:ext>
                      </a:extLst>
                    </a:gridCol>
                    <a:gridCol w="731520">
                      <a:extLst>
                        <a:ext uri="{9D8B030D-6E8A-4147-A177-3AD203B41FA5}">
                          <a16:colId xmlns:a16="http://schemas.microsoft.com/office/drawing/2014/main" val="2999164042"/>
                        </a:ext>
                      </a:extLst>
                    </a:gridCol>
                    <a:gridCol w="731520">
                      <a:extLst>
                        <a:ext uri="{9D8B030D-6E8A-4147-A177-3AD203B41FA5}">
                          <a16:colId xmlns:a16="http://schemas.microsoft.com/office/drawing/2014/main" val="2383096932"/>
                        </a:ext>
                      </a:extLst>
                    </a:gridCol>
                    <a:gridCol w="731520">
                      <a:extLst>
                        <a:ext uri="{9D8B030D-6E8A-4147-A177-3AD203B41FA5}">
                          <a16:colId xmlns:a16="http://schemas.microsoft.com/office/drawing/2014/main" val="3734613195"/>
                        </a:ext>
                      </a:extLst>
                    </a:gridCol>
                    <a:gridCol w="731520">
                      <a:extLst>
                        <a:ext uri="{9D8B030D-6E8A-4147-A177-3AD203B41FA5}">
                          <a16:colId xmlns:a16="http://schemas.microsoft.com/office/drawing/2014/main" val="1054917901"/>
                        </a:ext>
                      </a:extLst>
                    </a:gridCol>
                  </a:tblGrid>
                  <a:tr h="426593">
                    <a:tc>
                      <a:txBody>
                        <a:bodyPr/>
                        <a:lstStyle/>
                        <a:p>
                          <a:pPr marL="0" marR="0" algn="just">
                            <a:lnSpc>
                              <a:spcPct val="115000"/>
                            </a:lnSpc>
                            <a:spcBef>
                              <a:spcPts val="0"/>
                            </a:spcBef>
                            <a:spcAft>
                              <a:spcPts val="0"/>
                            </a:spcAft>
                          </a:pPr>
                          <a:r>
                            <a:rPr lang="en-US" sz="2400" b="0" dirty="0">
                              <a:solidFill>
                                <a:srgbClr val="C00000"/>
                              </a:solidFill>
                              <a:effectLst/>
                            </a:rPr>
                            <a:t>Job </a:t>
                          </a:r>
                          <a14:m>
                            <m:oMath xmlns:m="http://schemas.openxmlformats.org/officeDocument/2006/math">
                              <m:r>
                                <a:rPr lang="en-US" sz="2400" b="0" i="1" dirty="0" smtClean="0">
                                  <a:solidFill>
                                    <a:srgbClr val="C00000"/>
                                  </a:solidFill>
                                  <a:effectLst/>
                                  <a:latin typeface="Cambria Math" panose="02040503050406030204" pitchFamily="18" charset="0"/>
                                </a:rPr>
                                <m:t>𝑖</m:t>
                              </m:r>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𝟏</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solidFill>
                                      <a:srgbClr val="C00000"/>
                                    </a:solidFill>
                                    <a:effectLst/>
                                    <a:latin typeface="Cambria Math" panose="02040503050406030204" pitchFamily="18" charset="0"/>
                                  </a:rPr>
                                  <m:t>𝟐</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𝟑</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𝟒</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𝟓</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rgbClr val="C00000"/>
                                    </a:solidFill>
                                    <a:effectLst/>
                                    <a:latin typeface="Cambria Math" panose="02040503050406030204" pitchFamily="18" charset="0"/>
                                  </a:rPr>
                                  <m:t>𝟔</m:t>
                                </m:r>
                              </m:oMath>
                            </m:oMathPara>
                          </a14:m>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221168723"/>
                      </a:ext>
                    </a:extLst>
                  </a:tr>
                  <a:tr h="426593">
                    <a:tc>
                      <a:txBody>
                        <a:bodyPr/>
                        <a:lstStyle/>
                        <a:p>
                          <a:pPr marL="0" marR="0" algn="just">
                            <a:lnSpc>
                              <a:spcPct val="115000"/>
                            </a:lnSpc>
                            <a:spcBef>
                              <a:spcPts val="0"/>
                            </a:spcBef>
                            <a:spcAft>
                              <a:spcPts val="0"/>
                            </a:spcAft>
                          </a:pPr>
                          <a:r>
                            <a:rPr lang="en-US" sz="2400" b="0" dirty="0">
                              <a:solidFill>
                                <a:srgbClr val="C00000"/>
                              </a:solidFill>
                              <a:effectLst/>
                            </a:rPr>
                            <a:t>Profit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𝑔</m:t>
                                  </m:r>
                                </m:e>
                                <m:sub>
                                  <m:r>
                                    <a:rPr lang="en-US" sz="2400" b="0" i="1" dirty="0" smtClean="0">
                                      <a:solidFill>
                                        <a:srgbClr val="C00000"/>
                                      </a:solidFill>
                                      <a:latin typeface="Cambria Math" panose="02040503050406030204" pitchFamily="18" charset="0"/>
                                    </a:rPr>
                                    <m:t>𝑖</m:t>
                                  </m:r>
                                </m:sub>
                              </m:sSub>
                            </m:oMath>
                          </a14:m>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𝟐𝟎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𝟏𝟓</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𝟏𝟎</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𝟕</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𝟓</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effectLst/>
                                    <a:latin typeface="Cambria Math" panose="02040503050406030204" pitchFamily="18" charset="0"/>
                                  </a:rPr>
                                  <m:t>𝟑</m:t>
                                </m:r>
                              </m:oMath>
                            </m:oMathPara>
                          </a14:m>
                          <a:endParaRPr lang="en-US" sz="2400" b="1">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479883"/>
                      </a:ext>
                    </a:extLst>
                  </a:tr>
                  <a:tr h="426593">
                    <a:tc>
                      <a:txBody>
                        <a:bodyPr/>
                        <a:lstStyle/>
                        <a:p>
                          <a:r>
                            <a:rPr lang="en-US" sz="2400" b="0" dirty="0">
                              <a:solidFill>
                                <a:srgbClr val="C00000"/>
                              </a:solidFill>
                              <a:effectLst/>
                            </a:rPr>
                            <a:t>Deadline </a:t>
                          </a:r>
                          <a14:m>
                            <m:oMath xmlns:m="http://schemas.openxmlformats.org/officeDocument/2006/math">
                              <m:sSub>
                                <m:sSubPr>
                                  <m:ctrlPr>
                                    <a:rPr lang="en-US" sz="2400" b="0" i="1" dirty="0" smtClean="0">
                                      <a:solidFill>
                                        <a:srgbClr val="C00000"/>
                                      </a:solidFill>
                                      <a:latin typeface="Cambria Math" panose="02040503050406030204" pitchFamily="18" charset="0"/>
                                    </a:rPr>
                                  </m:ctrlPr>
                                </m:sSubPr>
                                <m:e>
                                  <m:r>
                                    <a:rPr lang="en-US" sz="2400" b="0" i="1" dirty="0" smtClean="0">
                                      <a:solidFill>
                                        <a:srgbClr val="C00000"/>
                                      </a:solidFill>
                                      <a:latin typeface="Cambria Math" panose="02040503050406030204" pitchFamily="18" charset="0"/>
                                    </a:rPr>
                                    <m:t>𝑑</m:t>
                                  </m:r>
                                </m:e>
                                <m:sub>
                                  <m:r>
                                    <a:rPr lang="en-US" sz="2400" b="0" i="1" dirty="0" smtClean="0">
                                      <a:solidFill>
                                        <a:srgbClr val="C00000"/>
                                      </a:solidFill>
                                      <a:latin typeface="Cambria Math" panose="02040503050406030204" pitchFamily="18" charset="0"/>
                                    </a:rPr>
                                    <m:t>𝑖</m:t>
                                  </m:r>
                                </m:sub>
                              </m:sSub>
                              <m:r>
                                <a:rPr lang="en-US" sz="2400" b="0" i="1" dirty="0" smtClean="0">
                                  <a:solidFill>
                                    <a:srgbClr val="C00000"/>
                                  </a:solidFill>
                                  <a:latin typeface="Cambria Math" panose="02040503050406030204" pitchFamily="18" charset="0"/>
                                </a:rPr>
                                <m:t>.</m:t>
                              </m:r>
                            </m:oMath>
                          </a14:m>
                          <a:endParaRPr lang="en-US" sz="2400" b="0" dirty="0">
                            <a:solidFill>
                              <a:srgbClr val="C00000"/>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𝟏</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1" i="1" dirty="0" smtClean="0">
                                    <a:effectLst/>
                                    <a:latin typeface="Cambria Math" panose="02040503050406030204" pitchFamily="18" charset="0"/>
                                  </a:rPr>
                                  <m:t>𝟑</m:t>
                                </m:r>
                              </m:oMath>
                            </m:oMathPara>
                          </a14:m>
                          <a:endParaRPr lang="en-US" sz="2400" b="1"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643208"/>
                      </a:ext>
                    </a:extLst>
                  </a:tr>
                </a:tbl>
              </a:graphicData>
            </a:graphic>
          </p:graphicFrame>
        </mc:Choice>
        <mc:Fallback xmlns="">
          <p:graphicFrame>
            <p:nvGraphicFramePr>
              <p:cNvPr id="12" name="Table 11"/>
              <p:cNvGraphicFramePr>
                <a:graphicFrameLocks noGrp="1"/>
              </p:cNvGraphicFramePr>
              <p:nvPr>
                <p:extLst/>
              </p:nvPr>
            </p:nvGraphicFramePr>
            <p:xfrm>
              <a:off x="2197825" y="1035524"/>
              <a:ext cx="6141721" cy="1279779"/>
            </p:xfrm>
            <a:graphic>
              <a:graphicData uri="http://schemas.openxmlformats.org/drawingml/2006/table">
                <a:tbl>
                  <a:tblPr firstRow="1" firstCol="1" bandRow="1">
                    <a:tableStyleId>{21E4AEA4-8DFA-4A89-87EB-49C32662AFE0}</a:tableStyleId>
                  </a:tblPr>
                  <a:tblGrid>
                    <a:gridCol w="1752601">
                      <a:extLst>
                        <a:ext uri="{9D8B030D-6E8A-4147-A177-3AD203B41FA5}">
                          <a16:colId xmlns:a16="http://schemas.microsoft.com/office/drawing/2014/main" xmlns:a14="http://schemas.microsoft.com/office/drawing/2010/main" xmlns="" val="1922602082"/>
                        </a:ext>
                      </a:extLst>
                    </a:gridCol>
                    <a:gridCol w="731520">
                      <a:extLst>
                        <a:ext uri="{9D8B030D-6E8A-4147-A177-3AD203B41FA5}">
                          <a16:colId xmlns:a16="http://schemas.microsoft.com/office/drawing/2014/main" xmlns:a14="http://schemas.microsoft.com/office/drawing/2010/main" xmlns="" val="717586990"/>
                        </a:ext>
                      </a:extLst>
                    </a:gridCol>
                    <a:gridCol w="731520">
                      <a:extLst>
                        <a:ext uri="{9D8B030D-6E8A-4147-A177-3AD203B41FA5}">
                          <a16:colId xmlns:a16="http://schemas.microsoft.com/office/drawing/2014/main" xmlns:a14="http://schemas.microsoft.com/office/drawing/2010/main" xmlns="" val="3968607451"/>
                        </a:ext>
                      </a:extLst>
                    </a:gridCol>
                    <a:gridCol w="731520">
                      <a:extLst>
                        <a:ext uri="{9D8B030D-6E8A-4147-A177-3AD203B41FA5}">
                          <a16:colId xmlns:a16="http://schemas.microsoft.com/office/drawing/2014/main" xmlns:a14="http://schemas.microsoft.com/office/drawing/2010/main" xmlns="" val="2999164042"/>
                        </a:ext>
                      </a:extLst>
                    </a:gridCol>
                    <a:gridCol w="731520">
                      <a:extLst>
                        <a:ext uri="{9D8B030D-6E8A-4147-A177-3AD203B41FA5}">
                          <a16:colId xmlns:a16="http://schemas.microsoft.com/office/drawing/2014/main" xmlns:a14="http://schemas.microsoft.com/office/drawing/2010/main" xmlns="" val="2383096932"/>
                        </a:ext>
                      </a:extLst>
                    </a:gridCol>
                    <a:gridCol w="731520">
                      <a:extLst>
                        <a:ext uri="{9D8B030D-6E8A-4147-A177-3AD203B41FA5}">
                          <a16:colId xmlns:a16="http://schemas.microsoft.com/office/drawing/2014/main" xmlns:a14="http://schemas.microsoft.com/office/drawing/2010/main" xmlns="" val="3734613195"/>
                        </a:ext>
                      </a:extLst>
                    </a:gridCol>
                    <a:gridCol w="731520">
                      <a:extLst>
                        <a:ext uri="{9D8B030D-6E8A-4147-A177-3AD203B41FA5}">
                          <a16:colId xmlns:a16="http://schemas.microsoft.com/office/drawing/2014/main" xmlns:a14="http://schemas.microsoft.com/office/drawing/2010/main" xmlns="" val="1054917901"/>
                        </a:ext>
                      </a:extLst>
                    </a:gridCol>
                  </a:tblGrid>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2857" r="-251042"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2857" r="-5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2857" r="-4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2857" r="-3025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2857" r="-200000"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2857" r="-101667" b="-23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2857" r="-1667" b="-238571"/>
                          </a:stretch>
                        </a:blipFill>
                      </a:tcPr>
                    </a:tc>
                    <a:extLst>
                      <a:ext uri="{0D108BD9-81ED-4DB2-BD59-A6C34878D82A}">
                        <a16:rowId xmlns:a16="http://schemas.microsoft.com/office/drawing/2014/main" xmlns:a14="http://schemas.microsoft.com/office/drawing/2010/main" xmlns="" val="222116872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111268" r="-251042"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111268" r="-5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111268" r="-4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111268" r="-3025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111268" r="-200000"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111268" r="-101667" b="-13521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111268" r="-1667" b="-135211"/>
                          </a:stretch>
                        </a:blipFill>
                      </a:tcPr>
                    </a:tc>
                    <a:extLst>
                      <a:ext uri="{0D108BD9-81ED-4DB2-BD59-A6C34878D82A}">
                        <a16:rowId xmlns:a16="http://schemas.microsoft.com/office/drawing/2014/main" xmlns:a14="http://schemas.microsoft.com/office/drawing/2010/main" xmlns="" val="3016479883"/>
                      </a:ext>
                    </a:extLst>
                  </a:tr>
                  <a:tr h="426593">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7" t="-214286" r="-251042"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40833" t="-214286" r="-5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40833" t="-214286" r="-4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440833" t="-214286" r="-3025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36364" t="-214286" r="-200000"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41667" t="-214286" r="-101667" b="-3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41667" t="-214286" r="-1667" b="-37143"/>
                          </a:stretch>
                        </a:blipFill>
                      </a:tcPr>
                    </a:tc>
                    <a:extLst>
                      <a:ext uri="{0D108BD9-81ED-4DB2-BD59-A6C34878D82A}">
                        <a16:rowId xmlns:a16="http://schemas.microsoft.com/office/drawing/2014/main" xmlns:a14="http://schemas.microsoft.com/office/drawing/2010/main" xmlns="" val="2033643208"/>
                      </a:ext>
                    </a:extLst>
                  </a:tr>
                </a:tbl>
              </a:graphicData>
            </a:graphic>
          </p:graphicFrame>
        </mc:Fallback>
      </mc:AlternateContent>
      <p:sp>
        <p:nvSpPr>
          <p:cNvPr id="13" name="Rectangle 12"/>
          <p:cNvSpPr/>
          <p:nvPr/>
        </p:nvSpPr>
        <p:spPr>
          <a:xfrm>
            <a:off x="1230087" y="2466966"/>
            <a:ext cx="1066799"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Step 6:</a:t>
            </a:r>
          </a:p>
        </p:txBody>
      </p:sp>
      <p:sp>
        <p:nvSpPr>
          <p:cNvPr id="24" name="Oval 23"/>
          <p:cNvSpPr/>
          <p:nvPr/>
        </p:nvSpPr>
        <p:spPr>
          <a:xfrm>
            <a:off x="6237519" y="1905000"/>
            <a:ext cx="457200" cy="410303"/>
          </a:xfrm>
          <a:prstGeom prst="ellipse">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2296886" y="2426633"/>
                <a:ext cx="9612085" cy="830997"/>
              </a:xfrm>
              <a:prstGeom prst="rect">
                <a:avLst/>
              </a:prstGeom>
            </p:spPr>
            <p:txBody>
              <a:bodyPr wrap="square">
                <a:spAutoFit/>
              </a:bodyPr>
              <a:lstStyle/>
              <a:p>
                <a:pPr marL="400050" lvl="1" indent="0">
                  <a:buNone/>
                </a:pPr>
                <a14:m>
                  <m:oMath xmlns:m="http://schemas.openxmlformats.org/officeDocument/2006/math">
                    <m:r>
                      <a:rPr lang="en-US" sz="2400" i="1" dirty="0">
                        <a:latin typeface="Cambria Math" panose="02040503050406030204" pitchFamily="18" charset="0"/>
                      </a:rPr>
                      <m:t>𝑑</m:t>
                    </m:r>
                    <m:r>
                      <a:rPr lang="en-US" sz="2400" i="1" baseline="-25000" dirty="0">
                        <a:latin typeface="Cambria Math" panose="02040503050406030204" pitchFamily="18" charset="0"/>
                      </a:rPr>
                      <m:t>4</m:t>
                    </m:r>
                    <m:r>
                      <a:rPr lang="en-US" sz="2400" i="1" dirty="0">
                        <a:latin typeface="Cambria Math" panose="02040503050406030204" pitchFamily="18" charset="0"/>
                      </a:rPr>
                      <m:t> =3 : </m:t>
                    </m:r>
                  </m:oMath>
                </a14:m>
                <a:r>
                  <a:rPr lang="en-US" sz="2400" dirty="0"/>
                  <a:t>assign job </a:t>
                </a:r>
                <a14:m>
                  <m:oMath xmlns:m="http://schemas.openxmlformats.org/officeDocument/2006/math">
                    <m:r>
                      <a:rPr lang="en-US" sz="2400" i="1" dirty="0">
                        <a:latin typeface="Cambria Math" panose="02040503050406030204" pitchFamily="18" charset="0"/>
                      </a:rPr>
                      <m:t>4</m:t>
                    </m:r>
                  </m:oMath>
                </a14:m>
                <a:r>
                  <a:rPr lang="en-US" sz="2400" dirty="0"/>
                  <a:t> to position </a:t>
                </a:r>
                <a14:m>
                  <m:oMath xmlns:m="http://schemas.openxmlformats.org/officeDocument/2006/math">
                    <m:r>
                      <a:rPr lang="en-US" sz="2400" i="1" dirty="0">
                        <a:latin typeface="Cambria Math" panose="02040503050406030204" pitchFamily="18" charset="0"/>
                      </a:rPr>
                      <m:t>2 </m:t>
                    </m:r>
                  </m:oMath>
                </a14:m>
                <a:r>
                  <a:rPr lang="en-US" sz="2400" dirty="0"/>
                  <a:t>as, position </a:t>
                </a:r>
                <a14:m>
                  <m:oMath xmlns:m="http://schemas.openxmlformats.org/officeDocument/2006/math">
                    <m:r>
                      <a:rPr lang="en-US" sz="2400" i="1" dirty="0">
                        <a:latin typeface="Cambria Math" panose="02040503050406030204" pitchFamily="18" charset="0"/>
                      </a:rPr>
                      <m:t>3</m:t>
                    </m:r>
                  </m:oMath>
                </a14:m>
                <a:r>
                  <a:rPr lang="en-US" sz="2400" dirty="0"/>
                  <a:t> is not free but position </a:t>
                </a:r>
                <a14:m>
                  <m:oMath xmlns:m="http://schemas.openxmlformats.org/officeDocument/2006/math">
                    <m:r>
                      <a:rPr lang="en-US" sz="2400" i="1" dirty="0">
                        <a:latin typeface="Cambria Math" panose="02040503050406030204" pitchFamily="18" charset="0"/>
                      </a:rPr>
                      <m:t>2</m:t>
                    </m:r>
                  </m:oMath>
                </a14:m>
                <a:r>
                  <a:rPr lang="en-US" sz="2400" dirty="0"/>
                  <a:t> is free.</a:t>
                </a:r>
              </a:p>
            </p:txBody>
          </p:sp>
        </mc:Choice>
        <mc:Fallback xmlns="">
          <p:sp>
            <p:nvSpPr>
              <p:cNvPr id="27" name="Rectangle 26"/>
              <p:cNvSpPr>
                <a:spLocks noRot="1" noChangeAspect="1" noMove="1" noResize="1" noEditPoints="1" noAdjustHandles="1" noChangeArrowheads="1" noChangeShapeType="1" noTextEdit="1"/>
              </p:cNvSpPr>
              <p:nvPr/>
            </p:nvSpPr>
            <p:spPr>
              <a:xfrm>
                <a:off x="2296886" y="2426633"/>
                <a:ext cx="9612085" cy="830997"/>
              </a:xfrm>
              <a:prstGeom prst="rect">
                <a:avLst/>
              </a:prstGeom>
              <a:blipFill rotWithShape="0">
                <a:blip r:embed="rId3"/>
                <a:stretch>
                  <a:fillRect t="-5147" b="-16912"/>
                </a:stretch>
              </a:blipFill>
            </p:spPr>
            <p:txBody>
              <a:bodyPr/>
              <a:lstStyle/>
              <a:p>
                <a:r>
                  <a:rPr lang="en-US">
                    <a:noFill/>
                  </a:rPr>
                  <a:t> </a:t>
                </a:r>
              </a:p>
            </p:txBody>
          </p:sp>
        </mc:Fallback>
      </mc:AlternateContent>
      <p:sp>
        <p:nvSpPr>
          <p:cNvPr id="29" name="Rectangle 28"/>
          <p:cNvSpPr/>
          <p:nvPr/>
        </p:nvSpPr>
        <p:spPr>
          <a:xfrm>
            <a:off x="1970317" y="4629638"/>
            <a:ext cx="8708569" cy="830997"/>
          </a:xfrm>
          <a:prstGeom prst="rect">
            <a:avLst/>
          </a:prstGeom>
        </p:spPr>
        <p:txBody>
          <a:bodyPr wrap="square">
            <a:spAutoFit/>
          </a:bodyPr>
          <a:lstStyle/>
          <a:p>
            <a:r>
              <a:rPr lang="en-US" sz="2400" dirty="0"/>
              <a:t>Now </a:t>
            </a:r>
            <a:r>
              <a:rPr lang="en-US" sz="2400" b="1" dirty="0"/>
              <a:t>no more free position </a:t>
            </a:r>
            <a:r>
              <a:rPr lang="en-US" sz="2400" dirty="0"/>
              <a:t>is left so no more jobs can be scheduled. </a:t>
            </a:r>
          </a:p>
          <a:p>
            <a:r>
              <a:rPr lang="en-US" sz="2400" dirty="0"/>
              <a:t>The final optimal sequence: </a:t>
            </a:r>
            <a:endParaRPr lang="da-DK" sz="2400" dirty="0"/>
          </a:p>
        </p:txBody>
      </p:sp>
      <p:sp>
        <p:nvSpPr>
          <p:cNvPr id="30" name="Oval 29"/>
          <p:cNvSpPr/>
          <p:nvPr/>
        </p:nvSpPr>
        <p:spPr>
          <a:xfrm>
            <a:off x="6225819" y="3876665"/>
            <a:ext cx="457200" cy="410303"/>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974314" y="5563168"/>
            <a:ext cx="7109640" cy="461665"/>
          </a:xfrm>
          <a:prstGeom prst="rect">
            <a:avLst/>
          </a:prstGeom>
          <a:solidFill>
            <a:schemeClr val="bg2">
              <a:lumMod val="95000"/>
            </a:schemeClr>
          </a:solidFill>
        </p:spPr>
        <p:txBody>
          <a:bodyPr wrap="none">
            <a:spAutoFit/>
          </a:bodyPr>
          <a:lstStyle/>
          <a:p>
            <a:pPr algn="ctr"/>
            <a:r>
              <a:rPr lang="en-US" sz="2400" b="1" dirty="0">
                <a:solidFill>
                  <a:srgbClr val="AD1457"/>
                </a:solidFill>
              </a:rPr>
              <a:t>Execute the job in order </a:t>
            </a:r>
            <a:r>
              <a:rPr lang="en-US" sz="2400" b="1" dirty="0">
                <a:solidFill>
                  <a:srgbClr val="0070C0"/>
                </a:solidFill>
              </a:rPr>
              <a:t>2, 4, 1 </a:t>
            </a:r>
            <a:r>
              <a:rPr lang="en-US" sz="2400" b="1" dirty="0">
                <a:solidFill>
                  <a:srgbClr val="AD1457"/>
                </a:solidFill>
              </a:rPr>
              <a:t>with total profit value </a:t>
            </a:r>
            <a:r>
              <a:rPr lang="en-US" sz="2400" b="1" dirty="0">
                <a:solidFill>
                  <a:srgbClr val="0070C0"/>
                </a:solidFill>
              </a:rPr>
              <a:t>42.</a:t>
            </a:r>
          </a:p>
        </p:txBody>
      </p:sp>
    </p:spTree>
    <p:extLst>
      <p:ext uri="{BB962C8B-B14F-4D97-AF65-F5344CB8AC3E}">
        <p14:creationId xmlns:p14="http://schemas.microsoft.com/office/powerpoint/2010/main" val="20683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heel(1)">
                                      <p:cBhvr>
                                        <p:cTn id="14" dur="10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24" grpId="0" animBg="1"/>
      <p:bldP spid="27" grpId="0"/>
      <p:bldP spid="29" grpId="0"/>
      <p:bldP spid="30"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p:sp>
        <p:nvSpPr>
          <p:cNvPr id="3" name="Content Placeholder 2"/>
          <p:cNvSpPr>
            <a:spLocks noGrp="1"/>
          </p:cNvSpPr>
          <p:nvPr>
            <p:ph idx="1"/>
          </p:nvPr>
        </p:nvSpPr>
        <p:spPr/>
        <p:txBody>
          <a:bodyPr/>
          <a:lstStyle/>
          <a:p>
            <a:pPr marL="457200" indent="-457200">
              <a:buFont typeface="+mj-lt"/>
              <a:buAutoNum type="arabicPeriod"/>
            </a:pPr>
            <a:r>
              <a:rPr lang="en-US" dirty="0"/>
              <a:t>Using greedy algorithm find an optimal schedule for following jobs with 𝒏=4. </a:t>
            </a:r>
          </a:p>
          <a:p>
            <a:pPr marL="400050" lvl="1" indent="0">
              <a:buNone/>
            </a:pPr>
            <a:r>
              <a:rPr lang="en-US" sz="2400" dirty="0"/>
              <a:t>Profits: (a, b, c, d) = (20,10,40,30)  &amp;</a:t>
            </a:r>
          </a:p>
          <a:p>
            <a:pPr marL="400050" lvl="1" indent="0">
              <a:buNone/>
            </a:pPr>
            <a:r>
              <a:rPr lang="en-US" sz="2400" dirty="0"/>
              <a:t>Deadline: (d</a:t>
            </a:r>
            <a:r>
              <a:rPr lang="en-US" sz="2400" baseline="-25000" dirty="0"/>
              <a:t>1</a:t>
            </a:r>
            <a:r>
              <a:rPr lang="en-US" sz="2400" dirty="0"/>
              <a:t>, d</a:t>
            </a:r>
            <a:r>
              <a:rPr lang="en-US" sz="2400" baseline="-25000" dirty="0"/>
              <a:t>2</a:t>
            </a:r>
            <a:r>
              <a:rPr lang="en-US" sz="2400" dirty="0"/>
              <a:t>, d</a:t>
            </a:r>
            <a:r>
              <a:rPr lang="en-US" sz="2400" baseline="-25000" dirty="0"/>
              <a:t>3</a:t>
            </a:r>
            <a:r>
              <a:rPr lang="en-US" sz="2400" dirty="0"/>
              <a:t>, d</a:t>
            </a:r>
            <a:r>
              <a:rPr lang="en-US" sz="2400" baseline="-25000" dirty="0"/>
              <a:t>4</a:t>
            </a:r>
            <a:r>
              <a:rPr lang="en-US" sz="2400" dirty="0"/>
              <a:t>) = (4, 1, 1, 1)</a:t>
            </a:r>
          </a:p>
          <a:p>
            <a:pPr marL="457200" indent="-457200">
              <a:buFont typeface="+mj-lt"/>
              <a:buAutoNum type="arabicPeriod"/>
            </a:pPr>
            <a:r>
              <a:rPr lang="en-US" dirty="0"/>
              <a:t>Using greedy algorithm find an optimal schedule for following jobs with 𝒏=5. </a:t>
            </a:r>
          </a:p>
          <a:p>
            <a:pPr marL="400050" lvl="1" indent="0">
              <a:buNone/>
            </a:pPr>
            <a:r>
              <a:rPr lang="en-US" sz="2400" dirty="0"/>
              <a:t>Profits: (a, b, c, d, e) = (100,19,27,25,15)  &amp;</a:t>
            </a:r>
          </a:p>
          <a:p>
            <a:pPr marL="400050" lvl="1" indent="0">
              <a:buNone/>
            </a:pPr>
            <a:r>
              <a:rPr lang="en-US" sz="2400" dirty="0"/>
              <a:t>Deadline: (d</a:t>
            </a:r>
            <a:r>
              <a:rPr lang="en-US" sz="2400" baseline="-25000" dirty="0"/>
              <a:t>1</a:t>
            </a:r>
            <a:r>
              <a:rPr lang="en-US" sz="2400" dirty="0"/>
              <a:t>, d</a:t>
            </a:r>
            <a:r>
              <a:rPr lang="en-US" sz="2400" baseline="-25000" dirty="0"/>
              <a:t>2</a:t>
            </a:r>
            <a:r>
              <a:rPr lang="en-US" sz="2400" dirty="0"/>
              <a:t>, d</a:t>
            </a:r>
            <a:r>
              <a:rPr lang="en-US" sz="2400" baseline="-25000" dirty="0"/>
              <a:t>3</a:t>
            </a:r>
            <a:r>
              <a:rPr lang="en-US" sz="2400" dirty="0"/>
              <a:t>, d</a:t>
            </a:r>
            <a:r>
              <a:rPr lang="en-US" sz="2400" baseline="-25000" dirty="0"/>
              <a:t>4</a:t>
            </a:r>
            <a:r>
              <a:rPr lang="en-US" sz="2400" dirty="0"/>
              <a:t>, d</a:t>
            </a:r>
            <a:r>
              <a:rPr lang="en-US" sz="2400" baseline="-25000" dirty="0"/>
              <a:t>5</a:t>
            </a:r>
            <a:r>
              <a:rPr lang="en-US" sz="2400" dirty="0"/>
              <a:t>) = (2, 1, 2, 1, 3)</a:t>
            </a:r>
          </a:p>
          <a:p>
            <a:endParaRPr lang="en-US" dirty="0"/>
          </a:p>
        </p:txBody>
      </p:sp>
    </p:spTree>
    <p:extLst>
      <p:ext uri="{BB962C8B-B14F-4D97-AF65-F5344CB8AC3E}">
        <p14:creationId xmlns:p14="http://schemas.microsoft.com/office/powerpoint/2010/main" val="423665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Job Scheduling with Deadlines - Algorithm</a:t>
            </a:r>
            <a:endParaRPr lang="en-US" dirty="0"/>
          </a:p>
        </p:txBody>
      </p:sp>
      <p:sp>
        <p:nvSpPr>
          <p:cNvPr id="3" name="Content Placeholder 2"/>
          <p:cNvSpPr>
            <a:spLocks noGrp="1"/>
          </p:cNvSpPr>
          <p:nvPr>
            <p:ph idx="1"/>
          </p:nvPr>
        </p:nvSpPr>
        <p:spPr>
          <a:solidFill>
            <a:srgbClr val="424242"/>
          </a:solidFill>
        </p:spPr>
        <p:txBody>
          <a:bodyPr/>
          <a:lstStyle/>
          <a:p>
            <a:pPr marL="0" indent="0" algn="l">
              <a:spcAft>
                <a:spcPts val="0"/>
              </a:spcAft>
              <a:buNone/>
            </a:pPr>
            <a:r>
              <a:rPr lang="en-US" sz="2200" b="1" dirty="0">
                <a:solidFill>
                  <a:schemeClr val="tx2">
                    <a:lumMod val="60000"/>
                    <a:lumOff val="40000"/>
                  </a:schemeClr>
                </a:solidFill>
                <a:latin typeface="Consolas" pitchFamily="49" charset="0"/>
                <a:cs typeface="Consolas" pitchFamily="49" charset="0"/>
              </a:rPr>
              <a:t>Algorithm: Job-Scheduling (P[1..n], D[1..n]) </a:t>
            </a:r>
          </a:p>
          <a:p>
            <a:pPr marL="457200" indent="-457200" algn="l">
              <a:spcAft>
                <a:spcPts val="0"/>
              </a:spcAft>
              <a:buClr>
                <a:srgbClr val="F9C5D7"/>
              </a:buClr>
              <a:buFont typeface="+mj-lt"/>
              <a:buAutoNum type="arabicPeriod"/>
            </a:pPr>
            <a:r>
              <a:rPr lang="en-US" sz="2200" b="1" dirty="0">
                <a:solidFill>
                  <a:srgbClr val="F9C5D7"/>
                </a:solidFill>
                <a:latin typeface="Consolas" pitchFamily="49" charset="0"/>
                <a:cs typeface="Consolas" pitchFamily="49" charset="0"/>
              </a:rPr>
              <a:t>Sort all the n jobs in decreasing order of their profit.</a:t>
            </a:r>
          </a:p>
          <a:p>
            <a:pPr marL="457200" indent="-457200" algn="l">
              <a:spcAft>
                <a:spcPts val="0"/>
              </a:spcAft>
              <a:buClr>
                <a:srgbClr val="F9C5D7"/>
              </a:buClr>
              <a:buFont typeface="+mj-lt"/>
              <a:buAutoNum type="arabicPeriod"/>
            </a:pPr>
            <a:r>
              <a:rPr lang="en-US" sz="2200" b="1" dirty="0">
                <a:solidFill>
                  <a:srgbClr val="F9C5D7"/>
                </a:solidFill>
                <a:latin typeface="Consolas" pitchFamily="49" charset="0"/>
                <a:cs typeface="Consolas" pitchFamily="49" charset="0"/>
              </a:rPr>
              <a:t>Let total position P = min(n, max(d</a:t>
            </a:r>
            <a:r>
              <a:rPr lang="en-US" sz="2200" b="1" baseline="-25000" dirty="0">
                <a:solidFill>
                  <a:srgbClr val="F9C5D7"/>
                </a:solidFill>
                <a:latin typeface="Consolas" pitchFamily="49" charset="0"/>
                <a:cs typeface="Consolas" pitchFamily="49" charset="0"/>
              </a:rPr>
              <a:t>i</a:t>
            </a:r>
            <a:r>
              <a:rPr lang="en-US" sz="2200" b="1" dirty="0">
                <a:solidFill>
                  <a:srgbClr val="F9C5D7"/>
                </a:solidFill>
                <a:latin typeface="Consolas" pitchFamily="49" charset="0"/>
                <a:cs typeface="Consolas" pitchFamily="49" charset="0"/>
              </a:rPr>
              <a:t>))</a:t>
            </a:r>
          </a:p>
          <a:p>
            <a:pPr marL="457200" indent="-457200" algn="l">
              <a:spcAft>
                <a:spcPts val="0"/>
              </a:spcAft>
              <a:buClr>
                <a:srgbClr val="F9C5D7"/>
              </a:buClr>
              <a:buFont typeface="+mj-lt"/>
              <a:buAutoNum type="arabicPeriod"/>
            </a:pPr>
            <a:r>
              <a:rPr lang="en-US" sz="2200" b="1" dirty="0">
                <a:solidFill>
                  <a:srgbClr val="F9C5D7"/>
                </a:solidFill>
                <a:latin typeface="Consolas" pitchFamily="49" charset="0"/>
                <a:cs typeface="Consolas" pitchFamily="49" charset="0"/>
              </a:rPr>
              <a:t>Each position 0, 1, 2…, P is in different set and T({</a:t>
            </a:r>
            <a:r>
              <a:rPr lang="en-US" sz="2200" b="1" dirty="0" err="1">
                <a:solidFill>
                  <a:srgbClr val="F9C5D7"/>
                </a:solidFill>
                <a:latin typeface="Consolas" pitchFamily="49" charset="0"/>
                <a:cs typeface="Consolas" pitchFamily="49" charset="0"/>
              </a:rPr>
              <a:t>i</a:t>
            </a:r>
            <a:r>
              <a:rPr lang="en-US" sz="2200" b="1" dirty="0">
                <a:solidFill>
                  <a:srgbClr val="F9C5D7"/>
                </a:solidFill>
                <a:latin typeface="Consolas" pitchFamily="49" charset="0"/>
                <a:cs typeface="Consolas" pitchFamily="49" charset="0"/>
              </a:rPr>
              <a:t>}) = </a:t>
            </a:r>
            <a:r>
              <a:rPr lang="en-US" sz="2200" b="1" dirty="0" err="1">
                <a:solidFill>
                  <a:srgbClr val="F9C5D7"/>
                </a:solidFill>
                <a:latin typeface="Consolas" pitchFamily="49" charset="0"/>
                <a:cs typeface="Consolas" pitchFamily="49" charset="0"/>
              </a:rPr>
              <a:t>i</a:t>
            </a:r>
            <a:r>
              <a:rPr lang="en-US" sz="2200" b="1" dirty="0">
                <a:solidFill>
                  <a:srgbClr val="F9C5D7"/>
                </a:solidFill>
                <a:latin typeface="Consolas" pitchFamily="49" charset="0"/>
                <a:cs typeface="Consolas" pitchFamily="49" charset="0"/>
              </a:rPr>
              <a:t>, for 0 ≤ </a:t>
            </a:r>
            <a:r>
              <a:rPr lang="en-US" sz="2200" b="1" dirty="0" err="1">
                <a:solidFill>
                  <a:srgbClr val="F9C5D7"/>
                </a:solidFill>
                <a:latin typeface="Consolas" pitchFamily="49" charset="0"/>
                <a:cs typeface="Consolas" pitchFamily="49" charset="0"/>
              </a:rPr>
              <a:t>i</a:t>
            </a:r>
            <a:r>
              <a:rPr lang="en-US" sz="2200" b="1" dirty="0">
                <a:solidFill>
                  <a:srgbClr val="F9C5D7"/>
                </a:solidFill>
                <a:latin typeface="Consolas" pitchFamily="49" charset="0"/>
                <a:cs typeface="Consolas" pitchFamily="49" charset="0"/>
              </a:rPr>
              <a:t> ≤ P.</a:t>
            </a:r>
          </a:p>
          <a:p>
            <a:pPr marL="457200" indent="-457200" algn="l">
              <a:spcAft>
                <a:spcPts val="0"/>
              </a:spcAft>
              <a:buClr>
                <a:srgbClr val="F9C5D7"/>
              </a:buClr>
              <a:buFont typeface="+mj-lt"/>
              <a:buAutoNum type="arabicPeriod"/>
            </a:pPr>
            <a:r>
              <a:rPr lang="en-US" sz="2200" b="1" dirty="0">
                <a:solidFill>
                  <a:srgbClr val="F9C5D7"/>
                </a:solidFill>
                <a:latin typeface="Consolas" pitchFamily="49" charset="0"/>
                <a:cs typeface="Consolas" pitchFamily="49" charset="0"/>
              </a:rPr>
              <a:t>Find the set that contains d, let this set be K. if T(K) = 0 reject the job; otherwise:</a:t>
            </a:r>
          </a:p>
          <a:p>
            <a:pPr marL="857250" lvl="1" indent="-457200" algn="l">
              <a:spcAft>
                <a:spcPts val="0"/>
              </a:spcAft>
              <a:buClr>
                <a:srgbClr val="F9C5D7"/>
              </a:buClr>
              <a:buFont typeface="+mj-lt"/>
              <a:buAutoNum type="arabicPeriod"/>
            </a:pPr>
            <a:r>
              <a:rPr lang="en-US" b="1" dirty="0">
                <a:solidFill>
                  <a:srgbClr val="F9C5D7"/>
                </a:solidFill>
                <a:latin typeface="Consolas" pitchFamily="49" charset="0"/>
                <a:cs typeface="Consolas" pitchFamily="49" charset="0"/>
              </a:rPr>
              <a:t>Assign the new job to position T(K).</a:t>
            </a:r>
          </a:p>
          <a:p>
            <a:pPr marL="857250" lvl="1" indent="-457200" algn="l">
              <a:spcAft>
                <a:spcPts val="0"/>
              </a:spcAft>
              <a:buClr>
                <a:srgbClr val="F9C5D7"/>
              </a:buClr>
              <a:buFont typeface="+mj-lt"/>
              <a:buAutoNum type="arabicPeriod"/>
            </a:pPr>
            <a:r>
              <a:rPr lang="en-US" b="1" dirty="0">
                <a:solidFill>
                  <a:srgbClr val="F9C5D7"/>
                </a:solidFill>
                <a:latin typeface="Consolas" pitchFamily="49" charset="0"/>
                <a:cs typeface="Consolas" pitchFamily="49" charset="0"/>
              </a:rPr>
              <a:t>Find the set that contains T(K) – 1. Call this set L.</a:t>
            </a:r>
          </a:p>
          <a:p>
            <a:pPr marL="857250" lvl="1" indent="-457200" algn="l">
              <a:spcAft>
                <a:spcPts val="0"/>
              </a:spcAft>
              <a:buClr>
                <a:srgbClr val="F9C5D7"/>
              </a:buClr>
              <a:buFont typeface="+mj-lt"/>
              <a:buAutoNum type="arabicPeriod"/>
            </a:pPr>
            <a:r>
              <a:rPr lang="en-US" b="1" dirty="0">
                <a:solidFill>
                  <a:srgbClr val="F9C5D7"/>
                </a:solidFill>
                <a:latin typeface="Consolas" pitchFamily="49" charset="0"/>
                <a:cs typeface="Consolas" pitchFamily="49" charset="0"/>
              </a:rPr>
              <a:t>Merge K and L. the value for this new set is the old value of T(L).</a:t>
            </a:r>
          </a:p>
          <a:p>
            <a:endParaRPr lang="en-US" dirty="0">
              <a:solidFill>
                <a:srgbClr val="F9C5D7"/>
              </a:solidFill>
            </a:endParaRPr>
          </a:p>
        </p:txBody>
      </p:sp>
    </p:spTree>
    <p:extLst>
      <p:ext uri="{BB962C8B-B14F-4D97-AF65-F5344CB8AC3E}">
        <p14:creationId xmlns:p14="http://schemas.microsoft.com/office/powerpoint/2010/main" val="38926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06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Prefix Code</a:t>
            </a:r>
          </a:p>
        </p:txBody>
      </p:sp>
      <p:sp>
        <p:nvSpPr>
          <p:cNvPr id="3" name="Content Placeholder 2"/>
          <p:cNvSpPr>
            <a:spLocks noGrp="1"/>
          </p:cNvSpPr>
          <p:nvPr>
            <p:ph idx="1"/>
          </p:nvPr>
        </p:nvSpPr>
        <p:spPr/>
        <p:txBody>
          <a:bodyPr/>
          <a:lstStyle/>
          <a:p>
            <a:r>
              <a:rPr lang="en-IN" dirty="0"/>
              <a:t>Prefix code is used for </a:t>
            </a:r>
            <a:r>
              <a:rPr lang="en-IN" dirty="0">
                <a:solidFill>
                  <a:srgbClr val="AD1457"/>
                </a:solidFill>
              </a:rPr>
              <a:t>encoding</a:t>
            </a:r>
            <a:r>
              <a:rPr lang="en-IN" dirty="0"/>
              <a:t>(compression) and </a:t>
            </a:r>
            <a:r>
              <a:rPr lang="en-IN" dirty="0">
                <a:solidFill>
                  <a:srgbClr val="AD1457"/>
                </a:solidFill>
              </a:rPr>
              <a:t>Decoding</a:t>
            </a:r>
            <a:r>
              <a:rPr lang="en-IN" dirty="0"/>
              <a:t>(Decompression).</a:t>
            </a:r>
          </a:p>
          <a:p>
            <a:r>
              <a:rPr lang="en-IN" dirty="0"/>
              <a:t>Prefix Code: Any code that is not prefix of another code is called prefix code.</a:t>
            </a:r>
          </a:p>
        </p:txBody>
      </p:sp>
      <p:graphicFrame>
        <p:nvGraphicFramePr>
          <p:cNvPr id="4" name="Table 3"/>
          <p:cNvGraphicFramePr>
            <a:graphicFrameLocks noGrp="1"/>
          </p:cNvGraphicFramePr>
          <p:nvPr/>
        </p:nvGraphicFramePr>
        <p:xfrm>
          <a:off x="548038" y="1854013"/>
          <a:ext cx="5136679" cy="4143136"/>
        </p:xfrm>
        <a:graphic>
          <a:graphicData uri="http://schemas.openxmlformats.org/drawingml/2006/table">
            <a:tbl>
              <a:tblPr firstRow="1" firstCol="1" bandRow="1">
                <a:tableStyleId>{21E4AEA4-8DFA-4A89-87EB-49C32662AFE0}</a:tableStyleId>
              </a:tblPr>
              <a:tblGrid>
                <a:gridCol w="1629105">
                  <a:extLst>
                    <a:ext uri="{9D8B030D-6E8A-4147-A177-3AD203B41FA5}">
                      <a16:colId xmlns:a16="http://schemas.microsoft.com/office/drawing/2014/main" val="354366288"/>
                    </a:ext>
                  </a:extLst>
                </a:gridCol>
                <a:gridCol w="1445260">
                  <a:extLst>
                    <a:ext uri="{9D8B030D-6E8A-4147-A177-3AD203B41FA5}">
                      <a16:colId xmlns:a16="http://schemas.microsoft.com/office/drawing/2014/main" val="1307534128"/>
                    </a:ext>
                  </a:extLst>
                </a:gridCol>
                <a:gridCol w="1031157">
                  <a:extLst>
                    <a:ext uri="{9D8B030D-6E8A-4147-A177-3AD203B41FA5}">
                      <a16:colId xmlns:a16="http://schemas.microsoft.com/office/drawing/2014/main" val="1566708603"/>
                    </a:ext>
                  </a:extLst>
                </a:gridCol>
                <a:gridCol w="1031157">
                  <a:extLst>
                    <a:ext uri="{9D8B030D-6E8A-4147-A177-3AD203B41FA5}">
                      <a16:colId xmlns:a16="http://schemas.microsoft.com/office/drawing/2014/main" val="931776294"/>
                    </a:ext>
                  </a:extLst>
                </a:gridCol>
              </a:tblGrid>
              <a:tr h="517892">
                <a:tc>
                  <a:txBody>
                    <a:bodyPr/>
                    <a:lstStyle/>
                    <a:p>
                      <a:pPr marL="0" marR="0" algn="ctr">
                        <a:lnSpc>
                          <a:spcPct val="115000"/>
                        </a:lnSpc>
                        <a:spcBef>
                          <a:spcPts val="0"/>
                        </a:spcBef>
                        <a:spcAft>
                          <a:spcPts val="0"/>
                        </a:spcAft>
                      </a:pPr>
                      <a:r>
                        <a:rPr lang="en-US" sz="2400" b="0" kern="1200" dirty="0">
                          <a:solidFill>
                            <a:srgbClr val="C00000"/>
                          </a:solidFill>
                          <a:effectLst/>
                          <a:latin typeface="+mn-lt"/>
                          <a:ea typeface="+mn-ea"/>
                          <a:cs typeface="+mn-cs"/>
                        </a:rPr>
                        <a:t>Characters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b="0" kern="1200" dirty="0">
                          <a:solidFill>
                            <a:srgbClr val="C00000"/>
                          </a:solidFill>
                          <a:effectLst/>
                          <a:latin typeface="+mn-lt"/>
                          <a:ea typeface="+mn-ea"/>
                          <a:cs typeface="+mn-cs"/>
                        </a:rPr>
                        <a:t>Frequency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b="0" kern="1200" dirty="0">
                          <a:solidFill>
                            <a:srgbClr val="C00000"/>
                          </a:solidFill>
                          <a:effectLst/>
                          <a:latin typeface="+mn-lt"/>
                          <a:ea typeface="+mn-ea"/>
                          <a:cs typeface="+mn-cs"/>
                        </a:rPr>
                        <a:t>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b="0" kern="1200" dirty="0">
                          <a:solidFill>
                            <a:srgbClr val="C00000"/>
                          </a:solidFill>
                          <a:effectLst/>
                          <a:latin typeface="+mn-lt"/>
                          <a:ea typeface="+mn-ea"/>
                          <a:cs typeface="+mn-cs"/>
                        </a:rPr>
                        <a:t>Bits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91759993"/>
                  </a:ext>
                </a:extLst>
              </a:tr>
              <a:tr h="517892">
                <a:tc>
                  <a:txBody>
                    <a:bodyPr/>
                    <a:lstStyle/>
                    <a:p>
                      <a:pPr marL="0" marR="0" algn="ctr">
                        <a:lnSpc>
                          <a:spcPct val="115000"/>
                        </a:lnSpc>
                        <a:spcBef>
                          <a:spcPts val="0"/>
                        </a:spcBef>
                        <a:spcAft>
                          <a:spcPts val="0"/>
                        </a:spcAft>
                      </a:pPr>
                      <a:r>
                        <a:rPr lang="en-US" sz="2400" b="0" dirty="0">
                          <a:solidFill>
                            <a:srgbClr val="C00000"/>
                          </a:solidFill>
                          <a:effectLst/>
                          <a:latin typeface="+mn-lt"/>
                          <a:ea typeface="+mn-ea"/>
                          <a:cs typeface="+mn-cs"/>
                        </a:rPr>
                        <a:t>a</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45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000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135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r h="517892">
                <a:tc>
                  <a:txBody>
                    <a:bodyPr/>
                    <a:lstStyle/>
                    <a:p>
                      <a:pPr marL="0" marR="0" algn="ct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111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39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191657"/>
                  </a:ext>
                </a:extLst>
              </a:tr>
              <a:tr h="517892">
                <a:tc>
                  <a:txBody>
                    <a:bodyPr/>
                    <a:lstStyle/>
                    <a:p>
                      <a:pPr marL="0" marR="0" algn="ct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101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608895"/>
                  </a:ext>
                </a:extLst>
              </a:tr>
              <a:tr h="517892">
                <a:tc>
                  <a:txBody>
                    <a:bodyPr/>
                    <a:lstStyle/>
                    <a:p>
                      <a:pPr marL="0" marR="0" algn="ct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110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417200"/>
                  </a:ext>
                </a:extLst>
              </a:tr>
              <a:tr h="517892">
                <a:tc>
                  <a:txBody>
                    <a:bodyPr/>
                    <a:lstStyle/>
                    <a:p>
                      <a:pPr marL="0" marR="0" algn="ct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011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27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0591537"/>
                  </a:ext>
                </a:extLst>
              </a:tr>
              <a:tr h="517892">
                <a:tc>
                  <a:txBody>
                    <a:bodyPr/>
                    <a:lstStyle/>
                    <a:p>
                      <a:pPr marL="0" marR="0" algn="ct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kern="1200" dirty="0">
                          <a:solidFill>
                            <a:schemeClr val="dk1"/>
                          </a:solidFill>
                          <a:effectLst/>
                          <a:latin typeface="+mn-lt"/>
                          <a:ea typeface="+mn-ea"/>
                          <a:cs typeface="+mn-cs"/>
                        </a:rPr>
                        <a:t>001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7009335"/>
                  </a:ext>
                </a:extLst>
              </a:tr>
              <a:tr h="517892">
                <a:tc gridSpan="3">
                  <a:txBody>
                    <a:bodyPr/>
                    <a:lstStyle/>
                    <a:p>
                      <a:pPr marL="0" marR="0" algn="r" defTabSz="914400" rtl="0" eaLnBrk="1" latinLnBrk="0" hangingPunct="1">
                        <a:lnSpc>
                          <a:spcPct val="115000"/>
                        </a:lnSpc>
                        <a:spcBef>
                          <a:spcPts val="0"/>
                        </a:spcBef>
                        <a:spcAft>
                          <a:spcPts val="0"/>
                        </a:spcAft>
                      </a:pPr>
                      <a:r>
                        <a:rPr lang="en-US" sz="2400" b="0" kern="1200" dirty="0">
                          <a:solidFill>
                            <a:srgbClr val="C00000"/>
                          </a:solidFill>
                          <a:effectLst/>
                          <a:latin typeface="+mn-lt"/>
                          <a:ea typeface="+mn-ea"/>
                          <a:cs typeface="+mn-cs"/>
                        </a:rPr>
                        <a:t>Total bits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algn="ctr" defTabSz="914400" rtl="0" eaLnBrk="1" latinLnBrk="0" hangingPunct="1">
                        <a:lnSpc>
                          <a:spcPct val="115000"/>
                        </a:lnSpc>
                        <a:spcBef>
                          <a:spcPts val="0"/>
                        </a:spcBef>
                        <a:spcAft>
                          <a:spcPts val="0"/>
                        </a:spcAft>
                      </a:pPr>
                      <a:endParaRPr lang="en-US" sz="2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15000"/>
                        </a:lnSpc>
                        <a:spcBef>
                          <a:spcPts val="0"/>
                        </a:spcBef>
                        <a:spcAft>
                          <a:spcPts val="0"/>
                        </a:spcAft>
                      </a:pPr>
                      <a:endParaRPr lang="en-US" sz="240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2400" kern="1200" dirty="0">
                          <a:solidFill>
                            <a:schemeClr val="dk1"/>
                          </a:solidFill>
                          <a:effectLst/>
                          <a:latin typeface="+mn-lt"/>
                          <a:ea typeface="+mn-ea"/>
                          <a:cs typeface="+mn-cs"/>
                        </a:rPr>
                        <a:t>290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8531265"/>
                  </a:ext>
                </a:extLst>
              </a:tr>
            </a:tbl>
          </a:graphicData>
        </a:graphic>
      </p:graphicFrame>
    </p:spTree>
    <p:extLst>
      <p:ext uri="{BB962C8B-B14F-4D97-AF65-F5344CB8AC3E}">
        <p14:creationId xmlns:p14="http://schemas.microsoft.com/office/powerpoint/2010/main" val="25568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 Introduction </a:t>
            </a:r>
          </a:p>
        </p:txBody>
      </p:sp>
      <p:sp>
        <p:nvSpPr>
          <p:cNvPr id="3" name="Content Placeholder 2"/>
          <p:cNvSpPr>
            <a:spLocks noGrp="1"/>
          </p:cNvSpPr>
          <p:nvPr>
            <p:ph idx="1"/>
          </p:nvPr>
        </p:nvSpPr>
        <p:spPr/>
        <p:txBody>
          <a:bodyPr/>
          <a:lstStyle/>
          <a:p>
            <a:r>
              <a:rPr lang="en-US" dirty="0"/>
              <a:t>Huffman Coding is a technique of compressing data to reduce its size </a:t>
            </a:r>
            <a:r>
              <a:rPr lang="en-US" dirty="0">
                <a:solidFill>
                  <a:srgbClr val="C00000"/>
                </a:solidFill>
              </a:rPr>
              <a:t>without losing </a:t>
            </a:r>
            <a:r>
              <a:rPr lang="en-US" dirty="0"/>
              <a:t>any of the details. It was first developed by David Huffman.</a:t>
            </a:r>
          </a:p>
          <a:p>
            <a:r>
              <a:rPr lang="en-US" dirty="0"/>
              <a:t>Huffman Coding is generally useful to </a:t>
            </a:r>
            <a:r>
              <a:rPr lang="en-US" dirty="0">
                <a:solidFill>
                  <a:srgbClr val="C00000"/>
                </a:solidFill>
              </a:rPr>
              <a:t>compress the data </a:t>
            </a:r>
            <a:r>
              <a:rPr lang="en-US" dirty="0"/>
              <a:t>where  character comes frequently.</a:t>
            </a:r>
          </a:p>
          <a:p>
            <a:r>
              <a:rPr lang="en-US" dirty="0"/>
              <a:t>Huffman invented a greedy algorithm that constructs </a:t>
            </a:r>
            <a:r>
              <a:rPr lang="en-US" dirty="0">
                <a:solidFill>
                  <a:srgbClr val="AD1457"/>
                </a:solidFill>
              </a:rPr>
              <a:t>an optimal prefix code </a:t>
            </a:r>
            <a:r>
              <a:rPr lang="en-US" dirty="0"/>
              <a:t>called a Huffman code.</a:t>
            </a:r>
          </a:p>
          <a:p>
            <a:r>
              <a:rPr lang="en-US" dirty="0"/>
              <a:t>Huffman coding is a </a:t>
            </a:r>
            <a:r>
              <a:rPr lang="en-US" dirty="0">
                <a:solidFill>
                  <a:srgbClr val="AD1457"/>
                </a:solidFill>
              </a:rPr>
              <a:t>lossless data compression </a:t>
            </a:r>
            <a:r>
              <a:rPr lang="en-US" dirty="0"/>
              <a:t>algorithm. </a:t>
            </a:r>
          </a:p>
          <a:p>
            <a:r>
              <a:rPr lang="en-US" dirty="0"/>
              <a:t>It assigns </a:t>
            </a:r>
            <a:r>
              <a:rPr lang="en-US" dirty="0">
                <a:solidFill>
                  <a:srgbClr val="AD1457"/>
                </a:solidFill>
              </a:rPr>
              <a:t>variable-length codes </a:t>
            </a:r>
            <a:r>
              <a:rPr lang="en-US" dirty="0"/>
              <a:t>to input characters.</a:t>
            </a:r>
          </a:p>
          <a:p>
            <a:r>
              <a:rPr lang="en-US" dirty="0"/>
              <a:t>Lengths of the assigned codes are based on the </a:t>
            </a:r>
            <a:r>
              <a:rPr lang="en-US" dirty="0">
                <a:solidFill>
                  <a:srgbClr val="AD1457"/>
                </a:solidFill>
              </a:rPr>
              <a:t>frequencies of corresponding characters. </a:t>
            </a:r>
          </a:p>
          <a:p>
            <a:r>
              <a:rPr lang="en-US" dirty="0"/>
              <a:t>The </a:t>
            </a:r>
            <a:r>
              <a:rPr lang="en-US" dirty="0">
                <a:solidFill>
                  <a:schemeClr val="accent5"/>
                </a:solidFill>
              </a:rPr>
              <a:t>most frequent character gets the smallest code </a:t>
            </a:r>
            <a:r>
              <a:rPr lang="en-US" dirty="0"/>
              <a:t>and the </a:t>
            </a:r>
            <a:r>
              <a:rPr lang="en-US" dirty="0">
                <a:solidFill>
                  <a:srgbClr val="0066FF"/>
                </a:solidFill>
              </a:rPr>
              <a:t>least frequent character gets the largest code.</a:t>
            </a:r>
          </a:p>
          <a:p>
            <a:r>
              <a:rPr lang="en-US" dirty="0"/>
              <a:t>The variable-length codes assigned to input characters are </a:t>
            </a:r>
            <a:r>
              <a:rPr lang="en-US" dirty="0">
                <a:solidFill>
                  <a:srgbClr val="AD1457"/>
                </a:solidFill>
              </a:rPr>
              <a:t>Prefix Codes</a:t>
            </a:r>
            <a:r>
              <a:rPr lang="en-US" dirty="0">
                <a:solidFill>
                  <a:srgbClr val="FF0000"/>
                </a:solidFill>
              </a:rPr>
              <a:t>.</a:t>
            </a:r>
          </a:p>
          <a:p>
            <a:endParaRPr lang="en-US" dirty="0"/>
          </a:p>
        </p:txBody>
      </p:sp>
    </p:spTree>
    <p:extLst>
      <p:ext uri="{BB962C8B-B14F-4D97-AF65-F5344CB8AC3E}">
        <p14:creationId xmlns:p14="http://schemas.microsoft.com/office/powerpoint/2010/main" val="26053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a:t>
            </a:r>
          </a:p>
        </p:txBody>
      </p:sp>
      <p:sp>
        <p:nvSpPr>
          <p:cNvPr id="3" name="Content Placeholder 2"/>
          <p:cNvSpPr>
            <a:spLocks noGrp="1"/>
          </p:cNvSpPr>
          <p:nvPr>
            <p:ph idx="1"/>
          </p:nvPr>
        </p:nvSpPr>
        <p:spPr/>
        <p:txBody>
          <a:bodyPr/>
          <a:lstStyle/>
          <a:p>
            <a:r>
              <a:rPr lang="en-US" dirty="0"/>
              <a:t>In Prefix codes, the codes are assigned in such a way that the code assigned to one character </a:t>
            </a:r>
            <a:r>
              <a:rPr lang="en-US" b="1" dirty="0">
                <a:solidFill>
                  <a:srgbClr val="AD1457"/>
                </a:solidFill>
              </a:rPr>
              <a:t>is not a prefix of code </a:t>
            </a:r>
            <a:r>
              <a:rPr lang="en-US" dirty="0"/>
              <a:t>assigned to any other character. </a:t>
            </a:r>
          </a:p>
          <a:p>
            <a:r>
              <a:rPr lang="en-US" dirty="0"/>
              <a:t>For example,  </a:t>
            </a:r>
          </a:p>
          <a:p>
            <a:endParaRPr lang="en-US" dirty="0"/>
          </a:p>
          <a:p>
            <a:endParaRPr lang="en-US" dirty="0"/>
          </a:p>
          <a:p>
            <a:endParaRPr lang="en-US" dirty="0"/>
          </a:p>
          <a:p>
            <a:r>
              <a:rPr lang="en-US" dirty="0"/>
              <a:t>This is how Huffman Coding makes sure that there is </a:t>
            </a:r>
            <a:r>
              <a:rPr lang="en-US" b="1" dirty="0">
                <a:solidFill>
                  <a:srgbClr val="AD1457"/>
                </a:solidFill>
              </a:rPr>
              <a:t>no ambiguity </a:t>
            </a:r>
            <a:r>
              <a:rPr lang="en-US" dirty="0"/>
              <a:t>when decoding the generated bit stream.</a:t>
            </a:r>
          </a:p>
          <a:p>
            <a:r>
              <a:rPr lang="en-US" dirty="0"/>
              <a:t>There are mainly two major parts in Huffman Coding</a:t>
            </a:r>
          </a:p>
          <a:p>
            <a:pPr marL="914400" lvl="1" indent="-457200">
              <a:buFont typeface="+mj-lt"/>
              <a:buAutoNum type="arabicPeriod"/>
            </a:pPr>
            <a:r>
              <a:rPr lang="en-US" dirty="0">
                <a:solidFill>
                  <a:srgbClr val="AD1457"/>
                </a:solidFill>
              </a:rPr>
              <a:t>Build a Huffman Tree from input characters.</a:t>
            </a:r>
          </a:p>
          <a:p>
            <a:pPr marL="914400" lvl="1" indent="-457200">
              <a:buFont typeface="+mj-lt"/>
              <a:buAutoNum type="arabicPeriod"/>
            </a:pPr>
            <a:r>
              <a:rPr lang="en-US" dirty="0">
                <a:solidFill>
                  <a:srgbClr val="AD1457"/>
                </a:solidFill>
              </a:rPr>
              <a:t>Traverse the Huffman Tree and assign codes to characters.</a:t>
            </a:r>
          </a:p>
          <a:p>
            <a:endParaRPr lang="en-US" dirty="0"/>
          </a:p>
        </p:txBody>
      </p:sp>
      <p:sp>
        <p:nvSpPr>
          <p:cNvPr id="7" name="Rectangle 6"/>
          <p:cNvSpPr/>
          <p:nvPr/>
        </p:nvSpPr>
        <p:spPr>
          <a:xfrm>
            <a:off x="2528048" y="2164977"/>
            <a:ext cx="7046258" cy="65890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t>a = 01,  b = 010  and c = 11</a:t>
            </a:r>
            <a:endParaRPr lang="en-US" sz="2800" dirty="0"/>
          </a:p>
        </p:txBody>
      </p:sp>
      <p:sp>
        <p:nvSpPr>
          <p:cNvPr id="4" name="TextBox 3"/>
          <p:cNvSpPr txBox="1"/>
          <p:nvPr/>
        </p:nvSpPr>
        <p:spPr>
          <a:xfrm>
            <a:off x="6911789" y="2263610"/>
            <a:ext cx="2590800" cy="461665"/>
          </a:xfrm>
          <a:prstGeom prst="rect">
            <a:avLst/>
          </a:prstGeom>
          <a:solidFill>
            <a:schemeClr val="accent2">
              <a:lumMod val="20000"/>
              <a:lumOff val="80000"/>
            </a:schemeClr>
          </a:solidFill>
        </p:spPr>
        <p:txBody>
          <a:bodyPr wrap="square" rtlCol="0">
            <a:spAutoFit/>
          </a:bodyPr>
          <a:lstStyle/>
          <a:p>
            <a:pPr algn="ctr"/>
            <a:r>
              <a:rPr lang="en-US" sz="2400" dirty="0">
                <a:solidFill>
                  <a:srgbClr val="AD1457"/>
                </a:solidFill>
              </a:rPr>
              <a:t>Not a prefix code</a:t>
            </a:r>
          </a:p>
        </p:txBody>
      </p:sp>
      <p:cxnSp>
        <p:nvCxnSpPr>
          <p:cNvPr id="6" name="Straight Connector 5"/>
          <p:cNvCxnSpPr/>
          <p:nvPr/>
        </p:nvCxnSpPr>
        <p:spPr>
          <a:xfrm>
            <a:off x="3090116" y="2686470"/>
            <a:ext cx="3810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199325" y="2286000"/>
            <a:ext cx="365760" cy="41148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387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3" name="Content Placeholder 2"/>
          <p:cNvSpPr>
            <a:spLocks noGrp="1"/>
          </p:cNvSpPr>
          <p:nvPr>
            <p:ph idx="1"/>
          </p:nvPr>
        </p:nvSpPr>
        <p:spPr/>
        <p:txBody>
          <a:bodyPr/>
          <a:lstStyle/>
          <a:p>
            <a:r>
              <a:rPr lang="en-US" dirty="0"/>
              <a:t>Find the Huffman codes for the following characters.</a:t>
            </a:r>
          </a:p>
          <a:p>
            <a:endParaRPr lang="en-US" dirty="0"/>
          </a:p>
        </p:txBody>
      </p:sp>
      <p:graphicFrame>
        <p:nvGraphicFramePr>
          <p:cNvPr id="4" name="Table 3"/>
          <p:cNvGraphicFramePr>
            <a:graphicFrameLocks noGrp="1"/>
          </p:cNvGraphicFramePr>
          <p:nvPr/>
        </p:nvGraphicFramePr>
        <p:xfrm>
          <a:off x="2003613" y="1692283"/>
          <a:ext cx="9318810" cy="1035784"/>
        </p:xfrm>
        <a:graphic>
          <a:graphicData uri="http://schemas.openxmlformats.org/drawingml/2006/table">
            <a:tbl>
              <a:tblPr firstRow="1" firstCol="1" bandRow="1">
                <a:tableStyleId>{21E4AEA4-8DFA-4A89-87EB-49C32662AFE0}</a:tableStyleId>
              </a:tblPr>
              <a:tblGrid>
                <a:gridCol w="3131868">
                  <a:extLst>
                    <a:ext uri="{9D8B030D-6E8A-4147-A177-3AD203B41FA5}">
                      <a16:colId xmlns:a16="http://schemas.microsoft.com/office/drawing/2014/main" val="354366288"/>
                    </a:ext>
                  </a:extLst>
                </a:gridCol>
                <a:gridCol w="1031157">
                  <a:extLst>
                    <a:ext uri="{9D8B030D-6E8A-4147-A177-3AD203B41FA5}">
                      <a16:colId xmlns:a16="http://schemas.microsoft.com/office/drawing/2014/main" val="1307534128"/>
                    </a:ext>
                  </a:extLst>
                </a:gridCol>
                <a:gridCol w="1031157">
                  <a:extLst>
                    <a:ext uri="{9D8B030D-6E8A-4147-A177-3AD203B41FA5}">
                      <a16:colId xmlns:a16="http://schemas.microsoft.com/office/drawing/2014/main" val="1566708603"/>
                    </a:ext>
                  </a:extLst>
                </a:gridCol>
                <a:gridCol w="1031157">
                  <a:extLst>
                    <a:ext uri="{9D8B030D-6E8A-4147-A177-3AD203B41FA5}">
                      <a16:colId xmlns:a16="http://schemas.microsoft.com/office/drawing/2014/main" val="931776294"/>
                    </a:ext>
                  </a:extLst>
                </a:gridCol>
                <a:gridCol w="1031157">
                  <a:extLst>
                    <a:ext uri="{9D8B030D-6E8A-4147-A177-3AD203B41FA5}">
                      <a16:colId xmlns:a16="http://schemas.microsoft.com/office/drawing/2014/main" val="3173872714"/>
                    </a:ext>
                  </a:extLst>
                </a:gridCol>
                <a:gridCol w="1031157">
                  <a:extLst>
                    <a:ext uri="{9D8B030D-6E8A-4147-A177-3AD203B41FA5}">
                      <a16:colId xmlns:a16="http://schemas.microsoft.com/office/drawing/2014/main" val="699234910"/>
                    </a:ext>
                  </a:extLst>
                </a:gridCol>
                <a:gridCol w="1031157">
                  <a:extLst>
                    <a:ext uri="{9D8B030D-6E8A-4147-A177-3AD203B41FA5}">
                      <a16:colId xmlns:a16="http://schemas.microsoft.com/office/drawing/2014/main" val="2308475217"/>
                    </a:ext>
                  </a:extLst>
                </a:gridCol>
              </a:tblGrid>
              <a:tr h="517892">
                <a:tc>
                  <a:txBody>
                    <a:bodyPr/>
                    <a:lstStyle/>
                    <a:p>
                      <a:pPr marL="0" marR="0" algn="ctr">
                        <a:lnSpc>
                          <a:spcPct val="115000"/>
                        </a:lnSpc>
                        <a:spcBef>
                          <a:spcPts val="0"/>
                        </a:spcBef>
                        <a:spcAft>
                          <a:spcPts val="0"/>
                        </a:spcAft>
                      </a:pPr>
                      <a:r>
                        <a:rPr lang="en-US" sz="2400" b="0" dirty="0">
                          <a:solidFill>
                            <a:srgbClr val="C00000"/>
                          </a:solidFill>
                          <a:effectLst/>
                        </a:rPr>
                        <a:t>Characters</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91759993"/>
                  </a:ext>
                </a:extLst>
              </a:tr>
              <a:tr h="517892">
                <a:tc>
                  <a:txBody>
                    <a:bodyPr/>
                    <a:lstStyle/>
                    <a:p>
                      <a:pPr marL="0" marR="0" algn="ctr">
                        <a:lnSpc>
                          <a:spcPct val="115000"/>
                        </a:lnSpc>
                        <a:spcBef>
                          <a:spcPts val="0"/>
                        </a:spcBef>
                        <a:spcAft>
                          <a:spcPts val="0"/>
                        </a:spcAft>
                      </a:pPr>
                      <a:r>
                        <a:rPr lang="en-US" sz="2400" b="0" dirty="0">
                          <a:solidFill>
                            <a:srgbClr val="C00000"/>
                          </a:solidFill>
                          <a:effectLst/>
                        </a:rPr>
                        <a:t>Frequency (in thousand)</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effectLst/>
                        </a:rPr>
                        <a:t>45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16</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
        <p:nvSpPr>
          <p:cNvPr id="5" name="Rectangle 4"/>
          <p:cNvSpPr/>
          <p:nvPr/>
        </p:nvSpPr>
        <p:spPr>
          <a:xfrm>
            <a:off x="358142" y="3598956"/>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1: </a:t>
            </a:r>
          </a:p>
        </p:txBody>
      </p:sp>
      <p:sp>
        <p:nvSpPr>
          <p:cNvPr id="6" name="TextBox 5"/>
          <p:cNvSpPr txBox="1"/>
          <p:nvPr/>
        </p:nvSpPr>
        <p:spPr>
          <a:xfrm>
            <a:off x="1481547" y="3598956"/>
            <a:ext cx="8420100" cy="461665"/>
          </a:xfrm>
          <a:prstGeom prst="rect">
            <a:avLst/>
          </a:prstGeom>
          <a:noFill/>
        </p:spPr>
        <p:txBody>
          <a:bodyPr wrap="square" rtlCol="0">
            <a:spAutoFit/>
          </a:bodyPr>
          <a:lstStyle/>
          <a:p>
            <a:pPr algn="just"/>
            <a:r>
              <a:rPr lang="en-US" sz="2400" dirty="0"/>
              <a:t>Arrange the characters in the Ascending order of their frequency.</a:t>
            </a:r>
          </a:p>
        </p:txBody>
      </p:sp>
      <p:sp>
        <p:nvSpPr>
          <p:cNvPr id="13" name="Rectangle 12"/>
          <p:cNvSpPr/>
          <p:nvPr/>
        </p:nvSpPr>
        <p:spPr>
          <a:xfrm>
            <a:off x="2586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14" name="Rectangle 13"/>
          <p:cNvSpPr/>
          <p:nvPr/>
        </p:nvSpPr>
        <p:spPr>
          <a:xfrm>
            <a:off x="38818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15" name="Rectangle 14"/>
          <p:cNvSpPr/>
          <p:nvPr/>
        </p:nvSpPr>
        <p:spPr>
          <a:xfrm>
            <a:off x="5249983"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16" name="Rectangle 15"/>
          <p:cNvSpPr/>
          <p:nvPr/>
        </p:nvSpPr>
        <p:spPr>
          <a:xfrm>
            <a:off x="6586945"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7" name="Rectangle 16"/>
          <p:cNvSpPr/>
          <p:nvPr/>
        </p:nvSpPr>
        <p:spPr>
          <a:xfrm>
            <a:off x="7920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8" name="Rectangle 17"/>
          <p:cNvSpPr/>
          <p:nvPr/>
        </p:nvSpPr>
        <p:spPr>
          <a:xfrm>
            <a:off x="92920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Tree>
    <p:extLst>
      <p:ext uri="{BB962C8B-B14F-4D97-AF65-F5344CB8AC3E}">
        <p14:creationId xmlns:p14="http://schemas.microsoft.com/office/powerpoint/2010/main" val="407754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animBg="1"/>
      <p:bldP spid="14" grpId="0" animBg="1"/>
      <p:bldP spid="15" grpId="0" animBg="1"/>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2: </a:t>
            </a:r>
          </a:p>
        </p:txBody>
      </p:sp>
      <p:sp>
        <p:nvSpPr>
          <p:cNvPr id="5" name="TextBox 4"/>
          <p:cNvSpPr txBox="1"/>
          <p:nvPr/>
        </p:nvSpPr>
        <p:spPr>
          <a:xfrm>
            <a:off x="473528" y="1524000"/>
            <a:ext cx="11165477" cy="1938992"/>
          </a:xfrm>
          <a:prstGeom prst="rect">
            <a:avLst/>
          </a:prstGeom>
          <a:noFill/>
        </p:spPr>
        <p:txBody>
          <a:bodyPr wrap="square" rtlCol="0">
            <a:spAutoFit/>
          </a:bodyPr>
          <a:lstStyle/>
          <a:p>
            <a:pPr marL="342900" indent="-342900" algn="just">
              <a:buClr>
                <a:schemeClr val="accent6"/>
              </a:buClr>
              <a:buFont typeface="Wingdings" panose="05000000000000000000" pitchFamily="2" charset="2"/>
              <a:buChar char="ü"/>
            </a:pPr>
            <a:r>
              <a:rPr lang="en-US" sz="2400" dirty="0"/>
              <a:t>Extract two nodes with the minimum frequency.</a:t>
            </a:r>
          </a:p>
          <a:p>
            <a:pPr marL="342900" indent="-342900" algn="just">
              <a:buClr>
                <a:schemeClr val="accent6"/>
              </a:buClr>
              <a:buFont typeface="Wingdings" panose="05000000000000000000" pitchFamily="2" charset="2"/>
              <a:buChar char="ü"/>
            </a:pPr>
            <a:r>
              <a:rPr lang="en-US" sz="2400" dirty="0"/>
              <a:t>Create a new internal node with frequency equal to the sum of the two nodes frequencies. </a:t>
            </a:r>
          </a:p>
          <a:p>
            <a:pPr marL="342900" indent="-342900" algn="just">
              <a:buClr>
                <a:schemeClr val="accent6"/>
              </a:buClr>
              <a:buFont typeface="Wingdings" panose="05000000000000000000" pitchFamily="2" charset="2"/>
              <a:buChar char="ü"/>
            </a:pPr>
            <a:r>
              <a:rPr lang="en-US" sz="2400" dirty="0"/>
              <a:t>Make the first extracted node as its left child and the other extracted node as its right child. </a:t>
            </a:r>
          </a:p>
        </p:txBody>
      </p:sp>
      <p:sp>
        <p:nvSpPr>
          <p:cNvPr id="6" name="Rectangle 5"/>
          <p:cNvSpPr/>
          <p:nvPr/>
        </p:nvSpPr>
        <p:spPr>
          <a:xfrm>
            <a:off x="2586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 name="Rectangle 6"/>
          <p:cNvSpPr/>
          <p:nvPr/>
        </p:nvSpPr>
        <p:spPr>
          <a:xfrm>
            <a:off x="38818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8" name="Rectangle 7"/>
          <p:cNvSpPr/>
          <p:nvPr/>
        </p:nvSpPr>
        <p:spPr>
          <a:xfrm>
            <a:off x="5249983"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9" name="Rectangle 8"/>
          <p:cNvSpPr/>
          <p:nvPr/>
        </p:nvSpPr>
        <p:spPr>
          <a:xfrm>
            <a:off x="6586945"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0" name="Rectangle 9"/>
          <p:cNvSpPr/>
          <p:nvPr/>
        </p:nvSpPr>
        <p:spPr>
          <a:xfrm>
            <a:off x="7920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1" name="Rectangle 10"/>
          <p:cNvSpPr/>
          <p:nvPr/>
        </p:nvSpPr>
        <p:spPr>
          <a:xfrm>
            <a:off x="92920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sp>
        <p:nvSpPr>
          <p:cNvPr id="12" name="Oval 11"/>
          <p:cNvSpPr/>
          <p:nvPr/>
        </p:nvSpPr>
        <p:spPr>
          <a:xfrm>
            <a:off x="3238696" y="353221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13" name="Straight Connector 12"/>
          <p:cNvCxnSpPr>
            <a:stCxn id="12" idx="3"/>
            <a:endCxn id="6" idx="0"/>
          </p:cNvCxnSpPr>
          <p:nvPr/>
        </p:nvCxnSpPr>
        <p:spPr>
          <a:xfrm flipH="1">
            <a:off x="3043647" y="423465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5"/>
            <a:endCxn id="7" idx="0"/>
          </p:cNvCxnSpPr>
          <p:nvPr/>
        </p:nvCxnSpPr>
        <p:spPr>
          <a:xfrm>
            <a:off x="3941136" y="423465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7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2000" fill="hold"/>
                                        <p:tgtEl>
                                          <p:spTgt spid="6"/>
                                        </p:tgtEl>
                                        <p:attrNameLst>
                                          <p:attrName>fillcolor</p:attrName>
                                        </p:attrNameLst>
                                      </p:cBhvr>
                                      <p:to>
                                        <a:srgbClr val="92D050"/>
                                      </p:to>
                                    </p:animClr>
                                    <p:set>
                                      <p:cBhvr>
                                        <p:cTn id="17" dur="2000" fill="hold"/>
                                        <p:tgtEl>
                                          <p:spTgt spid="6"/>
                                        </p:tgtEl>
                                        <p:attrNameLst>
                                          <p:attrName>fill.type</p:attrName>
                                        </p:attrNameLst>
                                      </p:cBhvr>
                                      <p:to>
                                        <p:strVal val="solid"/>
                                      </p:to>
                                    </p:set>
                                    <p:set>
                                      <p:cBhvr>
                                        <p:cTn id="18" dur="2000" fill="hold"/>
                                        <p:tgtEl>
                                          <p:spTgt spid="6"/>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7"/>
                                        </p:tgtEl>
                                        <p:attrNameLst>
                                          <p:attrName>fillcolor</p:attrName>
                                        </p:attrNameLst>
                                      </p:cBhvr>
                                      <p:to>
                                        <a:srgbClr val="92D050"/>
                                      </p:to>
                                    </p:animClr>
                                    <p:set>
                                      <p:cBhvr>
                                        <p:cTn id="21" dur="2000" fill="hold"/>
                                        <p:tgtEl>
                                          <p:spTgt spid="7"/>
                                        </p:tgtEl>
                                        <p:attrNameLst>
                                          <p:attrName>fill.type</p:attrName>
                                        </p:attrNameLst>
                                      </p:cBhvr>
                                      <p:to>
                                        <p:strVal val="solid"/>
                                      </p:to>
                                    </p:set>
                                    <p:set>
                                      <p:cBhvr>
                                        <p:cTn id="22" dur="2000" fill="hold"/>
                                        <p:tgtEl>
                                          <p:spTgt spid="7"/>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par>
                                <p:cTn id="43" presetID="22" presetClass="entr" presetSubtype="1"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3: </a:t>
            </a:r>
          </a:p>
        </p:txBody>
      </p:sp>
      <mc:AlternateContent xmlns:mc="http://schemas.openxmlformats.org/markup-compatibility/2006" xmlns:a14="http://schemas.microsoft.com/office/drawing/2010/main">
        <mc:Choice Requires="a14">
          <p:sp>
            <p:nvSpPr>
              <p:cNvPr id="5" name="TextBox 4"/>
              <p:cNvSpPr txBox="1"/>
              <p:nvPr/>
            </p:nvSpPr>
            <p:spPr>
              <a:xfrm>
                <a:off x="473528" y="1524000"/>
                <a:ext cx="11165477" cy="1200329"/>
              </a:xfrm>
              <a:prstGeom prst="rect">
                <a:avLst/>
              </a:prstGeom>
              <a:noFill/>
            </p:spPr>
            <p:txBody>
              <a:bodyPr wrap="square" rtlCol="0">
                <a:spAutoFit/>
              </a:bodyPr>
              <a:lstStyle/>
              <a:p>
                <a:pPr marL="342900" indent="-342900" algn="just">
                  <a:buClr>
                    <a:schemeClr val="accent6"/>
                  </a:buClr>
                  <a:buFont typeface="Wingdings" panose="05000000000000000000" pitchFamily="2" charset="2"/>
                  <a:buChar char="ü"/>
                </a:pPr>
                <a:r>
                  <a:rPr lang="en-US" sz="2400" dirty="0"/>
                  <a:t>Rearrange the tree in ascending order.</a:t>
                </a:r>
              </a:p>
              <a:p>
                <a:pPr marL="342900" indent="-342900" algn="just">
                  <a:buClr>
                    <a:schemeClr val="accent6"/>
                  </a:buClr>
                  <a:buFont typeface="Wingdings" panose="05000000000000000000" pitchFamily="2" charset="2"/>
                  <a:buChar char="ü"/>
                </a:pPr>
                <a:r>
                  <a:rPr lang="en-US" sz="2400" dirty="0"/>
                  <a:t>Assign </a:t>
                </a:r>
                <a14:m>
                  <m:oMath xmlns:m="http://schemas.openxmlformats.org/officeDocument/2006/math">
                    <m:r>
                      <a:rPr lang="en-US" sz="2400" b="1" i="1" dirty="0" smtClean="0">
                        <a:solidFill>
                          <a:srgbClr val="AD1457"/>
                        </a:solidFill>
                        <a:latin typeface="Cambria Math" panose="02040503050406030204" pitchFamily="18" charset="0"/>
                      </a:rPr>
                      <m:t>𝟎</m:t>
                    </m:r>
                    <m:r>
                      <a:rPr lang="en-US" sz="2400" i="1" dirty="0">
                        <a:solidFill>
                          <a:srgbClr val="FF0000"/>
                        </a:solidFill>
                        <a:latin typeface="Cambria Math" panose="02040503050406030204" pitchFamily="18" charset="0"/>
                      </a:rPr>
                      <m:t> </m:t>
                    </m:r>
                  </m:oMath>
                </a14:m>
                <a:r>
                  <a:rPr lang="en-US" sz="2400" dirty="0"/>
                  <a:t>to the left branch and </a:t>
                </a:r>
                <a14:m>
                  <m:oMath xmlns:m="http://schemas.openxmlformats.org/officeDocument/2006/math">
                    <m:r>
                      <a:rPr lang="en-US" sz="2400" b="1" i="1" dirty="0" smtClean="0">
                        <a:solidFill>
                          <a:srgbClr val="AD1457"/>
                        </a:solidFill>
                        <a:latin typeface="Cambria Math" panose="02040503050406030204" pitchFamily="18" charset="0"/>
                      </a:rPr>
                      <m:t>𝟏</m:t>
                    </m:r>
                    <m:r>
                      <a:rPr lang="en-US" sz="2400" i="1" dirty="0">
                        <a:solidFill>
                          <a:srgbClr val="FF0000"/>
                        </a:solidFill>
                        <a:latin typeface="Cambria Math" panose="02040503050406030204" pitchFamily="18" charset="0"/>
                      </a:rPr>
                      <m:t> </m:t>
                    </m:r>
                  </m:oMath>
                </a14:m>
                <a:r>
                  <a:rPr lang="en-US" sz="2400" dirty="0"/>
                  <a:t>to the right branch.</a:t>
                </a:r>
              </a:p>
              <a:p>
                <a:pPr marL="342900" indent="-342900" algn="just">
                  <a:buClr>
                    <a:schemeClr val="accent6"/>
                  </a:buClr>
                  <a:buFont typeface="Wingdings" panose="05000000000000000000" pitchFamily="2" charset="2"/>
                  <a:buChar char="ü"/>
                </a:pPr>
                <a:r>
                  <a:rPr lang="en-US" sz="2400" dirty="0"/>
                  <a:t>Repeat the process to complete the tree.</a:t>
                </a:r>
              </a:p>
            </p:txBody>
          </p:sp>
        </mc:Choice>
        <mc:Fallback xmlns="">
          <p:sp>
            <p:nvSpPr>
              <p:cNvPr id="5" name="TextBox 4"/>
              <p:cNvSpPr txBox="1">
                <a:spLocks noRot="1" noChangeAspect="1" noMove="1" noResize="1" noEditPoints="1" noAdjustHandles="1" noChangeArrowheads="1" noChangeShapeType="1" noTextEdit="1"/>
              </p:cNvSpPr>
              <p:nvPr/>
            </p:nvSpPr>
            <p:spPr>
              <a:xfrm>
                <a:off x="473528" y="1524000"/>
                <a:ext cx="11165477" cy="1200329"/>
              </a:xfrm>
              <a:prstGeom prst="rect">
                <a:avLst/>
              </a:prstGeom>
              <a:blipFill>
                <a:blip r:embed="rId2"/>
                <a:stretch>
                  <a:fillRect l="-765" t="-3553" b="-11168"/>
                </a:stretch>
              </a:blipFill>
            </p:spPr>
            <p:txBody>
              <a:bodyPr/>
              <a:lstStyle/>
              <a:p>
                <a:r>
                  <a:rPr lang="en-US">
                    <a:noFill/>
                  </a:rPr>
                  <a:t> </a:t>
                </a:r>
              </a:p>
            </p:txBody>
          </p:sp>
        </mc:Fallback>
      </mc:AlternateContent>
      <p:sp>
        <p:nvSpPr>
          <p:cNvPr id="8" name="Rectangle 7"/>
          <p:cNvSpPr/>
          <p:nvPr/>
        </p:nvSpPr>
        <p:spPr>
          <a:xfrm>
            <a:off x="5249983"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9" name="Rectangle 8"/>
          <p:cNvSpPr/>
          <p:nvPr/>
        </p:nvSpPr>
        <p:spPr>
          <a:xfrm>
            <a:off x="6586945"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0" name="Rectangle 9"/>
          <p:cNvSpPr/>
          <p:nvPr/>
        </p:nvSpPr>
        <p:spPr>
          <a:xfrm>
            <a:off x="7920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1" name="Rectangle 10"/>
          <p:cNvSpPr/>
          <p:nvPr/>
        </p:nvSpPr>
        <p:spPr>
          <a:xfrm>
            <a:off x="92920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23" name="Group 22"/>
          <p:cNvGrpSpPr/>
          <p:nvPr/>
        </p:nvGrpSpPr>
        <p:grpSpPr>
          <a:xfrm>
            <a:off x="2586447" y="3532212"/>
            <a:ext cx="2209800" cy="1740829"/>
            <a:chOff x="2586447" y="3532212"/>
            <a:chExt cx="2209800" cy="1740829"/>
          </a:xfrm>
        </p:grpSpPr>
        <p:sp>
          <p:nvSpPr>
            <p:cNvPr id="6" name="Rectangle 5"/>
            <p:cNvSpPr/>
            <p:nvPr/>
          </p:nvSpPr>
          <p:spPr>
            <a:xfrm>
              <a:off x="25864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 name="Rectangle 6"/>
            <p:cNvSpPr/>
            <p:nvPr/>
          </p:nvSpPr>
          <p:spPr>
            <a:xfrm>
              <a:off x="3881847" y="48158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12" name="Oval 11"/>
            <p:cNvSpPr/>
            <p:nvPr/>
          </p:nvSpPr>
          <p:spPr>
            <a:xfrm>
              <a:off x="3238696" y="353221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13" name="Straight Connector 12"/>
            <p:cNvCxnSpPr>
              <a:stCxn id="12" idx="3"/>
              <a:endCxn id="6" idx="0"/>
            </p:cNvCxnSpPr>
            <p:nvPr/>
          </p:nvCxnSpPr>
          <p:spPr>
            <a:xfrm flipH="1">
              <a:off x="3043647" y="423465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5"/>
              <a:endCxn id="7" idx="0"/>
            </p:cNvCxnSpPr>
            <p:nvPr/>
          </p:nvCxnSpPr>
          <p:spPr>
            <a:xfrm>
              <a:off x="3941136" y="423465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556193" y="5436307"/>
            <a:ext cx="365760" cy="457200"/>
          </a:xfrm>
          <a:prstGeom prst="rect">
            <a:avLst/>
          </a:prstGeom>
          <a:noFill/>
        </p:spPr>
        <p:txBody>
          <a:bodyPr wrap="square" rtlCol="0">
            <a:spAutoFit/>
          </a:bodyPr>
          <a:lstStyle/>
          <a:p>
            <a:r>
              <a:rPr lang="en-US" sz="2400" dirty="0">
                <a:solidFill>
                  <a:srgbClr val="C00000"/>
                </a:solidFill>
              </a:rPr>
              <a:t>0</a:t>
            </a:r>
          </a:p>
        </p:txBody>
      </p:sp>
      <p:sp>
        <p:nvSpPr>
          <p:cNvPr id="22" name="TextBox 21"/>
          <p:cNvSpPr txBox="1"/>
          <p:nvPr/>
        </p:nvSpPr>
        <p:spPr>
          <a:xfrm>
            <a:off x="6712640" y="5436307"/>
            <a:ext cx="365760" cy="457200"/>
          </a:xfrm>
          <a:prstGeom prst="rect">
            <a:avLst/>
          </a:prstGeom>
          <a:noFill/>
        </p:spPr>
        <p:txBody>
          <a:bodyPr wrap="square" rtlCol="0">
            <a:spAutoFit/>
          </a:bodyPr>
          <a:lstStyle/>
          <a:p>
            <a:r>
              <a:rPr lang="en-US" sz="2400" dirty="0">
                <a:solidFill>
                  <a:srgbClr val="C00000"/>
                </a:solidFill>
              </a:rPr>
              <a:t>1</a:t>
            </a:r>
          </a:p>
        </p:txBody>
      </p:sp>
    </p:spTree>
    <p:extLst>
      <p:ext uri="{BB962C8B-B14F-4D97-AF65-F5344CB8AC3E}">
        <p14:creationId xmlns:p14="http://schemas.microsoft.com/office/powerpoint/2010/main" val="394136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1.04167E-6 1.85185E-6 L -0.21771 -0.00046 " pathEditMode="relative" rAng="0" ptsTypes="AA">
                                      <p:cBhvr>
                                        <p:cTn id="18" dur="2000" fill="hold"/>
                                        <p:tgtEl>
                                          <p:spTgt spid="8"/>
                                        </p:tgtEl>
                                        <p:attrNameLst>
                                          <p:attrName>ppt_x</p:attrName>
                                          <p:attrName>ppt_y</p:attrName>
                                        </p:attrNameLst>
                                      </p:cBhvr>
                                      <p:rCtr x="-10885" y="-23"/>
                                    </p:animMotion>
                                  </p:childTnLst>
                                </p:cTn>
                              </p:par>
                              <p:par>
                                <p:cTn id="19" presetID="50" presetClass="path" presetSubtype="0" accel="50000" decel="50000" fill="hold" nodeType="withEffect">
                                  <p:stCondLst>
                                    <p:cond delay="0"/>
                                  </p:stCondLst>
                                  <p:childTnLst>
                                    <p:animMotion origin="layout" path="M -4.375E-6 1.85185E-6 L 0.10834 1.85185E-6 C 0.15691 1.85185E-6 0.2168 0.04722 0.2168 0.08588 L 0.2168 0.17176 " pathEditMode="relative" rAng="0" ptsTypes="AAAA">
                                      <p:cBhvr>
                                        <p:cTn id="20" dur="2000" fill="hold"/>
                                        <p:tgtEl>
                                          <p:spTgt spid="23"/>
                                        </p:tgtEl>
                                        <p:attrNameLst>
                                          <p:attrName>ppt_x</p:attrName>
                                          <p:attrName>ppt_y</p:attrName>
                                        </p:attrNameLst>
                                      </p:cBhvr>
                                      <p:rCtr x="10833" y="8588"/>
                                    </p:animMotion>
                                  </p:childTnLst>
                                </p:cTn>
                              </p:par>
                              <p:par>
                                <p:cTn id="21" presetID="35" presetClass="path" presetSubtype="0" accel="50000" decel="50000" fill="hold" grpId="0" nodeType="withEffect">
                                  <p:stCondLst>
                                    <p:cond delay="0"/>
                                  </p:stCondLst>
                                  <p:childTnLst>
                                    <p:animMotion origin="layout" path="M -4.375E-6 1.85185E-6 L -0.22148 -0.00046 " pathEditMode="relative" rAng="0" ptsTypes="AA">
                                      <p:cBhvr>
                                        <p:cTn id="22" dur="2000" fill="hold"/>
                                        <p:tgtEl>
                                          <p:spTgt spid="9"/>
                                        </p:tgtEl>
                                        <p:attrNameLst>
                                          <p:attrName>ppt_x</p:attrName>
                                          <p:attrName>ppt_y</p:attrName>
                                        </p:attrNameLst>
                                      </p:cBhvr>
                                      <p:rCtr x="-11081" y="-2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Change Problem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345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4: </a:t>
            </a:r>
          </a:p>
        </p:txBody>
      </p:sp>
      <p:sp>
        <p:nvSpPr>
          <p:cNvPr id="8" name="Rectangle 7"/>
          <p:cNvSpPr/>
          <p:nvPr/>
        </p:nvSpPr>
        <p:spPr>
          <a:xfrm>
            <a:off x="2721934" y="2163702"/>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9" name="Rectangle 8"/>
          <p:cNvSpPr/>
          <p:nvPr/>
        </p:nvSpPr>
        <p:spPr>
          <a:xfrm>
            <a:off x="4058896" y="2163702"/>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10" name="Rectangle 9"/>
          <p:cNvSpPr/>
          <p:nvPr/>
        </p:nvSpPr>
        <p:spPr>
          <a:xfrm>
            <a:off x="7853210" y="213680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11" name="Rectangle 10"/>
          <p:cNvSpPr/>
          <p:nvPr/>
        </p:nvSpPr>
        <p:spPr>
          <a:xfrm>
            <a:off x="9224810" y="213680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29" name="Group 28"/>
          <p:cNvGrpSpPr/>
          <p:nvPr/>
        </p:nvGrpSpPr>
        <p:grpSpPr>
          <a:xfrm>
            <a:off x="5222069" y="2049967"/>
            <a:ext cx="2209800" cy="1740829"/>
            <a:chOff x="5222069" y="1945463"/>
            <a:chExt cx="2209800" cy="1740829"/>
          </a:xfrm>
        </p:grpSpPr>
        <p:grpSp>
          <p:nvGrpSpPr>
            <p:cNvPr id="3" name="Group 2"/>
            <p:cNvGrpSpPr/>
            <p:nvPr/>
          </p:nvGrpSpPr>
          <p:grpSpPr>
            <a:xfrm>
              <a:off x="5222069" y="1945463"/>
              <a:ext cx="2209800" cy="1740829"/>
              <a:chOff x="4912788" y="2846412"/>
              <a:chExt cx="2209800" cy="1740829"/>
            </a:xfrm>
          </p:grpSpPr>
          <p:sp>
            <p:nvSpPr>
              <p:cNvPr id="6" name="Rectangle 5"/>
              <p:cNvSpPr/>
              <p:nvPr/>
            </p:nvSpPr>
            <p:spPr>
              <a:xfrm>
                <a:off x="49127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7" name="Rectangle 6"/>
              <p:cNvSpPr/>
              <p:nvPr/>
            </p:nvSpPr>
            <p:spPr>
              <a:xfrm>
                <a:off x="62081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12" name="Oval 11"/>
              <p:cNvSpPr/>
              <p:nvPr/>
            </p:nvSpPr>
            <p:spPr>
              <a:xfrm>
                <a:off x="5565037" y="284641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13" name="Straight Connector 12"/>
              <p:cNvCxnSpPr>
                <a:stCxn id="12" idx="3"/>
                <a:endCxn id="6" idx="0"/>
              </p:cNvCxnSpPr>
              <p:nvPr/>
            </p:nvCxnSpPr>
            <p:spPr>
              <a:xfrm flipH="1">
                <a:off x="5369988" y="354885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5"/>
                <a:endCxn id="7" idx="0"/>
              </p:cNvCxnSpPr>
              <p:nvPr/>
            </p:nvCxnSpPr>
            <p:spPr>
              <a:xfrm>
                <a:off x="6267477" y="354885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569638" y="2625876"/>
              <a:ext cx="365760" cy="457200"/>
            </a:xfrm>
            <a:prstGeom prst="rect">
              <a:avLst/>
            </a:prstGeom>
            <a:noFill/>
          </p:spPr>
          <p:txBody>
            <a:bodyPr wrap="square" rtlCol="0">
              <a:spAutoFit/>
            </a:bodyPr>
            <a:lstStyle/>
            <a:p>
              <a:r>
                <a:rPr lang="en-US" sz="2400" dirty="0">
                  <a:solidFill>
                    <a:srgbClr val="C00000"/>
                  </a:solidFill>
                </a:rPr>
                <a:t>0</a:t>
              </a:r>
            </a:p>
          </p:txBody>
        </p:sp>
        <p:sp>
          <p:nvSpPr>
            <p:cNvPr id="22" name="TextBox 21"/>
            <p:cNvSpPr txBox="1"/>
            <p:nvPr/>
          </p:nvSpPr>
          <p:spPr>
            <a:xfrm>
              <a:off x="6726085" y="2625876"/>
              <a:ext cx="365760" cy="457200"/>
            </a:xfrm>
            <a:prstGeom prst="rect">
              <a:avLst/>
            </a:prstGeom>
            <a:noFill/>
          </p:spPr>
          <p:txBody>
            <a:bodyPr wrap="square" rtlCol="0">
              <a:spAutoFit/>
            </a:bodyPr>
            <a:lstStyle/>
            <a:p>
              <a:r>
                <a:rPr lang="en-US" sz="2400" dirty="0">
                  <a:solidFill>
                    <a:srgbClr val="C00000"/>
                  </a:solidFill>
                </a:rPr>
                <a:t>1</a:t>
              </a:r>
            </a:p>
          </p:txBody>
        </p:sp>
      </p:grpSp>
      <p:sp>
        <p:nvSpPr>
          <p:cNvPr id="18" name="Oval 17"/>
          <p:cNvSpPr/>
          <p:nvPr/>
        </p:nvSpPr>
        <p:spPr>
          <a:xfrm>
            <a:off x="3400060" y="853181"/>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19" name="Straight Connector 18"/>
          <p:cNvCxnSpPr>
            <a:stCxn id="18" idx="3"/>
            <a:endCxn id="8" idx="0"/>
          </p:cNvCxnSpPr>
          <p:nvPr/>
        </p:nvCxnSpPr>
        <p:spPr>
          <a:xfrm flipH="1">
            <a:off x="3179134" y="1555621"/>
            <a:ext cx="34144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5"/>
            <a:endCxn id="9" idx="0"/>
          </p:cNvCxnSpPr>
          <p:nvPr/>
        </p:nvCxnSpPr>
        <p:spPr>
          <a:xfrm>
            <a:off x="4102500" y="1555621"/>
            <a:ext cx="41359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321987" y="4582112"/>
            <a:ext cx="2209800" cy="1740829"/>
            <a:chOff x="5222069" y="1945463"/>
            <a:chExt cx="2209800" cy="1740829"/>
          </a:xfrm>
        </p:grpSpPr>
        <p:grpSp>
          <p:nvGrpSpPr>
            <p:cNvPr id="31" name="Group 30"/>
            <p:cNvGrpSpPr/>
            <p:nvPr/>
          </p:nvGrpSpPr>
          <p:grpSpPr>
            <a:xfrm>
              <a:off x="5222069" y="1945463"/>
              <a:ext cx="2209800" cy="1740829"/>
              <a:chOff x="4912788" y="2846412"/>
              <a:chExt cx="2209800" cy="1740829"/>
            </a:xfrm>
          </p:grpSpPr>
          <p:sp>
            <p:nvSpPr>
              <p:cNvPr id="34" name="Rectangle 33"/>
              <p:cNvSpPr/>
              <p:nvPr/>
            </p:nvSpPr>
            <p:spPr>
              <a:xfrm>
                <a:off x="49127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35" name="Rectangle 34"/>
              <p:cNvSpPr/>
              <p:nvPr/>
            </p:nvSpPr>
            <p:spPr>
              <a:xfrm>
                <a:off x="62081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36" name="Oval 35"/>
              <p:cNvSpPr/>
              <p:nvPr/>
            </p:nvSpPr>
            <p:spPr>
              <a:xfrm>
                <a:off x="5565037" y="284641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37" name="Straight Connector 36"/>
              <p:cNvCxnSpPr>
                <a:stCxn id="36" idx="3"/>
                <a:endCxn id="34" idx="0"/>
              </p:cNvCxnSpPr>
              <p:nvPr/>
            </p:nvCxnSpPr>
            <p:spPr>
              <a:xfrm flipH="1">
                <a:off x="5369988" y="354885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5" idx="0"/>
              </p:cNvCxnSpPr>
              <p:nvPr/>
            </p:nvCxnSpPr>
            <p:spPr>
              <a:xfrm>
                <a:off x="6267477" y="354885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569638" y="2625876"/>
              <a:ext cx="365760" cy="457200"/>
            </a:xfrm>
            <a:prstGeom prst="rect">
              <a:avLst/>
            </a:prstGeom>
            <a:noFill/>
          </p:spPr>
          <p:txBody>
            <a:bodyPr wrap="square" rtlCol="0">
              <a:spAutoFit/>
            </a:bodyPr>
            <a:lstStyle/>
            <a:p>
              <a:r>
                <a:rPr lang="en-US" sz="2400" dirty="0">
                  <a:solidFill>
                    <a:srgbClr val="C00000"/>
                  </a:solidFill>
                </a:rPr>
                <a:t>0</a:t>
              </a:r>
            </a:p>
          </p:txBody>
        </p:sp>
        <p:sp>
          <p:nvSpPr>
            <p:cNvPr id="33" name="TextBox 32"/>
            <p:cNvSpPr txBox="1"/>
            <p:nvPr/>
          </p:nvSpPr>
          <p:spPr>
            <a:xfrm>
              <a:off x="6726085" y="2625876"/>
              <a:ext cx="365760" cy="457200"/>
            </a:xfrm>
            <a:prstGeom prst="rect">
              <a:avLst/>
            </a:prstGeom>
            <a:noFill/>
          </p:spPr>
          <p:txBody>
            <a:bodyPr wrap="square" rtlCol="0">
              <a:spAutoFit/>
            </a:bodyPr>
            <a:lstStyle/>
            <a:p>
              <a:r>
                <a:rPr lang="en-US" sz="2400" dirty="0">
                  <a:solidFill>
                    <a:srgbClr val="C00000"/>
                  </a:solidFill>
                </a:rPr>
                <a:t>1</a:t>
              </a:r>
            </a:p>
          </p:txBody>
        </p:sp>
      </p:grpSp>
      <p:sp>
        <p:nvSpPr>
          <p:cNvPr id="39" name="Rectangle 38"/>
          <p:cNvSpPr/>
          <p:nvPr/>
        </p:nvSpPr>
        <p:spPr>
          <a:xfrm>
            <a:off x="5120256" y="468240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40" name="Rectangle 39"/>
          <p:cNvSpPr/>
          <p:nvPr/>
        </p:nvSpPr>
        <p:spPr>
          <a:xfrm>
            <a:off x="9108269" y="468240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cxnSp>
        <p:nvCxnSpPr>
          <p:cNvPr id="41" name="Straight Connector 40"/>
          <p:cNvCxnSpPr/>
          <p:nvPr/>
        </p:nvCxnSpPr>
        <p:spPr>
          <a:xfrm>
            <a:off x="1380881" y="4109807"/>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794411" y="3987241"/>
            <a:ext cx="1553943" cy="381003"/>
          </a:xfrm>
          <a:prstGeom prst="bentConnector3">
            <a:avLst>
              <a:gd name="adj1" fmla="val 10006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684461" y="4555220"/>
            <a:ext cx="2251362" cy="1767721"/>
            <a:chOff x="5012416" y="4555221"/>
            <a:chExt cx="2251362" cy="1767721"/>
          </a:xfrm>
        </p:grpSpPr>
        <p:grpSp>
          <p:nvGrpSpPr>
            <p:cNvPr id="17" name="Group 16"/>
            <p:cNvGrpSpPr/>
            <p:nvPr/>
          </p:nvGrpSpPr>
          <p:grpSpPr>
            <a:xfrm>
              <a:off x="5012416" y="4555221"/>
              <a:ext cx="2251362" cy="1767721"/>
              <a:chOff x="1771675" y="3644277"/>
              <a:chExt cx="2251362" cy="1767721"/>
            </a:xfrm>
          </p:grpSpPr>
          <p:sp>
            <p:nvSpPr>
              <p:cNvPr id="24" name="Rectangle 23"/>
              <p:cNvSpPr/>
              <p:nvPr/>
            </p:nvSpPr>
            <p:spPr>
              <a:xfrm>
                <a:off x="1771675"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25" name="Rectangle 24"/>
              <p:cNvSpPr/>
              <p:nvPr/>
            </p:nvSpPr>
            <p:spPr>
              <a:xfrm>
                <a:off x="3108637"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26" name="Oval 25"/>
              <p:cNvSpPr/>
              <p:nvPr/>
            </p:nvSpPr>
            <p:spPr>
              <a:xfrm>
                <a:off x="2449801" y="3644277"/>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27" name="Straight Connector 26"/>
              <p:cNvCxnSpPr>
                <a:stCxn id="26" idx="3"/>
                <a:endCxn id="24" idx="0"/>
              </p:cNvCxnSpPr>
              <p:nvPr/>
            </p:nvCxnSpPr>
            <p:spPr>
              <a:xfrm flipH="1">
                <a:off x="2228875" y="4346717"/>
                <a:ext cx="34144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5" idx="0"/>
              </p:cNvCxnSpPr>
              <p:nvPr/>
            </p:nvCxnSpPr>
            <p:spPr>
              <a:xfrm>
                <a:off x="3152241" y="4346717"/>
                <a:ext cx="41359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363450" y="5253560"/>
              <a:ext cx="365760" cy="457200"/>
            </a:xfrm>
            <a:prstGeom prst="rect">
              <a:avLst/>
            </a:prstGeom>
            <a:noFill/>
          </p:spPr>
          <p:txBody>
            <a:bodyPr wrap="square" rtlCol="0">
              <a:spAutoFit/>
            </a:bodyPr>
            <a:lstStyle/>
            <a:p>
              <a:r>
                <a:rPr lang="en-US" sz="2400" dirty="0">
                  <a:solidFill>
                    <a:srgbClr val="C00000"/>
                  </a:solidFill>
                </a:rPr>
                <a:t>0</a:t>
              </a:r>
            </a:p>
          </p:txBody>
        </p:sp>
        <p:sp>
          <p:nvSpPr>
            <p:cNvPr id="44" name="TextBox 43"/>
            <p:cNvSpPr txBox="1"/>
            <p:nvPr/>
          </p:nvSpPr>
          <p:spPr>
            <a:xfrm>
              <a:off x="6519897" y="5253560"/>
              <a:ext cx="365760" cy="457200"/>
            </a:xfrm>
            <a:prstGeom prst="rect">
              <a:avLst/>
            </a:prstGeom>
            <a:noFill/>
          </p:spPr>
          <p:txBody>
            <a:bodyPr wrap="square" rtlCol="0">
              <a:spAutoFit/>
            </a:bodyPr>
            <a:lstStyle/>
            <a:p>
              <a:r>
                <a:rPr lang="en-US" sz="2400" dirty="0">
                  <a:solidFill>
                    <a:srgbClr val="C00000"/>
                  </a:solidFill>
                </a:rPr>
                <a:t>1</a:t>
              </a:r>
            </a:p>
          </p:txBody>
        </p:sp>
      </p:grpSp>
    </p:spTree>
    <p:extLst>
      <p:ext uri="{BB962C8B-B14F-4D97-AF65-F5344CB8AC3E}">
        <p14:creationId xmlns:p14="http://schemas.microsoft.com/office/powerpoint/2010/main" val="161340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up)">
                                      <p:cBhvr>
                                        <p:cTn id="48" dur="1500"/>
                                        <p:tgtEl>
                                          <p:spTgt spid="3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up)">
                                      <p:cBhvr>
                                        <p:cTn id="51" dur="1500"/>
                                        <p:tgtEl>
                                          <p:spTgt spid="39"/>
                                        </p:tgtEl>
                                      </p:cBhvr>
                                    </p:animEffect>
                                  </p:childTnLst>
                                </p:cTn>
                              </p:par>
                              <p:par>
                                <p:cTn id="52" presetID="22" presetClass="entr" presetSubtype="1"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up)">
                                      <p:cBhvr>
                                        <p:cTn id="54" dur="1500"/>
                                        <p:tgtEl>
                                          <p:spTgt spid="4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up)">
                                      <p:cBhvr>
                                        <p:cTn id="57"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8" grpId="0" animBg="1"/>
      <p:bldP spid="39" grpId="0" animBg="1"/>
      <p:bldP spid="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5: </a:t>
            </a:r>
          </a:p>
        </p:txBody>
      </p:sp>
      <p:grpSp>
        <p:nvGrpSpPr>
          <p:cNvPr id="30" name="Group 29"/>
          <p:cNvGrpSpPr/>
          <p:nvPr/>
        </p:nvGrpSpPr>
        <p:grpSpPr>
          <a:xfrm>
            <a:off x="2387301" y="1878097"/>
            <a:ext cx="2209800" cy="1740829"/>
            <a:chOff x="5222069" y="1945463"/>
            <a:chExt cx="2209800" cy="1740829"/>
          </a:xfrm>
        </p:grpSpPr>
        <p:grpSp>
          <p:nvGrpSpPr>
            <p:cNvPr id="31" name="Group 30"/>
            <p:cNvGrpSpPr/>
            <p:nvPr/>
          </p:nvGrpSpPr>
          <p:grpSpPr>
            <a:xfrm>
              <a:off x="5222069" y="1945463"/>
              <a:ext cx="2209800" cy="1740829"/>
              <a:chOff x="4912788" y="2846412"/>
              <a:chExt cx="2209800" cy="1740829"/>
            </a:xfrm>
          </p:grpSpPr>
          <p:sp>
            <p:nvSpPr>
              <p:cNvPr id="34" name="Rectangle 33"/>
              <p:cNvSpPr/>
              <p:nvPr/>
            </p:nvSpPr>
            <p:spPr>
              <a:xfrm>
                <a:off x="49127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35" name="Rectangle 34"/>
              <p:cNvSpPr/>
              <p:nvPr/>
            </p:nvSpPr>
            <p:spPr>
              <a:xfrm>
                <a:off x="6208188" y="413004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36" name="Oval 35"/>
              <p:cNvSpPr/>
              <p:nvPr/>
            </p:nvSpPr>
            <p:spPr>
              <a:xfrm>
                <a:off x="5565037" y="284641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37" name="Straight Connector 36"/>
              <p:cNvCxnSpPr>
                <a:stCxn id="36" idx="3"/>
                <a:endCxn id="34" idx="0"/>
              </p:cNvCxnSpPr>
              <p:nvPr/>
            </p:nvCxnSpPr>
            <p:spPr>
              <a:xfrm flipH="1">
                <a:off x="5369988" y="354885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5" idx="0"/>
              </p:cNvCxnSpPr>
              <p:nvPr/>
            </p:nvCxnSpPr>
            <p:spPr>
              <a:xfrm>
                <a:off x="6267477" y="354885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569638" y="2625876"/>
              <a:ext cx="365760" cy="457200"/>
            </a:xfrm>
            <a:prstGeom prst="rect">
              <a:avLst/>
            </a:prstGeom>
            <a:noFill/>
          </p:spPr>
          <p:txBody>
            <a:bodyPr wrap="square" rtlCol="0">
              <a:spAutoFit/>
            </a:bodyPr>
            <a:lstStyle/>
            <a:p>
              <a:r>
                <a:rPr lang="en-US" sz="2400" dirty="0">
                  <a:solidFill>
                    <a:srgbClr val="C00000"/>
                  </a:solidFill>
                </a:rPr>
                <a:t>0</a:t>
              </a:r>
            </a:p>
          </p:txBody>
        </p:sp>
        <p:sp>
          <p:nvSpPr>
            <p:cNvPr id="33" name="TextBox 32"/>
            <p:cNvSpPr txBox="1"/>
            <p:nvPr/>
          </p:nvSpPr>
          <p:spPr>
            <a:xfrm>
              <a:off x="6726085" y="2625876"/>
              <a:ext cx="365760" cy="457200"/>
            </a:xfrm>
            <a:prstGeom prst="rect">
              <a:avLst/>
            </a:prstGeom>
            <a:noFill/>
          </p:spPr>
          <p:txBody>
            <a:bodyPr wrap="square" rtlCol="0">
              <a:spAutoFit/>
            </a:bodyPr>
            <a:lstStyle/>
            <a:p>
              <a:r>
                <a:rPr lang="en-US" sz="2400" dirty="0">
                  <a:solidFill>
                    <a:srgbClr val="C00000"/>
                  </a:solidFill>
                </a:rPr>
                <a:t>1</a:t>
              </a:r>
            </a:p>
          </p:txBody>
        </p:sp>
      </p:grpSp>
      <p:sp>
        <p:nvSpPr>
          <p:cNvPr id="39" name="Rectangle 38"/>
          <p:cNvSpPr/>
          <p:nvPr/>
        </p:nvSpPr>
        <p:spPr>
          <a:xfrm>
            <a:off x="4689182" y="200451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40" name="Rectangle 39"/>
          <p:cNvSpPr/>
          <p:nvPr/>
        </p:nvSpPr>
        <p:spPr>
          <a:xfrm>
            <a:off x="8298369" y="1978386"/>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45" name="Group 44"/>
          <p:cNvGrpSpPr/>
          <p:nvPr/>
        </p:nvGrpSpPr>
        <p:grpSpPr>
          <a:xfrm>
            <a:off x="5874561" y="1851205"/>
            <a:ext cx="2251362" cy="1767721"/>
            <a:chOff x="5012416" y="4555221"/>
            <a:chExt cx="2251362" cy="1767721"/>
          </a:xfrm>
        </p:grpSpPr>
        <p:grpSp>
          <p:nvGrpSpPr>
            <p:cNvPr id="17" name="Group 16"/>
            <p:cNvGrpSpPr/>
            <p:nvPr/>
          </p:nvGrpSpPr>
          <p:grpSpPr>
            <a:xfrm>
              <a:off x="5012416" y="4555221"/>
              <a:ext cx="2251362" cy="1767721"/>
              <a:chOff x="1771675" y="3644277"/>
              <a:chExt cx="2251362" cy="1767721"/>
            </a:xfrm>
          </p:grpSpPr>
          <p:sp>
            <p:nvSpPr>
              <p:cNvPr id="24" name="Rectangle 23"/>
              <p:cNvSpPr/>
              <p:nvPr/>
            </p:nvSpPr>
            <p:spPr>
              <a:xfrm>
                <a:off x="1771675"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25" name="Rectangle 24"/>
              <p:cNvSpPr/>
              <p:nvPr/>
            </p:nvSpPr>
            <p:spPr>
              <a:xfrm>
                <a:off x="3108637"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26" name="Oval 25"/>
              <p:cNvSpPr/>
              <p:nvPr/>
            </p:nvSpPr>
            <p:spPr>
              <a:xfrm>
                <a:off x="2449801" y="3644277"/>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27" name="Straight Connector 26"/>
              <p:cNvCxnSpPr>
                <a:stCxn id="26" idx="3"/>
                <a:endCxn id="24" idx="0"/>
              </p:cNvCxnSpPr>
              <p:nvPr/>
            </p:nvCxnSpPr>
            <p:spPr>
              <a:xfrm flipH="1">
                <a:off x="2228875" y="4346717"/>
                <a:ext cx="34144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5" idx="0"/>
              </p:cNvCxnSpPr>
              <p:nvPr/>
            </p:nvCxnSpPr>
            <p:spPr>
              <a:xfrm>
                <a:off x="3152241" y="4346717"/>
                <a:ext cx="41359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363450" y="5253560"/>
              <a:ext cx="365760" cy="457200"/>
            </a:xfrm>
            <a:prstGeom prst="rect">
              <a:avLst/>
            </a:prstGeom>
            <a:noFill/>
          </p:spPr>
          <p:txBody>
            <a:bodyPr wrap="square" rtlCol="0">
              <a:spAutoFit/>
            </a:bodyPr>
            <a:lstStyle/>
            <a:p>
              <a:r>
                <a:rPr lang="en-US" sz="2400" dirty="0">
                  <a:solidFill>
                    <a:srgbClr val="C00000"/>
                  </a:solidFill>
                </a:rPr>
                <a:t>0</a:t>
              </a:r>
            </a:p>
          </p:txBody>
        </p:sp>
        <p:sp>
          <p:nvSpPr>
            <p:cNvPr id="44" name="TextBox 43"/>
            <p:cNvSpPr txBox="1"/>
            <p:nvPr/>
          </p:nvSpPr>
          <p:spPr>
            <a:xfrm>
              <a:off x="6519897" y="5253560"/>
              <a:ext cx="365760" cy="457200"/>
            </a:xfrm>
            <a:prstGeom prst="rect">
              <a:avLst/>
            </a:prstGeom>
            <a:noFill/>
          </p:spPr>
          <p:txBody>
            <a:bodyPr wrap="square" rtlCol="0">
              <a:spAutoFit/>
            </a:bodyPr>
            <a:lstStyle/>
            <a:p>
              <a:r>
                <a:rPr lang="en-US" sz="2400" dirty="0">
                  <a:solidFill>
                    <a:srgbClr val="C00000"/>
                  </a:solidFill>
                </a:rPr>
                <a:t>1</a:t>
              </a:r>
            </a:p>
          </p:txBody>
        </p:sp>
      </p:grpSp>
      <p:sp>
        <p:nvSpPr>
          <p:cNvPr id="46" name="Oval 45"/>
          <p:cNvSpPr/>
          <p:nvPr/>
        </p:nvSpPr>
        <p:spPr>
          <a:xfrm>
            <a:off x="3800399" y="697567"/>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47" name="Straight Connector 46"/>
          <p:cNvCxnSpPr>
            <a:stCxn id="46" idx="3"/>
            <a:endCxn id="36" idx="0"/>
          </p:cNvCxnSpPr>
          <p:nvPr/>
        </p:nvCxnSpPr>
        <p:spPr>
          <a:xfrm flipH="1">
            <a:off x="3451030" y="1400007"/>
            <a:ext cx="469889" cy="478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5"/>
            <a:endCxn id="39" idx="0"/>
          </p:cNvCxnSpPr>
          <p:nvPr/>
        </p:nvCxnSpPr>
        <p:spPr>
          <a:xfrm>
            <a:off x="4502839" y="1400007"/>
            <a:ext cx="643543" cy="604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359329" y="4064095"/>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62" name="Group 61"/>
          <p:cNvGrpSpPr/>
          <p:nvPr/>
        </p:nvGrpSpPr>
        <p:grpSpPr>
          <a:xfrm>
            <a:off x="2408549" y="3998122"/>
            <a:ext cx="2103120" cy="1645920"/>
            <a:chOff x="5012416" y="4555221"/>
            <a:chExt cx="2251362" cy="1767721"/>
          </a:xfrm>
        </p:grpSpPr>
        <p:grpSp>
          <p:nvGrpSpPr>
            <p:cNvPr id="63" name="Group 62"/>
            <p:cNvGrpSpPr/>
            <p:nvPr/>
          </p:nvGrpSpPr>
          <p:grpSpPr>
            <a:xfrm>
              <a:off x="5012416" y="4555221"/>
              <a:ext cx="2251362" cy="1767721"/>
              <a:chOff x="1771675" y="3644277"/>
              <a:chExt cx="2251362" cy="1767721"/>
            </a:xfrm>
          </p:grpSpPr>
          <p:sp>
            <p:nvSpPr>
              <p:cNvPr id="66" name="Rectangle 65"/>
              <p:cNvSpPr/>
              <p:nvPr/>
            </p:nvSpPr>
            <p:spPr>
              <a:xfrm>
                <a:off x="1771675"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7" name="Rectangle 66"/>
              <p:cNvSpPr/>
              <p:nvPr/>
            </p:nvSpPr>
            <p:spPr>
              <a:xfrm>
                <a:off x="3108637" y="4954798"/>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8" name="Oval 67"/>
              <p:cNvSpPr/>
              <p:nvPr/>
            </p:nvSpPr>
            <p:spPr>
              <a:xfrm>
                <a:off x="2449801" y="3644277"/>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69" name="Straight Connector 68"/>
              <p:cNvCxnSpPr>
                <a:stCxn id="68" idx="3"/>
                <a:endCxn id="66" idx="0"/>
              </p:cNvCxnSpPr>
              <p:nvPr/>
            </p:nvCxnSpPr>
            <p:spPr>
              <a:xfrm flipH="1">
                <a:off x="2228875" y="4346717"/>
                <a:ext cx="34144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5"/>
                <a:endCxn id="67" idx="0"/>
              </p:cNvCxnSpPr>
              <p:nvPr/>
            </p:nvCxnSpPr>
            <p:spPr>
              <a:xfrm>
                <a:off x="3152241" y="4346717"/>
                <a:ext cx="413596" cy="608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5363450" y="5253560"/>
              <a:ext cx="365760" cy="457200"/>
            </a:xfrm>
            <a:prstGeom prst="rect">
              <a:avLst/>
            </a:prstGeom>
            <a:noFill/>
          </p:spPr>
          <p:txBody>
            <a:bodyPr wrap="square" rtlCol="0">
              <a:spAutoFit/>
            </a:bodyPr>
            <a:lstStyle/>
            <a:p>
              <a:r>
                <a:rPr lang="en-US" sz="2400" dirty="0">
                  <a:solidFill>
                    <a:srgbClr val="C00000"/>
                  </a:solidFill>
                </a:rPr>
                <a:t>0</a:t>
              </a:r>
            </a:p>
          </p:txBody>
        </p:sp>
        <p:sp>
          <p:nvSpPr>
            <p:cNvPr id="65" name="TextBox 64"/>
            <p:cNvSpPr txBox="1"/>
            <p:nvPr/>
          </p:nvSpPr>
          <p:spPr>
            <a:xfrm>
              <a:off x="6519897" y="5253560"/>
              <a:ext cx="365760" cy="457200"/>
            </a:xfrm>
            <a:prstGeom prst="rect">
              <a:avLst/>
            </a:prstGeom>
            <a:noFill/>
          </p:spPr>
          <p:txBody>
            <a:bodyPr wrap="square" rtlCol="0">
              <a:spAutoFit/>
            </a:bodyPr>
            <a:lstStyle/>
            <a:p>
              <a:r>
                <a:rPr lang="en-US" sz="2400" dirty="0">
                  <a:solidFill>
                    <a:srgbClr val="C00000"/>
                  </a:solidFill>
                </a:rPr>
                <a:t>1</a:t>
              </a:r>
            </a:p>
          </p:txBody>
        </p:sp>
      </p:grpSp>
      <p:grpSp>
        <p:nvGrpSpPr>
          <p:cNvPr id="76" name="Group 75"/>
          <p:cNvGrpSpPr/>
          <p:nvPr/>
        </p:nvGrpSpPr>
        <p:grpSpPr>
          <a:xfrm>
            <a:off x="4799574" y="3998122"/>
            <a:ext cx="3017520" cy="2560320"/>
            <a:chOff x="2539701" y="3998122"/>
            <a:chExt cx="3216281" cy="2921359"/>
          </a:xfrm>
        </p:grpSpPr>
        <p:sp>
          <p:nvSpPr>
            <p:cNvPr id="53" name="TextBox 52"/>
            <p:cNvSpPr txBox="1"/>
            <p:nvPr/>
          </p:nvSpPr>
          <p:spPr>
            <a:xfrm>
              <a:off x="2887270" y="5859065"/>
              <a:ext cx="365760" cy="457200"/>
            </a:xfrm>
            <a:prstGeom prst="rect">
              <a:avLst/>
            </a:prstGeom>
            <a:noFill/>
          </p:spPr>
          <p:txBody>
            <a:bodyPr wrap="square" rtlCol="0">
              <a:spAutoFit/>
            </a:bodyPr>
            <a:lstStyle/>
            <a:p>
              <a:r>
                <a:rPr lang="en-US" sz="2400" dirty="0">
                  <a:solidFill>
                    <a:srgbClr val="C00000"/>
                  </a:solidFill>
                </a:rPr>
                <a:t>0</a:t>
              </a:r>
            </a:p>
          </p:txBody>
        </p:sp>
        <p:sp>
          <p:nvSpPr>
            <p:cNvPr id="54" name="TextBox 53"/>
            <p:cNvSpPr txBox="1"/>
            <p:nvPr/>
          </p:nvSpPr>
          <p:spPr>
            <a:xfrm>
              <a:off x="4043717" y="5859065"/>
              <a:ext cx="365760" cy="457200"/>
            </a:xfrm>
            <a:prstGeom prst="rect">
              <a:avLst/>
            </a:prstGeom>
            <a:noFill/>
          </p:spPr>
          <p:txBody>
            <a:bodyPr wrap="square" rtlCol="0">
              <a:spAutoFit/>
            </a:bodyPr>
            <a:lstStyle/>
            <a:p>
              <a:r>
                <a:rPr lang="en-US" sz="2400" dirty="0">
                  <a:solidFill>
                    <a:srgbClr val="C00000"/>
                  </a:solidFill>
                </a:rPr>
                <a:t>1</a:t>
              </a:r>
            </a:p>
          </p:txBody>
        </p:sp>
        <p:sp>
          <p:nvSpPr>
            <p:cNvPr id="60" name="Rectangle 59"/>
            <p:cNvSpPr/>
            <p:nvPr/>
          </p:nvSpPr>
          <p:spPr>
            <a:xfrm>
              <a:off x="4841582" y="5305066"/>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55" name="Rectangle 54"/>
            <p:cNvSpPr/>
            <p:nvPr/>
          </p:nvSpPr>
          <p:spPr>
            <a:xfrm>
              <a:off x="2539701" y="646228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56" name="Rectangle 55"/>
            <p:cNvSpPr/>
            <p:nvPr/>
          </p:nvSpPr>
          <p:spPr>
            <a:xfrm>
              <a:off x="3835101" y="6462281"/>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57" name="Oval 56"/>
            <p:cNvSpPr/>
            <p:nvPr/>
          </p:nvSpPr>
          <p:spPr>
            <a:xfrm>
              <a:off x="3191950" y="517865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58" name="Straight Connector 57"/>
            <p:cNvCxnSpPr>
              <a:stCxn id="57" idx="3"/>
              <a:endCxn id="55" idx="0"/>
            </p:cNvCxnSpPr>
            <p:nvPr/>
          </p:nvCxnSpPr>
          <p:spPr>
            <a:xfrm flipH="1">
              <a:off x="2996901" y="5881092"/>
              <a:ext cx="315569"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5"/>
              <a:endCxn id="56" idx="0"/>
            </p:cNvCxnSpPr>
            <p:nvPr/>
          </p:nvCxnSpPr>
          <p:spPr>
            <a:xfrm>
              <a:off x="3894390" y="5881092"/>
              <a:ext cx="397911" cy="5811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952799" y="3998122"/>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72" name="Straight Connector 71"/>
            <p:cNvCxnSpPr>
              <a:stCxn id="71" idx="3"/>
              <a:endCxn id="57" idx="0"/>
            </p:cNvCxnSpPr>
            <p:nvPr/>
          </p:nvCxnSpPr>
          <p:spPr>
            <a:xfrm flipH="1">
              <a:off x="3603430" y="4700562"/>
              <a:ext cx="469889" cy="478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5"/>
              <a:endCxn id="60" idx="0"/>
            </p:cNvCxnSpPr>
            <p:nvPr/>
          </p:nvCxnSpPr>
          <p:spPr>
            <a:xfrm>
              <a:off x="4655239" y="4700562"/>
              <a:ext cx="643543" cy="604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1380881" y="3848547"/>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rot="16200000" flipH="1">
            <a:off x="794411" y="3725981"/>
            <a:ext cx="1553943" cy="381003"/>
          </a:xfrm>
          <a:prstGeom prst="bentConnector3">
            <a:avLst>
              <a:gd name="adj1" fmla="val 10006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44583" y="4500527"/>
            <a:ext cx="365760" cy="457200"/>
          </a:xfrm>
          <a:prstGeom prst="rect">
            <a:avLst/>
          </a:prstGeom>
          <a:noFill/>
        </p:spPr>
        <p:txBody>
          <a:bodyPr wrap="square" rtlCol="0">
            <a:spAutoFit/>
          </a:bodyPr>
          <a:lstStyle/>
          <a:p>
            <a:r>
              <a:rPr lang="en-US" sz="2400" dirty="0">
                <a:solidFill>
                  <a:srgbClr val="C00000"/>
                </a:solidFill>
              </a:rPr>
              <a:t>0</a:t>
            </a:r>
          </a:p>
        </p:txBody>
      </p:sp>
      <p:sp>
        <p:nvSpPr>
          <p:cNvPr id="81" name="TextBox 80"/>
          <p:cNvSpPr txBox="1"/>
          <p:nvPr/>
        </p:nvSpPr>
        <p:spPr>
          <a:xfrm>
            <a:off x="6954818" y="4500527"/>
            <a:ext cx="365760" cy="457200"/>
          </a:xfrm>
          <a:prstGeom prst="rect">
            <a:avLst/>
          </a:prstGeom>
          <a:noFill/>
        </p:spPr>
        <p:txBody>
          <a:bodyPr wrap="square" rtlCol="0">
            <a:spAutoFit/>
          </a:bodyPr>
          <a:lstStyle/>
          <a:p>
            <a:r>
              <a:rPr lang="en-US" sz="2400" dirty="0">
                <a:solidFill>
                  <a:srgbClr val="C00000"/>
                </a:solidFill>
              </a:rPr>
              <a:t>1</a:t>
            </a:r>
          </a:p>
        </p:txBody>
      </p:sp>
    </p:spTree>
    <p:extLst>
      <p:ext uri="{BB962C8B-B14F-4D97-AF65-F5344CB8AC3E}">
        <p14:creationId xmlns:p14="http://schemas.microsoft.com/office/powerpoint/2010/main" val="554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1500"/>
                                        <p:tgtEl>
                                          <p:spTgt spid="3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1500"/>
                                        <p:tgtEl>
                                          <p:spTgt spid="39"/>
                                        </p:tgtEl>
                                      </p:cBhvr>
                                    </p:animEffect>
                                  </p:childTnLst>
                                </p:cTn>
                              </p:par>
                              <p:par>
                                <p:cTn id="15" presetID="22" presetClass="entr" presetSubtype="1"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1500"/>
                                        <p:tgtEl>
                                          <p:spTgt spid="4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1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up)">
                                      <p:cBhvr>
                                        <p:cTn id="38" dur="500"/>
                                        <p:tgtEl>
                                          <p:spTgt spid="79"/>
                                        </p:tgtEl>
                                      </p:cBhvr>
                                    </p:animEffect>
                                  </p:childTnLst>
                                </p:cTn>
                              </p:par>
                              <p:par>
                                <p:cTn id="39" presetID="22" presetClass="entr" presetSubtype="8"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left)">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up)">
                                      <p:cBhvr>
                                        <p:cTn id="46" dur="1500"/>
                                        <p:tgtEl>
                                          <p:spTgt spid="61"/>
                                        </p:tgtEl>
                                      </p:cBhvr>
                                    </p:animEffect>
                                  </p:childTnLst>
                                </p:cTn>
                              </p:par>
                              <p:par>
                                <p:cTn id="47" presetID="22" presetClass="entr" presetSubtype="1"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up)">
                                      <p:cBhvr>
                                        <p:cTn id="49" dur="1500"/>
                                        <p:tgtEl>
                                          <p:spTgt spid="62"/>
                                        </p:tgtEl>
                                      </p:cBhvr>
                                    </p:animEffect>
                                  </p:childTnLst>
                                </p:cTn>
                              </p:par>
                              <p:par>
                                <p:cTn id="50" presetID="22" presetClass="entr" presetSubtype="1"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up)">
                                      <p:cBhvr>
                                        <p:cTn id="52" dur="1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9" grpId="0" animBg="1"/>
      <p:bldP spid="40" grpId="0" animBg="1"/>
      <p:bldP spid="46" grpId="0" animBg="1"/>
      <p:bldP spid="61" grpId="0" animBg="1"/>
      <p:bldP spid="80" grpId="0"/>
      <p:bldP spid="8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6: </a:t>
            </a:r>
          </a:p>
        </p:txBody>
      </p:sp>
      <p:sp>
        <p:nvSpPr>
          <p:cNvPr id="46" name="Oval 45"/>
          <p:cNvSpPr/>
          <p:nvPr/>
        </p:nvSpPr>
        <p:spPr>
          <a:xfrm>
            <a:off x="4674457" y="1692651"/>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55</a:t>
            </a:r>
          </a:p>
        </p:txBody>
      </p:sp>
      <p:cxnSp>
        <p:nvCxnSpPr>
          <p:cNvPr id="47" name="Straight Connector 46"/>
          <p:cNvCxnSpPr>
            <a:stCxn id="46" idx="3"/>
            <a:endCxn id="68" idx="0"/>
          </p:cNvCxnSpPr>
          <p:nvPr/>
        </p:nvCxnSpPr>
        <p:spPr>
          <a:xfrm flipH="1">
            <a:off x="3514919" y="2395091"/>
            <a:ext cx="1280058" cy="971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5"/>
            <a:endCxn id="71" idx="0"/>
          </p:cNvCxnSpPr>
          <p:nvPr/>
        </p:nvCxnSpPr>
        <p:spPr>
          <a:xfrm>
            <a:off x="5376897" y="2395091"/>
            <a:ext cx="1238246" cy="971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359329" y="3432086"/>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9" name="Group 8"/>
          <p:cNvGrpSpPr/>
          <p:nvPr/>
        </p:nvGrpSpPr>
        <p:grpSpPr>
          <a:xfrm>
            <a:off x="2408549" y="3366113"/>
            <a:ext cx="2286000" cy="1828800"/>
            <a:chOff x="2408549" y="3366113"/>
            <a:chExt cx="2286000" cy="1828800"/>
          </a:xfrm>
        </p:grpSpPr>
        <p:sp>
          <p:nvSpPr>
            <p:cNvPr id="66" name="Rectangle 65"/>
            <p:cNvSpPr/>
            <p:nvPr/>
          </p:nvSpPr>
          <p:spPr>
            <a:xfrm>
              <a:off x="2408549" y="4721916"/>
              <a:ext cx="928468" cy="472997"/>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7" name="Rectangle 66"/>
            <p:cNvSpPr/>
            <p:nvPr/>
          </p:nvSpPr>
          <p:spPr>
            <a:xfrm>
              <a:off x="3766081" y="4721916"/>
              <a:ext cx="928468" cy="472997"/>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8" name="Oval 67"/>
            <p:cNvSpPr/>
            <p:nvPr/>
          </p:nvSpPr>
          <p:spPr>
            <a:xfrm>
              <a:off x="3097108" y="3366113"/>
              <a:ext cx="835622" cy="851395"/>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69" name="Straight Connector 68"/>
            <p:cNvCxnSpPr>
              <a:stCxn id="68" idx="3"/>
              <a:endCxn id="66" idx="0"/>
            </p:cNvCxnSpPr>
            <p:nvPr/>
          </p:nvCxnSpPr>
          <p:spPr>
            <a:xfrm flipH="1">
              <a:off x="2872783" y="4092824"/>
              <a:ext cx="346699" cy="629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5"/>
              <a:endCxn id="67" idx="0"/>
            </p:cNvCxnSpPr>
            <p:nvPr/>
          </p:nvCxnSpPr>
          <p:spPr>
            <a:xfrm>
              <a:off x="3810355" y="4092824"/>
              <a:ext cx="419959" cy="629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64984" y="4088581"/>
              <a:ext cx="371387" cy="472997"/>
            </a:xfrm>
            <a:prstGeom prst="rect">
              <a:avLst/>
            </a:prstGeom>
            <a:noFill/>
          </p:spPr>
          <p:txBody>
            <a:bodyPr wrap="square" rtlCol="0">
              <a:spAutoFit/>
            </a:bodyPr>
            <a:lstStyle/>
            <a:p>
              <a:r>
                <a:rPr lang="en-US" sz="2400" dirty="0">
                  <a:solidFill>
                    <a:srgbClr val="C00000"/>
                  </a:solidFill>
                </a:rPr>
                <a:t>0</a:t>
              </a:r>
            </a:p>
          </p:txBody>
        </p:sp>
        <p:sp>
          <p:nvSpPr>
            <p:cNvPr id="65" name="TextBox 64"/>
            <p:cNvSpPr txBox="1"/>
            <p:nvPr/>
          </p:nvSpPr>
          <p:spPr>
            <a:xfrm>
              <a:off x="3939223" y="4088581"/>
              <a:ext cx="371387" cy="472997"/>
            </a:xfrm>
            <a:prstGeom prst="rect">
              <a:avLst/>
            </a:prstGeom>
            <a:noFill/>
          </p:spPr>
          <p:txBody>
            <a:bodyPr wrap="square" rtlCol="0">
              <a:spAutoFit/>
            </a:bodyPr>
            <a:lstStyle/>
            <a:p>
              <a:r>
                <a:rPr lang="en-US" sz="2400" dirty="0">
                  <a:solidFill>
                    <a:srgbClr val="C00000"/>
                  </a:solidFill>
                </a:rPr>
                <a:t>1</a:t>
              </a:r>
            </a:p>
          </p:txBody>
        </p:sp>
      </p:grpSp>
      <p:grpSp>
        <p:nvGrpSpPr>
          <p:cNvPr id="10" name="Group 9"/>
          <p:cNvGrpSpPr/>
          <p:nvPr/>
        </p:nvGrpSpPr>
        <p:grpSpPr>
          <a:xfrm>
            <a:off x="4799574" y="3366113"/>
            <a:ext cx="3200400" cy="2743200"/>
            <a:chOff x="4799574" y="3366113"/>
            <a:chExt cx="3200400" cy="2743200"/>
          </a:xfrm>
        </p:grpSpPr>
        <p:sp>
          <p:nvSpPr>
            <p:cNvPr id="53" name="TextBox 52"/>
            <p:cNvSpPr txBox="1"/>
            <p:nvPr/>
          </p:nvSpPr>
          <p:spPr>
            <a:xfrm>
              <a:off x="5145427" y="5113566"/>
              <a:ext cx="363954" cy="429318"/>
            </a:xfrm>
            <a:prstGeom prst="rect">
              <a:avLst/>
            </a:prstGeom>
            <a:noFill/>
          </p:spPr>
          <p:txBody>
            <a:bodyPr wrap="square" rtlCol="0">
              <a:spAutoFit/>
            </a:bodyPr>
            <a:lstStyle/>
            <a:p>
              <a:r>
                <a:rPr lang="en-US" sz="2400" dirty="0">
                  <a:solidFill>
                    <a:srgbClr val="C00000"/>
                  </a:solidFill>
                </a:rPr>
                <a:t>0</a:t>
              </a:r>
            </a:p>
          </p:txBody>
        </p:sp>
        <p:sp>
          <p:nvSpPr>
            <p:cNvPr id="54" name="TextBox 53"/>
            <p:cNvSpPr txBox="1"/>
            <p:nvPr/>
          </p:nvSpPr>
          <p:spPr>
            <a:xfrm>
              <a:off x="6296164" y="5113566"/>
              <a:ext cx="363954" cy="429318"/>
            </a:xfrm>
            <a:prstGeom prst="rect">
              <a:avLst/>
            </a:prstGeom>
            <a:noFill/>
          </p:spPr>
          <p:txBody>
            <a:bodyPr wrap="square" rtlCol="0">
              <a:spAutoFit/>
            </a:bodyPr>
            <a:lstStyle/>
            <a:p>
              <a:r>
                <a:rPr lang="en-US" sz="2400" dirty="0">
                  <a:solidFill>
                    <a:srgbClr val="C00000"/>
                  </a:solidFill>
                </a:rPr>
                <a:t>1</a:t>
              </a:r>
            </a:p>
          </p:txBody>
        </p:sp>
        <p:sp>
          <p:nvSpPr>
            <p:cNvPr id="60" name="Rectangle 59"/>
            <p:cNvSpPr/>
            <p:nvPr/>
          </p:nvSpPr>
          <p:spPr>
            <a:xfrm>
              <a:off x="7090089" y="4593353"/>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55" name="Rectangle 54"/>
            <p:cNvSpPr/>
            <p:nvPr/>
          </p:nvSpPr>
          <p:spPr>
            <a:xfrm>
              <a:off x="4799574" y="5679995"/>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56" name="Rectangle 55"/>
            <p:cNvSpPr/>
            <p:nvPr/>
          </p:nvSpPr>
          <p:spPr>
            <a:xfrm>
              <a:off x="6088578" y="5679995"/>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57" name="Oval 56"/>
            <p:cNvSpPr/>
            <p:nvPr/>
          </p:nvSpPr>
          <p:spPr>
            <a:xfrm>
              <a:off x="5448602" y="4474648"/>
              <a:ext cx="818896" cy="772772"/>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58" name="Straight Connector 57"/>
            <p:cNvCxnSpPr>
              <a:stCxn id="57" idx="3"/>
              <a:endCxn id="55" idx="0"/>
            </p:cNvCxnSpPr>
            <p:nvPr/>
          </p:nvCxnSpPr>
          <p:spPr>
            <a:xfrm flipH="1">
              <a:off x="5254516" y="5134250"/>
              <a:ext cx="314011" cy="545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5"/>
              <a:endCxn id="56" idx="0"/>
            </p:cNvCxnSpPr>
            <p:nvPr/>
          </p:nvCxnSpPr>
          <p:spPr>
            <a:xfrm>
              <a:off x="6147574" y="5134250"/>
              <a:ext cx="395946" cy="545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205695" y="3366113"/>
              <a:ext cx="818896" cy="772772"/>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72" name="Straight Connector 71"/>
            <p:cNvCxnSpPr>
              <a:stCxn id="71" idx="3"/>
              <a:endCxn id="57" idx="0"/>
            </p:cNvCxnSpPr>
            <p:nvPr/>
          </p:nvCxnSpPr>
          <p:spPr>
            <a:xfrm flipH="1">
              <a:off x="5858051" y="4025715"/>
              <a:ext cx="467569" cy="4489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5"/>
              <a:endCxn id="60" idx="0"/>
            </p:cNvCxnSpPr>
            <p:nvPr/>
          </p:nvCxnSpPr>
          <p:spPr>
            <a:xfrm>
              <a:off x="6904666" y="4025715"/>
              <a:ext cx="640365" cy="567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82235" y="3939988"/>
              <a:ext cx="328108" cy="461665"/>
            </a:xfrm>
            <a:prstGeom prst="rect">
              <a:avLst/>
            </a:prstGeom>
            <a:noFill/>
          </p:spPr>
          <p:txBody>
            <a:bodyPr wrap="square" rtlCol="0">
              <a:spAutoFit/>
            </a:bodyPr>
            <a:lstStyle/>
            <a:p>
              <a:r>
                <a:rPr lang="en-US" sz="2400" dirty="0">
                  <a:solidFill>
                    <a:srgbClr val="C00000"/>
                  </a:solidFill>
                </a:rPr>
                <a:t>0</a:t>
              </a:r>
            </a:p>
          </p:txBody>
        </p:sp>
        <p:sp>
          <p:nvSpPr>
            <p:cNvPr id="81" name="TextBox 80"/>
            <p:cNvSpPr txBox="1"/>
            <p:nvPr/>
          </p:nvSpPr>
          <p:spPr>
            <a:xfrm>
              <a:off x="7129629" y="3922306"/>
              <a:ext cx="365760" cy="457200"/>
            </a:xfrm>
            <a:prstGeom prst="rect">
              <a:avLst/>
            </a:prstGeom>
            <a:noFill/>
          </p:spPr>
          <p:txBody>
            <a:bodyPr wrap="square" rtlCol="0">
              <a:spAutoFit/>
            </a:bodyPr>
            <a:lstStyle/>
            <a:p>
              <a:r>
                <a:rPr lang="en-US" sz="2400" dirty="0">
                  <a:solidFill>
                    <a:srgbClr val="C00000"/>
                  </a:solidFill>
                </a:rPr>
                <a:t>1</a:t>
              </a:r>
            </a:p>
          </p:txBody>
        </p:sp>
      </p:grpSp>
      <p:sp>
        <p:nvSpPr>
          <p:cNvPr id="74" name="TextBox 73"/>
          <p:cNvSpPr txBox="1"/>
          <p:nvPr/>
        </p:nvSpPr>
        <p:spPr>
          <a:xfrm>
            <a:off x="3808201" y="2604489"/>
            <a:ext cx="365760" cy="457200"/>
          </a:xfrm>
          <a:prstGeom prst="rect">
            <a:avLst/>
          </a:prstGeom>
          <a:noFill/>
        </p:spPr>
        <p:txBody>
          <a:bodyPr wrap="square" rtlCol="0">
            <a:spAutoFit/>
          </a:bodyPr>
          <a:lstStyle/>
          <a:p>
            <a:r>
              <a:rPr lang="en-US" sz="2400" dirty="0">
                <a:solidFill>
                  <a:srgbClr val="C00000"/>
                </a:solidFill>
              </a:rPr>
              <a:t>0</a:t>
            </a:r>
          </a:p>
        </p:txBody>
      </p:sp>
      <p:sp>
        <p:nvSpPr>
          <p:cNvPr id="75" name="TextBox 74"/>
          <p:cNvSpPr txBox="1"/>
          <p:nvPr/>
        </p:nvSpPr>
        <p:spPr>
          <a:xfrm>
            <a:off x="6040413" y="2631383"/>
            <a:ext cx="365760" cy="457200"/>
          </a:xfrm>
          <a:prstGeom prst="rect">
            <a:avLst/>
          </a:prstGeom>
          <a:noFill/>
        </p:spPr>
        <p:txBody>
          <a:bodyPr wrap="square" rtlCol="0">
            <a:spAutoFit/>
          </a:bodyPr>
          <a:lstStyle/>
          <a:p>
            <a:r>
              <a:rPr lang="en-US" sz="2400" dirty="0">
                <a:solidFill>
                  <a:srgbClr val="C00000"/>
                </a:solidFill>
              </a:rPr>
              <a:t>1</a:t>
            </a:r>
          </a:p>
        </p:txBody>
      </p:sp>
    </p:spTree>
    <p:extLst>
      <p:ext uri="{BB962C8B-B14F-4D97-AF65-F5344CB8AC3E}">
        <p14:creationId xmlns:p14="http://schemas.microsoft.com/office/powerpoint/2010/main" val="288568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1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down)">
                                      <p:cBhvr>
                                        <p:cTn id="18" dur="1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up)">
                                      <p:cBhvr>
                                        <p:cTn id="28" dur="500"/>
                                        <p:tgtEl>
                                          <p:spTgt spid="47"/>
                                        </p:tgtEl>
                                      </p:cBhvr>
                                    </p:animEffect>
                                  </p:childTnLst>
                                </p:cTn>
                              </p:par>
                              <p:par>
                                <p:cTn id="29" presetID="22" presetClass="entr" presetSubtype="1"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64" presetClass="path" presetSubtype="0" accel="50000" decel="50000" fill="hold" grpId="1" nodeType="clickEffect">
                                  <p:stCondLst>
                                    <p:cond delay="0"/>
                                  </p:stCondLst>
                                  <p:childTnLst>
                                    <p:animMotion origin="layout" path="M 2.91667E-6 3.7037E-6 L -0.5125 -0.23774 " pathEditMode="relative" rAng="0" ptsTypes="AA">
                                      <p:cBhvr>
                                        <p:cTn id="35" dur="2000" fill="hold"/>
                                        <p:tgtEl>
                                          <p:spTgt spid="61"/>
                                        </p:tgtEl>
                                        <p:attrNameLst>
                                          <p:attrName>ppt_x</p:attrName>
                                          <p:attrName>ppt_y</p:attrName>
                                        </p:attrNameLst>
                                      </p:cBhvr>
                                      <p:rCtr x="-25625" y="-11898"/>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6" grpId="0" animBg="1"/>
      <p:bldP spid="61" grpId="0" animBg="1"/>
      <p:bldP spid="61" grpId="1" animBg="1"/>
      <p:bldP spid="74" grpId="0"/>
      <p:bldP spid="7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7: </a:t>
            </a:r>
          </a:p>
        </p:txBody>
      </p:sp>
      <p:sp>
        <p:nvSpPr>
          <p:cNvPr id="61" name="Rectangle 60"/>
          <p:cNvSpPr/>
          <p:nvPr/>
        </p:nvSpPr>
        <p:spPr>
          <a:xfrm>
            <a:off x="2603985" y="2114273"/>
            <a:ext cx="914400" cy="457200"/>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a:45</a:t>
            </a:r>
          </a:p>
        </p:txBody>
      </p:sp>
      <p:grpSp>
        <p:nvGrpSpPr>
          <p:cNvPr id="9" name="Group 8"/>
          <p:cNvGrpSpPr/>
          <p:nvPr/>
        </p:nvGrpSpPr>
        <p:grpSpPr>
          <a:xfrm>
            <a:off x="2973323" y="3688841"/>
            <a:ext cx="2286000" cy="1828800"/>
            <a:chOff x="2408549" y="3366113"/>
            <a:chExt cx="2286000" cy="1828800"/>
          </a:xfrm>
        </p:grpSpPr>
        <p:sp>
          <p:nvSpPr>
            <p:cNvPr id="66" name="Rectangle 65"/>
            <p:cNvSpPr/>
            <p:nvPr/>
          </p:nvSpPr>
          <p:spPr>
            <a:xfrm>
              <a:off x="2408549" y="4721916"/>
              <a:ext cx="928468" cy="472997"/>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c:12</a:t>
              </a:r>
            </a:p>
          </p:txBody>
        </p:sp>
        <p:sp>
          <p:nvSpPr>
            <p:cNvPr id="67" name="Rectangle 66"/>
            <p:cNvSpPr/>
            <p:nvPr/>
          </p:nvSpPr>
          <p:spPr>
            <a:xfrm>
              <a:off x="3766081" y="4721916"/>
              <a:ext cx="928468" cy="472997"/>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b:13</a:t>
              </a:r>
            </a:p>
          </p:txBody>
        </p:sp>
        <p:sp>
          <p:nvSpPr>
            <p:cNvPr id="68" name="Oval 67"/>
            <p:cNvSpPr/>
            <p:nvPr/>
          </p:nvSpPr>
          <p:spPr>
            <a:xfrm>
              <a:off x="3097108" y="3366113"/>
              <a:ext cx="835622" cy="851395"/>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a:t>
              </a:r>
            </a:p>
          </p:txBody>
        </p:sp>
        <p:cxnSp>
          <p:nvCxnSpPr>
            <p:cNvPr id="69" name="Straight Connector 68"/>
            <p:cNvCxnSpPr>
              <a:stCxn id="68" idx="3"/>
              <a:endCxn id="66" idx="0"/>
            </p:cNvCxnSpPr>
            <p:nvPr/>
          </p:nvCxnSpPr>
          <p:spPr>
            <a:xfrm flipH="1">
              <a:off x="2872783" y="4092824"/>
              <a:ext cx="346699" cy="629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5"/>
              <a:endCxn id="67" idx="0"/>
            </p:cNvCxnSpPr>
            <p:nvPr/>
          </p:nvCxnSpPr>
          <p:spPr>
            <a:xfrm>
              <a:off x="3810355" y="4092824"/>
              <a:ext cx="419959" cy="629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64984" y="4088581"/>
              <a:ext cx="371387" cy="472997"/>
            </a:xfrm>
            <a:prstGeom prst="rect">
              <a:avLst/>
            </a:prstGeom>
            <a:noFill/>
          </p:spPr>
          <p:txBody>
            <a:bodyPr wrap="square" rtlCol="0">
              <a:spAutoFit/>
            </a:bodyPr>
            <a:lstStyle/>
            <a:p>
              <a:r>
                <a:rPr lang="en-US" sz="2400" dirty="0">
                  <a:solidFill>
                    <a:srgbClr val="C00000"/>
                  </a:solidFill>
                </a:rPr>
                <a:t>0</a:t>
              </a:r>
            </a:p>
          </p:txBody>
        </p:sp>
        <p:sp>
          <p:nvSpPr>
            <p:cNvPr id="65" name="TextBox 64"/>
            <p:cNvSpPr txBox="1"/>
            <p:nvPr/>
          </p:nvSpPr>
          <p:spPr>
            <a:xfrm>
              <a:off x="3939223" y="4088581"/>
              <a:ext cx="371387" cy="472997"/>
            </a:xfrm>
            <a:prstGeom prst="rect">
              <a:avLst/>
            </a:prstGeom>
            <a:noFill/>
          </p:spPr>
          <p:txBody>
            <a:bodyPr wrap="square" rtlCol="0">
              <a:spAutoFit/>
            </a:bodyPr>
            <a:lstStyle/>
            <a:p>
              <a:r>
                <a:rPr lang="en-US" sz="2400" dirty="0">
                  <a:solidFill>
                    <a:srgbClr val="C00000"/>
                  </a:solidFill>
                </a:rPr>
                <a:t>1</a:t>
              </a:r>
            </a:p>
          </p:txBody>
        </p:sp>
      </p:grpSp>
      <p:grpSp>
        <p:nvGrpSpPr>
          <p:cNvPr id="10" name="Group 9"/>
          <p:cNvGrpSpPr/>
          <p:nvPr/>
        </p:nvGrpSpPr>
        <p:grpSpPr>
          <a:xfrm>
            <a:off x="5364348" y="3688841"/>
            <a:ext cx="3200400" cy="2743200"/>
            <a:chOff x="4799574" y="3366113"/>
            <a:chExt cx="3200400" cy="2743200"/>
          </a:xfrm>
        </p:grpSpPr>
        <p:sp>
          <p:nvSpPr>
            <p:cNvPr id="53" name="TextBox 52"/>
            <p:cNvSpPr txBox="1"/>
            <p:nvPr/>
          </p:nvSpPr>
          <p:spPr>
            <a:xfrm>
              <a:off x="5145427" y="5113566"/>
              <a:ext cx="363954" cy="429318"/>
            </a:xfrm>
            <a:prstGeom prst="rect">
              <a:avLst/>
            </a:prstGeom>
            <a:noFill/>
          </p:spPr>
          <p:txBody>
            <a:bodyPr wrap="square" rtlCol="0">
              <a:spAutoFit/>
            </a:bodyPr>
            <a:lstStyle/>
            <a:p>
              <a:r>
                <a:rPr lang="en-US" sz="2400" dirty="0">
                  <a:solidFill>
                    <a:srgbClr val="C00000"/>
                  </a:solidFill>
                </a:rPr>
                <a:t>0</a:t>
              </a:r>
            </a:p>
          </p:txBody>
        </p:sp>
        <p:sp>
          <p:nvSpPr>
            <p:cNvPr id="54" name="TextBox 53"/>
            <p:cNvSpPr txBox="1"/>
            <p:nvPr/>
          </p:nvSpPr>
          <p:spPr>
            <a:xfrm>
              <a:off x="6296164" y="5113566"/>
              <a:ext cx="363954" cy="429318"/>
            </a:xfrm>
            <a:prstGeom prst="rect">
              <a:avLst/>
            </a:prstGeom>
            <a:noFill/>
          </p:spPr>
          <p:txBody>
            <a:bodyPr wrap="square" rtlCol="0">
              <a:spAutoFit/>
            </a:bodyPr>
            <a:lstStyle/>
            <a:p>
              <a:r>
                <a:rPr lang="en-US" sz="2400" dirty="0">
                  <a:solidFill>
                    <a:srgbClr val="C00000"/>
                  </a:solidFill>
                </a:rPr>
                <a:t>1</a:t>
              </a:r>
            </a:p>
          </p:txBody>
        </p:sp>
        <p:sp>
          <p:nvSpPr>
            <p:cNvPr id="60" name="Rectangle 59"/>
            <p:cNvSpPr/>
            <p:nvPr/>
          </p:nvSpPr>
          <p:spPr>
            <a:xfrm>
              <a:off x="7090089" y="4593353"/>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d:16</a:t>
              </a:r>
            </a:p>
          </p:txBody>
        </p:sp>
        <p:sp>
          <p:nvSpPr>
            <p:cNvPr id="55" name="Rectangle 54"/>
            <p:cNvSpPr/>
            <p:nvPr/>
          </p:nvSpPr>
          <p:spPr>
            <a:xfrm>
              <a:off x="4799574" y="5679995"/>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f:5</a:t>
              </a:r>
            </a:p>
          </p:txBody>
        </p:sp>
        <p:sp>
          <p:nvSpPr>
            <p:cNvPr id="56" name="Rectangle 55"/>
            <p:cNvSpPr/>
            <p:nvPr/>
          </p:nvSpPr>
          <p:spPr>
            <a:xfrm>
              <a:off x="6088578" y="5679995"/>
              <a:ext cx="909885" cy="429318"/>
            </a:xfrm>
            <a:prstGeom prst="rect">
              <a:avLst/>
            </a:prstGeom>
            <a:solidFill>
              <a:schemeClr val="accent2">
                <a:lumMod val="20000"/>
                <a:lumOff val="80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e:9</a:t>
              </a:r>
            </a:p>
          </p:txBody>
        </p:sp>
        <p:sp>
          <p:nvSpPr>
            <p:cNvPr id="57" name="Oval 56"/>
            <p:cNvSpPr/>
            <p:nvPr/>
          </p:nvSpPr>
          <p:spPr>
            <a:xfrm>
              <a:off x="5448602" y="4474648"/>
              <a:ext cx="818896" cy="772772"/>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14</a:t>
              </a:r>
            </a:p>
          </p:txBody>
        </p:sp>
        <p:cxnSp>
          <p:nvCxnSpPr>
            <p:cNvPr id="58" name="Straight Connector 57"/>
            <p:cNvCxnSpPr>
              <a:stCxn id="57" idx="3"/>
              <a:endCxn id="55" idx="0"/>
            </p:cNvCxnSpPr>
            <p:nvPr/>
          </p:nvCxnSpPr>
          <p:spPr>
            <a:xfrm flipH="1">
              <a:off x="5254516" y="5134250"/>
              <a:ext cx="314011" cy="545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5"/>
              <a:endCxn id="56" idx="0"/>
            </p:cNvCxnSpPr>
            <p:nvPr/>
          </p:nvCxnSpPr>
          <p:spPr>
            <a:xfrm>
              <a:off x="6147574" y="5134250"/>
              <a:ext cx="395946" cy="545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205695" y="3366113"/>
              <a:ext cx="818896" cy="772772"/>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30</a:t>
              </a:r>
            </a:p>
          </p:txBody>
        </p:sp>
        <p:cxnSp>
          <p:nvCxnSpPr>
            <p:cNvPr id="72" name="Straight Connector 71"/>
            <p:cNvCxnSpPr>
              <a:stCxn id="71" idx="3"/>
              <a:endCxn id="57" idx="0"/>
            </p:cNvCxnSpPr>
            <p:nvPr/>
          </p:nvCxnSpPr>
          <p:spPr>
            <a:xfrm flipH="1">
              <a:off x="5858051" y="4025715"/>
              <a:ext cx="467569" cy="4489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5"/>
              <a:endCxn id="60" idx="0"/>
            </p:cNvCxnSpPr>
            <p:nvPr/>
          </p:nvCxnSpPr>
          <p:spPr>
            <a:xfrm>
              <a:off x="6904666" y="4025715"/>
              <a:ext cx="640365" cy="567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82235" y="3939988"/>
              <a:ext cx="328108" cy="461665"/>
            </a:xfrm>
            <a:prstGeom prst="rect">
              <a:avLst/>
            </a:prstGeom>
            <a:noFill/>
          </p:spPr>
          <p:txBody>
            <a:bodyPr wrap="square" rtlCol="0">
              <a:spAutoFit/>
            </a:bodyPr>
            <a:lstStyle/>
            <a:p>
              <a:r>
                <a:rPr lang="en-US" sz="2400" dirty="0">
                  <a:solidFill>
                    <a:srgbClr val="C00000"/>
                  </a:solidFill>
                </a:rPr>
                <a:t>0</a:t>
              </a:r>
            </a:p>
          </p:txBody>
        </p:sp>
        <p:sp>
          <p:nvSpPr>
            <p:cNvPr id="81" name="TextBox 80"/>
            <p:cNvSpPr txBox="1"/>
            <p:nvPr/>
          </p:nvSpPr>
          <p:spPr>
            <a:xfrm>
              <a:off x="7129629" y="3922306"/>
              <a:ext cx="365760" cy="457200"/>
            </a:xfrm>
            <a:prstGeom prst="rect">
              <a:avLst/>
            </a:prstGeom>
            <a:noFill/>
          </p:spPr>
          <p:txBody>
            <a:bodyPr wrap="square" rtlCol="0">
              <a:spAutoFit/>
            </a:bodyPr>
            <a:lstStyle/>
            <a:p>
              <a:r>
                <a:rPr lang="en-US" sz="2400" dirty="0">
                  <a:solidFill>
                    <a:srgbClr val="C00000"/>
                  </a:solidFill>
                </a:rPr>
                <a:t>1</a:t>
              </a:r>
            </a:p>
          </p:txBody>
        </p:sp>
      </p:grpSp>
      <p:grpSp>
        <p:nvGrpSpPr>
          <p:cNvPr id="3" name="Group 2"/>
          <p:cNvGrpSpPr/>
          <p:nvPr/>
        </p:nvGrpSpPr>
        <p:grpSpPr>
          <a:xfrm>
            <a:off x="4079693" y="2015379"/>
            <a:ext cx="3100224" cy="1673462"/>
            <a:chOff x="3514919" y="1692651"/>
            <a:chExt cx="3100224" cy="1673462"/>
          </a:xfrm>
        </p:grpSpPr>
        <p:sp>
          <p:nvSpPr>
            <p:cNvPr id="46" name="Oval 45"/>
            <p:cNvSpPr/>
            <p:nvPr/>
          </p:nvSpPr>
          <p:spPr>
            <a:xfrm>
              <a:off x="4674457" y="1692651"/>
              <a:ext cx="822960" cy="82296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55</a:t>
              </a:r>
            </a:p>
          </p:txBody>
        </p:sp>
        <p:cxnSp>
          <p:nvCxnSpPr>
            <p:cNvPr id="47" name="Straight Connector 46"/>
            <p:cNvCxnSpPr>
              <a:stCxn id="46" idx="3"/>
              <a:endCxn id="68" idx="0"/>
            </p:cNvCxnSpPr>
            <p:nvPr/>
          </p:nvCxnSpPr>
          <p:spPr>
            <a:xfrm flipH="1">
              <a:off x="3514919" y="2395091"/>
              <a:ext cx="1280058" cy="971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5"/>
              <a:endCxn id="71" idx="0"/>
            </p:cNvCxnSpPr>
            <p:nvPr/>
          </p:nvCxnSpPr>
          <p:spPr>
            <a:xfrm>
              <a:off x="5376897" y="2395091"/>
              <a:ext cx="1238246" cy="971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08201" y="2604489"/>
              <a:ext cx="365760" cy="457200"/>
            </a:xfrm>
            <a:prstGeom prst="rect">
              <a:avLst/>
            </a:prstGeom>
            <a:noFill/>
          </p:spPr>
          <p:txBody>
            <a:bodyPr wrap="square" rtlCol="0">
              <a:spAutoFit/>
            </a:bodyPr>
            <a:lstStyle/>
            <a:p>
              <a:r>
                <a:rPr lang="en-US" sz="2400" dirty="0">
                  <a:solidFill>
                    <a:srgbClr val="C00000"/>
                  </a:solidFill>
                </a:rPr>
                <a:t>0</a:t>
              </a:r>
            </a:p>
          </p:txBody>
        </p:sp>
        <p:sp>
          <p:nvSpPr>
            <p:cNvPr id="75" name="TextBox 74"/>
            <p:cNvSpPr txBox="1"/>
            <p:nvPr/>
          </p:nvSpPr>
          <p:spPr>
            <a:xfrm>
              <a:off x="6040413" y="2631383"/>
              <a:ext cx="365760" cy="457200"/>
            </a:xfrm>
            <a:prstGeom prst="rect">
              <a:avLst/>
            </a:prstGeom>
            <a:noFill/>
          </p:spPr>
          <p:txBody>
            <a:bodyPr wrap="square" rtlCol="0">
              <a:spAutoFit/>
            </a:bodyPr>
            <a:lstStyle/>
            <a:p>
              <a:r>
                <a:rPr lang="en-US" sz="2400" dirty="0">
                  <a:solidFill>
                    <a:srgbClr val="C00000"/>
                  </a:solidFill>
                </a:rPr>
                <a:t>1</a:t>
              </a:r>
            </a:p>
          </p:txBody>
        </p:sp>
      </p:grpSp>
      <p:sp>
        <p:nvSpPr>
          <p:cNvPr id="33" name="Oval 32"/>
          <p:cNvSpPr/>
          <p:nvPr/>
        </p:nvSpPr>
        <p:spPr>
          <a:xfrm>
            <a:off x="3961764" y="751356"/>
            <a:ext cx="914400" cy="914400"/>
          </a:xfrm>
          <a:prstGeom prst="ellipse">
            <a:avLst/>
          </a:prstGeom>
          <a:solidFill>
            <a:schemeClr val="accent2">
              <a:lumMod val="20000"/>
              <a:lumOff val="80000"/>
            </a:schemeClr>
          </a:solidFill>
          <a:ln w="28575">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100</a:t>
            </a:r>
          </a:p>
        </p:txBody>
      </p:sp>
      <p:cxnSp>
        <p:nvCxnSpPr>
          <p:cNvPr id="34" name="Straight Connector 33"/>
          <p:cNvCxnSpPr>
            <a:stCxn id="33" idx="3"/>
            <a:endCxn id="61" idx="0"/>
          </p:cNvCxnSpPr>
          <p:nvPr/>
        </p:nvCxnSpPr>
        <p:spPr>
          <a:xfrm flipH="1">
            <a:off x="3061185" y="1531845"/>
            <a:ext cx="1034490" cy="5824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5"/>
            <a:endCxn id="46" idx="0"/>
          </p:cNvCxnSpPr>
          <p:nvPr/>
        </p:nvCxnSpPr>
        <p:spPr>
          <a:xfrm>
            <a:off x="4742253" y="1531845"/>
            <a:ext cx="908458" cy="483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24107" y="1461489"/>
            <a:ext cx="365760" cy="457200"/>
          </a:xfrm>
          <a:prstGeom prst="rect">
            <a:avLst/>
          </a:prstGeom>
          <a:noFill/>
        </p:spPr>
        <p:txBody>
          <a:bodyPr wrap="square" rtlCol="0">
            <a:spAutoFit/>
          </a:bodyPr>
          <a:lstStyle/>
          <a:p>
            <a:r>
              <a:rPr lang="en-US" sz="2400" dirty="0">
                <a:solidFill>
                  <a:srgbClr val="C00000"/>
                </a:solidFill>
              </a:rPr>
              <a:t>0</a:t>
            </a:r>
          </a:p>
        </p:txBody>
      </p:sp>
      <p:sp>
        <p:nvSpPr>
          <p:cNvPr id="39" name="TextBox 38"/>
          <p:cNvSpPr txBox="1"/>
          <p:nvPr/>
        </p:nvSpPr>
        <p:spPr>
          <a:xfrm>
            <a:off x="5193249" y="1461490"/>
            <a:ext cx="365760" cy="457200"/>
          </a:xfrm>
          <a:prstGeom prst="rect">
            <a:avLst/>
          </a:prstGeom>
          <a:noFill/>
        </p:spPr>
        <p:txBody>
          <a:bodyPr wrap="square" rtlCol="0">
            <a:spAutoFit/>
          </a:bodyPr>
          <a:lstStyle/>
          <a:p>
            <a:r>
              <a:rPr lang="en-US" sz="2400" dirty="0">
                <a:solidFill>
                  <a:srgbClr val="C00000"/>
                </a:solidFill>
              </a:rPr>
              <a:t>1</a:t>
            </a:r>
          </a:p>
        </p:txBody>
      </p:sp>
    </p:spTree>
    <p:extLst>
      <p:ext uri="{BB962C8B-B14F-4D97-AF65-F5344CB8AC3E}">
        <p14:creationId xmlns:p14="http://schemas.microsoft.com/office/powerpoint/2010/main" val="25190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1000"/>
                                        <p:tgtEl>
                                          <p:spTgt spid="10"/>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10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down)">
                                      <p:cBhvr>
                                        <p:cTn id="22" dur="10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 grpId="0" animBg="1"/>
      <p:bldP spid="33" grpId="0" animBg="1"/>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Example</a:t>
            </a:r>
          </a:p>
        </p:txBody>
      </p:sp>
      <p:sp>
        <p:nvSpPr>
          <p:cNvPr id="4" name="Rectangle 3"/>
          <p:cNvSpPr/>
          <p:nvPr/>
        </p:nvSpPr>
        <p:spPr>
          <a:xfrm>
            <a:off x="473529" y="990600"/>
            <a:ext cx="109728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Step 8: </a:t>
            </a:r>
          </a:p>
        </p:txBody>
      </p:sp>
      <p:pic>
        <p:nvPicPr>
          <p:cNvPr id="5" name="Picture 4"/>
          <p:cNvPicPr>
            <a:picLocks noChangeAspect="1"/>
          </p:cNvPicPr>
          <p:nvPr/>
        </p:nvPicPr>
        <p:blipFill>
          <a:blip r:embed="rId2"/>
          <a:stretch>
            <a:fillRect/>
          </a:stretch>
        </p:blipFill>
        <p:spPr>
          <a:xfrm>
            <a:off x="455502" y="2030506"/>
            <a:ext cx="4480560" cy="4485065"/>
          </a:xfrm>
          <a:prstGeom prst="rect">
            <a:avLst/>
          </a:prstGeom>
        </p:spPr>
      </p:pic>
      <p:graphicFrame>
        <p:nvGraphicFramePr>
          <p:cNvPr id="40" name="Table 39"/>
          <p:cNvGraphicFramePr>
            <a:graphicFrameLocks noGrp="1"/>
          </p:cNvGraphicFramePr>
          <p:nvPr/>
        </p:nvGraphicFramePr>
        <p:xfrm>
          <a:off x="2649072" y="831672"/>
          <a:ext cx="9318810" cy="1035784"/>
        </p:xfrm>
        <a:graphic>
          <a:graphicData uri="http://schemas.openxmlformats.org/drawingml/2006/table">
            <a:tbl>
              <a:tblPr firstRow="1" firstCol="1" bandRow="1">
                <a:tableStyleId>{21E4AEA4-8DFA-4A89-87EB-49C32662AFE0}</a:tableStyleId>
              </a:tblPr>
              <a:tblGrid>
                <a:gridCol w="3131868">
                  <a:extLst>
                    <a:ext uri="{9D8B030D-6E8A-4147-A177-3AD203B41FA5}">
                      <a16:colId xmlns:a16="http://schemas.microsoft.com/office/drawing/2014/main" val="354366288"/>
                    </a:ext>
                  </a:extLst>
                </a:gridCol>
                <a:gridCol w="1031157">
                  <a:extLst>
                    <a:ext uri="{9D8B030D-6E8A-4147-A177-3AD203B41FA5}">
                      <a16:colId xmlns:a16="http://schemas.microsoft.com/office/drawing/2014/main" val="1307534128"/>
                    </a:ext>
                  </a:extLst>
                </a:gridCol>
                <a:gridCol w="1031157">
                  <a:extLst>
                    <a:ext uri="{9D8B030D-6E8A-4147-A177-3AD203B41FA5}">
                      <a16:colId xmlns:a16="http://schemas.microsoft.com/office/drawing/2014/main" val="1566708603"/>
                    </a:ext>
                  </a:extLst>
                </a:gridCol>
                <a:gridCol w="1031157">
                  <a:extLst>
                    <a:ext uri="{9D8B030D-6E8A-4147-A177-3AD203B41FA5}">
                      <a16:colId xmlns:a16="http://schemas.microsoft.com/office/drawing/2014/main" val="931776294"/>
                    </a:ext>
                  </a:extLst>
                </a:gridCol>
                <a:gridCol w="1031157">
                  <a:extLst>
                    <a:ext uri="{9D8B030D-6E8A-4147-A177-3AD203B41FA5}">
                      <a16:colId xmlns:a16="http://schemas.microsoft.com/office/drawing/2014/main" val="3173872714"/>
                    </a:ext>
                  </a:extLst>
                </a:gridCol>
                <a:gridCol w="1031157">
                  <a:extLst>
                    <a:ext uri="{9D8B030D-6E8A-4147-A177-3AD203B41FA5}">
                      <a16:colId xmlns:a16="http://schemas.microsoft.com/office/drawing/2014/main" val="699234910"/>
                    </a:ext>
                  </a:extLst>
                </a:gridCol>
                <a:gridCol w="1031157">
                  <a:extLst>
                    <a:ext uri="{9D8B030D-6E8A-4147-A177-3AD203B41FA5}">
                      <a16:colId xmlns:a16="http://schemas.microsoft.com/office/drawing/2014/main" val="2308475217"/>
                    </a:ext>
                  </a:extLst>
                </a:gridCol>
              </a:tblGrid>
              <a:tr h="517892">
                <a:tc>
                  <a:txBody>
                    <a:bodyPr/>
                    <a:lstStyle/>
                    <a:p>
                      <a:pPr marL="0" marR="0" algn="ctr">
                        <a:lnSpc>
                          <a:spcPct val="115000"/>
                        </a:lnSpc>
                        <a:spcBef>
                          <a:spcPts val="0"/>
                        </a:spcBef>
                        <a:spcAft>
                          <a:spcPts val="0"/>
                        </a:spcAft>
                      </a:pPr>
                      <a:r>
                        <a:rPr lang="en-US" sz="2400" b="0" dirty="0">
                          <a:solidFill>
                            <a:srgbClr val="C00000"/>
                          </a:solidFill>
                          <a:effectLst/>
                        </a:rPr>
                        <a:t>Characters</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91759993"/>
                  </a:ext>
                </a:extLst>
              </a:tr>
              <a:tr h="517892">
                <a:tc>
                  <a:txBody>
                    <a:bodyPr/>
                    <a:lstStyle/>
                    <a:p>
                      <a:pPr marL="0" marR="0" algn="ctr">
                        <a:lnSpc>
                          <a:spcPct val="115000"/>
                        </a:lnSpc>
                        <a:spcBef>
                          <a:spcPts val="0"/>
                        </a:spcBef>
                        <a:spcAft>
                          <a:spcPts val="0"/>
                        </a:spcAft>
                      </a:pPr>
                      <a:r>
                        <a:rPr lang="en-US" sz="2400" b="0" dirty="0">
                          <a:solidFill>
                            <a:srgbClr val="C00000"/>
                          </a:solidFill>
                          <a:effectLst/>
                        </a:rPr>
                        <a:t>Frequency (in thousand)</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15000"/>
                        </a:lnSpc>
                        <a:spcBef>
                          <a:spcPts val="0"/>
                        </a:spcBef>
                        <a:spcAft>
                          <a:spcPts val="0"/>
                        </a:spcAft>
                      </a:pPr>
                      <a:r>
                        <a:rPr lang="en-US" sz="2400" dirty="0">
                          <a:effectLst/>
                        </a:rPr>
                        <a:t>45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16</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
        <p:nvSpPr>
          <p:cNvPr id="41" name="Rectangle 40"/>
          <p:cNvSpPr/>
          <p:nvPr/>
        </p:nvSpPr>
        <p:spPr>
          <a:xfrm>
            <a:off x="5803494"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0</a:t>
            </a:r>
          </a:p>
        </p:txBody>
      </p:sp>
      <p:sp>
        <p:nvSpPr>
          <p:cNvPr id="42" name="Rectangle 41"/>
          <p:cNvSpPr/>
          <p:nvPr/>
        </p:nvSpPr>
        <p:spPr>
          <a:xfrm>
            <a:off x="6800343"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101</a:t>
            </a:r>
          </a:p>
        </p:txBody>
      </p:sp>
      <p:sp>
        <p:nvSpPr>
          <p:cNvPr id="43" name="Rectangle 42"/>
          <p:cNvSpPr/>
          <p:nvPr/>
        </p:nvSpPr>
        <p:spPr>
          <a:xfrm>
            <a:off x="7810255"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100</a:t>
            </a:r>
          </a:p>
        </p:txBody>
      </p:sp>
      <p:sp>
        <p:nvSpPr>
          <p:cNvPr id="44" name="Rectangle 43"/>
          <p:cNvSpPr/>
          <p:nvPr/>
        </p:nvSpPr>
        <p:spPr>
          <a:xfrm>
            <a:off x="8859355"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111</a:t>
            </a:r>
          </a:p>
        </p:txBody>
      </p:sp>
      <p:sp>
        <p:nvSpPr>
          <p:cNvPr id="45" name="Rectangle 44"/>
          <p:cNvSpPr/>
          <p:nvPr/>
        </p:nvSpPr>
        <p:spPr>
          <a:xfrm>
            <a:off x="9882330"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1101</a:t>
            </a:r>
          </a:p>
        </p:txBody>
      </p:sp>
      <p:sp>
        <p:nvSpPr>
          <p:cNvPr id="49" name="Rectangle 48"/>
          <p:cNvSpPr/>
          <p:nvPr/>
        </p:nvSpPr>
        <p:spPr>
          <a:xfrm>
            <a:off x="10918369" y="1937745"/>
            <a:ext cx="1042416" cy="45720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AD1457"/>
                </a:solidFill>
              </a:rPr>
              <a:t>1100</a:t>
            </a:r>
          </a:p>
        </p:txBody>
      </p:sp>
      <p:sp>
        <p:nvSpPr>
          <p:cNvPr id="50" name="Rectangle 49"/>
          <p:cNvSpPr/>
          <p:nvPr/>
        </p:nvSpPr>
        <p:spPr>
          <a:xfrm>
            <a:off x="478469" y="3064833"/>
            <a:ext cx="685800"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90599" y="2604248"/>
            <a:ext cx="304800" cy="30480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779494" y="5316967"/>
            <a:ext cx="685800"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375847" y="2595684"/>
            <a:ext cx="304800" cy="3048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765443" y="3711991"/>
            <a:ext cx="304800" cy="3048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864658" y="4832378"/>
            <a:ext cx="304800" cy="3048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a:stCxn id="62" idx="4"/>
            <a:endCxn id="63" idx="7"/>
          </p:cNvCxnSpPr>
          <p:nvPr/>
        </p:nvCxnSpPr>
        <p:spPr>
          <a:xfrm flipH="1">
            <a:off x="2025606" y="2900484"/>
            <a:ext cx="502641" cy="85614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3" idx="4"/>
            <a:endCxn id="76" idx="0"/>
          </p:cNvCxnSpPr>
          <p:nvPr/>
        </p:nvCxnSpPr>
        <p:spPr>
          <a:xfrm>
            <a:off x="1917843" y="4016791"/>
            <a:ext cx="99215" cy="81558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49356" y="5312191"/>
            <a:ext cx="713232" cy="3291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200165" y="5204012"/>
            <a:ext cx="694944"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469341" y="6029661"/>
            <a:ext cx="676656"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518544" y="6043108"/>
            <a:ext cx="694944" cy="335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84906" y="2675141"/>
            <a:ext cx="3735530" cy="707886"/>
          </a:xfrm>
          <a:prstGeom prst="rect">
            <a:avLst/>
          </a:prstGeom>
          <a:noFill/>
        </p:spPr>
        <p:txBody>
          <a:bodyPr wrap="square" rtlCol="0">
            <a:spAutoFit/>
          </a:bodyPr>
          <a:lstStyle/>
          <a:p>
            <a:pPr algn="ctr"/>
            <a:r>
              <a:rPr lang="en-IN" sz="4000" dirty="0"/>
              <a:t>Total bits: 224</a:t>
            </a:r>
          </a:p>
        </p:txBody>
      </p:sp>
    </p:spTree>
    <p:extLst>
      <p:ext uri="{BB962C8B-B14F-4D97-AF65-F5344CB8AC3E}">
        <p14:creationId xmlns:p14="http://schemas.microsoft.com/office/powerpoint/2010/main" val="379292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1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par>
                          <p:cTn id="22" fill="hold">
                            <p:stCondLst>
                              <p:cond delay="500"/>
                            </p:stCondLst>
                            <p:childTnLst>
                              <p:par>
                                <p:cTn id="23" presetID="21" presetClass="entr" presetSubtype="1"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heel(1)">
                                      <p:cBhvr>
                                        <p:cTn id="25" dur="10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down)">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down)">
                                      <p:cBhvr>
                                        <p:cTn id="42" dur="500"/>
                                        <p:tgtEl>
                                          <p:spTgt spid="62"/>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down)">
                                      <p:cBhvr>
                                        <p:cTn id="50" dur="500"/>
                                        <p:tgtEl>
                                          <p:spTgt spid="63"/>
                                        </p:tgtEl>
                                      </p:cBhvr>
                                    </p:animEffect>
                                  </p:childTnLst>
                                </p:cTn>
                              </p:par>
                              <p:par>
                                <p:cTn id="51" presetID="22" presetClass="entr" presetSubtype="1"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up)">
                                      <p:cBhvr>
                                        <p:cTn id="53" dur="500"/>
                                        <p:tgtEl>
                                          <p:spTgt spid="78"/>
                                        </p:tgtEl>
                                      </p:cBhvr>
                                    </p:animEffect>
                                  </p:childTnLst>
                                </p:cTn>
                              </p:par>
                            </p:childTnLst>
                          </p:cTn>
                        </p:par>
                        <p:par>
                          <p:cTn id="54" fill="hold">
                            <p:stCondLst>
                              <p:cond delay="1500"/>
                            </p:stCondLst>
                            <p:childTnLst>
                              <p:par>
                                <p:cTn id="55" presetID="22" presetClass="entr" presetSubtype="4"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wipe(down)">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ipe(down)">
                                      <p:cBhvr>
                                        <p:cTn id="67" dur="500"/>
                                        <p:tgtEl>
                                          <p:spTgt spid="79"/>
                                        </p:tgtEl>
                                      </p:cBhvr>
                                    </p:animEffect>
                                  </p:childTnLst>
                                </p:cTn>
                              </p:par>
                              <p:par>
                                <p:cTn id="68" presetID="1" presetClass="exit" presetSubtype="0" fill="hold" grpId="1" nodeType="withEffect">
                                  <p:stCondLst>
                                    <p:cond delay="0"/>
                                  </p:stCondLst>
                                  <p:childTnLst>
                                    <p:set>
                                      <p:cBhvr>
                                        <p:cTn id="69" dur="1" fill="hold">
                                          <p:stCondLst>
                                            <p:cond delay="0"/>
                                          </p:stCondLst>
                                        </p:cTn>
                                        <p:tgtEl>
                                          <p:spTgt spid="6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77"/>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63"/>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7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7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down)">
                                      <p:cBhvr>
                                        <p:cTn id="87" dur="500"/>
                                        <p:tgtEl>
                                          <p:spTgt spid="8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wipe(down)">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wipe(down)">
                                      <p:cBhvr>
                                        <p:cTn id="107" dur="500"/>
                                        <p:tgtEl>
                                          <p:spTgt spid="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1" grpId="0" animBg="1"/>
      <p:bldP spid="42" grpId="0" animBg="1"/>
      <p:bldP spid="43" grpId="0" animBg="1"/>
      <p:bldP spid="44" grpId="0" animBg="1"/>
      <p:bldP spid="45" grpId="0" animBg="1"/>
      <p:bldP spid="49" grpId="0" animBg="1"/>
      <p:bldP spid="50" grpId="0" animBg="1"/>
      <p:bldP spid="51" grpId="0" animBg="1"/>
      <p:bldP spid="51" grpId="1" animBg="1"/>
      <p:bldP spid="52" grpId="0" animBg="1"/>
      <p:bldP spid="62" grpId="0" animBg="1"/>
      <p:bldP spid="62" grpId="1" animBg="1"/>
      <p:bldP spid="63" grpId="0" animBg="1"/>
      <p:bldP spid="63" grpId="1" animBg="1"/>
      <p:bldP spid="76" grpId="0" animBg="1"/>
      <p:bldP spid="76" grpId="1" animBg="1"/>
      <p:bldP spid="79" grpId="0" animBg="1"/>
      <p:bldP spid="82" grpId="0" animBg="1"/>
      <p:bldP spid="83" grpId="0" animBg="1"/>
      <p:bldP spid="84"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Huffman Codes - Algorithm</a:t>
            </a:r>
          </a:p>
        </p:txBody>
      </p:sp>
      <p:sp>
        <p:nvSpPr>
          <p:cNvPr id="3" name="Content Placeholder 2"/>
          <p:cNvSpPr>
            <a:spLocks noGrp="1"/>
          </p:cNvSpPr>
          <p:nvPr>
            <p:ph idx="1"/>
          </p:nvPr>
        </p:nvSpPr>
        <p:spPr>
          <a:solidFill>
            <a:srgbClr val="424242"/>
          </a:solidFill>
        </p:spPr>
        <p:txBody>
          <a:bodyPr/>
          <a:lstStyle/>
          <a:p>
            <a:pPr marL="0" indent="0" algn="l">
              <a:spcAft>
                <a:spcPts val="0"/>
              </a:spcAft>
              <a:buNone/>
            </a:pPr>
            <a:r>
              <a:rPr lang="en-US" b="1" dirty="0">
                <a:solidFill>
                  <a:schemeClr val="tx2">
                    <a:lumMod val="60000"/>
                    <a:lumOff val="40000"/>
                  </a:schemeClr>
                </a:solidFill>
                <a:latin typeface="Consolas" pitchFamily="49" charset="0"/>
                <a:cs typeface="Consolas" pitchFamily="49" charset="0"/>
              </a:rPr>
              <a:t>Algorithm: HUFFMAN (C)</a:t>
            </a:r>
          </a:p>
          <a:p>
            <a:pPr marL="0" indent="0" algn="l">
              <a:spcAft>
                <a:spcPts val="0"/>
              </a:spcAft>
              <a:buNone/>
            </a:pPr>
            <a:r>
              <a:rPr lang="en-US" sz="1800" b="1" dirty="0">
                <a:solidFill>
                  <a:srgbClr val="C00000"/>
                </a:solidFill>
                <a:latin typeface="Consolas" pitchFamily="49" charset="0"/>
                <a:cs typeface="Consolas" pitchFamily="49" charset="0"/>
              </a:rPr>
              <a:t>create a priority queue Q consisting of each unique character.</a:t>
            </a:r>
          </a:p>
          <a:p>
            <a:pPr marL="0" indent="0" algn="l">
              <a:spcAft>
                <a:spcPts val="0"/>
              </a:spcAft>
              <a:buNone/>
            </a:pPr>
            <a:r>
              <a:rPr lang="en-US" sz="1800" b="1" dirty="0">
                <a:solidFill>
                  <a:srgbClr val="C00000"/>
                </a:solidFill>
                <a:latin typeface="Consolas" pitchFamily="49" charset="0"/>
                <a:cs typeface="Consolas" pitchFamily="49" charset="0"/>
              </a:rPr>
              <a:t>sort then in ascending order of their frequencies</a:t>
            </a:r>
          </a:p>
          <a:p>
            <a:pPr marL="0" indent="0" algn="l">
              <a:spcAft>
                <a:spcPts val="0"/>
              </a:spcAft>
              <a:buNone/>
            </a:pPr>
            <a:r>
              <a:rPr lang="en-US" b="1" dirty="0">
                <a:solidFill>
                  <a:srgbClr val="F9C5D7"/>
                </a:solidFill>
                <a:latin typeface="Consolas" pitchFamily="49" charset="0"/>
                <a:cs typeface="Consolas" pitchFamily="49" charset="0"/>
              </a:rPr>
              <a:t>n = |C|</a:t>
            </a:r>
          </a:p>
          <a:p>
            <a:pPr marL="0" indent="0" algn="l">
              <a:spcAft>
                <a:spcPts val="0"/>
              </a:spcAft>
              <a:buNone/>
            </a:pPr>
            <a:r>
              <a:rPr lang="en-US" b="1" dirty="0">
                <a:solidFill>
                  <a:srgbClr val="F9C5D7"/>
                </a:solidFill>
                <a:latin typeface="Consolas" pitchFamily="49" charset="0"/>
                <a:cs typeface="Consolas" pitchFamily="49" charset="0"/>
              </a:rPr>
              <a:t>Q = C</a:t>
            </a:r>
          </a:p>
          <a:p>
            <a:pPr marL="0" indent="0" algn="l">
              <a:spcAft>
                <a:spcPts val="0"/>
              </a:spcAft>
              <a:buNone/>
            </a:pPr>
            <a:r>
              <a:rPr lang="en-US" b="1" dirty="0">
                <a:solidFill>
                  <a:srgbClr val="F9C5D7"/>
                </a:solidFill>
                <a:latin typeface="Consolas" pitchFamily="49" charset="0"/>
                <a:cs typeface="Consolas" pitchFamily="49" charset="0"/>
              </a:rPr>
              <a:t>for </a:t>
            </a:r>
            <a:r>
              <a:rPr lang="en-US" b="1" dirty="0" err="1">
                <a:solidFill>
                  <a:srgbClr val="F9C5D7"/>
                </a:solidFill>
                <a:latin typeface="Consolas" pitchFamily="49" charset="0"/>
                <a:cs typeface="Consolas" pitchFamily="49" charset="0"/>
              </a:rPr>
              <a:t>i</a:t>
            </a:r>
            <a:r>
              <a:rPr lang="en-US" b="1" dirty="0">
                <a:solidFill>
                  <a:srgbClr val="F9C5D7"/>
                </a:solidFill>
                <a:latin typeface="Consolas" pitchFamily="49" charset="0"/>
                <a:cs typeface="Consolas" pitchFamily="49" charset="0"/>
              </a:rPr>
              <a:t> = 1 to n-1</a:t>
            </a:r>
          </a:p>
          <a:p>
            <a:pPr marL="0" indent="0" algn="l">
              <a:spcAft>
                <a:spcPts val="0"/>
              </a:spcAft>
              <a:buNone/>
            </a:pPr>
            <a:r>
              <a:rPr lang="en-US" b="1" dirty="0">
                <a:solidFill>
                  <a:srgbClr val="F9C5D7"/>
                </a:solidFill>
                <a:latin typeface="Consolas" pitchFamily="49" charset="0"/>
                <a:cs typeface="Consolas" pitchFamily="49" charset="0"/>
              </a:rPr>
              <a:t>        allocate a new node z</a:t>
            </a:r>
          </a:p>
          <a:p>
            <a:pPr marL="0" indent="0" algn="l">
              <a:spcAft>
                <a:spcPts val="0"/>
              </a:spcAft>
              <a:buNone/>
            </a:pPr>
            <a:r>
              <a:rPr lang="en-US" b="1" dirty="0">
                <a:solidFill>
                  <a:srgbClr val="F9C5D7"/>
                </a:solidFill>
                <a:latin typeface="Consolas" pitchFamily="49" charset="0"/>
                <a:cs typeface="Consolas" pitchFamily="49" charset="0"/>
              </a:rPr>
              <a:t>        </a:t>
            </a:r>
            <a:r>
              <a:rPr lang="en-US" b="1" dirty="0" err="1">
                <a:solidFill>
                  <a:srgbClr val="F9C5D7"/>
                </a:solidFill>
                <a:latin typeface="Consolas" pitchFamily="49" charset="0"/>
                <a:cs typeface="Consolas" pitchFamily="49" charset="0"/>
              </a:rPr>
              <a:t>z.left</a:t>
            </a:r>
            <a:r>
              <a:rPr lang="en-US" b="1" dirty="0">
                <a:solidFill>
                  <a:srgbClr val="F9C5D7"/>
                </a:solidFill>
                <a:latin typeface="Consolas" pitchFamily="49" charset="0"/>
                <a:cs typeface="Consolas" pitchFamily="49" charset="0"/>
              </a:rPr>
              <a:t> = x = EXTRACT-MIN(Q)</a:t>
            </a:r>
          </a:p>
          <a:p>
            <a:pPr marL="0" indent="0" algn="l">
              <a:spcAft>
                <a:spcPts val="0"/>
              </a:spcAft>
              <a:buNone/>
            </a:pPr>
            <a:r>
              <a:rPr lang="en-US" b="1" dirty="0">
                <a:solidFill>
                  <a:srgbClr val="F9C5D7"/>
                </a:solidFill>
                <a:latin typeface="Consolas" pitchFamily="49" charset="0"/>
                <a:cs typeface="Consolas" pitchFamily="49" charset="0"/>
              </a:rPr>
              <a:t>        </a:t>
            </a:r>
            <a:r>
              <a:rPr lang="en-US" b="1" dirty="0" err="1">
                <a:solidFill>
                  <a:srgbClr val="F9C5D7"/>
                </a:solidFill>
                <a:latin typeface="Consolas" pitchFamily="49" charset="0"/>
                <a:cs typeface="Consolas" pitchFamily="49" charset="0"/>
              </a:rPr>
              <a:t>z.right</a:t>
            </a:r>
            <a:r>
              <a:rPr lang="en-US" b="1" dirty="0">
                <a:solidFill>
                  <a:srgbClr val="F9C5D7"/>
                </a:solidFill>
                <a:latin typeface="Consolas" pitchFamily="49" charset="0"/>
                <a:cs typeface="Consolas" pitchFamily="49" charset="0"/>
              </a:rPr>
              <a:t> = y = EXTRACT-MIN(Q)</a:t>
            </a:r>
          </a:p>
          <a:p>
            <a:pPr marL="0" indent="0" algn="l">
              <a:spcAft>
                <a:spcPts val="0"/>
              </a:spcAft>
              <a:buNone/>
            </a:pPr>
            <a:r>
              <a:rPr lang="en-US" b="1" dirty="0">
                <a:solidFill>
                  <a:srgbClr val="F9C5D7"/>
                </a:solidFill>
                <a:latin typeface="Consolas" pitchFamily="49" charset="0"/>
                <a:cs typeface="Consolas" pitchFamily="49" charset="0"/>
              </a:rPr>
              <a:t>        </a:t>
            </a:r>
            <a:r>
              <a:rPr lang="en-US" b="1" dirty="0" err="1">
                <a:solidFill>
                  <a:srgbClr val="F9C5D7"/>
                </a:solidFill>
                <a:latin typeface="Consolas" pitchFamily="49" charset="0"/>
                <a:cs typeface="Consolas" pitchFamily="49" charset="0"/>
              </a:rPr>
              <a:t>z.freq</a:t>
            </a:r>
            <a:r>
              <a:rPr lang="en-US" b="1" dirty="0">
                <a:solidFill>
                  <a:srgbClr val="F9C5D7"/>
                </a:solidFill>
                <a:latin typeface="Consolas" pitchFamily="49" charset="0"/>
                <a:cs typeface="Consolas" pitchFamily="49" charset="0"/>
              </a:rPr>
              <a:t> = </a:t>
            </a:r>
            <a:r>
              <a:rPr lang="en-US" b="1" dirty="0" err="1">
                <a:solidFill>
                  <a:srgbClr val="F9C5D7"/>
                </a:solidFill>
                <a:latin typeface="Consolas" pitchFamily="49" charset="0"/>
                <a:cs typeface="Consolas" pitchFamily="49" charset="0"/>
              </a:rPr>
              <a:t>x.freq</a:t>
            </a:r>
            <a:r>
              <a:rPr lang="en-US" b="1" dirty="0">
                <a:solidFill>
                  <a:srgbClr val="F9C5D7"/>
                </a:solidFill>
                <a:latin typeface="Consolas" pitchFamily="49" charset="0"/>
                <a:cs typeface="Consolas" pitchFamily="49" charset="0"/>
              </a:rPr>
              <a:t> + </a:t>
            </a:r>
            <a:r>
              <a:rPr lang="en-US" b="1" dirty="0" err="1">
                <a:solidFill>
                  <a:srgbClr val="F9C5D7"/>
                </a:solidFill>
                <a:latin typeface="Consolas" pitchFamily="49" charset="0"/>
                <a:cs typeface="Consolas" pitchFamily="49" charset="0"/>
              </a:rPr>
              <a:t>y.freq</a:t>
            </a:r>
            <a:endParaRPr lang="en-US" b="1" dirty="0">
              <a:solidFill>
                <a:srgbClr val="F9C5D7"/>
              </a:solidFill>
              <a:latin typeface="Consolas" pitchFamily="49" charset="0"/>
              <a:cs typeface="Consolas" pitchFamily="49" charset="0"/>
            </a:endParaRPr>
          </a:p>
          <a:p>
            <a:pPr marL="0" indent="0" algn="l">
              <a:spcAft>
                <a:spcPts val="0"/>
              </a:spcAft>
              <a:buNone/>
            </a:pPr>
            <a:r>
              <a:rPr lang="en-US" b="1" dirty="0">
                <a:solidFill>
                  <a:srgbClr val="F9C5D7"/>
                </a:solidFill>
                <a:latin typeface="Consolas" pitchFamily="49" charset="0"/>
                <a:cs typeface="Consolas" pitchFamily="49" charset="0"/>
              </a:rPr>
              <a:t>        INSERT(</a:t>
            </a:r>
            <a:r>
              <a:rPr lang="en-US" b="1" dirty="0" err="1">
                <a:solidFill>
                  <a:srgbClr val="F9C5D7"/>
                </a:solidFill>
                <a:latin typeface="Consolas" pitchFamily="49" charset="0"/>
                <a:cs typeface="Consolas" pitchFamily="49" charset="0"/>
              </a:rPr>
              <a:t>Q,z</a:t>
            </a:r>
            <a:r>
              <a:rPr lang="en-US" b="1" dirty="0">
                <a:solidFill>
                  <a:srgbClr val="F9C5D7"/>
                </a:solidFill>
                <a:latin typeface="Consolas" pitchFamily="49" charset="0"/>
                <a:cs typeface="Consolas" pitchFamily="49" charset="0"/>
              </a:rPr>
              <a:t>)</a:t>
            </a:r>
          </a:p>
          <a:p>
            <a:pPr marL="0" indent="0" algn="l">
              <a:spcAft>
                <a:spcPts val="0"/>
              </a:spcAft>
              <a:buNone/>
            </a:pPr>
            <a:r>
              <a:rPr lang="en-US" b="1" dirty="0">
                <a:solidFill>
                  <a:srgbClr val="F9C5D7"/>
                </a:solidFill>
                <a:latin typeface="Consolas" pitchFamily="49" charset="0"/>
                <a:cs typeface="Consolas" pitchFamily="49" charset="0"/>
              </a:rPr>
              <a:t>return EXTRACT-MIN(Q)  // </a:t>
            </a:r>
            <a:r>
              <a:rPr lang="en-US" sz="2200" b="1" dirty="0">
                <a:solidFill>
                  <a:srgbClr val="F9C5D7"/>
                </a:solidFill>
                <a:latin typeface="Consolas" pitchFamily="49" charset="0"/>
                <a:cs typeface="Consolas" pitchFamily="49" charset="0"/>
              </a:rPr>
              <a:t>return the root of the tree</a:t>
            </a:r>
          </a:p>
          <a:p>
            <a:endParaRPr lang="en-US" dirty="0"/>
          </a:p>
        </p:txBody>
      </p:sp>
    </p:spTree>
    <p:extLst>
      <p:ext uri="{BB962C8B-B14F-4D97-AF65-F5344CB8AC3E}">
        <p14:creationId xmlns:p14="http://schemas.microsoft.com/office/powerpoint/2010/main" val="31028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p:sp>
        <p:nvSpPr>
          <p:cNvPr id="3" name="Content Placeholder 2"/>
          <p:cNvSpPr>
            <a:spLocks noGrp="1"/>
          </p:cNvSpPr>
          <p:nvPr>
            <p:ph idx="1"/>
          </p:nvPr>
        </p:nvSpPr>
        <p:spPr/>
        <p:txBody>
          <a:bodyPr/>
          <a:lstStyle/>
          <a:p>
            <a:r>
              <a:rPr lang="en-US" dirty="0"/>
              <a:t>Find an optimal Huffman code for the following set of frequency. </a:t>
            </a:r>
          </a:p>
          <a:p>
            <a:pPr marL="457200" indent="-457200">
              <a:buFont typeface="+mj-lt"/>
              <a:buAutoNum type="arabicPeriod"/>
            </a:pPr>
            <a:r>
              <a:rPr lang="en-US" dirty="0"/>
              <a:t>a : 50,    b : 20, c : 15, d : 30.</a:t>
            </a:r>
          </a:p>
          <a:p>
            <a:pPr marL="457200" indent="-457200">
              <a:buFont typeface="+mj-lt"/>
              <a:buAutoNum type="arabicPeriod"/>
            </a:pPr>
            <a:r>
              <a:rPr lang="en-US" dirty="0"/>
              <a:t>Frequency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Frequency </a:t>
            </a:r>
          </a:p>
          <a:p>
            <a:endParaRPr lang="en-US" dirty="0"/>
          </a:p>
        </p:txBody>
      </p:sp>
      <p:graphicFrame>
        <p:nvGraphicFramePr>
          <p:cNvPr id="4" name="Table 3"/>
          <p:cNvGraphicFramePr>
            <a:graphicFrameLocks noGrp="1"/>
          </p:cNvGraphicFramePr>
          <p:nvPr/>
        </p:nvGraphicFramePr>
        <p:xfrm>
          <a:off x="1631576" y="2291123"/>
          <a:ext cx="8928849" cy="1035784"/>
        </p:xfrm>
        <a:graphic>
          <a:graphicData uri="http://schemas.openxmlformats.org/drawingml/2006/table">
            <a:tbl>
              <a:tblPr firstRow="1" firstCol="1" bandRow="1">
                <a:tableStyleId>{21E4AEA4-8DFA-4A89-87EB-49C32662AFE0}</a:tableStyleId>
              </a:tblPr>
              <a:tblGrid>
                <a:gridCol w="3240741">
                  <a:extLst>
                    <a:ext uri="{9D8B030D-6E8A-4147-A177-3AD203B41FA5}">
                      <a16:colId xmlns:a16="http://schemas.microsoft.com/office/drawing/2014/main" val="354366288"/>
                    </a:ext>
                  </a:extLst>
                </a:gridCol>
                <a:gridCol w="948018">
                  <a:extLst>
                    <a:ext uri="{9D8B030D-6E8A-4147-A177-3AD203B41FA5}">
                      <a16:colId xmlns:a16="http://schemas.microsoft.com/office/drawing/2014/main" val="1307534128"/>
                    </a:ext>
                  </a:extLst>
                </a:gridCol>
                <a:gridCol w="948018">
                  <a:extLst>
                    <a:ext uri="{9D8B030D-6E8A-4147-A177-3AD203B41FA5}">
                      <a16:colId xmlns:a16="http://schemas.microsoft.com/office/drawing/2014/main" val="1566708603"/>
                    </a:ext>
                  </a:extLst>
                </a:gridCol>
                <a:gridCol w="948018">
                  <a:extLst>
                    <a:ext uri="{9D8B030D-6E8A-4147-A177-3AD203B41FA5}">
                      <a16:colId xmlns:a16="http://schemas.microsoft.com/office/drawing/2014/main" val="931776294"/>
                    </a:ext>
                  </a:extLst>
                </a:gridCol>
                <a:gridCol w="948018">
                  <a:extLst>
                    <a:ext uri="{9D8B030D-6E8A-4147-A177-3AD203B41FA5}">
                      <a16:colId xmlns:a16="http://schemas.microsoft.com/office/drawing/2014/main" val="3173872714"/>
                    </a:ext>
                  </a:extLst>
                </a:gridCol>
                <a:gridCol w="948018">
                  <a:extLst>
                    <a:ext uri="{9D8B030D-6E8A-4147-A177-3AD203B41FA5}">
                      <a16:colId xmlns:a16="http://schemas.microsoft.com/office/drawing/2014/main" val="699234910"/>
                    </a:ext>
                  </a:extLst>
                </a:gridCol>
                <a:gridCol w="948018">
                  <a:extLst>
                    <a:ext uri="{9D8B030D-6E8A-4147-A177-3AD203B41FA5}">
                      <a16:colId xmlns:a16="http://schemas.microsoft.com/office/drawing/2014/main" val="2308475217"/>
                    </a:ext>
                  </a:extLst>
                </a:gridCol>
              </a:tblGrid>
              <a:tr h="517892">
                <a:tc>
                  <a:txBody>
                    <a:bodyPr/>
                    <a:lstStyle/>
                    <a:p>
                      <a:pPr marL="0" marR="0" algn="ctr">
                        <a:lnSpc>
                          <a:spcPct val="115000"/>
                        </a:lnSpc>
                        <a:spcBef>
                          <a:spcPts val="0"/>
                        </a:spcBef>
                        <a:spcAft>
                          <a:spcPts val="0"/>
                        </a:spcAft>
                      </a:pPr>
                      <a:r>
                        <a:rPr lang="en-US" sz="2400" b="0" dirty="0">
                          <a:solidFill>
                            <a:srgbClr val="C00000"/>
                          </a:solidFill>
                          <a:effectLst/>
                        </a:rPr>
                        <a:t>Characters</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991759993"/>
                  </a:ext>
                </a:extLst>
              </a:tr>
              <a:tr h="517892">
                <a:tc>
                  <a:txBody>
                    <a:bodyPr/>
                    <a:lstStyle/>
                    <a:p>
                      <a:pPr marL="0" marR="0">
                        <a:lnSpc>
                          <a:spcPct val="115000"/>
                        </a:lnSpc>
                        <a:spcBef>
                          <a:spcPts val="0"/>
                        </a:spcBef>
                        <a:spcAft>
                          <a:spcPts val="0"/>
                        </a:spcAft>
                      </a:pPr>
                      <a:r>
                        <a:rPr lang="en-US" sz="2400" b="0" dirty="0">
                          <a:solidFill>
                            <a:srgbClr val="C00000"/>
                          </a:solidFill>
                          <a:effectLst/>
                        </a:rPr>
                        <a:t>Frequency (in thousand)</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algn="ctr">
                        <a:lnSpc>
                          <a:spcPct val="115000"/>
                        </a:lnSpc>
                        <a:spcBef>
                          <a:spcPts val="0"/>
                        </a:spcBef>
                        <a:spcAft>
                          <a:spcPts val="0"/>
                        </a:spcAft>
                      </a:pPr>
                      <a:r>
                        <a:rPr lang="en-US" sz="2400" dirty="0">
                          <a:effectLst/>
                        </a:rPr>
                        <a:t>24</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12</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10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400" dirty="0">
                          <a:effectLst/>
                        </a:rPr>
                        <a:t>5</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1834702"/>
                  </a:ext>
                </a:extLst>
              </a:tr>
            </a:tbl>
          </a:graphicData>
        </a:graphic>
      </p:graphicFrame>
      <p:graphicFrame>
        <p:nvGraphicFramePr>
          <p:cNvPr id="5" name="Table 4"/>
          <p:cNvGraphicFramePr>
            <a:graphicFrameLocks noGrp="1"/>
          </p:cNvGraphicFramePr>
          <p:nvPr/>
        </p:nvGraphicFramePr>
        <p:xfrm>
          <a:off x="1826557" y="4233100"/>
          <a:ext cx="8538886" cy="1035784"/>
        </p:xfrm>
        <a:graphic>
          <a:graphicData uri="http://schemas.openxmlformats.org/drawingml/2006/table">
            <a:tbl>
              <a:tblPr firstRow="1" firstCol="1" bandRow="1">
                <a:tableStyleId>{21E4AEA4-8DFA-4A89-87EB-49C32662AFE0}</a:tableStyleId>
              </a:tblPr>
              <a:tblGrid>
                <a:gridCol w="3142943">
                  <a:extLst>
                    <a:ext uri="{9D8B030D-6E8A-4147-A177-3AD203B41FA5}">
                      <a16:colId xmlns:a16="http://schemas.microsoft.com/office/drawing/2014/main" val="354366288"/>
                    </a:ext>
                  </a:extLst>
                </a:gridCol>
                <a:gridCol w="770849">
                  <a:extLst>
                    <a:ext uri="{9D8B030D-6E8A-4147-A177-3AD203B41FA5}">
                      <a16:colId xmlns:a16="http://schemas.microsoft.com/office/drawing/2014/main" val="1307534128"/>
                    </a:ext>
                  </a:extLst>
                </a:gridCol>
                <a:gridCol w="770849">
                  <a:extLst>
                    <a:ext uri="{9D8B030D-6E8A-4147-A177-3AD203B41FA5}">
                      <a16:colId xmlns:a16="http://schemas.microsoft.com/office/drawing/2014/main" val="1566708603"/>
                    </a:ext>
                  </a:extLst>
                </a:gridCol>
                <a:gridCol w="770849">
                  <a:extLst>
                    <a:ext uri="{9D8B030D-6E8A-4147-A177-3AD203B41FA5}">
                      <a16:colId xmlns:a16="http://schemas.microsoft.com/office/drawing/2014/main" val="931776294"/>
                    </a:ext>
                  </a:extLst>
                </a:gridCol>
                <a:gridCol w="770849">
                  <a:extLst>
                    <a:ext uri="{9D8B030D-6E8A-4147-A177-3AD203B41FA5}">
                      <a16:colId xmlns:a16="http://schemas.microsoft.com/office/drawing/2014/main" val="3173872714"/>
                    </a:ext>
                  </a:extLst>
                </a:gridCol>
                <a:gridCol w="770849">
                  <a:extLst>
                    <a:ext uri="{9D8B030D-6E8A-4147-A177-3AD203B41FA5}">
                      <a16:colId xmlns:a16="http://schemas.microsoft.com/office/drawing/2014/main" val="699234910"/>
                    </a:ext>
                  </a:extLst>
                </a:gridCol>
                <a:gridCol w="770849">
                  <a:extLst>
                    <a:ext uri="{9D8B030D-6E8A-4147-A177-3AD203B41FA5}">
                      <a16:colId xmlns:a16="http://schemas.microsoft.com/office/drawing/2014/main" val="2308475217"/>
                    </a:ext>
                  </a:extLst>
                </a:gridCol>
                <a:gridCol w="770849">
                  <a:extLst>
                    <a:ext uri="{9D8B030D-6E8A-4147-A177-3AD203B41FA5}">
                      <a16:colId xmlns:a16="http://schemas.microsoft.com/office/drawing/2014/main" val="4084856429"/>
                    </a:ext>
                  </a:extLst>
                </a:gridCol>
              </a:tblGrid>
              <a:tr h="517892">
                <a:tc>
                  <a:txBody>
                    <a:bodyPr/>
                    <a:lstStyle/>
                    <a:p>
                      <a:pPr marL="0" marR="0" algn="ctr">
                        <a:lnSpc>
                          <a:spcPct val="115000"/>
                        </a:lnSpc>
                        <a:spcBef>
                          <a:spcPts val="0"/>
                        </a:spcBef>
                        <a:spcAft>
                          <a:spcPts val="0"/>
                        </a:spcAft>
                      </a:pPr>
                      <a:r>
                        <a:rPr lang="en-US" sz="2400" b="0" dirty="0">
                          <a:solidFill>
                            <a:srgbClr val="C00000"/>
                          </a:solidFill>
                          <a:effectLst/>
                        </a:rPr>
                        <a:t>Characters</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a</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latin typeface="+mn-lt"/>
                          <a:ea typeface="+mn-ea"/>
                          <a:cs typeface="+mn-cs"/>
                        </a:rPr>
                        <a:t>b</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c</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d</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e</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rPr>
                        <a:t>f</a:t>
                      </a:r>
                      <a:endPar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rPr>
                        <a:t>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3991759993"/>
                  </a:ext>
                </a:extLst>
              </a:tr>
              <a:tr h="517892">
                <a:tc>
                  <a:txBody>
                    <a:bodyPr/>
                    <a:lstStyle/>
                    <a:p>
                      <a:pPr marL="0" marR="0">
                        <a:lnSpc>
                          <a:spcPct val="115000"/>
                        </a:lnSpc>
                        <a:spcBef>
                          <a:spcPts val="0"/>
                        </a:spcBef>
                        <a:spcAft>
                          <a:spcPts val="0"/>
                        </a:spcAft>
                      </a:pPr>
                      <a:r>
                        <a:rPr lang="en-US" sz="2400" b="0" dirty="0">
                          <a:solidFill>
                            <a:srgbClr val="C00000"/>
                          </a:solidFill>
                          <a:effectLst/>
                        </a:rPr>
                        <a:t>Frequency (in thousand)</a:t>
                      </a:r>
                      <a:endParaRPr lang="en-US" sz="2400" b="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400" dirty="0">
                          <a:effectLst/>
                        </a:rPr>
                        <a:t>37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28</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29</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13</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30</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rPr>
                        <a:t>17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Shruti" panose="020B0502040204020203" pitchFamily="34" charset="0"/>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834702"/>
                  </a:ext>
                </a:extLst>
              </a:tr>
            </a:tbl>
          </a:graphicData>
        </a:graphic>
      </p:graphicFrame>
    </p:spTree>
    <p:extLst>
      <p:ext uri="{BB962C8B-B14F-4D97-AF65-F5344CB8AC3E}">
        <p14:creationId xmlns:p14="http://schemas.microsoft.com/office/powerpoint/2010/main" val="238532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131D-3C7A-4C93-B9B8-ABE10ABE6793}"/>
              </a:ext>
            </a:extLst>
          </p:cNvPr>
          <p:cNvSpPr>
            <a:spLocks noGrp="1"/>
          </p:cNvSpPr>
          <p:nvPr>
            <p:ph type="title"/>
          </p:nvPr>
        </p:nvSpPr>
        <p:spPr/>
        <p:txBody>
          <a:bodyPr>
            <a:normAutofit fontScale="90000"/>
          </a:bodyPr>
          <a:lstStyle/>
          <a:p>
            <a:endParaRPr lang="en-IN"/>
          </a:p>
        </p:txBody>
      </p:sp>
      <p:pic>
        <p:nvPicPr>
          <p:cNvPr id="5" name="Content Placeholder 4" descr="Graphical user interface&#10;&#10;Description automatically generated with medium confidence">
            <a:extLst>
              <a:ext uri="{FF2B5EF4-FFF2-40B4-BE49-F238E27FC236}">
                <a16:creationId xmlns:a16="http://schemas.microsoft.com/office/drawing/2014/main" id="{DDC52667-A1D1-4123-9170-2B6DC06FA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156" y="856456"/>
            <a:ext cx="6496050" cy="1638300"/>
          </a:xfrm>
        </p:spPr>
      </p:pic>
      <p:sp>
        <p:nvSpPr>
          <p:cNvPr id="7" name="TextBox 6">
            <a:extLst>
              <a:ext uri="{FF2B5EF4-FFF2-40B4-BE49-F238E27FC236}">
                <a16:creationId xmlns:a16="http://schemas.microsoft.com/office/drawing/2014/main" id="{D292F07A-2818-4553-A904-06CDBB27F38E}"/>
              </a:ext>
            </a:extLst>
          </p:cNvPr>
          <p:cNvSpPr txBox="1"/>
          <p:nvPr/>
        </p:nvSpPr>
        <p:spPr>
          <a:xfrm>
            <a:off x="2647156" y="3486082"/>
            <a:ext cx="6496050" cy="1754326"/>
          </a:xfrm>
          <a:prstGeom prst="rect">
            <a:avLst/>
          </a:prstGeom>
          <a:noFill/>
        </p:spPr>
        <p:txBody>
          <a:bodyPr wrap="square">
            <a:spAutoFit/>
          </a:bodyPr>
          <a:lstStyle/>
          <a:p>
            <a:r>
              <a:rPr lang="en-US" b="1" dirty="0"/>
              <a:t>Total number of bits in Huffman encoded message</a:t>
            </a:r>
          </a:p>
          <a:p>
            <a:endParaRPr lang="en-US" dirty="0"/>
          </a:p>
          <a:p>
            <a:r>
              <a:rPr lang="en-US" dirty="0"/>
              <a:t>= Total number of characters in the message x Average code length per character</a:t>
            </a:r>
          </a:p>
          <a:p>
            <a:endParaRPr lang="en-US" dirty="0"/>
          </a:p>
          <a:p>
            <a:r>
              <a:rPr lang="en-US" dirty="0"/>
              <a:t>= ∑ ( </a:t>
            </a:r>
            <a:r>
              <a:rPr lang="en-US" dirty="0" err="1"/>
              <a:t>frequency</a:t>
            </a:r>
            <a:r>
              <a:rPr lang="en-US" baseline="-25000" dirty="0" err="1"/>
              <a:t>i</a:t>
            </a:r>
            <a:r>
              <a:rPr lang="en-US" dirty="0"/>
              <a:t> x Code </a:t>
            </a:r>
            <a:r>
              <a:rPr lang="en-US" dirty="0" err="1"/>
              <a:t>length</a:t>
            </a:r>
            <a:r>
              <a:rPr lang="en-US" baseline="-25000" dirty="0" err="1"/>
              <a:t>i</a:t>
            </a:r>
            <a:r>
              <a:rPr lang="en-US" dirty="0"/>
              <a:t> )</a:t>
            </a:r>
            <a:endParaRPr lang="en-IN" dirty="0"/>
          </a:p>
        </p:txBody>
      </p:sp>
    </p:spTree>
    <p:extLst>
      <p:ext uri="{BB962C8B-B14F-4D97-AF65-F5344CB8AC3E}">
        <p14:creationId xmlns:p14="http://schemas.microsoft.com/office/powerpoint/2010/main" val="2031492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EE0D-51F4-4D12-A05D-9787FF3D2A63}"/>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6DC53C64-2C98-4740-BD6A-6C8830772743}"/>
              </a:ext>
            </a:extLst>
          </p:cNvPr>
          <p:cNvSpPr>
            <a:spLocks noGrp="1"/>
          </p:cNvSpPr>
          <p:nvPr>
            <p:ph idx="1"/>
          </p:nvPr>
        </p:nvSpPr>
        <p:spPr/>
        <p:txBody>
          <a:bodyPr/>
          <a:lstStyle/>
          <a:p>
            <a:pPr marL="0" indent="0">
              <a:buNone/>
            </a:pPr>
            <a:r>
              <a:rPr lang="en-US" b="1" u="sng" dirty="0">
                <a:effectLst/>
              </a:rPr>
              <a:t>1. Huffman Code For Characters-</a:t>
            </a:r>
            <a:r>
              <a:rPr lang="en-US" dirty="0"/>
              <a:t> </a:t>
            </a:r>
          </a:p>
          <a:p>
            <a:pPr marL="0" indent="0">
              <a:buNone/>
            </a:pPr>
            <a:r>
              <a:rPr lang="en-US" dirty="0"/>
              <a:t>To write Huffman Code for any character, traverse the Huffman Tree from root node to the leaf node of that character.</a:t>
            </a:r>
          </a:p>
          <a:p>
            <a:pPr marL="0" indent="0">
              <a:buNone/>
            </a:pPr>
            <a:r>
              <a:rPr lang="en-US" dirty="0"/>
              <a:t>Following this rule, the Huffman Code for each character is-</a:t>
            </a:r>
          </a:p>
          <a:p>
            <a:pPr lvl="1">
              <a:buFont typeface="Arial" panose="020B0604020202020204" pitchFamily="34" charset="0"/>
              <a:buChar char="•"/>
            </a:pPr>
            <a:r>
              <a:rPr lang="en-US" dirty="0"/>
              <a:t>a = 111</a:t>
            </a:r>
          </a:p>
          <a:p>
            <a:pPr lvl="1">
              <a:buFont typeface="Arial" panose="020B0604020202020204" pitchFamily="34" charset="0"/>
              <a:buChar char="•"/>
            </a:pPr>
            <a:r>
              <a:rPr lang="en-US" dirty="0"/>
              <a:t>e = 10</a:t>
            </a:r>
          </a:p>
          <a:p>
            <a:pPr lvl="1">
              <a:buFont typeface="Arial" panose="020B0604020202020204" pitchFamily="34" charset="0"/>
              <a:buChar char="•"/>
            </a:pPr>
            <a:r>
              <a:rPr lang="en-US" dirty="0" err="1"/>
              <a:t>i</a:t>
            </a:r>
            <a:r>
              <a:rPr lang="en-US" dirty="0"/>
              <a:t> = 00</a:t>
            </a:r>
          </a:p>
          <a:p>
            <a:pPr lvl="1">
              <a:buFont typeface="Arial" panose="020B0604020202020204" pitchFamily="34" charset="0"/>
              <a:buChar char="•"/>
            </a:pPr>
            <a:r>
              <a:rPr lang="en-US" dirty="0"/>
              <a:t>o = 11001</a:t>
            </a:r>
          </a:p>
          <a:p>
            <a:pPr lvl="1">
              <a:buFont typeface="Arial" panose="020B0604020202020204" pitchFamily="34" charset="0"/>
              <a:buChar char="•"/>
            </a:pPr>
            <a:r>
              <a:rPr lang="en-US" dirty="0"/>
              <a:t>u = 1101</a:t>
            </a:r>
          </a:p>
          <a:p>
            <a:pPr lvl="1">
              <a:buFont typeface="Arial" panose="020B0604020202020204" pitchFamily="34" charset="0"/>
              <a:buChar char="•"/>
            </a:pPr>
            <a:r>
              <a:rPr lang="en-US" dirty="0"/>
              <a:t>s = 01</a:t>
            </a:r>
          </a:p>
          <a:p>
            <a:pPr lvl="1">
              <a:buFont typeface="Arial" panose="020B0604020202020204" pitchFamily="34" charset="0"/>
              <a:buChar char="•"/>
            </a:pPr>
            <a:r>
              <a:rPr lang="en-US" dirty="0"/>
              <a:t>t = 11000</a:t>
            </a:r>
          </a:p>
          <a:p>
            <a:r>
              <a:rPr lang="en-US" dirty="0"/>
              <a:t>From here, we can observe-</a:t>
            </a:r>
          </a:p>
          <a:p>
            <a:pPr>
              <a:buFont typeface="Arial" panose="020B0604020202020204" pitchFamily="34" charset="0"/>
              <a:buChar char="•"/>
            </a:pPr>
            <a:r>
              <a:rPr lang="en-US" dirty="0"/>
              <a:t>Characters occurring less frequently in the text are assigned the larger code.</a:t>
            </a:r>
          </a:p>
          <a:p>
            <a:pPr>
              <a:buFont typeface="Arial" panose="020B0604020202020204" pitchFamily="34" charset="0"/>
              <a:buChar char="•"/>
            </a:pPr>
            <a:r>
              <a:rPr lang="en-US" dirty="0"/>
              <a:t>Characters occurring more frequently in the text are assigned the smaller code.</a:t>
            </a:r>
          </a:p>
          <a:p>
            <a:endParaRPr lang="en-IN" dirty="0"/>
          </a:p>
        </p:txBody>
      </p:sp>
    </p:spTree>
    <p:extLst>
      <p:ext uri="{BB962C8B-B14F-4D97-AF65-F5344CB8AC3E}">
        <p14:creationId xmlns:p14="http://schemas.microsoft.com/office/powerpoint/2010/main" val="3084052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66AD-1BD5-4A9B-BACE-978C8D05C47F}"/>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16229CC2-758A-4ABB-BEFF-4857B4F019B9}"/>
              </a:ext>
            </a:extLst>
          </p:cNvPr>
          <p:cNvSpPr>
            <a:spLocks noGrp="1"/>
          </p:cNvSpPr>
          <p:nvPr>
            <p:ph idx="1"/>
          </p:nvPr>
        </p:nvSpPr>
        <p:spPr/>
        <p:txBody>
          <a:bodyPr/>
          <a:lstStyle/>
          <a:p>
            <a:pPr marL="0" indent="0">
              <a:buNone/>
            </a:pPr>
            <a:r>
              <a:rPr lang="en-US" sz="2000" b="1" u="sng" dirty="0">
                <a:effectLst/>
              </a:rPr>
              <a:t>2. Average Code Length-</a:t>
            </a:r>
            <a:endParaRPr lang="en-US" sz="2000" dirty="0"/>
          </a:p>
          <a:p>
            <a:pPr marL="0" indent="0">
              <a:buNone/>
            </a:pPr>
            <a:r>
              <a:rPr lang="en-US" sz="2000" dirty="0"/>
              <a:t>Using formula-01, we have-</a:t>
            </a:r>
          </a:p>
          <a:p>
            <a:pPr marL="0" indent="0">
              <a:buNone/>
            </a:pPr>
            <a:r>
              <a:rPr lang="en-US" sz="2000" dirty="0"/>
              <a:t>Average code length</a:t>
            </a:r>
          </a:p>
          <a:p>
            <a:pPr marL="0" indent="0">
              <a:buNone/>
            </a:pPr>
            <a:r>
              <a:rPr lang="en-US" sz="2000" dirty="0"/>
              <a:t>= ∑ ( </a:t>
            </a:r>
            <a:r>
              <a:rPr lang="en-US" sz="2000" dirty="0" err="1"/>
              <a:t>frequency</a:t>
            </a:r>
            <a:r>
              <a:rPr lang="en-US" sz="2000" baseline="-25000" dirty="0" err="1"/>
              <a:t>i</a:t>
            </a:r>
            <a:r>
              <a:rPr lang="en-US" sz="2000" dirty="0"/>
              <a:t> x code </a:t>
            </a:r>
            <a:r>
              <a:rPr lang="en-US" sz="2000" dirty="0" err="1"/>
              <a:t>length</a:t>
            </a:r>
            <a:r>
              <a:rPr lang="en-US" sz="2000" baseline="-25000" dirty="0" err="1"/>
              <a:t>i</a:t>
            </a:r>
            <a:r>
              <a:rPr lang="en-US" sz="2000" dirty="0"/>
              <a:t> ) / ∑ ( </a:t>
            </a:r>
            <a:r>
              <a:rPr lang="en-US" sz="2000" dirty="0" err="1"/>
              <a:t>frequency</a:t>
            </a:r>
            <a:r>
              <a:rPr lang="en-US" sz="2000" baseline="-25000" dirty="0" err="1"/>
              <a:t>i</a:t>
            </a:r>
            <a:r>
              <a:rPr lang="en-US" sz="2000" dirty="0"/>
              <a:t> )</a:t>
            </a:r>
          </a:p>
          <a:p>
            <a:pPr marL="0" indent="0">
              <a:buNone/>
            </a:pPr>
            <a:r>
              <a:rPr lang="en-US" sz="2000" dirty="0"/>
              <a:t>= { (10 x 3) + (15 x 2) + (12 x 2) + (3 x 5) + (4 x 4) + (13 x 2) + (1 x 5) } / (10 + 15 + 12 + 3 + 4 + 13 + 1)</a:t>
            </a:r>
          </a:p>
          <a:p>
            <a:pPr marL="0" indent="0">
              <a:buNone/>
            </a:pPr>
            <a:r>
              <a:rPr lang="en-US" sz="2000" dirty="0"/>
              <a:t>= 2.52</a:t>
            </a:r>
          </a:p>
          <a:p>
            <a:pPr marL="0" indent="0">
              <a:buNone/>
            </a:pPr>
            <a:r>
              <a:rPr lang="en-US" sz="2000" b="1" u="sng" dirty="0">
                <a:effectLst/>
              </a:rPr>
              <a:t>3. Length of Huffman Encoded Message-</a:t>
            </a:r>
            <a:endParaRPr lang="en-US" sz="2000" dirty="0"/>
          </a:p>
          <a:p>
            <a:pPr marL="0" indent="0">
              <a:buNone/>
            </a:pPr>
            <a:r>
              <a:rPr lang="en-US" sz="2000" dirty="0"/>
              <a:t>Using formula-02, we have-</a:t>
            </a:r>
          </a:p>
          <a:p>
            <a:pPr marL="0" indent="0">
              <a:buNone/>
            </a:pPr>
            <a:r>
              <a:rPr lang="en-US" sz="2000" dirty="0"/>
              <a:t>Total number of bits in Huffman encoded message</a:t>
            </a:r>
          </a:p>
          <a:p>
            <a:pPr marL="0" indent="0">
              <a:buNone/>
            </a:pPr>
            <a:r>
              <a:rPr lang="en-US" sz="2000" dirty="0"/>
              <a:t>= Total number of characters in the message x Average code length per character</a:t>
            </a:r>
          </a:p>
          <a:p>
            <a:pPr marL="0" indent="0">
              <a:buNone/>
            </a:pPr>
            <a:r>
              <a:rPr lang="en-US" sz="2000" dirty="0"/>
              <a:t>= 58 x 2.52</a:t>
            </a:r>
          </a:p>
          <a:p>
            <a:pPr marL="0" indent="0">
              <a:buNone/>
            </a:pPr>
            <a:r>
              <a:rPr lang="en-US" sz="2000" dirty="0"/>
              <a:t>= 146.16</a:t>
            </a:r>
          </a:p>
          <a:p>
            <a:pPr marL="0" indent="0">
              <a:buNone/>
            </a:pPr>
            <a:r>
              <a:rPr lang="en-US" sz="2000" dirty="0"/>
              <a:t>≅ 147 bits</a:t>
            </a:r>
          </a:p>
          <a:p>
            <a:endParaRPr lang="en-IN" dirty="0"/>
          </a:p>
        </p:txBody>
      </p:sp>
    </p:spTree>
    <p:extLst>
      <p:ext uri="{BB962C8B-B14F-4D97-AF65-F5344CB8AC3E}">
        <p14:creationId xmlns:p14="http://schemas.microsoft.com/office/powerpoint/2010/main" val="320295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following coins are available </a:t>
                </a:r>
                <a:r>
                  <a:rPr lang="en-US" b="1" dirty="0"/>
                  <a:t>with unlimited quantity</a:t>
                </a:r>
                <a:r>
                  <a:rPr lang="en-US" dirty="0"/>
                  <a:t>: </a:t>
                </a:r>
              </a:p>
              <a:p>
                <a:pPr marL="914400" lvl="1" indent="-457200">
                  <a:buFont typeface="+mj-lt"/>
                  <a:buAutoNum type="arabicPeriod"/>
                </a:pPr>
                <a14:m>
                  <m:oMath xmlns:m="http://schemas.openxmlformats.org/officeDocument/2006/math">
                    <m:r>
                      <a:rPr lang="en-US" dirty="0">
                        <a:solidFill>
                          <a:srgbClr val="0066FF"/>
                        </a:solidFill>
                        <a:latin typeface="Cambria Math" panose="02040503050406030204" pitchFamily="18" charset="0"/>
                      </a:rPr>
                      <m:t>₹</m:t>
                    </m:r>
                  </m:oMath>
                </a14:m>
                <a:r>
                  <a:rPr lang="en-US" dirty="0">
                    <a:solidFill>
                      <a:srgbClr val="0066FF"/>
                    </a:solidFill>
                  </a:rPr>
                  <a:t> 10 </a:t>
                </a:r>
                <a:endParaRPr lang="en-US" dirty="0">
                  <a:solidFill>
                    <a:srgbClr val="0066FF"/>
                  </a:solidFill>
                  <a:latin typeface="Cambria Math" panose="02040503050406030204" pitchFamily="18" charset="0"/>
                </a:endParaRPr>
              </a:p>
              <a:p>
                <a:pPr marL="914400" lvl="1" indent="-457200">
                  <a:buFont typeface="+mj-lt"/>
                  <a:buAutoNum type="arabicPeriod"/>
                </a:pPr>
                <a14:m>
                  <m:oMath xmlns:m="http://schemas.openxmlformats.org/officeDocument/2006/math">
                    <m:r>
                      <a:rPr lang="en-US" dirty="0">
                        <a:solidFill>
                          <a:srgbClr val="0066FF"/>
                        </a:solidFill>
                        <a:latin typeface="Cambria Math" panose="02040503050406030204" pitchFamily="18" charset="0"/>
                      </a:rPr>
                      <m:t>₹</m:t>
                    </m:r>
                  </m:oMath>
                </a14:m>
                <a:r>
                  <a:rPr lang="en-US" dirty="0">
                    <a:solidFill>
                      <a:srgbClr val="0066FF"/>
                    </a:solidFill>
                  </a:rPr>
                  <a:t> 5</a:t>
                </a:r>
              </a:p>
              <a:p>
                <a:pPr marL="914400" lvl="1" indent="-457200">
                  <a:buFont typeface="+mj-lt"/>
                  <a:buAutoNum type="arabicPeriod"/>
                </a:pPr>
                <a14:m>
                  <m:oMath xmlns:m="http://schemas.openxmlformats.org/officeDocument/2006/math">
                    <m:r>
                      <a:rPr lang="en-US" dirty="0">
                        <a:solidFill>
                          <a:srgbClr val="0066FF"/>
                        </a:solidFill>
                        <a:latin typeface="Cambria Math" panose="02040503050406030204" pitchFamily="18" charset="0"/>
                      </a:rPr>
                      <m:t>₹</m:t>
                    </m:r>
                  </m:oMath>
                </a14:m>
                <a:r>
                  <a:rPr lang="en-US" dirty="0">
                    <a:solidFill>
                      <a:srgbClr val="0066FF"/>
                    </a:solidFill>
                  </a:rPr>
                  <a:t> 2 </a:t>
                </a:r>
              </a:p>
              <a:p>
                <a:pPr marL="914400" lvl="1" indent="-457200">
                  <a:buFont typeface="+mj-lt"/>
                  <a:buAutoNum type="arabicPeriod"/>
                </a:pPr>
                <a14:m>
                  <m:oMath xmlns:m="http://schemas.openxmlformats.org/officeDocument/2006/math">
                    <m:r>
                      <a:rPr lang="en-US" dirty="0">
                        <a:solidFill>
                          <a:srgbClr val="0066FF"/>
                        </a:solidFill>
                        <a:latin typeface="Cambria Math" panose="02040503050406030204" pitchFamily="18" charset="0"/>
                      </a:rPr>
                      <m:t>₹</m:t>
                    </m:r>
                  </m:oMath>
                </a14:m>
                <a:r>
                  <a:rPr lang="en-US" dirty="0">
                    <a:solidFill>
                      <a:srgbClr val="0066FF"/>
                    </a:solidFill>
                  </a:rPr>
                  <a:t> 1 </a:t>
                </a:r>
              </a:p>
              <a:p>
                <a:pPr marL="914400" lvl="1" indent="-457200">
                  <a:buFont typeface="+mj-lt"/>
                  <a:buAutoNum type="arabicPeriod"/>
                </a:pPr>
                <a:r>
                  <a:rPr lang="en-US" dirty="0">
                    <a:solidFill>
                      <a:srgbClr val="0066FF"/>
                    </a:solidFill>
                  </a:rPr>
                  <a:t>50 paisa </a:t>
                </a:r>
              </a:p>
              <a:p>
                <a:endParaRPr lang="en-US" dirty="0"/>
              </a:p>
              <a:p>
                <a:r>
                  <a:rPr lang="en-US" dirty="0"/>
                  <a:t>Our problem is to devise an algorithm for paying a given amount to a customer using </a:t>
                </a:r>
                <a:r>
                  <a:rPr lang="en-US" b="1" dirty="0">
                    <a:solidFill>
                      <a:srgbClr val="AD1457"/>
                    </a:solidFill>
                  </a:rPr>
                  <a:t>the smallest possible number of coins</a:t>
                </a:r>
                <a:r>
                  <a:rPr lang="en-US" dirty="0">
                    <a:solidFill>
                      <a:srgbClr val="AD1457"/>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34946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6754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Minimum Spanning Tree (MST)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𝐴</m:t>
                            </m:r>
                          </m:e>
                        </m:d>
                      </m:e>
                    </m:d>
                    <m:r>
                      <a:rPr lang="en-US" i="1" dirty="0">
                        <a:latin typeface="Cambria Math" panose="02040503050406030204" pitchFamily="18" charset="0"/>
                      </a:rPr>
                      <m:t> </m:t>
                    </m:r>
                  </m:oMath>
                </a14:m>
                <a:r>
                  <a:rPr lang="en-US" dirty="0"/>
                  <a:t>be a </a:t>
                </a:r>
                <a:r>
                  <a:rPr lang="en-US" b="1" dirty="0"/>
                  <a:t>connected, undirected graph </a:t>
                </a:r>
                <a:r>
                  <a:rPr lang="en-US" dirty="0"/>
                  <a:t>where,</a:t>
                </a:r>
              </a:p>
              <a:p>
                <a:pPr marL="857250" lvl="1" indent="-457200">
                  <a:buFont typeface="+mj-lt"/>
                  <a:buAutoNum type="arabicPeriod"/>
                </a:pPr>
                <a14:m>
                  <m:oMath xmlns:m="http://schemas.openxmlformats.org/officeDocument/2006/math">
                    <m:r>
                      <m:rPr>
                        <m:sty m:val="p"/>
                      </m:rPr>
                      <a:rPr lang="en-US" i="0" dirty="0" smtClean="0">
                        <a:solidFill>
                          <a:srgbClr val="0066FF"/>
                        </a:solidFill>
                        <a:latin typeface="Cambria Math" panose="02040503050406030204" pitchFamily="18" charset="0"/>
                      </a:rPr>
                      <m:t>N</m:t>
                    </m:r>
                  </m:oMath>
                </a14:m>
                <a:r>
                  <a:rPr lang="en-US" dirty="0">
                    <a:solidFill>
                      <a:srgbClr val="0066FF"/>
                    </a:solidFill>
                  </a:rPr>
                  <a:t> is the set of nodes and </a:t>
                </a:r>
              </a:p>
              <a:p>
                <a:pPr marL="857250" lvl="1" indent="-457200">
                  <a:buFont typeface="+mj-lt"/>
                  <a:buAutoNum type="arabicPeriod"/>
                </a:pPr>
                <a14:m>
                  <m:oMath xmlns:m="http://schemas.openxmlformats.org/officeDocument/2006/math">
                    <m:r>
                      <m:rPr>
                        <m:sty m:val="p"/>
                      </m:rPr>
                      <a:rPr lang="en-US" i="0" dirty="0">
                        <a:solidFill>
                          <a:srgbClr val="0066FF"/>
                        </a:solidFill>
                        <a:latin typeface="Cambria Math" panose="02040503050406030204" pitchFamily="18" charset="0"/>
                      </a:rPr>
                      <m:t>A</m:t>
                    </m:r>
                  </m:oMath>
                </a14:m>
                <a:r>
                  <a:rPr lang="en-US" dirty="0">
                    <a:solidFill>
                      <a:srgbClr val="0066FF"/>
                    </a:solidFill>
                  </a:rPr>
                  <a:t> is the set of edges. </a:t>
                </a:r>
              </a:p>
              <a:p>
                <a:r>
                  <a:rPr lang="en-US" dirty="0"/>
                  <a:t>Each edge has a given </a:t>
                </a:r>
                <a:r>
                  <a:rPr lang="en-US" b="1" dirty="0"/>
                  <a:t>positive length or weight</a:t>
                </a:r>
                <a:r>
                  <a:rPr lang="en-US" dirty="0"/>
                  <a:t>. </a:t>
                </a:r>
              </a:p>
              <a:p>
                <a:r>
                  <a:rPr lang="en-US" dirty="0"/>
                  <a:t>A spanning tree of a graph </a:t>
                </a:r>
                <a14:m>
                  <m:oMath xmlns:m="http://schemas.openxmlformats.org/officeDocument/2006/math">
                    <m:r>
                      <a:rPr lang="en-US" i="1" dirty="0">
                        <a:latin typeface="Cambria Math" panose="02040503050406030204" pitchFamily="18" charset="0"/>
                      </a:rPr>
                      <m:t>𝐺</m:t>
                    </m:r>
                  </m:oMath>
                </a14:m>
                <a:r>
                  <a:rPr lang="en-US" dirty="0"/>
                  <a:t> </a:t>
                </a:r>
                <a:r>
                  <a:rPr lang="en-US" b="1" dirty="0"/>
                  <a:t>is a sub-graph </a:t>
                </a:r>
                <a:r>
                  <a:rPr lang="en-US" dirty="0"/>
                  <a:t>which is basically a tree and</a:t>
                </a:r>
                <a:r>
                  <a:rPr lang="en-US" dirty="0">
                    <a:solidFill>
                      <a:srgbClr val="FF0000"/>
                    </a:solidFill>
                  </a:rPr>
                  <a:t> </a:t>
                </a:r>
                <a:r>
                  <a:rPr lang="en-US" dirty="0"/>
                  <a:t>it contains all the vertices of </a:t>
                </a:r>
                <a14:m>
                  <m:oMath xmlns:m="http://schemas.openxmlformats.org/officeDocument/2006/math">
                    <m:r>
                      <a:rPr lang="en-US" dirty="0">
                        <a:latin typeface="Cambria Math" panose="02040503050406030204" pitchFamily="18" charset="0"/>
                      </a:rPr>
                      <m:t>𝐺</m:t>
                    </m:r>
                  </m:oMath>
                </a14:m>
                <a:r>
                  <a:rPr lang="en-US" dirty="0"/>
                  <a:t> but </a:t>
                </a:r>
                <a:r>
                  <a:rPr lang="en-US" dirty="0">
                    <a:solidFill>
                      <a:srgbClr val="AD1457"/>
                    </a:solidFill>
                  </a:rPr>
                  <a:t>does not contain cycle</a:t>
                </a:r>
                <a:r>
                  <a:rPr lang="en-US" dirty="0"/>
                  <a:t>.</a:t>
                </a:r>
              </a:p>
              <a:p>
                <a:r>
                  <a:rPr lang="en-US" dirty="0"/>
                  <a:t>A minimum spanning tree (MST) of a </a:t>
                </a:r>
                <a:r>
                  <a:rPr lang="en-US" b="1" dirty="0"/>
                  <a:t>weighted connected graph </a:t>
                </a:r>
                <a14:m>
                  <m:oMath xmlns:m="http://schemas.openxmlformats.org/officeDocument/2006/math">
                    <m:r>
                      <a:rPr lang="en-US" i="1" dirty="0">
                        <a:latin typeface="Cambria Math" panose="02040503050406030204" pitchFamily="18" charset="0"/>
                      </a:rPr>
                      <m:t>𝐺</m:t>
                    </m:r>
                  </m:oMath>
                </a14:m>
                <a:r>
                  <a:rPr lang="en-US" dirty="0"/>
                  <a:t> is a spanning tree with </a:t>
                </a:r>
                <a:r>
                  <a:rPr lang="en-US" dirty="0">
                    <a:solidFill>
                      <a:srgbClr val="AD1457"/>
                    </a:solidFill>
                  </a:rPr>
                  <a:t>minimum or smallest weight of edges</a:t>
                </a:r>
                <a:r>
                  <a:rPr lang="en-US" dirty="0"/>
                  <a:t>.</a:t>
                </a:r>
              </a:p>
              <a:p>
                <a:r>
                  <a:rPr lang="en-US" dirty="0"/>
                  <a:t>Two Algorithms for </a:t>
                </a:r>
                <a:r>
                  <a:rPr lang="en-US" b="1" dirty="0"/>
                  <a:t>constructing </a:t>
                </a:r>
                <a:r>
                  <a:rPr lang="en-US" dirty="0"/>
                  <a:t>minimum spanning tree are,</a:t>
                </a:r>
              </a:p>
              <a:p>
                <a:pPr marL="914400" lvl="1" indent="-457200">
                  <a:buFont typeface="+mj-lt"/>
                  <a:buAutoNum type="arabicPeriod"/>
                </a:pPr>
                <a:r>
                  <a:rPr lang="en-US" dirty="0" err="1">
                    <a:solidFill>
                      <a:srgbClr val="0066FF"/>
                    </a:solidFill>
                  </a:rPr>
                  <a:t>Kruskal’s</a:t>
                </a:r>
                <a:r>
                  <a:rPr lang="en-US" dirty="0">
                    <a:solidFill>
                      <a:srgbClr val="0066FF"/>
                    </a:solidFill>
                  </a:rPr>
                  <a:t> Algorithm</a:t>
                </a:r>
              </a:p>
              <a:p>
                <a:pPr marL="914400" lvl="1" indent="-457200">
                  <a:buFont typeface="+mj-lt"/>
                  <a:buAutoNum type="arabicPeriod"/>
                </a:pPr>
                <a:r>
                  <a:rPr lang="en-US" dirty="0">
                    <a:solidFill>
                      <a:srgbClr val="0066FF"/>
                    </a:solidFill>
                  </a:rPr>
                  <a:t>Prim’s Algorithm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1341" r="-818"/>
                </a:stretch>
              </a:blipFill>
            </p:spPr>
            <p:txBody>
              <a:bodyPr/>
              <a:lstStyle/>
              <a:p>
                <a:r>
                  <a:rPr lang="en-US">
                    <a:noFill/>
                  </a:rPr>
                  <a:t> </a:t>
                </a:r>
              </a:p>
            </p:txBody>
          </p:sp>
        </mc:Fallback>
      </mc:AlternateContent>
    </p:spTree>
    <p:extLst>
      <p:ext uri="{BB962C8B-B14F-4D97-AF65-F5344CB8AC3E}">
        <p14:creationId xmlns:p14="http://schemas.microsoft.com/office/powerpoint/2010/main" val="40165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Spanning Tree Examples </a:t>
            </a:r>
          </a:p>
        </p:txBody>
      </p:sp>
      <p:sp>
        <p:nvSpPr>
          <p:cNvPr id="4" name="Oval 3"/>
          <p:cNvSpPr/>
          <p:nvPr/>
        </p:nvSpPr>
        <p:spPr>
          <a:xfrm>
            <a:off x="2841807" y="990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2232207" y="152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3527607" y="152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7" name="Oval 6"/>
          <p:cNvSpPr/>
          <p:nvPr/>
        </p:nvSpPr>
        <p:spPr>
          <a:xfrm>
            <a:off x="17750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26132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9" name="Oval 8"/>
          <p:cNvSpPr/>
          <p:nvPr/>
        </p:nvSpPr>
        <p:spPr>
          <a:xfrm>
            <a:off x="32228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0" name="Oval 9"/>
          <p:cNvSpPr/>
          <p:nvPr/>
        </p:nvSpPr>
        <p:spPr>
          <a:xfrm>
            <a:off x="39848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1" name="Oval 10"/>
          <p:cNvSpPr/>
          <p:nvPr/>
        </p:nvSpPr>
        <p:spPr>
          <a:xfrm>
            <a:off x="2841807" y="3276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2" name="Straight Connector 11"/>
          <p:cNvCxnSpPr>
            <a:stCxn id="4" idx="3"/>
            <a:endCxn id="5" idx="7"/>
          </p:cNvCxnSpPr>
          <p:nvPr/>
        </p:nvCxnSpPr>
        <p:spPr>
          <a:xfrm flipH="1">
            <a:off x="2557411" y="1315804"/>
            <a:ext cx="3401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4" idx="5"/>
            <a:endCxn id="6" idx="1"/>
          </p:cNvCxnSpPr>
          <p:nvPr/>
        </p:nvCxnSpPr>
        <p:spPr>
          <a:xfrm>
            <a:off x="3167011" y="1315804"/>
            <a:ext cx="4163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5" idx="3"/>
            <a:endCxn id="7" idx="0"/>
          </p:cNvCxnSpPr>
          <p:nvPr/>
        </p:nvCxnSpPr>
        <p:spPr>
          <a:xfrm flipH="1">
            <a:off x="1965507"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5" idx="5"/>
            <a:endCxn id="8" idx="0"/>
          </p:cNvCxnSpPr>
          <p:nvPr/>
        </p:nvCxnSpPr>
        <p:spPr>
          <a:xfrm>
            <a:off x="2557411" y="1849204"/>
            <a:ext cx="2462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3"/>
            <a:endCxn id="9" idx="0"/>
          </p:cNvCxnSpPr>
          <p:nvPr/>
        </p:nvCxnSpPr>
        <p:spPr>
          <a:xfrm flipH="1">
            <a:off x="3413307" y="1849204"/>
            <a:ext cx="1700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6" idx="5"/>
            <a:endCxn id="10" idx="0"/>
          </p:cNvCxnSpPr>
          <p:nvPr/>
        </p:nvCxnSpPr>
        <p:spPr>
          <a:xfrm>
            <a:off x="3852811"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7" idx="4"/>
            <a:endCxn id="11" idx="2"/>
          </p:cNvCxnSpPr>
          <p:nvPr/>
        </p:nvCxnSpPr>
        <p:spPr>
          <a:xfrm>
            <a:off x="1965507" y="2514600"/>
            <a:ext cx="8763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8" idx="4"/>
            <a:endCxn id="11" idx="1"/>
          </p:cNvCxnSpPr>
          <p:nvPr/>
        </p:nvCxnSpPr>
        <p:spPr>
          <a:xfrm>
            <a:off x="2803707" y="2514600"/>
            <a:ext cx="938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9" idx="4"/>
            <a:endCxn id="11" idx="7"/>
          </p:cNvCxnSpPr>
          <p:nvPr/>
        </p:nvCxnSpPr>
        <p:spPr>
          <a:xfrm flipH="1">
            <a:off x="3167011" y="2514600"/>
            <a:ext cx="2462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10" idx="4"/>
            <a:endCxn id="11" idx="6"/>
          </p:cNvCxnSpPr>
          <p:nvPr/>
        </p:nvCxnSpPr>
        <p:spPr>
          <a:xfrm flipH="1">
            <a:off x="3222807" y="2514600"/>
            <a:ext cx="9525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7871007" y="990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23" name="Oval 22"/>
          <p:cNvSpPr/>
          <p:nvPr/>
        </p:nvSpPr>
        <p:spPr>
          <a:xfrm>
            <a:off x="7261407" y="152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24" name="Oval 23"/>
          <p:cNvSpPr/>
          <p:nvPr/>
        </p:nvSpPr>
        <p:spPr>
          <a:xfrm>
            <a:off x="8556807" y="152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5" name="Oval 24"/>
          <p:cNvSpPr/>
          <p:nvPr/>
        </p:nvSpPr>
        <p:spPr>
          <a:xfrm>
            <a:off x="68042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26" name="Oval 25"/>
          <p:cNvSpPr/>
          <p:nvPr/>
        </p:nvSpPr>
        <p:spPr>
          <a:xfrm>
            <a:off x="76424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27" name="Oval 26"/>
          <p:cNvSpPr/>
          <p:nvPr/>
        </p:nvSpPr>
        <p:spPr>
          <a:xfrm>
            <a:off x="82520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28" name="Oval 27"/>
          <p:cNvSpPr/>
          <p:nvPr/>
        </p:nvSpPr>
        <p:spPr>
          <a:xfrm>
            <a:off x="9014007" y="2133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29" name="Oval 28"/>
          <p:cNvSpPr/>
          <p:nvPr/>
        </p:nvSpPr>
        <p:spPr>
          <a:xfrm>
            <a:off x="7871007" y="3276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30" name="Straight Connector 29"/>
          <p:cNvCxnSpPr>
            <a:stCxn id="22" idx="3"/>
            <a:endCxn id="23" idx="7"/>
          </p:cNvCxnSpPr>
          <p:nvPr/>
        </p:nvCxnSpPr>
        <p:spPr>
          <a:xfrm flipH="1">
            <a:off x="7586611" y="1315804"/>
            <a:ext cx="340192" cy="26399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23" idx="3"/>
            <a:endCxn id="25" idx="0"/>
          </p:cNvCxnSpPr>
          <p:nvPr/>
        </p:nvCxnSpPr>
        <p:spPr>
          <a:xfrm flipH="1">
            <a:off x="6994707"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stCxn id="24" idx="3"/>
            <a:endCxn id="27" idx="0"/>
          </p:cNvCxnSpPr>
          <p:nvPr/>
        </p:nvCxnSpPr>
        <p:spPr>
          <a:xfrm flipH="1">
            <a:off x="8442507" y="1849204"/>
            <a:ext cx="1700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a:stCxn id="24" idx="5"/>
            <a:endCxn id="28" idx="0"/>
          </p:cNvCxnSpPr>
          <p:nvPr/>
        </p:nvCxnSpPr>
        <p:spPr>
          <a:xfrm>
            <a:off x="8882011" y="1849204"/>
            <a:ext cx="322496" cy="2843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a:stCxn id="25" idx="4"/>
            <a:endCxn id="29" idx="2"/>
          </p:cNvCxnSpPr>
          <p:nvPr/>
        </p:nvCxnSpPr>
        <p:spPr>
          <a:xfrm>
            <a:off x="6994707" y="2514600"/>
            <a:ext cx="876300" cy="9525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26" idx="4"/>
            <a:endCxn id="29" idx="1"/>
          </p:cNvCxnSpPr>
          <p:nvPr/>
        </p:nvCxnSpPr>
        <p:spPr>
          <a:xfrm>
            <a:off x="7832907" y="2514600"/>
            <a:ext cx="938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6" name="Straight Connector 35"/>
          <p:cNvCxnSpPr>
            <a:stCxn id="27" idx="4"/>
            <a:endCxn id="29" idx="7"/>
          </p:cNvCxnSpPr>
          <p:nvPr/>
        </p:nvCxnSpPr>
        <p:spPr>
          <a:xfrm flipH="1">
            <a:off x="8196211" y="2514600"/>
            <a:ext cx="246296" cy="81779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flipV="1">
            <a:off x="1066800" y="3845017"/>
            <a:ext cx="100584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308407" y="45642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39" name="Oval 38"/>
          <p:cNvSpPr/>
          <p:nvPr/>
        </p:nvSpPr>
        <p:spPr>
          <a:xfrm>
            <a:off x="1775007" y="51357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0" name="Oval 39"/>
          <p:cNvSpPr/>
          <p:nvPr/>
        </p:nvSpPr>
        <p:spPr>
          <a:xfrm>
            <a:off x="2918007" y="51357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41" name="Oval 40"/>
          <p:cNvSpPr/>
          <p:nvPr/>
        </p:nvSpPr>
        <p:spPr>
          <a:xfrm>
            <a:off x="2308407" y="5715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2" name="Oval 41"/>
          <p:cNvSpPr/>
          <p:nvPr/>
        </p:nvSpPr>
        <p:spPr>
          <a:xfrm>
            <a:off x="4213407" y="51357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43" name="Oval 42"/>
          <p:cNvSpPr/>
          <p:nvPr/>
        </p:nvSpPr>
        <p:spPr>
          <a:xfrm>
            <a:off x="3527607" y="5715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44" name="Straight Connector 43"/>
          <p:cNvCxnSpPr>
            <a:stCxn id="38" idx="3"/>
            <a:endCxn id="39" idx="7"/>
          </p:cNvCxnSpPr>
          <p:nvPr/>
        </p:nvCxnSpPr>
        <p:spPr>
          <a:xfrm flipH="1">
            <a:off x="2100211" y="4889500"/>
            <a:ext cx="2639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stCxn id="38" idx="5"/>
            <a:endCxn id="40" idx="1"/>
          </p:cNvCxnSpPr>
          <p:nvPr/>
        </p:nvCxnSpPr>
        <p:spPr>
          <a:xfrm>
            <a:off x="2633611" y="4889500"/>
            <a:ext cx="3401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p:cNvCxnSpPr>
            <a:stCxn id="39" idx="5"/>
            <a:endCxn id="41" idx="2"/>
          </p:cNvCxnSpPr>
          <p:nvPr/>
        </p:nvCxnSpPr>
        <p:spPr>
          <a:xfrm>
            <a:off x="2100211" y="5461000"/>
            <a:ext cx="2081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stCxn id="41" idx="6"/>
            <a:endCxn id="40" idx="3"/>
          </p:cNvCxnSpPr>
          <p:nvPr/>
        </p:nvCxnSpPr>
        <p:spPr>
          <a:xfrm flipV="1">
            <a:off x="2689407" y="5461000"/>
            <a:ext cx="2843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stCxn id="40" idx="6"/>
            <a:endCxn id="42" idx="2"/>
          </p:cNvCxnSpPr>
          <p:nvPr/>
        </p:nvCxnSpPr>
        <p:spPr>
          <a:xfrm>
            <a:off x="3299007" y="5326296"/>
            <a:ext cx="91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a:stCxn id="40" idx="5"/>
            <a:endCxn id="43" idx="1"/>
          </p:cNvCxnSpPr>
          <p:nvPr/>
        </p:nvCxnSpPr>
        <p:spPr>
          <a:xfrm>
            <a:off x="3243211" y="54610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p:cNvCxnSpPr>
            <a:stCxn id="42" idx="3"/>
            <a:endCxn id="43" idx="6"/>
          </p:cNvCxnSpPr>
          <p:nvPr/>
        </p:nvCxnSpPr>
        <p:spPr>
          <a:xfrm flipH="1">
            <a:off x="3908607" y="5461000"/>
            <a:ext cx="360596" cy="444500"/>
          </a:xfrm>
          <a:prstGeom prst="line">
            <a:avLst/>
          </a:prstGeom>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7337607" y="44118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2" name="Oval 51"/>
          <p:cNvSpPr/>
          <p:nvPr/>
        </p:nvSpPr>
        <p:spPr>
          <a:xfrm>
            <a:off x="6804207" y="49833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3" name="Oval 52"/>
          <p:cNvSpPr/>
          <p:nvPr/>
        </p:nvSpPr>
        <p:spPr>
          <a:xfrm>
            <a:off x="7947207" y="49833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54" name="Oval 53"/>
          <p:cNvSpPr/>
          <p:nvPr/>
        </p:nvSpPr>
        <p:spPr>
          <a:xfrm>
            <a:off x="7337607" y="5562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5" name="Oval 54"/>
          <p:cNvSpPr/>
          <p:nvPr/>
        </p:nvSpPr>
        <p:spPr>
          <a:xfrm>
            <a:off x="9242607" y="4983396"/>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56" name="Oval 55"/>
          <p:cNvSpPr/>
          <p:nvPr/>
        </p:nvSpPr>
        <p:spPr>
          <a:xfrm>
            <a:off x="8556807" y="5562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57" name="Straight Connector 56"/>
          <p:cNvCxnSpPr>
            <a:stCxn id="51" idx="3"/>
            <a:endCxn id="52" idx="7"/>
          </p:cNvCxnSpPr>
          <p:nvPr/>
        </p:nvCxnSpPr>
        <p:spPr>
          <a:xfrm flipH="1">
            <a:off x="7129411" y="4737100"/>
            <a:ext cx="263992" cy="302092"/>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52" idx="5"/>
            <a:endCxn id="54" idx="2"/>
          </p:cNvCxnSpPr>
          <p:nvPr/>
        </p:nvCxnSpPr>
        <p:spPr>
          <a:xfrm>
            <a:off x="7129411" y="5308600"/>
            <a:ext cx="208196" cy="444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54" idx="7"/>
            <a:endCxn id="53" idx="3"/>
          </p:cNvCxnSpPr>
          <p:nvPr/>
        </p:nvCxnSpPr>
        <p:spPr>
          <a:xfrm flipV="1">
            <a:off x="7662811" y="53086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53" idx="5"/>
            <a:endCxn id="56" idx="1"/>
          </p:cNvCxnSpPr>
          <p:nvPr/>
        </p:nvCxnSpPr>
        <p:spPr>
          <a:xfrm>
            <a:off x="8272411" y="5308600"/>
            <a:ext cx="340192" cy="309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Connector 60"/>
          <p:cNvCxnSpPr>
            <a:stCxn id="55" idx="3"/>
            <a:endCxn id="56" idx="6"/>
          </p:cNvCxnSpPr>
          <p:nvPr/>
        </p:nvCxnSpPr>
        <p:spPr>
          <a:xfrm flipH="1">
            <a:off x="8937807" y="5308600"/>
            <a:ext cx="360596" cy="444500"/>
          </a:xfrm>
          <a:prstGeom prst="line">
            <a:avLst/>
          </a:prstGeom>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1165407" y="999795"/>
            <a:ext cx="956582" cy="461665"/>
          </a:xfrm>
          <a:prstGeom prst="rect">
            <a:avLst/>
          </a:prstGeom>
          <a:solidFill>
            <a:schemeClr val="bg1">
              <a:lumMod val="85000"/>
            </a:schemeClr>
          </a:solidFill>
        </p:spPr>
        <p:txBody>
          <a:bodyPr wrap="square" rtlCol="0">
            <a:spAutoFit/>
          </a:bodyPr>
          <a:lstStyle/>
          <a:p>
            <a:r>
              <a:rPr lang="en-US" sz="2400" dirty="0">
                <a:solidFill>
                  <a:srgbClr val="C00000"/>
                </a:solidFill>
              </a:rPr>
              <a:t>Graph </a:t>
            </a:r>
          </a:p>
        </p:txBody>
      </p:sp>
      <p:sp>
        <p:nvSpPr>
          <p:cNvPr id="63" name="TextBox 62"/>
          <p:cNvSpPr txBox="1"/>
          <p:nvPr/>
        </p:nvSpPr>
        <p:spPr>
          <a:xfrm>
            <a:off x="1165407" y="3983896"/>
            <a:ext cx="956582" cy="461665"/>
          </a:xfrm>
          <a:prstGeom prst="rect">
            <a:avLst/>
          </a:prstGeom>
          <a:solidFill>
            <a:schemeClr val="bg1">
              <a:lumMod val="85000"/>
            </a:schemeClr>
          </a:solidFill>
        </p:spPr>
        <p:txBody>
          <a:bodyPr wrap="square" rtlCol="0">
            <a:spAutoFit/>
          </a:bodyPr>
          <a:lstStyle/>
          <a:p>
            <a:r>
              <a:rPr lang="en-US" sz="2400" dirty="0">
                <a:solidFill>
                  <a:srgbClr val="C00000"/>
                </a:solidFill>
              </a:rPr>
              <a:t>Graph </a:t>
            </a:r>
          </a:p>
        </p:txBody>
      </p:sp>
      <p:sp>
        <p:nvSpPr>
          <p:cNvPr id="64" name="Rectangle 63"/>
          <p:cNvSpPr/>
          <p:nvPr/>
        </p:nvSpPr>
        <p:spPr>
          <a:xfrm>
            <a:off x="4660154" y="1030572"/>
            <a:ext cx="1712264" cy="400110"/>
          </a:xfrm>
          <a:prstGeom prst="rect">
            <a:avLst/>
          </a:prstGeom>
          <a:solidFill>
            <a:schemeClr val="accent6">
              <a:lumMod val="20000"/>
              <a:lumOff val="80000"/>
            </a:schemeClr>
          </a:solidFill>
        </p:spPr>
        <p:txBody>
          <a:bodyPr wrap="none">
            <a:spAutoFit/>
          </a:bodyPr>
          <a:lstStyle/>
          <a:p>
            <a:r>
              <a:rPr lang="en-US" sz="2000" dirty="0"/>
              <a:t>Spanning Tree </a:t>
            </a:r>
          </a:p>
        </p:txBody>
      </p:sp>
      <p:sp>
        <p:nvSpPr>
          <p:cNvPr id="65" name="Rectangle 64"/>
          <p:cNvSpPr/>
          <p:nvPr/>
        </p:nvSpPr>
        <p:spPr>
          <a:xfrm>
            <a:off x="4583954" y="4014714"/>
            <a:ext cx="1712264" cy="400110"/>
          </a:xfrm>
          <a:prstGeom prst="rect">
            <a:avLst/>
          </a:prstGeom>
          <a:solidFill>
            <a:schemeClr val="accent6">
              <a:lumMod val="20000"/>
              <a:lumOff val="80000"/>
            </a:schemeClr>
          </a:solidFill>
        </p:spPr>
        <p:txBody>
          <a:bodyPr wrap="none">
            <a:spAutoFit/>
          </a:bodyPr>
          <a:lstStyle/>
          <a:p>
            <a:r>
              <a:rPr lang="en-US" sz="2000" dirty="0"/>
              <a:t>Spanning Tree </a:t>
            </a:r>
          </a:p>
        </p:txBody>
      </p:sp>
      <p:cxnSp>
        <p:nvCxnSpPr>
          <p:cNvPr id="66" name="Elbow Connector 65"/>
          <p:cNvCxnSpPr>
            <a:stCxn id="64" idx="2"/>
          </p:cNvCxnSpPr>
          <p:nvPr/>
        </p:nvCxnSpPr>
        <p:spPr>
          <a:xfrm rot="16200000" flipH="1">
            <a:off x="5315017" y="1631951"/>
            <a:ext cx="1212850" cy="810312"/>
          </a:xfrm>
          <a:prstGeom prst="bentConnector3">
            <a:avLst>
              <a:gd name="adj1" fmla="val 100637"/>
            </a:avLst>
          </a:prstGeom>
          <a:ln w="28575">
            <a:solidFill>
              <a:srgbClr val="AD1457"/>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7" name="Left Brace 66"/>
          <p:cNvSpPr/>
          <p:nvPr/>
        </p:nvSpPr>
        <p:spPr>
          <a:xfrm>
            <a:off x="6270807" y="1615052"/>
            <a:ext cx="381000" cy="2077804"/>
          </a:xfrm>
          <a:prstGeom prst="leftBrace">
            <a:avLst/>
          </a:prstGeom>
          <a:ln w="28575">
            <a:solidFill>
              <a:srgbClr val="AD14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AD1457"/>
              </a:solidFill>
            </a:endParaRPr>
          </a:p>
        </p:txBody>
      </p:sp>
      <p:cxnSp>
        <p:nvCxnSpPr>
          <p:cNvPr id="68" name="Elbow Connector 67"/>
          <p:cNvCxnSpPr>
            <a:stCxn id="65" idx="2"/>
            <a:endCxn id="69" idx="1"/>
          </p:cNvCxnSpPr>
          <p:nvPr/>
        </p:nvCxnSpPr>
        <p:spPr>
          <a:xfrm rot="16200000" flipH="1">
            <a:off x="5440702" y="4414207"/>
            <a:ext cx="924455" cy="925687"/>
          </a:xfrm>
          <a:prstGeom prst="bentConnector2">
            <a:avLst/>
          </a:prstGeom>
          <a:ln w="28575">
            <a:solidFill>
              <a:srgbClr val="AD1457"/>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9" name="Left Brace 68"/>
          <p:cNvSpPr/>
          <p:nvPr/>
        </p:nvSpPr>
        <p:spPr>
          <a:xfrm>
            <a:off x="6365773" y="4430158"/>
            <a:ext cx="381000" cy="1818242"/>
          </a:xfrm>
          <a:prstGeom prst="leftBrace">
            <a:avLst/>
          </a:prstGeom>
          <a:ln w="28575">
            <a:solidFill>
              <a:srgbClr val="AD14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069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up)">
                                      <p:cBhvr>
                                        <p:cTn id="53" dur="500"/>
                                        <p:tgtEl>
                                          <p:spTgt spid="66"/>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left)">
                                      <p:cBhvr>
                                        <p:cTn id="57" dur="500"/>
                                        <p:tgtEl>
                                          <p:spTgt spid="6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par>
                          <p:cTn id="62" fill="hold">
                            <p:stCondLst>
                              <p:cond delay="0"/>
                            </p:stCondLst>
                            <p:childTnLst>
                              <p:par>
                                <p:cTn id="63" presetID="22" presetClass="entr" presetSubtype="2"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right)">
                                      <p:cBhvr>
                                        <p:cTn id="65" dur="500"/>
                                        <p:tgtEl>
                                          <p:spTgt spid="30"/>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500"/>
                            </p:stCondLst>
                            <p:childTnLst>
                              <p:par>
                                <p:cTn id="70" presetID="22" presetClass="entr" presetSubtype="2"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right)">
                                      <p:cBhvr>
                                        <p:cTn id="72" dur="500"/>
                                        <p:tgtEl>
                                          <p:spTgt spid="31"/>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1000"/>
                            </p:stCondLst>
                            <p:childTnLst>
                              <p:par>
                                <p:cTn id="77" presetID="22" presetClass="entr" presetSubtype="1"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up)">
                                      <p:cBhvr>
                                        <p:cTn id="79" dur="500"/>
                                        <p:tgtEl>
                                          <p:spTgt spid="3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down)">
                                      <p:cBhvr>
                                        <p:cTn id="86" dur="500"/>
                                        <p:tgtEl>
                                          <p:spTgt spid="35"/>
                                        </p:tgtEl>
                                      </p:cBhvr>
                                    </p:animEffec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childTnLst>
                          </p:cTn>
                        </p:par>
                        <p:par>
                          <p:cTn id="94" fill="hold">
                            <p:stCondLst>
                              <p:cond delay="2500"/>
                            </p:stCondLst>
                            <p:childTnLst>
                              <p:par>
                                <p:cTn id="95" presetID="1" presetClass="entr" presetSubtype="0"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par>
                          <p:cTn id="97" fill="hold">
                            <p:stCondLst>
                              <p:cond delay="2500"/>
                            </p:stCondLst>
                            <p:childTnLst>
                              <p:par>
                                <p:cTn id="98" presetID="22" presetClass="entr" presetSubtype="4" fill="hold" nodeType="after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down)">
                                      <p:cBhvr>
                                        <p:cTn id="100" dur="500"/>
                                        <p:tgtEl>
                                          <p:spTgt spid="32"/>
                                        </p:tgtEl>
                                      </p:cBhvr>
                                    </p:animEffect>
                                  </p:childTnLst>
                                </p:cTn>
                              </p:par>
                            </p:childTnLst>
                          </p:cTn>
                        </p:par>
                        <p:par>
                          <p:cTn id="101" fill="hold">
                            <p:stCondLst>
                              <p:cond delay="3000"/>
                            </p:stCondLst>
                            <p:childTnLst>
                              <p:par>
                                <p:cTn id="102" presetID="1" presetClass="entr" presetSubtype="0"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childTnLst>
                                </p:cTn>
                              </p:par>
                            </p:childTnLst>
                          </p:cTn>
                        </p:par>
                        <p:par>
                          <p:cTn id="104" fill="hold">
                            <p:stCondLst>
                              <p:cond delay="3000"/>
                            </p:stCondLst>
                            <p:childTnLst>
                              <p:par>
                                <p:cTn id="105" presetID="22" presetClass="entr" presetSubtype="1" fill="hold" nodeType="after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up)">
                                      <p:cBhvr>
                                        <p:cTn id="107" dur="500"/>
                                        <p:tgtEl>
                                          <p:spTgt spid="33"/>
                                        </p:tgtEl>
                                      </p:cBhvr>
                                    </p:animEffect>
                                  </p:childTnLst>
                                </p:cTn>
                              </p:par>
                            </p:childTnLst>
                          </p:cTn>
                        </p:par>
                        <p:par>
                          <p:cTn id="108" fill="hold">
                            <p:stCondLst>
                              <p:cond delay="3500"/>
                            </p:stCondLst>
                            <p:childTnLst>
                              <p:par>
                                <p:cTn id="109" presetID="1" presetClass="entr" presetSubtype="0"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par>
                          <p:cTn id="111" fill="hold">
                            <p:stCondLst>
                              <p:cond delay="3500"/>
                            </p:stCondLst>
                            <p:childTnLst>
                              <p:par>
                                <p:cTn id="112" presetID="22" presetClass="entr" presetSubtype="8" fill="hold"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fade">
                                      <p:cBhvr>
                                        <p:cTn id="119" dur="500"/>
                                        <p:tgtEl>
                                          <p:spTgt spid="63"/>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fade">
                                      <p:cBhvr>
                                        <p:cTn id="151" dur="500"/>
                                        <p:tgtEl>
                                          <p:spTgt spid="65"/>
                                        </p:tgtEl>
                                      </p:cBhvr>
                                    </p:animEffect>
                                  </p:childTnLst>
                                </p:cTn>
                              </p:par>
                            </p:childTnLst>
                          </p:cTn>
                        </p:par>
                        <p:par>
                          <p:cTn id="152" fill="hold">
                            <p:stCondLst>
                              <p:cond delay="500"/>
                            </p:stCondLst>
                            <p:childTnLst>
                              <p:par>
                                <p:cTn id="153" presetID="22" presetClass="entr" presetSubtype="1" fill="hold" nodeType="after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wipe(up)">
                                      <p:cBhvr>
                                        <p:cTn id="155" dur="500"/>
                                        <p:tgtEl>
                                          <p:spTgt spid="68"/>
                                        </p:tgtEl>
                                      </p:cBhvr>
                                    </p:animEffect>
                                  </p:childTnLst>
                                </p:cTn>
                              </p:par>
                            </p:childTnLst>
                          </p:cTn>
                        </p:par>
                        <p:par>
                          <p:cTn id="156" fill="hold">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wipe(left)">
                                      <p:cBhvr>
                                        <p:cTn id="159" dur="500"/>
                                        <p:tgtEl>
                                          <p:spTgt spid="69"/>
                                        </p:tgtEl>
                                      </p:cBhvr>
                                    </p:animEffect>
                                  </p:childTnLst>
                                </p:cTn>
                              </p:par>
                            </p:childTnLst>
                          </p:cTn>
                        </p:par>
                        <p:par>
                          <p:cTn id="160" fill="hold">
                            <p:stCondLst>
                              <p:cond delay="1500"/>
                            </p:stCondLst>
                            <p:childTnLst>
                              <p:par>
                                <p:cTn id="161" presetID="1" presetClass="entr" presetSubtype="0" fill="hold" grpId="0" nodeType="afterEffect">
                                  <p:stCondLst>
                                    <p:cond delay="0"/>
                                  </p:stCondLst>
                                  <p:childTnLst>
                                    <p:set>
                                      <p:cBhvr>
                                        <p:cTn id="162" dur="1" fill="hold">
                                          <p:stCondLst>
                                            <p:cond delay="0"/>
                                          </p:stCondLst>
                                        </p:cTn>
                                        <p:tgtEl>
                                          <p:spTgt spid="51"/>
                                        </p:tgtEl>
                                        <p:attrNameLst>
                                          <p:attrName>style.visibility</p:attrName>
                                        </p:attrNameLst>
                                      </p:cBhvr>
                                      <p:to>
                                        <p:strVal val="visible"/>
                                      </p:to>
                                    </p:se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wipe(up)">
                                      <p:cBhvr>
                                        <p:cTn id="166" dur="500"/>
                                        <p:tgtEl>
                                          <p:spTgt spid="57"/>
                                        </p:tgtEl>
                                      </p:cBhvr>
                                    </p:animEffect>
                                  </p:childTnLst>
                                </p:cTn>
                              </p:par>
                            </p:childTnLst>
                          </p:cTn>
                        </p:par>
                        <p:par>
                          <p:cTn id="167" fill="hold">
                            <p:stCondLst>
                              <p:cond delay="2000"/>
                            </p:stCondLst>
                            <p:childTnLst>
                              <p:par>
                                <p:cTn id="168" presetID="1" presetClass="entr" presetSubtype="0" fill="hold" grpId="0" nodeType="afterEffect">
                                  <p:stCondLst>
                                    <p:cond delay="0"/>
                                  </p:stCondLst>
                                  <p:childTnLst>
                                    <p:set>
                                      <p:cBhvr>
                                        <p:cTn id="169" dur="1" fill="hold">
                                          <p:stCondLst>
                                            <p:cond delay="0"/>
                                          </p:stCondLst>
                                        </p:cTn>
                                        <p:tgtEl>
                                          <p:spTgt spid="52"/>
                                        </p:tgtEl>
                                        <p:attrNameLst>
                                          <p:attrName>style.visibility</p:attrName>
                                        </p:attrNameLst>
                                      </p:cBhvr>
                                      <p:to>
                                        <p:strVal val="visible"/>
                                      </p:to>
                                    </p:set>
                                  </p:childTnLst>
                                </p:cTn>
                              </p:par>
                            </p:childTnLst>
                          </p:cTn>
                        </p:par>
                        <p:par>
                          <p:cTn id="170" fill="hold">
                            <p:stCondLst>
                              <p:cond delay="2000"/>
                            </p:stCondLst>
                            <p:childTnLst>
                              <p:par>
                                <p:cTn id="171" presetID="22" presetClass="entr" presetSubtype="1" fill="hold" nodeType="after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wipe(up)">
                                      <p:cBhvr>
                                        <p:cTn id="173" dur="500"/>
                                        <p:tgtEl>
                                          <p:spTgt spid="58"/>
                                        </p:tgtEl>
                                      </p:cBhvr>
                                    </p:animEffect>
                                  </p:childTnLst>
                                </p:cTn>
                              </p:par>
                            </p:childTnLst>
                          </p:cTn>
                        </p:par>
                        <p:par>
                          <p:cTn id="174" fill="hold">
                            <p:stCondLst>
                              <p:cond delay="2500"/>
                            </p:stCondLst>
                            <p:childTnLst>
                              <p:par>
                                <p:cTn id="175" presetID="1" presetClass="entr" presetSubtype="0" fill="hold" grpId="0" nodeType="afterEffect">
                                  <p:stCondLst>
                                    <p:cond delay="0"/>
                                  </p:stCondLst>
                                  <p:childTnLst>
                                    <p:set>
                                      <p:cBhvr>
                                        <p:cTn id="176" dur="1" fill="hold">
                                          <p:stCondLst>
                                            <p:cond delay="0"/>
                                          </p:stCondLst>
                                        </p:cTn>
                                        <p:tgtEl>
                                          <p:spTgt spid="54"/>
                                        </p:tgtEl>
                                        <p:attrNameLst>
                                          <p:attrName>style.visibility</p:attrName>
                                        </p:attrNameLst>
                                      </p:cBhvr>
                                      <p:to>
                                        <p:strVal val="visible"/>
                                      </p:to>
                                    </p:set>
                                  </p:childTnLst>
                                </p:cTn>
                              </p:par>
                            </p:childTnLst>
                          </p:cTn>
                        </p:par>
                        <p:par>
                          <p:cTn id="177" fill="hold">
                            <p:stCondLst>
                              <p:cond delay="2500"/>
                            </p:stCondLst>
                            <p:childTnLst>
                              <p:par>
                                <p:cTn id="178" presetID="22" presetClass="entr" presetSubtype="4" fill="hold" nodeType="after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wipe(down)">
                                      <p:cBhvr>
                                        <p:cTn id="180" dur="500"/>
                                        <p:tgtEl>
                                          <p:spTgt spid="59"/>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53"/>
                                        </p:tgtEl>
                                        <p:attrNameLst>
                                          <p:attrName>style.visibility</p:attrName>
                                        </p:attrNameLst>
                                      </p:cBhvr>
                                      <p:to>
                                        <p:strVal val="visible"/>
                                      </p:to>
                                    </p:set>
                                  </p:childTnLst>
                                </p:cTn>
                              </p:par>
                            </p:childTnLst>
                          </p:cTn>
                        </p:par>
                        <p:par>
                          <p:cTn id="184" fill="hold">
                            <p:stCondLst>
                              <p:cond delay="3000"/>
                            </p:stCondLst>
                            <p:childTnLst>
                              <p:par>
                                <p:cTn id="185" presetID="22" presetClass="entr" presetSubtype="1" fill="hold" nodeType="afterEffect">
                                  <p:stCondLst>
                                    <p:cond delay="0"/>
                                  </p:stCondLst>
                                  <p:childTnLst>
                                    <p:set>
                                      <p:cBhvr>
                                        <p:cTn id="186" dur="1" fill="hold">
                                          <p:stCondLst>
                                            <p:cond delay="0"/>
                                          </p:stCondLst>
                                        </p:cTn>
                                        <p:tgtEl>
                                          <p:spTgt spid="60"/>
                                        </p:tgtEl>
                                        <p:attrNameLst>
                                          <p:attrName>style.visibility</p:attrName>
                                        </p:attrNameLst>
                                      </p:cBhvr>
                                      <p:to>
                                        <p:strVal val="visible"/>
                                      </p:to>
                                    </p:set>
                                    <p:animEffect transition="in" filter="wipe(up)">
                                      <p:cBhvr>
                                        <p:cTn id="187" dur="500"/>
                                        <p:tgtEl>
                                          <p:spTgt spid="60"/>
                                        </p:tgtEl>
                                      </p:cBhvr>
                                    </p:animEffect>
                                  </p:childTnLst>
                                </p:cTn>
                              </p:par>
                            </p:childTnLst>
                          </p:cTn>
                        </p:par>
                        <p:par>
                          <p:cTn id="188" fill="hold">
                            <p:stCondLst>
                              <p:cond delay="3500"/>
                            </p:stCondLst>
                            <p:childTnLst>
                              <p:par>
                                <p:cTn id="189" presetID="1" presetClass="entr" presetSubtype="0" fill="hold" grpId="0" nodeType="afterEffect">
                                  <p:stCondLst>
                                    <p:cond delay="0"/>
                                  </p:stCondLst>
                                  <p:childTnLst>
                                    <p:set>
                                      <p:cBhvr>
                                        <p:cTn id="190" dur="1" fill="hold">
                                          <p:stCondLst>
                                            <p:cond delay="0"/>
                                          </p:stCondLst>
                                        </p:cTn>
                                        <p:tgtEl>
                                          <p:spTgt spid="56"/>
                                        </p:tgtEl>
                                        <p:attrNameLst>
                                          <p:attrName>style.visibility</p:attrName>
                                        </p:attrNameLst>
                                      </p:cBhvr>
                                      <p:to>
                                        <p:strVal val="visible"/>
                                      </p:to>
                                    </p:set>
                                  </p:childTnLst>
                                </p:cTn>
                              </p:par>
                            </p:childTnLst>
                          </p:cTn>
                        </p:par>
                        <p:par>
                          <p:cTn id="191" fill="hold">
                            <p:stCondLst>
                              <p:cond delay="3500"/>
                            </p:stCondLst>
                            <p:childTnLst>
                              <p:par>
                                <p:cTn id="192" presetID="22" presetClass="entr" presetSubtype="4" fill="hold" nodeType="afterEffect">
                                  <p:stCondLst>
                                    <p:cond delay="0"/>
                                  </p:stCondLst>
                                  <p:childTnLst>
                                    <p:set>
                                      <p:cBhvr>
                                        <p:cTn id="193" dur="1" fill="hold">
                                          <p:stCondLst>
                                            <p:cond delay="0"/>
                                          </p:stCondLst>
                                        </p:cTn>
                                        <p:tgtEl>
                                          <p:spTgt spid="61"/>
                                        </p:tgtEl>
                                        <p:attrNameLst>
                                          <p:attrName>style.visibility</p:attrName>
                                        </p:attrNameLst>
                                      </p:cBhvr>
                                      <p:to>
                                        <p:strVal val="visible"/>
                                      </p:to>
                                    </p:set>
                                    <p:animEffect transition="in" filter="wipe(down)">
                                      <p:cBhvr>
                                        <p:cTn id="194" dur="500"/>
                                        <p:tgtEl>
                                          <p:spTgt spid="61"/>
                                        </p:tgtEl>
                                      </p:cBhvr>
                                    </p:animEffect>
                                  </p:childTnLst>
                                </p:cTn>
                              </p:par>
                            </p:childTnLst>
                          </p:cTn>
                        </p:par>
                        <p:par>
                          <p:cTn id="195" fill="hold">
                            <p:stCondLst>
                              <p:cond delay="4000"/>
                            </p:stCondLst>
                            <p:childTnLst>
                              <p:par>
                                <p:cTn id="196" presetID="1" presetClass="entr" presetSubtype="0" fill="hold" grpId="0" nodeType="afterEffect">
                                  <p:stCondLst>
                                    <p:cond delay="0"/>
                                  </p:stCondLst>
                                  <p:childTnLst>
                                    <p:set>
                                      <p:cBhvr>
                                        <p:cTn id="19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P spid="23" grpId="0" animBg="1"/>
      <p:bldP spid="24" grpId="0" animBg="1"/>
      <p:bldP spid="25" grpId="0" animBg="1"/>
      <p:bldP spid="26" grpId="0" animBg="1"/>
      <p:bldP spid="27" grpId="0" animBg="1"/>
      <p:bldP spid="28" grpId="0" animBg="1"/>
      <p:bldP spid="29" grpId="0" animBg="1"/>
      <p:bldP spid="38" grpId="0" animBg="1"/>
      <p:bldP spid="39" grpId="0" animBg="1"/>
      <p:bldP spid="40" grpId="0" animBg="1"/>
      <p:bldP spid="41" grpId="0" animBg="1"/>
      <p:bldP spid="42" grpId="0" animBg="1"/>
      <p:bldP spid="43" grpId="0" animBg="1"/>
      <p:bldP spid="51" grpId="0" animBg="1"/>
      <p:bldP spid="52" grpId="0" animBg="1"/>
      <p:bldP spid="53" grpId="0" animBg="1"/>
      <p:bldP spid="54" grpId="0" animBg="1"/>
      <p:bldP spid="55" grpId="0" animBg="1"/>
      <p:bldP spid="56" grpId="0" animBg="1"/>
      <p:bldP spid="62" grpId="0" animBg="1"/>
      <p:bldP spid="63" grpId="0" animBg="1"/>
      <p:bldP spid="64" grpId="0" animBg="1"/>
      <p:bldP spid="65" grpId="0" animBg="1"/>
      <p:bldP spid="67" grpId="0" animBg="1"/>
      <p:bldP spid="6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 for MST – Example 1</a:t>
            </a:r>
          </a:p>
        </p:txBody>
      </p:sp>
      <p:sp>
        <p:nvSpPr>
          <p:cNvPr id="4" name="Oval 3"/>
          <p:cNvSpPr/>
          <p:nvPr/>
        </p:nvSpPr>
        <p:spPr>
          <a:xfrm>
            <a:off x="1559857" y="9906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569257" y="1905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1102657" y="31242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7" name="Oval 6"/>
          <p:cNvSpPr/>
          <p:nvPr/>
        </p:nvSpPr>
        <p:spPr>
          <a:xfrm>
            <a:off x="2245657" y="31242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2626657" y="18288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9" name="Straight Connector 8"/>
          <p:cNvCxnSpPr>
            <a:stCxn id="4" idx="2"/>
            <a:endCxn id="5" idx="0"/>
          </p:cNvCxnSpPr>
          <p:nvPr/>
        </p:nvCxnSpPr>
        <p:spPr>
          <a:xfrm flipH="1">
            <a:off x="759757" y="1181100"/>
            <a:ext cx="800100" cy="723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5" idx="3"/>
            <a:endCxn id="6" idx="2"/>
          </p:cNvCxnSpPr>
          <p:nvPr/>
        </p:nvCxnSpPr>
        <p:spPr>
          <a:xfrm>
            <a:off x="625053" y="2230204"/>
            <a:ext cx="477604" cy="10844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a:stCxn id="6" idx="5"/>
            <a:endCxn id="7" idx="3"/>
          </p:cNvCxnSpPr>
          <p:nvPr/>
        </p:nvCxnSpPr>
        <p:spPr>
          <a:xfrm>
            <a:off x="1427861" y="3449404"/>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4" idx="6"/>
            <a:endCxn id="8" idx="0"/>
          </p:cNvCxnSpPr>
          <p:nvPr/>
        </p:nvCxnSpPr>
        <p:spPr>
          <a:xfrm>
            <a:off x="1940857" y="1181100"/>
            <a:ext cx="876300"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8" idx="5"/>
            <a:endCxn id="7" idx="6"/>
          </p:cNvCxnSpPr>
          <p:nvPr/>
        </p:nvCxnSpPr>
        <p:spPr>
          <a:xfrm flipH="1">
            <a:off x="2626657" y="2154004"/>
            <a:ext cx="325204" cy="1160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4" idx="3"/>
            <a:endCxn id="6" idx="0"/>
          </p:cNvCxnSpPr>
          <p:nvPr/>
        </p:nvCxnSpPr>
        <p:spPr>
          <a:xfrm flipH="1">
            <a:off x="1293157" y="1315804"/>
            <a:ext cx="322496" cy="18083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4" idx="5"/>
            <a:endCxn id="7" idx="0"/>
          </p:cNvCxnSpPr>
          <p:nvPr/>
        </p:nvCxnSpPr>
        <p:spPr>
          <a:xfrm>
            <a:off x="1885061" y="1315804"/>
            <a:ext cx="551096" cy="18083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6"/>
            <a:endCxn id="8" idx="3"/>
          </p:cNvCxnSpPr>
          <p:nvPr/>
        </p:nvCxnSpPr>
        <p:spPr>
          <a:xfrm flipV="1">
            <a:off x="1483657" y="2154004"/>
            <a:ext cx="1198796" cy="1160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5" idx="6"/>
            <a:endCxn id="8" idx="2"/>
          </p:cNvCxnSpPr>
          <p:nvPr/>
        </p:nvCxnSpPr>
        <p:spPr>
          <a:xfrm flipV="1">
            <a:off x="950257" y="2019300"/>
            <a:ext cx="1676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908291" y="1246573"/>
            <a:ext cx="301686" cy="369332"/>
          </a:xfrm>
          <a:prstGeom prst="rect">
            <a:avLst/>
          </a:prstGeom>
          <a:noFill/>
        </p:spPr>
        <p:txBody>
          <a:bodyPr wrap="none" rtlCol="0">
            <a:spAutoFit/>
          </a:bodyPr>
          <a:lstStyle/>
          <a:p>
            <a:pPr algn="ctr"/>
            <a:r>
              <a:rPr lang="en-IN" b="1" dirty="0"/>
              <a:t>4</a:t>
            </a:r>
            <a:endParaRPr lang="en-US" b="1" dirty="0"/>
          </a:p>
        </p:txBody>
      </p:sp>
      <p:sp>
        <p:nvSpPr>
          <p:cNvPr id="19" name="TextBox 18"/>
          <p:cNvSpPr txBox="1"/>
          <p:nvPr/>
        </p:nvSpPr>
        <p:spPr>
          <a:xfrm>
            <a:off x="625053" y="2667000"/>
            <a:ext cx="301686" cy="369332"/>
          </a:xfrm>
          <a:prstGeom prst="rect">
            <a:avLst/>
          </a:prstGeom>
          <a:noFill/>
        </p:spPr>
        <p:txBody>
          <a:bodyPr wrap="none" rtlCol="0">
            <a:spAutoFit/>
          </a:bodyPr>
          <a:lstStyle/>
          <a:p>
            <a:pPr algn="ctr"/>
            <a:r>
              <a:rPr lang="en-IN" b="1" dirty="0"/>
              <a:t>2</a:t>
            </a:r>
            <a:endParaRPr lang="en-US" b="1" dirty="0"/>
          </a:p>
        </p:txBody>
      </p:sp>
      <p:sp>
        <p:nvSpPr>
          <p:cNvPr id="20" name="TextBox 19"/>
          <p:cNvSpPr txBox="1"/>
          <p:nvPr/>
        </p:nvSpPr>
        <p:spPr>
          <a:xfrm>
            <a:off x="2801018" y="2574324"/>
            <a:ext cx="301686" cy="369332"/>
          </a:xfrm>
          <a:prstGeom prst="rect">
            <a:avLst/>
          </a:prstGeom>
          <a:noFill/>
        </p:spPr>
        <p:txBody>
          <a:bodyPr wrap="none" rtlCol="0">
            <a:spAutoFit/>
          </a:bodyPr>
          <a:lstStyle/>
          <a:p>
            <a:pPr algn="ctr"/>
            <a:r>
              <a:rPr lang="en-IN" b="1" dirty="0"/>
              <a:t>7</a:t>
            </a:r>
            <a:endParaRPr lang="en-US" b="1" dirty="0"/>
          </a:p>
        </p:txBody>
      </p:sp>
      <p:sp>
        <p:nvSpPr>
          <p:cNvPr id="21" name="TextBox 20"/>
          <p:cNvSpPr txBox="1"/>
          <p:nvPr/>
        </p:nvSpPr>
        <p:spPr>
          <a:xfrm>
            <a:off x="2344584" y="1204780"/>
            <a:ext cx="301686" cy="369332"/>
          </a:xfrm>
          <a:prstGeom prst="rect">
            <a:avLst/>
          </a:prstGeom>
          <a:noFill/>
        </p:spPr>
        <p:txBody>
          <a:bodyPr wrap="none" rtlCol="0">
            <a:spAutoFit/>
          </a:bodyPr>
          <a:lstStyle/>
          <a:p>
            <a:pPr algn="ctr"/>
            <a:r>
              <a:rPr lang="en-IN" b="1" dirty="0"/>
              <a:t>5</a:t>
            </a:r>
            <a:endParaRPr lang="en-US" b="1" dirty="0"/>
          </a:p>
        </p:txBody>
      </p:sp>
      <p:sp>
        <p:nvSpPr>
          <p:cNvPr id="22" name="TextBox 21"/>
          <p:cNvSpPr txBox="1"/>
          <p:nvPr/>
        </p:nvSpPr>
        <p:spPr>
          <a:xfrm>
            <a:off x="1713814" y="1992868"/>
            <a:ext cx="301686" cy="369332"/>
          </a:xfrm>
          <a:prstGeom prst="rect">
            <a:avLst/>
          </a:prstGeom>
          <a:noFill/>
        </p:spPr>
        <p:txBody>
          <a:bodyPr wrap="none" rtlCol="0">
            <a:spAutoFit/>
          </a:bodyPr>
          <a:lstStyle/>
          <a:p>
            <a:pPr algn="ctr"/>
            <a:r>
              <a:rPr lang="en-IN" b="1" dirty="0"/>
              <a:t>3</a:t>
            </a:r>
            <a:endParaRPr lang="en-US" b="1" dirty="0"/>
          </a:p>
        </p:txBody>
      </p:sp>
      <p:sp>
        <p:nvSpPr>
          <p:cNvPr id="23" name="TextBox 22"/>
          <p:cNvSpPr txBox="1"/>
          <p:nvPr/>
        </p:nvSpPr>
        <p:spPr>
          <a:xfrm>
            <a:off x="1286501" y="1504950"/>
            <a:ext cx="301686" cy="369332"/>
          </a:xfrm>
          <a:prstGeom prst="rect">
            <a:avLst/>
          </a:prstGeom>
          <a:noFill/>
        </p:spPr>
        <p:txBody>
          <a:bodyPr wrap="none" rtlCol="0">
            <a:spAutoFit/>
          </a:bodyPr>
          <a:lstStyle/>
          <a:p>
            <a:pPr algn="ctr"/>
            <a:r>
              <a:rPr lang="en-IN" b="1" dirty="0"/>
              <a:t>6</a:t>
            </a:r>
            <a:endParaRPr lang="en-US" b="1" dirty="0"/>
          </a:p>
        </p:txBody>
      </p:sp>
      <p:sp>
        <p:nvSpPr>
          <p:cNvPr id="24" name="TextBox 23"/>
          <p:cNvSpPr txBox="1"/>
          <p:nvPr/>
        </p:nvSpPr>
        <p:spPr>
          <a:xfrm>
            <a:off x="1945528" y="1476461"/>
            <a:ext cx="301686" cy="369332"/>
          </a:xfrm>
          <a:prstGeom prst="rect">
            <a:avLst/>
          </a:prstGeom>
          <a:noFill/>
        </p:spPr>
        <p:txBody>
          <a:bodyPr wrap="none" rtlCol="0">
            <a:spAutoFit/>
          </a:bodyPr>
          <a:lstStyle/>
          <a:p>
            <a:pPr algn="ctr"/>
            <a:r>
              <a:rPr lang="en-IN" b="1" dirty="0"/>
              <a:t>6</a:t>
            </a:r>
            <a:endParaRPr lang="en-US" b="1" dirty="0"/>
          </a:p>
        </p:txBody>
      </p:sp>
      <p:sp>
        <p:nvSpPr>
          <p:cNvPr id="25" name="TextBox 24"/>
          <p:cNvSpPr txBox="1"/>
          <p:nvPr/>
        </p:nvSpPr>
        <p:spPr>
          <a:xfrm>
            <a:off x="1750357" y="2549686"/>
            <a:ext cx="301686" cy="369332"/>
          </a:xfrm>
          <a:prstGeom prst="rect">
            <a:avLst/>
          </a:prstGeom>
          <a:noFill/>
        </p:spPr>
        <p:txBody>
          <a:bodyPr wrap="none" rtlCol="0">
            <a:spAutoFit/>
          </a:bodyPr>
          <a:lstStyle/>
          <a:p>
            <a:pPr algn="ctr"/>
            <a:r>
              <a:rPr lang="en-IN" b="1" dirty="0"/>
              <a:t>5</a:t>
            </a:r>
            <a:endParaRPr lang="en-US" b="1" dirty="0"/>
          </a:p>
        </p:txBody>
      </p:sp>
      <p:sp>
        <p:nvSpPr>
          <p:cNvPr id="26" name="Rectangle 25"/>
          <p:cNvSpPr/>
          <p:nvPr/>
        </p:nvSpPr>
        <p:spPr>
          <a:xfrm>
            <a:off x="833973" y="4230469"/>
            <a:ext cx="1945084" cy="646331"/>
          </a:xfrm>
          <a:prstGeom prst="rect">
            <a:avLst/>
          </a:prstGeom>
        </p:spPr>
        <p:txBody>
          <a:bodyPr wrap="none">
            <a:spAutoFit/>
          </a:bodyPr>
          <a:lstStyle/>
          <a:p>
            <a:pPr algn="ctr"/>
            <a:r>
              <a:rPr lang="en-IN" b="1" dirty="0"/>
              <a:t>Step 1: </a:t>
            </a:r>
            <a:r>
              <a:rPr lang="en-IN" dirty="0"/>
              <a:t>Taking min </a:t>
            </a:r>
          </a:p>
          <a:p>
            <a:pPr algn="ctr"/>
            <a:r>
              <a:rPr lang="en-IN" dirty="0"/>
              <a:t>edge (C,D)</a:t>
            </a:r>
            <a:endParaRPr lang="en-US" dirty="0"/>
          </a:p>
        </p:txBody>
      </p:sp>
      <p:sp>
        <p:nvSpPr>
          <p:cNvPr id="27" name="TextBox 26"/>
          <p:cNvSpPr txBox="1"/>
          <p:nvPr/>
        </p:nvSpPr>
        <p:spPr>
          <a:xfrm>
            <a:off x="1615653" y="3416319"/>
            <a:ext cx="301686" cy="369332"/>
          </a:xfrm>
          <a:prstGeom prst="rect">
            <a:avLst/>
          </a:prstGeom>
          <a:noFill/>
        </p:spPr>
        <p:txBody>
          <a:bodyPr wrap="none" rtlCol="0">
            <a:spAutoFit/>
          </a:bodyPr>
          <a:lstStyle/>
          <a:p>
            <a:pPr algn="ctr"/>
            <a:r>
              <a:rPr lang="en-IN" b="1" dirty="0"/>
              <a:t>1</a:t>
            </a:r>
            <a:endParaRPr lang="en-US" b="1" dirty="0"/>
          </a:p>
        </p:txBody>
      </p:sp>
      <p:sp>
        <p:nvSpPr>
          <p:cNvPr id="28" name="Oval 27"/>
          <p:cNvSpPr/>
          <p:nvPr/>
        </p:nvSpPr>
        <p:spPr>
          <a:xfrm>
            <a:off x="950257" y="51054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9" name="Oval 28"/>
          <p:cNvSpPr/>
          <p:nvPr/>
        </p:nvSpPr>
        <p:spPr>
          <a:xfrm>
            <a:off x="2093257" y="51054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0" name="Straight Connector 29"/>
          <p:cNvCxnSpPr>
            <a:stCxn id="28" idx="5"/>
            <a:endCxn id="29" idx="3"/>
          </p:cNvCxnSpPr>
          <p:nvPr/>
        </p:nvCxnSpPr>
        <p:spPr>
          <a:xfrm>
            <a:off x="1275461" y="5430604"/>
            <a:ext cx="873592" cy="0"/>
          </a:xfrm>
          <a:prstGeom prst="line">
            <a:avLst/>
          </a:prstGeom>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1463253" y="5397519"/>
            <a:ext cx="301686" cy="369332"/>
          </a:xfrm>
          <a:prstGeom prst="rect">
            <a:avLst/>
          </a:prstGeom>
          <a:noFill/>
        </p:spPr>
        <p:txBody>
          <a:bodyPr wrap="none" rtlCol="0">
            <a:spAutoFit/>
          </a:bodyPr>
          <a:lstStyle/>
          <a:p>
            <a:pPr algn="ctr"/>
            <a:r>
              <a:rPr lang="en-IN" b="1" dirty="0"/>
              <a:t>1</a:t>
            </a:r>
            <a:endParaRPr lang="en-US" b="1" dirty="0"/>
          </a:p>
        </p:txBody>
      </p:sp>
      <p:sp>
        <p:nvSpPr>
          <p:cNvPr id="32" name="Rectangle 31"/>
          <p:cNvSpPr/>
          <p:nvPr/>
        </p:nvSpPr>
        <p:spPr>
          <a:xfrm>
            <a:off x="3973331" y="1106269"/>
            <a:ext cx="2006126" cy="646331"/>
          </a:xfrm>
          <a:prstGeom prst="rect">
            <a:avLst/>
          </a:prstGeom>
        </p:spPr>
        <p:txBody>
          <a:bodyPr wrap="none">
            <a:spAutoFit/>
          </a:bodyPr>
          <a:lstStyle/>
          <a:p>
            <a:pPr algn="ctr"/>
            <a:r>
              <a:rPr lang="en-US" b="1" dirty="0"/>
              <a:t>Step 2:</a:t>
            </a:r>
            <a:r>
              <a:rPr lang="en-US" dirty="0"/>
              <a:t> Taking next </a:t>
            </a:r>
          </a:p>
          <a:p>
            <a:pPr algn="ctr"/>
            <a:r>
              <a:rPr lang="en-US" dirty="0"/>
              <a:t>min edge (B,C)</a:t>
            </a:r>
          </a:p>
        </p:txBody>
      </p:sp>
      <p:sp>
        <p:nvSpPr>
          <p:cNvPr id="33" name="Oval 32"/>
          <p:cNvSpPr/>
          <p:nvPr/>
        </p:nvSpPr>
        <p:spPr>
          <a:xfrm>
            <a:off x="3866261" y="1905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34" name="Oval 33"/>
          <p:cNvSpPr/>
          <p:nvPr/>
        </p:nvSpPr>
        <p:spPr>
          <a:xfrm>
            <a:off x="4247261" y="28194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Oval 34"/>
          <p:cNvSpPr/>
          <p:nvPr/>
        </p:nvSpPr>
        <p:spPr>
          <a:xfrm>
            <a:off x="5390261" y="28194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6" name="Straight Connector 35"/>
          <p:cNvCxnSpPr>
            <a:stCxn id="33" idx="3"/>
            <a:endCxn id="34" idx="2"/>
          </p:cNvCxnSpPr>
          <p:nvPr/>
        </p:nvCxnSpPr>
        <p:spPr>
          <a:xfrm>
            <a:off x="3922057" y="2230204"/>
            <a:ext cx="325204" cy="779696"/>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a:stCxn id="34" idx="5"/>
            <a:endCxn id="35" idx="3"/>
          </p:cNvCxnSpPr>
          <p:nvPr/>
        </p:nvCxnSpPr>
        <p:spPr>
          <a:xfrm>
            <a:off x="4572465" y="3144604"/>
            <a:ext cx="873592" cy="0"/>
          </a:xfrm>
          <a:prstGeom prst="line">
            <a:avLst/>
          </a:prstGeom>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3769657" y="2526268"/>
            <a:ext cx="301686" cy="369332"/>
          </a:xfrm>
          <a:prstGeom prst="rect">
            <a:avLst/>
          </a:prstGeom>
          <a:noFill/>
        </p:spPr>
        <p:txBody>
          <a:bodyPr wrap="none" rtlCol="0">
            <a:spAutoFit/>
          </a:bodyPr>
          <a:lstStyle/>
          <a:p>
            <a:pPr algn="ctr"/>
            <a:r>
              <a:rPr lang="en-IN" b="1" dirty="0"/>
              <a:t>2</a:t>
            </a:r>
            <a:endParaRPr lang="en-US" b="1" dirty="0"/>
          </a:p>
        </p:txBody>
      </p:sp>
      <p:sp>
        <p:nvSpPr>
          <p:cNvPr id="39" name="TextBox 38"/>
          <p:cNvSpPr txBox="1"/>
          <p:nvPr/>
        </p:nvSpPr>
        <p:spPr>
          <a:xfrm>
            <a:off x="4760257" y="3111519"/>
            <a:ext cx="301686" cy="369332"/>
          </a:xfrm>
          <a:prstGeom prst="rect">
            <a:avLst/>
          </a:prstGeom>
          <a:noFill/>
        </p:spPr>
        <p:txBody>
          <a:bodyPr wrap="none" rtlCol="0">
            <a:spAutoFit/>
          </a:bodyPr>
          <a:lstStyle/>
          <a:p>
            <a:pPr algn="ctr"/>
            <a:r>
              <a:rPr lang="en-IN" b="1" dirty="0"/>
              <a:t>1</a:t>
            </a:r>
            <a:endParaRPr lang="en-US" b="1" dirty="0"/>
          </a:p>
        </p:txBody>
      </p:sp>
      <p:sp>
        <p:nvSpPr>
          <p:cNvPr id="40" name="Rectangle 39"/>
          <p:cNvSpPr/>
          <p:nvPr/>
        </p:nvSpPr>
        <p:spPr>
          <a:xfrm>
            <a:off x="3769657" y="3773269"/>
            <a:ext cx="2191520" cy="646331"/>
          </a:xfrm>
          <a:prstGeom prst="rect">
            <a:avLst/>
          </a:prstGeom>
        </p:spPr>
        <p:txBody>
          <a:bodyPr wrap="square">
            <a:spAutoFit/>
          </a:bodyPr>
          <a:lstStyle/>
          <a:p>
            <a:pPr algn="ctr"/>
            <a:r>
              <a:rPr lang="en-US" b="1" dirty="0"/>
              <a:t>Step 3:</a:t>
            </a:r>
            <a:r>
              <a:rPr lang="en-US" dirty="0"/>
              <a:t> Taking next</a:t>
            </a:r>
          </a:p>
          <a:p>
            <a:pPr algn="ctr"/>
            <a:r>
              <a:rPr lang="en-US" dirty="0"/>
              <a:t> min edge (B,E)</a:t>
            </a:r>
          </a:p>
        </p:txBody>
      </p:sp>
      <p:sp>
        <p:nvSpPr>
          <p:cNvPr id="41" name="Oval 40"/>
          <p:cNvSpPr/>
          <p:nvPr/>
        </p:nvSpPr>
        <p:spPr>
          <a:xfrm>
            <a:off x="3617257" y="44958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2" name="Oval 41"/>
          <p:cNvSpPr/>
          <p:nvPr/>
        </p:nvSpPr>
        <p:spPr>
          <a:xfrm>
            <a:off x="4150657" y="533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43" name="Oval 42"/>
          <p:cNvSpPr/>
          <p:nvPr/>
        </p:nvSpPr>
        <p:spPr>
          <a:xfrm>
            <a:off x="5293657" y="53340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4" name="Oval 43"/>
          <p:cNvSpPr/>
          <p:nvPr/>
        </p:nvSpPr>
        <p:spPr>
          <a:xfrm>
            <a:off x="5674657" y="4494259"/>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45" name="Straight Connector 44"/>
          <p:cNvCxnSpPr>
            <a:stCxn id="41" idx="3"/>
            <a:endCxn id="42" idx="2"/>
          </p:cNvCxnSpPr>
          <p:nvPr/>
        </p:nvCxnSpPr>
        <p:spPr>
          <a:xfrm>
            <a:off x="3673053" y="4821004"/>
            <a:ext cx="477604" cy="703496"/>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p:cNvCxnSpPr>
            <a:stCxn id="42" idx="5"/>
            <a:endCxn id="43" idx="3"/>
          </p:cNvCxnSpPr>
          <p:nvPr/>
        </p:nvCxnSpPr>
        <p:spPr>
          <a:xfrm>
            <a:off x="4475861" y="5659204"/>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stCxn id="41" idx="6"/>
            <a:endCxn id="44" idx="2"/>
          </p:cNvCxnSpPr>
          <p:nvPr/>
        </p:nvCxnSpPr>
        <p:spPr>
          <a:xfrm flipV="1">
            <a:off x="3998257" y="4684759"/>
            <a:ext cx="1676400" cy="1541"/>
          </a:xfrm>
          <a:prstGeom prst="line">
            <a:avLst/>
          </a:prstGeom>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673053" y="5105400"/>
            <a:ext cx="301686" cy="369332"/>
          </a:xfrm>
          <a:prstGeom prst="rect">
            <a:avLst/>
          </a:prstGeom>
          <a:noFill/>
        </p:spPr>
        <p:txBody>
          <a:bodyPr wrap="none" rtlCol="0">
            <a:spAutoFit/>
          </a:bodyPr>
          <a:lstStyle/>
          <a:p>
            <a:pPr algn="ctr"/>
            <a:r>
              <a:rPr lang="en-IN" b="1" dirty="0"/>
              <a:t>2</a:t>
            </a:r>
            <a:endParaRPr lang="en-US" b="1" dirty="0"/>
          </a:p>
        </p:txBody>
      </p:sp>
      <p:sp>
        <p:nvSpPr>
          <p:cNvPr id="49" name="TextBox 48"/>
          <p:cNvSpPr txBox="1"/>
          <p:nvPr/>
        </p:nvSpPr>
        <p:spPr>
          <a:xfrm>
            <a:off x="4684057" y="4736068"/>
            <a:ext cx="301686" cy="369332"/>
          </a:xfrm>
          <a:prstGeom prst="rect">
            <a:avLst/>
          </a:prstGeom>
          <a:noFill/>
        </p:spPr>
        <p:txBody>
          <a:bodyPr wrap="none" rtlCol="0">
            <a:spAutoFit/>
          </a:bodyPr>
          <a:lstStyle/>
          <a:p>
            <a:pPr algn="ctr"/>
            <a:r>
              <a:rPr lang="en-IN" b="1" dirty="0"/>
              <a:t>3</a:t>
            </a:r>
            <a:endParaRPr lang="en-US" b="1" dirty="0"/>
          </a:p>
        </p:txBody>
      </p:sp>
      <p:sp>
        <p:nvSpPr>
          <p:cNvPr id="50" name="TextBox 49"/>
          <p:cNvSpPr txBox="1"/>
          <p:nvPr/>
        </p:nvSpPr>
        <p:spPr>
          <a:xfrm>
            <a:off x="4663653" y="5626119"/>
            <a:ext cx="301686" cy="369332"/>
          </a:xfrm>
          <a:prstGeom prst="rect">
            <a:avLst/>
          </a:prstGeom>
          <a:noFill/>
        </p:spPr>
        <p:txBody>
          <a:bodyPr wrap="none" rtlCol="0">
            <a:spAutoFit/>
          </a:bodyPr>
          <a:lstStyle/>
          <a:p>
            <a:pPr algn="ctr"/>
            <a:r>
              <a:rPr lang="en-IN" b="1" dirty="0"/>
              <a:t>1</a:t>
            </a:r>
            <a:endParaRPr lang="en-US" b="1" dirty="0"/>
          </a:p>
        </p:txBody>
      </p:sp>
      <p:sp>
        <p:nvSpPr>
          <p:cNvPr id="51" name="Rectangle 50"/>
          <p:cNvSpPr/>
          <p:nvPr/>
        </p:nvSpPr>
        <p:spPr>
          <a:xfrm>
            <a:off x="6893857" y="1135297"/>
            <a:ext cx="2143496" cy="646331"/>
          </a:xfrm>
          <a:prstGeom prst="rect">
            <a:avLst/>
          </a:prstGeom>
        </p:spPr>
        <p:txBody>
          <a:bodyPr wrap="square">
            <a:spAutoFit/>
          </a:bodyPr>
          <a:lstStyle/>
          <a:p>
            <a:pPr algn="ctr"/>
            <a:r>
              <a:rPr lang="en-US" b="1" dirty="0"/>
              <a:t>Step 4:</a:t>
            </a:r>
            <a:r>
              <a:rPr lang="en-US" dirty="0"/>
              <a:t> Taking next </a:t>
            </a:r>
          </a:p>
          <a:p>
            <a:pPr algn="ctr"/>
            <a:r>
              <a:rPr lang="en-US" dirty="0"/>
              <a:t>min edge (A,B)</a:t>
            </a:r>
          </a:p>
        </p:txBody>
      </p:sp>
      <p:sp>
        <p:nvSpPr>
          <p:cNvPr id="52" name="Oval 51"/>
          <p:cNvSpPr/>
          <p:nvPr/>
        </p:nvSpPr>
        <p:spPr>
          <a:xfrm>
            <a:off x="6911670" y="2954104"/>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3" name="Oval 52"/>
          <p:cNvSpPr/>
          <p:nvPr/>
        </p:nvSpPr>
        <p:spPr>
          <a:xfrm>
            <a:off x="7427257" y="4064838"/>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54" name="Oval 53"/>
          <p:cNvSpPr/>
          <p:nvPr/>
        </p:nvSpPr>
        <p:spPr>
          <a:xfrm>
            <a:off x="8570257" y="4064838"/>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5" name="Oval 54"/>
          <p:cNvSpPr/>
          <p:nvPr/>
        </p:nvSpPr>
        <p:spPr>
          <a:xfrm>
            <a:off x="8969070" y="2952563"/>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56" name="Straight Connector 55"/>
          <p:cNvCxnSpPr>
            <a:stCxn id="52" idx="3"/>
            <a:endCxn id="53" idx="2"/>
          </p:cNvCxnSpPr>
          <p:nvPr/>
        </p:nvCxnSpPr>
        <p:spPr>
          <a:xfrm>
            <a:off x="6967466" y="3279308"/>
            <a:ext cx="459791" cy="9760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53" idx="5"/>
            <a:endCxn id="54" idx="3"/>
          </p:cNvCxnSpPr>
          <p:nvPr/>
        </p:nvCxnSpPr>
        <p:spPr>
          <a:xfrm>
            <a:off x="7752461" y="4390042"/>
            <a:ext cx="87359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52" idx="6"/>
            <a:endCxn id="55" idx="2"/>
          </p:cNvCxnSpPr>
          <p:nvPr/>
        </p:nvCxnSpPr>
        <p:spPr>
          <a:xfrm flipV="1">
            <a:off x="7292670" y="3143063"/>
            <a:ext cx="1676400" cy="1541"/>
          </a:xfrm>
          <a:prstGeom prst="line">
            <a:avLst/>
          </a:prstGeom>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6893857" y="3563704"/>
            <a:ext cx="301686" cy="369332"/>
          </a:xfrm>
          <a:prstGeom prst="rect">
            <a:avLst/>
          </a:prstGeom>
          <a:noFill/>
        </p:spPr>
        <p:txBody>
          <a:bodyPr wrap="none" rtlCol="0">
            <a:spAutoFit/>
          </a:bodyPr>
          <a:lstStyle/>
          <a:p>
            <a:pPr algn="ctr"/>
            <a:r>
              <a:rPr lang="en-IN" b="1" dirty="0"/>
              <a:t>2</a:t>
            </a:r>
            <a:endParaRPr lang="en-US" b="1" dirty="0"/>
          </a:p>
        </p:txBody>
      </p:sp>
      <p:sp>
        <p:nvSpPr>
          <p:cNvPr id="60" name="TextBox 59"/>
          <p:cNvSpPr txBox="1"/>
          <p:nvPr/>
        </p:nvSpPr>
        <p:spPr>
          <a:xfrm>
            <a:off x="7978470" y="3194372"/>
            <a:ext cx="301686" cy="369332"/>
          </a:xfrm>
          <a:prstGeom prst="rect">
            <a:avLst/>
          </a:prstGeom>
          <a:noFill/>
        </p:spPr>
        <p:txBody>
          <a:bodyPr wrap="none" rtlCol="0">
            <a:spAutoFit/>
          </a:bodyPr>
          <a:lstStyle/>
          <a:p>
            <a:pPr algn="ctr"/>
            <a:r>
              <a:rPr lang="en-IN" b="1" dirty="0"/>
              <a:t>3</a:t>
            </a:r>
            <a:endParaRPr lang="en-US" b="1" dirty="0"/>
          </a:p>
        </p:txBody>
      </p:sp>
      <p:sp>
        <p:nvSpPr>
          <p:cNvPr id="61" name="TextBox 60"/>
          <p:cNvSpPr txBox="1"/>
          <p:nvPr/>
        </p:nvSpPr>
        <p:spPr>
          <a:xfrm>
            <a:off x="8038414" y="4507468"/>
            <a:ext cx="301686" cy="369332"/>
          </a:xfrm>
          <a:prstGeom prst="rect">
            <a:avLst/>
          </a:prstGeom>
          <a:noFill/>
        </p:spPr>
        <p:txBody>
          <a:bodyPr wrap="none" rtlCol="0">
            <a:spAutoFit/>
          </a:bodyPr>
          <a:lstStyle/>
          <a:p>
            <a:pPr algn="ctr"/>
            <a:r>
              <a:rPr lang="en-IN" b="1" dirty="0"/>
              <a:t>1</a:t>
            </a:r>
            <a:endParaRPr lang="en-US" b="1" dirty="0"/>
          </a:p>
        </p:txBody>
      </p:sp>
      <p:sp>
        <p:nvSpPr>
          <p:cNvPr id="62" name="Oval 61"/>
          <p:cNvSpPr/>
          <p:nvPr/>
        </p:nvSpPr>
        <p:spPr>
          <a:xfrm>
            <a:off x="7884457" y="1981200"/>
            <a:ext cx="3810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63" name="Straight Connector 62"/>
          <p:cNvCxnSpPr>
            <a:stCxn id="62" idx="2"/>
            <a:endCxn id="52" idx="0"/>
          </p:cNvCxnSpPr>
          <p:nvPr/>
        </p:nvCxnSpPr>
        <p:spPr>
          <a:xfrm flipH="1">
            <a:off x="7102170" y="2171700"/>
            <a:ext cx="782287" cy="782404"/>
          </a:xfrm>
          <a:prstGeom prst="line">
            <a:avLst/>
          </a:prstGeom>
        </p:spPr>
        <p:style>
          <a:lnRef idx="2">
            <a:schemeClr val="accent2"/>
          </a:lnRef>
          <a:fillRef idx="0">
            <a:schemeClr val="accent2"/>
          </a:fillRef>
          <a:effectRef idx="1">
            <a:schemeClr val="accent2"/>
          </a:effectRef>
          <a:fontRef idx="minor">
            <a:schemeClr val="tx1"/>
          </a:fontRef>
        </p:style>
      </p:cxnSp>
      <p:sp>
        <p:nvSpPr>
          <p:cNvPr id="64" name="TextBox 63"/>
          <p:cNvSpPr txBox="1"/>
          <p:nvPr/>
        </p:nvSpPr>
        <p:spPr>
          <a:xfrm>
            <a:off x="7232891" y="2237173"/>
            <a:ext cx="301686" cy="369332"/>
          </a:xfrm>
          <a:prstGeom prst="rect">
            <a:avLst/>
          </a:prstGeom>
          <a:noFill/>
        </p:spPr>
        <p:txBody>
          <a:bodyPr wrap="none" rtlCol="0">
            <a:spAutoFit/>
          </a:bodyPr>
          <a:lstStyle/>
          <a:p>
            <a:pPr algn="ctr"/>
            <a:r>
              <a:rPr lang="en-IN" b="1" dirty="0"/>
              <a:t>4</a:t>
            </a:r>
            <a:endParaRPr lang="en-US" b="1" dirty="0"/>
          </a:p>
        </p:txBody>
      </p:sp>
      <p:cxnSp>
        <p:nvCxnSpPr>
          <p:cNvPr id="65" name="Straight Connector 64"/>
          <p:cNvCxnSpPr/>
          <p:nvPr/>
        </p:nvCxnSpPr>
        <p:spPr>
          <a:xfrm>
            <a:off x="3312457" y="990600"/>
            <a:ext cx="0" cy="5257800"/>
          </a:xfrm>
          <a:prstGeom prst="line">
            <a:avLst/>
          </a:prstGeom>
          <a:ln w="28575">
            <a:solidFill>
              <a:schemeClr val="accent5"/>
            </a:solidFill>
          </a:ln>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6360457" y="1002475"/>
            <a:ext cx="0" cy="5257800"/>
          </a:xfrm>
          <a:prstGeom prst="line">
            <a:avLst/>
          </a:prstGeom>
          <a:ln w="28575">
            <a:solidFill>
              <a:schemeClr val="accent5"/>
            </a:solidFill>
          </a:ln>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7382" y="3963776"/>
            <a:ext cx="2743200" cy="0"/>
          </a:xfrm>
          <a:prstGeom prst="line">
            <a:avLst/>
          </a:prstGeom>
          <a:ln w="28575">
            <a:solidFill>
              <a:schemeClr val="accent5"/>
            </a:solidFill>
          </a:ln>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3300582" y="3619500"/>
            <a:ext cx="3059875" cy="0"/>
          </a:xfrm>
          <a:prstGeom prst="line">
            <a:avLst/>
          </a:prstGeom>
          <a:ln w="28575">
            <a:solidFill>
              <a:schemeClr val="accent5"/>
            </a:solidFill>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380861" y="4920734"/>
            <a:ext cx="3103796" cy="0"/>
          </a:xfrm>
          <a:prstGeom prst="line">
            <a:avLst/>
          </a:prstGeom>
          <a:ln w="28575">
            <a:solidFill>
              <a:schemeClr val="accent5"/>
            </a:solidFill>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6393958" y="4951926"/>
            <a:ext cx="2839687" cy="1446550"/>
          </a:xfrm>
          <a:prstGeom prst="rect">
            <a:avLst/>
          </a:prstGeom>
          <a:solidFill>
            <a:schemeClr val="bg1">
              <a:lumMod val="85000"/>
            </a:schemeClr>
          </a:solidFill>
        </p:spPr>
        <p:txBody>
          <a:bodyPr wrap="square" rtlCol="0">
            <a:spAutoFit/>
          </a:bodyPr>
          <a:lstStyle/>
          <a:p>
            <a:pPr algn="ctr"/>
            <a:r>
              <a:rPr lang="en-US" sz="2200" dirty="0">
                <a:solidFill>
                  <a:srgbClr val="AD1457"/>
                </a:solidFill>
              </a:rPr>
              <a:t>So, we obtained a minimum</a:t>
            </a:r>
          </a:p>
          <a:p>
            <a:pPr algn="ctr"/>
            <a:r>
              <a:rPr lang="en-US" sz="2200" dirty="0">
                <a:solidFill>
                  <a:srgbClr val="AD1457"/>
                </a:solidFill>
              </a:rPr>
              <a:t>spanning tree of cost</a:t>
            </a:r>
            <a:r>
              <a:rPr lang="en-US" sz="2200" b="1" dirty="0">
                <a:solidFill>
                  <a:srgbClr val="AD1457"/>
                </a:solidFill>
              </a:rPr>
              <a:t>: </a:t>
            </a:r>
          </a:p>
          <a:p>
            <a:pPr algn="ctr"/>
            <a:r>
              <a:rPr lang="en-US" sz="2200" b="1" dirty="0">
                <a:solidFill>
                  <a:srgbClr val="AD1457"/>
                </a:solidFill>
              </a:rPr>
              <a:t>4 + 2 + 1 + 3 = 10</a:t>
            </a:r>
            <a:endParaRPr lang="en-US" sz="2200" dirty="0">
              <a:solidFill>
                <a:srgbClr val="AD1457"/>
              </a:solidFill>
            </a:endParaRPr>
          </a:p>
        </p:txBody>
      </p:sp>
    </p:spTree>
    <p:extLst>
      <p:ext uri="{BB962C8B-B14F-4D97-AF65-F5344CB8AC3E}">
        <p14:creationId xmlns:p14="http://schemas.microsoft.com/office/powerpoint/2010/main" val="168301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wipe(left)">
                                      <p:cBhvr>
                                        <p:cTn id="106" dur="500"/>
                                        <p:tgtEl>
                                          <p:spTgt spid="68"/>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left)">
                                      <p:cBhvr>
                                        <p:cTn id="131" dur="500"/>
                                        <p:tgtEl>
                                          <p:spTgt spid="47"/>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down)">
                                      <p:cBhvr>
                                        <p:cTn id="144" dur="500"/>
                                        <p:tgtEl>
                                          <p:spTgt spid="66"/>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5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63"/>
                                        </p:tgtEl>
                                        <p:attrNameLst>
                                          <p:attrName>style.visibility</p:attrName>
                                        </p:attrNameLst>
                                      </p:cBhvr>
                                      <p:to>
                                        <p:strVal val="visible"/>
                                      </p:to>
                                    </p:set>
                                    <p:animEffect transition="in" filter="wipe(down)">
                                      <p:cBhvr>
                                        <p:cTn id="175" dur="500"/>
                                        <p:tgtEl>
                                          <p:spTgt spid="63"/>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6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64"/>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69"/>
                                        </p:tgtEl>
                                        <p:attrNameLst>
                                          <p:attrName>style.visibility</p:attrName>
                                        </p:attrNameLst>
                                      </p:cBhvr>
                                      <p:to>
                                        <p:strVal val="visible"/>
                                      </p:to>
                                    </p:set>
                                    <p:animEffect transition="in" filter="wipe(left)">
                                      <p:cBhvr>
                                        <p:cTn id="188" dur="500"/>
                                        <p:tgtEl>
                                          <p:spTgt spid="69"/>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fade">
                                      <p:cBhvr>
                                        <p:cTn id="19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8" grpId="0"/>
      <p:bldP spid="19" grpId="0"/>
      <p:bldP spid="20" grpId="0"/>
      <p:bldP spid="21" grpId="0"/>
      <p:bldP spid="22" grpId="0"/>
      <p:bldP spid="23" grpId="0"/>
      <p:bldP spid="24" grpId="0"/>
      <p:bldP spid="25" grpId="0"/>
      <p:bldP spid="26" grpId="0"/>
      <p:bldP spid="27" grpId="0"/>
      <p:bldP spid="28" grpId="0" animBg="1"/>
      <p:bldP spid="29" grpId="0" animBg="1"/>
      <p:bldP spid="31" grpId="0"/>
      <p:bldP spid="32" grpId="0"/>
      <p:bldP spid="33" grpId="0" animBg="1"/>
      <p:bldP spid="34" grpId="0" animBg="1"/>
      <p:bldP spid="35" grpId="0" animBg="1"/>
      <p:bldP spid="38" grpId="0"/>
      <p:bldP spid="39" grpId="0"/>
      <p:bldP spid="40" grpId="0"/>
      <p:bldP spid="41" grpId="0" animBg="1"/>
      <p:bldP spid="42" grpId="0" animBg="1"/>
      <p:bldP spid="43" grpId="0" animBg="1"/>
      <p:bldP spid="44" grpId="0" animBg="1"/>
      <p:bldP spid="48" grpId="0"/>
      <p:bldP spid="49" grpId="0"/>
      <p:bldP spid="50" grpId="0"/>
      <p:bldP spid="51" grpId="0"/>
      <p:bldP spid="52" grpId="0" animBg="1"/>
      <p:bldP spid="53" grpId="0" animBg="1"/>
      <p:bldP spid="54" grpId="0" animBg="1"/>
      <p:bldP spid="55" grpId="0" animBg="1"/>
      <p:bldP spid="59" grpId="0"/>
      <p:bldP spid="60" grpId="0"/>
      <p:bldP spid="61" grpId="0"/>
      <p:bldP spid="62" grpId="0" animBg="1"/>
      <p:bldP spid="64" grpId="0"/>
      <p:bldP spid="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err="1"/>
              <a:t>Kruskal’s</a:t>
            </a:r>
            <a:r>
              <a:rPr lang="en-US" sz="2800" dirty="0"/>
              <a:t> Algorithm for MST – Example 2</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1" idx="2"/>
          </p:cNvCxnSpPr>
          <p:nvPr/>
        </p:nvCxnSpPr>
        <p:spPr>
          <a:xfrm>
            <a:off x="3383280" y="3659780"/>
            <a:ext cx="142424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p:cNvCxnSpPr>
          <p:nvPr/>
        </p:nvCxnSpPr>
        <p:spPr>
          <a:xfrm>
            <a:off x="29870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4"/>
          </p:cNvCxnSpPr>
          <p:nvPr/>
        </p:nvCxnSpPr>
        <p:spPr>
          <a:xfrm>
            <a:off x="50444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7"/>
            <a:endCxn id="7" idx="3"/>
          </p:cNvCxnSpPr>
          <p:nvPr/>
        </p:nvCxnSpPr>
        <p:spPr>
          <a:xfrm flipV="1">
            <a:off x="12321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8" idx="3"/>
          </p:cNvCxnSpPr>
          <p:nvPr/>
        </p:nvCxnSpPr>
        <p:spPr>
          <a:xfrm flipV="1">
            <a:off x="32895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4"/>
          </p:cNvCxnSpPr>
          <p:nvPr/>
        </p:nvCxnSpPr>
        <p:spPr>
          <a:xfrm>
            <a:off x="3063240" y="39798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26" name="TextBox 25"/>
          <p:cNvSpPr txBox="1"/>
          <p:nvPr/>
        </p:nvSpPr>
        <p:spPr>
          <a:xfrm>
            <a:off x="2076450" y="2497075"/>
            <a:ext cx="361950" cy="461665"/>
          </a:xfrm>
          <a:prstGeom prst="rect">
            <a:avLst/>
          </a:prstGeom>
          <a:noFill/>
        </p:spPr>
        <p:txBody>
          <a:bodyPr wrap="square" rtlCol="0">
            <a:spAutoFit/>
          </a:bodyPr>
          <a:lstStyle/>
          <a:p>
            <a:r>
              <a:rPr lang="en-US" sz="2400" dirty="0">
                <a:solidFill>
                  <a:srgbClr val="AD1457"/>
                </a:solidFill>
              </a:rPr>
              <a:t>6</a:t>
            </a:r>
          </a:p>
        </p:txBody>
      </p:sp>
      <p:sp>
        <p:nvSpPr>
          <p:cNvPr id="27" name="TextBox 26"/>
          <p:cNvSpPr txBox="1"/>
          <p:nvPr/>
        </p:nvSpPr>
        <p:spPr>
          <a:xfrm>
            <a:off x="2990850" y="2494843"/>
            <a:ext cx="361950" cy="461665"/>
          </a:xfrm>
          <a:prstGeom prst="rect">
            <a:avLst/>
          </a:prstGeom>
          <a:noFill/>
        </p:spPr>
        <p:txBody>
          <a:bodyPr wrap="square" rtlCol="0">
            <a:spAutoFit/>
          </a:bodyPr>
          <a:lstStyle/>
          <a:p>
            <a:r>
              <a:rPr lang="en-US" sz="2400" dirty="0">
                <a:solidFill>
                  <a:srgbClr val="AD1457"/>
                </a:solidFill>
              </a:rPr>
              <a:t>4</a:t>
            </a:r>
          </a:p>
        </p:txBody>
      </p:sp>
      <p:sp>
        <p:nvSpPr>
          <p:cNvPr id="28" name="TextBox 27"/>
          <p:cNvSpPr txBox="1"/>
          <p:nvPr/>
        </p:nvSpPr>
        <p:spPr>
          <a:xfrm>
            <a:off x="4114800" y="2497075"/>
            <a:ext cx="361950" cy="461665"/>
          </a:xfrm>
          <a:prstGeom prst="rect">
            <a:avLst/>
          </a:prstGeom>
          <a:noFill/>
        </p:spPr>
        <p:txBody>
          <a:bodyPr wrap="square" rtlCol="0">
            <a:spAutoFit/>
          </a:bodyPr>
          <a:lstStyle/>
          <a:p>
            <a:r>
              <a:rPr lang="en-US" sz="2400" dirty="0">
                <a:solidFill>
                  <a:srgbClr val="AD1457"/>
                </a:solidFill>
              </a:rPr>
              <a:t>5</a:t>
            </a:r>
          </a:p>
        </p:txBody>
      </p:sp>
      <p:sp>
        <p:nvSpPr>
          <p:cNvPr id="29" name="TextBox 28"/>
          <p:cNvSpPr txBox="1"/>
          <p:nvPr/>
        </p:nvSpPr>
        <p:spPr>
          <a:xfrm>
            <a:off x="4982935" y="2420875"/>
            <a:ext cx="361950" cy="461665"/>
          </a:xfrm>
          <a:prstGeom prst="rect">
            <a:avLst/>
          </a:prstGeom>
          <a:noFill/>
        </p:spPr>
        <p:txBody>
          <a:bodyPr wrap="square" rtlCol="0">
            <a:spAutoFit/>
          </a:bodyPr>
          <a:lstStyle/>
          <a:p>
            <a:r>
              <a:rPr lang="en-US" sz="2400" dirty="0">
                <a:solidFill>
                  <a:srgbClr val="AD1457"/>
                </a:solidFill>
              </a:rPr>
              <a:t>6</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1" name="TextBox 30"/>
          <p:cNvSpPr txBox="1"/>
          <p:nvPr/>
        </p:nvSpPr>
        <p:spPr>
          <a:xfrm>
            <a:off x="3981450" y="3568340"/>
            <a:ext cx="361950" cy="461665"/>
          </a:xfrm>
          <a:prstGeom prst="rect">
            <a:avLst/>
          </a:prstGeom>
          <a:noFill/>
        </p:spPr>
        <p:txBody>
          <a:bodyPr wrap="square" rtlCol="0">
            <a:spAutoFit/>
          </a:bodyPr>
          <a:lstStyle/>
          <a:p>
            <a:r>
              <a:rPr lang="en-US" sz="2400" dirty="0">
                <a:solidFill>
                  <a:srgbClr val="AD1457"/>
                </a:solidFill>
              </a:rPr>
              <a:t>8</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3" name="TextBox 32"/>
          <p:cNvSpPr txBox="1"/>
          <p:nvPr/>
        </p:nvSpPr>
        <p:spPr>
          <a:xfrm>
            <a:off x="3067050" y="4249675"/>
            <a:ext cx="361950" cy="461665"/>
          </a:xfrm>
          <a:prstGeom prst="rect">
            <a:avLst/>
          </a:prstGeom>
          <a:noFill/>
        </p:spPr>
        <p:txBody>
          <a:bodyPr wrap="square" rtlCol="0">
            <a:spAutoFit/>
          </a:bodyPr>
          <a:lstStyle/>
          <a:p>
            <a:r>
              <a:rPr lang="en-US" sz="2400" dirty="0">
                <a:solidFill>
                  <a:srgbClr val="AD1457"/>
                </a:solidFill>
              </a:rPr>
              <a:t>7</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37" name="TextBox 36"/>
          <p:cNvSpPr txBox="1"/>
          <p:nvPr/>
        </p:nvSpPr>
        <p:spPr>
          <a:xfrm>
            <a:off x="6107974" y="0"/>
            <a:ext cx="859594" cy="400110"/>
          </a:xfrm>
          <a:prstGeom prst="rect">
            <a:avLst/>
          </a:prstGeom>
          <a:noFill/>
          <a:ln w="28575">
            <a:solidFill>
              <a:schemeClr val="accent5"/>
            </a:solidFill>
          </a:ln>
        </p:spPr>
        <p:txBody>
          <a:bodyPr wrap="none" rtlCol="0">
            <a:spAutoFit/>
          </a:bodyPr>
          <a:lstStyle/>
          <a:p>
            <a:r>
              <a:rPr lang="en-IN" sz="2000" b="1" dirty="0">
                <a:solidFill>
                  <a:schemeClr val="bg1"/>
                </a:solidFill>
              </a:rPr>
              <a:t>Step:1</a:t>
            </a:r>
            <a:endParaRPr lang="en-US" sz="2000" b="1" dirty="0">
              <a:solidFill>
                <a:schemeClr val="bg1"/>
              </a:solidFill>
            </a:endParaRPr>
          </a:p>
        </p:txBody>
      </p:sp>
      <p:sp>
        <p:nvSpPr>
          <p:cNvPr id="38" name="TextBox 37"/>
          <p:cNvSpPr txBox="1"/>
          <p:nvPr/>
        </p:nvSpPr>
        <p:spPr>
          <a:xfrm>
            <a:off x="6094911" y="418597"/>
            <a:ext cx="5829300" cy="430887"/>
          </a:xfrm>
          <a:prstGeom prst="rect">
            <a:avLst/>
          </a:prstGeom>
          <a:noFill/>
        </p:spPr>
        <p:txBody>
          <a:bodyPr wrap="square" rtlCol="0">
            <a:spAutoFit/>
          </a:bodyPr>
          <a:lstStyle/>
          <a:p>
            <a:pPr algn="ctr"/>
            <a:r>
              <a:rPr lang="en-US" sz="2200" b="1" dirty="0">
                <a:solidFill>
                  <a:schemeClr val="accent5"/>
                </a:solidFill>
              </a:rPr>
              <a:t>Sort the edges in increasing order of their weight.</a:t>
            </a:r>
          </a:p>
        </p:txBody>
      </p:sp>
      <p:graphicFrame>
        <p:nvGraphicFramePr>
          <p:cNvPr id="39" name="Table 38"/>
          <p:cNvGraphicFramePr>
            <a:graphicFrameLocks noGrp="1"/>
          </p:cNvGraphicFramePr>
          <p:nvPr/>
        </p:nvGraphicFramePr>
        <p:xfrm>
          <a:off x="7747363" y="1023737"/>
          <a:ext cx="2638567" cy="542931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582560717"/>
                    </a:ext>
                  </a:extLst>
                </a:gridCol>
                <a:gridCol w="1088046">
                  <a:extLst>
                    <a:ext uri="{9D8B030D-6E8A-4147-A177-3AD203B41FA5}">
                      <a16:colId xmlns:a16="http://schemas.microsoft.com/office/drawing/2014/main" val="511824500"/>
                    </a:ext>
                  </a:extLst>
                </a:gridCol>
                <a:gridCol w="598021">
                  <a:extLst>
                    <a:ext uri="{9D8B030D-6E8A-4147-A177-3AD203B41FA5}">
                      <a16:colId xmlns:a16="http://schemas.microsoft.com/office/drawing/2014/main" val="3593019890"/>
                    </a:ext>
                  </a:extLst>
                </a:gridCol>
              </a:tblGrid>
              <a:tr h="392804">
                <a:tc>
                  <a:txBody>
                    <a:bodyPr/>
                    <a:lstStyle/>
                    <a:p>
                      <a:pPr algn="ctr"/>
                      <a:r>
                        <a:rPr lang="en-US"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accent2">
                              <a:lumMod val="60000"/>
                              <a:lumOff val="40000"/>
                            </a:schemeClr>
                          </a:solidFill>
                        </a:rPr>
                        <a:t>Weight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2}</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rPr>
                        <a:t>1</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 3}</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2</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{6, 7}</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4}</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a:t>
                      </a:r>
                      <a:r>
                        <a:rPr lang="en-US" sz="2000" b="1" baseline="0" dirty="0">
                          <a:solidFill>
                            <a:schemeClr val="accent3"/>
                          </a:solidFill>
                          <a:latin typeface="+mn-lt"/>
                          <a:ea typeface="Times New Roman" panose="02020603050405020304" pitchFamily="18" charset="0"/>
                          <a:cs typeface="Times New Roman" panose="02020603050405020304" pitchFamily="18" charset="0"/>
                        </a:rPr>
                        <a:t> </a:t>
                      </a:r>
                      <a:r>
                        <a:rPr lang="en-US" sz="2000" b="1" dirty="0">
                          <a:solidFill>
                            <a:schemeClr val="accent3"/>
                          </a:solidFill>
                          <a:latin typeface="+mn-lt"/>
                          <a:ea typeface="Times New Roman" panose="02020603050405020304" pitchFamily="18" charset="0"/>
                          <a:cs typeface="Times New Roman" panose="02020603050405020304" pitchFamily="18" charset="0"/>
                        </a:rPr>
                        <a:t>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7}</a:t>
                      </a:r>
                      <a:r>
                        <a:rPr lang="en-US" sz="2000" b="1" baseline="0" dirty="0">
                          <a:solidFill>
                            <a:schemeClr val="accent3"/>
                          </a:solidFill>
                          <a:latin typeface="+mn-lt"/>
                          <a:ea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{3, 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5</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516510"/>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 4}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6</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537154"/>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{3, 6}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6</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540063"/>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{5, 7}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7</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276703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{5, 6}</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8</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878199"/>
                  </a:ext>
                </a:extLst>
              </a:tr>
            </a:tbl>
          </a:graphicData>
        </a:graphic>
      </p:graphicFrame>
    </p:spTree>
    <p:extLst>
      <p:ext uri="{BB962C8B-B14F-4D97-AF65-F5344CB8AC3E}">
        <p14:creationId xmlns:p14="http://schemas.microsoft.com/office/powerpoint/2010/main" val="35071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vertical)">
                                      <p:cBhvr>
                                        <p:cTn id="12" dur="1000"/>
                                        <p:tgtEl>
                                          <p:spTgt spid="6"/>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vertical)">
                                      <p:cBhvr>
                                        <p:cTn id="15" dur="1000"/>
                                        <p:tgtEl>
                                          <p:spTgt spid="7"/>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vertical)">
                                      <p:cBhvr>
                                        <p:cTn id="18" dur="1000"/>
                                        <p:tgtEl>
                                          <p:spTgt spid="8"/>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vertical)">
                                      <p:cBhvr>
                                        <p:cTn id="21" dur="1000"/>
                                        <p:tgtEl>
                                          <p:spTgt spid="9"/>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vertical)">
                                      <p:cBhvr>
                                        <p:cTn id="24" dur="1000"/>
                                        <p:tgtEl>
                                          <p:spTgt spid="1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vertical)">
                                      <p:cBhvr>
                                        <p:cTn id="27" dur="1000"/>
                                        <p:tgtEl>
                                          <p:spTgt spid="11"/>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vertical)">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500"/>
                                        <p:tgtEl>
                                          <p:spTgt spid="3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500"/>
                                        <p:tgtEl>
                                          <p:spTgt spid="3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up)">
                                      <p:cBhvr>
                                        <p:cTn id="117" dur="3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err="1"/>
              <a:t>Kruskal’s</a:t>
            </a:r>
            <a:r>
              <a:rPr lang="en-US" sz="2800" dirty="0"/>
              <a:t> Algorithm for MST – Example 2</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1" idx="2"/>
          </p:cNvCxnSpPr>
          <p:nvPr/>
        </p:nvCxnSpPr>
        <p:spPr>
          <a:xfrm>
            <a:off x="3383280" y="3659780"/>
            <a:ext cx="142424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p:cNvCxnSpPr>
          <p:nvPr/>
        </p:nvCxnSpPr>
        <p:spPr>
          <a:xfrm>
            <a:off x="29870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4"/>
          </p:cNvCxnSpPr>
          <p:nvPr/>
        </p:nvCxnSpPr>
        <p:spPr>
          <a:xfrm>
            <a:off x="50444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7"/>
            <a:endCxn id="7" idx="3"/>
          </p:cNvCxnSpPr>
          <p:nvPr/>
        </p:nvCxnSpPr>
        <p:spPr>
          <a:xfrm flipV="1">
            <a:off x="12321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8" idx="3"/>
          </p:cNvCxnSpPr>
          <p:nvPr/>
        </p:nvCxnSpPr>
        <p:spPr>
          <a:xfrm flipV="1">
            <a:off x="32895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4"/>
          </p:cNvCxnSpPr>
          <p:nvPr/>
        </p:nvCxnSpPr>
        <p:spPr>
          <a:xfrm>
            <a:off x="3063240" y="39798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26" name="TextBox 25"/>
          <p:cNvSpPr txBox="1"/>
          <p:nvPr/>
        </p:nvSpPr>
        <p:spPr>
          <a:xfrm>
            <a:off x="2076450" y="2497075"/>
            <a:ext cx="361950" cy="461665"/>
          </a:xfrm>
          <a:prstGeom prst="rect">
            <a:avLst/>
          </a:prstGeom>
          <a:noFill/>
        </p:spPr>
        <p:txBody>
          <a:bodyPr wrap="square" rtlCol="0">
            <a:spAutoFit/>
          </a:bodyPr>
          <a:lstStyle/>
          <a:p>
            <a:r>
              <a:rPr lang="en-US" sz="2400" dirty="0">
                <a:solidFill>
                  <a:srgbClr val="AD1457"/>
                </a:solidFill>
              </a:rPr>
              <a:t>6</a:t>
            </a:r>
          </a:p>
        </p:txBody>
      </p:sp>
      <p:sp>
        <p:nvSpPr>
          <p:cNvPr id="27" name="TextBox 26"/>
          <p:cNvSpPr txBox="1"/>
          <p:nvPr/>
        </p:nvSpPr>
        <p:spPr>
          <a:xfrm>
            <a:off x="2990850" y="2494843"/>
            <a:ext cx="361950" cy="461665"/>
          </a:xfrm>
          <a:prstGeom prst="rect">
            <a:avLst/>
          </a:prstGeom>
          <a:noFill/>
        </p:spPr>
        <p:txBody>
          <a:bodyPr wrap="square" rtlCol="0">
            <a:spAutoFit/>
          </a:bodyPr>
          <a:lstStyle/>
          <a:p>
            <a:r>
              <a:rPr lang="en-US" sz="2400" dirty="0">
                <a:solidFill>
                  <a:srgbClr val="AD1457"/>
                </a:solidFill>
              </a:rPr>
              <a:t>4</a:t>
            </a:r>
          </a:p>
        </p:txBody>
      </p:sp>
      <p:sp>
        <p:nvSpPr>
          <p:cNvPr id="28" name="TextBox 27"/>
          <p:cNvSpPr txBox="1"/>
          <p:nvPr/>
        </p:nvSpPr>
        <p:spPr>
          <a:xfrm>
            <a:off x="4114800" y="2497075"/>
            <a:ext cx="361950" cy="461665"/>
          </a:xfrm>
          <a:prstGeom prst="rect">
            <a:avLst/>
          </a:prstGeom>
          <a:noFill/>
        </p:spPr>
        <p:txBody>
          <a:bodyPr wrap="square" rtlCol="0">
            <a:spAutoFit/>
          </a:bodyPr>
          <a:lstStyle/>
          <a:p>
            <a:r>
              <a:rPr lang="en-US" sz="2400" dirty="0">
                <a:solidFill>
                  <a:srgbClr val="AD1457"/>
                </a:solidFill>
              </a:rPr>
              <a:t>5</a:t>
            </a:r>
          </a:p>
        </p:txBody>
      </p:sp>
      <p:sp>
        <p:nvSpPr>
          <p:cNvPr id="29" name="TextBox 28"/>
          <p:cNvSpPr txBox="1"/>
          <p:nvPr/>
        </p:nvSpPr>
        <p:spPr>
          <a:xfrm>
            <a:off x="4982935" y="2420875"/>
            <a:ext cx="361950" cy="461665"/>
          </a:xfrm>
          <a:prstGeom prst="rect">
            <a:avLst/>
          </a:prstGeom>
          <a:noFill/>
        </p:spPr>
        <p:txBody>
          <a:bodyPr wrap="square" rtlCol="0">
            <a:spAutoFit/>
          </a:bodyPr>
          <a:lstStyle/>
          <a:p>
            <a:r>
              <a:rPr lang="en-US" sz="2400" dirty="0">
                <a:solidFill>
                  <a:srgbClr val="AD1457"/>
                </a:solidFill>
              </a:rPr>
              <a:t>6</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1" name="TextBox 30"/>
          <p:cNvSpPr txBox="1"/>
          <p:nvPr/>
        </p:nvSpPr>
        <p:spPr>
          <a:xfrm>
            <a:off x="3981450" y="3568340"/>
            <a:ext cx="361950" cy="461665"/>
          </a:xfrm>
          <a:prstGeom prst="rect">
            <a:avLst/>
          </a:prstGeom>
          <a:noFill/>
        </p:spPr>
        <p:txBody>
          <a:bodyPr wrap="square" rtlCol="0">
            <a:spAutoFit/>
          </a:bodyPr>
          <a:lstStyle/>
          <a:p>
            <a:r>
              <a:rPr lang="en-US" sz="2400" dirty="0">
                <a:solidFill>
                  <a:srgbClr val="AD1457"/>
                </a:solidFill>
              </a:rPr>
              <a:t>8</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3" name="TextBox 32"/>
          <p:cNvSpPr txBox="1"/>
          <p:nvPr/>
        </p:nvSpPr>
        <p:spPr>
          <a:xfrm>
            <a:off x="3067050" y="4249675"/>
            <a:ext cx="361950" cy="461665"/>
          </a:xfrm>
          <a:prstGeom prst="rect">
            <a:avLst/>
          </a:prstGeom>
          <a:noFill/>
        </p:spPr>
        <p:txBody>
          <a:bodyPr wrap="square" rtlCol="0">
            <a:spAutoFit/>
          </a:bodyPr>
          <a:lstStyle/>
          <a:p>
            <a:r>
              <a:rPr lang="en-US" sz="2400" dirty="0">
                <a:solidFill>
                  <a:srgbClr val="AD1457"/>
                </a:solidFill>
              </a:rPr>
              <a:t>7</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37" name="TextBox 36"/>
          <p:cNvSpPr txBox="1"/>
          <p:nvPr/>
        </p:nvSpPr>
        <p:spPr>
          <a:xfrm>
            <a:off x="6107974" y="0"/>
            <a:ext cx="851515" cy="400110"/>
          </a:xfrm>
          <a:prstGeom prst="rect">
            <a:avLst/>
          </a:prstGeom>
          <a:noFill/>
          <a:ln w="28575">
            <a:solidFill>
              <a:schemeClr val="accent5"/>
            </a:solidFill>
          </a:ln>
        </p:spPr>
        <p:txBody>
          <a:bodyPr wrap="none" rtlCol="0">
            <a:spAutoFit/>
          </a:bodyPr>
          <a:lstStyle/>
          <a:p>
            <a:r>
              <a:rPr lang="en-IN" sz="2000" b="1" dirty="0">
                <a:solidFill>
                  <a:schemeClr val="bg1"/>
                </a:solidFill>
              </a:rPr>
              <a:t>Step:2</a:t>
            </a:r>
            <a:endParaRPr lang="en-US" sz="2000" b="1" dirty="0">
              <a:solidFill>
                <a:schemeClr val="bg1"/>
              </a:solidFill>
            </a:endParaRPr>
          </a:p>
        </p:txBody>
      </p:sp>
      <p:sp>
        <p:nvSpPr>
          <p:cNvPr id="38" name="TextBox 37"/>
          <p:cNvSpPr txBox="1"/>
          <p:nvPr/>
        </p:nvSpPr>
        <p:spPr>
          <a:xfrm>
            <a:off x="6094911" y="418597"/>
            <a:ext cx="5829300" cy="430887"/>
          </a:xfrm>
          <a:prstGeom prst="rect">
            <a:avLst/>
          </a:prstGeom>
          <a:noFill/>
        </p:spPr>
        <p:txBody>
          <a:bodyPr wrap="square" rtlCol="0">
            <a:spAutoFit/>
          </a:bodyPr>
          <a:lstStyle/>
          <a:p>
            <a:pPr algn="ctr"/>
            <a:r>
              <a:rPr lang="en-US" sz="2200" b="1" dirty="0">
                <a:solidFill>
                  <a:schemeClr val="accent5"/>
                </a:solidFill>
              </a:rPr>
              <a:t>Select the minimum weight edge but no cycle.</a:t>
            </a:r>
          </a:p>
        </p:txBody>
      </p:sp>
      <p:graphicFrame>
        <p:nvGraphicFramePr>
          <p:cNvPr id="39" name="Table 38"/>
          <p:cNvGraphicFramePr>
            <a:graphicFrameLocks noGrp="1"/>
          </p:cNvGraphicFramePr>
          <p:nvPr/>
        </p:nvGraphicFramePr>
        <p:xfrm>
          <a:off x="7747363" y="1023737"/>
          <a:ext cx="2638567" cy="542931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582560717"/>
                    </a:ext>
                  </a:extLst>
                </a:gridCol>
                <a:gridCol w="1088046">
                  <a:extLst>
                    <a:ext uri="{9D8B030D-6E8A-4147-A177-3AD203B41FA5}">
                      <a16:colId xmlns:a16="http://schemas.microsoft.com/office/drawing/2014/main" val="511824500"/>
                    </a:ext>
                  </a:extLst>
                </a:gridCol>
                <a:gridCol w="598021">
                  <a:extLst>
                    <a:ext uri="{9D8B030D-6E8A-4147-A177-3AD203B41FA5}">
                      <a16:colId xmlns:a16="http://schemas.microsoft.com/office/drawing/2014/main" val="3593019890"/>
                    </a:ext>
                  </a:extLst>
                </a:gridCol>
              </a:tblGrid>
              <a:tr h="392804">
                <a:tc>
                  <a:txBody>
                    <a:bodyPr/>
                    <a:lstStyle/>
                    <a:p>
                      <a:pPr algn="ctr"/>
                      <a:r>
                        <a:rPr lang="en-US"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accent2">
                              <a:lumMod val="60000"/>
                              <a:lumOff val="40000"/>
                            </a:schemeClr>
                          </a:solidFill>
                        </a:rPr>
                        <a:t>Weight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2}</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rPr>
                        <a:t>1</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 3}</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2</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{6, 7}</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4}</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a:t>
                      </a:r>
                      <a:r>
                        <a:rPr lang="en-US" sz="2000" b="1" baseline="0" dirty="0">
                          <a:solidFill>
                            <a:schemeClr val="accent3"/>
                          </a:solidFill>
                          <a:latin typeface="+mn-lt"/>
                          <a:ea typeface="Times New Roman" panose="02020603050405020304" pitchFamily="18" charset="0"/>
                          <a:cs typeface="Times New Roman" panose="02020603050405020304" pitchFamily="18" charset="0"/>
                        </a:rPr>
                        <a:t> </a:t>
                      </a:r>
                      <a:r>
                        <a:rPr lang="en-US" sz="2000" b="1" dirty="0">
                          <a:solidFill>
                            <a:schemeClr val="accent3"/>
                          </a:solidFill>
                          <a:latin typeface="+mn-lt"/>
                          <a:ea typeface="Times New Roman" panose="02020603050405020304" pitchFamily="18" charset="0"/>
                          <a:cs typeface="Times New Roman" panose="02020603050405020304" pitchFamily="18" charset="0"/>
                        </a:rPr>
                        <a:t>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7}</a:t>
                      </a:r>
                      <a:r>
                        <a:rPr lang="en-US" sz="2000" b="1" baseline="0" dirty="0">
                          <a:solidFill>
                            <a:schemeClr val="accent3"/>
                          </a:solidFill>
                          <a:latin typeface="+mn-lt"/>
                          <a:ea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{3, 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5</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516510"/>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 4}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6</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537154"/>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{3, 6}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6</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540063"/>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{5, 7}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7</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2767037"/>
                  </a:ext>
                </a:extLst>
              </a:tr>
              <a:tr h="4197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{5, 6}</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8</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878199"/>
                  </a:ext>
                </a:extLst>
              </a:tr>
            </a:tbl>
          </a:graphicData>
        </a:graphic>
      </p:graphicFrame>
      <p:sp>
        <p:nvSpPr>
          <p:cNvPr id="40" name="Rounded Rectangle 39"/>
          <p:cNvSpPr/>
          <p:nvPr/>
        </p:nvSpPr>
        <p:spPr>
          <a:xfrm>
            <a:off x="9818917" y="14107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1" name="Rounded Rectangle 40"/>
          <p:cNvSpPr/>
          <p:nvPr/>
        </p:nvSpPr>
        <p:spPr>
          <a:xfrm>
            <a:off x="9818917" y="1830890"/>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2" name="Rounded Rectangle 41"/>
          <p:cNvSpPr/>
          <p:nvPr/>
        </p:nvSpPr>
        <p:spPr>
          <a:xfrm>
            <a:off x="9818917" y="22489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3" name="Rounded Rectangle 42"/>
          <p:cNvSpPr/>
          <p:nvPr/>
        </p:nvSpPr>
        <p:spPr>
          <a:xfrm>
            <a:off x="9818917" y="26299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4" name="Rounded Rectangle 43"/>
          <p:cNvSpPr/>
          <p:nvPr/>
        </p:nvSpPr>
        <p:spPr>
          <a:xfrm>
            <a:off x="9818917" y="3094116"/>
            <a:ext cx="457200" cy="4502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5" name="Rounded Rectangle 44"/>
          <p:cNvSpPr/>
          <p:nvPr/>
        </p:nvSpPr>
        <p:spPr>
          <a:xfrm>
            <a:off x="9818917" y="3914416"/>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cxnSp>
        <p:nvCxnSpPr>
          <p:cNvPr id="46" name="Straight Connector 45"/>
          <p:cNvCxnSpPr/>
          <p:nvPr/>
        </p:nvCxnSpPr>
        <p:spPr>
          <a:xfrm>
            <a:off x="7747363" y="3751455"/>
            <a:ext cx="263856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7812759" y="3570514"/>
            <a:ext cx="1905000" cy="304800"/>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2815046" y="2447109"/>
            <a:ext cx="381000" cy="609600"/>
            <a:chOff x="5257800" y="4876800"/>
            <a:chExt cx="381000" cy="609600"/>
          </a:xfrm>
        </p:grpSpPr>
        <p:cxnSp>
          <p:nvCxnSpPr>
            <p:cNvPr id="52" name="Straight Connector 51"/>
            <p:cNvCxnSpPr/>
            <p:nvPr/>
          </p:nvCxnSpPr>
          <p:spPr>
            <a:xfrm flipH="1">
              <a:off x="5334000" y="4876800"/>
              <a:ext cx="2286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257800" y="4953000"/>
              <a:ext cx="3810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33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8BC145"/>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1000" fill="hold"/>
                                        <p:tgtEl>
                                          <p:spTgt spid="7"/>
                                        </p:tgtEl>
                                        <p:attrNameLst>
                                          <p:attrName>fillcolor</p:attrName>
                                        </p:attrNameLst>
                                      </p:cBhvr>
                                      <p:to>
                                        <a:srgbClr val="8BC145"/>
                                      </p:to>
                                    </p:animClr>
                                    <p:set>
                                      <p:cBhvr>
                                        <p:cTn id="24" dur="1000" fill="hold"/>
                                        <p:tgtEl>
                                          <p:spTgt spid="7"/>
                                        </p:tgtEl>
                                        <p:attrNameLst>
                                          <p:attrName>fill.type</p:attrName>
                                        </p:attrNameLst>
                                      </p:cBhvr>
                                      <p:to>
                                        <p:strVal val="solid"/>
                                      </p:to>
                                    </p:set>
                                    <p:set>
                                      <p:cBhvr>
                                        <p:cTn id="25" dur="1000" fill="hold"/>
                                        <p:tgtEl>
                                          <p:spTgt spid="7"/>
                                        </p:tgtEl>
                                        <p:attrNameLst>
                                          <p:attrName>fill.on</p:attrName>
                                        </p:attrNameLst>
                                      </p:cBhvr>
                                      <p:to>
                                        <p:strVal val="true"/>
                                      </p:to>
                                    </p:set>
                                  </p:childTnLst>
                                </p:cTn>
                              </p:par>
                              <p:par>
                                <p:cTn id="26" presetID="7" presetClass="emph" presetSubtype="2" fill="hold" nodeType="withEffect">
                                  <p:stCondLst>
                                    <p:cond delay="0"/>
                                  </p:stCondLst>
                                  <p:childTnLst>
                                    <p:animClr clrSpc="rgb" dir="cw">
                                      <p:cBhvr>
                                        <p:cTn id="27" dur="1000" fill="hold"/>
                                        <p:tgtEl>
                                          <p:spTgt spid="13"/>
                                        </p:tgtEl>
                                        <p:attrNameLst>
                                          <p:attrName>stroke.color</p:attrName>
                                        </p:attrNameLst>
                                      </p:cBhvr>
                                      <p:to>
                                        <a:srgbClr val="B84742"/>
                                      </p:to>
                                    </p:animClr>
                                    <p:set>
                                      <p:cBhvr>
                                        <p:cTn id="28" dur="1000" fill="hold"/>
                                        <p:tgtEl>
                                          <p:spTgt spid="13"/>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8"/>
                                        </p:tgtEl>
                                        <p:attrNameLst>
                                          <p:attrName>fillcolor</p:attrName>
                                        </p:attrNameLst>
                                      </p:cBhvr>
                                      <p:to>
                                        <a:srgbClr val="8BC145"/>
                                      </p:to>
                                    </p:animClr>
                                    <p:set>
                                      <p:cBhvr>
                                        <p:cTn id="38" dur="1000" fill="hold"/>
                                        <p:tgtEl>
                                          <p:spTgt spid="8"/>
                                        </p:tgtEl>
                                        <p:attrNameLst>
                                          <p:attrName>fill.type</p:attrName>
                                        </p:attrNameLst>
                                      </p:cBhvr>
                                      <p:to>
                                        <p:strVal val="solid"/>
                                      </p:to>
                                    </p:set>
                                    <p:set>
                                      <p:cBhvr>
                                        <p:cTn id="39" dur="1000" fill="hold"/>
                                        <p:tgtEl>
                                          <p:spTgt spid="8"/>
                                        </p:tgtEl>
                                        <p:attrNameLst>
                                          <p:attrName>fill.on</p:attrName>
                                        </p:attrNameLst>
                                      </p:cBhvr>
                                      <p:to>
                                        <p:strVal val="true"/>
                                      </p:to>
                                    </p:set>
                                  </p:childTnLst>
                                </p:cTn>
                              </p:par>
                              <p:par>
                                <p:cTn id="40" presetID="7" presetClass="emph" presetSubtype="2" fill="hold" nodeType="withEffect">
                                  <p:stCondLst>
                                    <p:cond delay="0"/>
                                  </p:stCondLst>
                                  <p:childTnLst>
                                    <p:animClr clrSpc="rgb" dir="cw">
                                      <p:cBhvr>
                                        <p:cTn id="41" dur="1000" fill="hold"/>
                                        <p:tgtEl>
                                          <p:spTgt spid="14"/>
                                        </p:tgtEl>
                                        <p:attrNameLst>
                                          <p:attrName>stroke.color</p:attrName>
                                        </p:attrNameLst>
                                      </p:cBhvr>
                                      <p:to>
                                        <a:srgbClr val="B84742"/>
                                      </p:to>
                                    </p:animClr>
                                    <p:set>
                                      <p:cBhvr>
                                        <p:cTn id="42" dur="1000" fill="hold"/>
                                        <p:tgtEl>
                                          <p:spTgt spid="14"/>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1000" fill="hold"/>
                                        <p:tgtEl>
                                          <p:spTgt spid="9"/>
                                        </p:tgtEl>
                                        <p:attrNameLst>
                                          <p:attrName>fillcolor</p:attrName>
                                        </p:attrNameLst>
                                      </p:cBhvr>
                                      <p:to>
                                        <a:srgbClr val="8BC145"/>
                                      </p:to>
                                    </p:animClr>
                                    <p:set>
                                      <p:cBhvr>
                                        <p:cTn id="52" dur="1000" fill="hold"/>
                                        <p:tgtEl>
                                          <p:spTgt spid="9"/>
                                        </p:tgtEl>
                                        <p:attrNameLst>
                                          <p:attrName>fill.type</p:attrName>
                                        </p:attrNameLst>
                                      </p:cBhvr>
                                      <p:to>
                                        <p:strVal val="solid"/>
                                      </p:to>
                                    </p:set>
                                    <p:set>
                                      <p:cBhvr>
                                        <p:cTn id="53" dur="1000" fill="hold"/>
                                        <p:tgtEl>
                                          <p:spTgt spid="9"/>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1000" fill="hold"/>
                                        <p:tgtEl>
                                          <p:spTgt spid="10"/>
                                        </p:tgtEl>
                                        <p:attrNameLst>
                                          <p:attrName>fillcolor</p:attrName>
                                        </p:attrNameLst>
                                      </p:cBhvr>
                                      <p:to>
                                        <a:srgbClr val="8BC145"/>
                                      </p:to>
                                    </p:animClr>
                                    <p:set>
                                      <p:cBhvr>
                                        <p:cTn id="56" dur="1000" fill="hold"/>
                                        <p:tgtEl>
                                          <p:spTgt spid="10"/>
                                        </p:tgtEl>
                                        <p:attrNameLst>
                                          <p:attrName>fill.type</p:attrName>
                                        </p:attrNameLst>
                                      </p:cBhvr>
                                      <p:to>
                                        <p:strVal val="solid"/>
                                      </p:to>
                                    </p:set>
                                    <p:set>
                                      <p:cBhvr>
                                        <p:cTn id="57" dur="1000" fill="hold"/>
                                        <p:tgtEl>
                                          <p:spTgt spid="10"/>
                                        </p:tgtEl>
                                        <p:attrNameLst>
                                          <p:attrName>fill.on</p:attrName>
                                        </p:attrNameLst>
                                      </p:cBhvr>
                                      <p:to>
                                        <p:strVal val="true"/>
                                      </p:to>
                                    </p:set>
                                  </p:childTnLst>
                                </p:cTn>
                              </p:par>
                              <p:par>
                                <p:cTn id="58" presetID="7" presetClass="emph" presetSubtype="2" fill="hold" nodeType="withEffect">
                                  <p:stCondLst>
                                    <p:cond delay="0"/>
                                  </p:stCondLst>
                                  <p:childTnLst>
                                    <p:animClr clrSpc="rgb" dir="cw">
                                      <p:cBhvr>
                                        <p:cTn id="59" dur="1000" fill="hold"/>
                                        <p:tgtEl>
                                          <p:spTgt spid="15"/>
                                        </p:tgtEl>
                                        <p:attrNameLst>
                                          <p:attrName>stroke.color</p:attrName>
                                        </p:attrNameLst>
                                      </p:cBhvr>
                                      <p:to>
                                        <a:srgbClr val="B84742"/>
                                      </p:to>
                                    </p:animClr>
                                    <p:set>
                                      <p:cBhvr>
                                        <p:cTn id="60" dur="1000" fill="hold"/>
                                        <p:tgtEl>
                                          <p:spTgt spid="15"/>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1000" fill="hold"/>
                                        <p:tgtEl>
                                          <p:spTgt spid="11"/>
                                        </p:tgtEl>
                                        <p:attrNameLst>
                                          <p:attrName>fillcolor</p:attrName>
                                        </p:attrNameLst>
                                      </p:cBhvr>
                                      <p:to>
                                        <a:srgbClr val="8BC145"/>
                                      </p:to>
                                    </p:animClr>
                                    <p:set>
                                      <p:cBhvr>
                                        <p:cTn id="70" dur="1000" fill="hold"/>
                                        <p:tgtEl>
                                          <p:spTgt spid="11"/>
                                        </p:tgtEl>
                                        <p:attrNameLst>
                                          <p:attrName>fill.type</p:attrName>
                                        </p:attrNameLst>
                                      </p:cBhvr>
                                      <p:to>
                                        <p:strVal val="solid"/>
                                      </p:to>
                                    </p:set>
                                    <p:set>
                                      <p:cBhvr>
                                        <p:cTn id="71" dur="1000" fill="hold"/>
                                        <p:tgtEl>
                                          <p:spTgt spid="11"/>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1000" fill="hold"/>
                                        <p:tgtEl>
                                          <p:spTgt spid="12"/>
                                        </p:tgtEl>
                                        <p:attrNameLst>
                                          <p:attrName>fillcolor</p:attrName>
                                        </p:attrNameLst>
                                      </p:cBhvr>
                                      <p:to>
                                        <a:srgbClr val="8BC145"/>
                                      </p:to>
                                    </p:animClr>
                                    <p:set>
                                      <p:cBhvr>
                                        <p:cTn id="74" dur="1000" fill="hold"/>
                                        <p:tgtEl>
                                          <p:spTgt spid="12"/>
                                        </p:tgtEl>
                                        <p:attrNameLst>
                                          <p:attrName>fill.type</p:attrName>
                                        </p:attrNameLst>
                                      </p:cBhvr>
                                      <p:to>
                                        <p:strVal val="solid"/>
                                      </p:to>
                                    </p:set>
                                    <p:set>
                                      <p:cBhvr>
                                        <p:cTn id="75" dur="1000" fill="hold"/>
                                        <p:tgtEl>
                                          <p:spTgt spid="12"/>
                                        </p:tgtEl>
                                        <p:attrNameLst>
                                          <p:attrName>fill.on</p:attrName>
                                        </p:attrNameLst>
                                      </p:cBhvr>
                                      <p:to>
                                        <p:strVal val="true"/>
                                      </p:to>
                                    </p:set>
                                  </p:childTnLst>
                                </p:cTn>
                              </p:par>
                              <p:par>
                                <p:cTn id="76" presetID="7" presetClass="emph" presetSubtype="2" fill="hold" nodeType="withEffect">
                                  <p:stCondLst>
                                    <p:cond delay="0"/>
                                  </p:stCondLst>
                                  <p:childTnLst>
                                    <p:animClr clrSpc="rgb" dir="cw">
                                      <p:cBhvr>
                                        <p:cTn id="77" dur="1000" fill="hold"/>
                                        <p:tgtEl>
                                          <p:spTgt spid="22"/>
                                        </p:tgtEl>
                                        <p:attrNameLst>
                                          <p:attrName>stroke.color</p:attrName>
                                        </p:attrNameLst>
                                      </p:cBhvr>
                                      <p:to>
                                        <a:srgbClr val="B84742"/>
                                      </p:to>
                                    </p:animClr>
                                    <p:set>
                                      <p:cBhvr>
                                        <p:cTn id="78" dur="1000" fill="hold"/>
                                        <p:tgtEl>
                                          <p:spTgt spid="22"/>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7" presetClass="emph" presetSubtype="2" fill="hold" nodeType="clickEffect">
                                  <p:stCondLst>
                                    <p:cond delay="0"/>
                                  </p:stCondLst>
                                  <p:childTnLst>
                                    <p:animClr clrSpc="rgb" dir="cw">
                                      <p:cBhvr>
                                        <p:cTn id="87" dur="1000" fill="hold"/>
                                        <p:tgtEl>
                                          <p:spTgt spid="17"/>
                                        </p:tgtEl>
                                        <p:attrNameLst>
                                          <p:attrName>stroke.color</p:attrName>
                                        </p:attrNameLst>
                                      </p:cBhvr>
                                      <p:to>
                                        <a:srgbClr val="B84742"/>
                                      </p:to>
                                    </p:animClr>
                                    <p:set>
                                      <p:cBhvr>
                                        <p:cTn id="88" dur="1000" fill="hold"/>
                                        <p:tgtEl>
                                          <p:spTgt spid="17"/>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heel(1)">
                                      <p:cBhvr>
                                        <p:cTn id="93" dur="20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par>
                                <p:cTn id="99" presetID="22" presetClass="entr" presetSubtype="1"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up)">
                                      <p:cBhvr>
                                        <p:cTn id="101" dur="1000"/>
                                        <p:tgtEl>
                                          <p:spTgt spid="5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7" presetClass="emph" presetSubtype="2" fill="hold" nodeType="clickEffect">
                                  <p:stCondLst>
                                    <p:cond delay="0"/>
                                  </p:stCondLst>
                                  <p:childTnLst>
                                    <p:animClr clrSpc="rgb" dir="cw">
                                      <p:cBhvr>
                                        <p:cTn id="110" dur="1000" fill="hold"/>
                                        <p:tgtEl>
                                          <p:spTgt spid="23"/>
                                        </p:tgtEl>
                                        <p:attrNameLst>
                                          <p:attrName>stroke.color</p:attrName>
                                        </p:attrNameLst>
                                      </p:cBhvr>
                                      <p:to>
                                        <a:srgbClr val="B84742"/>
                                      </p:to>
                                    </p:animClr>
                                    <p:set>
                                      <p:cBhvr>
                                        <p:cTn id="111" dur="1000" fill="hold"/>
                                        <p:tgtEl>
                                          <p:spTgt spid="2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0" grpId="0"/>
      <p:bldP spid="41" grpId="0"/>
      <p:bldP spid="42" grpId="0"/>
      <p:bldP spid="43" grpId="0"/>
      <p:bldP spid="44" grpId="0"/>
      <p:bldP spid="45" grpId="0"/>
      <p:bldP spid="4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err="1"/>
              <a:t>Kruskal’s</a:t>
            </a:r>
            <a:r>
              <a:rPr lang="en-US" sz="2800" dirty="0"/>
              <a:t> Algorithm for MST – Example 2</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37" name="TextBox 36"/>
          <p:cNvSpPr txBox="1"/>
          <p:nvPr/>
        </p:nvSpPr>
        <p:spPr>
          <a:xfrm>
            <a:off x="6107974" y="0"/>
            <a:ext cx="851515" cy="400110"/>
          </a:xfrm>
          <a:prstGeom prst="rect">
            <a:avLst/>
          </a:prstGeom>
          <a:noFill/>
          <a:ln w="28575">
            <a:solidFill>
              <a:schemeClr val="accent5"/>
            </a:solidFill>
          </a:ln>
        </p:spPr>
        <p:txBody>
          <a:bodyPr wrap="none" rtlCol="0">
            <a:spAutoFit/>
          </a:bodyPr>
          <a:lstStyle/>
          <a:p>
            <a:r>
              <a:rPr lang="en-IN" sz="2000" b="1" dirty="0">
                <a:solidFill>
                  <a:schemeClr val="bg1"/>
                </a:solidFill>
              </a:rPr>
              <a:t>Step:3</a:t>
            </a:r>
            <a:endParaRPr lang="en-US" sz="2000" b="1" dirty="0">
              <a:solidFill>
                <a:schemeClr val="bg1"/>
              </a:solidFill>
            </a:endParaRPr>
          </a:p>
        </p:txBody>
      </p:sp>
      <p:sp>
        <p:nvSpPr>
          <p:cNvPr id="38" name="TextBox 37"/>
          <p:cNvSpPr txBox="1"/>
          <p:nvPr/>
        </p:nvSpPr>
        <p:spPr>
          <a:xfrm>
            <a:off x="6094911" y="418597"/>
            <a:ext cx="5829300" cy="430887"/>
          </a:xfrm>
          <a:prstGeom prst="rect">
            <a:avLst/>
          </a:prstGeom>
          <a:noFill/>
        </p:spPr>
        <p:txBody>
          <a:bodyPr wrap="square" rtlCol="0">
            <a:spAutoFit/>
          </a:bodyPr>
          <a:lstStyle/>
          <a:p>
            <a:pPr algn="ctr"/>
            <a:r>
              <a:rPr lang="en-US" sz="2200" b="1" dirty="0">
                <a:solidFill>
                  <a:schemeClr val="accent5"/>
                </a:solidFill>
              </a:rPr>
              <a:t>The minimum spanning tree for the given graph.</a:t>
            </a:r>
          </a:p>
        </p:txBody>
      </p:sp>
      <p:graphicFrame>
        <p:nvGraphicFramePr>
          <p:cNvPr id="39" name="Table 38"/>
          <p:cNvGraphicFramePr>
            <a:graphicFrameLocks noGrp="1"/>
          </p:cNvGraphicFramePr>
          <p:nvPr/>
        </p:nvGraphicFramePr>
        <p:xfrm>
          <a:off x="7747363" y="1023737"/>
          <a:ext cx="2638567" cy="2911058"/>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582560717"/>
                    </a:ext>
                  </a:extLst>
                </a:gridCol>
                <a:gridCol w="1088046">
                  <a:extLst>
                    <a:ext uri="{9D8B030D-6E8A-4147-A177-3AD203B41FA5}">
                      <a16:colId xmlns:a16="http://schemas.microsoft.com/office/drawing/2014/main" val="511824500"/>
                    </a:ext>
                  </a:extLst>
                </a:gridCol>
                <a:gridCol w="598021">
                  <a:extLst>
                    <a:ext uri="{9D8B030D-6E8A-4147-A177-3AD203B41FA5}">
                      <a16:colId xmlns:a16="http://schemas.microsoft.com/office/drawing/2014/main" val="3593019890"/>
                    </a:ext>
                  </a:extLst>
                </a:gridCol>
              </a:tblGrid>
              <a:tr h="392804">
                <a:tc>
                  <a:txBody>
                    <a:bodyPr/>
                    <a:lstStyle/>
                    <a:p>
                      <a:pPr algn="ctr"/>
                      <a:r>
                        <a:rPr lang="en-US"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accent2">
                              <a:lumMod val="60000"/>
                              <a:lumOff val="40000"/>
                            </a:schemeClr>
                          </a:solidFill>
                        </a:rPr>
                        <a:t>Weight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2}</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rPr>
                        <a:t>1</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{2, 3}</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2</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5}</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{6, 7}</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3</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{1, 4}</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b="1" dirty="0">
                          <a:solidFill>
                            <a:schemeClr val="accent3"/>
                          </a:solidFill>
                          <a:latin typeface="+mn-lt"/>
                          <a:ea typeface="Times New Roman" panose="02020603050405020304" pitchFamily="18" charset="0"/>
                          <a:cs typeface="Times New Roman" panose="02020603050405020304" pitchFamily="18" charset="0"/>
                        </a:rPr>
                        <a:t>{4, 7}</a:t>
                      </a:r>
                      <a:r>
                        <a:rPr lang="en-US" sz="2000" b="1" baseline="0" dirty="0">
                          <a:solidFill>
                            <a:schemeClr val="accent3"/>
                          </a:solidFill>
                          <a:latin typeface="+mn-lt"/>
                          <a:ea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accent3"/>
                        </a:solidFill>
                        <a:effectLst/>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accent3"/>
                          </a:solidFill>
                          <a:effectLst/>
                          <a:latin typeface="+mn-lt"/>
                          <a:sym typeface="Symbol" panose="05050102010706020507" pitchFamily="18" charset="2"/>
                        </a:rPr>
                        <a:t>4</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bl>
          </a:graphicData>
        </a:graphic>
      </p:graphicFrame>
      <p:sp>
        <p:nvSpPr>
          <p:cNvPr id="40" name="Rounded Rectangle 39"/>
          <p:cNvSpPr/>
          <p:nvPr/>
        </p:nvSpPr>
        <p:spPr>
          <a:xfrm>
            <a:off x="9818917" y="14107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1" name="Rounded Rectangle 40"/>
          <p:cNvSpPr/>
          <p:nvPr/>
        </p:nvSpPr>
        <p:spPr>
          <a:xfrm>
            <a:off x="9818917" y="1830890"/>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2" name="Rounded Rectangle 41"/>
          <p:cNvSpPr/>
          <p:nvPr/>
        </p:nvSpPr>
        <p:spPr>
          <a:xfrm>
            <a:off x="9818917" y="22489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3" name="Rounded Rectangle 42"/>
          <p:cNvSpPr/>
          <p:nvPr/>
        </p:nvSpPr>
        <p:spPr>
          <a:xfrm>
            <a:off x="9818917" y="2629989"/>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4" name="Rounded Rectangle 43"/>
          <p:cNvSpPr/>
          <p:nvPr/>
        </p:nvSpPr>
        <p:spPr>
          <a:xfrm>
            <a:off x="9818917" y="3094116"/>
            <a:ext cx="457200" cy="4502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5" name="Rounded Rectangle 44"/>
          <p:cNvSpPr/>
          <p:nvPr/>
        </p:nvSpPr>
        <p:spPr>
          <a:xfrm>
            <a:off x="9805854" y="3522528"/>
            <a:ext cx="457200" cy="418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20000"/>
              </a:spcBef>
              <a:spcAft>
                <a:spcPct val="0"/>
              </a:spcAft>
              <a:defRPr/>
            </a:pPr>
            <a:r>
              <a:rPr lang="en-US" altLang="en-US" sz="2400" b="1" i="1" dirty="0">
                <a:solidFill>
                  <a:srgbClr val="F19D19"/>
                </a:solidFill>
                <a:latin typeface="Times New Roman" panose="02020603050405020304" pitchFamily="18" charset="0"/>
                <a:sym typeface="Symbol" panose="05050102010706020507" pitchFamily="18" charset="2"/>
              </a:rPr>
              <a:t></a:t>
            </a:r>
            <a:r>
              <a:rPr lang="en-US" altLang="en-US" sz="2400" b="1" dirty="0">
                <a:solidFill>
                  <a:srgbClr val="F19D19"/>
                </a:solidFill>
                <a:sym typeface="Symbol" panose="05050102010706020507" pitchFamily="18" charset="2"/>
              </a:rPr>
              <a:t> </a:t>
            </a:r>
          </a:p>
        </p:txBody>
      </p:sp>
      <p:sp>
        <p:nvSpPr>
          <p:cNvPr id="49" name="Rectangle 48"/>
          <p:cNvSpPr/>
          <p:nvPr/>
        </p:nvSpPr>
        <p:spPr>
          <a:xfrm>
            <a:off x="8075023" y="4428894"/>
            <a:ext cx="2133918" cy="461665"/>
          </a:xfrm>
          <a:prstGeom prst="rect">
            <a:avLst/>
          </a:prstGeom>
          <a:solidFill>
            <a:srgbClr val="F9C5D7"/>
          </a:solidFill>
        </p:spPr>
        <p:txBody>
          <a:bodyPr wrap="none">
            <a:spAutoFit/>
          </a:bodyPr>
          <a:lstStyle/>
          <a:p>
            <a:r>
              <a:rPr lang="en-US" sz="2400" b="1" dirty="0">
                <a:solidFill>
                  <a:srgbClr val="AD1457"/>
                </a:solidFill>
              </a:rPr>
              <a:t>Total Cost  = 17</a:t>
            </a:r>
          </a:p>
        </p:txBody>
      </p:sp>
    </p:spTree>
    <p:extLst>
      <p:ext uri="{BB962C8B-B14F-4D97-AF65-F5344CB8AC3E}">
        <p14:creationId xmlns:p14="http://schemas.microsoft.com/office/powerpoint/2010/main" val="10952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 – Example 2</a:t>
            </a:r>
          </a:p>
        </p:txBody>
      </p:sp>
      <p:graphicFrame>
        <p:nvGraphicFramePr>
          <p:cNvPr id="4" name="Content Placeholder 5"/>
          <p:cNvGraphicFramePr>
            <a:graphicFrameLocks/>
          </p:cNvGraphicFramePr>
          <p:nvPr/>
        </p:nvGraphicFramePr>
        <p:xfrm>
          <a:off x="831797" y="1031965"/>
          <a:ext cx="6445622" cy="4502622"/>
        </p:xfrm>
        <a:graphic>
          <a:graphicData uri="http://schemas.openxmlformats.org/drawingml/2006/table">
            <a:tbl>
              <a:tblPr firstRow="1" firstCol="1" bandRow="1">
                <a:tableStyleId>{5C22544A-7EE6-4342-B048-85BDC9FD1C3A}</a:tableStyleId>
              </a:tblPr>
              <a:tblGrid>
                <a:gridCol w="805703">
                  <a:extLst>
                    <a:ext uri="{9D8B030D-6E8A-4147-A177-3AD203B41FA5}">
                      <a16:colId xmlns:a16="http://schemas.microsoft.com/office/drawing/2014/main" val="3927548896"/>
                    </a:ext>
                  </a:extLst>
                </a:gridCol>
                <a:gridCol w="2175397">
                  <a:extLst>
                    <a:ext uri="{9D8B030D-6E8A-4147-A177-3AD203B41FA5}">
                      <a16:colId xmlns:a16="http://schemas.microsoft.com/office/drawing/2014/main" val="4102646267"/>
                    </a:ext>
                  </a:extLst>
                </a:gridCol>
                <a:gridCol w="3464522">
                  <a:extLst>
                    <a:ext uri="{9D8B030D-6E8A-4147-A177-3AD203B41FA5}">
                      <a16:colId xmlns:a16="http://schemas.microsoft.com/office/drawing/2014/main" val="4119773957"/>
                    </a:ext>
                  </a:extLst>
                </a:gridCol>
              </a:tblGrid>
              <a:tr h="731521">
                <a:tc>
                  <a:txBody>
                    <a:bodyPr/>
                    <a:lstStyle/>
                    <a:p>
                      <a:pPr marL="0" marR="0" algn="ctr">
                        <a:lnSpc>
                          <a:spcPct val="115000"/>
                        </a:lnSpc>
                        <a:spcBef>
                          <a:spcPts val="0"/>
                        </a:spcBef>
                        <a:spcAft>
                          <a:spcPts val="0"/>
                        </a:spcAft>
                      </a:pPr>
                      <a:r>
                        <a:rPr lang="en-US" sz="2000" dirty="0">
                          <a:solidFill>
                            <a:srgbClr val="AD1457"/>
                          </a:solidFill>
                          <a:effectLst/>
                        </a:rPr>
                        <a:t>Step</a:t>
                      </a:r>
                      <a:endParaRPr lang="en-US" sz="2000" dirty="0">
                        <a:solidFill>
                          <a:srgbClr val="AD1457"/>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000" dirty="0">
                          <a:solidFill>
                            <a:srgbClr val="AD1457"/>
                          </a:solidFill>
                          <a:effectLst/>
                        </a:rPr>
                        <a:t>Edges considered - {u, v}</a:t>
                      </a:r>
                      <a:endParaRPr lang="en-US" sz="2000" dirty="0">
                        <a:solidFill>
                          <a:srgbClr val="AD1457"/>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algn="ctr">
                        <a:lnSpc>
                          <a:spcPct val="115000"/>
                        </a:lnSpc>
                        <a:spcBef>
                          <a:spcPts val="0"/>
                        </a:spcBef>
                        <a:spcAft>
                          <a:spcPts val="0"/>
                        </a:spcAft>
                      </a:pPr>
                      <a:r>
                        <a:rPr lang="en-US" sz="2000" dirty="0">
                          <a:solidFill>
                            <a:srgbClr val="AD1457"/>
                          </a:solidFill>
                          <a:effectLst/>
                        </a:rPr>
                        <a:t>Connected Components</a:t>
                      </a:r>
                      <a:endParaRPr lang="en-US" sz="2000" dirty="0">
                        <a:solidFill>
                          <a:srgbClr val="AD1457"/>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462586495"/>
                  </a:ext>
                </a:extLst>
              </a:tr>
              <a:tr h="511978">
                <a:tc>
                  <a:txBody>
                    <a:bodyPr/>
                    <a:lstStyle/>
                    <a:p>
                      <a:pPr marL="0" marR="0" algn="ctr">
                        <a:lnSpc>
                          <a:spcPct val="115000"/>
                        </a:lnSpc>
                        <a:spcBef>
                          <a:spcPts val="0"/>
                        </a:spcBef>
                        <a:spcAft>
                          <a:spcPts val="0"/>
                        </a:spcAft>
                      </a:pPr>
                      <a:r>
                        <a:rPr lang="en-US" sz="2400" b="0" dirty="0" err="1">
                          <a:solidFill>
                            <a:schemeClr val="tx1"/>
                          </a:solidFill>
                          <a:effectLst/>
                          <a:latin typeface="Calibri" panose="020F0502020204030204" pitchFamily="34" charset="0"/>
                          <a:ea typeface="Times New Roman" panose="02020603050405020304" pitchFamily="18" charset="0"/>
                          <a:cs typeface="Shruti" panose="020B0502040204020203" pitchFamily="34" charset="0"/>
                        </a:rPr>
                        <a:t>Init.</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 {2} {3}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9465674"/>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1</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{1,2}</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 (3}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415384"/>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2</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{2,3}</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 {5}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312553"/>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3</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{4,5}</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{4,5} {6} {7}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0105355"/>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4</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{6,7}</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 {4,5} {6,7}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1938409"/>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5</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{1,4}</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{1,2,3,4,5} {6,7}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04122"/>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6</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solidFill>
                            <a:schemeClr val="tx1"/>
                          </a:solidFill>
                          <a:effectLst/>
                          <a:latin typeface="Calibri" panose="020F0502020204030204" pitchFamily="34" charset="0"/>
                        </a:rPr>
                        <a:t>{2,5}</a:t>
                      </a:r>
                      <a:endParaRPr lang="en-US" sz="24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b="1" dirty="0">
                          <a:solidFill>
                            <a:srgbClr val="C00000"/>
                          </a:solidFill>
                          <a:effectLst/>
                          <a:latin typeface="Calibri" panose="020F0502020204030204" pitchFamily="34" charset="0"/>
                        </a:rPr>
                        <a:t>Rejected </a:t>
                      </a:r>
                      <a:endParaRPr lang="en-US" sz="2400" b="1"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9108372"/>
                  </a:ext>
                </a:extLst>
              </a:tr>
              <a:tr h="465589">
                <a:tc>
                  <a:txBody>
                    <a:bodyPr/>
                    <a:lstStyle/>
                    <a:p>
                      <a:pPr marL="0" marR="0" algn="ctr">
                        <a:lnSpc>
                          <a:spcPct val="115000"/>
                        </a:lnSpc>
                        <a:spcBef>
                          <a:spcPts val="0"/>
                        </a:spcBef>
                        <a:spcAft>
                          <a:spcPts val="0"/>
                        </a:spcAft>
                      </a:pPr>
                      <a:r>
                        <a:rPr lang="en-US" sz="2400" b="0" dirty="0">
                          <a:solidFill>
                            <a:schemeClr val="tx1"/>
                          </a:solidFill>
                          <a:effectLst/>
                          <a:latin typeface="Calibri" panose="020F0502020204030204" pitchFamily="34" charset="0"/>
                        </a:rPr>
                        <a:t>7</a:t>
                      </a:r>
                      <a:endParaRPr lang="en-US" sz="24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{4,7}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400" dirty="0">
                          <a:effectLst/>
                          <a:latin typeface="Calibri" panose="020F0502020204030204" pitchFamily="34" charset="0"/>
                        </a:rPr>
                        <a:t>{1,2,3,4,5,6,7}</a:t>
                      </a:r>
                      <a:endParaRPr lang="en-US" sz="240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144893"/>
                  </a:ext>
                </a:extLst>
              </a:tr>
            </a:tbl>
          </a:graphicData>
        </a:graphic>
      </p:graphicFrame>
      <p:graphicFrame>
        <p:nvGraphicFramePr>
          <p:cNvPr id="5" name="Table 4"/>
          <p:cNvGraphicFramePr>
            <a:graphicFrameLocks noGrp="1"/>
          </p:cNvGraphicFramePr>
          <p:nvPr/>
        </p:nvGraphicFramePr>
        <p:xfrm>
          <a:off x="8062856" y="1031965"/>
          <a:ext cx="2468880" cy="3486649"/>
        </p:xfrm>
        <a:graphic>
          <a:graphicData uri="http://schemas.openxmlformats.org/drawingml/2006/table">
            <a:tbl>
              <a:tblPr firstRow="1" bandRow="1">
                <a:tableStyleId>{5C22544A-7EE6-4342-B048-85BDC9FD1C3A}</a:tableStyleId>
              </a:tblPr>
              <a:tblGrid>
                <a:gridCol w="1070936">
                  <a:extLst>
                    <a:ext uri="{9D8B030D-6E8A-4147-A177-3AD203B41FA5}">
                      <a16:colId xmlns:a16="http://schemas.microsoft.com/office/drawing/2014/main" val="1582560717"/>
                    </a:ext>
                  </a:extLst>
                </a:gridCol>
                <a:gridCol w="1397944">
                  <a:extLst>
                    <a:ext uri="{9D8B030D-6E8A-4147-A177-3AD203B41FA5}">
                      <a16:colId xmlns:a16="http://schemas.microsoft.com/office/drawing/2014/main" val="511824500"/>
                    </a:ext>
                  </a:extLst>
                </a:gridCol>
              </a:tblGrid>
              <a:tr h="598585">
                <a:tc>
                  <a:txBody>
                    <a:bodyPr/>
                    <a:lstStyle/>
                    <a:p>
                      <a:pPr algn="ctr"/>
                      <a:r>
                        <a:rPr lang="en-US" sz="2400" dirty="0">
                          <a:solidFill>
                            <a:srgbClr val="AD1457"/>
                          </a:solidFill>
                        </a:rPr>
                        <a:t>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2400" dirty="0">
                          <a:solidFill>
                            <a:srgbClr val="AD1457"/>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06574443"/>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{1, 2}</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{2, 3}</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{4, 5}</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{6, 7}</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{1, 4}</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8134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latin typeface="+mn-lt"/>
                          <a:ea typeface="Times New Roman" panose="02020603050405020304" pitchFamily="18" charset="0"/>
                          <a:cs typeface="Times New Roman" panose="02020603050405020304" pitchFamily="18" charset="0"/>
                        </a:rPr>
                        <a:t>{4, 7}</a:t>
                      </a:r>
                      <a:r>
                        <a:rPr lang="en-US" sz="2400" baseline="0" dirty="0">
                          <a:latin typeface="+mn-lt"/>
                          <a:ea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bl>
          </a:graphicData>
        </a:graphic>
      </p:graphicFrame>
      <p:sp>
        <p:nvSpPr>
          <p:cNvPr id="44" name="Rectangle 43"/>
          <p:cNvSpPr/>
          <p:nvPr/>
        </p:nvSpPr>
        <p:spPr>
          <a:xfrm>
            <a:off x="8062856" y="4652441"/>
            <a:ext cx="2468880" cy="461665"/>
          </a:xfrm>
          <a:prstGeom prst="rect">
            <a:avLst/>
          </a:prstGeom>
          <a:solidFill>
            <a:schemeClr val="bg1">
              <a:lumMod val="85000"/>
            </a:schemeClr>
          </a:solidFill>
          <a:ln w="19050">
            <a:solidFill>
              <a:srgbClr val="002060"/>
            </a:solidFill>
          </a:ln>
        </p:spPr>
        <p:txBody>
          <a:bodyPr wrap="square">
            <a:spAutoFit/>
          </a:bodyPr>
          <a:lstStyle/>
          <a:p>
            <a:pPr algn="ctr"/>
            <a:r>
              <a:rPr lang="en-US" sz="2400" dirty="0">
                <a:solidFill>
                  <a:srgbClr val="AD1457"/>
                </a:solidFill>
              </a:rPr>
              <a:t>Total Cost  = 17</a:t>
            </a:r>
          </a:p>
        </p:txBody>
      </p:sp>
      <p:sp>
        <p:nvSpPr>
          <p:cNvPr id="3" name="Rectangle 2"/>
          <p:cNvSpPr/>
          <p:nvPr/>
        </p:nvSpPr>
        <p:spPr>
          <a:xfrm>
            <a:off x="962298" y="1815737"/>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2298" y="2320834"/>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2298" y="2778034"/>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2298" y="3248297"/>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2298" y="3753394"/>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62298" y="4210594"/>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2298" y="4672148"/>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2298" y="5151119"/>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81794" y="1850571"/>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81794" y="2355668"/>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81794" y="2812868"/>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81794" y="3283131"/>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81794" y="3735976"/>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81794" y="4219302"/>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81794" y="4667793"/>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381794" y="5133701"/>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36423" y="1859280"/>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023360" y="2312126"/>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53544" y="2821577"/>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67051" y="3278777"/>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732" y="3731622"/>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5611" y="4201885"/>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944983" y="4663438"/>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114799" y="5129346"/>
            <a:ext cx="3043646"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566367" y="1667691"/>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216537" y="1676400"/>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588138" y="2172788"/>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238308" y="2181497"/>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588139" y="2682239"/>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238309" y="2690948"/>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522824" y="3139439"/>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72994" y="3148148"/>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575075" y="3622765"/>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225245" y="3631474"/>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614264" y="4093023"/>
            <a:ext cx="600891"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264434" y="4101732"/>
            <a:ext cx="731520" cy="35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4206240" y="2677885"/>
            <a:ext cx="574766"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254138" y="3143794"/>
            <a:ext cx="9144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286103" y="3587931"/>
            <a:ext cx="574766"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991498" y="4058194"/>
            <a:ext cx="574766"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580708" y="4541519"/>
            <a:ext cx="128016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685211" y="5468982"/>
            <a:ext cx="173736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7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0" nodeType="clickEffect">
                                  <p:stCondLst>
                                    <p:cond delay="0"/>
                                  </p:stCondLst>
                                  <p:childTnLst>
                                    <p:animEffect transition="out" filter="randombar(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4" presetClass="exit" presetSubtype="10" fill="hold" grpId="0" nodeType="withEffect">
                                  <p:stCondLst>
                                    <p:cond delay="0"/>
                                  </p:stCondLst>
                                  <p:childTnLst>
                                    <p:animEffect transition="out" filter="randombar(horizontal)">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0" nodeType="clickEffect">
                                  <p:stCondLst>
                                    <p:cond delay="0"/>
                                  </p:stCondLst>
                                  <p:childTnLst>
                                    <p:animEffect transition="out" filter="randombar(horizontal)">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par>
                                <p:cTn id="34" presetID="14" presetClass="exit" presetSubtype="10" fill="hold" grpId="0" nodeType="withEffect">
                                  <p:stCondLst>
                                    <p:cond delay="0"/>
                                  </p:stCondLst>
                                  <p:childTnLst>
                                    <p:animEffect transition="out" filter="randombar(horizontal)">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4" presetClass="exit" presetSubtype="10" fill="hold" grpId="0" nodeType="clickEffect">
                                  <p:stCondLst>
                                    <p:cond delay="0"/>
                                  </p:stCondLst>
                                  <p:childTnLst>
                                    <p:animEffect transition="out" filter="randombar(horizontal)">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4" presetClass="exit" presetSubtype="10" fill="hold" grpId="0" nodeType="withEffect">
                                  <p:stCondLst>
                                    <p:cond delay="0"/>
                                  </p:stCondLst>
                                  <p:childTnLst>
                                    <p:animEffect transition="out" filter="randombar(horizontal)">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4" presetClass="exit" presetSubtype="10" fill="hold" grpId="0" nodeType="withEffect">
                                  <p:stCondLst>
                                    <p:cond delay="0"/>
                                  </p:stCondLst>
                                  <p:childTnLst>
                                    <p:animEffect transition="out" filter="randombar(horizontal)">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0" nodeType="clickEffect">
                                  <p:stCondLst>
                                    <p:cond delay="0"/>
                                  </p:stCondLst>
                                  <p:childTnLst>
                                    <p:animEffect transition="out" filter="randombar(horizontal)">
                                      <p:cBhvr>
                                        <p:cTn id="55" dur="500"/>
                                        <p:tgtEl>
                                          <p:spTgt spid="33"/>
                                        </p:tgtEl>
                                      </p:cBhvr>
                                    </p:animEffect>
                                    <p:set>
                                      <p:cBhvr>
                                        <p:cTn id="56" dur="1" fill="hold">
                                          <p:stCondLst>
                                            <p:cond delay="499"/>
                                          </p:stCondLst>
                                        </p:cTn>
                                        <p:tgtEl>
                                          <p:spTgt spid="33"/>
                                        </p:tgtEl>
                                        <p:attrNameLst>
                                          <p:attrName>style.visibility</p:attrName>
                                        </p:attrNameLst>
                                      </p:cBhvr>
                                      <p:to>
                                        <p:strVal val="hidden"/>
                                      </p:to>
                                    </p:set>
                                  </p:childTnLst>
                                </p:cTn>
                              </p:par>
                              <p:par>
                                <p:cTn id="57" presetID="14" presetClass="exit" presetSubtype="10" fill="hold" grpId="0" nodeType="withEffect">
                                  <p:stCondLst>
                                    <p:cond delay="0"/>
                                  </p:stCondLst>
                                  <p:childTnLst>
                                    <p:animEffect transition="out" filter="randombar(horizontal)">
                                      <p:cBhvr>
                                        <p:cTn id="58" dur="500"/>
                                        <p:tgtEl>
                                          <p:spTgt spid="34"/>
                                        </p:tgtEl>
                                      </p:cBhvr>
                                    </p:animEffect>
                                    <p:set>
                                      <p:cBhvr>
                                        <p:cTn id="59" dur="1" fill="hold">
                                          <p:stCondLst>
                                            <p:cond delay="499"/>
                                          </p:stCondLst>
                                        </p:cTn>
                                        <p:tgtEl>
                                          <p:spTgt spid="3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4" presetClass="exit" presetSubtype="10" fill="hold" grpId="0" nodeType="clickEffect">
                                  <p:stCondLst>
                                    <p:cond delay="0"/>
                                  </p:stCondLst>
                                  <p:childTnLst>
                                    <p:animEffect transition="out" filter="randombar(horizontal)">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par>
                                <p:cTn id="65" presetID="14" presetClass="exit" presetSubtype="10" fill="hold" grpId="0" nodeType="withEffect">
                                  <p:stCondLst>
                                    <p:cond delay="0"/>
                                  </p:stCondLst>
                                  <p:childTnLst>
                                    <p:animEffect transition="out" filter="randombar(horizontal)">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4" presetClass="exit" presetSubtype="10" fill="hold" grpId="0" nodeType="withEffect">
                                  <p:stCondLst>
                                    <p:cond delay="0"/>
                                  </p:stCondLst>
                                  <p:childTnLst>
                                    <p:animEffect transition="out" filter="randombar(horizontal)">
                                      <p:cBhvr>
                                        <p:cTn id="69" dur="500"/>
                                        <p:tgtEl>
                                          <p:spTgt spid="26"/>
                                        </p:tgtEl>
                                      </p:cBhvr>
                                    </p:animEffect>
                                    <p:set>
                                      <p:cBhvr>
                                        <p:cTn id="70" dur="1" fill="hold">
                                          <p:stCondLst>
                                            <p:cond delay="499"/>
                                          </p:stCondLst>
                                        </p:cTn>
                                        <p:tgtEl>
                                          <p:spTgt spid="26"/>
                                        </p:tgtEl>
                                        <p:attrNameLst>
                                          <p:attrName>style.visibility</p:attrName>
                                        </p:attrNameLst>
                                      </p:cBhvr>
                                      <p:to>
                                        <p:strVal val="hidden"/>
                                      </p:to>
                                    </p:se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left)">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xit" presetSubtype="10" fill="hold" grpId="0" nodeType="clickEffect">
                                  <p:stCondLst>
                                    <p:cond delay="0"/>
                                  </p:stCondLst>
                                  <p:childTnLst>
                                    <p:animEffect transition="out" filter="randombar(horizontal)">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par>
                                <p:cTn id="80" presetID="14" presetClass="exit" presetSubtype="10" fill="hold" grpId="0" nodeType="withEffect">
                                  <p:stCondLst>
                                    <p:cond delay="0"/>
                                  </p:stCondLst>
                                  <p:childTnLst>
                                    <p:animEffect transition="out" filter="randombar(horizontal)">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4" presetClass="exit" presetSubtype="10" fill="hold" grpId="0" nodeType="clickEffect">
                                  <p:stCondLst>
                                    <p:cond delay="0"/>
                                  </p:stCondLst>
                                  <p:childTnLst>
                                    <p:animEffect transition="out" filter="randombar(horizontal)">
                                      <p:cBhvr>
                                        <p:cTn id="86" dur="500"/>
                                        <p:tgtEl>
                                          <p:spTgt spid="10"/>
                                        </p:tgtEl>
                                      </p:cBhvr>
                                    </p:animEffect>
                                    <p:set>
                                      <p:cBhvr>
                                        <p:cTn id="87" dur="1" fill="hold">
                                          <p:stCondLst>
                                            <p:cond delay="499"/>
                                          </p:stCondLst>
                                        </p:cTn>
                                        <p:tgtEl>
                                          <p:spTgt spid="10"/>
                                        </p:tgtEl>
                                        <p:attrNameLst>
                                          <p:attrName>style.visibility</p:attrName>
                                        </p:attrNameLst>
                                      </p:cBhvr>
                                      <p:to>
                                        <p:strVal val="hidden"/>
                                      </p:to>
                                    </p:set>
                                  </p:childTnLst>
                                </p:cTn>
                              </p:par>
                              <p:par>
                                <p:cTn id="88" presetID="14" presetClass="exit" presetSubtype="10" fill="hold" grpId="0" nodeType="withEffect">
                                  <p:stCondLst>
                                    <p:cond delay="0"/>
                                  </p:stCondLst>
                                  <p:childTnLst>
                                    <p:animEffect transition="out" filter="randombar(horizontal)">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par>
                                <p:cTn id="91" presetID="14" presetClass="exit" presetSubtype="10" fill="hold" grpId="0" nodeType="withEffect">
                                  <p:stCondLst>
                                    <p:cond delay="0"/>
                                  </p:stCondLst>
                                  <p:childTnLst>
                                    <p:animEffect transition="out" filter="randombar(horizontal)">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xit" presetSubtype="10" fill="hold" grpId="0" nodeType="clickEffect">
                                  <p:stCondLst>
                                    <p:cond delay="0"/>
                                  </p:stCondLst>
                                  <p:childTnLst>
                                    <p:animEffect transition="out" filter="randombar(horizontal)">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4" presetClass="exit" presetSubtype="10" fill="hold" grpId="0" nodeType="withEffect">
                                  <p:stCondLst>
                                    <p:cond delay="0"/>
                                  </p:stCondLst>
                                  <p:childTnLst>
                                    <p:animEffect transition="out" filter="randombar(horizontal)">
                                      <p:cBhvr>
                                        <p:cTn id="104" dur="500"/>
                                        <p:tgtEl>
                                          <p:spTgt spid="38"/>
                                        </p:tgtEl>
                                      </p:cBhvr>
                                    </p:animEffect>
                                    <p:set>
                                      <p:cBhvr>
                                        <p:cTn id="105" dur="1" fill="hold">
                                          <p:stCondLst>
                                            <p:cond delay="499"/>
                                          </p:stCondLst>
                                        </p:cTn>
                                        <p:tgtEl>
                                          <p:spTgt spid="3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4" presetClass="exit" presetSubtype="10" fill="hold" grpId="0" nodeType="clickEffect">
                                  <p:stCondLst>
                                    <p:cond delay="0"/>
                                  </p:stCondLst>
                                  <p:childTnLst>
                                    <p:animEffect transition="out" filter="randombar(horizontal)">
                                      <p:cBhvr>
                                        <p:cTn id="109" dur="500"/>
                                        <p:tgtEl>
                                          <p:spTgt spid="11"/>
                                        </p:tgtEl>
                                      </p:cBhvr>
                                    </p:animEffect>
                                    <p:set>
                                      <p:cBhvr>
                                        <p:cTn id="110" dur="1" fill="hold">
                                          <p:stCondLst>
                                            <p:cond delay="499"/>
                                          </p:stCondLst>
                                        </p:cTn>
                                        <p:tgtEl>
                                          <p:spTgt spid="11"/>
                                        </p:tgtEl>
                                        <p:attrNameLst>
                                          <p:attrName>style.visibility</p:attrName>
                                        </p:attrNameLst>
                                      </p:cBhvr>
                                      <p:to>
                                        <p:strVal val="hidden"/>
                                      </p:to>
                                    </p:set>
                                  </p:childTnLst>
                                </p:cTn>
                              </p:par>
                              <p:par>
                                <p:cTn id="111" presetID="14" presetClass="exit" presetSubtype="10" fill="hold" grpId="0" nodeType="withEffect">
                                  <p:stCondLst>
                                    <p:cond delay="0"/>
                                  </p:stCondLst>
                                  <p:childTnLst>
                                    <p:animEffect transition="out" filter="randombar(horizontal)">
                                      <p:cBhvr>
                                        <p:cTn id="112" dur="500"/>
                                        <p:tgtEl>
                                          <p:spTgt spid="20"/>
                                        </p:tgtEl>
                                      </p:cBhvr>
                                    </p:animEffect>
                                    <p:set>
                                      <p:cBhvr>
                                        <p:cTn id="113" dur="1" fill="hold">
                                          <p:stCondLst>
                                            <p:cond delay="499"/>
                                          </p:stCondLst>
                                        </p:cTn>
                                        <p:tgtEl>
                                          <p:spTgt spid="20"/>
                                        </p:tgtEl>
                                        <p:attrNameLst>
                                          <p:attrName>style.visibility</p:attrName>
                                        </p:attrNameLst>
                                      </p:cBhvr>
                                      <p:to>
                                        <p:strVal val="hidden"/>
                                      </p:to>
                                    </p:set>
                                  </p:childTnLst>
                                </p:cTn>
                              </p:par>
                              <p:par>
                                <p:cTn id="114" presetID="14" presetClass="exit" presetSubtype="10" fill="hold" grpId="0" nodeType="withEffect">
                                  <p:stCondLst>
                                    <p:cond delay="0"/>
                                  </p:stCondLst>
                                  <p:childTnLst>
                                    <p:animEffect transition="out" filter="randombar(horizontal)">
                                      <p:cBhvr>
                                        <p:cTn id="115" dur="500"/>
                                        <p:tgtEl>
                                          <p:spTgt spid="28"/>
                                        </p:tgtEl>
                                      </p:cBhvr>
                                    </p:animEffect>
                                    <p:set>
                                      <p:cBhvr>
                                        <p:cTn id="116" dur="1" fill="hold">
                                          <p:stCondLst>
                                            <p:cond delay="499"/>
                                          </p:stCondLst>
                                        </p:cTn>
                                        <p:tgtEl>
                                          <p:spTgt spid="28"/>
                                        </p:tgtEl>
                                        <p:attrNameLst>
                                          <p:attrName>style.visibility</p:attrName>
                                        </p:attrNameLst>
                                      </p:cBhvr>
                                      <p:to>
                                        <p:strVal val="hidden"/>
                                      </p:to>
                                    </p:se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wipe(left)">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0" nodeType="clickEffect">
                                  <p:stCondLst>
                                    <p:cond delay="0"/>
                                  </p:stCondLst>
                                  <p:childTnLst>
                                    <p:animEffect transition="out" filter="randombar(horizontal)">
                                      <p:cBhvr>
                                        <p:cTn id="124" dur="500"/>
                                        <p:tgtEl>
                                          <p:spTgt spid="39"/>
                                        </p:tgtEl>
                                      </p:cBhvr>
                                    </p:animEffect>
                                    <p:set>
                                      <p:cBhvr>
                                        <p:cTn id="125" dur="1" fill="hold">
                                          <p:stCondLst>
                                            <p:cond delay="499"/>
                                          </p:stCondLst>
                                        </p:cTn>
                                        <p:tgtEl>
                                          <p:spTgt spid="39"/>
                                        </p:tgtEl>
                                        <p:attrNameLst>
                                          <p:attrName>style.visibility</p:attrName>
                                        </p:attrNameLst>
                                      </p:cBhvr>
                                      <p:to>
                                        <p:strVal val="hidden"/>
                                      </p:to>
                                    </p:set>
                                  </p:childTnLst>
                                </p:cTn>
                              </p:par>
                              <p:par>
                                <p:cTn id="126" presetID="14" presetClass="exit" presetSubtype="10" fill="hold" grpId="0" nodeType="withEffect">
                                  <p:stCondLst>
                                    <p:cond delay="0"/>
                                  </p:stCondLst>
                                  <p:childTnLst>
                                    <p:animEffect transition="out" filter="randombar(horizontal)">
                                      <p:cBhvr>
                                        <p:cTn id="127" dur="500"/>
                                        <p:tgtEl>
                                          <p:spTgt spid="40"/>
                                        </p:tgtEl>
                                      </p:cBhvr>
                                    </p:animEffect>
                                    <p:set>
                                      <p:cBhvr>
                                        <p:cTn id="128" dur="1" fill="hold">
                                          <p:stCondLst>
                                            <p:cond delay="499"/>
                                          </p:stCondLst>
                                        </p:cTn>
                                        <p:tgtEl>
                                          <p:spTgt spid="40"/>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4" presetClass="exit" presetSubtype="10" fill="hold" grpId="0" nodeType="clickEffect">
                                  <p:stCondLst>
                                    <p:cond delay="0"/>
                                  </p:stCondLst>
                                  <p:childTnLst>
                                    <p:animEffect transition="out" filter="randombar(horizontal)">
                                      <p:cBhvr>
                                        <p:cTn id="132" dur="500"/>
                                        <p:tgtEl>
                                          <p:spTgt spid="12"/>
                                        </p:tgtEl>
                                      </p:cBhvr>
                                    </p:animEffect>
                                    <p:set>
                                      <p:cBhvr>
                                        <p:cTn id="133" dur="1" fill="hold">
                                          <p:stCondLst>
                                            <p:cond delay="499"/>
                                          </p:stCondLst>
                                        </p:cTn>
                                        <p:tgtEl>
                                          <p:spTgt spid="12"/>
                                        </p:tgtEl>
                                        <p:attrNameLst>
                                          <p:attrName>style.visibility</p:attrName>
                                        </p:attrNameLst>
                                      </p:cBhvr>
                                      <p:to>
                                        <p:strVal val="hidden"/>
                                      </p:to>
                                    </p:set>
                                  </p:childTnLst>
                                </p:cTn>
                              </p:par>
                              <p:par>
                                <p:cTn id="134" presetID="14" presetClass="exit" presetSubtype="10" fill="hold" grpId="0" nodeType="withEffect">
                                  <p:stCondLst>
                                    <p:cond delay="0"/>
                                  </p:stCondLst>
                                  <p:childTnLst>
                                    <p:animEffect transition="out" filter="randombar(horizontal)">
                                      <p:cBhvr>
                                        <p:cTn id="135" dur="500"/>
                                        <p:tgtEl>
                                          <p:spTgt spid="21"/>
                                        </p:tgtEl>
                                      </p:cBhvr>
                                    </p:animEffect>
                                    <p:set>
                                      <p:cBhvr>
                                        <p:cTn id="136" dur="1" fill="hold">
                                          <p:stCondLst>
                                            <p:cond delay="499"/>
                                          </p:stCondLst>
                                        </p:cTn>
                                        <p:tgtEl>
                                          <p:spTgt spid="21"/>
                                        </p:tgtEl>
                                        <p:attrNameLst>
                                          <p:attrName>style.visibility</p:attrName>
                                        </p:attrNameLst>
                                      </p:cBhvr>
                                      <p:to>
                                        <p:strVal val="hidden"/>
                                      </p:to>
                                    </p:set>
                                  </p:childTnLst>
                                </p:cTn>
                              </p:par>
                              <p:par>
                                <p:cTn id="137" presetID="14" presetClass="exit" presetSubtype="10" fill="hold" grpId="0" nodeType="withEffect">
                                  <p:stCondLst>
                                    <p:cond delay="0"/>
                                  </p:stCondLst>
                                  <p:childTnLst>
                                    <p:animEffect transition="out" filter="randombar(horizontal)">
                                      <p:cBhvr>
                                        <p:cTn id="138" dur="500"/>
                                        <p:tgtEl>
                                          <p:spTgt spid="29"/>
                                        </p:tgtEl>
                                      </p:cBhvr>
                                    </p:animEffect>
                                    <p:set>
                                      <p:cBhvr>
                                        <p:cTn id="139" dur="1" fill="hold">
                                          <p:stCondLst>
                                            <p:cond delay="499"/>
                                          </p:stCondLst>
                                        </p:cTn>
                                        <p:tgtEl>
                                          <p:spTgt spid="2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4" presetClass="exit" presetSubtype="10" fill="hold" grpId="0" nodeType="clickEffect">
                                  <p:stCondLst>
                                    <p:cond delay="0"/>
                                  </p:stCondLst>
                                  <p:childTnLst>
                                    <p:animEffect transition="out" filter="randombar(horizontal)">
                                      <p:cBhvr>
                                        <p:cTn id="143" dur="500"/>
                                        <p:tgtEl>
                                          <p:spTgt spid="13"/>
                                        </p:tgtEl>
                                      </p:cBhvr>
                                    </p:animEffect>
                                    <p:set>
                                      <p:cBhvr>
                                        <p:cTn id="144" dur="1" fill="hold">
                                          <p:stCondLst>
                                            <p:cond delay="499"/>
                                          </p:stCondLst>
                                        </p:cTn>
                                        <p:tgtEl>
                                          <p:spTgt spid="13"/>
                                        </p:tgtEl>
                                        <p:attrNameLst>
                                          <p:attrName>style.visibility</p:attrName>
                                        </p:attrNameLst>
                                      </p:cBhvr>
                                      <p:to>
                                        <p:strVal val="hidden"/>
                                      </p:to>
                                    </p:set>
                                  </p:childTnLst>
                                </p:cTn>
                              </p:par>
                              <p:par>
                                <p:cTn id="145" presetID="14" presetClass="exit" presetSubtype="10" fill="hold" grpId="0" nodeType="withEffect">
                                  <p:stCondLst>
                                    <p:cond delay="0"/>
                                  </p:stCondLst>
                                  <p:childTnLst>
                                    <p:animEffect transition="out" filter="randombar(horizontal)">
                                      <p:cBhvr>
                                        <p:cTn id="146" dur="500"/>
                                        <p:tgtEl>
                                          <p:spTgt spid="22"/>
                                        </p:tgtEl>
                                      </p:cBhvr>
                                    </p:animEffect>
                                    <p:set>
                                      <p:cBhvr>
                                        <p:cTn id="147" dur="1" fill="hold">
                                          <p:stCondLst>
                                            <p:cond delay="499"/>
                                          </p:stCondLst>
                                        </p:cTn>
                                        <p:tgtEl>
                                          <p:spTgt spid="22"/>
                                        </p:tgtEl>
                                        <p:attrNameLst>
                                          <p:attrName>style.visibility</p:attrName>
                                        </p:attrNameLst>
                                      </p:cBhvr>
                                      <p:to>
                                        <p:strVal val="hidden"/>
                                      </p:to>
                                    </p:set>
                                  </p:childTnLst>
                                </p:cTn>
                              </p:par>
                              <p:par>
                                <p:cTn id="148" presetID="14" presetClass="exit" presetSubtype="10" fill="hold" grpId="0" nodeType="withEffect">
                                  <p:stCondLst>
                                    <p:cond delay="0"/>
                                  </p:stCondLst>
                                  <p:childTnLst>
                                    <p:animEffect transition="out" filter="randombar(horizontal)">
                                      <p:cBhvr>
                                        <p:cTn id="149" dur="500"/>
                                        <p:tgtEl>
                                          <p:spTgt spid="30"/>
                                        </p:tgtEl>
                                      </p:cBhvr>
                                    </p:animEffect>
                                    <p:set>
                                      <p:cBhvr>
                                        <p:cTn id="150" dur="1" fill="hold">
                                          <p:stCondLst>
                                            <p:cond delay="499"/>
                                          </p:stCondLst>
                                        </p:cTn>
                                        <p:tgtEl>
                                          <p:spTgt spid="30"/>
                                        </p:tgtEl>
                                        <p:attrNameLst>
                                          <p:attrName>style.visibility</p:attrName>
                                        </p:attrNameLst>
                                      </p:cBhvr>
                                      <p:to>
                                        <p:strVal val="hidden"/>
                                      </p:to>
                                    </p:set>
                                  </p:childTnLst>
                                </p:cTn>
                              </p:par>
                            </p:childTnLst>
                          </p:cTn>
                        </p:par>
                        <p:par>
                          <p:cTn id="151" fill="hold">
                            <p:stCondLst>
                              <p:cond delay="500"/>
                            </p:stCondLst>
                            <p:childTnLst>
                              <p:par>
                                <p:cTn id="152" presetID="22" presetClass="entr" presetSubtype="8" fill="hold"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left)">
                                      <p:cBhvr>
                                        <p:cTn id="154" dur="500"/>
                                        <p:tgtEl>
                                          <p:spTgt spid="50"/>
                                        </p:tgtEl>
                                      </p:cBhvr>
                                    </p:animEffect>
                                  </p:childTnLst>
                                </p:cTn>
                              </p:par>
                            </p:childTnLst>
                          </p:cTn>
                        </p:par>
                      </p:childTnLst>
                    </p:cTn>
                  </p:par>
                  <p:par>
                    <p:cTn id="155" fill="hold">
                      <p:stCondLst>
                        <p:cond delay="indefinite"/>
                      </p:stCondLst>
                      <p:childTnLst>
                        <p:par>
                          <p:cTn id="156" fill="hold">
                            <p:stCondLst>
                              <p:cond delay="0"/>
                            </p:stCondLst>
                            <p:childTnLst>
                              <p:par>
                                <p:cTn id="157" presetID="14" presetClass="exit" presetSubtype="10" fill="hold" grpId="0" nodeType="clickEffect">
                                  <p:stCondLst>
                                    <p:cond delay="0"/>
                                  </p:stCondLst>
                                  <p:childTnLst>
                                    <p:animEffect transition="out" filter="randombar(horizontal)">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par>
                                <p:cTn id="160" presetID="14" presetClass="exit" presetSubtype="10" fill="hold" grpId="0" nodeType="withEffect">
                                  <p:stCondLst>
                                    <p:cond delay="0"/>
                                  </p:stCondLst>
                                  <p:childTnLst>
                                    <p:animEffect transition="out" filter="randombar(horizontal)">
                                      <p:cBhvr>
                                        <p:cTn id="161" dur="500"/>
                                        <p:tgtEl>
                                          <p:spTgt spid="45"/>
                                        </p:tgtEl>
                                      </p:cBhvr>
                                    </p:animEffect>
                                    <p:set>
                                      <p:cBhvr>
                                        <p:cTn id="162" dur="1" fill="hold">
                                          <p:stCondLst>
                                            <p:cond delay="499"/>
                                          </p:stCondLst>
                                        </p:cTn>
                                        <p:tgtEl>
                                          <p:spTgt spid="45"/>
                                        </p:tgtEl>
                                        <p:attrNameLst>
                                          <p:attrName>style.visibility</p:attrName>
                                        </p:attrNameLst>
                                      </p:cBhvr>
                                      <p:to>
                                        <p:strVal val="hidden"/>
                                      </p:to>
                                    </p:set>
                                  </p:childTnLst>
                                </p:cTn>
                              </p:par>
                            </p:childTnLst>
                          </p:cTn>
                        </p:par>
                        <p:par>
                          <p:cTn id="163" fill="hold">
                            <p:stCondLst>
                              <p:cond delay="500"/>
                            </p:stCondLst>
                            <p:childTnLst>
                              <p:par>
                                <p:cTn id="164" presetID="10" presetClass="entr" presetSubtype="0" fill="hold" grpId="0" nodeType="after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 for MST </a:t>
            </a:r>
          </a:p>
        </p:txBody>
      </p:sp>
      <p:pic>
        <p:nvPicPr>
          <p:cNvPr id="9" name="Picture 8">
            <a:extLst>
              <a:ext uri="{FF2B5EF4-FFF2-40B4-BE49-F238E27FC236}">
                <a16:creationId xmlns:a16="http://schemas.microsoft.com/office/drawing/2014/main" id="{71EA9F35-EC46-4C67-8AC4-D5E889591D2C}"/>
              </a:ext>
            </a:extLst>
          </p:cNvPr>
          <p:cNvPicPr>
            <a:picLocks noChangeAspect="1"/>
          </p:cNvPicPr>
          <p:nvPr/>
        </p:nvPicPr>
        <p:blipFill>
          <a:blip r:embed="rId2"/>
          <a:stretch>
            <a:fillRect/>
          </a:stretch>
        </p:blipFill>
        <p:spPr>
          <a:xfrm>
            <a:off x="184072" y="821646"/>
            <a:ext cx="7769303" cy="3208603"/>
          </a:xfrm>
          <a:prstGeom prst="rect">
            <a:avLst/>
          </a:prstGeom>
        </p:spPr>
      </p:pic>
      <p:sp>
        <p:nvSpPr>
          <p:cNvPr id="10" name="TextBox 9">
            <a:extLst>
              <a:ext uri="{FF2B5EF4-FFF2-40B4-BE49-F238E27FC236}">
                <a16:creationId xmlns:a16="http://schemas.microsoft.com/office/drawing/2014/main" id="{D8ED3145-FEE3-4B70-A889-C5425FF90EF0}"/>
              </a:ext>
            </a:extLst>
          </p:cNvPr>
          <p:cNvSpPr txBox="1"/>
          <p:nvPr/>
        </p:nvSpPr>
        <p:spPr>
          <a:xfrm>
            <a:off x="184072" y="4687410"/>
            <a:ext cx="11765271" cy="1200329"/>
          </a:xfrm>
          <a:prstGeom prst="rect">
            <a:avLst/>
          </a:prstGeom>
          <a:noFill/>
        </p:spPr>
        <p:txBody>
          <a:bodyPr wrap="square" rtlCol="0">
            <a:spAutoFit/>
          </a:bodyPr>
          <a:lstStyle/>
          <a:p>
            <a:r>
              <a:rPr lang="en-US" b="1" dirty="0">
                <a:effectLst/>
                <a:latin typeface="Times New Roman" panose="02020603050405020304" pitchFamily="18" charset="0"/>
                <a:cs typeface="Times New Roman" panose="02020603050405020304" pitchFamily="18" charset="0"/>
              </a:rPr>
              <a:t>MAKE-SET</a:t>
            </a:r>
            <a:r>
              <a:rPr lang="en-US" b="1" dirty="0">
                <a:latin typeface="Times New Roman" panose="02020603050405020304" pitchFamily="18" charset="0"/>
                <a:cs typeface="Times New Roman" panose="02020603050405020304" pitchFamily="18" charset="0"/>
              </a:rPr>
              <a:t>(x)</a:t>
            </a: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creates a new set whose only member (and thus representative) is x. Since the sets are disjoint, we require that x not already be in some other set.</a:t>
            </a:r>
          </a:p>
          <a:p>
            <a:r>
              <a:rPr lang="en-US" b="1" dirty="0">
                <a:effectLst/>
                <a:latin typeface="Times New Roman" panose="02020603050405020304" pitchFamily="18" charset="0"/>
                <a:cs typeface="Times New Roman" panose="02020603050405020304" pitchFamily="18" charset="0"/>
              </a:rPr>
              <a:t>FIND-SET</a:t>
            </a:r>
            <a:r>
              <a:rPr lang="en-US" b="1" dirty="0">
                <a:latin typeface="Times New Roman" panose="02020603050405020304" pitchFamily="18" charset="0"/>
                <a:cs typeface="Times New Roman" panose="02020603050405020304" pitchFamily="18" charset="0"/>
              </a:rPr>
              <a:t>(x)</a:t>
            </a:r>
            <a:r>
              <a:rPr lang="en-US" dirty="0">
                <a:effectLst/>
                <a:latin typeface="Times New Roman" panose="02020603050405020304" pitchFamily="18" charset="0"/>
                <a:cs typeface="Times New Roman" panose="02020603050405020304" pitchFamily="18" charset="0"/>
              </a:rPr>
              <a:t> returns a pointer to the representative of the (unique) set containing x.</a:t>
            </a:r>
          </a:p>
          <a:p>
            <a:r>
              <a:rPr lang="en-US" b="1" dirty="0">
                <a:effectLst/>
                <a:latin typeface="Times New Roman" panose="02020603050405020304" pitchFamily="18" charset="0"/>
                <a:cs typeface="Times New Roman" panose="02020603050405020304" pitchFamily="18" charset="0"/>
              </a:rPr>
              <a:t>UNION(</a:t>
            </a:r>
            <a:r>
              <a:rPr lang="en-US" b="1" dirty="0" err="1">
                <a:effectLst/>
                <a:latin typeface="Times New Roman" panose="02020603050405020304" pitchFamily="18" charset="0"/>
                <a:cs typeface="Times New Roman" panose="02020603050405020304" pitchFamily="18" charset="0"/>
              </a:rPr>
              <a:t>x,y</a:t>
            </a:r>
            <a:r>
              <a:rPr lang="en-US" b="1" dirty="0">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unites the dynamic sets that contain x and 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820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The complexity for the </a:t>
                </a:r>
                <a:r>
                  <a:rPr lang="en-US" dirty="0" err="1">
                    <a:ea typeface="Times New Roman" panose="02020603050405020304" pitchFamily="18" charset="0"/>
                    <a:cs typeface="Times New Roman" panose="02020603050405020304" pitchFamily="18" charset="0"/>
                  </a:rPr>
                  <a:t>Kruskal’s</a:t>
                </a:r>
                <a:r>
                  <a:rPr lang="en-US" dirty="0">
                    <a:ea typeface="Times New Roman" panose="02020603050405020304" pitchFamily="18" charset="0"/>
                    <a:cs typeface="Times New Roman" panose="02020603050405020304" pitchFamily="18" charset="0"/>
                  </a:rPr>
                  <a:t> algorithm is in </a:t>
                </a:r>
                <a14:m>
                  <m:oMath xmlns:m="http://schemas.openxmlformats.org/officeDocument/2006/math">
                    <m:r>
                      <a:rPr lang="el-GR" b="1" i="1" dirty="0" smtClean="0">
                        <a:solidFill>
                          <a:srgbClr val="AD1457"/>
                        </a:solidFill>
                        <a:latin typeface="Cambria Math" panose="02040503050406030204" pitchFamily="18" charset="0"/>
                        <a:ea typeface="Cambria Math" panose="02040503050406030204" pitchFamily="18" charset="0"/>
                        <a:cs typeface="Times New Roman" panose="02020603050405020304" pitchFamily="18" charset="0"/>
                      </a:rPr>
                      <m:t>𝜽</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𝒂</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 </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𝒍𝒐𝒈</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𝒏</m:t>
                    </m:r>
                    <m:r>
                      <a:rPr lang="en-US" b="1" i="1" dirty="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a typeface="Times New Roman" panose="02020603050405020304" pitchFamily="18" charset="0"/>
                    <a:cs typeface="Times New Roman" panose="02020603050405020304" pitchFamily="18" charset="0"/>
                  </a:rPr>
                  <a:t>where </a:t>
                </a:r>
                <a14:m>
                  <m:oMath xmlns:m="http://schemas.openxmlformats.org/officeDocument/2006/math">
                    <m:r>
                      <a:rPr lang="en-US" b="1" i="1" dirty="0" smtClean="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𝒂</m:t>
                    </m:r>
                  </m:oMath>
                </a14:m>
                <a:r>
                  <a:rPr lang="en-US" dirty="0">
                    <a:ea typeface="Times New Roman" panose="02020603050405020304" pitchFamily="18" charset="0"/>
                    <a:cs typeface="Times New Roman" panose="02020603050405020304" pitchFamily="18" charset="0"/>
                  </a:rPr>
                  <a:t> is total number of </a:t>
                </a:r>
                <a:r>
                  <a:rPr lang="en-US" dirty="0">
                    <a:solidFill>
                      <a:srgbClr val="AD1457"/>
                    </a:solidFill>
                    <a:ea typeface="Times New Roman" panose="02020603050405020304" pitchFamily="18" charset="0"/>
                    <a:cs typeface="Times New Roman" panose="02020603050405020304" pitchFamily="18" charset="0"/>
                  </a:rPr>
                  <a:t>edges </a:t>
                </a:r>
                <a:r>
                  <a:rPr lang="en-US" dirty="0">
                    <a:ea typeface="Times New Roman" panose="02020603050405020304" pitchFamily="18" charset="0"/>
                    <a:cs typeface="Times New Roman" panose="02020603050405020304" pitchFamily="18" charset="0"/>
                  </a:rPr>
                  <a:t>and </a:t>
                </a:r>
                <a14:m>
                  <m:oMath xmlns:m="http://schemas.openxmlformats.org/officeDocument/2006/math">
                    <m:r>
                      <a:rPr lang="en-US" b="1" i="1" dirty="0" smtClean="0">
                        <a:solidFill>
                          <a:srgbClr val="AD1457"/>
                        </a:solidFill>
                        <a:latin typeface="Cambria Math" panose="02040503050406030204" pitchFamily="18" charset="0"/>
                        <a:ea typeface="Times New Roman" panose="02020603050405020304" pitchFamily="18" charset="0"/>
                        <a:cs typeface="Times New Roman" panose="02020603050405020304" pitchFamily="18" charset="0"/>
                      </a:rPr>
                      <m:t>𝒏</m:t>
                    </m:r>
                    <m:r>
                      <a:rPr lang="en-US" i="1" dirty="0">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a typeface="Times New Roman" panose="02020603050405020304" pitchFamily="18" charset="0"/>
                    <a:cs typeface="Times New Roman" panose="02020603050405020304" pitchFamily="18" charset="0"/>
                  </a:rPr>
                  <a:t>is the total number of </a:t>
                </a:r>
                <a:r>
                  <a:rPr lang="en-US" dirty="0">
                    <a:solidFill>
                      <a:srgbClr val="AD1457"/>
                    </a:solidFill>
                    <a:ea typeface="Times New Roman" panose="02020603050405020304" pitchFamily="18" charset="0"/>
                    <a:cs typeface="Times New Roman" panose="02020603050405020304" pitchFamily="18" charset="0"/>
                  </a:rPr>
                  <a:t>nodes</a:t>
                </a:r>
                <a:r>
                  <a:rPr lang="en-US" dirty="0">
                    <a:ea typeface="Times New Roman" panose="02020603050405020304" pitchFamily="18" charset="0"/>
                    <a:cs typeface="Times New Roman" panose="02020603050405020304" pitchFamily="18" charset="0"/>
                  </a:rPr>
                  <a:t> in the graph </a:t>
                </a:r>
                <a14:m>
                  <m:oMath xmlns:m="http://schemas.openxmlformats.org/officeDocument/2006/math">
                    <m:r>
                      <a:rPr lang="en-US" i="1" dirty="0">
                        <a:latin typeface="Cambria Math" panose="02040503050406030204" pitchFamily="18" charset="0"/>
                        <a:ea typeface="Times New Roman" panose="02020603050405020304" pitchFamily="18" charset="0"/>
                        <a:cs typeface="Times New Roman" panose="02020603050405020304" pitchFamily="18" charset="0"/>
                      </a:rPr>
                      <m:t>𝐺</m:t>
                    </m:r>
                  </m:oMath>
                </a14:m>
                <a:r>
                  <a:rPr lang="en-US" dirty="0">
                    <a:ea typeface="Times New Roman" panose="02020603050405020304" pitchFamily="18" charset="0"/>
                    <a:cs typeface="Times New Roman" panose="02020603050405020304" pitchFamily="18" charset="0"/>
                  </a:rPr>
                  <a:t>.</a:t>
                </a:r>
                <a:endParaRPr lang="en-US" dirty="0">
                  <a:ea typeface="Times New Roman" panose="02020603050405020304" pitchFamily="18" charset="0"/>
                  <a:cs typeface="Shruti" panose="020B0502040204020203" pitchFamily="34" charset="0"/>
                </a:endParaRPr>
              </a:p>
              <a:p>
                <a:endParaRPr lang="en-US" dirty="0"/>
              </a:p>
              <a:p>
                <a:r>
                  <a:rPr lang="en-US" dirty="0"/>
                  <a:t>Write the </a:t>
                </a:r>
                <a:r>
                  <a:rPr lang="en-US" dirty="0" err="1"/>
                  <a:t>kruskal’s</a:t>
                </a:r>
                <a:r>
                  <a:rPr lang="en-US" dirty="0"/>
                  <a:t> Algorithm to find out Minimum Spanning Tree. Apply the same and find MST for the graph given below.</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US">
                    <a:noFill/>
                  </a:rPr>
                  <a:t> </a:t>
                </a:r>
              </a:p>
            </p:txBody>
          </p:sp>
        </mc:Fallback>
      </mc:AlternateContent>
      <p:sp>
        <p:nvSpPr>
          <p:cNvPr id="4" name="Text Box 56"/>
          <p:cNvSpPr txBox="1">
            <a:spLocks noChangeArrowheads="1"/>
          </p:cNvSpPr>
          <p:nvPr/>
        </p:nvSpPr>
        <p:spPr bwMode="auto">
          <a:xfrm>
            <a:off x="1556665" y="44061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5" name="Line 57"/>
          <p:cNvSpPr>
            <a:spLocks noChangeShapeType="1"/>
          </p:cNvSpPr>
          <p:nvPr/>
        </p:nvSpPr>
        <p:spPr bwMode="auto">
          <a:xfrm flipH="1">
            <a:off x="4257003" y="4710948"/>
            <a:ext cx="381000" cy="762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58"/>
          <p:cNvSpPr txBox="1">
            <a:spLocks noChangeArrowheads="1"/>
          </p:cNvSpPr>
          <p:nvPr/>
        </p:nvSpPr>
        <p:spPr bwMode="auto">
          <a:xfrm>
            <a:off x="4147465" y="5103616"/>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   1</a:t>
            </a:r>
          </a:p>
        </p:txBody>
      </p:sp>
      <p:sp>
        <p:nvSpPr>
          <p:cNvPr id="7" name="Line 59"/>
          <p:cNvSpPr>
            <a:spLocks noChangeShapeType="1"/>
          </p:cNvSpPr>
          <p:nvPr/>
        </p:nvSpPr>
        <p:spPr bwMode="auto">
          <a:xfrm>
            <a:off x="3004465" y="3758448"/>
            <a:ext cx="152400" cy="6858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0"/>
          <p:cNvSpPr>
            <a:spLocks noChangeShapeType="1"/>
          </p:cNvSpPr>
          <p:nvPr/>
        </p:nvSpPr>
        <p:spPr bwMode="auto">
          <a:xfrm flipV="1">
            <a:off x="3309265" y="3872748"/>
            <a:ext cx="533400" cy="762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1"/>
          <p:cNvSpPr>
            <a:spLocks noChangeShapeType="1"/>
          </p:cNvSpPr>
          <p:nvPr/>
        </p:nvSpPr>
        <p:spPr bwMode="auto">
          <a:xfrm flipH="1" flipV="1">
            <a:off x="3156865" y="3796548"/>
            <a:ext cx="1219200" cy="8382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flipV="1">
            <a:off x="1937665" y="4710947"/>
            <a:ext cx="1021894" cy="31442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3"/>
          <p:cNvSpPr>
            <a:spLocks noChangeShapeType="1"/>
          </p:cNvSpPr>
          <p:nvPr/>
        </p:nvSpPr>
        <p:spPr bwMode="auto">
          <a:xfrm flipV="1">
            <a:off x="2852065" y="4786037"/>
            <a:ext cx="1447800" cy="83931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64"/>
          <p:cNvSpPr>
            <a:spLocks noChangeShapeType="1"/>
          </p:cNvSpPr>
          <p:nvPr/>
        </p:nvSpPr>
        <p:spPr bwMode="auto">
          <a:xfrm flipV="1">
            <a:off x="1785264" y="4329947"/>
            <a:ext cx="78607" cy="55025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5"/>
          <p:cNvSpPr>
            <a:spLocks noChangeShapeType="1"/>
          </p:cNvSpPr>
          <p:nvPr/>
        </p:nvSpPr>
        <p:spPr bwMode="auto">
          <a:xfrm>
            <a:off x="2013864" y="4177547"/>
            <a:ext cx="943289" cy="3930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6"/>
          <p:cNvSpPr>
            <a:spLocks noChangeShapeType="1"/>
          </p:cNvSpPr>
          <p:nvPr/>
        </p:nvSpPr>
        <p:spPr bwMode="auto">
          <a:xfrm>
            <a:off x="3201315" y="3601286"/>
            <a:ext cx="609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67"/>
          <p:cNvSpPr>
            <a:spLocks noChangeShapeType="1"/>
          </p:cNvSpPr>
          <p:nvPr/>
        </p:nvSpPr>
        <p:spPr bwMode="auto">
          <a:xfrm>
            <a:off x="4071265" y="3872748"/>
            <a:ext cx="381000" cy="609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68"/>
          <p:cNvSpPr>
            <a:spLocks noChangeArrowheads="1"/>
          </p:cNvSpPr>
          <p:nvPr/>
        </p:nvSpPr>
        <p:spPr bwMode="auto">
          <a:xfrm>
            <a:off x="1556665" y="402514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69"/>
          <p:cNvSpPr>
            <a:spLocks noChangeArrowheads="1"/>
          </p:cNvSpPr>
          <p:nvPr/>
        </p:nvSpPr>
        <p:spPr bwMode="auto">
          <a:xfrm>
            <a:off x="1709065" y="38727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A</a:t>
            </a:r>
          </a:p>
        </p:txBody>
      </p:sp>
      <p:sp>
        <p:nvSpPr>
          <p:cNvPr id="18" name="Oval 70"/>
          <p:cNvSpPr>
            <a:spLocks noChangeArrowheads="1"/>
          </p:cNvSpPr>
          <p:nvPr/>
        </p:nvSpPr>
        <p:spPr bwMode="auto">
          <a:xfrm>
            <a:off x="1556665" y="47871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H</a:t>
            </a:r>
          </a:p>
        </p:txBody>
      </p:sp>
      <p:sp>
        <p:nvSpPr>
          <p:cNvPr id="19" name="Oval 71"/>
          <p:cNvSpPr>
            <a:spLocks noChangeArrowheads="1"/>
          </p:cNvSpPr>
          <p:nvPr/>
        </p:nvSpPr>
        <p:spPr bwMode="auto">
          <a:xfrm>
            <a:off x="2928265" y="44061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B</a:t>
            </a:r>
          </a:p>
        </p:txBody>
      </p:sp>
      <p:sp>
        <p:nvSpPr>
          <p:cNvPr id="20" name="Oval 72"/>
          <p:cNvSpPr>
            <a:spLocks noChangeArrowheads="1"/>
          </p:cNvSpPr>
          <p:nvPr/>
        </p:nvSpPr>
        <p:spPr bwMode="auto">
          <a:xfrm>
            <a:off x="2775865" y="34155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F</a:t>
            </a:r>
          </a:p>
        </p:txBody>
      </p:sp>
      <p:sp>
        <p:nvSpPr>
          <p:cNvPr id="21" name="Oval 73"/>
          <p:cNvSpPr>
            <a:spLocks noChangeArrowheads="1"/>
          </p:cNvSpPr>
          <p:nvPr/>
        </p:nvSpPr>
        <p:spPr bwMode="auto">
          <a:xfrm>
            <a:off x="3842665" y="53967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E</a:t>
            </a:r>
          </a:p>
        </p:txBody>
      </p:sp>
      <p:sp>
        <p:nvSpPr>
          <p:cNvPr id="22" name="Oval 74"/>
          <p:cNvSpPr>
            <a:spLocks noChangeArrowheads="1"/>
          </p:cNvSpPr>
          <p:nvPr/>
        </p:nvSpPr>
        <p:spPr bwMode="auto">
          <a:xfrm>
            <a:off x="4299865" y="44823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D</a:t>
            </a:r>
          </a:p>
        </p:txBody>
      </p:sp>
      <p:sp>
        <p:nvSpPr>
          <p:cNvPr id="23" name="Oval 75"/>
          <p:cNvSpPr>
            <a:spLocks noChangeArrowheads="1"/>
          </p:cNvSpPr>
          <p:nvPr/>
        </p:nvSpPr>
        <p:spPr bwMode="auto">
          <a:xfrm>
            <a:off x="3766465" y="34917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C</a:t>
            </a:r>
          </a:p>
        </p:txBody>
      </p:sp>
      <p:sp>
        <p:nvSpPr>
          <p:cNvPr id="24" name="Oval 76"/>
          <p:cNvSpPr>
            <a:spLocks noChangeArrowheads="1"/>
          </p:cNvSpPr>
          <p:nvPr/>
        </p:nvSpPr>
        <p:spPr bwMode="auto">
          <a:xfrm>
            <a:off x="2547265" y="5396748"/>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G</a:t>
            </a:r>
          </a:p>
        </p:txBody>
      </p:sp>
      <p:sp>
        <p:nvSpPr>
          <p:cNvPr id="25" name="Line 77"/>
          <p:cNvSpPr>
            <a:spLocks noChangeShapeType="1"/>
          </p:cNvSpPr>
          <p:nvPr/>
        </p:nvSpPr>
        <p:spPr bwMode="auto">
          <a:xfrm>
            <a:off x="3309265" y="4787147"/>
            <a:ext cx="609600" cy="67413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78"/>
          <p:cNvSpPr>
            <a:spLocks noChangeShapeType="1"/>
          </p:cNvSpPr>
          <p:nvPr/>
        </p:nvSpPr>
        <p:spPr bwMode="auto">
          <a:xfrm flipH="1">
            <a:off x="3004465" y="5701548"/>
            <a:ext cx="838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79"/>
          <p:cNvSpPr>
            <a:spLocks noChangeShapeType="1"/>
          </p:cNvSpPr>
          <p:nvPr/>
        </p:nvSpPr>
        <p:spPr bwMode="auto">
          <a:xfrm flipH="1" flipV="1">
            <a:off x="1937664" y="5168147"/>
            <a:ext cx="628859" cy="3930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80"/>
          <p:cNvSpPr txBox="1">
            <a:spLocks noChangeArrowheads="1"/>
          </p:cNvSpPr>
          <p:nvPr/>
        </p:nvSpPr>
        <p:spPr bwMode="auto">
          <a:xfrm>
            <a:off x="3309265" y="56253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29" name="Text Box 81"/>
          <p:cNvSpPr txBox="1">
            <a:spLocks noChangeArrowheads="1"/>
          </p:cNvSpPr>
          <p:nvPr/>
        </p:nvSpPr>
        <p:spPr bwMode="auto">
          <a:xfrm>
            <a:off x="3134640" y="50157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30" name="Text Box 82"/>
          <p:cNvSpPr txBox="1">
            <a:spLocks noChangeArrowheads="1"/>
          </p:cNvSpPr>
          <p:nvPr/>
        </p:nvSpPr>
        <p:spPr bwMode="auto">
          <a:xfrm>
            <a:off x="3439440" y="4710948"/>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1" name="Text Box 83"/>
          <p:cNvSpPr txBox="1">
            <a:spLocks noChangeArrowheads="1"/>
          </p:cNvSpPr>
          <p:nvPr/>
        </p:nvSpPr>
        <p:spPr bwMode="auto">
          <a:xfrm>
            <a:off x="3766465" y="4296611"/>
            <a:ext cx="46831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6</a:t>
            </a:r>
          </a:p>
        </p:txBody>
      </p:sp>
      <p:sp>
        <p:nvSpPr>
          <p:cNvPr id="32" name="Text Box 84"/>
          <p:cNvSpPr txBox="1">
            <a:spLocks noChangeArrowheads="1"/>
          </p:cNvSpPr>
          <p:nvPr/>
        </p:nvSpPr>
        <p:spPr bwMode="auto">
          <a:xfrm>
            <a:off x="4223665" y="39489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33" name="Text Box 85"/>
          <p:cNvSpPr txBox="1">
            <a:spLocks noChangeArrowheads="1"/>
          </p:cNvSpPr>
          <p:nvPr/>
        </p:nvSpPr>
        <p:spPr bwMode="auto">
          <a:xfrm>
            <a:off x="3298153" y="40251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4" name="Text Box 88"/>
          <p:cNvSpPr txBox="1">
            <a:spLocks noChangeArrowheads="1"/>
          </p:cNvSpPr>
          <p:nvPr/>
        </p:nvSpPr>
        <p:spPr bwMode="auto">
          <a:xfrm>
            <a:off x="2463626" y="41013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8</a:t>
            </a:r>
          </a:p>
        </p:txBody>
      </p:sp>
      <p:sp>
        <p:nvSpPr>
          <p:cNvPr id="35" name="Text Box 89"/>
          <p:cNvSpPr txBox="1">
            <a:spLocks noChangeArrowheads="1"/>
          </p:cNvSpPr>
          <p:nvPr/>
        </p:nvSpPr>
        <p:spPr bwMode="auto">
          <a:xfrm>
            <a:off x="2242465" y="45585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4</a:t>
            </a:r>
          </a:p>
        </p:txBody>
      </p:sp>
      <p:sp>
        <p:nvSpPr>
          <p:cNvPr id="36" name="Text Box 90"/>
          <p:cNvSpPr txBox="1">
            <a:spLocks noChangeArrowheads="1"/>
          </p:cNvSpPr>
          <p:nvPr/>
        </p:nvSpPr>
        <p:spPr bwMode="auto">
          <a:xfrm>
            <a:off x="2078953" y="5311023"/>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37" name="Line 91"/>
          <p:cNvSpPr>
            <a:spLocks noChangeShapeType="1"/>
          </p:cNvSpPr>
          <p:nvPr/>
        </p:nvSpPr>
        <p:spPr bwMode="auto">
          <a:xfrm flipV="1">
            <a:off x="2052244" y="3603204"/>
            <a:ext cx="725896" cy="280025"/>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92"/>
          <p:cNvSpPr txBox="1">
            <a:spLocks noChangeArrowheads="1"/>
          </p:cNvSpPr>
          <p:nvPr/>
        </p:nvSpPr>
        <p:spPr bwMode="auto">
          <a:xfrm>
            <a:off x="2166265" y="3415548"/>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10</a:t>
            </a:r>
          </a:p>
        </p:txBody>
      </p:sp>
      <p:sp>
        <p:nvSpPr>
          <p:cNvPr id="39" name="Text Box 84"/>
          <p:cNvSpPr txBox="1">
            <a:spLocks noChangeArrowheads="1"/>
          </p:cNvSpPr>
          <p:nvPr/>
        </p:nvSpPr>
        <p:spPr bwMode="auto">
          <a:xfrm>
            <a:off x="3309265" y="329704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40" name="Text Box 87"/>
          <p:cNvSpPr txBox="1">
            <a:spLocks noChangeArrowheads="1"/>
          </p:cNvSpPr>
          <p:nvPr/>
        </p:nvSpPr>
        <p:spPr bwMode="auto">
          <a:xfrm>
            <a:off x="2852065" y="3948947"/>
            <a:ext cx="314429"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None/>
            </a:pPr>
            <a:r>
              <a:rPr lang="en-US" altLang="en-US" b="1"/>
              <a:t>4</a:t>
            </a:r>
          </a:p>
        </p:txBody>
      </p:sp>
      <p:cxnSp>
        <p:nvCxnSpPr>
          <p:cNvPr id="41" name="Straight Connector 40"/>
          <p:cNvCxnSpPr/>
          <p:nvPr/>
        </p:nvCxnSpPr>
        <p:spPr>
          <a:xfrm flipH="1">
            <a:off x="5184750" y="3021485"/>
            <a:ext cx="908" cy="314094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1556664" y="2801466"/>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rgbClr val="AD1457"/>
                          </a:solidFill>
                          <a:latin typeface="Cambria Math" panose="02040503050406030204" pitchFamily="18" charset="0"/>
                        </a:rPr>
                        <m:t>𝟏</m:t>
                      </m:r>
                      <m:r>
                        <a:rPr lang="en-US" sz="2400" b="1" i="1" dirty="0" smtClean="0">
                          <a:solidFill>
                            <a:srgbClr val="AD1457"/>
                          </a:solidFill>
                          <a:latin typeface="Cambria Math" panose="02040503050406030204" pitchFamily="18" charset="0"/>
                        </a:rPr>
                        <m:t>.</m:t>
                      </m:r>
                    </m:oMath>
                  </m:oMathPara>
                </a14:m>
                <a:endParaRPr lang="en-US" sz="2400" b="1" dirty="0">
                  <a:solidFill>
                    <a:srgbClr val="AD1457"/>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556664" y="2801466"/>
                <a:ext cx="457200" cy="461665"/>
              </a:xfrm>
              <a:prstGeom prst="rect">
                <a:avLst/>
              </a:prstGeom>
              <a:blipFill>
                <a:blip r:embed="rId3"/>
                <a:stretch>
                  <a:fillRect/>
                </a:stretch>
              </a:blipFill>
            </p:spPr>
            <p:txBody>
              <a:bodyPr/>
              <a:lstStyle/>
              <a:p>
                <a:r>
                  <a:rPr lang="en-US">
                    <a:noFill/>
                  </a:rPr>
                  <a:t> </a:t>
                </a:r>
              </a:p>
            </p:txBody>
          </p:sp>
        </mc:Fallback>
      </mc:AlternateContent>
      <p:sp>
        <p:nvSpPr>
          <p:cNvPr id="43" name="Oval 42"/>
          <p:cNvSpPr/>
          <p:nvPr/>
        </p:nvSpPr>
        <p:spPr>
          <a:xfrm>
            <a:off x="7424065" y="3263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44" name="Oval 43"/>
          <p:cNvSpPr/>
          <p:nvPr/>
        </p:nvSpPr>
        <p:spPr>
          <a:xfrm>
            <a:off x="6814465" y="37965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5" name="Oval 44"/>
          <p:cNvSpPr/>
          <p:nvPr/>
        </p:nvSpPr>
        <p:spPr>
          <a:xfrm>
            <a:off x="8109865" y="37965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46" name="Oval 45"/>
          <p:cNvSpPr/>
          <p:nvPr/>
        </p:nvSpPr>
        <p:spPr>
          <a:xfrm>
            <a:off x="6357265" y="4406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7" name="Oval 46"/>
          <p:cNvSpPr/>
          <p:nvPr/>
        </p:nvSpPr>
        <p:spPr>
          <a:xfrm>
            <a:off x="7195465" y="4406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48" name="Oval 47"/>
          <p:cNvSpPr/>
          <p:nvPr/>
        </p:nvSpPr>
        <p:spPr>
          <a:xfrm>
            <a:off x="7805065" y="4406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49" name="Oval 48"/>
          <p:cNvSpPr/>
          <p:nvPr/>
        </p:nvSpPr>
        <p:spPr>
          <a:xfrm>
            <a:off x="8567065" y="4406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50" name="Oval 49"/>
          <p:cNvSpPr/>
          <p:nvPr/>
        </p:nvSpPr>
        <p:spPr>
          <a:xfrm>
            <a:off x="7424065" y="5549148"/>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51" name="Straight Connector 50"/>
          <p:cNvCxnSpPr>
            <a:stCxn id="43" idx="3"/>
            <a:endCxn id="44" idx="7"/>
          </p:cNvCxnSpPr>
          <p:nvPr/>
        </p:nvCxnSpPr>
        <p:spPr>
          <a:xfrm flipH="1">
            <a:off x="7204710" y="3653393"/>
            <a:ext cx="286310" cy="21011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a:stCxn id="43" idx="5"/>
            <a:endCxn id="45" idx="1"/>
          </p:cNvCxnSpPr>
          <p:nvPr/>
        </p:nvCxnSpPr>
        <p:spPr>
          <a:xfrm>
            <a:off x="7814310" y="3653393"/>
            <a:ext cx="362510" cy="21011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stCxn id="44" idx="3"/>
            <a:endCxn id="46" idx="0"/>
          </p:cNvCxnSpPr>
          <p:nvPr/>
        </p:nvCxnSpPr>
        <p:spPr>
          <a:xfrm flipH="1">
            <a:off x="6585865" y="4186793"/>
            <a:ext cx="2955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a:stCxn id="44" idx="5"/>
            <a:endCxn id="47" idx="0"/>
          </p:cNvCxnSpPr>
          <p:nvPr/>
        </p:nvCxnSpPr>
        <p:spPr>
          <a:xfrm>
            <a:off x="7204710" y="4186793"/>
            <a:ext cx="2193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5" idx="3"/>
            <a:endCxn id="48" idx="0"/>
          </p:cNvCxnSpPr>
          <p:nvPr/>
        </p:nvCxnSpPr>
        <p:spPr>
          <a:xfrm flipH="1">
            <a:off x="8033665" y="4186793"/>
            <a:ext cx="1431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45" idx="5"/>
            <a:endCxn id="49" idx="0"/>
          </p:cNvCxnSpPr>
          <p:nvPr/>
        </p:nvCxnSpPr>
        <p:spPr>
          <a:xfrm>
            <a:off x="8500110" y="4186793"/>
            <a:ext cx="2955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46" idx="4"/>
            <a:endCxn id="50" idx="2"/>
          </p:cNvCxnSpPr>
          <p:nvPr/>
        </p:nvCxnSpPr>
        <p:spPr>
          <a:xfrm>
            <a:off x="6585865" y="4863348"/>
            <a:ext cx="838200" cy="91440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47" idx="4"/>
            <a:endCxn id="50" idx="1"/>
          </p:cNvCxnSpPr>
          <p:nvPr/>
        </p:nvCxnSpPr>
        <p:spPr>
          <a:xfrm>
            <a:off x="7424065" y="4863348"/>
            <a:ext cx="66955" cy="7527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48" idx="4"/>
            <a:endCxn id="50" idx="7"/>
          </p:cNvCxnSpPr>
          <p:nvPr/>
        </p:nvCxnSpPr>
        <p:spPr>
          <a:xfrm flipH="1">
            <a:off x="7814310" y="4863348"/>
            <a:ext cx="219355" cy="7527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49" idx="4"/>
            <a:endCxn id="50" idx="6"/>
          </p:cNvCxnSpPr>
          <p:nvPr/>
        </p:nvCxnSpPr>
        <p:spPr>
          <a:xfrm flipH="1">
            <a:off x="7881265" y="4863348"/>
            <a:ext cx="914400" cy="91440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flipH="1">
                <a:off x="5690664" y="2801466"/>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rgbClr val="AD1457"/>
                          </a:solidFill>
                          <a:latin typeface="Cambria Math" panose="02040503050406030204" pitchFamily="18" charset="0"/>
                        </a:rPr>
                        <m:t>𝟐</m:t>
                      </m:r>
                      <m:r>
                        <a:rPr lang="en-US" sz="2400" b="1" i="1" dirty="0" smtClean="0">
                          <a:solidFill>
                            <a:srgbClr val="AD1457"/>
                          </a:solidFill>
                          <a:latin typeface="Cambria Math" panose="02040503050406030204" pitchFamily="18" charset="0"/>
                        </a:rPr>
                        <m:t>.</m:t>
                      </m:r>
                    </m:oMath>
                  </m:oMathPara>
                </a14:m>
                <a:endParaRPr lang="en-US" sz="2400" b="1" dirty="0">
                  <a:solidFill>
                    <a:srgbClr val="AD1457"/>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flipH="1">
                <a:off x="5690664" y="2801466"/>
                <a:ext cx="457200" cy="461665"/>
              </a:xfrm>
              <a:prstGeom prst="rect">
                <a:avLst/>
              </a:prstGeom>
              <a:blipFill>
                <a:blip r:embed="rId4"/>
                <a:stretch>
                  <a:fillRect l="-1333"/>
                </a:stretch>
              </a:blipFill>
            </p:spPr>
            <p:txBody>
              <a:bodyPr/>
              <a:lstStyle/>
              <a:p>
                <a:r>
                  <a:rPr lang="en-US">
                    <a:noFill/>
                  </a:rPr>
                  <a:t> </a:t>
                </a:r>
              </a:p>
            </p:txBody>
          </p:sp>
        </mc:Fallback>
      </mc:AlternateContent>
      <p:sp>
        <p:nvSpPr>
          <p:cNvPr id="62" name="Text Box 84"/>
          <p:cNvSpPr txBox="1">
            <a:spLocks noChangeArrowheads="1"/>
          </p:cNvSpPr>
          <p:nvPr/>
        </p:nvSpPr>
        <p:spPr bwMode="auto">
          <a:xfrm>
            <a:off x="7043065" y="341554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63" name="Text Box 84"/>
          <p:cNvSpPr txBox="1">
            <a:spLocks noChangeArrowheads="1"/>
          </p:cNvSpPr>
          <p:nvPr/>
        </p:nvSpPr>
        <p:spPr bwMode="auto">
          <a:xfrm>
            <a:off x="7881265" y="339359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a:t>
            </a:r>
          </a:p>
        </p:txBody>
      </p:sp>
      <p:sp>
        <p:nvSpPr>
          <p:cNvPr id="64" name="Text Box 84"/>
          <p:cNvSpPr txBox="1">
            <a:spLocks noChangeArrowheads="1"/>
          </p:cNvSpPr>
          <p:nvPr/>
        </p:nvSpPr>
        <p:spPr bwMode="auto">
          <a:xfrm>
            <a:off x="8584761" y="3960615"/>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65" name="Text Box 84"/>
          <p:cNvSpPr txBox="1">
            <a:spLocks noChangeArrowheads="1"/>
          </p:cNvSpPr>
          <p:nvPr/>
        </p:nvSpPr>
        <p:spPr bwMode="auto">
          <a:xfrm>
            <a:off x="6438316" y="399288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7</a:t>
            </a:r>
          </a:p>
        </p:txBody>
      </p:sp>
      <p:sp>
        <p:nvSpPr>
          <p:cNvPr id="66" name="Text Box 84"/>
          <p:cNvSpPr txBox="1">
            <a:spLocks noChangeArrowheads="1"/>
          </p:cNvSpPr>
          <p:nvPr/>
        </p:nvSpPr>
        <p:spPr bwMode="auto">
          <a:xfrm>
            <a:off x="7242897" y="399288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67" name="Text Box 84"/>
          <p:cNvSpPr txBox="1">
            <a:spLocks noChangeArrowheads="1"/>
          </p:cNvSpPr>
          <p:nvPr/>
        </p:nvSpPr>
        <p:spPr bwMode="auto">
          <a:xfrm>
            <a:off x="7814397" y="399443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68" name="Text Box 84"/>
          <p:cNvSpPr txBox="1">
            <a:spLocks noChangeArrowheads="1"/>
          </p:cNvSpPr>
          <p:nvPr/>
        </p:nvSpPr>
        <p:spPr bwMode="auto">
          <a:xfrm>
            <a:off x="6695331" y="516928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9</a:t>
            </a:r>
          </a:p>
        </p:txBody>
      </p:sp>
      <p:sp>
        <p:nvSpPr>
          <p:cNvPr id="69" name="Text Box 84"/>
          <p:cNvSpPr txBox="1">
            <a:spLocks noChangeArrowheads="1"/>
          </p:cNvSpPr>
          <p:nvPr/>
        </p:nvSpPr>
        <p:spPr bwMode="auto">
          <a:xfrm>
            <a:off x="7147163" y="4964432"/>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70" name="Text Box 84"/>
          <p:cNvSpPr txBox="1">
            <a:spLocks noChangeArrowheads="1"/>
          </p:cNvSpPr>
          <p:nvPr/>
        </p:nvSpPr>
        <p:spPr bwMode="auto">
          <a:xfrm>
            <a:off x="7596869" y="495115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71" name="Text Box 84"/>
          <p:cNvSpPr txBox="1">
            <a:spLocks noChangeArrowheads="1"/>
          </p:cNvSpPr>
          <p:nvPr/>
        </p:nvSpPr>
        <p:spPr bwMode="auto">
          <a:xfrm>
            <a:off x="8109865" y="493954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8</a:t>
            </a:r>
          </a:p>
        </p:txBody>
      </p:sp>
    </p:spTree>
    <p:extLst>
      <p:ext uri="{BB962C8B-B14F-4D97-AF65-F5344CB8AC3E}">
        <p14:creationId xmlns:p14="http://schemas.microsoft.com/office/powerpoint/2010/main" val="74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nodePh="1">
                                  <p:stCondLst>
                                    <p:cond delay="0"/>
                                  </p:stCondLst>
                                  <p:endCondLst>
                                    <p:cond evt="begin" delay="0">
                                      <p:tn val="41"/>
                                    </p:cond>
                                  </p:end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barn(inVertical)">
                                      <p:cBhvr>
                                        <p:cTn id="109" dur="500"/>
                                        <p:tgtEl>
                                          <p:spTgt spid="3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barn(inVertical)">
                                      <p:cBhvr>
                                        <p:cTn id="112" dur="500"/>
                                        <p:tgtEl>
                                          <p:spTgt spid="39"/>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barn(inVertical)">
                                      <p:cBhvr>
                                        <p:cTn id="115" dur="500"/>
                                        <p:tgtEl>
                                          <p:spTgt spid="4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wipe(down)">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5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5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60"/>
                                        </p:tgtEl>
                                        <p:attrNameLst>
                                          <p:attrName>style.visibility</p:attrName>
                                        </p:attrNameLst>
                                      </p:cBhvr>
                                      <p:to>
                                        <p:strVal val="visible"/>
                                      </p:to>
                                    </p:set>
                                  </p:childTnLst>
                                </p:cTn>
                              </p:par>
                              <p:par>
                                <p:cTn id="159" presetID="16" presetClass="entr" presetSubtype="21" fill="hold" grpId="0" nodeType="with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barn(inVertical)">
                                      <p:cBhvr>
                                        <p:cTn id="161" dur="500"/>
                                        <p:tgtEl>
                                          <p:spTgt spid="62"/>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63"/>
                                        </p:tgtEl>
                                        <p:attrNameLst>
                                          <p:attrName>style.visibility</p:attrName>
                                        </p:attrNameLst>
                                      </p:cBhvr>
                                      <p:to>
                                        <p:strVal val="visible"/>
                                      </p:to>
                                    </p:set>
                                    <p:animEffect transition="in" filter="barn(inVertical)">
                                      <p:cBhvr>
                                        <p:cTn id="164" dur="500"/>
                                        <p:tgtEl>
                                          <p:spTgt spid="63"/>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Effect transition="in" filter="barn(inVertical)">
                                      <p:cBhvr>
                                        <p:cTn id="167" dur="500"/>
                                        <p:tgtEl>
                                          <p:spTgt spid="64"/>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barn(inVertical)">
                                      <p:cBhvr>
                                        <p:cTn id="170" dur="500"/>
                                        <p:tgtEl>
                                          <p:spTgt spid="65"/>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66"/>
                                        </p:tgtEl>
                                        <p:attrNameLst>
                                          <p:attrName>style.visibility</p:attrName>
                                        </p:attrNameLst>
                                      </p:cBhvr>
                                      <p:to>
                                        <p:strVal val="visible"/>
                                      </p:to>
                                    </p:set>
                                    <p:animEffect transition="in" filter="barn(inVertical)">
                                      <p:cBhvr>
                                        <p:cTn id="173" dur="500"/>
                                        <p:tgtEl>
                                          <p:spTgt spid="66"/>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67"/>
                                        </p:tgtEl>
                                        <p:attrNameLst>
                                          <p:attrName>style.visibility</p:attrName>
                                        </p:attrNameLst>
                                      </p:cBhvr>
                                      <p:to>
                                        <p:strVal val="visible"/>
                                      </p:to>
                                    </p:set>
                                    <p:animEffect transition="in" filter="barn(inVertical)">
                                      <p:cBhvr>
                                        <p:cTn id="176" dur="500"/>
                                        <p:tgtEl>
                                          <p:spTgt spid="67"/>
                                        </p:tgtEl>
                                      </p:cBhvr>
                                    </p:animEffect>
                                  </p:childTnLst>
                                </p:cTn>
                              </p:par>
                              <p:par>
                                <p:cTn id="177" presetID="16" presetClass="entr" presetSubtype="21" fill="hold" grpId="0" nodeType="withEffect">
                                  <p:stCondLst>
                                    <p:cond delay="0"/>
                                  </p:stCondLst>
                                  <p:childTnLst>
                                    <p:set>
                                      <p:cBhvr>
                                        <p:cTn id="178" dur="1" fill="hold">
                                          <p:stCondLst>
                                            <p:cond delay="0"/>
                                          </p:stCondLst>
                                        </p:cTn>
                                        <p:tgtEl>
                                          <p:spTgt spid="68"/>
                                        </p:tgtEl>
                                        <p:attrNameLst>
                                          <p:attrName>style.visibility</p:attrName>
                                        </p:attrNameLst>
                                      </p:cBhvr>
                                      <p:to>
                                        <p:strVal val="visible"/>
                                      </p:to>
                                    </p:set>
                                    <p:animEffect transition="in" filter="barn(inVertical)">
                                      <p:cBhvr>
                                        <p:cTn id="179" dur="500"/>
                                        <p:tgtEl>
                                          <p:spTgt spid="68"/>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barn(inVertical)">
                                      <p:cBhvr>
                                        <p:cTn id="182" dur="500"/>
                                        <p:tgtEl>
                                          <p:spTgt spid="69"/>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barn(inVertical)">
                                      <p:cBhvr>
                                        <p:cTn id="185" dur="500"/>
                                        <p:tgtEl>
                                          <p:spTgt spid="70"/>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barn(inVertical)">
                                      <p:cBhvr>
                                        <p:cTn id="18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animBg="1"/>
      <p:bldP spid="38" grpId="0"/>
      <p:bldP spid="39" grpId="0"/>
      <p:bldP spid="40" grpId="0"/>
      <p:bldP spid="43" grpId="0" animBg="1"/>
      <p:bldP spid="44" grpId="0" animBg="1"/>
      <p:bldP spid="45" grpId="0" animBg="1"/>
      <p:bldP spid="46" grpId="0" animBg="1"/>
      <p:bldP spid="47" grpId="0" animBg="1"/>
      <p:bldP spid="48" grpId="0" animBg="1"/>
      <p:bldP spid="49" grpId="0" animBg="1"/>
      <p:bldP spid="50" grpId="0" animBg="1"/>
      <p:bldP spid="62" grpId="0"/>
      <p:bldP spid="63" grpId="0"/>
      <p:bldP spid="64" grpId="0"/>
      <p:bldP spid="65" grpId="0"/>
      <p:bldP spid="66" grpId="0"/>
      <p:bldP spid="67" grpId="0"/>
      <p:bldP spid="68" grpId="0"/>
      <p:bldP spid="69" grpId="0"/>
      <p:bldP spid="70" grpId="0"/>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Make Change – Greedy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suppose, we need to pay an amount of </a:t>
                </a:r>
                <a14:m>
                  <m:oMath xmlns:m="http://schemas.openxmlformats.org/officeDocument/2006/math">
                    <m:r>
                      <a:rPr lang="en-US" dirty="0">
                        <a:solidFill>
                          <a:srgbClr val="0066FF"/>
                        </a:solidFill>
                        <a:latin typeface="Cambria Math" panose="02040503050406030204" pitchFamily="18" charset="0"/>
                      </a:rPr>
                      <m:t>₹</m:t>
                    </m:r>
                  </m:oMath>
                </a14:m>
                <a:r>
                  <a:rPr lang="en-US" dirty="0"/>
                  <a:t> </a:t>
                </a:r>
                <a:r>
                  <a:rPr lang="en-US" dirty="0">
                    <a:solidFill>
                      <a:srgbClr val="0066FF"/>
                    </a:solidFill>
                  </a:rPr>
                  <a:t>28</a:t>
                </a:r>
                <a:r>
                  <a:rPr lang="en-US" dirty="0"/>
                  <a:t>/- using the available coins. </a:t>
                </a:r>
              </a:p>
              <a:p>
                <a:r>
                  <a:rPr lang="en-US" dirty="0"/>
                  <a:t>Here we have a candidate (coins) set </a:t>
                </a:r>
                <a14:m>
                  <m:oMath xmlns:m="http://schemas.openxmlformats.org/officeDocument/2006/math">
                    <m:r>
                      <a:rPr lang="en-IN" b="1" i="1" dirty="0">
                        <a:latin typeface="Cambria Math" panose="02040503050406030204" pitchFamily="18" charset="0"/>
                      </a:rPr>
                      <m:t>𝑪</m:t>
                    </m:r>
                    <m:r>
                      <a:rPr lang="en-IN" b="1" i="1" dirty="0">
                        <a:latin typeface="Cambria Math" panose="02040503050406030204" pitchFamily="18" charset="0"/>
                      </a:rPr>
                      <m:t> = {</m:t>
                    </m:r>
                    <m:r>
                      <a:rPr lang="en-IN" b="1" i="1" dirty="0">
                        <a:latin typeface="Cambria Math" panose="02040503050406030204" pitchFamily="18" charset="0"/>
                      </a:rPr>
                      <m:t>𝟏𝟎</m:t>
                    </m:r>
                    <m:r>
                      <a:rPr lang="en-IN" b="1" i="1" dirty="0">
                        <a:latin typeface="Cambria Math" panose="02040503050406030204" pitchFamily="18" charset="0"/>
                      </a:rPr>
                      <m:t>,  </m:t>
                    </m:r>
                    <m:r>
                      <a:rPr lang="en-IN" b="1" i="1" dirty="0">
                        <a:latin typeface="Cambria Math" panose="02040503050406030204" pitchFamily="18" charset="0"/>
                      </a:rPr>
                      <m:t>𝟓</m:t>
                    </m:r>
                    <m:r>
                      <a:rPr lang="en-IN" b="1" i="1" dirty="0">
                        <a:latin typeface="Cambria Math" panose="02040503050406030204" pitchFamily="18" charset="0"/>
                      </a:rPr>
                      <m:t>,  </m:t>
                    </m:r>
                    <m:r>
                      <a:rPr lang="en-IN" b="1" i="1" dirty="0">
                        <a:latin typeface="Cambria Math" panose="02040503050406030204" pitchFamily="18" charset="0"/>
                      </a:rPr>
                      <m:t>𝟐</m:t>
                    </m:r>
                    <m:r>
                      <a:rPr lang="en-IN" b="1" i="1" dirty="0">
                        <a:latin typeface="Cambria Math" panose="02040503050406030204" pitchFamily="18" charset="0"/>
                      </a:rPr>
                      <m:t>,  </m:t>
                    </m:r>
                    <m:r>
                      <a:rPr lang="en-IN" b="1" i="1" dirty="0">
                        <a:latin typeface="Cambria Math" panose="02040503050406030204" pitchFamily="18" charset="0"/>
                      </a:rPr>
                      <m:t>𝟏</m:t>
                    </m:r>
                    <m:r>
                      <a:rPr lang="en-IN" b="1" i="1" dirty="0">
                        <a:latin typeface="Cambria Math" panose="02040503050406030204" pitchFamily="18" charset="0"/>
                      </a:rPr>
                      <m:t>,  </m:t>
                    </m:r>
                    <m:r>
                      <a:rPr lang="en-IN" b="1" i="1" dirty="0" smtClean="0">
                        <a:latin typeface="Cambria Math" panose="02040503050406030204" pitchFamily="18" charset="0"/>
                      </a:rPr>
                      <m:t>𝟎</m:t>
                    </m:r>
                    <m:r>
                      <a:rPr lang="en-IN" b="1" i="1" dirty="0" smtClean="0">
                        <a:latin typeface="Cambria Math" panose="02040503050406030204" pitchFamily="18" charset="0"/>
                      </a:rPr>
                      <m:t>.</m:t>
                    </m:r>
                    <m:r>
                      <a:rPr lang="en-IN" b="1" i="1" dirty="0">
                        <a:latin typeface="Cambria Math" panose="02040503050406030204" pitchFamily="18" charset="0"/>
                      </a:rPr>
                      <m:t>𝟓</m:t>
                    </m:r>
                    <m:r>
                      <a:rPr lang="en-IN" b="1" i="1" dirty="0">
                        <a:latin typeface="Cambria Math" panose="02040503050406030204" pitchFamily="18" charset="0"/>
                      </a:rPr>
                      <m:t>}</m:t>
                    </m:r>
                  </m:oMath>
                </a14:m>
                <a:endParaRPr lang="en-US" b="1" dirty="0"/>
              </a:p>
              <a:p>
                <a:r>
                  <a:rPr lang="en-US" dirty="0"/>
                  <a:t> The greedy solution 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a:stretch>
              </a:blipFill>
            </p:spPr>
            <p:txBody>
              <a:bodyPr/>
              <a:lstStyle/>
              <a:p>
                <a:r>
                  <a:rPr lang="en-IN">
                    <a:noFill/>
                  </a:rPr>
                  <a:t> </a:t>
                </a:r>
              </a:p>
            </p:txBody>
          </p:sp>
        </mc:Fallback>
      </mc:AlternateContent>
      <p:sp>
        <p:nvSpPr>
          <p:cNvPr id="4" name="TextBox 3"/>
          <p:cNvSpPr txBox="1"/>
          <p:nvPr/>
        </p:nvSpPr>
        <p:spPr>
          <a:xfrm>
            <a:off x="1066800" y="2971800"/>
            <a:ext cx="2510303" cy="461665"/>
          </a:xfrm>
          <a:prstGeom prst="rect">
            <a:avLst/>
          </a:prstGeom>
          <a:noFill/>
          <a:ln w="28575">
            <a:solidFill>
              <a:schemeClr val="tx1"/>
            </a:solidFill>
          </a:ln>
        </p:spPr>
        <p:txBody>
          <a:bodyPr wrap="none" rtlCol="0">
            <a:spAutoFit/>
          </a:bodyPr>
          <a:lstStyle/>
          <a:p>
            <a:r>
              <a:rPr lang="en-IN" sz="2400" dirty="0"/>
              <a:t>Selected coins are</a:t>
            </a:r>
            <a:endParaRPr lang="en-US" sz="2400" dirty="0"/>
          </a:p>
        </p:txBody>
      </p:sp>
      <p:sp>
        <p:nvSpPr>
          <p:cNvPr id="5" name="Rounded Rectangle 4"/>
          <p:cNvSpPr/>
          <p:nvPr/>
        </p:nvSpPr>
        <p:spPr>
          <a:xfrm>
            <a:off x="1136074" y="4267200"/>
            <a:ext cx="852055"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10</a:t>
            </a:r>
          </a:p>
        </p:txBody>
      </p:sp>
      <p:sp>
        <p:nvSpPr>
          <p:cNvPr id="6" name="Rounded Rectangle 5"/>
          <p:cNvSpPr/>
          <p:nvPr/>
        </p:nvSpPr>
        <p:spPr>
          <a:xfrm>
            <a:off x="4717167" y="2958353"/>
            <a:ext cx="1254089" cy="510778"/>
          </a:xfrm>
          <a:prstGeom prst="roundRect">
            <a:avLst/>
          </a:prstGeom>
          <a:noFill/>
          <a:ln w="28575">
            <a:solidFill>
              <a:schemeClr val="tx1"/>
            </a:solidFill>
          </a:ln>
        </p:spPr>
        <p:txBody>
          <a:bodyPr wrap="none" rtlCol="0">
            <a:spAutoFit/>
          </a:bodyPr>
          <a:lstStyle/>
          <a:p>
            <a:pPr algn="ctr"/>
            <a:r>
              <a:rPr lang="en-US" sz="2400" dirty="0">
                <a:solidFill>
                  <a:schemeClr val="tx1"/>
                </a:solidFill>
              </a:rPr>
              <a:t>Amount </a:t>
            </a:r>
          </a:p>
        </p:txBody>
      </p:sp>
      <p:sp>
        <p:nvSpPr>
          <p:cNvPr id="7" name="Rounded Rectangle 6"/>
          <p:cNvSpPr/>
          <p:nvPr/>
        </p:nvSpPr>
        <p:spPr>
          <a:xfrm>
            <a:off x="1149928" y="4793673"/>
            <a:ext cx="824346"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5</a:t>
            </a:r>
          </a:p>
        </p:txBody>
      </p:sp>
      <p:sp>
        <p:nvSpPr>
          <p:cNvPr id="8" name="Rounded Rectangle 7"/>
          <p:cNvSpPr/>
          <p:nvPr/>
        </p:nvSpPr>
        <p:spPr>
          <a:xfrm>
            <a:off x="1158588" y="5327073"/>
            <a:ext cx="807027"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2</a:t>
            </a:r>
          </a:p>
        </p:txBody>
      </p:sp>
      <p:sp>
        <p:nvSpPr>
          <p:cNvPr id="9" name="Rounded Rectangle 8"/>
          <p:cNvSpPr/>
          <p:nvPr/>
        </p:nvSpPr>
        <p:spPr>
          <a:xfrm>
            <a:off x="1158588" y="5860473"/>
            <a:ext cx="807027"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1</a:t>
            </a:r>
          </a:p>
        </p:txBody>
      </p:sp>
      <p:sp>
        <p:nvSpPr>
          <p:cNvPr id="10" name="Rounded Rectangle 9"/>
          <p:cNvSpPr/>
          <p:nvPr/>
        </p:nvSpPr>
        <p:spPr>
          <a:xfrm>
            <a:off x="2531282" y="4263737"/>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2</a:t>
            </a:r>
          </a:p>
        </p:txBody>
      </p:sp>
      <p:sp>
        <p:nvSpPr>
          <p:cNvPr id="11" name="Rounded Rectangle 10"/>
          <p:cNvSpPr/>
          <p:nvPr/>
        </p:nvSpPr>
        <p:spPr>
          <a:xfrm>
            <a:off x="2531282" y="5867400"/>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1</a:t>
            </a:r>
          </a:p>
        </p:txBody>
      </p:sp>
      <p:sp>
        <p:nvSpPr>
          <p:cNvPr id="12" name="Rounded Rectangle 11"/>
          <p:cNvSpPr/>
          <p:nvPr/>
        </p:nvSpPr>
        <p:spPr>
          <a:xfrm>
            <a:off x="2531282" y="5327073"/>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1</a:t>
            </a:r>
          </a:p>
        </p:txBody>
      </p:sp>
      <p:sp>
        <p:nvSpPr>
          <p:cNvPr id="13" name="Rounded Rectangle 12"/>
          <p:cNvSpPr/>
          <p:nvPr/>
        </p:nvSpPr>
        <p:spPr>
          <a:xfrm>
            <a:off x="2531282" y="4793673"/>
            <a:ext cx="779318"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1</a:t>
            </a:r>
          </a:p>
        </p:txBody>
      </p:sp>
      <p:sp>
        <p:nvSpPr>
          <p:cNvPr id="14" name="Rounded Rectangle 13"/>
          <p:cNvSpPr/>
          <p:nvPr/>
        </p:nvSpPr>
        <p:spPr>
          <a:xfrm>
            <a:off x="4776304" y="3541892"/>
            <a:ext cx="1139536" cy="626696"/>
          </a:xfrm>
          <a:prstGeom prst="roundRect">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0</a:t>
            </a:r>
          </a:p>
        </p:txBody>
      </p:sp>
      <p:sp>
        <p:nvSpPr>
          <p:cNvPr id="15" name="Rounded Rectangle 14"/>
          <p:cNvSpPr/>
          <p:nvPr/>
        </p:nvSpPr>
        <p:spPr>
          <a:xfrm>
            <a:off x="1066801" y="3555340"/>
            <a:ext cx="990600"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coins</a:t>
            </a:r>
          </a:p>
        </p:txBody>
      </p:sp>
      <p:sp>
        <p:nvSpPr>
          <p:cNvPr id="16" name="Rounded Rectangle 15"/>
          <p:cNvSpPr/>
          <p:nvPr/>
        </p:nvSpPr>
        <p:spPr>
          <a:xfrm>
            <a:off x="2264779" y="3555340"/>
            <a:ext cx="1312324" cy="457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AD1457"/>
                </a:solidFill>
              </a:rPr>
              <a:t>quantity</a:t>
            </a:r>
          </a:p>
        </p:txBody>
      </p:sp>
      <p:sp>
        <p:nvSpPr>
          <p:cNvPr id="26" name="TextBox 25"/>
          <p:cNvSpPr txBox="1"/>
          <p:nvPr/>
        </p:nvSpPr>
        <p:spPr>
          <a:xfrm>
            <a:off x="5071752" y="3626640"/>
            <a:ext cx="548640" cy="457200"/>
          </a:xfrm>
          <a:prstGeom prst="rect">
            <a:avLst/>
          </a:prstGeom>
          <a:solidFill>
            <a:schemeClr val="tx2">
              <a:lumMod val="20000"/>
              <a:lumOff val="80000"/>
            </a:schemeClr>
          </a:solidFill>
        </p:spPr>
        <p:txBody>
          <a:bodyPr wrap="square" rtlCol="0">
            <a:spAutoFit/>
          </a:bodyPr>
          <a:lstStyle/>
          <a:p>
            <a:r>
              <a:rPr lang="en-US" sz="2400" dirty="0">
                <a:solidFill>
                  <a:srgbClr val="C00000"/>
                </a:solidFill>
              </a:rPr>
              <a:t>20</a:t>
            </a:r>
          </a:p>
        </p:txBody>
      </p:sp>
      <p:sp>
        <p:nvSpPr>
          <p:cNvPr id="25" name="TextBox 24"/>
          <p:cNvSpPr txBox="1"/>
          <p:nvPr/>
        </p:nvSpPr>
        <p:spPr>
          <a:xfrm>
            <a:off x="5071752" y="3626640"/>
            <a:ext cx="548640" cy="457200"/>
          </a:xfrm>
          <a:prstGeom prst="rect">
            <a:avLst/>
          </a:prstGeom>
          <a:solidFill>
            <a:schemeClr val="tx2">
              <a:lumMod val="20000"/>
              <a:lumOff val="80000"/>
            </a:schemeClr>
          </a:solidFill>
        </p:spPr>
        <p:txBody>
          <a:bodyPr wrap="square" rtlCol="0">
            <a:spAutoFit/>
          </a:bodyPr>
          <a:lstStyle/>
          <a:p>
            <a:r>
              <a:rPr lang="en-US" sz="2400" dirty="0">
                <a:solidFill>
                  <a:srgbClr val="C00000"/>
                </a:solidFill>
              </a:rPr>
              <a:t>25</a:t>
            </a:r>
          </a:p>
        </p:txBody>
      </p:sp>
      <p:sp>
        <p:nvSpPr>
          <p:cNvPr id="27" name="TextBox 26"/>
          <p:cNvSpPr txBox="1"/>
          <p:nvPr/>
        </p:nvSpPr>
        <p:spPr>
          <a:xfrm>
            <a:off x="5071752" y="3626640"/>
            <a:ext cx="548640" cy="457200"/>
          </a:xfrm>
          <a:prstGeom prst="rect">
            <a:avLst/>
          </a:prstGeom>
          <a:solidFill>
            <a:schemeClr val="tx2">
              <a:lumMod val="20000"/>
              <a:lumOff val="80000"/>
            </a:schemeClr>
          </a:solidFill>
        </p:spPr>
        <p:txBody>
          <a:bodyPr wrap="square" rtlCol="0">
            <a:spAutoFit/>
          </a:bodyPr>
          <a:lstStyle/>
          <a:p>
            <a:r>
              <a:rPr lang="en-US" sz="2400" dirty="0">
                <a:solidFill>
                  <a:srgbClr val="C00000"/>
                </a:solidFill>
              </a:rPr>
              <a:t>27</a:t>
            </a:r>
          </a:p>
        </p:txBody>
      </p:sp>
      <p:sp>
        <p:nvSpPr>
          <p:cNvPr id="28" name="TextBox 27"/>
          <p:cNvSpPr txBox="1"/>
          <p:nvPr/>
        </p:nvSpPr>
        <p:spPr>
          <a:xfrm>
            <a:off x="5071752" y="3626640"/>
            <a:ext cx="548640" cy="457200"/>
          </a:xfrm>
          <a:prstGeom prst="rect">
            <a:avLst/>
          </a:prstGeom>
          <a:solidFill>
            <a:schemeClr val="tx2">
              <a:lumMod val="20000"/>
              <a:lumOff val="80000"/>
            </a:schemeClr>
          </a:solidFill>
        </p:spPr>
        <p:txBody>
          <a:bodyPr wrap="square" rtlCol="0">
            <a:spAutoFit/>
          </a:bodyPr>
          <a:lstStyle/>
          <a:p>
            <a:r>
              <a:rPr lang="en-US" sz="2400" dirty="0">
                <a:solidFill>
                  <a:srgbClr val="C00000"/>
                </a:solidFill>
              </a:rPr>
              <a:t>28</a:t>
            </a:r>
          </a:p>
        </p:txBody>
      </p:sp>
      <p:sp>
        <p:nvSpPr>
          <p:cNvPr id="29" name="Rounded Rectangle 28"/>
          <p:cNvSpPr/>
          <p:nvPr/>
        </p:nvSpPr>
        <p:spPr>
          <a:xfrm>
            <a:off x="7368990" y="2944906"/>
            <a:ext cx="3749040" cy="1097280"/>
          </a:xfrm>
          <a:prstGeom prst="roundRect">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Total required coins = 5</a:t>
            </a:r>
          </a:p>
          <a:p>
            <a:pPr algn="ctr"/>
            <a:r>
              <a:rPr lang="en-US" sz="2400" dirty="0">
                <a:solidFill>
                  <a:srgbClr val="002060"/>
                </a:solidFill>
              </a:rPr>
              <a:t>Selected coins = {10, 5, 2, 1}</a:t>
            </a:r>
          </a:p>
        </p:txBody>
      </p:sp>
      <p:sp>
        <p:nvSpPr>
          <p:cNvPr id="17" name="Oval 16"/>
          <p:cNvSpPr/>
          <p:nvPr/>
        </p:nvSpPr>
        <p:spPr>
          <a:xfrm>
            <a:off x="5700368" y="1277471"/>
            <a:ext cx="470647"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58443" y="1322295"/>
            <a:ext cx="470647"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17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125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1.04167E-6 4.07407E-6 L 0.03802 -0.00209 " pathEditMode="relative" rAng="0" ptsTypes="AA">
                                      <p:cBhvr>
                                        <p:cTn id="60" dur="2000" fill="hold"/>
                                        <p:tgtEl>
                                          <p:spTgt spid="17"/>
                                        </p:tgtEl>
                                        <p:attrNameLst>
                                          <p:attrName>ppt_x</p:attrName>
                                          <p:attrName>ppt_y</p:attrName>
                                        </p:attrNameLst>
                                      </p:cBhvr>
                                      <p:rCtr x="1901" y="-116"/>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randombar(horizontal)">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2" nodeType="clickEffect">
                                  <p:stCondLst>
                                    <p:cond delay="0"/>
                                  </p:stCondLst>
                                  <p:childTnLst>
                                    <p:animMotion origin="layout" path="M 0.03802 -0.00209 L 0.07331 0.00185 " pathEditMode="relative" rAng="0" ptsTypes="AA">
                                      <p:cBhvr>
                                        <p:cTn id="78" dur="2000" fill="hold"/>
                                        <p:tgtEl>
                                          <p:spTgt spid="17"/>
                                        </p:tgtEl>
                                        <p:attrNameLst>
                                          <p:attrName>ppt_x</p:attrName>
                                          <p:attrName>ppt_y</p:attrName>
                                        </p:attrNameLst>
                                      </p:cBhvr>
                                      <p:rCtr x="1758" y="185"/>
                                    </p:animMotion>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randombar(horizontal)">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3"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21" presetClass="entr" presetSubtype="1" fill="hold" grpId="0"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heel(1)">
                                      <p:cBhvr>
                                        <p:cTn id="100" dur="125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500"/>
                                        <p:tgtEl>
                                          <p:spTgt spid="9"/>
                                        </p:tgtEl>
                                      </p:cBhvr>
                                    </p:animEffec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fade">
                                      <p:cBhvr>
                                        <p:cTn id="109" dur="500"/>
                                        <p:tgtEl>
                                          <p:spTgt spid="11"/>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randombar(horizontal)">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left)">
                                      <p:cBhvr>
                                        <p:cTn id="119" dur="1250"/>
                                        <p:tgtEl>
                                          <p:spTgt spid="29"/>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23"/>
                                        </p:tgtEl>
                                      </p:cBhvr>
                                    </p:animEffect>
                                    <p:set>
                                      <p:cBhvr>
                                        <p:cTn id="12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6" grpId="0" animBg="1"/>
      <p:bldP spid="25" grpId="0" animBg="1"/>
      <p:bldP spid="27" grpId="0" animBg="1"/>
      <p:bldP spid="28" grpId="0" animBg="1"/>
      <p:bldP spid="29" grpId="0" animBg="1"/>
      <p:bldP spid="17" grpId="0" animBg="1"/>
      <p:bldP spid="17" grpId="1" animBg="1"/>
      <p:bldP spid="17" grpId="2" animBg="1"/>
      <p:bldP spid="17" grpId="3" animBg="1"/>
      <p:bldP spid="23" grpId="0" animBg="1"/>
      <p:bldP spid="23"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Prim's algorithm, the minimum spanning </a:t>
                </a:r>
                <a:r>
                  <a:rPr lang="en-US" dirty="0">
                    <a:solidFill>
                      <a:srgbClr val="AD1457"/>
                    </a:solidFill>
                  </a:rPr>
                  <a:t>tree grows in a natural way</a:t>
                </a:r>
                <a:r>
                  <a:rPr lang="en-US" dirty="0"/>
                  <a:t>, starting from an arbitrary root. </a:t>
                </a:r>
              </a:p>
              <a:p>
                <a:r>
                  <a:rPr lang="en-US" dirty="0"/>
                  <a:t>At each stage we </a:t>
                </a:r>
                <a:r>
                  <a:rPr lang="en-US" dirty="0">
                    <a:solidFill>
                      <a:srgbClr val="AD1457"/>
                    </a:solidFill>
                  </a:rPr>
                  <a:t>add a new branch </a:t>
                </a:r>
                <a:r>
                  <a:rPr lang="en-US" dirty="0"/>
                  <a:t>to the tree already constructed; the algorithm stops when all the nodes have been reached.</a:t>
                </a:r>
              </a:p>
              <a:p>
                <a:r>
                  <a:rPr lang="en-US" dirty="0"/>
                  <a:t>The complexity for the Prim’s algorithm is </a:t>
                </a:r>
                <a14:m>
                  <m:oMath xmlns:m="http://schemas.openxmlformats.org/officeDocument/2006/math">
                    <m:r>
                      <a:rPr lang="el-GR" b="1" i="1" dirty="0" smtClean="0">
                        <a:solidFill>
                          <a:srgbClr val="AD1457"/>
                        </a:solidFill>
                        <a:latin typeface="Cambria Math" panose="02040503050406030204" pitchFamily="18" charset="0"/>
                        <a:ea typeface="Cambria Math" panose="02040503050406030204" pitchFamily="18" charset="0"/>
                      </a:rPr>
                      <m:t>𝜽</m:t>
                    </m:r>
                    <m:r>
                      <a:rPr lang="en-US" b="1" i="1" dirty="0">
                        <a:solidFill>
                          <a:srgbClr val="AD1457"/>
                        </a:solidFill>
                        <a:latin typeface="Cambria Math" panose="02040503050406030204" pitchFamily="18" charset="0"/>
                      </a:rPr>
                      <m:t>(</m:t>
                    </m:r>
                    <m:sSup>
                      <m:sSupPr>
                        <m:ctrlPr>
                          <a:rPr lang="en-US" b="1" i="1" dirty="0">
                            <a:solidFill>
                              <a:srgbClr val="AD1457"/>
                            </a:solidFill>
                            <a:latin typeface="Cambria Math" panose="02040503050406030204" pitchFamily="18" charset="0"/>
                          </a:rPr>
                        </m:ctrlPr>
                      </m:sSupPr>
                      <m:e>
                        <m:r>
                          <a:rPr lang="en-US" b="1" i="1" dirty="0">
                            <a:solidFill>
                              <a:srgbClr val="AD1457"/>
                            </a:solidFill>
                            <a:latin typeface="Cambria Math" panose="02040503050406030204" pitchFamily="18" charset="0"/>
                          </a:rPr>
                          <m:t>𝒏</m:t>
                        </m:r>
                      </m:e>
                      <m:sup>
                        <m:r>
                          <a:rPr lang="en-US" b="1" i="1" dirty="0">
                            <a:solidFill>
                              <a:srgbClr val="AD1457"/>
                            </a:solidFill>
                            <a:latin typeface="Cambria Math" panose="02040503050406030204" pitchFamily="18" charset="0"/>
                          </a:rPr>
                          <m:t>𝟐</m:t>
                        </m:r>
                      </m:sup>
                    </m:sSup>
                    <m:r>
                      <a:rPr lang="en-US" b="1" i="1" dirty="0">
                        <a:solidFill>
                          <a:srgbClr val="AD1457"/>
                        </a:solidFill>
                        <a:latin typeface="Cambria Math" panose="02040503050406030204" pitchFamily="18" charset="0"/>
                      </a:rPr>
                      <m:t>)</m:t>
                    </m:r>
                  </m:oMath>
                </a14:m>
                <a:r>
                  <a:rPr lang="en-US" b="1" dirty="0">
                    <a:solidFill>
                      <a:srgbClr val="AD1457"/>
                    </a:solidFill>
                  </a:rPr>
                  <a:t> </a:t>
                </a:r>
                <a:r>
                  <a:rPr lang="en-US" dirty="0"/>
                  <a:t>where </a:t>
                </a:r>
                <a14:m>
                  <m:oMath xmlns:m="http://schemas.openxmlformats.org/officeDocument/2006/math">
                    <m:r>
                      <a:rPr lang="en-US" i="1" dirty="0">
                        <a:latin typeface="Cambria Math" panose="02040503050406030204" pitchFamily="18" charset="0"/>
                      </a:rPr>
                      <m:t>𝑛</m:t>
                    </m:r>
                  </m:oMath>
                </a14:m>
                <a:r>
                  <a:rPr lang="en-US" dirty="0"/>
                  <a:t> is the total number of nodes in the graph </a:t>
                </a:r>
                <a14:m>
                  <m:oMath xmlns:m="http://schemas.openxmlformats.org/officeDocument/2006/math">
                    <m:r>
                      <a:rPr lang="en-US" i="1" dirty="0">
                        <a:latin typeface="Cambria Math" panose="02040503050406030204" pitchFamily="18" charset="0"/>
                      </a:rPr>
                      <m:t>𝐺</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73104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a:t>Prim’s Algorithm for MST – Example 1</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1" idx="2"/>
          </p:cNvCxnSpPr>
          <p:nvPr/>
        </p:nvCxnSpPr>
        <p:spPr>
          <a:xfrm>
            <a:off x="3383280" y="3659780"/>
            <a:ext cx="142424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p:cNvCxnSpPr>
          <p:nvPr/>
        </p:nvCxnSpPr>
        <p:spPr>
          <a:xfrm>
            <a:off x="29870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4"/>
          </p:cNvCxnSpPr>
          <p:nvPr/>
        </p:nvCxnSpPr>
        <p:spPr>
          <a:xfrm>
            <a:off x="50444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7"/>
            <a:endCxn id="7" idx="3"/>
          </p:cNvCxnSpPr>
          <p:nvPr/>
        </p:nvCxnSpPr>
        <p:spPr>
          <a:xfrm flipV="1">
            <a:off x="12321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8" idx="3"/>
          </p:cNvCxnSpPr>
          <p:nvPr/>
        </p:nvCxnSpPr>
        <p:spPr>
          <a:xfrm flipV="1">
            <a:off x="32895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4"/>
          </p:cNvCxnSpPr>
          <p:nvPr/>
        </p:nvCxnSpPr>
        <p:spPr>
          <a:xfrm>
            <a:off x="3063240" y="39798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26" name="TextBox 25"/>
          <p:cNvSpPr txBox="1"/>
          <p:nvPr/>
        </p:nvSpPr>
        <p:spPr>
          <a:xfrm>
            <a:off x="2076450" y="2497075"/>
            <a:ext cx="361950" cy="461665"/>
          </a:xfrm>
          <a:prstGeom prst="rect">
            <a:avLst/>
          </a:prstGeom>
          <a:noFill/>
        </p:spPr>
        <p:txBody>
          <a:bodyPr wrap="square" rtlCol="0">
            <a:spAutoFit/>
          </a:bodyPr>
          <a:lstStyle/>
          <a:p>
            <a:r>
              <a:rPr lang="en-US" sz="2400" dirty="0">
                <a:solidFill>
                  <a:srgbClr val="AD1457"/>
                </a:solidFill>
              </a:rPr>
              <a:t>6</a:t>
            </a:r>
          </a:p>
        </p:txBody>
      </p:sp>
      <p:sp>
        <p:nvSpPr>
          <p:cNvPr id="27" name="TextBox 26"/>
          <p:cNvSpPr txBox="1"/>
          <p:nvPr/>
        </p:nvSpPr>
        <p:spPr>
          <a:xfrm>
            <a:off x="2990850" y="2494843"/>
            <a:ext cx="361950" cy="461665"/>
          </a:xfrm>
          <a:prstGeom prst="rect">
            <a:avLst/>
          </a:prstGeom>
          <a:noFill/>
        </p:spPr>
        <p:txBody>
          <a:bodyPr wrap="square" rtlCol="0">
            <a:spAutoFit/>
          </a:bodyPr>
          <a:lstStyle/>
          <a:p>
            <a:r>
              <a:rPr lang="en-US" sz="2400" dirty="0">
                <a:solidFill>
                  <a:srgbClr val="AD1457"/>
                </a:solidFill>
              </a:rPr>
              <a:t>4</a:t>
            </a:r>
          </a:p>
        </p:txBody>
      </p:sp>
      <p:sp>
        <p:nvSpPr>
          <p:cNvPr id="28" name="TextBox 27"/>
          <p:cNvSpPr txBox="1"/>
          <p:nvPr/>
        </p:nvSpPr>
        <p:spPr>
          <a:xfrm>
            <a:off x="4114800" y="2497075"/>
            <a:ext cx="361950" cy="461665"/>
          </a:xfrm>
          <a:prstGeom prst="rect">
            <a:avLst/>
          </a:prstGeom>
          <a:noFill/>
        </p:spPr>
        <p:txBody>
          <a:bodyPr wrap="square" rtlCol="0">
            <a:spAutoFit/>
          </a:bodyPr>
          <a:lstStyle/>
          <a:p>
            <a:r>
              <a:rPr lang="en-US" sz="2400" dirty="0">
                <a:solidFill>
                  <a:srgbClr val="AD1457"/>
                </a:solidFill>
              </a:rPr>
              <a:t>5</a:t>
            </a:r>
          </a:p>
        </p:txBody>
      </p:sp>
      <p:sp>
        <p:nvSpPr>
          <p:cNvPr id="29" name="TextBox 28"/>
          <p:cNvSpPr txBox="1"/>
          <p:nvPr/>
        </p:nvSpPr>
        <p:spPr>
          <a:xfrm>
            <a:off x="4982935" y="2420875"/>
            <a:ext cx="361950" cy="461665"/>
          </a:xfrm>
          <a:prstGeom prst="rect">
            <a:avLst/>
          </a:prstGeom>
          <a:noFill/>
        </p:spPr>
        <p:txBody>
          <a:bodyPr wrap="square" rtlCol="0">
            <a:spAutoFit/>
          </a:bodyPr>
          <a:lstStyle/>
          <a:p>
            <a:r>
              <a:rPr lang="en-US" sz="2400" dirty="0">
                <a:solidFill>
                  <a:srgbClr val="AD1457"/>
                </a:solidFill>
              </a:rPr>
              <a:t>6</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1" name="TextBox 30"/>
          <p:cNvSpPr txBox="1"/>
          <p:nvPr/>
        </p:nvSpPr>
        <p:spPr>
          <a:xfrm>
            <a:off x="3981450" y="3568340"/>
            <a:ext cx="361950" cy="461665"/>
          </a:xfrm>
          <a:prstGeom prst="rect">
            <a:avLst/>
          </a:prstGeom>
          <a:noFill/>
        </p:spPr>
        <p:txBody>
          <a:bodyPr wrap="square" rtlCol="0">
            <a:spAutoFit/>
          </a:bodyPr>
          <a:lstStyle/>
          <a:p>
            <a:r>
              <a:rPr lang="en-US" sz="2400" dirty="0">
                <a:solidFill>
                  <a:srgbClr val="AD1457"/>
                </a:solidFill>
              </a:rPr>
              <a:t>8</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3" name="TextBox 32"/>
          <p:cNvSpPr txBox="1"/>
          <p:nvPr/>
        </p:nvSpPr>
        <p:spPr>
          <a:xfrm>
            <a:off x="3067050" y="4249675"/>
            <a:ext cx="361950" cy="461665"/>
          </a:xfrm>
          <a:prstGeom prst="rect">
            <a:avLst/>
          </a:prstGeom>
          <a:noFill/>
        </p:spPr>
        <p:txBody>
          <a:bodyPr wrap="square" rtlCol="0">
            <a:spAutoFit/>
          </a:bodyPr>
          <a:lstStyle/>
          <a:p>
            <a:r>
              <a:rPr lang="en-US" sz="2400" dirty="0">
                <a:solidFill>
                  <a:srgbClr val="AD1457"/>
                </a:solidFill>
              </a:rPr>
              <a:t>7</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37" name="TextBox 36"/>
          <p:cNvSpPr txBox="1"/>
          <p:nvPr/>
        </p:nvSpPr>
        <p:spPr>
          <a:xfrm>
            <a:off x="6107974" y="151800"/>
            <a:ext cx="859594" cy="400110"/>
          </a:xfrm>
          <a:prstGeom prst="rect">
            <a:avLst/>
          </a:prstGeom>
          <a:noFill/>
          <a:ln w="28575">
            <a:solidFill>
              <a:schemeClr val="accent5"/>
            </a:solidFill>
          </a:ln>
        </p:spPr>
        <p:txBody>
          <a:bodyPr wrap="none" rtlCol="0">
            <a:spAutoFit/>
          </a:bodyPr>
          <a:lstStyle/>
          <a:p>
            <a:r>
              <a:rPr lang="en-IN" sz="2000" b="1" dirty="0">
                <a:solidFill>
                  <a:schemeClr val="bg1"/>
                </a:solidFill>
              </a:rPr>
              <a:t>Step:1</a:t>
            </a:r>
            <a:endParaRPr lang="en-US" sz="2000" b="1" dirty="0">
              <a:solidFill>
                <a:schemeClr val="bg1"/>
              </a:solidFill>
            </a:endParaRPr>
          </a:p>
        </p:txBody>
      </p:sp>
      <p:sp>
        <p:nvSpPr>
          <p:cNvPr id="38" name="TextBox 37"/>
          <p:cNvSpPr txBox="1"/>
          <p:nvPr/>
        </p:nvSpPr>
        <p:spPr>
          <a:xfrm>
            <a:off x="6995864" y="121023"/>
            <a:ext cx="4846320" cy="430887"/>
          </a:xfrm>
          <a:prstGeom prst="rect">
            <a:avLst/>
          </a:prstGeom>
          <a:noFill/>
        </p:spPr>
        <p:txBody>
          <a:bodyPr wrap="square" rtlCol="0">
            <a:spAutoFit/>
          </a:bodyPr>
          <a:lstStyle/>
          <a:p>
            <a:pPr algn="just"/>
            <a:r>
              <a:rPr lang="en-US" sz="2200" b="1" dirty="0">
                <a:solidFill>
                  <a:schemeClr val="accent5"/>
                </a:solidFill>
              </a:rPr>
              <a:t>Select an arbitrary node.</a:t>
            </a:r>
          </a:p>
        </p:txBody>
      </p:sp>
      <p:graphicFrame>
        <p:nvGraphicFramePr>
          <p:cNvPr id="39" name="Table 38"/>
          <p:cNvGraphicFramePr>
            <a:graphicFrameLocks noGrp="1"/>
          </p:cNvGraphicFramePr>
          <p:nvPr/>
        </p:nvGraphicFramePr>
        <p:xfrm>
          <a:off x="6570616" y="919233"/>
          <a:ext cx="5185955" cy="5154994"/>
        </p:xfrm>
        <a:graphic>
          <a:graphicData uri="http://schemas.openxmlformats.org/drawingml/2006/table">
            <a:tbl>
              <a:tblPr firstRow="1" bandRow="1">
                <a:tableStyleId>{5C22544A-7EE6-4342-B048-85BDC9FD1C3A}</a:tableStyleId>
              </a:tblPr>
              <a:tblGrid>
                <a:gridCol w="2028104">
                  <a:extLst>
                    <a:ext uri="{9D8B030D-6E8A-4147-A177-3AD203B41FA5}">
                      <a16:colId xmlns:a16="http://schemas.microsoft.com/office/drawing/2014/main" val="1582560717"/>
                    </a:ext>
                  </a:extLst>
                </a:gridCol>
                <a:gridCol w="3157851">
                  <a:extLst>
                    <a:ext uri="{9D8B030D-6E8A-4147-A177-3AD203B41FA5}">
                      <a16:colId xmlns:a16="http://schemas.microsoft.com/office/drawing/2014/main" val="511824500"/>
                    </a:ext>
                  </a:extLst>
                </a:gridCol>
              </a:tblGrid>
              <a:tr h="695590">
                <a:tc>
                  <a:txBody>
                    <a:bodyPr/>
                    <a:lstStyle/>
                    <a:p>
                      <a:pPr algn="ctr"/>
                      <a:r>
                        <a:rPr lang="en-US" dirty="0">
                          <a:solidFill>
                            <a:schemeClr val="accent2">
                              <a:lumMod val="60000"/>
                              <a:lumOff val="40000"/>
                            </a:schemeClr>
                          </a:solidFill>
                        </a:rPr>
                        <a:t>Node - Set B</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74323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200" b="1" i="0" u="none" strike="noStrike" kern="1200" cap="none" normalizeH="0" baseline="0" dirty="0">
                          <a:ln>
                            <a:noFill/>
                          </a:ln>
                          <a:solidFill>
                            <a:srgbClr val="92D050"/>
                          </a:solidFill>
                          <a:effectLst/>
                          <a:latin typeface="+mn-lt"/>
                          <a:ea typeface="+mn-ea"/>
                          <a:cs typeface="+mn-cs"/>
                        </a:rPr>
                        <a:t>1</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US" sz="2200" b="1" dirty="0">
                        <a:solidFill>
                          <a:srgbClr val="92D050"/>
                        </a:solidFill>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bl>
          </a:graphicData>
        </a:graphic>
      </p:graphicFrame>
    </p:spTree>
    <p:extLst>
      <p:ext uri="{BB962C8B-B14F-4D97-AF65-F5344CB8AC3E}">
        <p14:creationId xmlns:p14="http://schemas.microsoft.com/office/powerpoint/2010/main" val="34675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vertical)">
                                      <p:cBhvr>
                                        <p:cTn id="12" dur="1000"/>
                                        <p:tgtEl>
                                          <p:spTgt spid="6"/>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vertical)">
                                      <p:cBhvr>
                                        <p:cTn id="15" dur="1000"/>
                                        <p:tgtEl>
                                          <p:spTgt spid="7"/>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vertical)">
                                      <p:cBhvr>
                                        <p:cTn id="18" dur="1000"/>
                                        <p:tgtEl>
                                          <p:spTgt spid="8"/>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vertical)">
                                      <p:cBhvr>
                                        <p:cTn id="21" dur="1000"/>
                                        <p:tgtEl>
                                          <p:spTgt spid="9"/>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vertical)">
                                      <p:cBhvr>
                                        <p:cTn id="24" dur="1000"/>
                                        <p:tgtEl>
                                          <p:spTgt spid="1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vertical)">
                                      <p:cBhvr>
                                        <p:cTn id="27" dur="1000"/>
                                        <p:tgtEl>
                                          <p:spTgt spid="11"/>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vertical)">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500"/>
                                        <p:tgtEl>
                                          <p:spTgt spid="3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500"/>
                                        <p:tgtEl>
                                          <p:spTgt spid="37"/>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up)">
                                      <p:cBhvr>
                                        <p:cTn id="118" dur="3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a:t>Prim’s Algorithm for MST – Example 1</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00206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1" idx="2"/>
          </p:cNvCxnSpPr>
          <p:nvPr/>
        </p:nvCxnSpPr>
        <p:spPr>
          <a:xfrm>
            <a:off x="3383280" y="3659780"/>
            <a:ext cx="142424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p:cNvCxnSpPr>
          <p:nvPr/>
        </p:nvCxnSpPr>
        <p:spPr>
          <a:xfrm>
            <a:off x="29870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4"/>
          </p:cNvCxnSpPr>
          <p:nvPr/>
        </p:nvCxnSpPr>
        <p:spPr>
          <a:xfrm>
            <a:off x="5044440" y="21510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7"/>
            <a:endCxn id="7" idx="3"/>
          </p:cNvCxnSpPr>
          <p:nvPr/>
        </p:nvCxnSpPr>
        <p:spPr>
          <a:xfrm flipV="1">
            <a:off x="12321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7"/>
            <a:endCxn id="8" idx="3"/>
          </p:cNvCxnSpPr>
          <p:nvPr/>
        </p:nvCxnSpPr>
        <p:spPr>
          <a:xfrm flipV="1">
            <a:off x="3289542" y="2057282"/>
            <a:ext cx="1528596" cy="137619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4"/>
          </p:cNvCxnSpPr>
          <p:nvPr/>
        </p:nvCxnSpPr>
        <p:spPr>
          <a:xfrm>
            <a:off x="3063240" y="3979820"/>
            <a:ext cx="22860" cy="11887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4" name="TextBox 3"/>
          <p:cNvSpPr txBox="1"/>
          <p:nvPr/>
        </p:nvSpPr>
        <p:spPr>
          <a:xfrm>
            <a:off x="8595358" y="2364378"/>
            <a:ext cx="3135088" cy="430887"/>
          </a:xfrm>
          <a:prstGeom prst="rect">
            <a:avLst/>
          </a:prstGeom>
          <a:noFill/>
        </p:spPr>
        <p:txBody>
          <a:bodyPr wrap="square" rtlCol="0">
            <a:spAutoFit/>
          </a:bodyPr>
          <a:lstStyle/>
          <a:p>
            <a:r>
              <a:rPr lang="en-US" sz="2200" b="1" dirty="0">
                <a:solidFill>
                  <a:srgbClr val="92D050"/>
                </a:solidFill>
              </a:rPr>
              <a:t>{1, 4}, {2, 3} {2, 4}, {2, 5}</a:t>
            </a:r>
          </a:p>
        </p:txBody>
      </p:sp>
      <p:sp>
        <p:nvSpPr>
          <p:cNvPr id="26" name="TextBox 25"/>
          <p:cNvSpPr txBox="1"/>
          <p:nvPr/>
        </p:nvSpPr>
        <p:spPr>
          <a:xfrm>
            <a:off x="2076450" y="2497075"/>
            <a:ext cx="361950" cy="461665"/>
          </a:xfrm>
          <a:prstGeom prst="rect">
            <a:avLst/>
          </a:prstGeom>
          <a:noFill/>
        </p:spPr>
        <p:txBody>
          <a:bodyPr wrap="square" rtlCol="0">
            <a:spAutoFit/>
          </a:bodyPr>
          <a:lstStyle/>
          <a:p>
            <a:r>
              <a:rPr lang="en-US" sz="2400" dirty="0">
                <a:solidFill>
                  <a:srgbClr val="AD1457"/>
                </a:solidFill>
              </a:rPr>
              <a:t>6</a:t>
            </a:r>
          </a:p>
        </p:txBody>
      </p:sp>
      <p:sp>
        <p:nvSpPr>
          <p:cNvPr id="27" name="TextBox 26"/>
          <p:cNvSpPr txBox="1"/>
          <p:nvPr/>
        </p:nvSpPr>
        <p:spPr>
          <a:xfrm>
            <a:off x="2990850" y="2494843"/>
            <a:ext cx="361950" cy="461665"/>
          </a:xfrm>
          <a:prstGeom prst="rect">
            <a:avLst/>
          </a:prstGeom>
          <a:noFill/>
        </p:spPr>
        <p:txBody>
          <a:bodyPr wrap="square" rtlCol="0">
            <a:spAutoFit/>
          </a:bodyPr>
          <a:lstStyle/>
          <a:p>
            <a:r>
              <a:rPr lang="en-US" sz="2400" dirty="0">
                <a:solidFill>
                  <a:srgbClr val="AD1457"/>
                </a:solidFill>
              </a:rPr>
              <a:t>4</a:t>
            </a:r>
          </a:p>
        </p:txBody>
      </p:sp>
      <p:sp>
        <p:nvSpPr>
          <p:cNvPr id="28" name="TextBox 27"/>
          <p:cNvSpPr txBox="1"/>
          <p:nvPr/>
        </p:nvSpPr>
        <p:spPr>
          <a:xfrm>
            <a:off x="4114800" y="2497075"/>
            <a:ext cx="361950" cy="461665"/>
          </a:xfrm>
          <a:prstGeom prst="rect">
            <a:avLst/>
          </a:prstGeom>
          <a:noFill/>
        </p:spPr>
        <p:txBody>
          <a:bodyPr wrap="square" rtlCol="0">
            <a:spAutoFit/>
          </a:bodyPr>
          <a:lstStyle/>
          <a:p>
            <a:r>
              <a:rPr lang="en-US" sz="2400" dirty="0">
                <a:solidFill>
                  <a:srgbClr val="AD1457"/>
                </a:solidFill>
              </a:rPr>
              <a:t>5</a:t>
            </a:r>
          </a:p>
        </p:txBody>
      </p:sp>
      <p:sp>
        <p:nvSpPr>
          <p:cNvPr id="29" name="TextBox 28"/>
          <p:cNvSpPr txBox="1"/>
          <p:nvPr/>
        </p:nvSpPr>
        <p:spPr>
          <a:xfrm>
            <a:off x="4982935" y="2420875"/>
            <a:ext cx="361950" cy="461665"/>
          </a:xfrm>
          <a:prstGeom prst="rect">
            <a:avLst/>
          </a:prstGeom>
          <a:noFill/>
        </p:spPr>
        <p:txBody>
          <a:bodyPr wrap="square" rtlCol="0">
            <a:spAutoFit/>
          </a:bodyPr>
          <a:lstStyle/>
          <a:p>
            <a:r>
              <a:rPr lang="en-US" sz="2400" dirty="0">
                <a:solidFill>
                  <a:srgbClr val="AD1457"/>
                </a:solidFill>
              </a:rPr>
              <a:t>6</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1" name="TextBox 30"/>
          <p:cNvSpPr txBox="1"/>
          <p:nvPr/>
        </p:nvSpPr>
        <p:spPr>
          <a:xfrm>
            <a:off x="3981450" y="3568340"/>
            <a:ext cx="361950" cy="461665"/>
          </a:xfrm>
          <a:prstGeom prst="rect">
            <a:avLst/>
          </a:prstGeom>
          <a:noFill/>
        </p:spPr>
        <p:txBody>
          <a:bodyPr wrap="square" rtlCol="0">
            <a:spAutoFit/>
          </a:bodyPr>
          <a:lstStyle/>
          <a:p>
            <a:r>
              <a:rPr lang="en-US" sz="2400" dirty="0">
                <a:solidFill>
                  <a:srgbClr val="AD1457"/>
                </a:solidFill>
              </a:rPr>
              <a:t>8</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3" name="TextBox 32"/>
          <p:cNvSpPr txBox="1"/>
          <p:nvPr/>
        </p:nvSpPr>
        <p:spPr>
          <a:xfrm>
            <a:off x="3067050" y="4249675"/>
            <a:ext cx="361950" cy="461665"/>
          </a:xfrm>
          <a:prstGeom prst="rect">
            <a:avLst/>
          </a:prstGeom>
          <a:noFill/>
        </p:spPr>
        <p:txBody>
          <a:bodyPr wrap="square" rtlCol="0">
            <a:spAutoFit/>
          </a:bodyPr>
          <a:lstStyle/>
          <a:p>
            <a:r>
              <a:rPr lang="en-US" sz="2400" dirty="0">
                <a:solidFill>
                  <a:srgbClr val="AD1457"/>
                </a:solidFill>
              </a:rPr>
              <a:t>7</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2" name="TextBox 1"/>
          <p:cNvSpPr txBox="1"/>
          <p:nvPr/>
        </p:nvSpPr>
        <p:spPr>
          <a:xfrm>
            <a:off x="8608423" y="1619794"/>
            <a:ext cx="1554480" cy="430887"/>
          </a:xfrm>
          <a:prstGeom prst="rect">
            <a:avLst/>
          </a:prstGeom>
          <a:noFill/>
        </p:spPr>
        <p:txBody>
          <a:bodyPr wrap="square" rtlCol="0">
            <a:spAutoFit/>
          </a:bodyPr>
          <a:lstStyle/>
          <a:p>
            <a:pPr lvl="0"/>
            <a:r>
              <a:rPr lang="en-US" sz="2200" b="1" dirty="0">
                <a:solidFill>
                  <a:srgbClr val="92D050"/>
                </a:solidFill>
              </a:rPr>
              <a:t>{1, 2}, {1, 4}</a:t>
            </a:r>
            <a:endParaRPr lang="en-US" sz="2200" dirty="0"/>
          </a:p>
        </p:txBody>
      </p:sp>
      <p:sp>
        <p:nvSpPr>
          <p:cNvPr id="37" name="TextBox 36"/>
          <p:cNvSpPr txBox="1"/>
          <p:nvPr/>
        </p:nvSpPr>
        <p:spPr>
          <a:xfrm>
            <a:off x="6107975" y="165247"/>
            <a:ext cx="851515" cy="400110"/>
          </a:xfrm>
          <a:prstGeom prst="rect">
            <a:avLst/>
          </a:prstGeom>
          <a:noFill/>
          <a:ln w="28575">
            <a:solidFill>
              <a:schemeClr val="accent5"/>
            </a:solidFill>
          </a:ln>
        </p:spPr>
        <p:txBody>
          <a:bodyPr wrap="none" rtlCol="0">
            <a:spAutoFit/>
          </a:bodyPr>
          <a:lstStyle/>
          <a:p>
            <a:r>
              <a:rPr lang="en-IN" sz="2000" b="1" dirty="0">
                <a:solidFill>
                  <a:schemeClr val="bg1"/>
                </a:solidFill>
              </a:rPr>
              <a:t>Step:2</a:t>
            </a:r>
            <a:endParaRPr lang="en-US" sz="2000" b="1" dirty="0">
              <a:solidFill>
                <a:schemeClr val="bg1"/>
              </a:solidFill>
            </a:endParaRPr>
          </a:p>
        </p:txBody>
      </p:sp>
      <p:sp>
        <p:nvSpPr>
          <p:cNvPr id="38" name="TextBox 37"/>
          <p:cNvSpPr txBox="1"/>
          <p:nvPr/>
        </p:nvSpPr>
        <p:spPr>
          <a:xfrm>
            <a:off x="6990678" y="134470"/>
            <a:ext cx="5120640" cy="430887"/>
          </a:xfrm>
          <a:prstGeom prst="rect">
            <a:avLst/>
          </a:prstGeom>
          <a:noFill/>
        </p:spPr>
        <p:txBody>
          <a:bodyPr wrap="square" rtlCol="0">
            <a:spAutoFit/>
          </a:bodyPr>
          <a:lstStyle/>
          <a:p>
            <a:pPr algn="just"/>
            <a:r>
              <a:rPr lang="en-US" sz="2200" b="1" dirty="0">
                <a:solidFill>
                  <a:schemeClr val="accent5"/>
                </a:solidFill>
              </a:rPr>
              <a:t>Find an edge with minimum weight.</a:t>
            </a:r>
          </a:p>
        </p:txBody>
      </p:sp>
      <p:graphicFrame>
        <p:nvGraphicFramePr>
          <p:cNvPr id="39" name="Table 38"/>
          <p:cNvGraphicFramePr>
            <a:graphicFrameLocks noGrp="1"/>
          </p:cNvGraphicFramePr>
          <p:nvPr/>
        </p:nvGraphicFramePr>
        <p:xfrm>
          <a:off x="6570616" y="919233"/>
          <a:ext cx="5185955" cy="5154994"/>
        </p:xfrm>
        <a:graphic>
          <a:graphicData uri="http://schemas.openxmlformats.org/drawingml/2006/table">
            <a:tbl>
              <a:tblPr firstRow="1" bandRow="1">
                <a:tableStyleId>{5C22544A-7EE6-4342-B048-85BDC9FD1C3A}</a:tableStyleId>
              </a:tblPr>
              <a:tblGrid>
                <a:gridCol w="2028104">
                  <a:extLst>
                    <a:ext uri="{9D8B030D-6E8A-4147-A177-3AD203B41FA5}">
                      <a16:colId xmlns:a16="http://schemas.microsoft.com/office/drawing/2014/main" val="1582560717"/>
                    </a:ext>
                  </a:extLst>
                </a:gridCol>
                <a:gridCol w="3157851">
                  <a:extLst>
                    <a:ext uri="{9D8B030D-6E8A-4147-A177-3AD203B41FA5}">
                      <a16:colId xmlns:a16="http://schemas.microsoft.com/office/drawing/2014/main" val="511824500"/>
                    </a:ext>
                  </a:extLst>
                </a:gridCol>
              </a:tblGrid>
              <a:tr h="695590">
                <a:tc>
                  <a:txBody>
                    <a:bodyPr/>
                    <a:lstStyle/>
                    <a:p>
                      <a:pPr algn="ctr"/>
                      <a:r>
                        <a:rPr lang="en-US" dirty="0">
                          <a:solidFill>
                            <a:schemeClr val="accent2">
                              <a:lumMod val="60000"/>
                              <a:lumOff val="40000"/>
                            </a:schemeClr>
                          </a:solidFill>
                        </a:rPr>
                        <a:t>Node - Set B</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743234">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200" b="1" i="0" u="none" strike="noStrike" kern="1200" cap="none" normalizeH="0" baseline="0" dirty="0">
                          <a:ln>
                            <a:noFill/>
                          </a:ln>
                          <a:solidFill>
                            <a:srgbClr val="92D050"/>
                          </a:solidFill>
                          <a:effectLst/>
                          <a:latin typeface="+mn-lt"/>
                          <a:ea typeface="+mn-ea"/>
                          <a:cs typeface="+mn-cs"/>
                        </a:rPr>
                        <a:t>1</a:t>
                      </a: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US" sz="2200" b="1" dirty="0">
                        <a:solidFill>
                          <a:srgbClr val="92D050"/>
                        </a:solidFill>
                        <a:latin typeface="+mn-lt"/>
                      </a:endParaRPr>
                    </a:p>
                  </a:txBody>
                  <a:tcP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743234">
                <a:tc>
                  <a:txBody>
                    <a:bodyPr/>
                    <a:lstStyle/>
                    <a:p>
                      <a:pPr algn="ctr"/>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200" b="1" dirty="0">
                        <a:solidFill>
                          <a:srgbClr val="92D050"/>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600405"/>
                  </a:ext>
                </a:extLst>
              </a:tr>
            </a:tbl>
          </a:graphicData>
        </a:graphic>
      </p:graphicFrame>
      <p:cxnSp>
        <p:nvCxnSpPr>
          <p:cNvPr id="40" name="Straight Connector 39"/>
          <p:cNvCxnSpPr/>
          <p:nvPr/>
        </p:nvCxnSpPr>
        <p:spPr>
          <a:xfrm>
            <a:off x="9380347" y="1841597"/>
            <a:ext cx="640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034237" y="2584003"/>
            <a:ext cx="137160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595360" y="5342708"/>
            <a:ext cx="3108960" cy="731520"/>
          </a:xfrm>
          <a:prstGeom prst="rect">
            <a:avLst/>
          </a:prstGeom>
          <a:noFill/>
        </p:spPr>
        <p:txBody>
          <a:bodyPr wrap="square" rtlCol="0">
            <a:spAutoFit/>
          </a:bodyPr>
          <a:lstStyle/>
          <a:p>
            <a:r>
              <a:rPr lang="en-US" sz="2200" b="1" dirty="0">
                <a:solidFill>
                  <a:srgbClr val="92D050"/>
                </a:solidFill>
              </a:rPr>
              <a:t>{2,4} {2,5} {3,5} {3,6} {5,6} {5,7}  {6,7}</a:t>
            </a:r>
            <a:endParaRPr lang="en-US" sz="2200" dirty="0"/>
          </a:p>
        </p:txBody>
      </p:sp>
      <p:sp>
        <p:nvSpPr>
          <p:cNvPr id="51" name="TextBox 50"/>
          <p:cNvSpPr txBox="1"/>
          <p:nvPr/>
        </p:nvSpPr>
        <p:spPr>
          <a:xfrm>
            <a:off x="8595360" y="3095897"/>
            <a:ext cx="3108960" cy="769441"/>
          </a:xfrm>
          <a:prstGeom prst="rect">
            <a:avLst/>
          </a:prstGeom>
          <a:noFill/>
        </p:spPr>
        <p:txBody>
          <a:bodyPr wrap="square" rtlCol="0">
            <a:spAutoFit/>
          </a:bodyPr>
          <a:lstStyle/>
          <a:p>
            <a:r>
              <a:rPr lang="en-US" sz="2200" b="1" dirty="0">
                <a:solidFill>
                  <a:srgbClr val="92D050"/>
                </a:solidFill>
              </a:rPr>
              <a:t>{1,4}, {2,4}, {2,5}, {3,5}, {3,6} </a:t>
            </a:r>
            <a:endParaRPr lang="en-US" sz="2200" dirty="0"/>
          </a:p>
        </p:txBody>
      </p:sp>
      <p:sp>
        <p:nvSpPr>
          <p:cNvPr id="53" name="TextBox 52"/>
          <p:cNvSpPr txBox="1"/>
          <p:nvPr/>
        </p:nvSpPr>
        <p:spPr>
          <a:xfrm>
            <a:off x="8595359" y="4598125"/>
            <a:ext cx="3122023" cy="769441"/>
          </a:xfrm>
          <a:prstGeom prst="rect">
            <a:avLst/>
          </a:prstGeom>
          <a:noFill/>
        </p:spPr>
        <p:txBody>
          <a:bodyPr wrap="square" rtlCol="0">
            <a:spAutoFit/>
          </a:bodyPr>
          <a:lstStyle/>
          <a:p>
            <a:r>
              <a:rPr lang="en-US" sz="2200" b="1" dirty="0">
                <a:solidFill>
                  <a:srgbClr val="92D050"/>
                </a:solidFill>
              </a:rPr>
              <a:t>{2,4} {2,5} {3,5} {3,6}  {4,7} {5,6} {5,7}</a:t>
            </a:r>
          </a:p>
        </p:txBody>
      </p:sp>
      <p:cxnSp>
        <p:nvCxnSpPr>
          <p:cNvPr id="42" name="Straight Connector 41"/>
          <p:cNvCxnSpPr/>
          <p:nvPr/>
        </p:nvCxnSpPr>
        <p:spPr>
          <a:xfrm flipV="1">
            <a:off x="8662052" y="2584737"/>
            <a:ext cx="640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595359" y="3840479"/>
            <a:ext cx="3148149" cy="769441"/>
          </a:xfrm>
          <a:prstGeom prst="rect">
            <a:avLst/>
          </a:prstGeom>
          <a:noFill/>
        </p:spPr>
        <p:txBody>
          <a:bodyPr wrap="square" rtlCol="0">
            <a:spAutoFit/>
          </a:bodyPr>
          <a:lstStyle/>
          <a:p>
            <a:r>
              <a:rPr lang="en-US" sz="2200" b="1" dirty="0">
                <a:solidFill>
                  <a:srgbClr val="92D050"/>
                </a:solidFill>
              </a:rPr>
              <a:t>{2,4} {2,5} {3,5} {3,6}  {4,5} {4,7}</a:t>
            </a:r>
          </a:p>
        </p:txBody>
      </p:sp>
      <p:cxnSp>
        <p:nvCxnSpPr>
          <p:cNvPr id="43" name="Straight Connector 42"/>
          <p:cNvCxnSpPr/>
          <p:nvPr/>
        </p:nvCxnSpPr>
        <p:spPr>
          <a:xfrm>
            <a:off x="8622167" y="3676818"/>
            <a:ext cx="640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298285" y="3333208"/>
            <a:ext cx="192024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19015" y="4398437"/>
            <a:ext cx="640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665029" y="4807134"/>
            <a:ext cx="228600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604566" y="4068431"/>
            <a:ext cx="237744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620412" y="5141731"/>
            <a:ext cx="118872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589931" y="5881959"/>
            <a:ext cx="640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38945" y="5560425"/>
            <a:ext cx="292608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75564" y="2377438"/>
            <a:ext cx="1280160" cy="430887"/>
          </a:xfrm>
          <a:prstGeom prst="rect">
            <a:avLst/>
          </a:prstGeom>
          <a:noFill/>
        </p:spPr>
        <p:txBody>
          <a:bodyPr wrap="square" rtlCol="0">
            <a:spAutoFit/>
          </a:bodyPr>
          <a:lstStyle/>
          <a:p>
            <a:pPr algn="ctr"/>
            <a:r>
              <a:rPr lang="en-US" sz="2200" b="1" dirty="0">
                <a:solidFill>
                  <a:srgbClr val="92D050"/>
                </a:solidFill>
              </a:rPr>
              <a:t>1, 2</a:t>
            </a:r>
          </a:p>
        </p:txBody>
      </p:sp>
      <p:sp>
        <p:nvSpPr>
          <p:cNvPr id="56" name="TextBox 55"/>
          <p:cNvSpPr txBox="1"/>
          <p:nvPr/>
        </p:nvSpPr>
        <p:spPr>
          <a:xfrm>
            <a:off x="6975564" y="3104604"/>
            <a:ext cx="1280160" cy="430887"/>
          </a:xfrm>
          <a:prstGeom prst="rect">
            <a:avLst/>
          </a:prstGeom>
          <a:noFill/>
        </p:spPr>
        <p:txBody>
          <a:bodyPr wrap="square" rtlCol="0">
            <a:spAutoFit/>
          </a:bodyPr>
          <a:lstStyle/>
          <a:p>
            <a:pPr algn="ctr"/>
            <a:r>
              <a:rPr lang="en-US" sz="2200" b="1" dirty="0">
                <a:solidFill>
                  <a:srgbClr val="92D050"/>
                </a:solidFill>
              </a:rPr>
              <a:t>1, 2, 3</a:t>
            </a:r>
          </a:p>
        </p:txBody>
      </p:sp>
      <p:sp>
        <p:nvSpPr>
          <p:cNvPr id="57" name="TextBox 56"/>
          <p:cNvSpPr txBox="1"/>
          <p:nvPr/>
        </p:nvSpPr>
        <p:spPr>
          <a:xfrm>
            <a:off x="6975564" y="3875313"/>
            <a:ext cx="1280160" cy="430887"/>
          </a:xfrm>
          <a:prstGeom prst="rect">
            <a:avLst/>
          </a:prstGeom>
          <a:noFill/>
        </p:spPr>
        <p:txBody>
          <a:bodyPr wrap="square" rtlCol="0">
            <a:spAutoFit/>
          </a:bodyPr>
          <a:lstStyle/>
          <a:p>
            <a:pPr algn="ctr"/>
            <a:r>
              <a:rPr lang="en-US" sz="2200" b="1" dirty="0">
                <a:solidFill>
                  <a:srgbClr val="92D050"/>
                </a:solidFill>
              </a:rPr>
              <a:t>1, 2, 3, 4</a:t>
            </a:r>
          </a:p>
        </p:txBody>
      </p:sp>
      <p:sp>
        <p:nvSpPr>
          <p:cNvPr id="58" name="TextBox 57"/>
          <p:cNvSpPr txBox="1"/>
          <p:nvPr/>
        </p:nvSpPr>
        <p:spPr>
          <a:xfrm>
            <a:off x="6884124" y="4628604"/>
            <a:ext cx="1463040" cy="457200"/>
          </a:xfrm>
          <a:prstGeom prst="rect">
            <a:avLst/>
          </a:prstGeom>
          <a:noFill/>
        </p:spPr>
        <p:txBody>
          <a:bodyPr wrap="square" rtlCol="0">
            <a:spAutoFit/>
          </a:bodyPr>
          <a:lstStyle/>
          <a:p>
            <a:pPr algn="ctr"/>
            <a:r>
              <a:rPr lang="en-US" sz="2200" b="1" dirty="0">
                <a:solidFill>
                  <a:srgbClr val="92D050"/>
                </a:solidFill>
              </a:rPr>
              <a:t>1, 2, 3, 4, 5</a:t>
            </a:r>
          </a:p>
        </p:txBody>
      </p:sp>
      <p:sp>
        <p:nvSpPr>
          <p:cNvPr id="59" name="TextBox 58"/>
          <p:cNvSpPr txBox="1"/>
          <p:nvPr/>
        </p:nvSpPr>
        <p:spPr>
          <a:xfrm>
            <a:off x="6746964" y="5347062"/>
            <a:ext cx="1737360" cy="430887"/>
          </a:xfrm>
          <a:prstGeom prst="rect">
            <a:avLst/>
          </a:prstGeom>
          <a:noFill/>
        </p:spPr>
        <p:txBody>
          <a:bodyPr wrap="square" rtlCol="0">
            <a:spAutoFit/>
          </a:bodyPr>
          <a:lstStyle/>
          <a:p>
            <a:pPr algn="ctr"/>
            <a:r>
              <a:rPr lang="en-US" sz="2200" b="1" dirty="0">
                <a:solidFill>
                  <a:srgbClr val="92D050"/>
                </a:solidFill>
              </a:rPr>
              <a:t>1, 2, 3, 4, 5, 7</a:t>
            </a:r>
          </a:p>
        </p:txBody>
      </p:sp>
      <p:sp>
        <p:nvSpPr>
          <p:cNvPr id="61" name="TextBox 60"/>
          <p:cNvSpPr txBox="1"/>
          <p:nvPr/>
        </p:nvSpPr>
        <p:spPr>
          <a:xfrm>
            <a:off x="6572793" y="6146164"/>
            <a:ext cx="2011680" cy="365760"/>
          </a:xfrm>
          <a:prstGeom prst="rect">
            <a:avLst/>
          </a:prstGeom>
          <a:solidFill>
            <a:srgbClr val="F9C5D7"/>
          </a:solidFill>
        </p:spPr>
        <p:txBody>
          <a:bodyPr wrap="square" rtlCol="0" anchor="ctr">
            <a:spAutoFit/>
          </a:bodyPr>
          <a:lstStyle/>
          <a:p>
            <a:pPr algn="ctr"/>
            <a:r>
              <a:rPr lang="en-US" sz="2200" b="1" dirty="0">
                <a:solidFill>
                  <a:srgbClr val="AD1457"/>
                </a:solidFill>
              </a:rPr>
              <a:t>1, 2, 3, 4, 5, 6, 7</a:t>
            </a:r>
          </a:p>
        </p:txBody>
      </p:sp>
    </p:spTree>
    <p:extLst>
      <p:ext uri="{BB962C8B-B14F-4D97-AF65-F5344CB8AC3E}">
        <p14:creationId xmlns:p14="http://schemas.microsoft.com/office/powerpoint/2010/main" val="16506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1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500"/>
                            </p:stCondLst>
                            <p:childTnLst>
                              <p:par>
                                <p:cTn id="23" presetID="1" presetClass="emph" presetSubtype="2" fill="hold" nodeType="afterEffect">
                                  <p:stCondLst>
                                    <p:cond delay="0"/>
                                  </p:stCondLst>
                                  <p:childTnLst>
                                    <p:animClr clrSpc="rgb" dir="cw">
                                      <p:cBhvr>
                                        <p:cTn id="24" dur="750" fill="hold"/>
                                        <p:tgtEl>
                                          <p:spTgt spid="6"/>
                                        </p:tgtEl>
                                        <p:attrNameLst>
                                          <p:attrName>fillcolor</p:attrName>
                                        </p:attrNameLst>
                                      </p:cBhvr>
                                      <p:to>
                                        <a:srgbClr val="8BC145"/>
                                      </p:to>
                                    </p:animClr>
                                    <p:set>
                                      <p:cBhvr>
                                        <p:cTn id="25" dur="750" fill="hold"/>
                                        <p:tgtEl>
                                          <p:spTgt spid="6"/>
                                        </p:tgtEl>
                                        <p:attrNameLst>
                                          <p:attrName>fill.type</p:attrName>
                                        </p:attrNameLst>
                                      </p:cBhvr>
                                      <p:to>
                                        <p:strVal val="solid"/>
                                      </p:to>
                                    </p:set>
                                    <p:set>
                                      <p:cBhvr>
                                        <p:cTn id="26" dur="750" fill="hold"/>
                                        <p:tgtEl>
                                          <p:spTgt spid="6"/>
                                        </p:tgtEl>
                                        <p:attrNameLst>
                                          <p:attrName>fill.on</p:attrName>
                                        </p:attrNameLst>
                                      </p:cBhvr>
                                      <p:to>
                                        <p:strVal val="true"/>
                                      </p:to>
                                    </p:set>
                                  </p:childTnLst>
                                </p:cTn>
                              </p:par>
                            </p:childTnLst>
                          </p:cTn>
                        </p:par>
                        <p:par>
                          <p:cTn id="27" fill="hold">
                            <p:stCondLst>
                              <p:cond delay="1250"/>
                            </p:stCondLst>
                            <p:childTnLst>
                              <p:par>
                                <p:cTn id="28" presetID="7" presetClass="emph" presetSubtype="2" fill="hold" nodeType="afterEffect">
                                  <p:stCondLst>
                                    <p:cond delay="0"/>
                                  </p:stCondLst>
                                  <p:childTnLst>
                                    <p:animClr clrSpc="rgb" dir="cw">
                                      <p:cBhvr>
                                        <p:cTn id="29" dur="750" fill="hold"/>
                                        <p:tgtEl>
                                          <p:spTgt spid="13"/>
                                        </p:tgtEl>
                                        <p:attrNameLst>
                                          <p:attrName>stroke.color</p:attrName>
                                        </p:attrNameLst>
                                      </p:cBhvr>
                                      <p:to>
                                        <a:srgbClr val="B84742"/>
                                      </p:to>
                                    </p:animClr>
                                    <p:set>
                                      <p:cBhvr>
                                        <p:cTn id="30" dur="750" fill="hold"/>
                                        <p:tgtEl>
                                          <p:spTgt spid="13"/>
                                        </p:tgtEl>
                                        <p:attrNameLst>
                                          <p:attrName>stroke.on</p:attrName>
                                        </p:attrNameLst>
                                      </p:cBhvr>
                                      <p:to>
                                        <p:strVal val="true"/>
                                      </p:to>
                                    </p:set>
                                  </p:childTnLst>
                                </p:cTn>
                              </p:par>
                            </p:childTnLst>
                          </p:cTn>
                        </p:par>
                        <p:par>
                          <p:cTn id="31" fill="hold">
                            <p:stCondLst>
                              <p:cond delay="2000"/>
                            </p:stCondLst>
                            <p:childTnLst>
                              <p:par>
                                <p:cTn id="32" presetID="1" presetClass="emph" presetSubtype="2" fill="hold" nodeType="afterEffect">
                                  <p:stCondLst>
                                    <p:cond delay="0"/>
                                  </p:stCondLst>
                                  <p:childTnLst>
                                    <p:animClr clrSpc="rgb" dir="cw">
                                      <p:cBhvr>
                                        <p:cTn id="33" dur="750" fill="hold"/>
                                        <p:tgtEl>
                                          <p:spTgt spid="7"/>
                                        </p:tgtEl>
                                        <p:attrNameLst>
                                          <p:attrName>fillcolor</p:attrName>
                                        </p:attrNameLst>
                                      </p:cBhvr>
                                      <p:to>
                                        <a:srgbClr val="8BC145"/>
                                      </p:to>
                                    </p:animClr>
                                    <p:set>
                                      <p:cBhvr>
                                        <p:cTn id="34" dur="750" fill="hold"/>
                                        <p:tgtEl>
                                          <p:spTgt spid="7"/>
                                        </p:tgtEl>
                                        <p:attrNameLst>
                                          <p:attrName>fill.type</p:attrName>
                                        </p:attrNameLst>
                                      </p:cBhvr>
                                      <p:to>
                                        <p:strVal val="solid"/>
                                      </p:to>
                                    </p:set>
                                    <p:set>
                                      <p:cBhvr>
                                        <p:cTn id="35" dur="750" fill="hold"/>
                                        <p:tgtEl>
                                          <p:spTgt spid="7"/>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2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left)">
                                      <p:cBhvr>
                                        <p:cTn id="50" dur="500"/>
                                        <p:tgtEl>
                                          <p:spTgt spid="42"/>
                                        </p:tgtEl>
                                      </p:cBhvr>
                                    </p:animEffect>
                                  </p:childTnLst>
                                </p:cTn>
                              </p:par>
                              <p:par>
                                <p:cTn id="51" presetID="22" presetClass="entr" presetSubtype="8"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500"/>
                            </p:stCondLst>
                            <p:childTnLst>
                              <p:par>
                                <p:cTn id="55" presetID="1" presetClass="emph" presetSubtype="2" fill="hold" nodeType="afterEffect">
                                  <p:stCondLst>
                                    <p:cond delay="0"/>
                                  </p:stCondLst>
                                  <p:childTnLst>
                                    <p:animClr clrSpc="rgb" dir="cw">
                                      <p:cBhvr>
                                        <p:cTn id="56" dur="750" fill="hold"/>
                                        <p:tgtEl>
                                          <p:spTgt spid="8"/>
                                        </p:tgtEl>
                                        <p:attrNameLst>
                                          <p:attrName>fillcolor</p:attrName>
                                        </p:attrNameLst>
                                      </p:cBhvr>
                                      <p:to>
                                        <a:srgbClr val="8BC145"/>
                                      </p:to>
                                    </p:animClr>
                                    <p:set>
                                      <p:cBhvr>
                                        <p:cTn id="57" dur="750" fill="hold"/>
                                        <p:tgtEl>
                                          <p:spTgt spid="8"/>
                                        </p:tgtEl>
                                        <p:attrNameLst>
                                          <p:attrName>fill.type</p:attrName>
                                        </p:attrNameLst>
                                      </p:cBhvr>
                                      <p:to>
                                        <p:strVal val="solid"/>
                                      </p:to>
                                    </p:set>
                                    <p:set>
                                      <p:cBhvr>
                                        <p:cTn id="58" dur="750" fill="hold"/>
                                        <p:tgtEl>
                                          <p:spTgt spid="8"/>
                                        </p:tgtEl>
                                        <p:attrNameLst>
                                          <p:attrName>fill.on</p:attrName>
                                        </p:attrNameLst>
                                      </p:cBhvr>
                                      <p:to>
                                        <p:strVal val="true"/>
                                      </p:to>
                                    </p:set>
                                  </p:childTnLst>
                                </p:cTn>
                              </p:par>
                            </p:childTnLst>
                          </p:cTn>
                        </p:par>
                        <p:par>
                          <p:cTn id="59" fill="hold">
                            <p:stCondLst>
                              <p:cond delay="1250"/>
                            </p:stCondLst>
                            <p:childTnLst>
                              <p:par>
                                <p:cTn id="60" presetID="7" presetClass="emph" presetSubtype="2" fill="hold" nodeType="afterEffect">
                                  <p:stCondLst>
                                    <p:cond delay="0"/>
                                  </p:stCondLst>
                                  <p:childTnLst>
                                    <p:animClr clrSpc="rgb" dir="cw">
                                      <p:cBhvr>
                                        <p:cTn id="61" dur="750" fill="hold"/>
                                        <p:tgtEl>
                                          <p:spTgt spid="14"/>
                                        </p:tgtEl>
                                        <p:attrNameLst>
                                          <p:attrName>stroke.color</p:attrName>
                                        </p:attrNameLst>
                                      </p:cBhvr>
                                      <p:to>
                                        <a:srgbClr val="B84742"/>
                                      </p:to>
                                    </p:animClr>
                                    <p:set>
                                      <p:cBhvr>
                                        <p:cTn id="62" dur="750" fill="hold"/>
                                        <p:tgtEl>
                                          <p:spTgt spid="14"/>
                                        </p:tgtEl>
                                        <p:attrNameLst>
                                          <p:attrName>stroke.on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wipe(left)">
                                      <p:cBhvr>
                                        <p:cTn id="72" dur="20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left)">
                                      <p:cBhvr>
                                        <p:cTn id="77" dur="1000"/>
                                        <p:tgtEl>
                                          <p:spTgt spid="43"/>
                                        </p:tgtEl>
                                      </p:cBhvr>
                                    </p:animEffect>
                                  </p:childTnLst>
                                </p:cTn>
                              </p:par>
                              <p:par>
                                <p:cTn id="78" presetID="22" presetClass="entr" presetSubtype="8" fill="hold"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left)">
                                      <p:cBhvr>
                                        <p:cTn id="80" dur="1000"/>
                                        <p:tgtEl>
                                          <p:spTgt spid="44"/>
                                        </p:tgtEl>
                                      </p:cBhvr>
                                    </p:animEffect>
                                  </p:childTnLst>
                                </p:cTn>
                              </p:par>
                            </p:childTnLst>
                          </p:cTn>
                        </p:par>
                        <p:par>
                          <p:cTn id="81" fill="hold">
                            <p:stCondLst>
                              <p:cond delay="1000"/>
                            </p:stCondLst>
                            <p:childTnLst>
                              <p:par>
                                <p:cTn id="82" presetID="1" presetClass="emph" presetSubtype="2" fill="hold" nodeType="afterEffect">
                                  <p:stCondLst>
                                    <p:cond delay="0"/>
                                  </p:stCondLst>
                                  <p:childTnLst>
                                    <p:animClr clrSpc="rgb" dir="cw">
                                      <p:cBhvr>
                                        <p:cTn id="83" dur="750" fill="hold"/>
                                        <p:tgtEl>
                                          <p:spTgt spid="9"/>
                                        </p:tgtEl>
                                        <p:attrNameLst>
                                          <p:attrName>fillcolor</p:attrName>
                                        </p:attrNameLst>
                                      </p:cBhvr>
                                      <p:to>
                                        <a:srgbClr val="8BC145"/>
                                      </p:to>
                                    </p:animClr>
                                    <p:set>
                                      <p:cBhvr>
                                        <p:cTn id="84" dur="750" fill="hold"/>
                                        <p:tgtEl>
                                          <p:spTgt spid="9"/>
                                        </p:tgtEl>
                                        <p:attrNameLst>
                                          <p:attrName>fill.type</p:attrName>
                                        </p:attrNameLst>
                                      </p:cBhvr>
                                      <p:to>
                                        <p:strVal val="solid"/>
                                      </p:to>
                                    </p:set>
                                    <p:set>
                                      <p:cBhvr>
                                        <p:cTn id="85" dur="750" fill="hold"/>
                                        <p:tgtEl>
                                          <p:spTgt spid="9"/>
                                        </p:tgtEl>
                                        <p:attrNameLst>
                                          <p:attrName>fill.on</p:attrName>
                                        </p:attrNameLst>
                                      </p:cBhvr>
                                      <p:to>
                                        <p:strVal val="true"/>
                                      </p:to>
                                    </p:set>
                                  </p:childTnLst>
                                </p:cTn>
                              </p:par>
                            </p:childTnLst>
                          </p:cTn>
                        </p:par>
                        <p:par>
                          <p:cTn id="86" fill="hold">
                            <p:stCondLst>
                              <p:cond delay="1750"/>
                            </p:stCondLst>
                            <p:childTnLst>
                              <p:par>
                                <p:cTn id="87" presetID="7" presetClass="emph" presetSubtype="2" fill="hold" nodeType="afterEffect">
                                  <p:stCondLst>
                                    <p:cond delay="0"/>
                                  </p:stCondLst>
                                  <p:childTnLst>
                                    <p:animClr clrSpc="rgb" dir="cw">
                                      <p:cBhvr>
                                        <p:cTn id="88" dur="750" fill="hold"/>
                                        <p:tgtEl>
                                          <p:spTgt spid="17"/>
                                        </p:tgtEl>
                                        <p:attrNameLst>
                                          <p:attrName>stroke.color</p:attrName>
                                        </p:attrNameLst>
                                      </p:cBhvr>
                                      <p:to>
                                        <a:srgbClr val="B84742"/>
                                      </p:to>
                                    </p:animClr>
                                    <p:set>
                                      <p:cBhvr>
                                        <p:cTn id="89" dur="750" fill="hold"/>
                                        <p:tgtEl>
                                          <p:spTgt spid="17"/>
                                        </p:tgtEl>
                                        <p:attrNameLst>
                                          <p:attrName>stroke.on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wipe(left)">
                                      <p:cBhvr>
                                        <p:cTn id="99" dur="20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left)">
                                      <p:cBhvr>
                                        <p:cTn id="104" dur="1000"/>
                                        <p:tgtEl>
                                          <p:spTgt spid="45"/>
                                        </p:tgtEl>
                                      </p:cBhvr>
                                    </p:animEffect>
                                  </p:childTnLst>
                                </p:cTn>
                              </p:par>
                              <p:par>
                                <p:cTn id="105" presetID="22" presetClass="entr" presetSubtype="8"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1000"/>
                                        <p:tgtEl>
                                          <p:spTgt spid="47"/>
                                        </p:tgtEl>
                                      </p:cBhvr>
                                    </p:animEffect>
                                  </p:childTnLst>
                                </p:cTn>
                              </p:par>
                            </p:childTnLst>
                          </p:cTn>
                        </p:par>
                        <p:par>
                          <p:cTn id="108" fill="hold">
                            <p:stCondLst>
                              <p:cond delay="1000"/>
                            </p:stCondLst>
                            <p:childTnLst>
                              <p:par>
                                <p:cTn id="109" presetID="1" presetClass="emph" presetSubtype="2" fill="hold" nodeType="afterEffect">
                                  <p:stCondLst>
                                    <p:cond delay="0"/>
                                  </p:stCondLst>
                                  <p:childTnLst>
                                    <p:animClr clrSpc="rgb" dir="cw">
                                      <p:cBhvr>
                                        <p:cTn id="110" dur="750" fill="hold"/>
                                        <p:tgtEl>
                                          <p:spTgt spid="10"/>
                                        </p:tgtEl>
                                        <p:attrNameLst>
                                          <p:attrName>fillcolor</p:attrName>
                                        </p:attrNameLst>
                                      </p:cBhvr>
                                      <p:to>
                                        <a:srgbClr val="8BC145"/>
                                      </p:to>
                                    </p:animClr>
                                    <p:set>
                                      <p:cBhvr>
                                        <p:cTn id="111" dur="750" fill="hold"/>
                                        <p:tgtEl>
                                          <p:spTgt spid="10"/>
                                        </p:tgtEl>
                                        <p:attrNameLst>
                                          <p:attrName>fill.type</p:attrName>
                                        </p:attrNameLst>
                                      </p:cBhvr>
                                      <p:to>
                                        <p:strVal val="solid"/>
                                      </p:to>
                                    </p:set>
                                    <p:set>
                                      <p:cBhvr>
                                        <p:cTn id="112" dur="750" fill="hold"/>
                                        <p:tgtEl>
                                          <p:spTgt spid="10"/>
                                        </p:tgtEl>
                                        <p:attrNameLst>
                                          <p:attrName>fill.on</p:attrName>
                                        </p:attrNameLst>
                                      </p:cBhvr>
                                      <p:to>
                                        <p:strVal val="true"/>
                                      </p:to>
                                    </p:set>
                                  </p:childTnLst>
                                </p:cTn>
                              </p:par>
                            </p:childTnLst>
                          </p:cTn>
                        </p:par>
                        <p:par>
                          <p:cTn id="113" fill="hold">
                            <p:stCondLst>
                              <p:cond delay="1750"/>
                            </p:stCondLst>
                            <p:childTnLst>
                              <p:par>
                                <p:cTn id="114" presetID="7" presetClass="emph" presetSubtype="2" fill="hold" nodeType="afterEffect">
                                  <p:stCondLst>
                                    <p:cond delay="0"/>
                                  </p:stCondLst>
                                  <p:childTnLst>
                                    <p:animClr clrSpc="rgb" dir="cw">
                                      <p:cBhvr>
                                        <p:cTn id="115" dur="750" fill="hold"/>
                                        <p:tgtEl>
                                          <p:spTgt spid="15"/>
                                        </p:tgtEl>
                                        <p:attrNameLst>
                                          <p:attrName>stroke.color</p:attrName>
                                        </p:attrNameLst>
                                      </p:cBhvr>
                                      <p:to>
                                        <a:srgbClr val="B84742"/>
                                      </p:to>
                                    </p:animClr>
                                    <p:set>
                                      <p:cBhvr>
                                        <p:cTn id="116" dur="750" fill="hold"/>
                                        <p:tgtEl>
                                          <p:spTgt spid="15"/>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left)">
                                      <p:cBhvr>
                                        <p:cTn id="126" dur="2000"/>
                                        <p:tgtEl>
                                          <p:spTgt spid="5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wipe(left)">
                                      <p:cBhvr>
                                        <p:cTn id="131" dur="1000"/>
                                        <p:tgtEl>
                                          <p:spTgt spid="46"/>
                                        </p:tgtEl>
                                      </p:cBhvr>
                                    </p:animEffect>
                                  </p:childTnLst>
                                </p:cTn>
                              </p:par>
                              <p:par>
                                <p:cTn id="132" presetID="22" presetClass="entr" presetSubtype="8" fill="hold"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wipe(left)">
                                      <p:cBhvr>
                                        <p:cTn id="134" dur="1000"/>
                                        <p:tgtEl>
                                          <p:spTgt spid="48"/>
                                        </p:tgtEl>
                                      </p:cBhvr>
                                    </p:animEffect>
                                  </p:childTnLst>
                                </p:cTn>
                              </p:par>
                            </p:childTnLst>
                          </p:cTn>
                        </p:par>
                        <p:par>
                          <p:cTn id="135" fill="hold">
                            <p:stCondLst>
                              <p:cond delay="1000"/>
                            </p:stCondLst>
                            <p:childTnLst>
                              <p:par>
                                <p:cTn id="136" presetID="1" presetClass="emph" presetSubtype="2" fill="hold" nodeType="afterEffect">
                                  <p:stCondLst>
                                    <p:cond delay="0"/>
                                  </p:stCondLst>
                                  <p:childTnLst>
                                    <p:animClr clrSpc="rgb" dir="cw">
                                      <p:cBhvr>
                                        <p:cTn id="137" dur="750" fill="hold"/>
                                        <p:tgtEl>
                                          <p:spTgt spid="12"/>
                                        </p:tgtEl>
                                        <p:attrNameLst>
                                          <p:attrName>fillcolor</p:attrName>
                                        </p:attrNameLst>
                                      </p:cBhvr>
                                      <p:to>
                                        <a:srgbClr val="8BC145"/>
                                      </p:to>
                                    </p:animClr>
                                    <p:set>
                                      <p:cBhvr>
                                        <p:cTn id="138" dur="750" fill="hold"/>
                                        <p:tgtEl>
                                          <p:spTgt spid="12"/>
                                        </p:tgtEl>
                                        <p:attrNameLst>
                                          <p:attrName>fill.type</p:attrName>
                                        </p:attrNameLst>
                                      </p:cBhvr>
                                      <p:to>
                                        <p:strVal val="solid"/>
                                      </p:to>
                                    </p:set>
                                    <p:set>
                                      <p:cBhvr>
                                        <p:cTn id="139" dur="750" fill="hold"/>
                                        <p:tgtEl>
                                          <p:spTgt spid="12"/>
                                        </p:tgtEl>
                                        <p:attrNameLst>
                                          <p:attrName>fill.on</p:attrName>
                                        </p:attrNameLst>
                                      </p:cBhvr>
                                      <p:to>
                                        <p:strVal val="true"/>
                                      </p:to>
                                    </p:set>
                                  </p:childTnLst>
                                </p:cTn>
                              </p:par>
                            </p:childTnLst>
                          </p:cTn>
                        </p:par>
                        <p:par>
                          <p:cTn id="140" fill="hold">
                            <p:stCondLst>
                              <p:cond delay="1750"/>
                            </p:stCondLst>
                            <p:childTnLst>
                              <p:par>
                                <p:cTn id="141" presetID="7" presetClass="emph" presetSubtype="2" fill="hold" nodeType="afterEffect">
                                  <p:stCondLst>
                                    <p:cond delay="0"/>
                                  </p:stCondLst>
                                  <p:childTnLst>
                                    <p:animClr clrSpc="rgb" dir="cw">
                                      <p:cBhvr>
                                        <p:cTn id="142" dur="750" fill="hold"/>
                                        <p:tgtEl>
                                          <p:spTgt spid="23"/>
                                        </p:tgtEl>
                                        <p:attrNameLst>
                                          <p:attrName>stroke.color</p:attrName>
                                        </p:attrNameLst>
                                      </p:cBhvr>
                                      <p:to>
                                        <a:srgbClr val="B84742"/>
                                      </p:to>
                                    </p:animClr>
                                    <p:set>
                                      <p:cBhvr>
                                        <p:cTn id="143" dur="750" fill="hold"/>
                                        <p:tgtEl>
                                          <p:spTgt spid="23"/>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500"/>
                                        <p:tgtEl>
                                          <p:spTgt spid="5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wipe(left)">
                                      <p:cBhvr>
                                        <p:cTn id="153" dur="2000"/>
                                        <p:tgtEl>
                                          <p:spTgt spid="5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left)">
                                      <p:cBhvr>
                                        <p:cTn id="158" dur="1000"/>
                                        <p:tgtEl>
                                          <p:spTgt spid="49"/>
                                        </p:tgtEl>
                                      </p:cBhvr>
                                    </p:animEffect>
                                  </p:childTnLst>
                                </p:cTn>
                              </p:par>
                              <p:par>
                                <p:cTn id="159" presetID="22" presetClass="entr" presetSubtype="8" fill="hold"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wipe(left)">
                                      <p:cBhvr>
                                        <p:cTn id="161" dur="1000"/>
                                        <p:tgtEl>
                                          <p:spTgt spid="50"/>
                                        </p:tgtEl>
                                      </p:cBhvr>
                                    </p:animEffect>
                                  </p:childTnLst>
                                </p:cTn>
                              </p:par>
                            </p:childTnLst>
                          </p:cTn>
                        </p:par>
                        <p:par>
                          <p:cTn id="162" fill="hold">
                            <p:stCondLst>
                              <p:cond delay="1000"/>
                            </p:stCondLst>
                            <p:childTnLst>
                              <p:par>
                                <p:cTn id="163" presetID="1" presetClass="emph" presetSubtype="2" fill="hold" nodeType="afterEffect">
                                  <p:stCondLst>
                                    <p:cond delay="0"/>
                                  </p:stCondLst>
                                  <p:childTnLst>
                                    <p:animClr clrSpc="rgb" dir="cw">
                                      <p:cBhvr>
                                        <p:cTn id="164" dur="750" fill="hold"/>
                                        <p:tgtEl>
                                          <p:spTgt spid="11"/>
                                        </p:tgtEl>
                                        <p:attrNameLst>
                                          <p:attrName>fillcolor</p:attrName>
                                        </p:attrNameLst>
                                      </p:cBhvr>
                                      <p:to>
                                        <a:srgbClr val="8BC145"/>
                                      </p:to>
                                    </p:animClr>
                                    <p:set>
                                      <p:cBhvr>
                                        <p:cTn id="165" dur="750" fill="hold"/>
                                        <p:tgtEl>
                                          <p:spTgt spid="11"/>
                                        </p:tgtEl>
                                        <p:attrNameLst>
                                          <p:attrName>fill.type</p:attrName>
                                        </p:attrNameLst>
                                      </p:cBhvr>
                                      <p:to>
                                        <p:strVal val="solid"/>
                                      </p:to>
                                    </p:set>
                                    <p:set>
                                      <p:cBhvr>
                                        <p:cTn id="166" dur="750" fill="hold"/>
                                        <p:tgtEl>
                                          <p:spTgt spid="11"/>
                                        </p:tgtEl>
                                        <p:attrNameLst>
                                          <p:attrName>fill.on</p:attrName>
                                        </p:attrNameLst>
                                      </p:cBhvr>
                                      <p:to>
                                        <p:strVal val="true"/>
                                      </p:to>
                                    </p:set>
                                  </p:childTnLst>
                                </p:cTn>
                              </p:par>
                            </p:childTnLst>
                          </p:cTn>
                        </p:par>
                        <p:par>
                          <p:cTn id="167" fill="hold">
                            <p:stCondLst>
                              <p:cond delay="1750"/>
                            </p:stCondLst>
                            <p:childTnLst>
                              <p:par>
                                <p:cTn id="168" presetID="7" presetClass="emph" presetSubtype="2" fill="hold" nodeType="afterEffect">
                                  <p:stCondLst>
                                    <p:cond delay="0"/>
                                  </p:stCondLst>
                                  <p:childTnLst>
                                    <p:animClr clrSpc="rgb" dir="cw">
                                      <p:cBhvr>
                                        <p:cTn id="169" dur="750" fill="hold"/>
                                        <p:tgtEl>
                                          <p:spTgt spid="22"/>
                                        </p:tgtEl>
                                        <p:attrNameLst>
                                          <p:attrName>stroke.color</p:attrName>
                                        </p:attrNameLst>
                                      </p:cBhvr>
                                      <p:to>
                                        <a:srgbClr val="B84742"/>
                                      </p:to>
                                    </p:animClr>
                                    <p:set>
                                      <p:cBhvr>
                                        <p:cTn id="170" dur="750" fill="hold"/>
                                        <p:tgtEl>
                                          <p:spTgt spid="22"/>
                                        </p:tgtEl>
                                        <p:attrNameLst>
                                          <p:attrName>stroke.on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7" grpId="0" animBg="1"/>
      <p:bldP spid="38" grpId="0"/>
      <p:bldP spid="54" grpId="0"/>
      <p:bldP spid="51" grpId="0"/>
      <p:bldP spid="53" grpId="0"/>
      <p:bldP spid="52" grpId="0"/>
      <p:bldP spid="55" grpId="0"/>
      <p:bldP spid="56" grpId="0"/>
      <p:bldP spid="57" grpId="0"/>
      <p:bldP spid="58" grpId="0"/>
      <p:bldP spid="59" grpId="0"/>
      <p:bldP spid="6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algn="just"/>
            <a:endParaRPr lang="en-US" altLang="en-US" sz="2400" dirty="0">
              <a:solidFill>
                <a:schemeClr val="bg1"/>
              </a:solidFill>
            </a:endParaRPr>
          </a:p>
        </p:txBody>
      </p:sp>
      <p:sp>
        <p:nvSpPr>
          <p:cNvPr id="5" name="TextBox 4"/>
          <p:cNvSpPr txBox="1"/>
          <p:nvPr/>
        </p:nvSpPr>
        <p:spPr>
          <a:xfrm>
            <a:off x="-1" y="6976"/>
            <a:ext cx="6217920" cy="738664"/>
          </a:xfrm>
          <a:prstGeom prst="rect">
            <a:avLst/>
          </a:prstGeom>
          <a:noFill/>
        </p:spPr>
        <p:txBody>
          <a:bodyPr wrap="square" lIns="274320" rtlCol="0" anchor="ctr">
            <a:spAutoFit/>
          </a:bodyPr>
          <a:lstStyle/>
          <a:p>
            <a:pPr>
              <a:lnSpc>
                <a:spcPct val="150000"/>
              </a:lnSpc>
            </a:pPr>
            <a:r>
              <a:rPr lang="en-US" sz="2800" dirty="0"/>
              <a:t>Prim’s Algorithm for MST – Example 1</a:t>
            </a:r>
            <a:endParaRPr lang="en-US" sz="2800" b="1" dirty="0">
              <a:solidFill>
                <a:srgbClr val="424242"/>
              </a:solidFill>
            </a:endParaRPr>
          </a:p>
        </p:txBody>
      </p:sp>
      <p:sp>
        <p:nvSpPr>
          <p:cNvPr id="6" name="Oval 5"/>
          <p:cNvSpPr/>
          <p:nvPr/>
        </p:nvSpPr>
        <p:spPr>
          <a:xfrm>
            <a:off x="6858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Oval 6"/>
          <p:cNvSpPr/>
          <p:nvPr/>
        </p:nvSpPr>
        <p:spPr>
          <a:xfrm>
            <a:off x="26670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8" name="Oval 7"/>
          <p:cNvSpPr/>
          <p:nvPr/>
        </p:nvSpPr>
        <p:spPr>
          <a:xfrm>
            <a:off x="4724400" y="15109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Oval 8"/>
          <p:cNvSpPr/>
          <p:nvPr/>
        </p:nvSpPr>
        <p:spPr>
          <a:xfrm>
            <a:off x="685800"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0" name="Oval 9"/>
          <p:cNvSpPr/>
          <p:nvPr/>
        </p:nvSpPr>
        <p:spPr>
          <a:xfrm>
            <a:off x="2743200"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1" name="Oval 10"/>
          <p:cNvSpPr/>
          <p:nvPr/>
        </p:nvSpPr>
        <p:spPr>
          <a:xfrm>
            <a:off x="4807527" y="33397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a:t>
            </a:r>
          </a:p>
        </p:txBody>
      </p:sp>
      <p:sp>
        <p:nvSpPr>
          <p:cNvPr id="12" name="Oval 11"/>
          <p:cNvSpPr/>
          <p:nvPr/>
        </p:nvSpPr>
        <p:spPr>
          <a:xfrm>
            <a:off x="2819400" y="5168540"/>
            <a:ext cx="640080" cy="640080"/>
          </a:xfrm>
          <a:prstGeom prst="ellipse">
            <a:avLst/>
          </a:prstGeom>
          <a:solidFill>
            <a:srgbClr val="8BC14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a:t>
            </a:r>
          </a:p>
        </p:txBody>
      </p:sp>
      <p:cxnSp>
        <p:nvCxnSpPr>
          <p:cNvPr id="13" name="Straight Connector 12"/>
          <p:cNvCxnSpPr>
            <a:stCxn id="6" idx="6"/>
            <a:endCxn id="7" idx="2"/>
          </p:cNvCxnSpPr>
          <p:nvPr/>
        </p:nvCxnSpPr>
        <p:spPr>
          <a:xfrm>
            <a:off x="1325880" y="1830980"/>
            <a:ext cx="13411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a:endCxn id="8" idx="2"/>
          </p:cNvCxnSpPr>
          <p:nvPr/>
        </p:nvCxnSpPr>
        <p:spPr>
          <a:xfrm>
            <a:off x="3307080" y="1830980"/>
            <a:ext cx="14173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10" idx="2"/>
          </p:cNvCxnSpPr>
          <p:nvPr/>
        </p:nvCxnSpPr>
        <p:spPr>
          <a:xfrm>
            <a:off x="1325880" y="3659780"/>
            <a:ext cx="141732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9" idx="0"/>
          </p:cNvCxnSpPr>
          <p:nvPr/>
        </p:nvCxnSpPr>
        <p:spPr>
          <a:xfrm>
            <a:off x="1005840" y="2151020"/>
            <a:ext cx="0" cy="118872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2" idx="6"/>
          </p:cNvCxnSpPr>
          <p:nvPr/>
        </p:nvCxnSpPr>
        <p:spPr>
          <a:xfrm flipH="1">
            <a:off x="3459480" y="3886082"/>
            <a:ext cx="1441785" cy="160249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2"/>
          </p:cNvCxnSpPr>
          <p:nvPr/>
        </p:nvCxnSpPr>
        <p:spPr>
          <a:xfrm>
            <a:off x="1005840" y="3979820"/>
            <a:ext cx="1813560" cy="15087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5874" y="2425340"/>
            <a:ext cx="361950" cy="461665"/>
          </a:xfrm>
          <a:prstGeom prst="rect">
            <a:avLst/>
          </a:prstGeom>
          <a:noFill/>
        </p:spPr>
        <p:txBody>
          <a:bodyPr wrap="square" rtlCol="0">
            <a:spAutoFit/>
          </a:bodyPr>
          <a:lstStyle/>
          <a:p>
            <a:r>
              <a:rPr lang="en-US" sz="2400" dirty="0">
                <a:solidFill>
                  <a:srgbClr val="AD1457"/>
                </a:solidFill>
              </a:rPr>
              <a:t>4</a:t>
            </a:r>
          </a:p>
        </p:txBody>
      </p:sp>
      <p:sp>
        <p:nvSpPr>
          <p:cNvPr id="30" name="TextBox 29"/>
          <p:cNvSpPr txBox="1"/>
          <p:nvPr/>
        </p:nvSpPr>
        <p:spPr>
          <a:xfrm>
            <a:off x="2057400" y="3568340"/>
            <a:ext cx="361950" cy="461665"/>
          </a:xfrm>
          <a:prstGeom prst="rect">
            <a:avLst/>
          </a:prstGeom>
          <a:noFill/>
        </p:spPr>
        <p:txBody>
          <a:bodyPr wrap="square" rtlCol="0">
            <a:spAutoFit/>
          </a:bodyPr>
          <a:lstStyle/>
          <a:p>
            <a:r>
              <a:rPr lang="en-US" sz="2400" dirty="0">
                <a:solidFill>
                  <a:srgbClr val="AD1457"/>
                </a:solidFill>
              </a:rPr>
              <a:t>3</a:t>
            </a:r>
          </a:p>
        </p:txBody>
      </p:sp>
      <p:sp>
        <p:nvSpPr>
          <p:cNvPr id="32" name="TextBox 31"/>
          <p:cNvSpPr txBox="1"/>
          <p:nvPr/>
        </p:nvSpPr>
        <p:spPr>
          <a:xfrm>
            <a:off x="1600200" y="4554475"/>
            <a:ext cx="361950" cy="461665"/>
          </a:xfrm>
          <a:prstGeom prst="rect">
            <a:avLst/>
          </a:prstGeom>
          <a:noFill/>
        </p:spPr>
        <p:txBody>
          <a:bodyPr wrap="square" rtlCol="0">
            <a:spAutoFit/>
          </a:bodyPr>
          <a:lstStyle/>
          <a:p>
            <a:r>
              <a:rPr lang="en-US" sz="2400" dirty="0">
                <a:solidFill>
                  <a:srgbClr val="AD1457"/>
                </a:solidFill>
              </a:rPr>
              <a:t>4</a:t>
            </a:r>
          </a:p>
        </p:txBody>
      </p:sp>
      <p:sp>
        <p:nvSpPr>
          <p:cNvPr id="34" name="TextBox 33"/>
          <p:cNvSpPr txBox="1"/>
          <p:nvPr/>
        </p:nvSpPr>
        <p:spPr>
          <a:xfrm>
            <a:off x="4191000" y="4482740"/>
            <a:ext cx="361950" cy="461665"/>
          </a:xfrm>
          <a:prstGeom prst="rect">
            <a:avLst/>
          </a:prstGeom>
          <a:noFill/>
        </p:spPr>
        <p:txBody>
          <a:bodyPr wrap="square" rtlCol="0">
            <a:spAutoFit/>
          </a:bodyPr>
          <a:lstStyle/>
          <a:p>
            <a:r>
              <a:rPr lang="en-US" sz="2400" dirty="0">
                <a:solidFill>
                  <a:srgbClr val="AD1457"/>
                </a:solidFill>
              </a:rPr>
              <a:t>3</a:t>
            </a:r>
          </a:p>
        </p:txBody>
      </p:sp>
      <p:sp>
        <p:nvSpPr>
          <p:cNvPr id="35" name="TextBox 34"/>
          <p:cNvSpPr txBox="1"/>
          <p:nvPr/>
        </p:nvSpPr>
        <p:spPr>
          <a:xfrm>
            <a:off x="1924050" y="1434740"/>
            <a:ext cx="361950" cy="461665"/>
          </a:xfrm>
          <a:prstGeom prst="rect">
            <a:avLst/>
          </a:prstGeom>
          <a:noFill/>
        </p:spPr>
        <p:txBody>
          <a:bodyPr wrap="square" rtlCol="0">
            <a:spAutoFit/>
          </a:bodyPr>
          <a:lstStyle/>
          <a:p>
            <a:r>
              <a:rPr lang="en-US" sz="2400" dirty="0">
                <a:solidFill>
                  <a:srgbClr val="AD1457"/>
                </a:solidFill>
              </a:rPr>
              <a:t>1</a:t>
            </a:r>
          </a:p>
        </p:txBody>
      </p:sp>
      <p:sp>
        <p:nvSpPr>
          <p:cNvPr id="36" name="TextBox 35"/>
          <p:cNvSpPr txBox="1"/>
          <p:nvPr/>
        </p:nvSpPr>
        <p:spPr>
          <a:xfrm>
            <a:off x="3905250" y="1430275"/>
            <a:ext cx="361950" cy="461665"/>
          </a:xfrm>
          <a:prstGeom prst="rect">
            <a:avLst/>
          </a:prstGeom>
          <a:noFill/>
        </p:spPr>
        <p:txBody>
          <a:bodyPr wrap="square" rtlCol="0">
            <a:spAutoFit/>
          </a:bodyPr>
          <a:lstStyle/>
          <a:p>
            <a:r>
              <a:rPr lang="en-US" sz="2400" dirty="0">
                <a:solidFill>
                  <a:srgbClr val="AD1457"/>
                </a:solidFill>
              </a:rPr>
              <a:t>2</a:t>
            </a:r>
          </a:p>
        </p:txBody>
      </p:sp>
      <p:sp>
        <p:nvSpPr>
          <p:cNvPr id="37" name="TextBox 36"/>
          <p:cNvSpPr txBox="1"/>
          <p:nvPr/>
        </p:nvSpPr>
        <p:spPr>
          <a:xfrm>
            <a:off x="6107974" y="188258"/>
            <a:ext cx="851515" cy="400110"/>
          </a:xfrm>
          <a:prstGeom prst="rect">
            <a:avLst/>
          </a:prstGeom>
          <a:noFill/>
          <a:ln w="28575">
            <a:solidFill>
              <a:schemeClr val="accent5"/>
            </a:solidFill>
          </a:ln>
        </p:spPr>
        <p:txBody>
          <a:bodyPr wrap="none" rtlCol="0">
            <a:spAutoFit/>
          </a:bodyPr>
          <a:lstStyle/>
          <a:p>
            <a:r>
              <a:rPr lang="en-IN" sz="2000" b="1" dirty="0">
                <a:solidFill>
                  <a:schemeClr val="bg1"/>
                </a:solidFill>
              </a:rPr>
              <a:t>Step:3</a:t>
            </a:r>
            <a:endParaRPr lang="en-US" sz="2000" b="1" dirty="0">
              <a:solidFill>
                <a:schemeClr val="bg1"/>
              </a:solidFill>
            </a:endParaRPr>
          </a:p>
        </p:txBody>
      </p:sp>
      <p:sp>
        <p:nvSpPr>
          <p:cNvPr id="38" name="TextBox 37"/>
          <p:cNvSpPr txBox="1"/>
          <p:nvPr/>
        </p:nvSpPr>
        <p:spPr>
          <a:xfrm>
            <a:off x="6316980" y="672937"/>
            <a:ext cx="5669280" cy="430887"/>
          </a:xfrm>
          <a:prstGeom prst="rect">
            <a:avLst/>
          </a:prstGeom>
          <a:noFill/>
        </p:spPr>
        <p:txBody>
          <a:bodyPr wrap="square" rtlCol="0">
            <a:spAutoFit/>
          </a:bodyPr>
          <a:lstStyle/>
          <a:p>
            <a:pPr algn="ctr"/>
            <a:r>
              <a:rPr lang="en-US" sz="2200" b="1" dirty="0">
                <a:solidFill>
                  <a:schemeClr val="accent5"/>
                </a:solidFill>
              </a:rPr>
              <a:t>The minimum spanning tree for the given graph.</a:t>
            </a:r>
          </a:p>
        </p:txBody>
      </p:sp>
      <p:graphicFrame>
        <p:nvGraphicFramePr>
          <p:cNvPr id="39" name="Table 38"/>
          <p:cNvGraphicFramePr>
            <a:graphicFrameLocks noGrp="1"/>
          </p:cNvGraphicFramePr>
          <p:nvPr/>
        </p:nvGraphicFramePr>
        <p:xfrm>
          <a:off x="6531430" y="1238889"/>
          <a:ext cx="5120640" cy="3657600"/>
        </p:xfrm>
        <a:graphic>
          <a:graphicData uri="http://schemas.openxmlformats.org/drawingml/2006/table">
            <a:tbl>
              <a:tblPr firstRow="1" bandRow="1">
                <a:tableStyleId>{5C22544A-7EE6-4342-B048-85BDC9FD1C3A}</a:tableStyleId>
              </a:tblPr>
              <a:tblGrid>
                <a:gridCol w="2390247">
                  <a:extLst>
                    <a:ext uri="{9D8B030D-6E8A-4147-A177-3AD203B41FA5}">
                      <a16:colId xmlns:a16="http://schemas.microsoft.com/office/drawing/2014/main" val="1582560717"/>
                    </a:ext>
                  </a:extLst>
                </a:gridCol>
                <a:gridCol w="2730393">
                  <a:extLst>
                    <a:ext uri="{9D8B030D-6E8A-4147-A177-3AD203B41FA5}">
                      <a16:colId xmlns:a16="http://schemas.microsoft.com/office/drawing/2014/main" val="511824500"/>
                    </a:ext>
                  </a:extLst>
                </a:gridCol>
              </a:tblGrid>
              <a:tr h="392804">
                <a:tc>
                  <a:txBody>
                    <a:bodyPr/>
                    <a:lstStyle/>
                    <a:p>
                      <a:pPr algn="ctr"/>
                      <a:r>
                        <a:rPr lang="en-US" sz="2400" dirty="0">
                          <a:solidFill>
                            <a:schemeClr val="accent2">
                              <a:lumMod val="60000"/>
                              <a:lumOff val="40000"/>
                            </a:schemeClr>
                          </a:solidFill>
                        </a:rPr>
                        <a:t>Node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accent2">
                              <a:lumMod val="60000"/>
                              <a:lumOff val="40000"/>
                            </a:schemeClr>
                          </a:solidFill>
                        </a:rPr>
                        <a:t>Edges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574443"/>
                  </a:ext>
                </a:extLst>
              </a:tr>
              <a:tr h="419709">
                <a:tc>
                  <a:txBody>
                    <a:bodyPr/>
                    <a:lstStyle/>
                    <a:p>
                      <a:r>
                        <a:rPr lang="en-US" sz="2400" b="1" dirty="0">
                          <a:solidFill>
                            <a:schemeClr val="accent3"/>
                          </a:solidFill>
                          <a:latin typeface="+mn-lt"/>
                        </a:rPr>
                        <a:t>1</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04744"/>
                  </a:ext>
                </a:extLst>
              </a:tr>
              <a:tr h="419709">
                <a:tc>
                  <a:txBody>
                    <a:bodyPr/>
                    <a:lstStyle/>
                    <a:p>
                      <a:r>
                        <a:rPr lang="en-US" sz="2400" b="1" dirty="0">
                          <a:solidFill>
                            <a:schemeClr val="accent3"/>
                          </a:solidFill>
                          <a:latin typeface="+mn-lt"/>
                        </a:rPr>
                        <a:t>1, 2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latin typeface="+mn-lt"/>
                        </a:rPr>
                        <a:t>{1, 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217928"/>
                  </a:ext>
                </a:extLst>
              </a:tr>
              <a:tr h="419709">
                <a:tc>
                  <a:txBody>
                    <a:bodyPr/>
                    <a:lstStyle/>
                    <a:p>
                      <a:r>
                        <a:rPr lang="en-US" sz="2400" b="1" dirty="0">
                          <a:solidFill>
                            <a:schemeClr val="accent3"/>
                          </a:solidFill>
                          <a:latin typeface="+mn-lt"/>
                        </a:rPr>
                        <a:t>1, 2, 3</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latin typeface="+mn-lt"/>
                        </a:rPr>
                        <a:t>{2, 3}</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933460"/>
                  </a:ext>
                </a:extLst>
              </a:tr>
              <a:tr h="419709">
                <a:tc>
                  <a:txBody>
                    <a:bodyPr/>
                    <a:lstStyle/>
                    <a:p>
                      <a:r>
                        <a:rPr lang="en-US" sz="2400" b="1" dirty="0">
                          <a:solidFill>
                            <a:schemeClr val="accent3"/>
                          </a:solidFill>
                          <a:latin typeface="+mn-lt"/>
                        </a:rPr>
                        <a:t>1, 2, 3, 4</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latin typeface="+mn-lt"/>
                        </a:rPr>
                        <a:t>{1, 4}</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772278"/>
                  </a:ext>
                </a:extLst>
              </a:tr>
              <a:tr h="419709">
                <a:tc>
                  <a:txBody>
                    <a:bodyPr/>
                    <a:lstStyle/>
                    <a:p>
                      <a:r>
                        <a:rPr lang="en-US" sz="2400" b="1" dirty="0">
                          <a:solidFill>
                            <a:schemeClr val="accent3"/>
                          </a:solidFill>
                          <a:latin typeface="+mn-lt"/>
                        </a:rPr>
                        <a:t>1, 2, 3, 4, 5</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latin typeface="+mn-lt"/>
                        </a:rPr>
                        <a:t>{4, 5}</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5955693"/>
                  </a:ext>
                </a:extLst>
              </a:tr>
              <a:tr h="419709">
                <a:tc>
                  <a:txBody>
                    <a:bodyPr/>
                    <a:lstStyle/>
                    <a:p>
                      <a:r>
                        <a:rPr lang="en-US" sz="2400" b="1" dirty="0">
                          <a:solidFill>
                            <a:schemeClr val="accent3"/>
                          </a:solidFill>
                          <a:latin typeface="+mn-lt"/>
                        </a:rPr>
                        <a:t>1, 2, 3, 4, 5, 7</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effectLst/>
                          <a:latin typeface="+mn-lt"/>
                          <a:ea typeface="Times New Roman" panose="02020603050405020304" pitchFamily="18" charset="0"/>
                          <a:cs typeface="Shruti" panose="020B0502040204020203" pitchFamily="34" charset="0"/>
                        </a:rPr>
                        <a:t>{4, 7}</a:t>
                      </a:r>
                      <a:endParaRPr lang="en-US" sz="2400" b="1" dirty="0">
                        <a:solidFill>
                          <a:schemeClr val="accent3"/>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576407"/>
                  </a:ext>
                </a:extLst>
              </a:tr>
              <a:tr h="419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3"/>
                          </a:solidFill>
                          <a:latin typeface="+mn-lt"/>
                        </a:rPr>
                        <a:t>1, 2, 3, 4, 5, 6,</a:t>
                      </a:r>
                      <a:r>
                        <a:rPr lang="en-US" sz="2400" b="1" baseline="0" dirty="0">
                          <a:solidFill>
                            <a:schemeClr val="accent3"/>
                          </a:solidFill>
                          <a:latin typeface="+mn-lt"/>
                        </a:rPr>
                        <a:t> 7</a:t>
                      </a:r>
                      <a:endParaRPr lang="en-US" sz="2400" b="1" dirty="0">
                        <a:solidFill>
                          <a:schemeClr val="accent3"/>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dirty="0">
                          <a:solidFill>
                            <a:schemeClr val="accent3"/>
                          </a:solidFill>
                          <a:latin typeface="+mn-lt"/>
                        </a:rPr>
                        <a:t>{6,</a:t>
                      </a:r>
                      <a:r>
                        <a:rPr lang="en-US" sz="2400" b="1" baseline="0" dirty="0">
                          <a:solidFill>
                            <a:schemeClr val="accent3"/>
                          </a:solidFill>
                          <a:latin typeface="+mn-lt"/>
                        </a:rPr>
                        <a:t> 7}</a:t>
                      </a:r>
                      <a:endParaRPr lang="en-US" sz="2400" b="1" dirty="0">
                        <a:solidFill>
                          <a:schemeClr val="accent3"/>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2978437"/>
                  </a:ext>
                </a:extLst>
              </a:tr>
            </a:tbl>
          </a:graphicData>
        </a:graphic>
      </p:graphicFrame>
      <p:sp>
        <p:nvSpPr>
          <p:cNvPr id="49" name="Rectangle 48"/>
          <p:cNvSpPr/>
          <p:nvPr/>
        </p:nvSpPr>
        <p:spPr>
          <a:xfrm>
            <a:off x="8897598" y="5053221"/>
            <a:ext cx="2780211" cy="461665"/>
          </a:xfrm>
          <a:prstGeom prst="rect">
            <a:avLst/>
          </a:prstGeom>
          <a:solidFill>
            <a:srgbClr val="F9C5D7"/>
          </a:solidFill>
        </p:spPr>
        <p:txBody>
          <a:bodyPr wrap="square">
            <a:spAutoFit/>
          </a:bodyPr>
          <a:lstStyle/>
          <a:p>
            <a:pPr algn="ctr"/>
            <a:r>
              <a:rPr lang="en-US" sz="2400" b="1" dirty="0">
                <a:solidFill>
                  <a:srgbClr val="AD1457"/>
                </a:solidFill>
              </a:rPr>
              <a:t>Total Cost  = 17</a:t>
            </a:r>
          </a:p>
        </p:txBody>
      </p:sp>
    </p:spTree>
    <p:extLst>
      <p:ext uri="{BB962C8B-B14F-4D97-AF65-F5344CB8AC3E}">
        <p14:creationId xmlns:p14="http://schemas.microsoft.com/office/powerpoint/2010/main" val="288044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2000"/>
                                        <p:tgtEl>
                                          <p:spTgt spid="39"/>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 – Example 1</a:t>
            </a:r>
          </a:p>
        </p:txBody>
      </p:sp>
      <p:graphicFrame>
        <p:nvGraphicFramePr>
          <p:cNvPr id="3" name="Table 2"/>
          <p:cNvGraphicFramePr>
            <a:graphicFrameLocks noGrp="1"/>
          </p:cNvGraphicFramePr>
          <p:nvPr/>
        </p:nvGraphicFramePr>
        <p:xfrm>
          <a:off x="2050357" y="3213846"/>
          <a:ext cx="8091286" cy="3334512"/>
        </p:xfrm>
        <a:graphic>
          <a:graphicData uri="http://schemas.openxmlformats.org/drawingml/2006/table">
            <a:tbl>
              <a:tblPr firstRow="1" firstCol="1" bandRow="1">
                <a:tableStyleId>{5C22544A-7EE6-4342-B048-85BDC9FD1C3A}</a:tableStyleId>
              </a:tblPr>
              <a:tblGrid>
                <a:gridCol w="799521">
                  <a:extLst>
                    <a:ext uri="{9D8B030D-6E8A-4147-A177-3AD203B41FA5}">
                      <a16:colId xmlns:a16="http://schemas.microsoft.com/office/drawing/2014/main" val="3576670481"/>
                    </a:ext>
                  </a:extLst>
                </a:gridCol>
                <a:gridCol w="1291048">
                  <a:extLst>
                    <a:ext uri="{9D8B030D-6E8A-4147-A177-3AD203B41FA5}">
                      <a16:colId xmlns:a16="http://schemas.microsoft.com/office/drawing/2014/main" val="363215103"/>
                    </a:ext>
                  </a:extLst>
                </a:gridCol>
                <a:gridCol w="1971271">
                  <a:extLst>
                    <a:ext uri="{9D8B030D-6E8A-4147-A177-3AD203B41FA5}">
                      <a16:colId xmlns:a16="http://schemas.microsoft.com/office/drawing/2014/main" val="1607079190"/>
                    </a:ext>
                  </a:extLst>
                </a:gridCol>
                <a:gridCol w="4029446">
                  <a:extLst>
                    <a:ext uri="{9D8B030D-6E8A-4147-A177-3AD203B41FA5}">
                      <a16:colId xmlns:a16="http://schemas.microsoft.com/office/drawing/2014/main" val="3217155832"/>
                    </a:ext>
                  </a:extLst>
                </a:gridCol>
              </a:tblGrid>
              <a:tr h="958919">
                <a:tc>
                  <a:txBody>
                    <a:bodyPr/>
                    <a:lstStyle/>
                    <a:p>
                      <a:pPr marL="0" marR="0" algn="ctr">
                        <a:lnSpc>
                          <a:spcPct val="115000"/>
                        </a:lnSpc>
                        <a:spcBef>
                          <a:spcPts val="0"/>
                        </a:spcBef>
                        <a:spcAft>
                          <a:spcPts val="0"/>
                        </a:spcAft>
                      </a:pPr>
                      <a:r>
                        <a:rPr lang="en-US" sz="2000" dirty="0">
                          <a:solidFill>
                            <a:srgbClr val="C00000"/>
                          </a:solidFill>
                          <a:effectLst/>
                        </a:rPr>
                        <a:t>Step</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Edge Selected {u, v}</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Set B</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rgbClr val="C00000"/>
                          </a:solidFill>
                          <a:effectLst/>
                        </a:rPr>
                        <a:t>Edges Considered</a:t>
                      </a:r>
                      <a:endParaRPr lang="en-US" sz="2000" dirty="0">
                        <a:solidFill>
                          <a:srgbClr val="C00000"/>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27897"/>
                  </a:ext>
                </a:extLst>
              </a:tr>
              <a:tr h="319640">
                <a:tc>
                  <a:txBody>
                    <a:bodyPr/>
                    <a:lstStyle/>
                    <a:p>
                      <a:pPr marL="0" marR="0" algn="ctr">
                        <a:lnSpc>
                          <a:spcPct val="115000"/>
                        </a:lnSpc>
                        <a:spcBef>
                          <a:spcPts val="0"/>
                        </a:spcBef>
                        <a:spcAft>
                          <a:spcPts val="0"/>
                        </a:spcAft>
                      </a:pPr>
                      <a:r>
                        <a:rPr lang="en-US" sz="2000" dirty="0" err="1">
                          <a:solidFill>
                            <a:schemeClr val="tx1"/>
                          </a:solidFill>
                          <a:effectLst/>
                        </a:rPr>
                        <a:t>Init.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0658536"/>
                  </a:ext>
                </a:extLst>
              </a:tr>
              <a:tr h="319640">
                <a:tc>
                  <a:txBody>
                    <a:bodyPr/>
                    <a:lstStyle/>
                    <a:p>
                      <a:pPr marL="0" marR="0" algn="ctr">
                        <a:lnSpc>
                          <a:spcPct val="115000"/>
                        </a:lnSpc>
                        <a:spcBef>
                          <a:spcPts val="0"/>
                        </a:spcBef>
                        <a:spcAft>
                          <a:spcPts val="0"/>
                        </a:spcAft>
                      </a:pPr>
                      <a:r>
                        <a:rPr lang="en-US" sz="2000" b="0" dirty="0">
                          <a:solidFill>
                            <a:schemeClr val="tx1"/>
                          </a:solidFill>
                          <a:effectLst/>
                        </a:rPr>
                        <a:t>1</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 2}</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b="1" dirty="0">
                          <a:solidFill>
                            <a:srgbClr val="AD1457"/>
                          </a:solidFill>
                          <a:effectLst/>
                        </a:rPr>
                        <a:t>{1,2} </a:t>
                      </a:r>
                      <a:r>
                        <a:rPr lang="en-US" sz="2000" dirty="0">
                          <a:solidFill>
                            <a:schemeClr val="tx1"/>
                          </a:solidFill>
                          <a:effectLst/>
                        </a:rPr>
                        <a:t>{1,4}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234964"/>
                  </a:ext>
                </a:extLst>
              </a:tr>
              <a:tr h="319640">
                <a:tc>
                  <a:txBody>
                    <a:bodyPr/>
                    <a:lstStyle/>
                    <a:p>
                      <a:pPr marL="0" marR="0" algn="ctr">
                        <a:lnSpc>
                          <a:spcPct val="115000"/>
                        </a:lnSpc>
                        <a:spcBef>
                          <a:spcPts val="0"/>
                        </a:spcBef>
                        <a:spcAft>
                          <a:spcPts val="0"/>
                        </a:spcAft>
                      </a:pPr>
                      <a:r>
                        <a:rPr lang="en-US" sz="2000" b="0" dirty="0">
                          <a:solidFill>
                            <a:schemeClr val="tx1"/>
                          </a:solidFill>
                          <a:effectLst/>
                        </a:rPr>
                        <a:t>2</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{2, 3}</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{1,4} </a:t>
                      </a:r>
                      <a:r>
                        <a:rPr lang="en-US" sz="2000" b="1" dirty="0">
                          <a:solidFill>
                            <a:srgbClr val="AD1457"/>
                          </a:solidFill>
                          <a:effectLst/>
                        </a:rPr>
                        <a:t>{2,3} </a:t>
                      </a:r>
                      <a:r>
                        <a:rPr lang="en-US" sz="2000" dirty="0">
                          <a:solidFill>
                            <a:schemeClr val="tx1"/>
                          </a:solidFill>
                          <a:effectLst/>
                        </a:rPr>
                        <a:t>{2,4} {2,5}</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7923097"/>
                  </a:ext>
                </a:extLst>
              </a:tr>
              <a:tr h="319640">
                <a:tc>
                  <a:txBody>
                    <a:bodyPr/>
                    <a:lstStyle/>
                    <a:p>
                      <a:pPr marL="0" marR="0" algn="ctr">
                        <a:lnSpc>
                          <a:spcPct val="115000"/>
                        </a:lnSpc>
                        <a:spcBef>
                          <a:spcPts val="0"/>
                        </a:spcBef>
                        <a:spcAft>
                          <a:spcPts val="0"/>
                        </a:spcAft>
                      </a:pPr>
                      <a:r>
                        <a:rPr lang="en-US" sz="2000" b="0" dirty="0">
                          <a:solidFill>
                            <a:schemeClr val="tx1"/>
                          </a:solidFill>
                          <a:effectLst/>
                        </a:rPr>
                        <a:t>3</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 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b="1" dirty="0">
                          <a:solidFill>
                            <a:srgbClr val="AD1457"/>
                          </a:solidFill>
                          <a:effectLst/>
                        </a:rPr>
                        <a:t>{1,4} </a:t>
                      </a:r>
                      <a:r>
                        <a:rPr lang="en-US" sz="2000" b="0" dirty="0">
                          <a:solidFill>
                            <a:schemeClr val="tx1"/>
                          </a:solidFill>
                          <a:effectLst/>
                        </a:rPr>
                        <a:t>{</a:t>
                      </a:r>
                      <a:r>
                        <a:rPr lang="en-US" sz="2000" dirty="0">
                          <a:solidFill>
                            <a:schemeClr val="tx1"/>
                          </a:solidFill>
                          <a:effectLst/>
                        </a:rPr>
                        <a:t>2,4} {2,5} {3,5} {3,6}</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160645"/>
                  </a:ext>
                </a:extLst>
              </a:tr>
              <a:tr h="319640">
                <a:tc>
                  <a:txBody>
                    <a:bodyPr/>
                    <a:lstStyle/>
                    <a:p>
                      <a:pPr marL="0" marR="0" algn="ctr">
                        <a:lnSpc>
                          <a:spcPct val="115000"/>
                        </a:lnSpc>
                        <a:spcBef>
                          <a:spcPts val="0"/>
                        </a:spcBef>
                        <a:spcAft>
                          <a:spcPts val="0"/>
                        </a:spcAft>
                      </a:pPr>
                      <a:r>
                        <a:rPr lang="en-US" sz="2000" b="0" dirty="0">
                          <a:solidFill>
                            <a:schemeClr val="tx1"/>
                          </a:solidFill>
                          <a:effectLst/>
                        </a:rPr>
                        <a:t>4</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{4, 5}</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{1,2,3,4,5}</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a:t>
                      </a:r>
                      <a:r>
                        <a:rPr lang="en-US" sz="2000" b="1" dirty="0">
                          <a:solidFill>
                            <a:srgbClr val="AD1457"/>
                          </a:solidFill>
                          <a:effectLst/>
                        </a:rPr>
                        <a:t>{4,5} </a:t>
                      </a:r>
                      <a:r>
                        <a:rPr lang="en-US" sz="2000" dirty="0">
                          <a:solidFill>
                            <a:schemeClr val="tx1"/>
                          </a:solidFill>
                          <a:effectLst/>
                        </a:rPr>
                        <a:t>{4,7}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235520"/>
                  </a:ext>
                </a:extLst>
              </a:tr>
              <a:tr h="319640">
                <a:tc>
                  <a:txBody>
                    <a:bodyPr/>
                    <a:lstStyle/>
                    <a:p>
                      <a:pPr marL="0" marR="0" algn="ctr">
                        <a:lnSpc>
                          <a:spcPct val="115000"/>
                        </a:lnSpc>
                        <a:spcBef>
                          <a:spcPts val="0"/>
                        </a:spcBef>
                        <a:spcAft>
                          <a:spcPts val="0"/>
                        </a:spcAft>
                      </a:pPr>
                      <a:r>
                        <a:rPr lang="en-US" sz="2000" b="0" dirty="0">
                          <a:solidFill>
                            <a:schemeClr val="tx1"/>
                          </a:solidFill>
                          <a:effectLst/>
                        </a:rPr>
                        <a:t>5</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{4, 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{1,2,3,4,5,7}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a:t>
                      </a:r>
                      <a:r>
                        <a:rPr lang="en-US" sz="2000" b="1" dirty="0">
                          <a:solidFill>
                            <a:srgbClr val="AD1457"/>
                          </a:solidFill>
                          <a:effectLst/>
                        </a:rPr>
                        <a:t>{4,7} </a:t>
                      </a:r>
                      <a:r>
                        <a:rPr lang="en-US" sz="2000" dirty="0">
                          <a:solidFill>
                            <a:schemeClr val="tx1"/>
                          </a:solidFill>
                          <a:effectLst/>
                        </a:rPr>
                        <a:t>{5,6} {5,7}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00324"/>
                  </a:ext>
                </a:extLst>
              </a:tr>
              <a:tr h="319640">
                <a:tc>
                  <a:txBody>
                    <a:bodyPr/>
                    <a:lstStyle/>
                    <a:p>
                      <a:pPr marL="0" marR="0" algn="ctr">
                        <a:lnSpc>
                          <a:spcPct val="115000"/>
                        </a:lnSpc>
                        <a:spcBef>
                          <a:spcPts val="0"/>
                        </a:spcBef>
                        <a:spcAft>
                          <a:spcPts val="0"/>
                        </a:spcAft>
                      </a:pPr>
                      <a:r>
                        <a:rPr lang="en-US" sz="2000" b="0" dirty="0">
                          <a:solidFill>
                            <a:schemeClr val="tx1"/>
                          </a:solidFill>
                          <a:effectLst/>
                        </a:rPr>
                        <a:t>6</a:t>
                      </a:r>
                      <a:endParaRPr lang="en-US" sz="2000" b="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{6,7}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chemeClr val="tx1"/>
                          </a:solidFill>
                          <a:effectLst/>
                        </a:rPr>
                        <a:t>{1,2,3,4,5,6,7}</a:t>
                      </a:r>
                      <a:endParaRPr lang="en-US" sz="2000" dirty="0">
                        <a:solidFill>
                          <a:schemeClr val="tx1"/>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000" dirty="0">
                          <a:solidFill>
                            <a:schemeClr val="tx1"/>
                          </a:solidFill>
                          <a:effectLst/>
                        </a:rPr>
                        <a:t>{2,4} {2,5} {3,5} {3,6} {5,6} {5,7} </a:t>
                      </a:r>
                      <a:r>
                        <a:rPr lang="en-US" sz="2000" b="1" dirty="0">
                          <a:solidFill>
                            <a:srgbClr val="AD1457"/>
                          </a:solidFill>
                          <a:effectLst/>
                        </a:rPr>
                        <a:t>{6,7}</a:t>
                      </a:r>
                      <a:endParaRPr lang="en-US" sz="2000" b="1" dirty="0">
                        <a:solidFill>
                          <a:srgbClr val="AD1457"/>
                        </a:solidFill>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755033"/>
                  </a:ext>
                </a:extLst>
              </a:tr>
            </a:tbl>
          </a:graphicData>
        </a:graphic>
      </p:graphicFrame>
      <p:cxnSp>
        <p:nvCxnSpPr>
          <p:cNvPr id="4" name="Straight Arrow Connector 3"/>
          <p:cNvCxnSpPr/>
          <p:nvPr/>
        </p:nvCxnSpPr>
        <p:spPr>
          <a:xfrm>
            <a:off x="5255656" y="1371600"/>
            <a:ext cx="16764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304162" y="737909"/>
            <a:ext cx="1394915" cy="461665"/>
          </a:xfrm>
          <a:prstGeom prst="rect">
            <a:avLst/>
          </a:prstGeom>
          <a:solidFill>
            <a:schemeClr val="accent2">
              <a:lumMod val="20000"/>
              <a:lumOff val="80000"/>
            </a:schemeClr>
          </a:solidFill>
        </p:spPr>
        <p:txBody>
          <a:bodyPr wrap="square" rtlCol="0">
            <a:spAutoFit/>
          </a:bodyPr>
          <a:lstStyle/>
          <a:p>
            <a:r>
              <a:rPr lang="en-US" sz="2400" b="1" dirty="0">
                <a:solidFill>
                  <a:srgbClr val="AD1457"/>
                </a:solidFill>
              </a:rPr>
              <a:t>Cost = 17</a:t>
            </a:r>
          </a:p>
        </p:txBody>
      </p:sp>
      <p:pic>
        <p:nvPicPr>
          <p:cNvPr id="6" name="Picture 5"/>
          <p:cNvPicPr>
            <a:picLocks noChangeAspect="1"/>
          </p:cNvPicPr>
          <p:nvPr/>
        </p:nvPicPr>
        <p:blipFill>
          <a:blip r:embed="rId2"/>
          <a:stretch>
            <a:fillRect/>
          </a:stretch>
        </p:blipFill>
        <p:spPr>
          <a:xfrm>
            <a:off x="1836485" y="242047"/>
            <a:ext cx="2888926" cy="2743200"/>
          </a:xfrm>
          <a:prstGeom prst="rect">
            <a:avLst/>
          </a:prstGeom>
        </p:spPr>
      </p:pic>
      <p:pic>
        <p:nvPicPr>
          <p:cNvPr id="7" name="Picture 6"/>
          <p:cNvPicPr>
            <a:picLocks noChangeAspect="1"/>
          </p:cNvPicPr>
          <p:nvPr/>
        </p:nvPicPr>
        <p:blipFill>
          <a:blip r:embed="rId3"/>
          <a:stretch>
            <a:fillRect/>
          </a:stretch>
        </p:blipFill>
        <p:spPr>
          <a:xfrm>
            <a:off x="7462300" y="242047"/>
            <a:ext cx="2888926" cy="2743200"/>
          </a:xfrm>
          <a:prstGeom prst="rect">
            <a:avLst/>
          </a:prstGeom>
        </p:spPr>
      </p:pic>
    </p:spTree>
    <p:extLst>
      <p:ext uri="{BB962C8B-B14F-4D97-AF65-F5344CB8AC3E}">
        <p14:creationId xmlns:p14="http://schemas.microsoft.com/office/powerpoint/2010/main" val="24236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out)">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p>
        </p:txBody>
      </p:sp>
      <p:pic>
        <p:nvPicPr>
          <p:cNvPr id="7" name="Picture 6">
            <a:extLst>
              <a:ext uri="{FF2B5EF4-FFF2-40B4-BE49-F238E27FC236}">
                <a16:creationId xmlns:a16="http://schemas.microsoft.com/office/drawing/2014/main" id="{27FE1F95-43E9-4A4B-BF6E-8B782D615D8C}"/>
              </a:ext>
            </a:extLst>
          </p:cNvPr>
          <p:cNvPicPr>
            <a:picLocks noChangeAspect="1"/>
          </p:cNvPicPr>
          <p:nvPr/>
        </p:nvPicPr>
        <p:blipFill>
          <a:blip r:embed="rId2"/>
          <a:stretch>
            <a:fillRect/>
          </a:stretch>
        </p:blipFill>
        <p:spPr>
          <a:xfrm>
            <a:off x="268087" y="828952"/>
            <a:ext cx="4743450" cy="3810000"/>
          </a:xfrm>
          <a:prstGeom prst="rect">
            <a:avLst/>
          </a:prstGeom>
        </p:spPr>
      </p:pic>
    </p:spTree>
    <p:extLst>
      <p:ext uri="{BB962C8B-B14F-4D97-AF65-F5344CB8AC3E}">
        <p14:creationId xmlns:p14="http://schemas.microsoft.com/office/powerpoint/2010/main" val="325869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p:sp>
        <p:nvSpPr>
          <p:cNvPr id="3" name="Content Placeholder 2"/>
          <p:cNvSpPr>
            <a:spLocks noGrp="1"/>
          </p:cNvSpPr>
          <p:nvPr>
            <p:ph idx="1"/>
          </p:nvPr>
        </p:nvSpPr>
        <p:spPr/>
        <p:txBody>
          <a:bodyPr/>
          <a:lstStyle/>
          <a:p>
            <a:r>
              <a:rPr lang="en-US" dirty="0"/>
              <a:t>Write the Prim’s Algorithm to find out Minimum Spanning Tree. Apply the same and find MST for the graph given below.</a:t>
            </a:r>
          </a:p>
          <a:p>
            <a:endParaRPr lang="en-US" dirty="0"/>
          </a:p>
        </p:txBody>
      </p:sp>
      <p:sp>
        <p:nvSpPr>
          <p:cNvPr id="4" name="Text Box 56"/>
          <p:cNvSpPr txBox="1">
            <a:spLocks noChangeArrowheads="1"/>
          </p:cNvSpPr>
          <p:nvPr/>
        </p:nvSpPr>
        <p:spPr bwMode="auto">
          <a:xfrm>
            <a:off x="1556665" y="38966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5" name="Line 57"/>
          <p:cNvSpPr>
            <a:spLocks noChangeShapeType="1"/>
          </p:cNvSpPr>
          <p:nvPr/>
        </p:nvSpPr>
        <p:spPr bwMode="auto">
          <a:xfrm flipH="1">
            <a:off x="4257003" y="4201491"/>
            <a:ext cx="381000" cy="762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58"/>
          <p:cNvSpPr txBox="1">
            <a:spLocks noChangeArrowheads="1"/>
          </p:cNvSpPr>
          <p:nvPr/>
        </p:nvSpPr>
        <p:spPr bwMode="auto">
          <a:xfrm>
            <a:off x="4147465" y="4594159"/>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   1</a:t>
            </a:r>
          </a:p>
        </p:txBody>
      </p:sp>
      <p:sp>
        <p:nvSpPr>
          <p:cNvPr id="7" name="Line 59"/>
          <p:cNvSpPr>
            <a:spLocks noChangeShapeType="1"/>
          </p:cNvSpPr>
          <p:nvPr/>
        </p:nvSpPr>
        <p:spPr bwMode="auto">
          <a:xfrm>
            <a:off x="3004465" y="3248991"/>
            <a:ext cx="152400" cy="6858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0"/>
          <p:cNvSpPr>
            <a:spLocks noChangeShapeType="1"/>
          </p:cNvSpPr>
          <p:nvPr/>
        </p:nvSpPr>
        <p:spPr bwMode="auto">
          <a:xfrm flipV="1">
            <a:off x="3309265" y="3363291"/>
            <a:ext cx="533400" cy="762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1"/>
          <p:cNvSpPr>
            <a:spLocks noChangeShapeType="1"/>
          </p:cNvSpPr>
          <p:nvPr/>
        </p:nvSpPr>
        <p:spPr bwMode="auto">
          <a:xfrm flipH="1" flipV="1">
            <a:off x="3156865" y="3287091"/>
            <a:ext cx="1219200" cy="8382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flipV="1">
            <a:off x="1937665" y="4201490"/>
            <a:ext cx="1021894" cy="31442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3"/>
          <p:cNvSpPr>
            <a:spLocks noChangeShapeType="1"/>
          </p:cNvSpPr>
          <p:nvPr/>
        </p:nvSpPr>
        <p:spPr bwMode="auto">
          <a:xfrm flipV="1">
            <a:off x="2852065" y="4276580"/>
            <a:ext cx="1447800" cy="83931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64"/>
          <p:cNvSpPr>
            <a:spLocks noChangeShapeType="1"/>
          </p:cNvSpPr>
          <p:nvPr/>
        </p:nvSpPr>
        <p:spPr bwMode="auto">
          <a:xfrm flipV="1">
            <a:off x="1785264" y="3820490"/>
            <a:ext cx="78607" cy="55025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5"/>
          <p:cNvSpPr>
            <a:spLocks noChangeShapeType="1"/>
          </p:cNvSpPr>
          <p:nvPr/>
        </p:nvSpPr>
        <p:spPr bwMode="auto">
          <a:xfrm>
            <a:off x="2013864" y="3668090"/>
            <a:ext cx="943289" cy="3930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6"/>
          <p:cNvSpPr>
            <a:spLocks noChangeShapeType="1"/>
          </p:cNvSpPr>
          <p:nvPr/>
        </p:nvSpPr>
        <p:spPr bwMode="auto">
          <a:xfrm>
            <a:off x="3201315" y="3091829"/>
            <a:ext cx="609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67"/>
          <p:cNvSpPr>
            <a:spLocks noChangeShapeType="1"/>
          </p:cNvSpPr>
          <p:nvPr/>
        </p:nvSpPr>
        <p:spPr bwMode="auto">
          <a:xfrm>
            <a:off x="4071265" y="3363291"/>
            <a:ext cx="381000" cy="609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68"/>
          <p:cNvSpPr>
            <a:spLocks noChangeArrowheads="1"/>
          </p:cNvSpPr>
          <p:nvPr/>
        </p:nvSpPr>
        <p:spPr bwMode="auto">
          <a:xfrm>
            <a:off x="1556665" y="3515691"/>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69"/>
          <p:cNvSpPr>
            <a:spLocks noChangeArrowheads="1"/>
          </p:cNvSpPr>
          <p:nvPr/>
        </p:nvSpPr>
        <p:spPr bwMode="auto">
          <a:xfrm>
            <a:off x="1709065" y="33632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A</a:t>
            </a:r>
          </a:p>
        </p:txBody>
      </p:sp>
      <p:sp>
        <p:nvSpPr>
          <p:cNvPr id="18" name="Oval 70"/>
          <p:cNvSpPr>
            <a:spLocks noChangeArrowheads="1"/>
          </p:cNvSpPr>
          <p:nvPr/>
        </p:nvSpPr>
        <p:spPr bwMode="auto">
          <a:xfrm>
            <a:off x="1556665" y="42776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H</a:t>
            </a:r>
          </a:p>
        </p:txBody>
      </p:sp>
      <p:sp>
        <p:nvSpPr>
          <p:cNvPr id="19" name="Oval 71"/>
          <p:cNvSpPr>
            <a:spLocks noChangeArrowheads="1"/>
          </p:cNvSpPr>
          <p:nvPr/>
        </p:nvSpPr>
        <p:spPr bwMode="auto">
          <a:xfrm>
            <a:off x="2928265" y="38966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B</a:t>
            </a:r>
          </a:p>
        </p:txBody>
      </p:sp>
      <p:sp>
        <p:nvSpPr>
          <p:cNvPr id="20" name="Oval 72"/>
          <p:cNvSpPr>
            <a:spLocks noChangeArrowheads="1"/>
          </p:cNvSpPr>
          <p:nvPr/>
        </p:nvSpPr>
        <p:spPr bwMode="auto">
          <a:xfrm>
            <a:off x="2775865" y="29060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F</a:t>
            </a:r>
          </a:p>
        </p:txBody>
      </p:sp>
      <p:sp>
        <p:nvSpPr>
          <p:cNvPr id="21" name="Oval 73"/>
          <p:cNvSpPr>
            <a:spLocks noChangeArrowheads="1"/>
          </p:cNvSpPr>
          <p:nvPr/>
        </p:nvSpPr>
        <p:spPr bwMode="auto">
          <a:xfrm>
            <a:off x="3842665" y="48872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E</a:t>
            </a:r>
          </a:p>
        </p:txBody>
      </p:sp>
      <p:sp>
        <p:nvSpPr>
          <p:cNvPr id="22" name="Oval 74"/>
          <p:cNvSpPr>
            <a:spLocks noChangeArrowheads="1"/>
          </p:cNvSpPr>
          <p:nvPr/>
        </p:nvSpPr>
        <p:spPr bwMode="auto">
          <a:xfrm>
            <a:off x="4299865" y="39728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dirty="0">
                <a:solidFill>
                  <a:schemeClr val="bg1"/>
                </a:solidFill>
              </a:rPr>
              <a:t>D</a:t>
            </a:r>
          </a:p>
        </p:txBody>
      </p:sp>
      <p:sp>
        <p:nvSpPr>
          <p:cNvPr id="23" name="Oval 75"/>
          <p:cNvSpPr>
            <a:spLocks noChangeArrowheads="1"/>
          </p:cNvSpPr>
          <p:nvPr/>
        </p:nvSpPr>
        <p:spPr bwMode="auto">
          <a:xfrm>
            <a:off x="3766465" y="29822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C</a:t>
            </a:r>
          </a:p>
        </p:txBody>
      </p:sp>
      <p:sp>
        <p:nvSpPr>
          <p:cNvPr id="24" name="Oval 76"/>
          <p:cNvSpPr>
            <a:spLocks noChangeArrowheads="1"/>
          </p:cNvSpPr>
          <p:nvPr/>
        </p:nvSpPr>
        <p:spPr bwMode="auto">
          <a:xfrm>
            <a:off x="2547265" y="4887291"/>
            <a:ext cx="457200" cy="457200"/>
          </a:xfrm>
          <a:prstGeom prst="ellipse">
            <a:avLst/>
          </a:prstGeom>
          <a:solidFill>
            <a:srgbClr val="002060"/>
          </a:solidFill>
          <a:ln w="28575">
            <a:solidFill>
              <a:schemeClr val="accent1">
                <a:lumMod val="75000"/>
              </a:schemeClr>
            </a:solidFill>
            <a:round/>
            <a:headEnd/>
            <a:tailEnd/>
          </a:ln>
          <a:effectLst/>
        </p:spPr>
        <p:txBody>
          <a:bodyPr wrap="none" anchor="ctr"/>
          <a:lstStyle/>
          <a:p>
            <a:pPr>
              <a:buFontTx/>
              <a:buNone/>
            </a:pPr>
            <a:r>
              <a:rPr lang="en-US" altLang="en-US" sz="2400" b="1">
                <a:solidFill>
                  <a:schemeClr val="bg1"/>
                </a:solidFill>
              </a:rPr>
              <a:t>G</a:t>
            </a:r>
          </a:p>
        </p:txBody>
      </p:sp>
      <p:sp>
        <p:nvSpPr>
          <p:cNvPr id="25" name="Line 77"/>
          <p:cNvSpPr>
            <a:spLocks noChangeShapeType="1"/>
          </p:cNvSpPr>
          <p:nvPr/>
        </p:nvSpPr>
        <p:spPr bwMode="auto">
          <a:xfrm>
            <a:off x="3309265" y="4277690"/>
            <a:ext cx="609600" cy="67413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78"/>
          <p:cNvSpPr>
            <a:spLocks noChangeShapeType="1"/>
          </p:cNvSpPr>
          <p:nvPr/>
        </p:nvSpPr>
        <p:spPr bwMode="auto">
          <a:xfrm flipH="1">
            <a:off x="3004465" y="5192091"/>
            <a:ext cx="838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79"/>
          <p:cNvSpPr>
            <a:spLocks noChangeShapeType="1"/>
          </p:cNvSpPr>
          <p:nvPr/>
        </p:nvSpPr>
        <p:spPr bwMode="auto">
          <a:xfrm flipH="1" flipV="1">
            <a:off x="1937664" y="4658690"/>
            <a:ext cx="628859" cy="3930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80"/>
          <p:cNvSpPr txBox="1">
            <a:spLocks noChangeArrowheads="1"/>
          </p:cNvSpPr>
          <p:nvPr/>
        </p:nvSpPr>
        <p:spPr bwMode="auto">
          <a:xfrm>
            <a:off x="3309265" y="51158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29" name="Text Box 81"/>
          <p:cNvSpPr txBox="1">
            <a:spLocks noChangeArrowheads="1"/>
          </p:cNvSpPr>
          <p:nvPr/>
        </p:nvSpPr>
        <p:spPr bwMode="auto">
          <a:xfrm>
            <a:off x="3134640" y="45062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30" name="Text Box 82"/>
          <p:cNvSpPr txBox="1">
            <a:spLocks noChangeArrowheads="1"/>
          </p:cNvSpPr>
          <p:nvPr/>
        </p:nvSpPr>
        <p:spPr bwMode="auto">
          <a:xfrm>
            <a:off x="3439440" y="4201491"/>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1" name="Text Box 83"/>
          <p:cNvSpPr txBox="1">
            <a:spLocks noChangeArrowheads="1"/>
          </p:cNvSpPr>
          <p:nvPr/>
        </p:nvSpPr>
        <p:spPr bwMode="auto">
          <a:xfrm>
            <a:off x="3766465" y="3787154"/>
            <a:ext cx="46831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6</a:t>
            </a:r>
          </a:p>
        </p:txBody>
      </p:sp>
      <p:sp>
        <p:nvSpPr>
          <p:cNvPr id="32" name="Text Box 84"/>
          <p:cNvSpPr txBox="1">
            <a:spLocks noChangeArrowheads="1"/>
          </p:cNvSpPr>
          <p:nvPr/>
        </p:nvSpPr>
        <p:spPr bwMode="auto">
          <a:xfrm>
            <a:off x="4223665" y="34394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33" name="Text Box 85"/>
          <p:cNvSpPr txBox="1">
            <a:spLocks noChangeArrowheads="1"/>
          </p:cNvSpPr>
          <p:nvPr/>
        </p:nvSpPr>
        <p:spPr bwMode="auto">
          <a:xfrm>
            <a:off x="3298153" y="35156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34" name="Text Box 88"/>
          <p:cNvSpPr txBox="1">
            <a:spLocks noChangeArrowheads="1"/>
          </p:cNvSpPr>
          <p:nvPr/>
        </p:nvSpPr>
        <p:spPr bwMode="auto">
          <a:xfrm>
            <a:off x="2463626" y="35918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8</a:t>
            </a:r>
          </a:p>
        </p:txBody>
      </p:sp>
      <p:sp>
        <p:nvSpPr>
          <p:cNvPr id="35" name="Text Box 89"/>
          <p:cNvSpPr txBox="1">
            <a:spLocks noChangeArrowheads="1"/>
          </p:cNvSpPr>
          <p:nvPr/>
        </p:nvSpPr>
        <p:spPr bwMode="auto">
          <a:xfrm>
            <a:off x="2242465" y="40490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4</a:t>
            </a:r>
          </a:p>
        </p:txBody>
      </p:sp>
      <p:sp>
        <p:nvSpPr>
          <p:cNvPr id="36" name="Text Box 90"/>
          <p:cNvSpPr txBox="1">
            <a:spLocks noChangeArrowheads="1"/>
          </p:cNvSpPr>
          <p:nvPr/>
        </p:nvSpPr>
        <p:spPr bwMode="auto">
          <a:xfrm>
            <a:off x="2078953" y="4801566"/>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3</a:t>
            </a:r>
          </a:p>
        </p:txBody>
      </p:sp>
      <p:sp>
        <p:nvSpPr>
          <p:cNvPr id="37" name="Line 91"/>
          <p:cNvSpPr>
            <a:spLocks noChangeShapeType="1"/>
          </p:cNvSpPr>
          <p:nvPr/>
        </p:nvSpPr>
        <p:spPr bwMode="auto">
          <a:xfrm flipV="1">
            <a:off x="2052244" y="3093747"/>
            <a:ext cx="725896" cy="280025"/>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92"/>
          <p:cNvSpPr txBox="1">
            <a:spLocks noChangeArrowheads="1"/>
          </p:cNvSpPr>
          <p:nvPr/>
        </p:nvSpPr>
        <p:spPr bwMode="auto">
          <a:xfrm>
            <a:off x="2166265" y="2906091"/>
            <a:ext cx="479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10</a:t>
            </a:r>
          </a:p>
        </p:txBody>
      </p:sp>
      <p:sp>
        <p:nvSpPr>
          <p:cNvPr id="39" name="Text Box 84"/>
          <p:cNvSpPr txBox="1">
            <a:spLocks noChangeArrowheads="1"/>
          </p:cNvSpPr>
          <p:nvPr/>
        </p:nvSpPr>
        <p:spPr bwMode="auto">
          <a:xfrm>
            <a:off x="3309265" y="278758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40" name="Text Box 87"/>
          <p:cNvSpPr txBox="1">
            <a:spLocks noChangeArrowheads="1"/>
          </p:cNvSpPr>
          <p:nvPr/>
        </p:nvSpPr>
        <p:spPr bwMode="auto">
          <a:xfrm>
            <a:off x="2852065" y="3439490"/>
            <a:ext cx="314429"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None/>
            </a:pPr>
            <a:r>
              <a:rPr lang="en-US" altLang="en-US" b="1"/>
              <a:t>4</a:t>
            </a:r>
          </a:p>
        </p:txBody>
      </p:sp>
      <p:cxnSp>
        <p:nvCxnSpPr>
          <p:cNvPr id="41" name="Straight Connector 40"/>
          <p:cNvCxnSpPr/>
          <p:nvPr/>
        </p:nvCxnSpPr>
        <p:spPr>
          <a:xfrm flipH="1">
            <a:off x="5184750" y="2512028"/>
            <a:ext cx="908" cy="314094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1556664" y="229200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rgbClr val="AD1457"/>
                          </a:solidFill>
                          <a:latin typeface="Cambria Math" panose="02040503050406030204" pitchFamily="18" charset="0"/>
                        </a:rPr>
                        <m:t>𝟏</m:t>
                      </m:r>
                      <m:r>
                        <a:rPr lang="en-US" sz="2400" b="1" i="1" dirty="0" smtClean="0">
                          <a:solidFill>
                            <a:srgbClr val="AD1457"/>
                          </a:solidFill>
                          <a:latin typeface="Cambria Math" panose="02040503050406030204" pitchFamily="18" charset="0"/>
                        </a:rPr>
                        <m:t>.</m:t>
                      </m:r>
                    </m:oMath>
                  </m:oMathPara>
                </a14:m>
                <a:endParaRPr lang="en-US" sz="2400" b="1" dirty="0">
                  <a:solidFill>
                    <a:srgbClr val="AD1457"/>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556664" y="2292009"/>
                <a:ext cx="457200" cy="461665"/>
              </a:xfrm>
              <a:prstGeom prst="rect">
                <a:avLst/>
              </a:prstGeom>
              <a:blipFill>
                <a:blip r:embed="rId2"/>
                <a:stretch>
                  <a:fillRect/>
                </a:stretch>
              </a:blipFill>
            </p:spPr>
            <p:txBody>
              <a:bodyPr/>
              <a:lstStyle/>
              <a:p>
                <a:r>
                  <a:rPr lang="en-US">
                    <a:noFill/>
                  </a:rPr>
                  <a:t> </a:t>
                </a:r>
              </a:p>
            </p:txBody>
          </p:sp>
        </mc:Fallback>
      </mc:AlternateContent>
      <p:sp>
        <p:nvSpPr>
          <p:cNvPr id="43" name="Oval 42"/>
          <p:cNvSpPr/>
          <p:nvPr/>
        </p:nvSpPr>
        <p:spPr>
          <a:xfrm>
            <a:off x="7424065" y="2753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44" name="Oval 43"/>
          <p:cNvSpPr/>
          <p:nvPr/>
        </p:nvSpPr>
        <p:spPr>
          <a:xfrm>
            <a:off x="6814465" y="32870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5" name="Oval 44"/>
          <p:cNvSpPr/>
          <p:nvPr/>
        </p:nvSpPr>
        <p:spPr>
          <a:xfrm>
            <a:off x="8109865" y="32870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46" name="Oval 45"/>
          <p:cNvSpPr/>
          <p:nvPr/>
        </p:nvSpPr>
        <p:spPr>
          <a:xfrm>
            <a:off x="6357265" y="3896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7" name="Oval 46"/>
          <p:cNvSpPr/>
          <p:nvPr/>
        </p:nvSpPr>
        <p:spPr>
          <a:xfrm>
            <a:off x="7195465" y="3896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48" name="Oval 47"/>
          <p:cNvSpPr/>
          <p:nvPr/>
        </p:nvSpPr>
        <p:spPr>
          <a:xfrm>
            <a:off x="7805065" y="3896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49" name="Oval 48"/>
          <p:cNvSpPr/>
          <p:nvPr/>
        </p:nvSpPr>
        <p:spPr>
          <a:xfrm>
            <a:off x="8567065" y="3896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50" name="Oval 49"/>
          <p:cNvSpPr/>
          <p:nvPr/>
        </p:nvSpPr>
        <p:spPr>
          <a:xfrm>
            <a:off x="7424065" y="5039691"/>
            <a:ext cx="4572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51" name="Straight Connector 50"/>
          <p:cNvCxnSpPr>
            <a:stCxn id="43" idx="3"/>
            <a:endCxn id="44" idx="7"/>
          </p:cNvCxnSpPr>
          <p:nvPr/>
        </p:nvCxnSpPr>
        <p:spPr>
          <a:xfrm flipH="1">
            <a:off x="7204710" y="3143936"/>
            <a:ext cx="286310" cy="21011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a:stCxn id="43" idx="5"/>
            <a:endCxn id="45" idx="1"/>
          </p:cNvCxnSpPr>
          <p:nvPr/>
        </p:nvCxnSpPr>
        <p:spPr>
          <a:xfrm>
            <a:off x="7814310" y="3143936"/>
            <a:ext cx="362510" cy="21011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stCxn id="44" idx="3"/>
            <a:endCxn id="46" idx="0"/>
          </p:cNvCxnSpPr>
          <p:nvPr/>
        </p:nvCxnSpPr>
        <p:spPr>
          <a:xfrm flipH="1">
            <a:off x="6585865" y="3677336"/>
            <a:ext cx="2955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a:stCxn id="44" idx="5"/>
            <a:endCxn id="47" idx="0"/>
          </p:cNvCxnSpPr>
          <p:nvPr/>
        </p:nvCxnSpPr>
        <p:spPr>
          <a:xfrm>
            <a:off x="7204710" y="3677336"/>
            <a:ext cx="2193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5" idx="3"/>
            <a:endCxn id="48" idx="0"/>
          </p:cNvCxnSpPr>
          <p:nvPr/>
        </p:nvCxnSpPr>
        <p:spPr>
          <a:xfrm flipH="1">
            <a:off x="8033665" y="3677336"/>
            <a:ext cx="1431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45" idx="5"/>
            <a:endCxn id="49" idx="0"/>
          </p:cNvCxnSpPr>
          <p:nvPr/>
        </p:nvCxnSpPr>
        <p:spPr>
          <a:xfrm>
            <a:off x="8500110" y="3677336"/>
            <a:ext cx="295555" cy="2193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46" idx="4"/>
            <a:endCxn id="50" idx="2"/>
          </p:cNvCxnSpPr>
          <p:nvPr/>
        </p:nvCxnSpPr>
        <p:spPr>
          <a:xfrm>
            <a:off x="6585865" y="4353891"/>
            <a:ext cx="838200" cy="91440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47" idx="4"/>
            <a:endCxn id="50" idx="1"/>
          </p:cNvCxnSpPr>
          <p:nvPr/>
        </p:nvCxnSpPr>
        <p:spPr>
          <a:xfrm>
            <a:off x="7424065" y="4353891"/>
            <a:ext cx="66955" cy="7527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48" idx="4"/>
            <a:endCxn id="50" idx="7"/>
          </p:cNvCxnSpPr>
          <p:nvPr/>
        </p:nvCxnSpPr>
        <p:spPr>
          <a:xfrm flipH="1">
            <a:off x="7814310" y="4353891"/>
            <a:ext cx="219355" cy="752755"/>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49" idx="4"/>
            <a:endCxn id="50" idx="6"/>
          </p:cNvCxnSpPr>
          <p:nvPr/>
        </p:nvCxnSpPr>
        <p:spPr>
          <a:xfrm flipH="1">
            <a:off x="7881265" y="4353891"/>
            <a:ext cx="914400" cy="914400"/>
          </a:xfrm>
          <a:prstGeom prst="line">
            <a:avLst/>
          </a:prstGeom>
          <a:ln w="28575">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flipH="1">
                <a:off x="5690664" y="229200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rgbClr val="AD1457"/>
                          </a:solidFill>
                          <a:latin typeface="Cambria Math" panose="02040503050406030204" pitchFamily="18" charset="0"/>
                        </a:rPr>
                        <m:t>𝟐</m:t>
                      </m:r>
                      <m:r>
                        <a:rPr lang="en-US" sz="2400" b="1" i="1" dirty="0" smtClean="0">
                          <a:solidFill>
                            <a:srgbClr val="AD1457"/>
                          </a:solidFill>
                          <a:latin typeface="Cambria Math" panose="02040503050406030204" pitchFamily="18" charset="0"/>
                        </a:rPr>
                        <m:t>.</m:t>
                      </m:r>
                    </m:oMath>
                  </m:oMathPara>
                </a14:m>
                <a:endParaRPr lang="en-US" sz="2400" b="1" dirty="0">
                  <a:solidFill>
                    <a:srgbClr val="AD1457"/>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flipH="1">
                <a:off x="5690664" y="2292009"/>
                <a:ext cx="457200" cy="461665"/>
              </a:xfrm>
              <a:prstGeom prst="rect">
                <a:avLst/>
              </a:prstGeom>
              <a:blipFill>
                <a:blip r:embed="rId3"/>
                <a:stretch>
                  <a:fillRect l="-1333"/>
                </a:stretch>
              </a:blipFill>
            </p:spPr>
            <p:txBody>
              <a:bodyPr/>
              <a:lstStyle/>
              <a:p>
                <a:r>
                  <a:rPr lang="en-US">
                    <a:noFill/>
                  </a:rPr>
                  <a:t> </a:t>
                </a:r>
              </a:p>
            </p:txBody>
          </p:sp>
        </mc:Fallback>
      </mc:AlternateContent>
      <p:sp>
        <p:nvSpPr>
          <p:cNvPr id="62" name="Text Box 84"/>
          <p:cNvSpPr txBox="1">
            <a:spLocks noChangeArrowheads="1"/>
          </p:cNvSpPr>
          <p:nvPr/>
        </p:nvSpPr>
        <p:spPr bwMode="auto">
          <a:xfrm>
            <a:off x="7043065" y="2906091"/>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63" name="Text Box 84"/>
          <p:cNvSpPr txBox="1">
            <a:spLocks noChangeArrowheads="1"/>
          </p:cNvSpPr>
          <p:nvPr/>
        </p:nvSpPr>
        <p:spPr bwMode="auto">
          <a:xfrm>
            <a:off x="7881265" y="2884139"/>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1</a:t>
            </a:r>
          </a:p>
        </p:txBody>
      </p:sp>
      <p:sp>
        <p:nvSpPr>
          <p:cNvPr id="64" name="Text Box 84"/>
          <p:cNvSpPr txBox="1">
            <a:spLocks noChangeArrowheads="1"/>
          </p:cNvSpPr>
          <p:nvPr/>
        </p:nvSpPr>
        <p:spPr bwMode="auto">
          <a:xfrm>
            <a:off x="8584761" y="3451158"/>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5</a:t>
            </a:r>
          </a:p>
        </p:txBody>
      </p:sp>
      <p:sp>
        <p:nvSpPr>
          <p:cNvPr id="65" name="Text Box 84"/>
          <p:cNvSpPr txBox="1">
            <a:spLocks noChangeArrowheads="1"/>
          </p:cNvSpPr>
          <p:nvPr/>
        </p:nvSpPr>
        <p:spPr bwMode="auto">
          <a:xfrm>
            <a:off x="6438316" y="348342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7</a:t>
            </a:r>
          </a:p>
        </p:txBody>
      </p:sp>
      <p:sp>
        <p:nvSpPr>
          <p:cNvPr id="66" name="Text Box 84"/>
          <p:cNvSpPr txBox="1">
            <a:spLocks noChangeArrowheads="1"/>
          </p:cNvSpPr>
          <p:nvPr/>
        </p:nvSpPr>
        <p:spPr bwMode="auto">
          <a:xfrm>
            <a:off x="7242897" y="3483424"/>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67" name="Text Box 84"/>
          <p:cNvSpPr txBox="1">
            <a:spLocks noChangeArrowheads="1"/>
          </p:cNvSpPr>
          <p:nvPr/>
        </p:nvSpPr>
        <p:spPr bwMode="auto">
          <a:xfrm>
            <a:off x="7814397" y="348498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4</a:t>
            </a:r>
          </a:p>
        </p:txBody>
      </p:sp>
      <p:sp>
        <p:nvSpPr>
          <p:cNvPr id="68" name="Text Box 84"/>
          <p:cNvSpPr txBox="1">
            <a:spLocks noChangeArrowheads="1"/>
          </p:cNvSpPr>
          <p:nvPr/>
        </p:nvSpPr>
        <p:spPr bwMode="auto">
          <a:xfrm>
            <a:off x="6695331" y="465982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9</a:t>
            </a:r>
          </a:p>
        </p:txBody>
      </p:sp>
      <p:sp>
        <p:nvSpPr>
          <p:cNvPr id="69" name="Text Box 84"/>
          <p:cNvSpPr txBox="1">
            <a:spLocks noChangeArrowheads="1"/>
          </p:cNvSpPr>
          <p:nvPr/>
        </p:nvSpPr>
        <p:spPr bwMode="auto">
          <a:xfrm>
            <a:off x="7147163" y="4454975"/>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3</a:t>
            </a:r>
          </a:p>
        </p:txBody>
      </p:sp>
      <p:sp>
        <p:nvSpPr>
          <p:cNvPr id="70" name="Text Box 84"/>
          <p:cNvSpPr txBox="1">
            <a:spLocks noChangeArrowheads="1"/>
          </p:cNvSpPr>
          <p:nvPr/>
        </p:nvSpPr>
        <p:spPr bwMode="auto">
          <a:xfrm>
            <a:off x="7596869" y="4441697"/>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2</a:t>
            </a:r>
          </a:p>
        </p:txBody>
      </p:sp>
      <p:sp>
        <p:nvSpPr>
          <p:cNvPr id="71" name="Text Box 84"/>
          <p:cNvSpPr txBox="1">
            <a:spLocks noChangeArrowheads="1"/>
          </p:cNvSpPr>
          <p:nvPr/>
        </p:nvSpPr>
        <p:spPr bwMode="auto">
          <a:xfrm>
            <a:off x="8109865" y="4430090"/>
            <a:ext cx="304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dirty="0"/>
              <a:t>8</a:t>
            </a:r>
          </a:p>
        </p:txBody>
      </p:sp>
    </p:spTree>
    <p:extLst>
      <p:ext uri="{BB962C8B-B14F-4D97-AF65-F5344CB8AC3E}">
        <p14:creationId xmlns:p14="http://schemas.microsoft.com/office/powerpoint/2010/main" val="44898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nodePh="1">
                                  <p:stCondLst>
                                    <p:cond delay="0"/>
                                  </p:stCondLst>
                                  <p:endCondLst>
                                    <p:cond evt="begin" delay="0">
                                      <p:tn val="41"/>
                                    </p:cond>
                                  </p:end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barn(inVertical)">
                                      <p:cBhvr>
                                        <p:cTn id="109" dur="500"/>
                                        <p:tgtEl>
                                          <p:spTgt spid="3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barn(inVertical)">
                                      <p:cBhvr>
                                        <p:cTn id="112" dur="500"/>
                                        <p:tgtEl>
                                          <p:spTgt spid="39"/>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barn(inVertical)">
                                      <p:cBhvr>
                                        <p:cTn id="115" dur="500"/>
                                        <p:tgtEl>
                                          <p:spTgt spid="4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wipe(down)">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5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5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60"/>
                                        </p:tgtEl>
                                        <p:attrNameLst>
                                          <p:attrName>style.visibility</p:attrName>
                                        </p:attrNameLst>
                                      </p:cBhvr>
                                      <p:to>
                                        <p:strVal val="visible"/>
                                      </p:to>
                                    </p:set>
                                  </p:childTnLst>
                                </p:cTn>
                              </p:par>
                              <p:par>
                                <p:cTn id="159" presetID="16" presetClass="entr" presetSubtype="21" fill="hold" grpId="0" nodeType="with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barn(inVertical)">
                                      <p:cBhvr>
                                        <p:cTn id="161" dur="500"/>
                                        <p:tgtEl>
                                          <p:spTgt spid="62"/>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63"/>
                                        </p:tgtEl>
                                        <p:attrNameLst>
                                          <p:attrName>style.visibility</p:attrName>
                                        </p:attrNameLst>
                                      </p:cBhvr>
                                      <p:to>
                                        <p:strVal val="visible"/>
                                      </p:to>
                                    </p:set>
                                    <p:animEffect transition="in" filter="barn(inVertical)">
                                      <p:cBhvr>
                                        <p:cTn id="164" dur="500"/>
                                        <p:tgtEl>
                                          <p:spTgt spid="63"/>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Effect transition="in" filter="barn(inVertical)">
                                      <p:cBhvr>
                                        <p:cTn id="167" dur="500"/>
                                        <p:tgtEl>
                                          <p:spTgt spid="64"/>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barn(inVertical)">
                                      <p:cBhvr>
                                        <p:cTn id="170" dur="500"/>
                                        <p:tgtEl>
                                          <p:spTgt spid="65"/>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66"/>
                                        </p:tgtEl>
                                        <p:attrNameLst>
                                          <p:attrName>style.visibility</p:attrName>
                                        </p:attrNameLst>
                                      </p:cBhvr>
                                      <p:to>
                                        <p:strVal val="visible"/>
                                      </p:to>
                                    </p:set>
                                    <p:animEffect transition="in" filter="barn(inVertical)">
                                      <p:cBhvr>
                                        <p:cTn id="173" dur="500"/>
                                        <p:tgtEl>
                                          <p:spTgt spid="66"/>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67"/>
                                        </p:tgtEl>
                                        <p:attrNameLst>
                                          <p:attrName>style.visibility</p:attrName>
                                        </p:attrNameLst>
                                      </p:cBhvr>
                                      <p:to>
                                        <p:strVal val="visible"/>
                                      </p:to>
                                    </p:set>
                                    <p:animEffect transition="in" filter="barn(inVertical)">
                                      <p:cBhvr>
                                        <p:cTn id="176" dur="500"/>
                                        <p:tgtEl>
                                          <p:spTgt spid="67"/>
                                        </p:tgtEl>
                                      </p:cBhvr>
                                    </p:animEffect>
                                  </p:childTnLst>
                                </p:cTn>
                              </p:par>
                              <p:par>
                                <p:cTn id="177" presetID="16" presetClass="entr" presetSubtype="21" fill="hold" grpId="0" nodeType="withEffect">
                                  <p:stCondLst>
                                    <p:cond delay="0"/>
                                  </p:stCondLst>
                                  <p:childTnLst>
                                    <p:set>
                                      <p:cBhvr>
                                        <p:cTn id="178" dur="1" fill="hold">
                                          <p:stCondLst>
                                            <p:cond delay="0"/>
                                          </p:stCondLst>
                                        </p:cTn>
                                        <p:tgtEl>
                                          <p:spTgt spid="68"/>
                                        </p:tgtEl>
                                        <p:attrNameLst>
                                          <p:attrName>style.visibility</p:attrName>
                                        </p:attrNameLst>
                                      </p:cBhvr>
                                      <p:to>
                                        <p:strVal val="visible"/>
                                      </p:to>
                                    </p:set>
                                    <p:animEffect transition="in" filter="barn(inVertical)">
                                      <p:cBhvr>
                                        <p:cTn id="179" dur="500"/>
                                        <p:tgtEl>
                                          <p:spTgt spid="68"/>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barn(inVertical)">
                                      <p:cBhvr>
                                        <p:cTn id="182" dur="500"/>
                                        <p:tgtEl>
                                          <p:spTgt spid="69"/>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barn(inVertical)">
                                      <p:cBhvr>
                                        <p:cTn id="185" dur="500"/>
                                        <p:tgtEl>
                                          <p:spTgt spid="70"/>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barn(inVertical)">
                                      <p:cBhvr>
                                        <p:cTn id="18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animBg="1"/>
      <p:bldP spid="38" grpId="0"/>
      <p:bldP spid="39" grpId="0"/>
      <p:bldP spid="40" grpId="0"/>
      <p:bldP spid="43" grpId="0" animBg="1"/>
      <p:bldP spid="44" grpId="0" animBg="1"/>
      <p:bldP spid="45" grpId="0" animBg="1"/>
      <p:bldP spid="46" grpId="0" animBg="1"/>
      <p:bldP spid="47" grpId="0" animBg="1"/>
      <p:bldP spid="48" grpId="0" animBg="1"/>
      <p:bldP spid="49" grpId="0" animBg="1"/>
      <p:bldP spid="50" grpId="0" animBg="1"/>
      <p:bldP spid="62" grpId="0"/>
      <p:bldP spid="63" grpId="0"/>
      <p:bldP spid="64" grpId="0"/>
      <p:bldP spid="65" grpId="0"/>
      <p:bldP spid="66" grpId="0"/>
      <p:bldP spid="67" grpId="0"/>
      <p:bldP spid="68" grpId="0"/>
      <p:bldP spid="69" grpId="0"/>
      <p:bldP spid="70" grpId="0"/>
      <p:bldP spid="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Shortest Path – </a:t>
            </a:r>
            <a:r>
              <a:rPr lang="en-US" dirty="0" err="1"/>
              <a:t>Dijkstra’s</a:t>
            </a:r>
            <a:r>
              <a:rPr lang="en-US" dirty="0"/>
              <a:t> Algorithm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39512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now </a:t>
                </a:r>
                <a:r>
                  <a:rPr lang="en-US" b="1" dirty="0"/>
                  <a:t>a </a:t>
                </a:r>
                <a:r>
                  <a:rPr lang="en-US" dirty="0">
                    <a:solidFill>
                      <a:srgbClr val="AD1457"/>
                    </a:solidFill>
                  </a:rPr>
                  <a:t>directed graph </a:t>
                </a:r>
                <a14:m>
                  <m:oMath xmlns:m="http://schemas.openxmlformats.org/officeDocument/2006/math">
                    <m:r>
                      <a:rPr lang="en-US" b="0" i="1" dirty="0">
                        <a:solidFill>
                          <a:srgbClr val="AD1457"/>
                        </a:solidFill>
                        <a:latin typeface="Cambria Math" panose="02040503050406030204" pitchFamily="18" charset="0"/>
                      </a:rPr>
                      <m:t>𝐺</m:t>
                    </m:r>
                    <m:r>
                      <a:rPr lang="en-US" b="0" i="1" dirty="0">
                        <a:solidFill>
                          <a:srgbClr val="AD1457"/>
                        </a:solidFill>
                        <a:latin typeface="Cambria Math" panose="02040503050406030204" pitchFamily="18" charset="0"/>
                      </a:rPr>
                      <m:t> = (</m:t>
                    </m:r>
                    <m:r>
                      <a:rPr lang="en-IN" b="0" i="1" dirty="0" smtClean="0">
                        <a:solidFill>
                          <a:srgbClr val="AD1457"/>
                        </a:solidFill>
                        <a:latin typeface="Cambria Math" panose="02040503050406030204" pitchFamily="18" charset="0"/>
                      </a:rPr>
                      <m:t>𝑉</m:t>
                    </m:r>
                    <m:r>
                      <a:rPr lang="en-IN" b="0" i="1" dirty="0" smtClean="0">
                        <a:solidFill>
                          <a:srgbClr val="AD1457"/>
                        </a:solidFill>
                        <a:latin typeface="Cambria Math" panose="02040503050406030204" pitchFamily="18" charset="0"/>
                      </a:rPr>
                      <m:t>,</m:t>
                    </m:r>
                    <m:r>
                      <a:rPr lang="en-IN" b="0" i="1" dirty="0" smtClean="0">
                        <a:solidFill>
                          <a:srgbClr val="AD1457"/>
                        </a:solidFill>
                        <a:latin typeface="Cambria Math" panose="02040503050406030204" pitchFamily="18" charset="0"/>
                      </a:rPr>
                      <m:t>𝐸</m:t>
                    </m:r>
                    <m:r>
                      <a:rPr lang="en-US" b="0" i="1" dirty="0">
                        <a:solidFill>
                          <a:srgbClr val="AD1457"/>
                        </a:solidFill>
                        <a:latin typeface="Cambria Math" panose="02040503050406030204" pitchFamily="18" charset="0"/>
                      </a:rPr>
                      <m:t>) </m:t>
                    </m:r>
                  </m:oMath>
                </a14:m>
                <a:r>
                  <a:rPr lang="en-US" dirty="0"/>
                  <a:t>where </a:t>
                </a:r>
                <a14:m>
                  <m:oMath xmlns:m="http://schemas.openxmlformats.org/officeDocument/2006/math">
                    <m:r>
                      <a:rPr lang="en-IN" b="0" i="1" dirty="0" smtClean="0">
                        <a:latin typeface="Cambria Math" panose="02040503050406030204" pitchFamily="18" charset="0"/>
                      </a:rPr>
                      <m:t>𝑉</m:t>
                    </m:r>
                  </m:oMath>
                </a14:m>
                <a:r>
                  <a:rPr lang="en-US" dirty="0"/>
                  <a:t> is the set of nodes and </a:t>
                </a:r>
                <a14:m>
                  <m:oMath xmlns:m="http://schemas.openxmlformats.org/officeDocument/2006/math">
                    <m:r>
                      <a:rPr lang="en-IN" b="0" i="1" dirty="0" smtClean="0">
                        <a:latin typeface="Cambria Math" panose="02040503050406030204" pitchFamily="18" charset="0"/>
                      </a:rPr>
                      <m:t>𝐸</m:t>
                    </m:r>
                  </m:oMath>
                </a14:m>
                <a:r>
                  <a:rPr lang="en-US" dirty="0"/>
                  <a:t> is the set of directed edges of graph </a:t>
                </a:r>
                <a14:m>
                  <m:oMath xmlns:m="http://schemas.openxmlformats.org/officeDocument/2006/math">
                    <m:r>
                      <a:rPr lang="en-US" i="1" dirty="0">
                        <a:latin typeface="Cambria Math" panose="02040503050406030204" pitchFamily="18" charset="0"/>
                      </a:rPr>
                      <m:t>𝐺</m:t>
                    </m:r>
                  </m:oMath>
                </a14:m>
                <a:r>
                  <a:rPr lang="en-US" dirty="0"/>
                  <a:t>.</a:t>
                </a:r>
              </a:p>
              <a:p>
                <a:r>
                  <a:rPr lang="en-US" dirty="0"/>
                  <a:t>Each edge has a </a:t>
                </a:r>
                <a:r>
                  <a:rPr lang="en-US" dirty="0">
                    <a:solidFill>
                      <a:srgbClr val="AD1457"/>
                    </a:solidFill>
                  </a:rPr>
                  <a:t>positive length</a:t>
                </a:r>
                <a:r>
                  <a:rPr lang="en-US" dirty="0"/>
                  <a:t>.</a:t>
                </a:r>
              </a:p>
              <a:p>
                <a:r>
                  <a:rPr lang="en-US" dirty="0"/>
                  <a:t>One of the nodes is designated as the </a:t>
                </a:r>
                <a:r>
                  <a:rPr lang="en-US" dirty="0">
                    <a:solidFill>
                      <a:srgbClr val="AD1457"/>
                    </a:solidFill>
                  </a:rPr>
                  <a:t>source node</a:t>
                </a:r>
                <a:r>
                  <a:rPr lang="en-US" dirty="0"/>
                  <a:t>.</a:t>
                </a:r>
              </a:p>
              <a:p>
                <a:r>
                  <a:rPr lang="en-US" dirty="0"/>
                  <a:t>The problem is </a:t>
                </a:r>
                <a:r>
                  <a:rPr lang="en-US" dirty="0">
                    <a:solidFill>
                      <a:srgbClr val="AD1457"/>
                    </a:solidFill>
                  </a:rPr>
                  <a:t>to determine the length of the shortest path</a:t>
                </a:r>
                <a:r>
                  <a:rPr lang="en-US" b="1" dirty="0"/>
                  <a:t> </a:t>
                </a:r>
                <a:r>
                  <a:rPr lang="en-US" dirty="0"/>
                  <a:t>from the source to each of the other nodes of the graph. </a:t>
                </a:r>
              </a:p>
              <a:p>
                <a:r>
                  <a:rPr lang="en-US" dirty="0" err="1">
                    <a:solidFill>
                      <a:srgbClr val="AD1457"/>
                    </a:solidFill>
                  </a:rPr>
                  <a:t>Dijkstra’s</a:t>
                </a:r>
                <a:r>
                  <a:rPr lang="en-US" dirty="0">
                    <a:solidFill>
                      <a:srgbClr val="AD1457"/>
                    </a:solidFill>
                  </a:rPr>
                  <a:t> Algorithm </a:t>
                </a:r>
                <a:r>
                  <a:rPr lang="en-US" dirty="0"/>
                  <a:t>is for finding the shortest paths between the nodes in a graph. </a:t>
                </a:r>
              </a:p>
              <a:p>
                <a:r>
                  <a:rPr lang="en-US" dirty="0"/>
                  <a:t>For a given source node, the algorithm finds the </a:t>
                </a:r>
                <a:r>
                  <a:rPr lang="en-US" dirty="0">
                    <a:solidFill>
                      <a:srgbClr val="AD1457"/>
                    </a:solidFill>
                  </a:rPr>
                  <a:t>shortest path </a:t>
                </a:r>
                <a:r>
                  <a:rPr lang="en-US" dirty="0"/>
                  <a:t>between the source node and every other node. </a:t>
                </a:r>
              </a:p>
              <a:p>
                <a:r>
                  <a:rPr lang="en-US" dirty="0"/>
                  <a:t>The </a:t>
                </a:r>
                <a:r>
                  <a:rPr lang="en-US" b="1" dirty="0"/>
                  <a:t>algorithm maintains a matrix </a:t>
                </a:r>
                <a14:m>
                  <m:oMath xmlns:m="http://schemas.openxmlformats.org/officeDocument/2006/math">
                    <m:r>
                      <a:rPr lang="en-US" b="1" i="1" dirty="0">
                        <a:latin typeface="Cambria Math" panose="02040503050406030204" pitchFamily="18" charset="0"/>
                      </a:rPr>
                      <m:t>𝑳</m:t>
                    </m:r>
                  </m:oMath>
                </a14:m>
                <a:r>
                  <a:rPr lang="en-US" b="1" dirty="0"/>
                  <a:t> </a:t>
                </a:r>
                <a:r>
                  <a:rPr lang="en-US" dirty="0"/>
                  <a:t>which gives the length of each directed edge: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5" t="-1382" r="-8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009900" y="5246915"/>
                <a:ext cx="5676900" cy="830997"/>
              </a:xfrm>
              <a:prstGeom prst="rect">
                <a:avLst/>
              </a:prstGeom>
              <a:solidFill>
                <a:srgbClr val="F6E7E6"/>
              </a:solidFill>
            </p:spPr>
            <p:txBody>
              <a:bodyPr wrap="square" rtlCol="0">
                <a:spAutoFit/>
              </a:bodyPr>
              <a:lstStyle/>
              <a:p>
                <a:pPr indent="-114300"/>
                <a14:m>
                  <m:oMath xmlns:m="http://schemas.openxmlformats.org/officeDocument/2006/math">
                    <m:r>
                      <a:rPr lang="en-US" sz="2400" i="1" dirty="0" smtClean="0">
                        <a:solidFill>
                          <a:srgbClr val="AD1457"/>
                        </a:solidFill>
                        <a:latin typeface="Cambria Math" panose="02040503050406030204" pitchFamily="18" charset="0"/>
                      </a:rPr>
                      <m:t>𝐿</m:t>
                    </m:r>
                    <m:r>
                      <a:rPr lang="en-US" sz="2400" i="1" dirty="0" smtClean="0">
                        <a:solidFill>
                          <a:srgbClr val="AD1457"/>
                        </a:solidFill>
                        <a:latin typeface="Cambria Math" panose="02040503050406030204" pitchFamily="18" charset="0"/>
                      </a:rPr>
                      <m:t>[</m:t>
                    </m:r>
                    <m:r>
                      <a:rPr lang="en-US" sz="2400" i="1" dirty="0" err="1">
                        <a:solidFill>
                          <a:srgbClr val="AD1457"/>
                        </a:solidFill>
                        <a:latin typeface="Cambria Math" panose="02040503050406030204" pitchFamily="18" charset="0"/>
                      </a:rPr>
                      <m:t>𝑖</m:t>
                    </m:r>
                    <m:r>
                      <a:rPr lang="en-US" sz="2400" i="1" dirty="0">
                        <a:solidFill>
                          <a:srgbClr val="AD1457"/>
                        </a:solidFill>
                        <a:latin typeface="Cambria Math" panose="02040503050406030204" pitchFamily="18" charset="0"/>
                      </a:rPr>
                      <m:t>, </m:t>
                    </m:r>
                    <m:r>
                      <a:rPr lang="en-US" sz="2400" i="1" dirty="0">
                        <a:solidFill>
                          <a:srgbClr val="AD1457"/>
                        </a:solidFill>
                        <a:latin typeface="Cambria Math" panose="02040503050406030204" pitchFamily="18" charset="0"/>
                      </a:rPr>
                      <m:t>𝑗</m:t>
                    </m:r>
                    <m:r>
                      <a:rPr lang="en-US" sz="2400" i="1" dirty="0">
                        <a:solidFill>
                          <a:srgbClr val="AD1457"/>
                        </a:solidFill>
                        <a:latin typeface="Cambria Math" panose="02040503050406030204" pitchFamily="18" charset="0"/>
                      </a:rPr>
                      <m:t>] ≥ 0</m:t>
                    </m:r>
                  </m:oMath>
                </a14:m>
                <a:r>
                  <a:rPr lang="en-US" sz="2400" dirty="0">
                    <a:solidFill>
                      <a:srgbClr val="AD1457"/>
                    </a:solidFill>
                  </a:rPr>
                  <a:t> </a:t>
                </a:r>
                <a:r>
                  <a:rPr lang="en-US" sz="2400" i="1" dirty="0">
                    <a:solidFill>
                      <a:srgbClr val="AD1457"/>
                    </a:solidFill>
                  </a:rPr>
                  <a:t>if the edge </a:t>
                </a:r>
                <a14:m>
                  <m:oMath xmlns:m="http://schemas.openxmlformats.org/officeDocument/2006/math">
                    <m:r>
                      <a:rPr lang="en-US" sz="2400" i="1" dirty="0">
                        <a:solidFill>
                          <a:srgbClr val="AD1457"/>
                        </a:solidFill>
                        <a:latin typeface="Cambria Math" panose="02040503050406030204" pitchFamily="18" charset="0"/>
                      </a:rPr>
                      <m:t>(</m:t>
                    </m:r>
                    <m:r>
                      <a:rPr lang="en-US" sz="2400" i="1" dirty="0" err="1">
                        <a:solidFill>
                          <a:srgbClr val="AD1457"/>
                        </a:solidFill>
                        <a:latin typeface="Cambria Math" panose="02040503050406030204" pitchFamily="18" charset="0"/>
                      </a:rPr>
                      <m:t>𝑖</m:t>
                    </m:r>
                    <m:r>
                      <a:rPr lang="en-US" sz="2400" i="1" dirty="0">
                        <a:solidFill>
                          <a:srgbClr val="AD1457"/>
                        </a:solidFill>
                        <a:latin typeface="Cambria Math" panose="02040503050406030204" pitchFamily="18" charset="0"/>
                      </a:rPr>
                      <m:t>, </m:t>
                    </m:r>
                    <m:r>
                      <a:rPr lang="en-US" sz="2400" i="1" dirty="0">
                        <a:solidFill>
                          <a:srgbClr val="AD1457"/>
                        </a:solidFill>
                        <a:latin typeface="Cambria Math" panose="02040503050406030204" pitchFamily="18" charset="0"/>
                      </a:rPr>
                      <m:t>𝑗</m:t>
                    </m:r>
                    <m:r>
                      <a:rPr lang="en-US" sz="2400" i="1" dirty="0">
                        <a:solidFill>
                          <a:srgbClr val="AD1457"/>
                        </a:solidFill>
                        <a:latin typeface="Cambria Math" panose="02040503050406030204" pitchFamily="18" charset="0"/>
                      </a:rPr>
                      <m:t>) ∈</m:t>
                    </m:r>
                    <m:r>
                      <a:rPr lang="en-IN" sz="2400" b="0" i="1" dirty="0" smtClean="0">
                        <a:solidFill>
                          <a:srgbClr val="AD1457"/>
                        </a:solidFill>
                        <a:latin typeface="Cambria Math" panose="02040503050406030204" pitchFamily="18" charset="0"/>
                      </a:rPr>
                      <m:t>𝐸</m:t>
                    </m:r>
                    <m:r>
                      <a:rPr lang="en-US" sz="2400" i="1" dirty="0">
                        <a:solidFill>
                          <a:srgbClr val="AD1457"/>
                        </a:solidFill>
                        <a:latin typeface="Cambria Math" panose="02040503050406030204" pitchFamily="18" charset="0"/>
                      </a:rPr>
                      <m:t>, </m:t>
                    </m:r>
                  </m:oMath>
                </a14:m>
                <a:r>
                  <a:rPr lang="en-US" sz="2400" i="1" dirty="0">
                    <a:solidFill>
                      <a:srgbClr val="AD1457"/>
                    </a:solidFill>
                  </a:rPr>
                  <a:t>and </a:t>
                </a:r>
                <a:endParaRPr lang="en-US" sz="2400" i="1" dirty="0">
                  <a:solidFill>
                    <a:srgbClr val="AD1457"/>
                  </a:solidFill>
                  <a:latin typeface="Cambria Math" panose="02040503050406030204" pitchFamily="18" charset="0"/>
                </a:endParaRPr>
              </a:p>
              <a:p>
                <a:pPr marL="1257300" lvl="3"/>
                <a14:m>
                  <m:oMath xmlns:m="http://schemas.openxmlformats.org/officeDocument/2006/math">
                    <m:r>
                      <a:rPr lang="en-US" sz="2400" i="1" dirty="0">
                        <a:solidFill>
                          <a:srgbClr val="AD1457"/>
                        </a:solidFill>
                        <a:latin typeface="Cambria Math" panose="02040503050406030204" pitchFamily="18" charset="0"/>
                      </a:rPr>
                      <m:t>𝐿</m:t>
                    </m:r>
                    <m:r>
                      <a:rPr lang="en-US" sz="2400" i="1" dirty="0">
                        <a:solidFill>
                          <a:srgbClr val="AD1457"/>
                        </a:solidFill>
                        <a:latin typeface="Cambria Math" panose="02040503050406030204" pitchFamily="18" charset="0"/>
                      </a:rPr>
                      <m:t>[</m:t>
                    </m:r>
                    <m:r>
                      <a:rPr lang="en-US" sz="2400" i="1" dirty="0" err="1">
                        <a:solidFill>
                          <a:srgbClr val="AD1457"/>
                        </a:solidFill>
                        <a:latin typeface="Cambria Math" panose="02040503050406030204" pitchFamily="18" charset="0"/>
                      </a:rPr>
                      <m:t>𝑖</m:t>
                    </m:r>
                    <m:r>
                      <a:rPr lang="en-US" sz="2400" i="1" dirty="0">
                        <a:solidFill>
                          <a:srgbClr val="AD1457"/>
                        </a:solidFill>
                        <a:latin typeface="Cambria Math" panose="02040503050406030204" pitchFamily="18" charset="0"/>
                      </a:rPr>
                      <m:t>, </m:t>
                    </m:r>
                    <m:r>
                      <a:rPr lang="en-US" sz="2400" i="1" dirty="0">
                        <a:solidFill>
                          <a:srgbClr val="AD1457"/>
                        </a:solidFill>
                        <a:latin typeface="Cambria Math" panose="02040503050406030204" pitchFamily="18" charset="0"/>
                      </a:rPr>
                      <m:t>𝑗</m:t>
                    </m:r>
                    <m:r>
                      <a:rPr lang="en-US" sz="2400" i="1" dirty="0">
                        <a:solidFill>
                          <a:srgbClr val="AD1457"/>
                        </a:solidFill>
                        <a:latin typeface="Cambria Math" panose="02040503050406030204" pitchFamily="18" charset="0"/>
                      </a:rPr>
                      <m:t>] = ∞ </m:t>
                    </m:r>
                  </m:oMath>
                </a14:m>
                <a:r>
                  <a:rPr lang="en-US" sz="2400" i="1" dirty="0">
                    <a:solidFill>
                      <a:srgbClr val="AD1457"/>
                    </a:solidFill>
                  </a:rPr>
                  <a:t>otherwise.</a:t>
                </a:r>
                <a:r>
                  <a:rPr lang="en-US" sz="2400" dirty="0">
                    <a:solidFill>
                      <a:srgbClr val="AD1457"/>
                    </a:solidFill>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3009900" y="5246915"/>
                <a:ext cx="5676900" cy="830997"/>
              </a:xfrm>
              <a:prstGeom prst="rect">
                <a:avLst/>
              </a:prstGeom>
              <a:blipFill>
                <a:blip r:embed="rId3"/>
                <a:stretch>
                  <a:fillRect l="-322" t="-5147" b="-16912"/>
                </a:stretch>
              </a:blipFill>
            </p:spPr>
            <p:txBody>
              <a:bodyPr/>
              <a:lstStyle/>
              <a:p>
                <a:r>
                  <a:rPr lang="en-IN">
                    <a:noFill/>
                  </a:rPr>
                  <a:t> </a:t>
                </a:r>
              </a:p>
            </p:txBody>
          </p:sp>
        </mc:Fallback>
      </mc:AlternateContent>
    </p:spTree>
    <p:extLst>
      <p:ext uri="{BB962C8B-B14F-4D97-AF65-F5344CB8AC3E}">
        <p14:creationId xmlns:p14="http://schemas.microsoft.com/office/powerpoint/2010/main" val="5270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Dijkstra’s</a:t>
            </a:r>
            <a:r>
              <a:rPr lang="en-US" dirty="0"/>
              <a:t> Algorithm - Example</a:t>
            </a:r>
          </a:p>
        </p:txBody>
      </p:sp>
      <p:sp>
        <p:nvSpPr>
          <p:cNvPr id="4" name="Oval 3"/>
          <p:cNvSpPr/>
          <p:nvPr/>
        </p:nvSpPr>
        <p:spPr>
          <a:xfrm>
            <a:off x="3243940" y="1447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 name="Oval 4"/>
          <p:cNvSpPr/>
          <p:nvPr/>
        </p:nvSpPr>
        <p:spPr>
          <a:xfrm>
            <a:off x="1717250" y="229707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6" name="Oval 5"/>
          <p:cNvSpPr/>
          <p:nvPr/>
        </p:nvSpPr>
        <p:spPr>
          <a:xfrm>
            <a:off x="2329540" y="38481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7" name="Oval 6"/>
          <p:cNvSpPr/>
          <p:nvPr/>
        </p:nvSpPr>
        <p:spPr>
          <a:xfrm>
            <a:off x="4310740" y="38342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8" name="Oval 7"/>
          <p:cNvSpPr/>
          <p:nvPr/>
        </p:nvSpPr>
        <p:spPr>
          <a:xfrm>
            <a:off x="5069663" y="22236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cxnSp>
        <p:nvCxnSpPr>
          <p:cNvPr id="9" name="Straight Arrow Connector 8"/>
          <p:cNvCxnSpPr>
            <a:stCxn id="4" idx="2"/>
            <a:endCxn id="5" idx="7"/>
          </p:cNvCxnSpPr>
          <p:nvPr/>
        </p:nvCxnSpPr>
        <p:spPr>
          <a:xfrm flipH="1">
            <a:off x="2172535" y="1714500"/>
            <a:ext cx="1071405" cy="66068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0"/>
          </p:cNvCxnSpPr>
          <p:nvPr/>
        </p:nvCxnSpPr>
        <p:spPr>
          <a:xfrm flipH="1">
            <a:off x="2596240" y="1903085"/>
            <a:ext cx="725815" cy="19450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7" idx="1"/>
          </p:cNvCxnSpPr>
          <p:nvPr/>
        </p:nvCxnSpPr>
        <p:spPr>
          <a:xfrm>
            <a:off x="3510640" y="1981200"/>
            <a:ext cx="878215" cy="19311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8" idx="1"/>
          </p:cNvCxnSpPr>
          <p:nvPr/>
        </p:nvCxnSpPr>
        <p:spPr>
          <a:xfrm>
            <a:off x="3777340" y="1714500"/>
            <a:ext cx="1370438" cy="587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6" idx="1"/>
          </p:cNvCxnSpPr>
          <p:nvPr/>
        </p:nvCxnSpPr>
        <p:spPr>
          <a:xfrm>
            <a:off x="1983950" y="2830474"/>
            <a:ext cx="423705" cy="10957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2"/>
          </p:cNvCxnSpPr>
          <p:nvPr/>
        </p:nvCxnSpPr>
        <p:spPr>
          <a:xfrm flipV="1">
            <a:off x="2862940" y="4100945"/>
            <a:ext cx="1447800" cy="13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7"/>
            <a:endCxn id="8" idx="4"/>
          </p:cNvCxnSpPr>
          <p:nvPr/>
        </p:nvCxnSpPr>
        <p:spPr>
          <a:xfrm flipV="1">
            <a:off x="4766025" y="2757054"/>
            <a:ext cx="570338" cy="11553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7"/>
            <a:endCxn id="8" idx="2"/>
          </p:cNvCxnSpPr>
          <p:nvPr/>
        </p:nvCxnSpPr>
        <p:spPr>
          <a:xfrm flipV="1">
            <a:off x="2784825" y="2490354"/>
            <a:ext cx="2284838" cy="143586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13325" y="1748135"/>
            <a:ext cx="649615" cy="461665"/>
          </a:xfrm>
          <a:prstGeom prst="rect">
            <a:avLst/>
          </a:prstGeom>
          <a:noFill/>
        </p:spPr>
        <p:txBody>
          <a:bodyPr wrap="square" rtlCol="0">
            <a:spAutoFit/>
          </a:bodyPr>
          <a:lstStyle/>
          <a:p>
            <a:r>
              <a:rPr lang="en-US" sz="2400" dirty="0"/>
              <a:t>10</a:t>
            </a:r>
          </a:p>
        </p:txBody>
      </p:sp>
      <p:sp>
        <p:nvSpPr>
          <p:cNvPr id="18" name="TextBox 17"/>
          <p:cNvSpPr txBox="1"/>
          <p:nvPr/>
        </p:nvSpPr>
        <p:spPr>
          <a:xfrm>
            <a:off x="1756125" y="3119735"/>
            <a:ext cx="649615" cy="461665"/>
          </a:xfrm>
          <a:prstGeom prst="rect">
            <a:avLst/>
          </a:prstGeom>
          <a:noFill/>
        </p:spPr>
        <p:txBody>
          <a:bodyPr wrap="square" rtlCol="0">
            <a:spAutoFit/>
          </a:bodyPr>
          <a:lstStyle/>
          <a:p>
            <a:r>
              <a:rPr lang="en-US" sz="2400" dirty="0"/>
              <a:t>10</a:t>
            </a:r>
          </a:p>
        </p:txBody>
      </p:sp>
      <p:sp>
        <p:nvSpPr>
          <p:cNvPr id="19" name="TextBox 18"/>
          <p:cNvSpPr txBox="1"/>
          <p:nvPr/>
        </p:nvSpPr>
        <p:spPr>
          <a:xfrm>
            <a:off x="2975325" y="2438400"/>
            <a:ext cx="649615" cy="461665"/>
          </a:xfrm>
          <a:prstGeom prst="rect">
            <a:avLst/>
          </a:prstGeom>
          <a:noFill/>
        </p:spPr>
        <p:txBody>
          <a:bodyPr wrap="square" rtlCol="0">
            <a:spAutoFit/>
          </a:bodyPr>
          <a:lstStyle/>
          <a:p>
            <a:r>
              <a:rPr lang="en-US" sz="2400" dirty="0"/>
              <a:t>100</a:t>
            </a:r>
          </a:p>
        </p:txBody>
      </p:sp>
      <p:sp>
        <p:nvSpPr>
          <p:cNvPr id="20" name="TextBox 19"/>
          <p:cNvSpPr txBox="1"/>
          <p:nvPr/>
        </p:nvSpPr>
        <p:spPr>
          <a:xfrm>
            <a:off x="3624940" y="3209382"/>
            <a:ext cx="548640" cy="461665"/>
          </a:xfrm>
          <a:prstGeom prst="rect">
            <a:avLst/>
          </a:prstGeom>
          <a:noFill/>
        </p:spPr>
        <p:txBody>
          <a:bodyPr wrap="square" rtlCol="0">
            <a:spAutoFit/>
          </a:bodyPr>
          <a:lstStyle/>
          <a:p>
            <a:r>
              <a:rPr lang="en-US" sz="2400" dirty="0"/>
              <a:t>20</a:t>
            </a:r>
          </a:p>
        </p:txBody>
      </p:sp>
      <p:sp>
        <p:nvSpPr>
          <p:cNvPr id="21" name="TextBox 20"/>
          <p:cNvSpPr txBox="1"/>
          <p:nvPr/>
        </p:nvSpPr>
        <p:spPr>
          <a:xfrm>
            <a:off x="3280125" y="4034135"/>
            <a:ext cx="649615" cy="461665"/>
          </a:xfrm>
          <a:prstGeom prst="rect">
            <a:avLst/>
          </a:prstGeom>
          <a:noFill/>
        </p:spPr>
        <p:txBody>
          <a:bodyPr wrap="square" rtlCol="0">
            <a:spAutoFit/>
          </a:bodyPr>
          <a:lstStyle/>
          <a:p>
            <a:r>
              <a:rPr lang="en-US" sz="2400" dirty="0"/>
              <a:t>50</a:t>
            </a:r>
          </a:p>
        </p:txBody>
      </p:sp>
      <p:sp>
        <p:nvSpPr>
          <p:cNvPr id="22" name="TextBox 21"/>
          <p:cNvSpPr txBox="1"/>
          <p:nvPr/>
        </p:nvSpPr>
        <p:spPr>
          <a:xfrm>
            <a:off x="4346925" y="1671935"/>
            <a:ext cx="649615" cy="461665"/>
          </a:xfrm>
          <a:prstGeom prst="rect">
            <a:avLst/>
          </a:prstGeom>
          <a:noFill/>
        </p:spPr>
        <p:txBody>
          <a:bodyPr wrap="square" rtlCol="0">
            <a:spAutoFit/>
          </a:bodyPr>
          <a:lstStyle/>
          <a:p>
            <a:r>
              <a:rPr lang="en-US" sz="2400" dirty="0"/>
              <a:t>50</a:t>
            </a:r>
          </a:p>
        </p:txBody>
      </p:sp>
      <p:sp>
        <p:nvSpPr>
          <p:cNvPr id="23" name="TextBox 22"/>
          <p:cNvSpPr txBox="1"/>
          <p:nvPr/>
        </p:nvSpPr>
        <p:spPr>
          <a:xfrm>
            <a:off x="3737325" y="2362200"/>
            <a:ext cx="649615" cy="461665"/>
          </a:xfrm>
          <a:prstGeom prst="rect">
            <a:avLst/>
          </a:prstGeom>
          <a:noFill/>
        </p:spPr>
        <p:txBody>
          <a:bodyPr wrap="square" rtlCol="0">
            <a:spAutoFit/>
          </a:bodyPr>
          <a:lstStyle/>
          <a:p>
            <a:r>
              <a:rPr lang="en-US" sz="2400" dirty="0"/>
              <a:t>30</a:t>
            </a:r>
          </a:p>
        </p:txBody>
      </p:sp>
      <p:sp>
        <p:nvSpPr>
          <p:cNvPr id="24" name="TextBox 23"/>
          <p:cNvSpPr txBox="1"/>
          <p:nvPr/>
        </p:nvSpPr>
        <p:spPr>
          <a:xfrm>
            <a:off x="5032726" y="3043535"/>
            <a:ext cx="346730" cy="461665"/>
          </a:xfrm>
          <a:prstGeom prst="rect">
            <a:avLst/>
          </a:prstGeom>
          <a:noFill/>
        </p:spPr>
        <p:txBody>
          <a:bodyPr wrap="square" rtlCol="0">
            <a:spAutoFit/>
          </a:bodyPr>
          <a:lstStyle/>
          <a:p>
            <a:r>
              <a:rPr lang="en-US" sz="2400" dirty="0"/>
              <a:t>5</a:t>
            </a:r>
          </a:p>
        </p:txBody>
      </p:sp>
      <p:sp>
        <p:nvSpPr>
          <p:cNvPr id="25" name="TextBox 24"/>
          <p:cNvSpPr txBox="1"/>
          <p:nvPr/>
        </p:nvSpPr>
        <p:spPr>
          <a:xfrm>
            <a:off x="8940302" y="2632613"/>
            <a:ext cx="2277928" cy="461665"/>
          </a:xfrm>
          <a:prstGeom prst="rect">
            <a:avLst/>
          </a:prstGeom>
          <a:solidFill>
            <a:schemeClr val="bg1">
              <a:lumMod val="85000"/>
            </a:schemeClr>
          </a:solidFill>
        </p:spPr>
        <p:txBody>
          <a:bodyPr wrap="square" rtlCol="0">
            <a:spAutoFit/>
          </a:bodyPr>
          <a:lstStyle/>
          <a:p>
            <a:r>
              <a:rPr lang="en-US" sz="2400" dirty="0">
                <a:solidFill>
                  <a:srgbClr val="AD1457"/>
                </a:solidFill>
              </a:rPr>
              <a:t>Source node = 1</a:t>
            </a:r>
          </a:p>
        </p:txBody>
      </p:sp>
      <p:sp>
        <p:nvSpPr>
          <p:cNvPr id="26" name="TextBox 25"/>
          <p:cNvSpPr txBox="1"/>
          <p:nvPr/>
        </p:nvSpPr>
        <p:spPr>
          <a:xfrm>
            <a:off x="6389912" y="1371600"/>
            <a:ext cx="4838700" cy="461665"/>
          </a:xfrm>
          <a:prstGeom prst="rect">
            <a:avLst/>
          </a:prstGeom>
          <a:noFill/>
        </p:spPr>
        <p:txBody>
          <a:bodyPr wrap="square" rtlCol="0">
            <a:spAutoFit/>
          </a:bodyPr>
          <a:lstStyle/>
          <a:p>
            <a:r>
              <a:rPr lang="en-US" sz="2400" dirty="0">
                <a:solidFill>
                  <a:srgbClr val="AD1457"/>
                </a:solidFill>
                <a:latin typeface="+mj-lt"/>
              </a:rPr>
              <a:t>Single source shortest path algorithm </a:t>
            </a:r>
          </a:p>
        </p:txBody>
      </p:sp>
      <p:sp>
        <p:nvSpPr>
          <p:cNvPr id="28" name="Pentagon 27"/>
          <p:cNvSpPr/>
          <p:nvPr/>
        </p:nvSpPr>
        <p:spPr>
          <a:xfrm>
            <a:off x="3852615" y="5643154"/>
            <a:ext cx="914400" cy="822960"/>
          </a:xfrm>
          <a:prstGeom prst="homePlate">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 </a:t>
            </a:r>
          </a:p>
        </p:txBody>
      </p:sp>
      <p:sp>
        <p:nvSpPr>
          <p:cNvPr id="31" name="Rounded Rectangle 30"/>
          <p:cNvSpPr/>
          <p:nvPr/>
        </p:nvSpPr>
        <p:spPr>
          <a:xfrm>
            <a:off x="3885722" y="5876366"/>
            <a:ext cx="694944" cy="394673"/>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 </a:t>
            </a:r>
          </a:p>
        </p:txBody>
      </p:sp>
      <p:sp>
        <p:nvSpPr>
          <p:cNvPr id="32" name="Rectangle 31"/>
          <p:cNvSpPr/>
          <p:nvPr/>
        </p:nvSpPr>
        <p:spPr>
          <a:xfrm>
            <a:off x="4810204" y="5643154"/>
            <a:ext cx="2834640" cy="82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AD1457"/>
                </a:solidFill>
              </a:rPr>
              <a:t>Compare cost of 1–5–4 (20) and 1–4 (100)</a:t>
            </a:r>
          </a:p>
        </p:txBody>
      </p:sp>
      <p:sp>
        <p:nvSpPr>
          <p:cNvPr id="33" name="Rectangle 32"/>
          <p:cNvSpPr/>
          <p:nvPr/>
        </p:nvSpPr>
        <p:spPr>
          <a:xfrm>
            <a:off x="6237512" y="310539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Step</a:t>
            </a:r>
          </a:p>
        </p:txBody>
      </p:sp>
      <p:sp>
        <p:nvSpPr>
          <p:cNvPr id="34" name="Rectangle 33"/>
          <p:cNvSpPr/>
          <p:nvPr/>
        </p:nvSpPr>
        <p:spPr>
          <a:xfrm>
            <a:off x="7052934" y="310539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v</a:t>
            </a:r>
          </a:p>
        </p:txBody>
      </p:sp>
      <p:sp>
        <p:nvSpPr>
          <p:cNvPr id="35" name="Rectangle 34"/>
          <p:cNvSpPr/>
          <p:nvPr/>
        </p:nvSpPr>
        <p:spPr>
          <a:xfrm>
            <a:off x="7580646" y="310539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p>
        </p:txBody>
      </p:sp>
      <p:sp>
        <p:nvSpPr>
          <p:cNvPr id="36" name="Rectangle 35"/>
          <p:cNvSpPr/>
          <p:nvPr/>
        </p:nvSpPr>
        <p:spPr>
          <a:xfrm>
            <a:off x="8944286"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37" name="Rectangle 36"/>
          <p:cNvSpPr/>
          <p:nvPr/>
        </p:nvSpPr>
        <p:spPr>
          <a:xfrm>
            <a:off x="9486231"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38" name="Rectangle 37"/>
          <p:cNvSpPr/>
          <p:nvPr/>
        </p:nvSpPr>
        <p:spPr>
          <a:xfrm>
            <a:off x="10032140" y="3105393"/>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39" name="Rectangle 38"/>
          <p:cNvSpPr/>
          <p:nvPr/>
        </p:nvSpPr>
        <p:spPr>
          <a:xfrm>
            <a:off x="10669590"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40" name="Rectangle 39"/>
          <p:cNvSpPr/>
          <p:nvPr/>
        </p:nvSpPr>
        <p:spPr>
          <a:xfrm>
            <a:off x="6237512" y="3590107"/>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Init.</a:t>
            </a:r>
            <a:endParaRPr lang="en-US" sz="2200" dirty="0">
              <a:solidFill>
                <a:schemeClr val="tx1"/>
              </a:solidFill>
            </a:endParaRPr>
          </a:p>
        </p:txBody>
      </p:sp>
      <p:sp>
        <p:nvSpPr>
          <p:cNvPr id="41" name="Rectangle 40"/>
          <p:cNvSpPr/>
          <p:nvPr/>
        </p:nvSpPr>
        <p:spPr>
          <a:xfrm>
            <a:off x="7052934" y="3590107"/>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a:t>
            </a:r>
          </a:p>
        </p:txBody>
      </p:sp>
      <p:sp>
        <p:nvSpPr>
          <p:cNvPr id="42" name="Rectangle 41"/>
          <p:cNvSpPr/>
          <p:nvPr/>
        </p:nvSpPr>
        <p:spPr>
          <a:xfrm>
            <a:off x="7580646" y="3590107"/>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 5}</a:t>
            </a:r>
          </a:p>
        </p:txBody>
      </p:sp>
      <p:sp>
        <p:nvSpPr>
          <p:cNvPr id="43" name="Rectangle 42"/>
          <p:cNvSpPr/>
          <p:nvPr/>
        </p:nvSpPr>
        <p:spPr>
          <a:xfrm>
            <a:off x="8944286"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44" name="Rectangle 43"/>
          <p:cNvSpPr/>
          <p:nvPr/>
        </p:nvSpPr>
        <p:spPr>
          <a:xfrm>
            <a:off x="9486231"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45" name="Rectangle 44"/>
          <p:cNvSpPr/>
          <p:nvPr/>
        </p:nvSpPr>
        <p:spPr>
          <a:xfrm>
            <a:off x="10032140" y="3590107"/>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100</a:t>
            </a:r>
          </a:p>
        </p:txBody>
      </p:sp>
      <p:sp>
        <p:nvSpPr>
          <p:cNvPr id="46" name="Rectangle 45"/>
          <p:cNvSpPr/>
          <p:nvPr/>
        </p:nvSpPr>
        <p:spPr>
          <a:xfrm>
            <a:off x="10669590"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47" name="Rectangle 46"/>
          <p:cNvSpPr/>
          <p:nvPr/>
        </p:nvSpPr>
        <p:spPr>
          <a:xfrm>
            <a:off x="6237512" y="4074604"/>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48" name="Rectangle 47"/>
          <p:cNvSpPr/>
          <p:nvPr/>
        </p:nvSpPr>
        <p:spPr>
          <a:xfrm>
            <a:off x="7052934" y="4074604"/>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49" name="Rectangle 48"/>
          <p:cNvSpPr/>
          <p:nvPr/>
        </p:nvSpPr>
        <p:spPr>
          <a:xfrm>
            <a:off x="7580646" y="4074604"/>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a:t>
            </a:r>
          </a:p>
        </p:txBody>
      </p:sp>
      <p:sp>
        <p:nvSpPr>
          <p:cNvPr id="50" name="Rectangle 49"/>
          <p:cNvSpPr/>
          <p:nvPr/>
        </p:nvSpPr>
        <p:spPr>
          <a:xfrm>
            <a:off x="8944286"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51" name="Rectangle 50"/>
          <p:cNvSpPr/>
          <p:nvPr/>
        </p:nvSpPr>
        <p:spPr>
          <a:xfrm>
            <a:off x="948623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52" name="Rectangle 51"/>
          <p:cNvSpPr/>
          <p:nvPr/>
        </p:nvSpPr>
        <p:spPr>
          <a:xfrm>
            <a:off x="10032140" y="407460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20</a:t>
            </a:r>
          </a:p>
        </p:txBody>
      </p:sp>
      <p:sp>
        <p:nvSpPr>
          <p:cNvPr id="53" name="Rectangle 52"/>
          <p:cNvSpPr/>
          <p:nvPr/>
        </p:nvSpPr>
        <p:spPr>
          <a:xfrm>
            <a:off x="1066959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54" name="Rounded Rectangle 53"/>
          <p:cNvSpPr/>
          <p:nvPr/>
        </p:nvSpPr>
        <p:spPr>
          <a:xfrm>
            <a:off x="10763455" y="3666973"/>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0123580" y="4138258"/>
            <a:ext cx="457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9269" y="5643154"/>
            <a:ext cx="3108960" cy="8229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Is there path from 1 - 5 - 2</a:t>
            </a:r>
          </a:p>
        </p:txBody>
      </p:sp>
      <p:sp>
        <p:nvSpPr>
          <p:cNvPr id="3" name="TextBox 2"/>
          <p:cNvSpPr txBox="1"/>
          <p:nvPr/>
        </p:nvSpPr>
        <p:spPr>
          <a:xfrm>
            <a:off x="705395" y="5864455"/>
            <a:ext cx="3056708" cy="430887"/>
          </a:xfrm>
          <a:prstGeom prst="rect">
            <a:avLst/>
          </a:prstGeom>
          <a:solidFill>
            <a:schemeClr val="bg1"/>
          </a:solidFill>
        </p:spPr>
        <p:txBody>
          <a:bodyPr wrap="square" rtlCol="0">
            <a:spAutoFit/>
          </a:bodyPr>
          <a:lstStyle/>
          <a:p>
            <a:pPr algn="ctr"/>
            <a:r>
              <a:rPr lang="en-US" sz="2200" dirty="0">
                <a:solidFill>
                  <a:srgbClr val="0070C0"/>
                </a:solidFill>
              </a:rPr>
              <a:t>Is there path from 1 - 5 - 3</a:t>
            </a:r>
          </a:p>
        </p:txBody>
      </p:sp>
      <p:sp>
        <p:nvSpPr>
          <p:cNvPr id="56" name="TextBox 55"/>
          <p:cNvSpPr txBox="1"/>
          <p:nvPr/>
        </p:nvSpPr>
        <p:spPr>
          <a:xfrm>
            <a:off x="712694" y="5862917"/>
            <a:ext cx="3065929" cy="457200"/>
          </a:xfrm>
          <a:prstGeom prst="rect">
            <a:avLst/>
          </a:prstGeom>
          <a:solidFill>
            <a:schemeClr val="bg1"/>
          </a:solidFill>
        </p:spPr>
        <p:txBody>
          <a:bodyPr wrap="square" rtlCol="0">
            <a:spAutoFit/>
          </a:bodyPr>
          <a:lstStyle/>
          <a:p>
            <a:r>
              <a:rPr lang="en-US" sz="2200" dirty="0">
                <a:solidFill>
                  <a:srgbClr val="C00000"/>
                </a:solidFill>
              </a:rPr>
              <a:t>Is there path from 1 - 5 - 4</a:t>
            </a:r>
          </a:p>
          <a:p>
            <a:endParaRPr lang="en-US" sz="2200" dirty="0"/>
          </a:p>
        </p:txBody>
      </p:sp>
      <p:sp>
        <p:nvSpPr>
          <p:cNvPr id="58" name="Oval 57"/>
          <p:cNvSpPr/>
          <p:nvPr/>
        </p:nvSpPr>
        <p:spPr>
          <a:xfrm>
            <a:off x="2220686" y="1737361"/>
            <a:ext cx="457200"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746067" y="3091549"/>
            <a:ext cx="457200"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0110652" y="3997235"/>
            <a:ext cx="457200" cy="0"/>
          </a:xfrm>
          <a:prstGeom prst="line">
            <a:avLst/>
          </a:prstGeom>
          <a:ln w="38100">
            <a:solidFill>
              <a:srgbClr val="AD14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53" presetClass="entr" presetSubtype="16"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par>
                                <p:cTn id="57" presetID="53" presetClass="entr" presetSubtype="16"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fltVal val="0"/>
                                          </p:val>
                                        </p:tav>
                                        <p:tav tm="100000">
                                          <p:val>
                                            <p:strVal val="#ppt_w"/>
                                          </p:val>
                                        </p:tav>
                                      </p:tavLst>
                                    </p:anim>
                                    <p:anim calcmode="lin" valueType="num">
                                      <p:cBhvr>
                                        <p:cTn id="60" dur="500" fill="hold"/>
                                        <p:tgtEl>
                                          <p:spTgt spid="12"/>
                                        </p:tgtEl>
                                        <p:attrNameLst>
                                          <p:attrName>ppt_h</p:attrName>
                                        </p:attrNameLst>
                                      </p:cBhvr>
                                      <p:tavLst>
                                        <p:tav tm="0">
                                          <p:val>
                                            <p:fltVal val="0"/>
                                          </p:val>
                                        </p:tav>
                                        <p:tav tm="100000">
                                          <p:val>
                                            <p:strVal val="#ppt_h"/>
                                          </p:val>
                                        </p:tav>
                                      </p:tavLst>
                                    </p:anim>
                                    <p:animEffect transition="in" filter="fade">
                                      <p:cBhvr>
                                        <p:cTn id="61" dur="500"/>
                                        <p:tgtEl>
                                          <p:spTgt spid="12"/>
                                        </p:tgtEl>
                                      </p:cBhvr>
                                    </p:animEffect>
                                  </p:childTnLst>
                                </p:cTn>
                              </p:par>
                              <p:par>
                                <p:cTn id="62" presetID="53" presetClass="entr" presetSubtype="16"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500"/>
                                        <p:tgtEl>
                                          <p:spTgt spid="3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500"/>
                                        <p:tgtEl>
                                          <p:spTgt spid="3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500"/>
                                        <p:tgtEl>
                                          <p:spTgt spid="3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500"/>
                                        <p:tgtEl>
                                          <p:spTgt spid="3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500"/>
                                        <p:tgtEl>
                                          <p:spTgt spid="3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fade">
                                      <p:cBhvr>
                                        <p:cTn id="120" dur="500"/>
                                        <p:tgtEl>
                                          <p:spTgt spid="3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fade">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500"/>
                                        <p:tgtEl>
                                          <p:spTgt spid="43"/>
                                        </p:tgtEl>
                                      </p:cBhvr>
                                    </p:animEffec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45"/>
                                        </p:tgtEl>
                                        <p:attrNameLst>
                                          <p:attrName>style.visibility</p:attrName>
                                        </p:attrNameLst>
                                      </p:cBhvr>
                                      <p:to>
                                        <p:strVal val="visible"/>
                                      </p:to>
                                    </p:set>
                                    <p:animEffect transition="in" filter="fade">
                                      <p:cBhvr>
                                        <p:cTn id="148" dur="500"/>
                                        <p:tgtEl>
                                          <p:spTgt spid="45"/>
                                        </p:tgtEl>
                                      </p:cBhvr>
                                    </p:animEffect>
                                  </p:childTnLst>
                                </p:cTn>
                              </p:par>
                            </p:childTnLst>
                          </p:cTn>
                        </p:par>
                        <p:par>
                          <p:cTn id="149" fill="hold">
                            <p:stCondLst>
                              <p:cond delay="1500"/>
                            </p:stCondLst>
                            <p:childTnLst>
                              <p:par>
                                <p:cTn id="150" presetID="10" presetClass="entr" presetSubtype="0" fill="hold" grpId="0" nodeType="after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fade">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21" presetClass="entr" presetSubtype="1" fill="hold" grpId="0" nodeType="click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heel(1)">
                                      <p:cBhvr>
                                        <p:cTn id="157" dur="20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mph" presetSubtype="2" fill="hold" nodeType="clickEffect">
                                  <p:stCondLst>
                                    <p:cond delay="0"/>
                                  </p:stCondLst>
                                  <p:childTnLst>
                                    <p:animClr clrSpc="rgb" dir="cw">
                                      <p:cBhvr>
                                        <p:cTn id="161" dur="2000" fill="hold"/>
                                        <p:tgtEl>
                                          <p:spTgt spid="5"/>
                                        </p:tgtEl>
                                        <p:attrNameLst>
                                          <p:attrName>fillcolor</p:attrName>
                                        </p:attrNameLst>
                                      </p:cBhvr>
                                      <p:to>
                                        <a:srgbClr val="76923C"/>
                                      </p:to>
                                    </p:animClr>
                                    <p:set>
                                      <p:cBhvr>
                                        <p:cTn id="162" dur="2000" fill="hold"/>
                                        <p:tgtEl>
                                          <p:spTgt spid="5"/>
                                        </p:tgtEl>
                                        <p:attrNameLst>
                                          <p:attrName>fill.type</p:attrName>
                                        </p:attrNameLst>
                                      </p:cBhvr>
                                      <p:to>
                                        <p:strVal val="solid"/>
                                      </p:to>
                                    </p:set>
                                    <p:set>
                                      <p:cBhvr>
                                        <p:cTn id="163" dur="2000" fill="hold"/>
                                        <p:tgtEl>
                                          <p:spTgt spid="5"/>
                                        </p:tgtEl>
                                        <p:attrNameLst>
                                          <p:attrName>fill.on</p:attrName>
                                        </p:attrNameLst>
                                      </p:cBhvr>
                                      <p:to>
                                        <p:strVal val="true"/>
                                      </p:to>
                                    </p:se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47"/>
                                        </p:tgtEl>
                                        <p:attrNameLst>
                                          <p:attrName>style.visibility</p:attrName>
                                        </p:attrNameLst>
                                      </p:cBhvr>
                                      <p:to>
                                        <p:strVal val="visible"/>
                                      </p:to>
                                    </p:set>
                                    <p:animEffect transition="in" filter="fade">
                                      <p:cBhvr>
                                        <p:cTn id="168" dur="500"/>
                                        <p:tgtEl>
                                          <p:spTgt spid="47"/>
                                        </p:tgtEl>
                                      </p:cBhvr>
                                    </p:animEffect>
                                  </p:childTnLst>
                                </p:cTn>
                              </p:par>
                            </p:childTnLst>
                          </p:cTn>
                        </p:par>
                        <p:par>
                          <p:cTn id="169" fill="hold">
                            <p:stCondLst>
                              <p:cond delay="500"/>
                            </p:stCondLst>
                            <p:childTnLst>
                              <p:par>
                                <p:cTn id="170" presetID="10" presetClass="entr" presetSubtype="0" fill="hold" grpId="0" nodeType="afterEffect">
                                  <p:stCondLst>
                                    <p:cond delay="0"/>
                                  </p:stCondLst>
                                  <p:childTnLst>
                                    <p:set>
                                      <p:cBhvr>
                                        <p:cTn id="171" dur="1" fill="hold">
                                          <p:stCondLst>
                                            <p:cond delay="0"/>
                                          </p:stCondLst>
                                        </p:cTn>
                                        <p:tgtEl>
                                          <p:spTgt spid="48"/>
                                        </p:tgtEl>
                                        <p:attrNameLst>
                                          <p:attrName>style.visibility</p:attrName>
                                        </p:attrNameLst>
                                      </p:cBhvr>
                                      <p:to>
                                        <p:strVal val="visible"/>
                                      </p:to>
                                    </p:set>
                                    <p:animEffect transition="in" filter="fade">
                                      <p:cBhvr>
                                        <p:cTn id="172" dur="500"/>
                                        <p:tgtEl>
                                          <p:spTgt spid="48"/>
                                        </p:tgtEl>
                                      </p:cBhvr>
                                    </p:animEffect>
                                  </p:childTnLst>
                                </p:cTn>
                              </p:par>
                            </p:childTnLst>
                          </p:cTn>
                        </p:par>
                        <p:par>
                          <p:cTn id="173" fill="hold">
                            <p:stCondLst>
                              <p:cond delay="1000"/>
                            </p:stCondLst>
                            <p:childTnLst>
                              <p:par>
                                <p:cTn id="174" presetID="10" presetClass="entr" presetSubtype="0" fill="hold" grpId="0" nodeType="afterEffect">
                                  <p:stCondLst>
                                    <p:cond delay="0"/>
                                  </p:stCondLst>
                                  <p:childTnLst>
                                    <p:set>
                                      <p:cBhvr>
                                        <p:cTn id="175" dur="1" fill="hold">
                                          <p:stCondLst>
                                            <p:cond delay="0"/>
                                          </p:stCondLst>
                                        </p:cTn>
                                        <p:tgtEl>
                                          <p:spTgt spid="49"/>
                                        </p:tgtEl>
                                        <p:attrNameLst>
                                          <p:attrName>style.visibility</p:attrName>
                                        </p:attrNameLst>
                                      </p:cBhvr>
                                      <p:to>
                                        <p:strVal val="visible"/>
                                      </p:to>
                                    </p:set>
                                    <p:animEffect transition="in" filter="fade">
                                      <p:cBhvr>
                                        <p:cTn id="176" dur="500"/>
                                        <p:tgtEl>
                                          <p:spTgt spid="4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animEffect transition="in" filter="wipe(up)">
                                      <p:cBhvr>
                                        <p:cTn id="181" dur="1000"/>
                                        <p:tgtEl>
                                          <p:spTgt spid="57"/>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28"/>
                                        </p:tgtEl>
                                        <p:attrNameLst>
                                          <p:attrName>style.visibility</p:attrName>
                                        </p:attrNameLst>
                                      </p:cBhvr>
                                      <p:to>
                                        <p:strVal val="visible"/>
                                      </p:to>
                                    </p:set>
                                    <p:animEffect transition="in" filter="fade">
                                      <p:cBhvr>
                                        <p:cTn id="186" dur="500"/>
                                        <p:tgtEl>
                                          <p:spTgt spid="28"/>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50"/>
                                        </p:tgtEl>
                                        <p:attrNameLst>
                                          <p:attrName>style.visibility</p:attrName>
                                        </p:attrNameLst>
                                      </p:cBhvr>
                                      <p:to>
                                        <p:strVal val="visible"/>
                                      </p:to>
                                    </p:set>
                                    <p:animEffect transition="in" filter="fade">
                                      <p:cBhvr>
                                        <p:cTn id="191" dur="500"/>
                                        <p:tgtEl>
                                          <p:spTgt spid="50"/>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up)">
                                      <p:cBhvr>
                                        <p:cTn id="196" dur="1000"/>
                                        <p:tgtEl>
                                          <p:spTgt spid="3"/>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51"/>
                                        </p:tgtEl>
                                        <p:attrNameLst>
                                          <p:attrName>style.visibility</p:attrName>
                                        </p:attrNameLst>
                                      </p:cBhvr>
                                      <p:to>
                                        <p:strVal val="visible"/>
                                      </p:to>
                                    </p:set>
                                    <p:animEffect transition="in" filter="fade">
                                      <p:cBhvr>
                                        <p:cTn id="201" dur="500"/>
                                        <p:tgtEl>
                                          <p:spTgt spid="5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56"/>
                                        </p:tgtEl>
                                        <p:attrNameLst>
                                          <p:attrName>style.visibility</p:attrName>
                                        </p:attrNameLst>
                                      </p:cBhvr>
                                      <p:to>
                                        <p:strVal val="visible"/>
                                      </p:to>
                                    </p:set>
                                    <p:animEffect transition="in" filter="wipe(up)">
                                      <p:cBhvr>
                                        <p:cTn id="206" dur="1500"/>
                                        <p:tgtEl>
                                          <p:spTgt spid="56"/>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31"/>
                                        </p:tgtEl>
                                        <p:attrNameLst>
                                          <p:attrName>style.visibility</p:attrName>
                                        </p:attrNameLst>
                                      </p:cBhvr>
                                      <p:to>
                                        <p:strVal val="visible"/>
                                      </p:to>
                                    </p:set>
                                    <p:animEffect transition="in" filter="fade">
                                      <p:cBhvr>
                                        <p:cTn id="211" dur="500"/>
                                        <p:tgtEl>
                                          <p:spTgt spid="31"/>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2"/>
                                        </p:tgtEl>
                                        <p:attrNameLst>
                                          <p:attrName>style.visibility</p:attrName>
                                        </p:attrNameLst>
                                      </p:cBhvr>
                                      <p:to>
                                        <p:strVal val="visible"/>
                                      </p:to>
                                    </p:set>
                                    <p:animEffect transition="in" filter="wipe(left)">
                                      <p:cBhvr>
                                        <p:cTn id="216" dur="1500"/>
                                        <p:tgtEl>
                                          <p:spTgt spid="32"/>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wipe(left)">
                                      <p:cBhvr>
                                        <p:cTn id="221" dur="1000"/>
                                        <p:tgtEl>
                                          <p:spTgt spid="61"/>
                                        </p:tgtEl>
                                      </p:cBhvr>
                                    </p:animEffect>
                                  </p:childTnLst>
                                </p:cTn>
                              </p:par>
                            </p:childTnLst>
                          </p:cTn>
                        </p:par>
                      </p:childTnLst>
                    </p:cTn>
                  </p:par>
                  <p:par>
                    <p:cTn id="222" fill="hold">
                      <p:stCondLst>
                        <p:cond delay="indefinite"/>
                      </p:stCondLst>
                      <p:childTnLst>
                        <p:par>
                          <p:cTn id="223" fill="hold">
                            <p:stCondLst>
                              <p:cond delay="0"/>
                            </p:stCondLst>
                            <p:childTnLst>
                              <p:par>
                                <p:cTn id="224" presetID="21" presetClass="entr" presetSubtype="1" fill="hold" grpId="0" nodeType="clickEffect">
                                  <p:stCondLst>
                                    <p:cond delay="0"/>
                                  </p:stCondLst>
                                  <p:childTnLst>
                                    <p:set>
                                      <p:cBhvr>
                                        <p:cTn id="225" dur="1" fill="hold">
                                          <p:stCondLst>
                                            <p:cond delay="0"/>
                                          </p:stCondLst>
                                        </p:cTn>
                                        <p:tgtEl>
                                          <p:spTgt spid="59"/>
                                        </p:tgtEl>
                                        <p:attrNameLst>
                                          <p:attrName>style.visibility</p:attrName>
                                        </p:attrNameLst>
                                      </p:cBhvr>
                                      <p:to>
                                        <p:strVal val="visible"/>
                                      </p:to>
                                    </p:set>
                                    <p:animEffect transition="in" filter="wheel(1)">
                                      <p:cBhvr>
                                        <p:cTn id="226" dur="1500"/>
                                        <p:tgtEl>
                                          <p:spTgt spid="59"/>
                                        </p:tgtEl>
                                      </p:cBhvr>
                                    </p:animEffect>
                                  </p:childTnLst>
                                </p:cTn>
                              </p:par>
                              <p:par>
                                <p:cTn id="227" presetID="21" presetClass="entr" presetSubtype="1" fill="hold" grpId="0" nodeType="withEffect">
                                  <p:stCondLst>
                                    <p:cond delay="0"/>
                                  </p:stCondLst>
                                  <p:childTnLst>
                                    <p:set>
                                      <p:cBhvr>
                                        <p:cTn id="228" dur="1" fill="hold">
                                          <p:stCondLst>
                                            <p:cond delay="0"/>
                                          </p:stCondLst>
                                        </p:cTn>
                                        <p:tgtEl>
                                          <p:spTgt spid="58"/>
                                        </p:tgtEl>
                                        <p:attrNameLst>
                                          <p:attrName>style.visibility</p:attrName>
                                        </p:attrNameLst>
                                      </p:cBhvr>
                                      <p:to>
                                        <p:strVal val="visible"/>
                                      </p:to>
                                    </p:set>
                                    <p:animEffect transition="in" filter="wheel(1)">
                                      <p:cBhvr>
                                        <p:cTn id="229" dur="1500"/>
                                        <p:tgtEl>
                                          <p:spTgt spid="58"/>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52"/>
                                        </p:tgtEl>
                                        <p:attrNameLst>
                                          <p:attrName>style.visibility</p:attrName>
                                        </p:attrNameLst>
                                      </p:cBhvr>
                                      <p:to>
                                        <p:strVal val="visible"/>
                                      </p:to>
                                    </p:set>
                                    <p:animEffect transition="in" filter="fade">
                                      <p:cBhvr>
                                        <p:cTn id="234" dur="500"/>
                                        <p:tgtEl>
                                          <p:spTgt spid="52"/>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53"/>
                                        </p:tgtEl>
                                        <p:attrNameLst>
                                          <p:attrName>style.visibility</p:attrName>
                                        </p:attrNameLst>
                                      </p:cBhvr>
                                      <p:to>
                                        <p:strVal val="visible"/>
                                      </p:to>
                                    </p:set>
                                    <p:animEffect transition="in" filter="fade">
                                      <p:cBhvr>
                                        <p:cTn id="239" dur="500"/>
                                        <p:tgtEl>
                                          <p:spTgt spid="53"/>
                                        </p:tgtEl>
                                      </p:cBhvr>
                                    </p:animEffect>
                                  </p:childTnLst>
                                </p:cTn>
                              </p:par>
                            </p:childTnLst>
                          </p:cTn>
                        </p:par>
                      </p:childTnLst>
                    </p:cTn>
                  </p:par>
                  <p:par>
                    <p:cTn id="240" fill="hold">
                      <p:stCondLst>
                        <p:cond delay="indefinite"/>
                      </p:stCondLst>
                      <p:childTnLst>
                        <p:par>
                          <p:cTn id="241" fill="hold">
                            <p:stCondLst>
                              <p:cond delay="0"/>
                            </p:stCondLst>
                            <p:childTnLst>
                              <p:par>
                                <p:cTn id="242" presetID="21" presetClass="entr" presetSubtype="1" fill="hold" grpId="0" nodeType="clickEffect">
                                  <p:stCondLst>
                                    <p:cond delay="0"/>
                                  </p:stCondLst>
                                  <p:childTnLst>
                                    <p:set>
                                      <p:cBhvr>
                                        <p:cTn id="243" dur="1" fill="hold">
                                          <p:stCondLst>
                                            <p:cond delay="0"/>
                                          </p:stCondLst>
                                        </p:cTn>
                                        <p:tgtEl>
                                          <p:spTgt spid="55"/>
                                        </p:tgtEl>
                                        <p:attrNameLst>
                                          <p:attrName>style.visibility</p:attrName>
                                        </p:attrNameLst>
                                      </p:cBhvr>
                                      <p:to>
                                        <p:strVal val="visible"/>
                                      </p:to>
                                    </p:set>
                                    <p:animEffect transition="in" filter="wheel(1)">
                                      <p:cBhvr>
                                        <p:cTn id="244"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p:bldP spid="18" grpId="0"/>
      <p:bldP spid="19" grpId="0"/>
      <p:bldP spid="20" grpId="0"/>
      <p:bldP spid="21" grpId="0"/>
      <p:bldP spid="22" grpId="0"/>
      <p:bldP spid="23" grpId="0"/>
      <p:bldP spid="24" grpId="0"/>
      <p:bldP spid="25" grpId="0" animBg="1"/>
      <p:bldP spid="26" grpId="0"/>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7" grpId="0" animBg="1"/>
      <p:bldP spid="3" grpId="0" animBg="1"/>
      <p:bldP spid="56" grpId="0" animBg="1"/>
      <p:bldP spid="58"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Make Change - Algorithm</a:t>
            </a:r>
          </a:p>
        </p:txBody>
      </p:sp>
      <p:sp>
        <p:nvSpPr>
          <p:cNvPr id="3" name="Content Placeholder 2"/>
          <p:cNvSpPr>
            <a:spLocks noGrp="1"/>
          </p:cNvSpPr>
          <p:nvPr>
            <p:ph idx="1"/>
          </p:nvPr>
        </p:nvSpPr>
        <p:spPr>
          <a:solidFill>
            <a:srgbClr val="424242"/>
          </a:solidFill>
        </p:spPr>
        <p:txBody>
          <a:bodyPr/>
          <a:lstStyle/>
          <a:p>
            <a:pPr marL="0" indent="0">
              <a:spcAft>
                <a:spcPts val="300"/>
              </a:spcAft>
              <a:buNone/>
            </a:pPr>
            <a:r>
              <a:rPr lang="en-IN" b="1" dirty="0">
                <a:solidFill>
                  <a:schemeClr val="tx2">
                    <a:lumMod val="60000"/>
                    <a:lumOff val="40000"/>
                  </a:schemeClr>
                </a:solidFill>
                <a:latin typeface="Consolas" pitchFamily="49" charset="0"/>
                <a:cs typeface="Consolas" pitchFamily="49" charset="0"/>
              </a:rPr>
              <a:t># Input: </a:t>
            </a:r>
            <a:r>
              <a:rPr lang="en-US" b="1" dirty="0">
                <a:solidFill>
                  <a:schemeClr val="tx2">
                    <a:lumMod val="60000"/>
                    <a:lumOff val="40000"/>
                  </a:schemeClr>
                </a:solidFill>
                <a:latin typeface="Consolas" pitchFamily="49" charset="0"/>
                <a:cs typeface="Consolas" pitchFamily="49" charset="0"/>
              </a:rPr>
              <a:t>C = {10, 5, 2, 1, 0.5} //</a:t>
            </a:r>
            <a:r>
              <a:rPr lang="en-US" sz="2000" b="1" dirty="0">
                <a:solidFill>
                  <a:schemeClr val="tx2">
                    <a:lumMod val="60000"/>
                    <a:lumOff val="40000"/>
                  </a:schemeClr>
                </a:solidFill>
                <a:latin typeface="Consolas" pitchFamily="49" charset="0"/>
                <a:cs typeface="Consolas" pitchFamily="49" charset="0"/>
              </a:rPr>
              <a:t>C is a candidate set</a:t>
            </a:r>
          </a:p>
          <a:p>
            <a:pPr marL="0" indent="0">
              <a:spcAft>
                <a:spcPts val="300"/>
              </a:spcAft>
              <a:buNone/>
            </a:pPr>
            <a:r>
              <a:rPr lang="en-IN" b="1" dirty="0">
                <a:solidFill>
                  <a:schemeClr val="tx2">
                    <a:lumMod val="60000"/>
                    <a:lumOff val="40000"/>
                  </a:schemeClr>
                </a:solidFill>
                <a:latin typeface="Consolas" pitchFamily="49" charset="0"/>
                <a:cs typeface="Consolas" pitchFamily="49" charset="0"/>
              </a:rPr>
              <a:t># Output: S: set of selected coins</a:t>
            </a:r>
          </a:p>
          <a:p>
            <a:pPr marL="0" indent="0">
              <a:spcAft>
                <a:spcPts val="300"/>
              </a:spcAft>
              <a:buNone/>
            </a:pPr>
            <a:r>
              <a:rPr lang="en-US" b="1" dirty="0">
                <a:solidFill>
                  <a:srgbClr val="F9C5D7"/>
                </a:solidFill>
                <a:latin typeface="Consolas" pitchFamily="49" charset="0"/>
                <a:cs typeface="Consolas" pitchFamily="49" charset="0"/>
              </a:rPr>
              <a:t>Function make-change(n): set of coins</a:t>
            </a:r>
          </a:p>
          <a:p>
            <a:pPr marL="0" indent="0">
              <a:spcAft>
                <a:spcPts val="300"/>
              </a:spcAft>
              <a:buNone/>
            </a:pPr>
            <a:r>
              <a:rPr lang="en-US" b="1" dirty="0">
                <a:solidFill>
                  <a:srgbClr val="F9C5D7"/>
                </a:solidFill>
                <a:latin typeface="Consolas" pitchFamily="49" charset="0"/>
                <a:cs typeface="Consolas" pitchFamily="49" charset="0"/>
              </a:rPr>
              <a:t>S ← Ø {S is a set that will hold the solution} </a:t>
            </a:r>
          </a:p>
          <a:p>
            <a:pPr marL="0" indent="0">
              <a:spcAft>
                <a:spcPts val="300"/>
              </a:spcAft>
              <a:buNone/>
            </a:pPr>
            <a:r>
              <a:rPr lang="en-US" b="1" dirty="0">
                <a:solidFill>
                  <a:srgbClr val="F9C5D7"/>
                </a:solidFill>
                <a:latin typeface="Consolas" pitchFamily="49" charset="0"/>
                <a:cs typeface="Consolas" pitchFamily="49" charset="0"/>
              </a:rPr>
              <a:t>sum ← 0 {sum of the items in solution set S} </a:t>
            </a:r>
          </a:p>
          <a:p>
            <a:pPr marL="0" indent="0">
              <a:spcAft>
                <a:spcPts val="300"/>
              </a:spcAft>
              <a:buNone/>
            </a:pPr>
            <a:r>
              <a:rPr lang="en-US" b="1" dirty="0">
                <a:solidFill>
                  <a:srgbClr val="F9C5D7"/>
                </a:solidFill>
                <a:latin typeface="Consolas" pitchFamily="49" charset="0"/>
                <a:cs typeface="Consolas" pitchFamily="49" charset="0"/>
              </a:rPr>
              <a:t>while sum ≠ n do</a:t>
            </a:r>
          </a:p>
          <a:p>
            <a:pPr marL="400050" lvl="1" indent="0">
              <a:spcAft>
                <a:spcPts val="300"/>
              </a:spcAft>
              <a:buNone/>
            </a:pPr>
            <a:r>
              <a:rPr lang="en-US" sz="2400" b="1" dirty="0">
                <a:solidFill>
                  <a:srgbClr val="F9C5D7"/>
                </a:solidFill>
                <a:latin typeface="Consolas" pitchFamily="49" charset="0"/>
                <a:cs typeface="Consolas" pitchFamily="49" charset="0"/>
              </a:rPr>
              <a:t>	x ← the largest item in C such that sum + x ≤ n </a:t>
            </a:r>
          </a:p>
          <a:p>
            <a:pPr marL="400050" lvl="1" indent="0">
              <a:spcAft>
                <a:spcPts val="300"/>
              </a:spcAft>
              <a:buNone/>
            </a:pPr>
            <a:r>
              <a:rPr lang="en-US" sz="2400" b="1" dirty="0">
                <a:solidFill>
                  <a:srgbClr val="F9C5D7"/>
                </a:solidFill>
                <a:latin typeface="Consolas" pitchFamily="49" charset="0"/>
                <a:cs typeface="Consolas" pitchFamily="49" charset="0"/>
              </a:rPr>
              <a:t>	if there is no such item then </a:t>
            </a:r>
          </a:p>
          <a:p>
            <a:pPr marL="857250" lvl="2" indent="0">
              <a:spcAft>
                <a:spcPts val="300"/>
              </a:spcAft>
              <a:buNone/>
            </a:pPr>
            <a:r>
              <a:rPr lang="en-US" sz="2400" b="1" dirty="0">
                <a:solidFill>
                  <a:srgbClr val="F9C5D7"/>
                </a:solidFill>
                <a:latin typeface="Consolas" pitchFamily="49" charset="0"/>
                <a:cs typeface="Consolas" pitchFamily="49" charset="0"/>
              </a:rPr>
              <a:t>		return "no solution found" </a:t>
            </a:r>
          </a:p>
          <a:p>
            <a:pPr marL="400050" lvl="1" indent="0">
              <a:spcAft>
                <a:spcPts val="300"/>
              </a:spcAft>
              <a:buNone/>
            </a:pPr>
            <a:r>
              <a:rPr lang="en-US" sz="2400" b="1" dirty="0">
                <a:solidFill>
                  <a:srgbClr val="F9C5D7"/>
                </a:solidFill>
                <a:latin typeface="Consolas" pitchFamily="49" charset="0"/>
                <a:cs typeface="Consolas" pitchFamily="49" charset="0"/>
              </a:rPr>
              <a:t>	S ← S U {a coin of value x}</a:t>
            </a:r>
          </a:p>
          <a:p>
            <a:pPr marL="400050" lvl="1" indent="0">
              <a:spcAft>
                <a:spcPts val="300"/>
              </a:spcAft>
              <a:buNone/>
            </a:pPr>
            <a:r>
              <a:rPr lang="en-US" sz="2400" b="1" dirty="0">
                <a:solidFill>
                  <a:srgbClr val="F9C5D7"/>
                </a:solidFill>
                <a:latin typeface="Consolas" pitchFamily="49" charset="0"/>
                <a:cs typeface="Consolas" pitchFamily="49" charset="0"/>
              </a:rPr>
              <a:t>	sum ← sum + x </a:t>
            </a:r>
          </a:p>
          <a:p>
            <a:pPr marL="0" indent="0">
              <a:spcAft>
                <a:spcPts val="300"/>
              </a:spcAft>
              <a:buNone/>
            </a:pPr>
            <a:r>
              <a:rPr lang="en-US" b="1" dirty="0">
                <a:solidFill>
                  <a:srgbClr val="F9C5D7"/>
                </a:solidFill>
                <a:latin typeface="Consolas" pitchFamily="49" charset="0"/>
                <a:cs typeface="Consolas" pitchFamily="49" charset="0"/>
              </a:rPr>
              <a:t>return S</a:t>
            </a:r>
            <a:endParaRPr lang="en-US" dirty="0">
              <a:solidFill>
                <a:srgbClr val="F9C5D7"/>
              </a:solidFill>
            </a:endParaRPr>
          </a:p>
        </p:txBody>
      </p:sp>
    </p:spTree>
    <p:extLst>
      <p:ext uri="{BB962C8B-B14F-4D97-AF65-F5344CB8AC3E}">
        <p14:creationId xmlns:p14="http://schemas.microsoft.com/office/powerpoint/2010/main" val="34942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Dijkstra’s</a:t>
            </a:r>
            <a:r>
              <a:rPr lang="en-US" dirty="0"/>
              <a:t> Algorithm - Example</a:t>
            </a:r>
          </a:p>
        </p:txBody>
      </p:sp>
      <p:sp>
        <p:nvSpPr>
          <p:cNvPr id="4" name="Oval 3"/>
          <p:cNvSpPr/>
          <p:nvPr/>
        </p:nvSpPr>
        <p:spPr>
          <a:xfrm>
            <a:off x="3243940" y="1447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 name="Oval 4"/>
          <p:cNvSpPr/>
          <p:nvPr/>
        </p:nvSpPr>
        <p:spPr>
          <a:xfrm>
            <a:off x="1717250" y="229707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6" name="Oval 5"/>
          <p:cNvSpPr/>
          <p:nvPr/>
        </p:nvSpPr>
        <p:spPr>
          <a:xfrm>
            <a:off x="2329540" y="38481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7" name="Oval 6"/>
          <p:cNvSpPr/>
          <p:nvPr/>
        </p:nvSpPr>
        <p:spPr>
          <a:xfrm>
            <a:off x="4310740" y="38342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8" name="Oval 7"/>
          <p:cNvSpPr/>
          <p:nvPr/>
        </p:nvSpPr>
        <p:spPr>
          <a:xfrm>
            <a:off x="5069663" y="22236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cxnSp>
        <p:nvCxnSpPr>
          <p:cNvPr id="9" name="Straight Arrow Connector 8"/>
          <p:cNvCxnSpPr>
            <a:stCxn id="4" idx="2"/>
            <a:endCxn id="5" idx="7"/>
          </p:cNvCxnSpPr>
          <p:nvPr/>
        </p:nvCxnSpPr>
        <p:spPr>
          <a:xfrm flipH="1">
            <a:off x="2172535" y="1714500"/>
            <a:ext cx="1071405" cy="66068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0"/>
          </p:cNvCxnSpPr>
          <p:nvPr/>
        </p:nvCxnSpPr>
        <p:spPr>
          <a:xfrm flipH="1">
            <a:off x="2596240" y="1903085"/>
            <a:ext cx="725815" cy="19450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7" idx="1"/>
          </p:cNvCxnSpPr>
          <p:nvPr/>
        </p:nvCxnSpPr>
        <p:spPr>
          <a:xfrm>
            <a:off x="3510640" y="1981200"/>
            <a:ext cx="878215" cy="19311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8" idx="1"/>
          </p:cNvCxnSpPr>
          <p:nvPr/>
        </p:nvCxnSpPr>
        <p:spPr>
          <a:xfrm>
            <a:off x="3777340" y="1714500"/>
            <a:ext cx="1370438" cy="587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6" idx="1"/>
          </p:cNvCxnSpPr>
          <p:nvPr/>
        </p:nvCxnSpPr>
        <p:spPr>
          <a:xfrm>
            <a:off x="1983950" y="2830474"/>
            <a:ext cx="423705" cy="10957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2"/>
          </p:cNvCxnSpPr>
          <p:nvPr/>
        </p:nvCxnSpPr>
        <p:spPr>
          <a:xfrm flipV="1">
            <a:off x="2862940" y="4100945"/>
            <a:ext cx="1447800" cy="13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7"/>
            <a:endCxn id="8" idx="4"/>
          </p:cNvCxnSpPr>
          <p:nvPr/>
        </p:nvCxnSpPr>
        <p:spPr>
          <a:xfrm flipV="1">
            <a:off x="4766025" y="2757054"/>
            <a:ext cx="570338" cy="11553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7"/>
            <a:endCxn id="8" idx="2"/>
          </p:cNvCxnSpPr>
          <p:nvPr/>
        </p:nvCxnSpPr>
        <p:spPr>
          <a:xfrm flipV="1">
            <a:off x="2784825" y="2490354"/>
            <a:ext cx="2284838" cy="143586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13325" y="1748135"/>
            <a:ext cx="649615" cy="461665"/>
          </a:xfrm>
          <a:prstGeom prst="rect">
            <a:avLst/>
          </a:prstGeom>
          <a:noFill/>
        </p:spPr>
        <p:txBody>
          <a:bodyPr wrap="square" rtlCol="0">
            <a:spAutoFit/>
          </a:bodyPr>
          <a:lstStyle/>
          <a:p>
            <a:r>
              <a:rPr lang="en-US" sz="2400" dirty="0"/>
              <a:t>10</a:t>
            </a:r>
          </a:p>
        </p:txBody>
      </p:sp>
      <p:sp>
        <p:nvSpPr>
          <p:cNvPr id="18" name="TextBox 17"/>
          <p:cNvSpPr txBox="1"/>
          <p:nvPr/>
        </p:nvSpPr>
        <p:spPr>
          <a:xfrm>
            <a:off x="1756125" y="3119735"/>
            <a:ext cx="649615" cy="461665"/>
          </a:xfrm>
          <a:prstGeom prst="rect">
            <a:avLst/>
          </a:prstGeom>
          <a:noFill/>
        </p:spPr>
        <p:txBody>
          <a:bodyPr wrap="square" rtlCol="0">
            <a:spAutoFit/>
          </a:bodyPr>
          <a:lstStyle/>
          <a:p>
            <a:r>
              <a:rPr lang="en-US" sz="2400" dirty="0"/>
              <a:t>10</a:t>
            </a:r>
          </a:p>
        </p:txBody>
      </p:sp>
      <p:sp>
        <p:nvSpPr>
          <p:cNvPr id="19" name="TextBox 18"/>
          <p:cNvSpPr txBox="1"/>
          <p:nvPr/>
        </p:nvSpPr>
        <p:spPr>
          <a:xfrm>
            <a:off x="2975325" y="2438400"/>
            <a:ext cx="649615" cy="461665"/>
          </a:xfrm>
          <a:prstGeom prst="rect">
            <a:avLst/>
          </a:prstGeom>
          <a:noFill/>
        </p:spPr>
        <p:txBody>
          <a:bodyPr wrap="square" rtlCol="0">
            <a:spAutoFit/>
          </a:bodyPr>
          <a:lstStyle/>
          <a:p>
            <a:r>
              <a:rPr lang="en-US" sz="2400" dirty="0"/>
              <a:t>100</a:t>
            </a:r>
          </a:p>
        </p:txBody>
      </p:sp>
      <p:sp>
        <p:nvSpPr>
          <p:cNvPr id="20" name="TextBox 19"/>
          <p:cNvSpPr txBox="1"/>
          <p:nvPr/>
        </p:nvSpPr>
        <p:spPr>
          <a:xfrm>
            <a:off x="3624940" y="3209382"/>
            <a:ext cx="548640" cy="461665"/>
          </a:xfrm>
          <a:prstGeom prst="rect">
            <a:avLst/>
          </a:prstGeom>
          <a:noFill/>
        </p:spPr>
        <p:txBody>
          <a:bodyPr wrap="square" rtlCol="0">
            <a:spAutoFit/>
          </a:bodyPr>
          <a:lstStyle/>
          <a:p>
            <a:r>
              <a:rPr lang="en-US" sz="2400" dirty="0"/>
              <a:t>20</a:t>
            </a:r>
          </a:p>
        </p:txBody>
      </p:sp>
      <p:sp>
        <p:nvSpPr>
          <p:cNvPr id="21" name="TextBox 20"/>
          <p:cNvSpPr txBox="1"/>
          <p:nvPr/>
        </p:nvSpPr>
        <p:spPr>
          <a:xfrm>
            <a:off x="3280125" y="4034135"/>
            <a:ext cx="649615" cy="461665"/>
          </a:xfrm>
          <a:prstGeom prst="rect">
            <a:avLst/>
          </a:prstGeom>
          <a:noFill/>
        </p:spPr>
        <p:txBody>
          <a:bodyPr wrap="square" rtlCol="0">
            <a:spAutoFit/>
          </a:bodyPr>
          <a:lstStyle/>
          <a:p>
            <a:r>
              <a:rPr lang="en-US" sz="2400" dirty="0"/>
              <a:t>50</a:t>
            </a:r>
          </a:p>
        </p:txBody>
      </p:sp>
      <p:sp>
        <p:nvSpPr>
          <p:cNvPr id="22" name="TextBox 21"/>
          <p:cNvSpPr txBox="1"/>
          <p:nvPr/>
        </p:nvSpPr>
        <p:spPr>
          <a:xfrm>
            <a:off x="4346925" y="1671935"/>
            <a:ext cx="649615" cy="461665"/>
          </a:xfrm>
          <a:prstGeom prst="rect">
            <a:avLst/>
          </a:prstGeom>
          <a:noFill/>
        </p:spPr>
        <p:txBody>
          <a:bodyPr wrap="square" rtlCol="0">
            <a:spAutoFit/>
          </a:bodyPr>
          <a:lstStyle/>
          <a:p>
            <a:r>
              <a:rPr lang="en-US" sz="2400" dirty="0"/>
              <a:t>50</a:t>
            </a:r>
          </a:p>
        </p:txBody>
      </p:sp>
      <p:sp>
        <p:nvSpPr>
          <p:cNvPr id="23" name="TextBox 22"/>
          <p:cNvSpPr txBox="1"/>
          <p:nvPr/>
        </p:nvSpPr>
        <p:spPr>
          <a:xfrm>
            <a:off x="3737325" y="2362200"/>
            <a:ext cx="649615" cy="461665"/>
          </a:xfrm>
          <a:prstGeom prst="rect">
            <a:avLst/>
          </a:prstGeom>
          <a:noFill/>
        </p:spPr>
        <p:txBody>
          <a:bodyPr wrap="square" rtlCol="0">
            <a:spAutoFit/>
          </a:bodyPr>
          <a:lstStyle/>
          <a:p>
            <a:r>
              <a:rPr lang="en-US" sz="2400" dirty="0"/>
              <a:t>30</a:t>
            </a:r>
          </a:p>
        </p:txBody>
      </p:sp>
      <p:sp>
        <p:nvSpPr>
          <p:cNvPr id="24" name="TextBox 23"/>
          <p:cNvSpPr txBox="1"/>
          <p:nvPr/>
        </p:nvSpPr>
        <p:spPr>
          <a:xfrm>
            <a:off x="5032726" y="3043535"/>
            <a:ext cx="346730" cy="461665"/>
          </a:xfrm>
          <a:prstGeom prst="rect">
            <a:avLst/>
          </a:prstGeom>
          <a:noFill/>
        </p:spPr>
        <p:txBody>
          <a:bodyPr wrap="square" rtlCol="0">
            <a:spAutoFit/>
          </a:bodyPr>
          <a:lstStyle/>
          <a:p>
            <a:r>
              <a:rPr lang="en-US" sz="2400" dirty="0"/>
              <a:t>5</a:t>
            </a:r>
          </a:p>
        </p:txBody>
      </p:sp>
      <p:sp>
        <p:nvSpPr>
          <p:cNvPr id="26" name="TextBox 25"/>
          <p:cNvSpPr txBox="1"/>
          <p:nvPr/>
        </p:nvSpPr>
        <p:spPr>
          <a:xfrm>
            <a:off x="6389912" y="1371600"/>
            <a:ext cx="4838700" cy="461665"/>
          </a:xfrm>
          <a:prstGeom prst="rect">
            <a:avLst/>
          </a:prstGeom>
          <a:noFill/>
        </p:spPr>
        <p:txBody>
          <a:bodyPr wrap="square" rtlCol="0">
            <a:spAutoFit/>
          </a:bodyPr>
          <a:lstStyle/>
          <a:p>
            <a:r>
              <a:rPr lang="en-US" sz="2400" dirty="0">
                <a:solidFill>
                  <a:srgbClr val="AD1457"/>
                </a:solidFill>
                <a:latin typeface="+mj-lt"/>
              </a:rPr>
              <a:t>Single source shortest path algorithm </a:t>
            </a:r>
          </a:p>
        </p:txBody>
      </p:sp>
      <p:sp>
        <p:nvSpPr>
          <p:cNvPr id="55" name="Rectangle 54"/>
          <p:cNvSpPr/>
          <p:nvPr/>
        </p:nvSpPr>
        <p:spPr>
          <a:xfrm>
            <a:off x="6235537" y="4568209"/>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2</a:t>
            </a:r>
          </a:p>
        </p:txBody>
      </p:sp>
      <p:sp>
        <p:nvSpPr>
          <p:cNvPr id="56" name="Rectangle 55"/>
          <p:cNvSpPr/>
          <p:nvPr/>
        </p:nvSpPr>
        <p:spPr>
          <a:xfrm>
            <a:off x="7052934" y="4568212"/>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4</a:t>
            </a:r>
          </a:p>
        </p:txBody>
      </p:sp>
      <p:sp>
        <p:nvSpPr>
          <p:cNvPr id="57" name="Rectangle 56"/>
          <p:cNvSpPr/>
          <p:nvPr/>
        </p:nvSpPr>
        <p:spPr>
          <a:xfrm>
            <a:off x="7580646" y="4568212"/>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a:t>
            </a:r>
          </a:p>
        </p:txBody>
      </p:sp>
      <p:sp>
        <p:nvSpPr>
          <p:cNvPr id="58" name="Rectangle 57"/>
          <p:cNvSpPr/>
          <p:nvPr/>
        </p:nvSpPr>
        <p:spPr>
          <a:xfrm>
            <a:off x="8944286" y="456821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40</a:t>
            </a:r>
          </a:p>
        </p:txBody>
      </p:sp>
      <p:sp>
        <p:nvSpPr>
          <p:cNvPr id="59" name="Rectangle 58"/>
          <p:cNvSpPr/>
          <p:nvPr/>
        </p:nvSpPr>
        <p:spPr>
          <a:xfrm>
            <a:off x="9486231" y="4568211"/>
            <a:ext cx="548640" cy="493070"/>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30</a:t>
            </a:r>
          </a:p>
        </p:txBody>
      </p:sp>
      <p:sp>
        <p:nvSpPr>
          <p:cNvPr id="60" name="Rectangle 59"/>
          <p:cNvSpPr/>
          <p:nvPr/>
        </p:nvSpPr>
        <p:spPr>
          <a:xfrm>
            <a:off x="10032140" y="4568212"/>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20</a:t>
            </a:r>
          </a:p>
        </p:txBody>
      </p:sp>
      <p:sp>
        <p:nvSpPr>
          <p:cNvPr id="61" name="Rectangle 60"/>
          <p:cNvSpPr/>
          <p:nvPr/>
        </p:nvSpPr>
        <p:spPr>
          <a:xfrm>
            <a:off x="10669591" y="456821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79" name="TextBox 78"/>
          <p:cNvSpPr txBox="1"/>
          <p:nvPr/>
        </p:nvSpPr>
        <p:spPr>
          <a:xfrm>
            <a:off x="8940302" y="2632613"/>
            <a:ext cx="2277928" cy="461665"/>
          </a:xfrm>
          <a:prstGeom prst="rect">
            <a:avLst/>
          </a:prstGeom>
          <a:solidFill>
            <a:schemeClr val="bg1">
              <a:lumMod val="85000"/>
            </a:schemeClr>
          </a:solidFill>
        </p:spPr>
        <p:txBody>
          <a:bodyPr wrap="square" rtlCol="0">
            <a:spAutoFit/>
          </a:bodyPr>
          <a:lstStyle/>
          <a:p>
            <a:r>
              <a:rPr lang="en-US" sz="2400" dirty="0">
                <a:solidFill>
                  <a:srgbClr val="AD1457"/>
                </a:solidFill>
              </a:rPr>
              <a:t>Source node = 1</a:t>
            </a:r>
          </a:p>
        </p:txBody>
      </p:sp>
      <p:sp>
        <p:nvSpPr>
          <p:cNvPr id="80" name="Rectangle 79"/>
          <p:cNvSpPr/>
          <p:nvPr/>
        </p:nvSpPr>
        <p:spPr>
          <a:xfrm>
            <a:off x="6237512" y="310539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Step</a:t>
            </a:r>
          </a:p>
        </p:txBody>
      </p:sp>
      <p:sp>
        <p:nvSpPr>
          <p:cNvPr id="81" name="Rectangle 80"/>
          <p:cNvSpPr/>
          <p:nvPr/>
        </p:nvSpPr>
        <p:spPr>
          <a:xfrm>
            <a:off x="7052934" y="310539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v</a:t>
            </a:r>
          </a:p>
        </p:txBody>
      </p:sp>
      <p:sp>
        <p:nvSpPr>
          <p:cNvPr id="82" name="Rectangle 81"/>
          <p:cNvSpPr/>
          <p:nvPr/>
        </p:nvSpPr>
        <p:spPr>
          <a:xfrm>
            <a:off x="7580646" y="310539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p>
        </p:txBody>
      </p:sp>
      <p:sp>
        <p:nvSpPr>
          <p:cNvPr id="83" name="Rectangle 82"/>
          <p:cNvSpPr/>
          <p:nvPr/>
        </p:nvSpPr>
        <p:spPr>
          <a:xfrm>
            <a:off x="8944286"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84" name="Rectangle 83"/>
          <p:cNvSpPr/>
          <p:nvPr/>
        </p:nvSpPr>
        <p:spPr>
          <a:xfrm>
            <a:off x="9486231"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85" name="Rectangle 84"/>
          <p:cNvSpPr/>
          <p:nvPr/>
        </p:nvSpPr>
        <p:spPr>
          <a:xfrm>
            <a:off x="10032140" y="3105393"/>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86" name="Rectangle 85"/>
          <p:cNvSpPr/>
          <p:nvPr/>
        </p:nvSpPr>
        <p:spPr>
          <a:xfrm>
            <a:off x="10669590"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87" name="Rectangle 86"/>
          <p:cNvSpPr/>
          <p:nvPr/>
        </p:nvSpPr>
        <p:spPr>
          <a:xfrm>
            <a:off x="6237512" y="3590107"/>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Init.</a:t>
            </a:r>
            <a:endParaRPr lang="en-US" sz="2200" dirty="0">
              <a:solidFill>
                <a:schemeClr val="tx1"/>
              </a:solidFill>
            </a:endParaRPr>
          </a:p>
        </p:txBody>
      </p:sp>
      <p:sp>
        <p:nvSpPr>
          <p:cNvPr id="88" name="Rectangle 87"/>
          <p:cNvSpPr/>
          <p:nvPr/>
        </p:nvSpPr>
        <p:spPr>
          <a:xfrm>
            <a:off x="7052934" y="3590107"/>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a:t>
            </a:r>
          </a:p>
        </p:txBody>
      </p:sp>
      <p:sp>
        <p:nvSpPr>
          <p:cNvPr id="89" name="Rectangle 88"/>
          <p:cNvSpPr/>
          <p:nvPr/>
        </p:nvSpPr>
        <p:spPr>
          <a:xfrm>
            <a:off x="7580646" y="3590107"/>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 5}</a:t>
            </a:r>
          </a:p>
        </p:txBody>
      </p:sp>
      <p:sp>
        <p:nvSpPr>
          <p:cNvPr id="90" name="Rectangle 89"/>
          <p:cNvSpPr/>
          <p:nvPr/>
        </p:nvSpPr>
        <p:spPr>
          <a:xfrm>
            <a:off x="8944286"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91" name="Rectangle 90"/>
          <p:cNvSpPr/>
          <p:nvPr/>
        </p:nvSpPr>
        <p:spPr>
          <a:xfrm>
            <a:off x="9486231"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92" name="Rectangle 91"/>
          <p:cNvSpPr/>
          <p:nvPr/>
        </p:nvSpPr>
        <p:spPr>
          <a:xfrm>
            <a:off x="10032140" y="3590107"/>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100</a:t>
            </a:r>
          </a:p>
        </p:txBody>
      </p:sp>
      <p:sp>
        <p:nvSpPr>
          <p:cNvPr id="93" name="Rectangle 92"/>
          <p:cNvSpPr/>
          <p:nvPr/>
        </p:nvSpPr>
        <p:spPr>
          <a:xfrm>
            <a:off x="10669590"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94" name="Rectangle 93"/>
          <p:cNvSpPr/>
          <p:nvPr/>
        </p:nvSpPr>
        <p:spPr>
          <a:xfrm>
            <a:off x="6237512" y="4074604"/>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95" name="Rectangle 94"/>
          <p:cNvSpPr/>
          <p:nvPr/>
        </p:nvSpPr>
        <p:spPr>
          <a:xfrm>
            <a:off x="7052934" y="4074604"/>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96" name="Rectangle 95"/>
          <p:cNvSpPr/>
          <p:nvPr/>
        </p:nvSpPr>
        <p:spPr>
          <a:xfrm>
            <a:off x="7580646" y="4074604"/>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a:t>
            </a:r>
          </a:p>
        </p:txBody>
      </p:sp>
      <p:sp>
        <p:nvSpPr>
          <p:cNvPr id="97" name="Rectangle 96"/>
          <p:cNvSpPr/>
          <p:nvPr/>
        </p:nvSpPr>
        <p:spPr>
          <a:xfrm>
            <a:off x="8944286"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98" name="Rectangle 97"/>
          <p:cNvSpPr/>
          <p:nvPr/>
        </p:nvSpPr>
        <p:spPr>
          <a:xfrm>
            <a:off x="948623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99" name="Rectangle 98"/>
          <p:cNvSpPr/>
          <p:nvPr/>
        </p:nvSpPr>
        <p:spPr>
          <a:xfrm>
            <a:off x="10032140" y="407460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20</a:t>
            </a:r>
          </a:p>
        </p:txBody>
      </p:sp>
      <p:sp>
        <p:nvSpPr>
          <p:cNvPr id="100" name="Rectangle 99"/>
          <p:cNvSpPr/>
          <p:nvPr/>
        </p:nvSpPr>
        <p:spPr>
          <a:xfrm>
            <a:off x="1066959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101" name="Rounded Rectangle 100"/>
          <p:cNvSpPr/>
          <p:nvPr/>
        </p:nvSpPr>
        <p:spPr>
          <a:xfrm>
            <a:off x="10763455" y="3666973"/>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10123580" y="4138258"/>
            <a:ext cx="457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9038151" y="4645078"/>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entagon 63"/>
          <p:cNvSpPr/>
          <p:nvPr/>
        </p:nvSpPr>
        <p:spPr>
          <a:xfrm>
            <a:off x="3852615" y="5643154"/>
            <a:ext cx="914400" cy="822960"/>
          </a:xfrm>
          <a:prstGeom prst="homePlate">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a:t>
            </a:r>
          </a:p>
        </p:txBody>
      </p:sp>
      <p:sp>
        <p:nvSpPr>
          <p:cNvPr id="65" name="Rounded Rectangle 64"/>
          <p:cNvSpPr/>
          <p:nvPr/>
        </p:nvSpPr>
        <p:spPr>
          <a:xfrm>
            <a:off x="3885721" y="5862919"/>
            <a:ext cx="694944" cy="394673"/>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 </a:t>
            </a:r>
          </a:p>
        </p:txBody>
      </p:sp>
      <p:sp>
        <p:nvSpPr>
          <p:cNvPr id="66" name="Rectangle 65"/>
          <p:cNvSpPr/>
          <p:nvPr/>
        </p:nvSpPr>
        <p:spPr>
          <a:xfrm>
            <a:off x="4810204" y="5643154"/>
            <a:ext cx="2834640" cy="82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AD1457"/>
                </a:solidFill>
              </a:rPr>
              <a:t>Compare cost of 1–4–2 (40) and 1–2(50)</a:t>
            </a:r>
          </a:p>
        </p:txBody>
      </p:sp>
      <p:sp>
        <p:nvSpPr>
          <p:cNvPr id="67" name="Rectangle 66"/>
          <p:cNvSpPr/>
          <p:nvPr/>
        </p:nvSpPr>
        <p:spPr>
          <a:xfrm>
            <a:off x="679269" y="5643154"/>
            <a:ext cx="3108960" cy="8229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Is there path from 1 - 4 - 2</a:t>
            </a:r>
          </a:p>
        </p:txBody>
      </p:sp>
      <p:sp>
        <p:nvSpPr>
          <p:cNvPr id="68" name="TextBox 67"/>
          <p:cNvSpPr txBox="1"/>
          <p:nvPr/>
        </p:nvSpPr>
        <p:spPr>
          <a:xfrm>
            <a:off x="705011" y="5887892"/>
            <a:ext cx="3056708" cy="430887"/>
          </a:xfrm>
          <a:prstGeom prst="rect">
            <a:avLst/>
          </a:prstGeom>
          <a:solidFill>
            <a:schemeClr val="bg1"/>
          </a:solidFill>
        </p:spPr>
        <p:txBody>
          <a:bodyPr wrap="square" rtlCol="0">
            <a:spAutoFit/>
          </a:bodyPr>
          <a:lstStyle/>
          <a:p>
            <a:pPr algn="ctr"/>
            <a:r>
              <a:rPr lang="en-US" sz="2200" dirty="0">
                <a:solidFill>
                  <a:srgbClr val="0070C0"/>
                </a:solidFill>
              </a:rPr>
              <a:t>Is there path from 1 - 4 - 3</a:t>
            </a:r>
          </a:p>
        </p:txBody>
      </p:sp>
      <p:sp>
        <p:nvSpPr>
          <p:cNvPr id="69" name="TextBox 68"/>
          <p:cNvSpPr txBox="1"/>
          <p:nvPr/>
        </p:nvSpPr>
        <p:spPr>
          <a:xfrm>
            <a:off x="697325" y="5875211"/>
            <a:ext cx="3065929" cy="430887"/>
          </a:xfrm>
          <a:prstGeom prst="rect">
            <a:avLst/>
          </a:prstGeom>
          <a:solidFill>
            <a:schemeClr val="bg1"/>
          </a:solidFill>
        </p:spPr>
        <p:txBody>
          <a:bodyPr wrap="square" rtlCol="0">
            <a:spAutoFit/>
          </a:bodyPr>
          <a:lstStyle/>
          <a:p>
            <a:r>
              <a:rPr lang="en-US" sz="2200" dirty="0">
                <a:solidFill>
                  <a:srgbClr val="C00000"/>
                </a:solidFill>
              </a:rPr>
              <a:t>Is there path from 1 - 4 - 5</a:t>
            </a:r>
          </a:p>
        </p:txBody>
      </p:sp>
      <p:sp>
        <p:nvSpPr>
          <p:cNvPr id="77" name="Rectangle 76"/>
          <p:cNvSpPr/>
          <p:nvPr/>
        </p:nvSpPr>
        <p:spPr>
          <a:xfrm>
            <a:off x="4801621" y="5643538"/>
            <a:ext cx="2834640" cy="82296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AD1457"/>
                </a:solidFill>
              </a:rPr>
              <a:t>Compare cost of 1–4–3 (70) and 1–3 (30)</a:t>
            </a:r>
          </a:p>
        </p:txBody>
      </p:sp>
      <p:sp>
        <p:nvSpPr>
          <p:cNvPr id="70" name="Rounded Rectangle 69"/>
          <p:cNvSpPr/>
          <p:nvPr/>
        </p:nvSpPr>
        <p:spPr>
          <a:xfrm>
            <a:off x="3640048" y="3258693"/>
            <a:ext cx="457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000320" y="4088680"/>
            <a:ext cx="457200"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26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10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1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heel(1)">
                                      <p:cBhvr>
                                        <p:cTn id="37" dur="2000"/>
                                        <p:tgtEl>
                                          <p:spTgt spid="70"/>
                                        </p:tgtEl>
                                      </p:cBhvr>
                                    </p:animEffect>
                                  </p:childTnLst>
                                </p:cTn>
                              </p:par>
                            </p:childTnLst>
                          </p:cTn>
                        </p:par>
                        <p:par>
                          <p:cTn id="38" fill="hold">
                            <p:stCondLst>
                              <p:cond delay="2000"/>
                            </p:stCondLst>
                            <p:childTnLst>
                              <p:par>
                                <p:cTn id="39" presetID="15" presetClass="emph" presetSubtype="0" nodeType="afterEffect">
                                  <p:stCondLst>
                                    <p:cond delay="0"/>
                                  </p:stCondLst>
                                  <p:iterate type="lt">
                                    <p:tmAbs val="25"/>
                                  </p:iterate>
                                  <p:childTnLst>
                                    <p:set>
                                      <p:cBhvr override="childStyle">
                                        <p:cTn id="40" dur="500"/>
                                        <p:tgtEl>
                                          <p:spTgt spid="20">
                                            <p:txEl>
                                              <p:pRg st="0" end="0"/>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heel(1)">
                                      <p:cBhvr>
                                        <p:cTn id="45" dur="1500"/>
                                        <p:tgtEl>
                                          <p:spTgt spid="7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childTnLst>
                          </p:cTn>
                        </p:par>
                        <p:par>
                          <p:cTn id="51" fill="hold">
                            <p:stCondLst>
                              <p:cond delay="500"/>
                            </p:stCondLst>
                            <p:childTnLst>
                              <p:par>
                                <p:cTn id="52" presetID="21" presetClass="exit" presetSubtype="1" fill="hold" grpId="1" nodeType="afterEffect">
                                  <p:stCondLst>
                                    <p:cond delay="0"/>
                                  </p:stCondLst>
                                  <p:childTnLst>
                                    <p:animEffect transition="out" filter="wheel(1)">
                                      <p:cBhvr>
                                        <p:cTn id="53" dur="500"/>
                                        <p:tgtEl>
                                          <p:spTgt spid="70"/>
                                        </p:tgtEl>
                                      </p:cBhvr>
                                    </p:animEffect>
                                    <p:set>
                                      <p:cBhvr>
                                        <p:cTn id="54" dur="1" fill="hold">
                                          <p:stCondLst>
                                            <p:cond delay="499"/>
                                          </p:stCondLst>
                                        </p:cTn>
                                        <p:tgtEl>
                                          <p:spTgt spid="70"/>
                                        </p:tgtEl>
                                        <p:attrNameLst>
                                          <p:attrName>style.visibility</p:attrName>
                                        </p:attrNameLst>
                                      </p:cBhvr>
                                      <p:to>
                                        <p:strVal val="hidden"/>
                                      </p:to>
                                    </p:set>
                                  </p:childTnLst>
                                </p:cTn>
                              </p:par>
                              <p:par>
                                <p:cTn id="55" presetID="21" presetClass="exit" presetSubtype="1" fill="hold" grpId="1" nodeType="withEffect">
                                  <p:stCondLst>
                                    <p:cond delay="0"/>
                                  </p:stCondLst>
                                  <p:childTnLst>
                                    <p:animEffect transition="out" filter="wheel(1)">
                                      <p:cBhvr>
                                        <p:cTn id="56" dur="500"/>
                                        <p:tgtEl>
                                          <p:spTgt spid="78"/>
                                        </p:tgtEl>
                                      </p:cBhvr>
                                    </p:animEffect>
                                    <p:set>
                                      <p:cBhvr>
                                        <p:cTn id="57" dur="1" fill="hold">
                                          <p:stCondLst>
                                            <p:cond delay="499"/>
                                          </p:stCondLst>
                                        </p:cTn>
                                        <p:tgtEl>
                                          <p:spTgt spid="7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10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wipe(left)">
                                      <p:cBhvr>
                                        <p:cTn id="67" dur="100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wipe(up)">
                                      <p:cBhvr>
                                        <p:cTn id="82" dur="1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 presetClass="exit" presetSubtype="0" fill="hold" grpId="1" nodeType="withEffect">
                                  <p:stCondLst>
                                    <p:cond delay="0"/>
                                  </p:stCondLst>
                                  <p:childTnLst>
                                    <p:set>
                                      <p:cBhvr>
                                        <p:cTn id="89" dur="1" fill="hold">
                                          <p:stCondLst>
                                            <p:cond delay="0"/>
                                          </p:stCondLst>
                                        </p:cTn>
                                        <p:tgtEl>
                                          <p:spTgt spid="66"/>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7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500"/>
                                        <p:tgtEl>
                                          <p:spTgt spid="61"/>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wheel(1)">
                                      <p:cBhvr>
                                        <p:cTn id="101"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103" grpId="0" animBg="1"/>
      <p:bldP spid="64" grpId="0" animBg="1"/>
      <p:bldP spid="65" grpId="0" animBg="1"/>
      <p:bldP spid="66" grpId="0" animBg="1"/>
      <p:bldP spid="66" grpId="1" animBg="1"/>
      <p:bldP spid="67" grpId="0" animBg="1"/>
      <p:bldP spid="68" grpId="0" animBg="1"/>
      <p:bldP spid="69" grpId="0" animBg="1"/>
      <p:bldP spid="77" grpId="0" animBg="1"/>
      <p:bldP spid="77" grpId="1" animBg="1"/>
      <p:bldP spid="70" grpId="0" animBg="1"/>
      <p:bldP spid="70" grpId="1" animBg="1"/>
      <p:bldP spid="78" grpId="0" animBg="1"/>
      <p:bldP spid="7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Dijkstra’s</a:t>
            </a:r>
            <a:r>
              <a:rPr lang="en-US" dirty="0"/>
              <a:t> Algorithm - Example</a:t>
            </a:r>
          </a:p>
        </p:txBody>
      </p:sp>
      <p:sp>
        <p:nvSpPr>
          <p:cNvPr id="4" name="Oval 3"/>
          <p:cNvSpPr/>
          <p:nvPr/>
        </p:nvSpPr>
        <p:spPr>
          <a:xfrm>
            <a:off x="3243940" y="1447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 name="Oval 4"/>
          <p:cNvSpPr/>
          <p:nvPr/>
        </p:nvSpPr>
        <p:spPr>
          <a:xfrm>
            <a:off x="1717250" y="229707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6" name="Oval 5"/>
          <p:cNvSpPr/>
          <p:nvPr/>
        </p:nvSpPr>
        <p:spPr>
          <a:xfrm>
            <a:off x="2329540" y="38481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7" name="Oval 6"/>
          <p:cNvSpPr/>
          <p:nvPr/>
        </p:nvSpPr>
        <p:spPr>
          <a:xfrm>
            <a:off x="4310740" y="38342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8" name="Oval 7"/>
          <p:cNvSpPr/>
          <p:nvPr/>
        </p:nvSpPr>
        <p:spPr>
          <a:xfrm>
            <a:off x="5069663" y="22236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cxnSp>
        <p:nvCxnSpPr>
          <p:cNvPr id="9" name="Straight Arrow Connector 8"/>
          <p:cNvCxnSpPr>
            <a:stCxn id="4" idx="2"/>
            <a:endCxn id="5" idx="7"/>
          </p:cNvCxnSpPr>
          <p:nvPr/>
        </p:nvCxnSpPr>
        <p:spPr>
          <a:xfrm flipH="1">
            <a:off x="2172535" y="1714500"/>
            <a:ext cx="1071405" cy="66068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0"/>
          </p:cNvCxnSpPr>
          <p:nvPr/>
        </p:nvCxnSpPr>
        <p:spPr>
          <a:xfrm flipH="1">
            <a:off x="2596240" y="1903085"/>
            <a:ext cx="725815" cy="19450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7" idx="1"/>
          </p:cNvCxnSpPr>
          <p:nvPr/>
        </p:nvCxnSpPr>
        <p:spPr>
          <a:xfrm>
            <a:off x="3510640" y="1981200"/>
            <a:ext cx="878215" cy="19311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8" idx="1"/>
          </p:cNvCxnSpPr>
          <p:nvPr/>
        </p:nvCxnSpPr>
        <p:spPr>
          <a:xfrm>
            <a:off x="3777340" y="1714500"/>
            <a:ext cx="1370438" cy="587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6" idx="1"/>
          </p:cNvCxnSpPr>
          <p:nvPr/>
        </p:nvCxnSpPr>
        <p:spPr>
          <a:xfrm>
            <a:off x="1983950" y="2830474"/>
            <a:ext cx="423705" cy="10957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2"/>
          </p:cNvCxnSpPr>
          <p:nvPr/>
        </p:nvCxnSpPr>
        <p:spPr>
          <a:xfrm flipV="1">
            <a:off x="2862940" y="4100945"/>
            <a:ext cx="1447800" cy="13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7"/>
            <a:endCxn id="8" idx="4"/>
          </p:cNvCxnSpPr>
          <p:nvPr/>
        </p:nvCxnSpPr>
        <p:spPr>
          <a:xfrm flipV="1">
            <a:off x="4766025" y="2757054"/>
            <a:ext cx="570338" cy="11553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7"/>
            <a:endCxn id="8" idx="2"/>
          </p:cNvCxnSpPr>
          <p:nvPr/>
        </p:nvCxnSpPr>
        <p:spPr>
          <a:xfrm flipV="1">
            <a:off x="2784825" y="2490354"/>
            <a:ext cx="2284838" cy="143586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13325" y="1748135"/>
            <a:ext cx="649615" cy="461665"/>
          </a:xfrm>
          <a:prstGeom prst="rect">
            <a:avLst/>
          </a:prstGeom>
          <a:noFill/>
        </p:spPr>
        <p:txBody>
          <a:bodyPr wrap="square" rtlCol="0">
            <a:spAutoFit/>
          </a:bodyPr>
          <a:lstStyle/>
          <a:p>
            <a:r>
              <a:rPr lang="en-US" sz="2400" dirty="0"/>
              <a:t>10</a:t>
            </a:r>
          </a:p>
        </p:txBody>
      </p:sp>
      <p:sp>
        <p:nvSpPr>
          <p:cNvPr id="18" name="TextBox 17"/>
          <p:cNvSpPr txBox="1"/>
          <p:nvPr/>
        </p:nvSpPr>
        <p:spPr>
          <a:xfrm>
            <a:off x="1756125" y="3119735"/>
            <a:ext cx="649615" cy="461665"/>
          </a:xfrm>
          <a:prstGeom prst="rect">
            <a:avLst/>
          </a:prstGeom>
          <a:noFill/>
        </p:spPr>
        <p:txBody>
          <a:bodyPr wrap="square" rtlCol="0">
            <a:spAutoFit/>
          </a:bodyPr>
          <a:lstStyle/>
          <a:p>
            <a:r>
              <a:rPr lang="en-US" sz="2400" dirty="0"/>
              <a:t>10</a:t>
            </a:r>
          </a:p>
        </p:txBody>
      </p:sp>
      <p:sp>
        <p:nvSpPr>
          <p:cNvPr id="19" name="TextBox 18"/>
          <p:cNvSpPr txBox="1"/>
          <p:nvPr/>
        </p:nvSpPr>
        <p:spPr>
          <a:xfrm>
            <a:off x="2975325" y="2438400"/>
            <a:ext cx="649615" cy="461665"/>
          </a:xfrm>
          <a:prstGeom prst="rect">
            <a:avLst/>
          </a:prstGeom>
          <a:noFill/>
        </p:spPr>
        <p:txBody>
          <a:bodyPr wrap="square" rtlCol="0">
            <a:spAutoFit/>
          </a:bodyPr>
          <a:lstStyle/>
          <a:p>
            <a:r>
              <a:rPr lang="en-US" sz="2400" dirty="0"/>
              <a:t>100</a:t>
            </a:r>
          </a:p>
        </p:txBody>
      </p:sp>
      <p:sp>
        <p:nvSpPr>
          <p:cNvPr id="20" name="TextBox 19"/>
          <p:cNvSpPr txBox="1"/>
          <p:nvPr/>
        </p:nvSpPr>
        <p:spPr>
          <a:xfrm>
            <a:off x="3624940" y="3195935"/>
            <a:ext cx="649615" cy="461665"/>
          </a:xfrm>
          <a:prstGeom prst="rect">
            <a:avLst/>
          </a:prstGeom>
          <a:noFill/>
        </p:spPr>
        <p:txBody>
          <a:bodyPr wrap="square" rtlCol="0">
            <a:spAutoFit/>
          </a:bodyPr>
          <a:lstStyle/>
          <a:p>
            <a:r>
              <a:rPr lang="en-US" sz="2400" dirty="0"/>
              <a:t>20</a:t>
            </a:r>
          </a:p>
        </p:txBody>
      </p:sp>
      <p:sp>
        <p:nvSpPr>
          <p:cNvPr id="21" name="TextBox 20"/>
          <p:cNvSpPr txBox="1"/>
          <p:nvPr/>
        </p:nvSpPr>
        <p:spPr>
          <a:xfrm>
            <a:off x="3280125" y="4034135"/>
            <a:ext cx="649615" cy="461665"/>
          </a:xfrm>
          <a:prstGeom prst="rect">
            <a:avLst/>
          </a:prstGeom>
          <a:noFill/>
        </p:spPr>
        <p:txBody>
          <a:bodyPr wrap="square" rtlCol="0">
            <a:spAutoFit/>
          </a:bodyPr>
          <a:lstStyle/>
          <a:p>
            <a:r>
              <a:rPr lang="en-US" sz="2400" dirty="0"/>
              <a:t>50</a:t>
            </a:r>
          </a:p>
        </p:txBody>
      </p:sp>
      <p:sp>
        <p:nvSpPr>
          <p:cNvPr id="22" name="TextBox 21"/>
          <p:cNvSpPr txBox="1"/>
          <p:nvPr/>
        </p:nvSpPr>
        <p:spPr>
          <a:xfrm>
            <a:off x="4346925" y="1671935"/>
            <a:ext cx="649615" cy="461665"/>
          </a:xfrm>
          <a:prstGeom prst="rect">
            <a:avLst/>
          </a:prstGeom>
          <a:noFill/>
        </p:spPr>
        <p:txBody>
          <a:bodyPr wrap="square" rtlCol="0">
            <a:spAutoFit/>
          </a:bodyPr>
          <a:lstStyle/>
          <a:p>
            <a:r>
              <a:rPr lang="en-US" sz="2400" dirty="0"/>
              <a:t>50</a:t>
            </a:r>
          </a:p>
        </p:txBody>
      </p:sp>
      <p:sp>
        <p:nvSpPr>
          <p:cNvPr id="23" name="TextBox 22"/>
          <p:cNvSpPr txBox="1"/>
          <p:nvPr/>
        </p:nvSpPr>
        <p:spPr>
          <a:xfrm>
            <a:off x="3737325" y="2362200"/>
            <a:ext cx="649615" cy="461665"/>
          </a:xfrm>
          <a:prstGeom prst="rect">
            <a:avLst/>
          </a:prstGeom>
          <a:noFill/>
        </p:spPr>
        <p:txBody>
          <a:bodyPr wrap="square" rtlCol="0">
            <a:spAutoFit/>
          </a:bodyPr>
          <a:lstStyle/>
          <a:p>
            <a:r>
              <a:rPr lang="en-US" sz="2400" dirty="0"/>
              <a:t>30</a:t>
            </a:r>
          </a:p>
        </p:txBody>
      </p:sp>
      <p:sp>
        <p:nvSpPr>
          <p:cNvPr id="24" name="TextBox 23"/>
          <p:cNvSpPr txBox="1"/>
          <p:nvPr/>
        </p:nvSpPr>
        <p:spPr>
          <a:xfrm>
            <a:off x="5032726" y="3043535"/>
            <a:ext cx="346730" cy="461665"/>
          </a:xfrm>
          <a:prstGeom prst="rect">
            <a:avLst/>
          </a:prstGeom>
          <a:noFill/>
        </p:spPr>
        <p:txBody>
          <a:bodyPr wrap="square" rtlCol="0">
            <a:spAutoFit/>
          </a:bodyPr>
          <a:lstStyle/>
          <a:p>
            <a:r>
              <a:rPr lang="en-US" sz="2400" dirty="0"/>
              <a:t>5</a:t>
            </a:r>
          </a:p>
        </p:txBody>
      </p:sp>
      <p:sp>
        <p:nvSpPr>
          <p:cNvPr id="26" name="TextBox 25"/>
          <p:cNvSpPr txBox="1"/>
          <p:nvPr/>
        </p:nvSpPr>
        <p:spPr>
          <a:xfrm>
            <a:off x="6389912" y="1371600"/>
            <a:ext cx="4838700" cy="461665"/>
          </a:xfrm>
          <a:prstGeom prst="rect">
            <a:avLst/>
          </a:prstGeom>
          <a:noFill/>
        </p:spPr>
        <p:txBody>
          <a:bodyPr wrap="square" rtlCol="0">
            <a:spAutoFit/>
          </a:bodyPr>
          <a:lstStyle/>
          <a:p>
            <a:r>
              <a:rPr lang="en-US" sz="2400" dirty="0">
                <a:solidFill>
                  <a:srgbClr val="AD1457"/>
                </a:solidFill>
                <a:latin typeface="+mj-lt"/>
              </a:rPr>
              <a:t>Single source shortest path algorithm </a:t>
            </a:r>
          </a:p>
        </p:txBody>
      </p:sp>
      <p:sp>
        <p:nvSpPr>
          <p:cNvPr id="55" name="Rectangle 54"/>
          <p:cNvSpPr/>
          <p:nvPr/>
        </p:nvSpPr>
        <p:spPr>
          <a:xfrm>
            <a:off x="6235537" y="4568209"/>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2</a:t>
            </a:r>
          </a:p>
        </p:txBody>
      </p:sp>
      <p:sp>
        <p:nvSpPr>
          <p:cNvPr id="56" name="Rectangle 55"/>
          <p:cNvSpPr/>
          <p:nvPr/>
        </p:nvSpPr>
        <p:spPr>
          <a:xfrm>
            <a:off x="7052934" y="4568212"/>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4</a:t>
            </a:r>
          </a:p>
        </p:txBody>
      </p:sp>
      <p:sp>
        <p:nvSpPr>
          <p:cNvPr id="57" name="Rectangle 56"/>
          <p:cNvSpPr/>
          <p:nvPr/>
        </p:nvSpPr>
        <p:spPr>
          <a:xfrm>
            <a:off x="7580646" y="4568212"/>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a:t>
            </a:r>
          </a:p>
        </p:txBody>
      </p:sp>
      <p:sp>
        <p:nvSpPr>
          <p:cNvPr id="58" name="Rectangle 57"/>
          <p:cNvSpPr/>
          <p:nvPr/>
        </p:nvSpPr>
        <p:spPr>
          <a:xfrm>
            <a:off x="8944286" y="456821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40</a:t>
            </a:r>
          </a:p>
        </p:txBody>
      </p:sp>
      <p:sp>
        <p:nvSpPr>
          <p:cNvPr id="59" name="Rectangle 58"/>
          <p:cNvSpPr/>
          <p:nvPr/>
        </p:nvSpPr>
        <p:spPr>
          <a:xfrm>
            <a:off x="9486231" y="4568211"/>
            <a:ext cx="548640" cy="493070"/>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30</a:t>
            </a:r>
          </a:p>
        </p:txBody>
      </p:sp>
      <p:sp>
        <p:nvSpPr>
          <p:cNvPr id="60" name="Rectangle 59"/>
          <p:cNvSpPr/>
          <p:nvPr/>
        </p:nvSpPr>
        <p:spPr>
          <a:xfrm>
            <a:off x="10032140" y="4568212"/>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20</a:t>
            </a:r>
          </a:p>
        </p:txBody>
      </p:sp>
      <p:sp>
        <p:nvSpPr>
          <p:cNvPr id="61" name="Rectangle 60"/>
          <p:cNvSpPr/>
          <p:nvPr/>
        </p:nvSpPr>
        <p:spPr>
          <a:xfrm>
            <a:off x="10669591" y="4568212"/>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62" name="Rectangle 61"/>
          <p:cNvSpPr/>
          <p:nvPr/>
        </p:nvSpPr>
        <p:spPr>
          <a:xfrm>
            <a:off x="6235537" y="5053115"/>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3</a:t>
            </a:r>
          </a:p>
        </p:txBody>
      </p:sp>
      <p:sp>
        <p:nvSpPr>
          <p:cNvPr id="63" name="Rectangle 62"/>
          <p:cNvSpPr/>
          <p:nvPr/>
        </p:nvSpPr>
        <p:spPr>
          <a:xfrm>
            <a:off x="7052934" y="5053115"/>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a:t>
            </a:r>
          </a:p>
        </p:txBody>
      </p:sp>
      <p:sp>
        <p:nvSpPr>
          <p:cNvPr id="64" name="Rectangle 63"/>
          <p:cNvSpPr/>
          <p:nvPr/>
        </p:nvSpPr>
        <p:spPr>
          <a:xfrm>
            <a:off x="7580646" y="5053115"/>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a:t>
            </a:r>
          </a:p>
        </p:txBody>
      </p:sp>
      <p:sp>
        <p:nvSpPr>
          <p:cNvPr id="65" name="Rectangle 64"/>
          <p:cNvSpPr/>
          <p:nvPr/>
        </p:nvSpPr>
        <p:spPr>
          <a:xfrm>
            <a:off x="8944286" y="505311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35</a:t>
            </a:r>
          </a:p>
        </p:txBody>
      </p:sp>
      <p:sp>
        <p:nvSpPr>
          <p:cNvPr id="66" name="Rectangle 65"/>
          <p:cNvSpPr/>
          <p:nvPr/>
        </p:nvSpPr>
        <p:spPr>
          <a:xfrm>
            <a:off x="9486231" y="505311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67" name="Rectangle 66"/>
          <p:cNvSpPr/>
          <p:nvPr/>
        </p:nvSpPr>
        <p:spPr>
          <a:xfrm>
            <a:off x="10032140" y="505311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20</a:t>
            </a:r>
          </a:p>
        </p:txBody>
      </p:sp>
      <p:sp>
        <p:nvSpPr>
          <p:cNvPr id="68" name="Rectangle 67"/>
          <p:cNvSpPr/>
          <p:nvPr/>
        </p:nvSpPr>
        <p:spPr>
          <a:xfrm>
            <a:off x="10669591" y="5053115"/>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70" name="Rounded Rectangle 69"/>
          <p:cNvSpPr/>
          <p:nvPr/>
        </p:nvSpPr>
        <p:spPr>
          <a:xfrm>
            <a:off x="6249607" y="5066987"/>
            <a:ext cx="4968240" cy="478196"/>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940302" y="2632613"/>
            <a:ext cx="2277928" cy="461665"/>
          </a:xfrm>
          <a:prstGeom prst="rect">
            <a:avLst/>
          </a:prstGeom>
          <a:solidFill>
            <a:schemeClr val="bg1">
              <a:lumMod val="85000"/>
            </a:schemeClr>
          </a:solidFill>
        </p:spPr>
        <p:txBody>
          <a:bodyPr wrap="square" rtlCol="0">
            <a:spAutoFit/>
          </a:bodyPr>
          <a:lstStyle/>
          <a:p>
            <a:r>
              <a:rPr lang="en-US" sz="2400" dirty="0">
                <a:solidFill>
                  <a:srgbClr val="AD1457"/>
                </a:solidFill>
              </a:rPr>
              <a:t>Source node = 1</a:t>
            </a:r>
          </a:p>
        </p:txBody>
      </p:sp>
      <p:sp>
        <p:nvSpPr>
          <p:cNvPr id="80" name="Rectangle 79"/>
          <p:cNvSpPr/>
          <p:nvPr/>
        </p:nvSpPr>
        <p:spPr>
          <a:xfrm>
            <a:off x="6237512" y="3105393"/>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Step</a:t>
            </a:r>
          </a:p>
        </p:txBody>
      </p:sp>
      <p:sp>
        <p:nvSpPr>
          <p:cNvPr id="81" name="Rectangle 80"/>
          <p:cNvSpPr/>
          <p:nvPr/>
        </p:nvSpPr>
        <p:spPr>
          <a:xfrm>
            <a:off x="7052934" y="3105393"/>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v</a:t>
            </a:r>
          </a:p>
        </p:txBody>
      </p:sp>
      <p:sp>
        <p:nvSpPr>
          <p:cNvPr id="82" name="Rectangle 81"/>
          <p:cNvSpPr/>
          <p:nvPr/>
        </p:nvSpPr>
        <p:spPr>
          <a:xfrm>
            <a:off x="7580646" y="3105393"/>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p>
        </p:txBody>
      </p:sp>
      <p:sp>
        <p:nvSpPr>
          <p:cNvPr id="83" name="Rectangle 82"/>
          <p:cNvSpPr/>
          <p:nvPr/>
        </p:nvSpPr>
        <p:spPr>
          <a:xfrm>
            <a:off x="8944286"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a:t>
            </a:r>
          </a:p>
        </p:txBody>
      </p:sp>
      <p:sp>
        <p:nvSpPr>
          <p:cNvPr id="84" name="Rectangle 83"/>
          <p:cNvSpPr/>
          <p:nvPr/>
        </p:nvSpPr>
        <p:spPr>
          <a:xfrm>
            <a:off x="9486231"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a:t>
            </a:r>
          </a:p>
        </p:txBody>
      </p:sp>
      <p:sp>
        <p:nvSpPr>
          <p:cNvPr id="85" name="Rectangle 84"/>
          <p:cNvSpPr/>
          <p:nvPr/>
        </p:nvSpPr>
        <p:spPr>
          <a:xfrm>
            <a:off x="10032140" y="3105393"/>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a:t>
            </a:r>
          </a:p>
        </p:txBody>
      </p:sp>
      <p:sp>
        <p:nvSpPr>
          <p:cNvPr id="86" name="Rectangle 85"/>
          <p:cNvSpPr/>
          <p:nvPr/>
        </p:nvSpPr>
        <p:spPr>
          <a:xfrm>
            <a:off x="10669590" y="3105393"/>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5</a:t>
            </a:r>
          </a:p>
        </p:txBody>
      </p:sp>
      <p:sp>
        <p:nvSpPr>
          <p:cNvPr id="87" name="Rectangle 86"/>
          <p:cNvSpPr/>
          <p:nvPr/>
        </p:nvSpPr>
        <p:spPr>
          <a:xfrm>
            <a:off x="6237512" y="3590107"/>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Init.</a:t>
            </a:r>
            <a:endParaRPr lang="en-US" sz="2200" dirty="0">
              <a:solidFill>
                <a:schemeClr val="tx1"/>
              </a:solidFill>
            </a:endParaRPr>
          </a:p>
        </p:txBody>
      </p:sp>
      <p:sp>
        <p:nvSpPr>
          <p:cNvPr id="88" name="Rectangle 87"/>
          <p:cNvSpPr/>
          <p:nvPr/>
        </p:nvSpPr>
        <p:spPr>
          <a:xfrm>
            <a:off x="7052934" y="3590107"/>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a:t>
            </a:r>
          </a:p>
        </p:txBody>
      </p:sp>
      <p:sp>
        <p:nvSpPr>
          <p:cNvPr id="89" name="Rectangle 88"/>
          <p:cNvSpPr/>
          <p:nvPr/>
        </p:nvSpPr>
        <p:spPr>
          <a:xfrm>
            <a:off x="7580646" y="3590107"/>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 5}</a:t>
            </a:r>
          </a:p>
        </p:txBody>
      </p:sp>
      <p:sp>
        <p:nvSpPr>
          <p:cNvPr id="90" name="Rectangle 89"/>
          <p:cNvSpPr/>
          <p:nvPr/>
        </p:nvSpPr>
        <p:spPr>
          <a:xfrm>
            <a:off x="8944286"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91" name="Rectangle 90"/>
          <p:cNvSpPr/>
          <p:nvPr/>
        </p:nvSpPr>
        <p:spPr>
          <a:xfrm>
            <a:off x="9486231"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92" name="Rectangle 91"/>
          <p:cNvSpPr/>
          <p:nvPr/>
        </p:nvSpPr>
        <p:spPr>
          <a:xfrm>
            <a:off x="10032140" y="3590107"/>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100</a:t>
            </a:r>
          </a:p>
        </p:txBody>
      </p:sp>
      <p:sp>
        <p:nvSpPr>
          <p:cNvPr id="93" name="Rectangle 92"/>
          <p:cNvSpPr/>
          <p:nvPr/>
        </p:nvSpPr>
        <p:spPr>
          <a:xfrm>
            <a:off x="10669590" y="3590107"/>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94" name="Rectangle 93"/>
          <p:cNvSpPr/>
          <p:nvPr/>
        </p:nvSpPr>
        <p:spPr>
          <a:xfrm>
            <a:off x="6237512" y="4074604"/>
            <a:ext cx="82296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95" name="Rectangle 94"/>
          <p:cNvSpPr/>
          <p:nvPr/>
        </p:nvSpPr>
        <p:spPr>
          <a:xfrm>
            <a:off x="7052934" y="4074604"/>
            <a:ext cx="527859"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96" name="Rectangle 95"/>
          <p:cNvSpPr/>
          <p:nvPr/>
        </p:nvSpPr>
        <p:spPr>
          <a:xfrm>
            <a:off x="7580646" y="4074604"/>
            <a:ext cx="137160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 4}</a:t>
            </a:r>
          </a:p>
        </p:txBody>
      </p:sp>
      <p:sp>
        <p:nvSpPr>
          <p:cNvPr id="97" name="Rectangle 96"/>
          <p:cNvSpPr/>
          <p:nvPr/>
        </p:nvSpPr>
        <p:spPr>
          <a:xfrm>
            <a:off x="8944286"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50</a:t>
            </a:r>
          </a:p>
        </p:txBody>
      </p:sp>
      <p:sp>
        <p:nvSpPr>
          <p:cNvPr id="98" name="Rectangle 97"/>
          <p:cNvSpPr/>
          <p:nvPr/>
        </p:nvSpPr>
        <p:spPr>
          <a:xfrm>
            <a:off x="948623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30</a:t>
            </a:r>
          </a:p>
        </p:txBody>
      </p:sp>
      <p:sp>
        <p:nvSpPr>
          <p:cNvPr id="99" name="Rectangle 98"/>
          <p:cNvSpPr/>
          <p:nvPr/>
        </p:nvSpPr>
        <p:spPr>
          <a:xfrm>
            <a:off x="10032140" y="4074604"/>
            <a:ext cx="64008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rPr>
              <a:t>20</a:t>
            </a:r>
          </a:p>
        </p:txBody>
      </p:sp>
      <p:sp>
        <p:nvSpPr>
          <p:cNvPr id="100" name="Rectangle 99"/>
          <p:cNvSpPr/>
          <p:nvPr/>
        </p:nvSpPr>
        <p:spPr>
          <a:xfrm>
            <a:off x="10669591" y="4074604"/>
            <a:ext cx="548640" cy="493068"/>
          </a:xfrm>
          <a:prstGeom prst="rect">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10</a:t>
            </a:r>
          </a:p>
        </p:txBody>
      </p:sp>
      <p:sp>
        <p:nvSpPr>
          <p:cNvPr id="101" name="Rounded Rectangle 100"/>
          <p:cNvSpPr/>
          <p:nvPr/>
        </p:nvSpPr>
        <p:spPr>
          <a:xfrm>
            <a:off x="10763455" y="3666973"/>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10123580" y="4138258"/>
            <a:ext cx="457200" cy="365760"/>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9038151" y="4645078"/>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9038151" y="5129980"/>
            <a:ext cx="360910" cy="339337"/>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entagon 77"/>
          <p:cNvSpPr/>
          <p:nvPr/>
        </p:nvSpPr>
        <p:spPr>
          <a:xfrm>
            <a:off x="3852615" y="5643154"/>
            <a:ext cx="914400" cy="822960"/>
          </a:xfrm>
          <a:prstGeom prst="homePlate">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a:t>
            </a:r>
          </a:p>
        </p:txBody>
      </p:sp>
      <p:sp>
        <p:nvSpPr>
          <p:cNvPr id="105" name="Rounded Rectangle 104"/>
          <p:cNvSpPr/>
          <p:nvPr/>
        </p:nvSpPr>
        <p:spPr>
          <a:xfrm>
            <a:off x="3868047" y="5858693"/>
            <a:ext cx="694944" cy="394673"/>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 </a:t>
            </a:r>
          </a:p>
        </p:txBody>
      </p:sp>
      <p:sp>
        <p:nvSpPr>
          <p:cNvPr id="106" name="Rectangle 105"/>
          <p:cNvSpPr/>
          <p:nvPr/>
        </p:nvSpPr>
        <p:spPr>
          <a:xfrm>
            <a:off x="4810204" y="5643154"/>
            <a:ext cx="2194560" cy="82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AD1457"/>
                </a:solidFill>
              </a:rPr>
              <a:t>Compare cost of 1–3–2 and 1–2</a:t>
            </a:r>
          </a:p>
        </p:txBody>
      </p:sp>
      <p:sp>
        <p:nvSpPr>
          <p:cNvPr id="107" name="Rectangle 106"/>
          <p:cNvSpPr/>
          <p:nvPr/>
        </p:nvSpPr>
        <p:spPr>
          <a:xfrm>
            <a:off x="679269" y="5643154"/>
            <a:ext cx="3108960" cy="8229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Is there path from 1 - 3 - 2</a:t>
            </a:r>
          </a:p>
        </p:txBody>
      </p:sp>
      <p:sp>
        <p:nvSpPr>
          <p:cNvPr id="108" name="TextBox 107"/>
          <p:cNvSpPr txBox="1"/>
          <p:nvPr/>
        </p:nvSpPr>
        <p:spPr>
          <a:xfrm>
            <a:off x="695407" y="5874829"/>
            <a:ext cx="3056708" cy="430887"/>
          </a:xfrm>
          <a:prstGeom prst="rect">
            <a:avLst/>
          </a:prstGeom>
          <a:solidFill>
            <a:schemeClr val="bg1"/>
          </a:solidFill>
        </p:spPr>
        <p:txBody>
          <a:bodyPr wrap="square" rtlCol="0">
            <a:spAutoFit/>
          </a:bodyPr>
          <a:lstStyle/>
          <a:p>
            <a:pPr algn="ctr"/>
            <a:r>
              <a:rPr lang="en-US" sz="2200" dirty="0">
                <a:solidFill>
                  <a:srgbClr val="0070C0"/>
                </a:solidFill>
              </a:rPr>
              <a:t>Is there path from 1 - 3 - 4</a:t>
            </a:r>
          </a:p>
        </p:txBody>
      </p:sp>
      <p:sp>
        <p:nvSpPr>
          <p:cNvPr id="109" name="TextBox 108"/>
          <p:cNvSpPr txBox="1"/>
          <p:nvPr/>
        </p:nvSpPr>
        <p:spPr>
          <a:xfrm>
            <a:off x="701935" y="5891348"/>
            <a:ext cx="3065929" cy="430887"/>
          </a:xfrm>
          <a:prstGeom prst="rect">
            <a:avLst/>
          </a:prstGeom>
          <a:solidFill>
            <a:schemeClr val="bg1"/>
          </a:solidFill>
        </p:spPr>
        <p:txBody>
          <a:bodyPr wrap="square" rtlCol="0">
            <a:spAutoFit/>
          </a:bodyPr>
          <a:lstStyle/>
          <a:p>
            <a:r>
              <a:rPr lang="en-US" sz="2200" dirty="0">
                <a:solidFill>
                  <a:srgbClr val="C00000"/>
                </a:solidFill>
              </a:rPr>
              <a:t>Is there path from 1 - 3 - 5</a:t>
            </a:r>
          </a:p>
        </p:txBody>
      </p:sp>
      <p:sp>
        <p:nvSpPr>
          <p:cNvPr id="111" name="Oval 110"/>
          <p:cNvSpPr/>
          <p:nvPr/>
        </p:nvSpPr>
        <p:spPr>
          <a:xfrm>
            <a:off x="9509767" y="4585064"/>
            <a:ext cx="457200"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972599" y="3026234"/>
            <a:ext cx="457200" cy="457200"/>
          </a:xfrm>
          <a:prstGeom prst="ellipse">
            <a:avLst/>
          </a:prstGeom>
          <a:noFill/>
          <a:ln w="38100">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39387" y="5545183"/>
            <a:ext cx="4326638" cy="1021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up)">
                                      <p:cBhvr>
                                        <p:cTn id="22" dur="10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wipe(left)">
                                      <p:cBhvr>
                                        <p:cTn id="32" dur="1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wheel(1)">
                                      <p:cBhvr>
                                        <p:cTn id="37" dur="1500"/>
                                        <p:tgtEl>
                                          <p:spTgt spid="112"/>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heel(1)">
                                      <p:cBhvr>
                                        <p:cTn id="40" dur="1500"/>
                                        <p:tgtEl>
                                          <p:spTgt spid="1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wipe(up)">
                                      <p:cBhvr>
                                        <p:cTn id="55" dur="1000"/>
                                        <p:tgtEl>
                                          <p:spTgt spid="10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fade">
                                      <p:cBhvr>
                                        <p:cTn id="60" dur="500"/>
                                        <p:tgtEl>
                                          <p:spTgt spid="105"/>
                                        </p:tgtEl>
                                      </p:cBhvr>
                                    </p:animEffect>
                                  </p:childTnLst>
                                </p:cTn>
                              </p:par>
                              <p:par>
                                <p:cTn id="61" presetID="1" presetClass="exit" presetSubtype="0" fill="hold" grpId="1" nodeType="withEffect">
                                  <p:stCondLst>
                                    <p:cond delay="0"/>
                                  </p:stCondLst>
                                  <p:childTnLst>
                                    <p:set>
                                      <p:cBhvr>
                                        <p:cTn id="62" dur="1" fill="hold">
                                          <p:stCondLst>
                                            <p:cond delay="0"/>
                                          </p:stCondLst>
                                        </p:cTn>
                                        <p:tgtEl>
                                          <p:spTgt spid="106"/>
                                        </p:tgtEl>
                                        <p:attrNameLst>
                                          <p:attrName>style.visibility</p:attrName>
                                        </p:attrNameLst>
                                      </p:cBhvr>
                                      <p:to>
                                        <p:strVal val="hidden"/>
                                      </p:to>
                                    </p:set>
                                  </p:childTnLst>
                                </p:cTn>
                              </p:par>
                              <p:par>
                                <p:cTn id="63" presetID="21" presetClass="exit" presetSubtype="1" fill="hold" grpId="1" nodeType="withEffect">
                                  <p:stCondLst>
                                    <p:cond delay="0"/>
                                  </p:stCondLst>
                                  <p:childTnLst>
                                    <p:animEffect transition="out" filter="wheel(1)">
                                      <p:cBhvr>
                                        <p:cTn id="64" dur="1000"/>
                                        <p:tgtEl>
                                          <p:spTgt spid="112"/>
                                        </p:tgtEl>
                                      </p:cBhvr>
                                    </p:animEffect>
                                    <p:set>
                                      <p:cBhvr>
                                        <p:cTn id="65" dur="1" fill="hold">
                                          <p:stCondLst>
                                            <p:cond delay="999"/>
                                          </p:stCondLst>
                                        </p:cTn>
                                        <p:tgtEl>
                                          <p:spTgt spid="112"/>
                                        </p:tgtEl>
                                        <p:attrNameLst>
                                          <p:attrName>style.visibility</p:attrName>
                                        </p:attrNameLst>
                                      </p:cBhvr>
                                      <p:to>
                                        <p:strVal val="hidden"/>
                                      </p:to>
                                    </p:set>
                                  </p:childTnLst>
                                </p:cTn>
                              </p:par>
                              <p:par>
                                <p:cTn id="66" presetID="21" presetClass="exit" presetSubtype="1" fill="hold" grpId="1" nodeType="withEffect">
                                  <p:stCondLst>
                                    <p:cond delay="0"/>
                                  </p:stCondLst>
                                  <p:childTnLst>
                                    <p:animEffect transition="out" filter="wheel(1)">
                                      <p:cBhvr>
                                        <p:cTn id="67" dur="1000"/>
                                        <p:tgtEl>
                                          <p:spTgt spid="111"/>
                                        </p:tgtEl>
                                      </p:cBhvr>
                                    </p:animEffect>
                                    <p:set>
                                      <p:cBhvr>
                                        <p:cTn id="68" dur="1" fill="hold">
                                          <p:stCondLst>
                                            <p:cond delay="999"/>
                                          </p:stCondLst>
                                        </p:cTn>
                                        <p:tgtEl>
                                          <p:spTgt spid="1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wipe(up)">
                                      <p:cBhvr>
                                        <p:cTn id="78" dur="1500"/>
                                        <p:tgtEl>
                                          <p:spTgt spid="10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wheel(1)">
                                      <p:cBhvr>
                                        <p:cTn id="88" dur="2000"/>
                                        <p:tgtEl>
                                          <p:spTgt spid="10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left)">
                                      <p:cBhvr>
                                        <p:cTn id="93" dur="1000"/>
                                        <p:tgtEl>
                                          <p:spTgt spid="70"/>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70" grpId="0" animBg="1"/>
      <p:bldP spid="104" grpId="0" animBg="1"/>
      <p:bldP spid="78" grpId="0" animBg="1"/>
      <p:bldP spid="105" grpId="0" animBg="1"/>
      <p:bldP spid="106" grpId="0" animBg="1"/>
      <p:bldP spid="106" grpId="1" animBg="1"/>
      <p:bldP spid="107" grpId="0" animBg="1"/>
      <p:bldP spid="108" grpId="0" animBg="1"/>
      <p:bldP spid="109" grpId="0" animBg="1"/>
      <p:bldP spid="111" grpId="0" animBg="1"/>
      <p:bldP spid="111" grpId="1" animBg="1"/>
      <p:bldP spid="112" grpId="0" animBg="1"/>
      <p:bldP spid="112" grpId="1" animBg="1"/>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 – Home Work</a:t>
            </a:r>
          </a:p>
        </p:txBody>
      </p:sp>
      <p:sp>
        <p:nvSpPr>
          <p:cNvPr id="3" name="Content Placeholder 2"/>
          <p:cNvSpPr>
            <a:spLocks noGrp="1"/>
          </p:cNvSpPr>
          <p:nvPr>
            <p:ph idx="1"/>
          </p:nvPr>
        </p:nvSpPr>
        <p:spPr/>
        <p:txBody>
          <a:bodyPr/>
          <a:lstStyle/>
          <a:p>
            <a:r>
              <a:rPr lang="en-US" dirty="0"/>
              <a:t>Write </a:t>
            </a:r>
            <a:r>
              <a:rPr lang="en-US" dirty="0" err="1"/>
              <a:t>Dijkstra’s</a:t>
            </a:r>
            <a:r>
              <a:rPr lang="en-US" dirty="0"/>
              <a:t> Algorithm for shortest path. Use the algorithm to find the shortest path from the following graph. </a:t>
            </a:r>
          </a:p>
          <a:p>
            <a:endParaRPr lang="en-US" dirty="0"/>
          </a:p>
        </p:txBody>
      </p:sp>
      <p:cxnSp>
        <p:nvCxnSpPr>
          <p:cNvPr id="4" name="Straight Connector 3"/>
          <p:cNvCxnSpPr/>
          <p:nvPr/>
        </p:nvCxnSpPr>
        <p:spPr>
          <a:xfrm flipH="1">
            <a:off x="5638802" y="1946398"/>
            <a:ext cx="908" cy="3768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1790701"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790701" y="1981199"/>
                <a:ext cx="457200" cy="46166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flipH="1">
                <a:off x="6191401" y="1981199"/>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2</m:t>
                      </m:r>
                      <m:r>
                        <a:rPr lang="en-US" sz="2400" i="1" dirty="0" smtClean="0">
                          <a:latin typeface="Cambria Math" panose="02040503050406030204" pitchFamily="18" charset="0"/>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flipH="1">
                <a:off x="6191401" y="1981199"/>
                <a:ext cx="457200" cy="461665"/>
              </a:xfrm>
              <a:prstGeom prst="rect">
                <a:avLst/>
              </a:prstGeom>
              <a:blipFill rotWithShape="0">
                <a:blip r:embed="rId3"/>
                <a:stretch>
                  <a:fillRect/>
                </a:stretch>
              </a:blipFill>
            </p:spPr>
            <p:txBody>
              <a:bodyPr/>
              <a:lstStyle/>
              <a:p>
                <a:r>
                  <a:rPr lang="en-US">
                    <a:noFill/>
                  </a:rPr>
                  <a:t> </a:t>
                </a:r>
              </a:p>
            </p:txBody>
          </p:sp>
        </mc:Fallback>
      </mc:AlternateContent>
      <p:sp>
        <p:nvSpPr>
          <p:cNvPr id="7" name="Oval 6"/>
          <p:cNvSpPr/>
          <p:nvPr/>
        </p:nvSpPr>
        <p:spPr>
          <a:xfrm>
            <a:off x="1790701" y="354330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8" name="Oval 7"/>
          <p:cNvSpPr/>
          <p:nvPr/>
        </p:nvSpPr>
        <p:spPr>
          <a:xfrm>
            <a:off x="2915097" y="258856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9" name="Oval 8"/>
          <p:cNvSpPr/>
          <p:nvPr/>
        </p:nvSpPr>
        <p:spPr>
          <a:xfrm>
            <a:off x="2915097"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0" name="Oval 9"/>
          <p:cNvSpPr/>
          <p:nvPr/>
        </p:nvSpPr>
        <p:spPr>
          <a:xfrm>
            <a:off x="4589401" y="258856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1" name="Oval 10"/>
          <p:cNvSpPr/>
          <p:nvPr/>
        </p:nvSpPr>
        <p:spPr>
          <a:xfrm>
            <a:off x="4589401"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cxnSp>
        <p:nvCxnSpPr>
          <p:cNvPr id="12" name="Straight Arrow Connector 11"/>
          <p:cNvCxnSpPr>
            <a:stCxn id="7" idx="0"/>
            <a:endCxn id="8" idx="2"/>
          </p:cNvCxnSpPr>
          <p:nvPr/>
        </p:nvCxnSpPr>
        <p:spPr>
          <a:xfrm flipV="1">
            <a:off x="2057401" y="2855269"/>
            <a:ext cx="857696" cy="6880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2"/>
          </p:cNvCxnSpPr>
          <p:nvPr/>
        </p:nvCxnSpPr>
        <p:spPr>
          <a:xfrm>
            <a:off x="2057401" y="4076701"/>
            <a:ext cx="857696" cy="5333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0" idx="2"/>
          </p:cNvCxnSpPr>
          <p:nvPr/>
        </p:nvCxnSpPr>
        <p:spPr>
          <a:xfrm>
            <a:off x="3448497" y="2855269"/>
            <a:ext cx="11409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a:endCxn id="11" idx="2"/>
          </p:cNvCxnSpPr>
          <p:nvPr/>
        </p:nvCxnSpPr>
        <p:spPr>
          <a:xfrm>
            <a:off x="3448497" y="4610100"/>
            <a:ext cx="11409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7"/>
            <a:endCxn id="10" idx="3"/>
          </p:cNvCxnSpPr>
          <p:nvPr/>
        </p:nvCxnSpPr>
        <p:spPr>
          <a:xfrm flipV="1">
            <a:off x="3370382" y="3043854"/>
            <a:ext cx="1297134"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1"/>
            <a:endCxn id="8" idx="3"/>
          </p:cNvCxnSpPr>
          <p:nvPr/>
        </p:nvCxnSpPr>
        <p:spPr>
          <a:xfrm flipV="1">
            <a:off x="2993212" y="3043854"/>
            <a:ext cx="0"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4"/>
            <a:endCxn id="9" idx="0"/>
          </p:cNvCxnSpPr>
          <p:nvPr/>
        </p:nvCxnSpPr>
        <p:spPr>
          <a:xfrm>
            <a:off x="3181797" y="3121969"/>
            <a:ext cx="0" cy="12214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0"/>
            <a:endCxn id="10" idx="4"/>
          </p:cNvCxnSpPr>
          <p:nvPr/>
        </p:nvCxnSpPr>
        <p:spPr>
          <a:xfrm flipV="1">
            <a:off x="4856101" y="3121969"/>
            <a:ext cx="0" cy="12214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1" idx="7"/>
          </p:cNvCxnSpPr>
          <p:nvPr/>
        </p:nvCxnSpPr>
        <p:spPr>
          <a:xfrm>
            <a:off x="5044686" y="3043854"/>
            <a:ext cx="0" cy="1377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57402" y="2971800"/>
            <a:ext cx="457200" cy="369332"/>
          </a:xfrm>
          <a:prstGeom prst="rect">
            <a:avLst/>
          </a:prstGeom>
          <a:noFill/>
        </p:spPr>
        <p:txBody>
          <a:bodyPr wrap="square" rtlCol="0">
            <a:spAutoFit/>
          </a:bodyPr>
          <a:lstStyle/>
          <a:p>
            <a:r>
              <a:rPr lang="en-US" b="1" i="1" dirty="0"/>
              <a:t>10</a:t>
            </a:r>
          </a:p>
        </p:txBody>
      </p:sp>
      <p:sp>
        <p:nvSpPr>
          <p:cNvPr id="22" name="TextBox 21"/>
          <p:cNvSpPr txBox="1"/>
          <p:nvPr/>
        </p:nvSpPr>
        <p:spPr>
          <a:xfrm>
            <a:off x="2143545" y="4274406"/>
            <a:ext cx="457200" cy="369332"/>
          </a:xfrm>
          <a:prstGeom prst="rect">
            <a:avLst/>
          </a:prstGeom>
          <a:noFill/>
        </p:spPr>
        <p:txBody>
          <a:bodyPr wrap="square" rtlCol="0">
            <a:spAutoFit/>
          </a:bodyPr>
          <a:lstStyle/>
          <a:p>
            <a:r>
              <a:rPr lang="en-US" b="1" i="1" dirty="0"/>
              <a:t>3</a:t>
            </a:r>
          </a:p>
        </p:txBody>
      </p:sp>
      <p:sp>
        <p:nvSpPr>
          <p:cNvPr id="23" name="TextBox 22"/>
          <p:cNvSpPr txBox="1"/>
          <p:nvPr/>
        </p:nvSpPr>
        <p:spPr>
          <a:xfrm>
            <a:off x="2712620" y="3505025"/>
            <a:ext cx="457200" cy="369332"/>
          </a:xfrm>
          <a:prstGeom prst="rect">
            <a:avLst/>
          </a:prstGeom>
          <a:noFill/>
        </p:spPr>
        <p:txBody>
          <a:bodyPr wrap="square" rtlCol="0">
            <a:spAutoFit/>
          </a:bodyPr>
          <a:lstStyle/>
          <a:p>
            <a:r>
              <a:rPr lang="en-US" b="1" i="1" dirty="0"/>
              <a:t>1</a:t>
            </a:r>
          </a:p>
        </p:txBody>
      </p:sp>
      <p:sp>
        <p:nvSpPr>
          <p:cNvPr id="24" name="TextBox 23"/>
          <p:cNvSpPr txBox="1"/>
          <p:nvPr/>
        </p:nvSpPr>
        <p:spPr>
          <a:xfrm>
            <a:off x="3212379" y="3505025"/>
            <a:ext cx="292823" cy="369332"/>
          </a:xfrm>
          <a:prstGeom prst="rect">
            <a:avLst/>
          </a:prstGeom>
          <a:noFill/>
        </p:spPr>
        <p:txBody>
          <a:bodyPr wrap="square" rtlCol="0">
            <a:spAutoFit/>
          </a:bodyPr>
          <a:lstStyle/>
          <a:p>
            <a:r>
              <a:rPr lang="en-US" b="1" i="1" dirty="0"/>
              <a:t>4</a:t>
            </a:r>
          </a:p>
        </p:txBody>
      </p:sp>
      <p:sp>
        <p:nvSpPr>
          <p:cNvPr id="25" name="TextBox 24"/>
          <p:cNvSpPr txBox="1"/>
          <p:nvPr/>
        </p:nvSpPr>
        <p:spPr>
          <a:xfrm>
            <a:off x="3737552" y="2505633"/>
            <a:ext cx="457200" cy="369332"/>
          </a:xfrm>
          <a:prstGeom prst="rect">
            <a:avLst/>
          </a:prstGeom>
          <a:noFill/>
        </p:spPr>
        <p:txBody>
          <a:bodyPr wrap="square" rtlCol="0">
            <a:spAutoFit/>
          </a:bodyPr>
          <a:lstStyle/>
          <a:p>
            <a:r>
              <a:rPr lang="en-US" b="1" i="1" dirty="0"/>
              <a:t>2</a:t>
            </a:r>
          </a:p>
        </p:txBody>
      </p:sp>
      <p:sp>
        <p:nvSpPr>
          <p:cNvPr id="26" name="TextBox 25"/>
          <p:cNvSpPr txBox="1"/>
          <p:nvPr/>
        </p:nvSpPr>
        <p:spPr>
          <a:xfrm>
            <a:off x="3695099" y="3516868"/>
            <a:ext cx="457200" cy="369332"/>
          </a:xfrm>
          <a:prstGeom prst="rect">
            <a:avLst/>
          </a:prstGeom>
          <a:noFill/>
        </p:spPr>
        <p:txBody>
          <a:bodyPr wrap="square" rtlCol="0">
            <a:spAutoFit/>
          </a:bodyPr>
          <a:lstStyle/>
          <a:p>
            <a:r>
              <a:rPr lang="en-US" b="1" i="1" dirty="0"/>
              <a:t>8</a:t>
            </a:r>
          </a:p>
        </p:txBody>
      </p:sp>
      <p:sp>
        <p:nvSpPr>
          <p:cNvPr id="27" name="TextBox 26"/>
          <p:cNvSpPr txBox="1"/>
          <p:nvPr/>
        </p:nvSpPr>
        <p:spPr>
          <a:xfrm>
            <a:off x="3738790" y="4271038"/>
            <a:ext cx="457200" cy="369332"/>
          </a:xfrm>
          <a:prstGeom prst="rect">
            <a:avLst/>
          </a:prstGeom>
          <a:noFill/>
        </p:spPr>
        <p:txBody>
          <a:bodyPr wrap="square" rtlCol="0">
            <a:spAutoFit/>
          </a:bodyPr>
          <a:lstStyle/>
          <a:p>
            <a:r>
              <a:rPr lang="en-US" b="1" i="1" dirty="0"/>
              <a:t>2</a:t>
            </a:r>
          </a:p>
        </p:txBody>
      </p:sp>
      <p:sp>
        <p:nvSpPr>
          <p:cNvPr id="28" name="TextBox 27"/>
          <p:cNvSpPr txBox="1"/>
          <p:nvPr/>
        </p:nvSpPr>
        <p:spPr>
          <a:xfrm>
            <a:off x="4572002" y="3548018"/>
            <a:ext cx="457200" cy="369332"/>
          </a:xfrm>
          <a:prstGeom prst="rect">
            <a:avLst/>
          </a:prstGeom>
          <a:noFill/>
        </p:spPr>
        <p:txBody>
          <a:bodyPr wrap="square" rtlCol="0">
            <a:spAutoFit/>
          </a:bodyPr>
          <a:lstStyle/>
          <a:p>
            <a:r>
              <a:rPr lang="en-US" b="1" i="1" dirty="0"/>
              <a:t>7</a:t>
            </a:r>
          </a:p>
        </p:txBody>
      </p:sp>
      <p:sp>
        <p:nvSpPr>
          <p:cNvPr id="29" name="TextBox 28"/>
          <p:cNvSpPr txBox="1"/>
          <p:nvPr/>
        </p:nvSpPr>
        <p:spPr>
          <a:xfrm>
            <a:off x="5029202" y="3518848"/>
            <a:ext cx="457200" cy="369332"/>
          </a:xfrm>
          <a:prstGeom prst="rect">
            <a:avLst/>
          </a:prstGeom>
          <a:noFill/>
        </p:spPr>
        <p:txBody>
          <a:bodyPr wrap="square" rtlCol="0">
            <a:spAutoFit/>
          </a:bodyPr>
          <a:lstStyle/>
          <a:p>
            <a:r>
              <a:rPr lang="en-US" b="1" dirty="0"/>
              <a:t>9</a:t>
            </a:r>
          </a:p>
        </p:txBody>
      </p:sp>
      <p:sp>
        <p:nvSpPr>
          <p:cNvPr id="30" name="Oval 29"/>
          <p:cNvSpPr>
            <a:spLocks noChangeArrowheads="1"/>
          </p:cNvSpPr>
          <p:nvPr/>
        </p:nvSpPr>
        <p:spPr bwMode="auto">
          <a:xfrm>
            <a:off x="6781802" y="2438400"/>
            <a:ext cx="457200" cy="457200"/>
          </a:xfrm>
          <a:prstGeom prst="ellipse">
            <a:avLst/>
          </a:prstGeom>
          <a:solidFill>
            <a:schemeClr val="bg1"/>
          </a:solidFill>
          <a:ln w="28575">
            <a:solidFill>
              <a:srgbClr val="C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Times New Roman" panose="02020603050405020304" pitchFamily="18" charset="0"/>
              </a:rPr>
              <a:t>A</a:t>
            </a:r>
            <a:endParaRPr lang="en-US" altLang="en-US" sz="1800" b="1" baseline="-25000" dirty="0">
              <a:latin typeface="Times New Roman" panose="02020603050405020304" pitchFamily="18" charset="0"/>
            </a:endParaRPr>
          </a:p>
        </p:txBody>
      </p:sp>
      <p:sp>
        <p:nvSpPr>
          <p:cNvPr id="31" name="Oval 30"/>
          <p:cNvSpPr>
            <a:spLocks noChangeArrowheads="1"/>
          </p:cNvSpPr>
          <p:nvPr/>
        </p:nvSpPr>
        <p:spPr bwMode="auto">
          <a:xfrm>
            <a:off x="8839202" y="4724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G</a:t>
            </a:r>
            <a:endParaRPr lang="en-US" altLang="en-US" sz="1800" b="1" baseline="-25000">
              <a:latin typeface="Times New Roman" panose="02020603050405020304" pitchFamily="18" charset="0"/>
            </a:endParaRPr>
          </a:p>
        </p:txBody>
      </p:sp>
      <p:sp>
        <p:nvSpPr>
          <p:cNvPr id="32" name="Oval 31"/>
          <p:cNvSpPr>
            <a:spLocks noChangeArrowheads="1"/>
          </p:cNvSpPr>
          <p:nvPr/>
        </p:nvSpPr>
        <p:spPr bwMode="auto">
          <a:xfrm>
            <a:off x="6781802" y="4724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F</a:t>
            </a:r>
            <a:endParaRPr lang="en-US" altLang="en-US" sz="1800" b="1" baseline="-25000">
              <a:latin typeface="Times New Roman" panose="02020603050405020304" pitchFamily="18" charset="0"/>
            </a:endParaRPr>
          </a:p>
        </p:txBody>
      </p:sp>
      <p:cxnSp>
        <p:nvCxnSpPr>
          <p:cNvPr id="33" name="AutoShape 6"/>
          <p:cNvCxnSpPr>
            <a:cxnSpLocks noChangeShapeType="1"/>
            <a:stCxn id="31" idx="2"/>
            <a:endCxn id="32" idx="6"/>
          </p:cNvCxnSpPr>
          <p:nvPr/>
        </p:nvCxnSpPr>
        <p:spPr bwMode="auto">
          <a:xfrm flipH="1">
            <a:off x="7239002" y="4953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7"/>
          <p:cNvCxnSpPr>
            <a:cxnSpLocks noChangeShapeType="1"/>
            <a:stCxn id="46" idx="2"/>
            <a:endCxn id="43" idx="6"/>
          </p:cNvCxnSpPr>
          <p:nvPr/>
        </p:nvCxnSpPr>
        <p:spPr bwMode="auto">
          <a:xfrm flipH="1">
            <a:off x="6248402" y="3810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8"/>
          <p:cNvCxnSpPr>
            <a:cxnSpLocks noChangeShapeType="1"/>
            <a:stCxn id="30" idx="6"/>
            <a:endCxn id="36" idx="2"/>
          </p:cNvCxnSpPr>
          <p:nvPr/>
        </p:nvCxnSpPr>
        <p:spPr bwMode="auto">
          <a:xfrm>
            <a:off x="7239002" y="2667000"/>
            <a:ext cx="160020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 name="Oval 35"/>
          <p:cNvSpPr>
            <a:spLocks noChangeArrowheads="1"/>
          </p:cNvSpPr>
          <p:nvPr/>
        </p:nvSpPr>
        <p:spPr bwMode="auto">
          <a:xfrm>
            <a:off x="8839202" y="2438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B</a:t>
            </a:r>
            <a:endParaRPr lang="en-US" altLang="en-US" sz="1800" b="1" baseline="-25000">
              <a:latin typeface="Times New Roman" panose="02020603050405020304" pitchFamily="18" charset="0"/>
            </a:endParaRPr>
          </a:p>
        </p:txBody>
      </p:sp>
      <p:sp>
        <p:nvSpPr>
          <p:cNvPr id="37" name="Oval 36"/>
          <p:cNvSpPr>
            <a:spLocks noChangeArrowheads="1"/>
          </p:cNvSpPr>
          <p:nvPr/>
        </p:nvSpPr>
        <p:spPr bwMode="auto">
          <a:xfrm>
            <a:off x="9753602"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E</a:t>
            </a:r>
            <a:endParaRPr lang="en-US" altLang="en-US" sz="1800" b="1" baseline="-25000">
              <a:latin typeface="Times New Roman" panose="02020603050405020304" pitchFamily="18" charset="0"/>
            </a:endParaRPr>
          </a:p>
        </p:txBody>
      </p:sp>
      <p:cxnSp>
        <p:nvCxnSpPr>
          <p:cNvPr id="38" name="AutoShape 11"/>
          <p:cNvCxnSpPr>
            <a:cxnSpLocks noChangeShapeType="1"/>
            <a:stCxn id="37" idx="2"/>
            <a:endCxn id="46" idx="6"/>
          </p:cNvCxnSpPr>
          <p:nvPr/>
        </p:nvCxnSpPr>
        <p:spPr bwMode="auto">
          <a:xfrm flipH="1">
            <a:off x="8305802" y="3810000"/>
            <a:ext cx="1447800" cy="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 name="AutoShape 12"/>
          <p:cNvCxnSpPr>
            <a:cxnSpLocks noChangeShapeType="1"/>
            <a:stCxn id="37" idx="1"/>
            <a:endCxn id="36" idx="5"/>
          </p:cNvCxnSpPr>
          <p:nvPr/>
        </p:nvCxnSpPr>
        <p:spPr bwMode="auto">
          <a:xfrm flipH="1" flipV="1">
            <a:off x="9229727" y="2828925"/>
            <a:ext cx="5905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0" name="AutoShape 13"/>
          <p:cNvCxnSpPr>
            <a:cxnSpLocks noChangeShapeType="1"/>
            <a:stCxn id="31" idx="7"/>
            <a:endCxn id="37" idx="3"/>
          </p:cNvCxnSpPr>
          <p:nvPr/>
        </p:nvCxnSpPr>
        <p:spPr bwMode="auto">
          <a:xfrm flipV="1">
            <a:off x="9229727" y="3971925"/>
            <a:ext cx="5905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 name="AutoShape 14"/>
          <p:cNvCxnSpPr>
            <a:cxnSpLocks noChangeShapeType="1"/>
            <a:stCxn id="30" idx="5"/>
            <a:endCxn id="46" idx="1"/>
          </p:cNvCxnSpPr>
          <p:nvPr/>
        </p:nvCxnSpPr>
        <p:spPr bwMode="auto">
          <a:xfrm>
            <a:off x="7172327" y="2828925"/>
            <a:ext cx="7429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15"/>
          <p:cNvCxnSpPr>
            <a:cxnSpLocks noChangeShapeType="1"/>
            <a:stCxn id="36" idx="3"/>
            <a:endCxn id="46" idx="7"/>
          </p:cNvCxnSpPr>
          <p:nvPr/>
        </p:nvCxnSpPr>
        <p:spPr bwMode="auto">
          <a:xfrm flipH="1">
            <a:off x="8239127" y="2828925"/>
            <a:ext cx="6667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Oval 42"/>
          <p:cNvSpPr>
            <a:spLocks noChangeArrowheads="1"/>
          </p:cNvSpPr>
          <p:nvPr/>
        </p:nvSpPr>
        <p:spPr bwMode="auto">
          <a:xfrm>
            <a:off x="5791202"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C</a:t>
            </a:r>
            <a:endParaRPr lang="en-US" altLang="en-US" sz="1800" b="1" baseline="-25000">
              <a:latin typeface="Times New Roman" panose="02020603050405020304" pitchFamily="18" charset="0"/>
            </a:endParaRPr>
          </a:p>
        </p:txBody>
      </p:sp>
      <p:cxnSp>
        <p:nvCxnSpPr>
          <p:cNvPr id="44" name="AutoShape 17"/>
          <p:cNvCxnSpPr>
            <a:cxnSpLocks noChangeShapeType="1"/>
            <a:stCxn id="43" idx="7"/>
            <a:endCxn id="30" idx="3"/>
          </p:cNvCxnSpPr>
          <p:nvPr/>
        </p:nvCxnSpPr>
        <p:spPr bwMode="auto">
          <a:xfrm flipV="1">
            <a:off x="6181727" y="2828925"/>
            <a:ext cx="666750" cy="819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 name="AutoShape 18"/>
          <p:cNvCxnSpPr>
            <a:cxnSpLocks noChangeShapeType="1"/>
            <a:stCxn id="32" idx="1"/>
            <a:endCxn id="43" idx="5"/>
          </p:cNvCxnSpPr>
          <p:nvPr/>
        </p:nvCxnSpPr>
        <p:spPr bwMode="auto">
          <a:xfrm flipH="1" flipV="1">
            <a:off x="6181727" y="3971925"/>
            <a:ext cx="6667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6" name="Oval 45"/>
          <p:cNvSpPr>
            <a:spLocks noChangeArrowheads="1"/>
          </p:cNvSpPr>
          <p:nvPr/>
        </p:nvSpPr>
        <p:spPr bwMode="auto">
          <a:xfrm>
            <a:off x="7848602" y="3581400"/>
            <a:ext cx="457200" cy="4572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Times New Roman" panose="02020603050405020304" pitchFamily="18" charset="0"/>
              </a:rPr>
              <a:t>D</a:t>
            </a:r>
            <a:endParaRPr lang="en-US" altLang="en-US" sz="1800" b="1" baseline="-25000">
              <a:latin typeface="Times New Roman" panose="02020603050405020304" pitchFamily="18" charset="0"/>
            </a:endParaRPr>
          </a:p>
        </p:txBody>
      </p:sp>
      <p:cxnSp>
        <p:nvCxnSpPr>
          <p:cNvPr id="47" name="AutoShape 20"/>
          <p:cNvCxnSpPr>
            <a:cxnSpLocks noChangeShapeType="1"/>
            <a:stCxn id="31" idx="1"/>
            <a:endCxn id="46" idx="5"/>
          </p:cNvCxnSpPr>
          <p:nvPr/>
        </p:nvCxnSpPr>
        <p:spPr bwMode="auto">
          <a:xfrm flipH="1" flipV="1">
            <a:off x="8239127" y="3971925"/>
            <a:ext cx="6667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 name="AutoShape 21"/>
          <p:cNvCxnSpPr>
            <a:cxnSpLocks noChangeShapeType="1"/>
            <a:stCxn id="32" idx="7"/>
            <a:endCxn id="46" idx="3"/>
          </p:cNvCxnSpPr>
          <p:nvPr/>
        </p:nvCxnSpPr>
        <p:spPr bwMode="auto">
          <a:xfrm flipV="1">
            <a:off x="7172327" y="3971925"/>
            <a:ext cx="742950" cy="81915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9" name="Text Box 22"/>
          <p:cNvSpPr txBox="1">
            <a:spLocks noChangeArrowheads="1"/>
          </p:cNvSpPr>
          <p:nvPr/>
        </p:nvSpPr>
        <p:spPr bwMode="auto">
          <a:xfrm>
            <a:off x="6186490" y="3030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4</a:t>
            </a:r>
          </a:p>
        </p:txBody>
      </p:sp>
      <p:sp>
        <p:nvSpPr>
          <p:cNvPr id="50" name="Text Box 23"/>
          <p:cNvSpPr txBox="1">
            <a:spLocks noChangeArrowheads="1"/>
          </p:cNvSpPr>
          <p:nvPr/>
        </p:nvSpPr>
        <p:spPr bwMode="auto">
          <a:xfrm>
            <a:off x="7496177" y="301652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a:t>
            </a:r>
          </a:p>
        </p:txBody>
      </p:sp>
      <p:sp>
        <p:nvSpPr>
          <p:cNvPr id="51" name="Text Box 24"/>
          <p:cNvSpPr txBox="1">
            <a:spLocks noChangeArrowheads="1"/>
          </p:cNvSpPr>
          <p:nvPr/>
        </p:nvSpPr>
        <p:spPr bwMode="auto">
          <a:xfrm>
            <a:off x="7924802" y="2362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2</a:t>
            </a:r>
          </a:p>
        </p:txBody>
      </p:sp>
      <p:sp>
        <p:nvSpPr>
          <p:cNvPr id="52" name="Text Box 25"/>
          <p:cNvSpPr txBox="1">
            <a:spLocks noChangeArrowheads="1"/>
          </p:cNvSpPr>
          <p:nvPr/>
        </p:nvSpPr>
        <p:spPr bwMode="auto">
          <a:xfrm>
            <a:off x="9487298" y="3016528"/>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10</a:t>
            </a:r>
          </a:p>
        </p:txBody>
      </p:sp>
      <p:sp>
        <p:nvSpPr>
          <p:cNvPr id="53" name="Text Box 26"/>
          <p:cNvSpPr txBox="1">
            <a:spLocks noChangeArrowheads="1"/>
          </p:cNvSpPr>
          <p:nvPr/>
        </p:nvSpPr>
        <p:spPr bwMode="auto">
          <a:xfrm>
            <a:off x="8351840" y="301652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3</a:t>
            </a:r>
          </a:p>
        </p:txBody>
      </p:sp>
      <p:sp>
        <p:nvSpPr>
          <p:cNvPr id="54" name="Text Box 27"/>
          <p:cNvSpPr txBox="1">
            <a:spLocks noChangeArrowheads="1"/>
          </p:cNvSpPr>
          <p:nvPr/>
        </p:nvSpPr>
        <p:spPr bwMode="auto">
          <a:xfrm>
            <a:off x="9601202"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6</a:t>
            </a:r>
          </a:p>
        </p:txBody>
      </p:sp>
      <p:sp>
        <p:nvSpPr>
          <p:cNvPr id="55" name="Text Box 28"/>
          <p:cNvSpPr txBox="1">
            <a:spLocks noChangeArrowheads="1"/>
          </p:cNvSpPr>
          <p:nvPr/>
        </p:nvSpPr>
        <p:spPr bwMode="auto">
          <a:xfrm>
            <a:off x="8610602"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4</a:t>
            </a:r>
          </a:p>
        </p:txBody>
      </p:sp>
      <p:sp>
        <p:nvSpPr>
          <p:cNvPr id="56" name="Text Box 29"/>
          <p:cNvSpPr txBox="1">
            <a:spLocks noChangeArrowheads="1"/>
          </p:cNvSpPr>
          <p:nvPr/>
        </p:nvSpPr>
        <p:spPr bwMode="auto">
          <a:xfrm>
            <a:off x="8915402" y="3505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2</a:t>
            </a:r>
          </a:p>
        </p:txBody>
      </p:sp>
      <p:sp>
        <p:nvSpPr>
          <p:cNvPr id="57" name="Text Box 30"/>
          <p:cNvSpPr txBox="1">
            <a:spLocks noChangeArrowheads="1"/>
          </p:cNvSpPr>
          <p:nvPr/>
        </p:nvSpPr>
        <p:spPr bwMode="auto">
          <a:xfrm>
            <a:off x="6858002" y="3505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2</a:t>
            </a:r>
          </a:p>
        </p:txBody>
      </p:sp>
      <p:sp>
        <p:nvSpPr>
          <p:cNvPr id="58" name="Text Box 31"/>
          <p:cNvSpPr txBox="1">
            <a:spLocks noChangeArrowheads="1"/>
          </p:cNvSpPr>
          <p:nvPr/>
        </p:nvSpPr>
        <p:spPr bwMode="auto">
          <a:xfrm>
            <a:off x="7239002" y="417381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8</a:t>
            </a:r>
          </a:p>
        </p:txBody>
      </p:sp>
      <p:sp>
        <p:nvSpPr>
          <p:cNvPr id="59" name="Text Box 32"/>
          <p:cNvSpPr txBox="1">
            <a:spLocks noChangeArrowheads="1"/>
          </p:cNvSpPr>
          <p:nvPr/>
        </p:nvSpPr>
        <p:spPr bwMode="auto">
          <a:xfrm>
            <a:off x="6248402" y="42026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latin typeface="+mn-lt"/>
              </a:rPr>
              <a:t>5</a:t>
            </a:r>
          </a:p>
        </p:txBody>
      </p:sp>
      <p:sp>
        <p:nvSpPr>
          <p:cNvPr id="60" name="Text Box 33"/>
          <p:cNvSpPr txBox="1">
            <a:spLocks noChangeArrowheads="1"/>
          </p:cNvSpPr>
          <p:nvPr/>
        </p:nvSpPr>
        <p:spPr bwMode="auto">
          <a:xfrm>
            <a:off x="8001002" y="4648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latin typeface="+mn-lt"/>
              </a:rPr>
              <a:t>1</a:t>
            </a:r>
          </a:p>
        </p:txBody>
      </p:sp>
    </p:spTree>
    <p:extLst>
      <p:ext uri="{BB962C8B-B14F-4D97-AF65-F5344CB8AC3E}">
        <p14:creationId xmlns:p14="http://schemas.microsoft.com/office/powerpoint/2010/main" val="405583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500"/>
                                        <p:tgtEl>
                                          <p:spTgt spid="41"/>
                                        </p:tgtEl>
                                      </p:cBhvr>
                                    </p:animEffect>
                                  </p:childTnLst>
                                </p:cTn>
                              </p:par>
                              <p:par>
                                <p:cTn id="117" presetID="10"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fade">
                                      <p:cBhvr>
                                        <p:cTn id="122" dur="500"/>
                                        <p:tgtEl>
                                          <p:spTgt spid="43"/>
                                        </p:tgtEl>
                                      </p:cBhvr>
                                    </p:animEffect>
                                  </p:childTnLst>
                                </p:cTn>
                              </p:par>
                              <p:par>
                                <p:cTn id="123" presetID="10"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500"/>
                                        <p:tgtEl>
                                          <p:spTgt spid="44"/>
                                        </p:tgtEl>
                                      </p:cBhvr>
                                    </p:animEffect>
                                  </p:childTnLst>
                                </p:cTn>
                              </p:par>
                              <p:par>
                                <p:cTn id="126" presetID="10"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fade">
                                      <p:cBhvr>
                                        <p:cTn id="128" dur="500"/>
                                        <p:tgtEl>
                                          <p:spTgt spid="4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par>
                                <p:cTn id="132" presetID="10" presetClass="entr" presetSubtype="0" fill="hold" nodeType="with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fade">
                                      <p:cBhvr>
                                        <p:cTn id="134" dur="500"/>
                                        <p:tgtEl>
                                          <p:spTgt spid="47"/>
                                        </p:tgtEl>
                                      </p:cBhvr>
                                    </p:animEffect>
                                  </p:childTnLst>
                                </p:cTn>
                              </p:par>
                              <p:par>
                                <p:cTn id="135" presetID="10" presetClass="entr" presetSubtype="0" fill="hold"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500"/>
                                        <p:tgtEl>
                                          <p:spTgt spid="4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fade">
                                      <p:cBhvr>
                                        <p:cTn id="143" dur="500"/>
                                        <p:tgtEl>
                                          <p:spTgt spid="5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fade">
                                      <p:cBhvr>
                                        <p:cTn id="155" dur="500"/>
                                        <p:tgtEl>
                                          <p:spTgt spid="54"/>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fade">
                                      <p:cBhvr>
                                        <p:cTn id="158" dur="500"/>
                                        <p:tgtEl>
                                          <p:spTgt spid="5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fade">
                                      <p:cBhvr>
                                        <p:cTn id="161" dur="500"/>
                                        <p:tgtEl>
                                          <p:spTgt spid="5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57"/>
                                        </p:tgtEl>
                                        <p:attrNameLst>
                                          <p:attrName>style.visibility</p:attrName>
                                        </p:attrNameLst>
                                      </p:cBhvr>
                                      <p:to>
                                        <p:strVal val="visible"/>
                                      </p:to>
                                    </p:set>
                                    <p:animEffect transition="in" filter="fade">
                                      <p:cBhvr>
                                        <p:cTn id="164" dur="500"/>
                                        <p:tgtEl>
                                          <p:spTgt spid="5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fade">
                                      <p:cBhvr>
                                        <p:cTn id="167" dur="500"/>
                                        <p:tgtEl>
                                          <p:spTgt spid="5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fade">
                                      <p:cBhvr>
                                        <p:cTn id="170" dur="500"/>
                                        <p:tgtEl>
                                          <p:spTgt spid="5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0"/>
                                        </p:tgtEl>
                                        <p:attrNameLst>
                                          <p:attrName>style.visibility</p:attrName>
                                        </p:attrNameLst>
                                      </p:cBhvr>
                                      <p:to>
                                        <p:strVal val="visible"/>
                                      </p:to>
                                    </p:set>
                                    <p:animEffect transition="in" filter="fade">
                                      <p:cBhvr>
                                        <p:cTn id="17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6" grpId="0" animBg="1"/>
      <p:bldP spid="37" grpId="0" animBg="1"/>
      <p:bldP spid="43" grpId="0" animBg="1"/>
      <p:bldP spid="46" grpId="0" animBg="1"/>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Dijkstra’s</a:t>
            </a:r>
            <a:r>
              <a:rPr lang="en-US" dirty="0"/>
              <a:t> Algorithm</a:t>
            </a:r>
          </a:p>
        </p:txBody>
      </p:sp>
      <p:pic>
        <p:nvPicPr>
          <p:cNvPr id="7" name="Picture 6">
            <a:extLst>
              <a:ext uri="{FF2B5EF4-FFF2-40B4-BE49-F238E27FC236}">
                <a16:creationId xmlns:a16="http://schemas.microsoft.com/office/drawing/2014/main" id="{FA0E3398-0417-40D8-89EA-B416CF704095}"/>
              </a:ext>
            </a:extLst>
          </p:cNvPr>
          <p:cNvPicPr>
            <a:picLocks noChangeAspect="1"/>
          </p:cNvPicPr>
          <p:nvPr/>
        </p:nvPicPr>
        <p:blipFill>
          <a:blip r:embed="rId2"/>
          <a:stretch>
            <a:fillRect/>
          </a:stretch>
        </p:blipFill>
        <p:spPr>
          <a:xfrm>
            <a:off x="226380" y="911394"/>
            <a:ext cx="3962400" cy="1590675"/>
          </a:xfrm>
          <a:prstGeom prst="rect">
            <a:avLst/>
          </a:prstGeom>
        </p:spPr>
      </p:pic>
      <p:pic>
        <p:nvPicPr>
          <p:cNvPr id="9" name="Picture 8">
            <a:extLst>
              <a:ext uri="{FF2B5EF4-FFF2-40B4-BE49-F238E27FC236}">
                <a16:creationId xmlns:a16="http://schemas.microsoft.com/office/drawing/2014/main" id="{1CECC593-D634-4713-A4D5-F8F6D058AFB6}"/>
              </a:ext>
            </a:extLst>
          </p:cNvPr>
          <p:cNvPicPr>
            <a:picLocks noChangeAspect="1"/>
          </p:cNvPicPr>
          <p:nvPr/>
        </p:nvPicPr>
        <p:blipFill>
          <a:blip r:embed="rId3"/>
          <a:stretch>
            <a:fillRect/>
          </a:stretch>
        </p:blipFill>
        <p:spPr>
          <a:xfrm>
            <a:off x="5372100" y="911394"/>
            <a:ext cx="3200400" cy="1304925"/>
          </a:xfrm>
          <a:prstGeom prst="rect">
            <a:avLst/>
          </a:prstGeom>
        </p:spPr>
      </p:pic>
      <p:pic>
        <p:nvPicPr>
          <p:cNvPr id="11" name="Picture 10">
            <a:extLst>
              <a:ext uri="{FF2B5EF4-FFF2-40B4-BE49-F238E27FC236}">
                <a16:creationId xmlns:a16="http://schemas.microsoft.com/office/drawing/2014/main" id="{11EBAFCB-FCFE-4FFF-A80A-DF760EF43903}"/>
              </a:ext>
            </a:extLst>
          </p:cNvPr>
          <p:cNvPicPr>
            <a:picLocks noChangeAspect="1"/>
          </p:cNvPicPr>
          <p:nvPr/>
        </p:nvPicPr>
        <p:blipFill>
          <a:blip r:embed="rId4"/>
          <a:stretch>
            <a:fillRect/>
          </a:stretch>
        </p:blipFill>
        <p:spPr>
          <a:xfrm>
            <a:off x="226380" y="3060531"/>
            <a:ext cx="4391025" cy="2886075"/>
          </a:xfrm>
          <a:prstGeom prst="rect">
            <a:avLst/>
          </a:prstGeom>
        </p:spPr>
      </p:pic>
      <p:sp>
        <p:nvSpPr>
          <p:cNvPr id="12" name="TextBox 11">
            <a:extLst>
              <a:ext uri="{FF2B5EF4-FFF2-40B4-BE49-F238E27FC236}">
                <a16:creationId xmlns:a16="http://schemas.microsoft.com/office/drawing/2014/main" id="{BEE16045-551C-4519-8ED8-40372AC33369}"/>
              </a:ext>
            </a:extLst>
          </p:cNvPr>
          <p:cNvSpPr txBox="1"/>
          <p:nvPr/>
        </p:nvSpPr>
        <p:spPr>
          <a:xfrm flipH="1">
            <a:off x="2421892" y="2774781"/>
            <a:ext cx="3735706" cy="369332"/>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G=(V,E), w=weights, s= source</a:t>
            </a:r>
          </a:p>
        </p:txBody>
      </p:sp>
      <p:sp>
        <p:nvSpPr>
          <p:cNvPr id="13" name="Oval 12">
            <a:extLst>
              <a:ext uri="{FF2B5EF4-FFF2-40B4-BE49-F238E27FC236}">
                <a16:creationId xmlns:a16="http://schemas.microsoft.com/office/drawing/2014/main" id="{CA8F5418-3A5E-45A3-BBD5-67898FB4872F}"/>
              </a:ext>
            </a:extLst>
          </p:cNvPr>
          <p:cNvSpPr/>
          <p:nvPr/>
        </p:nvSpPr>
        <p:spPr>
          <a:xfrm>
            <a:off x="8436930" y="4267200"/>
            <a:ext cx="438150" cy="4468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8EEE285-50D1-488C-BFA0-577DF634E42C}"/>
              </a:ext>
            </a:extLst>
          </p:cNvPr>
          <p:cNvSpPr/>
          <p:nvPr/>
        </p:nvSpPr>
        <p:spPr>
          <a:xfrm>
            <a:off x="8416585" y="5723200"/>
            <a:ext cx="438150" cy="4468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E2828E8A-A3AC-4A85-8C88-9FAAEB5896AB}"/>
              </a:ext>
            </a:extLst>
          </p:cNvPr>
          <p:cNvSpPr/>
          <p:nvPr/>
        </p:nvSpPr>
        <p:spPr>
          <a:xfrm>
            <a:off x="10462519" y="4232353"/>
            <a:ext cx="438150" cy="4468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15C6B1D-4F59-4035-8E46-F0EF6EC8CDB1}"/>
              </a:ext>
            </a:extLst>
          </p:cNvPr>
          <p:cNvSpPr/>
          <p:nvPr/>
        </p:nvSpPr>
        <p:spPr>
          <a:xfrm>
            <a:off x="10510606" y="5723200"/>
            <a:ext cx="438150" cy="4468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E16964B-13B0-4121-863C-34A79404A369}"/>
              </a:ext>
            </a:extLst>
          </p:cNvPr>
          <p:cNvSpPr/>
          <p:nvPr/>
        </p:nvSpPr>
        <p:spPr>
          <a:xfrm>
            <a:off x="7381967" y="4998228"/>
            <a:ext cx="438150" cy="4468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18" name="Table 18">
            <a:extLst>
              <a:ext uri="{FF2B5EF4-FFF2-40B4-BE49-F238E27FC236}">
                <a16:creationId xmlns:a16="http://schemas.microsoft.com/office/drawing/2014/main" id="{4C35A562-8845-4536-B467-D69FAAEA6E83}"/>
              </a:ext>
            </a:extLst>
          </p:cNvPr>
          <p:cNvGraphicFramePr>
            <a:graphicFrameLocks noGrp="1"/>
          </p:cNvGraphicFramePr>
          <p:nvPr/>
        </p:nvGraphicFramePr>
        <p:xfrm>
          <a:off x="7381967" y="2777964"/>
          <a:ext cx="3431370" cy="1112520"/>
        </p:xfrm>
        <a:graphic>
          <a:graphicData uri="http://schemas.openxmlformats.org/drawingml/2006/table">
            <a:tbl>
              <a:tblPr firstRow="1" bandRow="1">
                <a:tableStyleId>{5940675A-B579-460E-94D1-54222C63F5DA}</a:tableStyleId>
              </a:tblPr>
              <a:tblGrid>
                <a:gridCol w="571895">
                  <a:extLst>
                    <a:ext uri="{9D8B030D-6E8A-4147-A177-3AD203B41FA5}">
                      <a16:colId xmlns:a16="http://schemas.microsoft.com/office/drawing/2014/main" val="2210657480"/>
                    </a:ext>
                  </a:extLst>
                </a:gridCol>
                <a:gridCol w="571895">
                  <a:extLst>
                    <a:ext uri="{9D8B030D-6E8A-4147-A177-3AD203B41FA5}">
                      <a16:colId xmlns:a16="http://schemas.microsoft.com/office/drawing/2014/main" val="534019318"/>
                    </a:ext>
                  </a:extLst>
                </a:gridCol>
                <a:gridCol w="571895">
                  <a:extLst>
                    <a:ext uri="{9D8B030D-6E8A-4147-A177-3AD203B41FA5}">
                      <a16:colId xmlns:a16="http://schemas.microsoft.com/office/drawing/2014/main" val="2309149830"/>
                    </a:ext>
                  </a:extLst>
                </a:gridCol>
                <a:gridCol w="571895">
                  <a:extLst>
                    <a:ext uri="{9D8B030D-6E8A-4147-A177-3AD203B41FA5}">
                      <a16:colId xmlns:a16="http://schemas.microsoft.com/office/drawing/2014/main" val="1924084973"/>
                    </a:ext>
                  </a:extLst>
                </a:gridCol>
                <a:gridCol w="571895">
                  <a:extLst>
                    <a:ext uri="{9D8B030D-6E8A-4147-A177-3AD203B41FA5}">
                      <a16:colId xmlns:a16="http://schemas.microsoft.com/office/drawing/2014/main" val="1328596771"/>
                    </a:ext>
                  </a:extLst>
                </a:gridCol>
                <a:gridCol w="571895">
                  <a:extLst>
                    <a:ext uri="{9D8B030D-6E8A-4147-A177-3AD203B41FA5}">
                      <a16:colId xmlns:a16="http://schemas.microsoft.com/office/drawing/2014/main" val="1437726955"/>
                    </a:ext>
                  </a:extLst>
                </a:gridCol>
              </a:tblGrid>
              <a:tr h="370840">
                <a:tc>
                  <a:txBody>
                    <a:bodyPr/>
                    <a:lstStyle/>
                    <a:p>
                      <a:endParaRPr lang="en-IN" dirty="0"/>
                    </a:p>
                  </a:txBody>
                  <a:tcPr/>
                </a:tc>
                <a:tc>
                  <a:txBody>
                    <a:bodyPr/>
                    <a:lstStyle/>
                    <a:p>
                      <a:r>
                        <a:rPr lang="en-IN" dirty="0"/>
                        <a:t>S</a:t>
                      </a:r>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extLst>
                  <a:ext uri="{0D108BD9-81ED-4DB2-BD59-A6C34878D82A}">
                    <a16:rowId xmlns:a16="http://schemas.microsoft.com/office/drawing/2014/main" val="2868309960"/>
                  </a:ext>
                </a:extLst>
              </a:tr>
              <a:tr h="370840">
                <a:tc>
                  <a:txBody>
                    <a:bodyPr/>
                    <a:lstStyle/>
                    <a:p>
                      <a:r>
                        <a:rPr lang="en-IN" dirty="0" err="1"/>
                        <a:t>v.d</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9869084"/>
                  </a:ext>
                </a:extLst>
              </a:tr>
              <a:tr h="370840">
                <a:tc>
                  <a:txBody>
                    <a:bodyPr/>
                    <a:lstStyle/>
                    <a:p>
                      <a:r>
                        <a:rPr lang="en-IN" dirty="0"/>
                        <a:t>v.</a:t>
                      </a:r>
                      <a:r>
                        <a:rPr lang="el-GR" dirty="0"/>
                        <a:t>π</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63752504"/>
                  </a:ext>
                </a:extLst>
              </a:tr>
            </a:tbl>
          </a:graphicData>
        </a:graphic>
      </p:graphicFrame>
      <p:cxnSp>
        <p:nvCxnSpPr>
          <p:cNvPr id="20" name="Straight Arrow Connector 19">
            <a:extLst>
              <a:ext uri="{FF2B5EF4-FFF2-40B4-BE49-F238E27FC236}">
                <a16:creationId xmlns:a16="http://schemas.microsoft.com/office/drawing/2014/main" id="{C378FECE-B551-4263-BC7F-1523096DC8F0}"/>
              </a:ext>
            </a:extLst>
          </p:cNvPr>
          <p:cNvCxnSpPr>
            <a:stCxn id="17" idx="7"/>
            <a:endCxn id="13" idx="3"/>
          </p:cNvCxnSpPr>
          <p:nvPr/>
        </p:nvCxnSpPr>
        <p:spPr>
          <a:xfrm flipV="1">
            <a:off x="7755951" y="4648578"/>
            <a:ext cx="745145" cy="415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7F1D92-F631-4903-939E-2A13C32BA25D}"/>
              </a:ext>
            </a:extLst>
          </p:cNvPr>
          <p:cNvCxnSpPr>
            <a:stCxn id="13" idx="4"/>
            <a:endCxn id="14" idx="0"/>
          </p:cNvCxnSpPr>
          <p:nvPr/>
        </p:nvCxnSpPr>
        <p:spPr>
          <a:xfrm flipH="1">
            <a:off x="8635660" y="4714012"/>
            <a:ext cx="20345" cy="100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23DB06-3EAF-440D-A5F9-DBC7A66C0B56}"/>
              </a:ext>
            </a:extLst>
          </p:cNvPr>
          <p:cNvCxnSpPr>
            <a:stCxn id="14" idx="7"/>
            <a:endCxn id="13" idx="5"/>
          </p:cNvCxnSpPr>
          <p:nvPr/>
        </p:nvCxnSpPr>
        <p:spPr>
          <a:xfrm flipV="1">
            <a:off x="8790569" y="4648578"/>
            <a:ext cx="20345" cy="114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47CDB3-04DE-4A08-AF21-B52DA0B8D80E}"/>
              </a:ext>
            </a:extLst>
          </p:cNvPr>
          <p:cNvCxnSpPr>
            <a:stCxn id="13" idx="6"/>
            <a:endCxn id="15" idx="2"/>
          </p:cNvCxnSpPr>
          <p:nvPr/>
        </p:nvCxnSpPr>
        <p:spPr>
          <a:xfrm flipV="1">
            <a:off x="8875080" y="4455759"/>
            <a:ext cx="1587439" cy="34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9DF58D-EF36-4BFA-8EF7-5891DA4412CA}"/>
              </a:ext>
            </a:extLst>
          </p:cNvPr>
          <p:cNvCxnSpPr>
            <a:stCxn id="17" idx="5"/>
            <a:endCxn id="14" idx="2"/>
          </p:cNvCxnSpPr>
          <p:nvPr/>
        </p:nvCxnSpPr>
        <p:spPr>
          <a:xfrm>
            <a:off x="7755951" y="5379606"/>
            <a:ext cx="660634" cy="56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3B5D06-DD22-4CF6-85FB-2E32DEB8C19E}"/>
              </a:ext>
            </a:extLst>
          </p:cNvPr>
          <p:cNvCxnSpPr>
            <a:stCxn id="16" idx="2"/>
            <a:endCxn id="17" idx="6"/>
          </p:cNvCxnSpPr>
          <p:nvPr/>
        </p:nvCxnSpPr>
        <p:spPr>
          <a:xfrm flipH="1" flipV="1">
            <a:off x="7820117" y="5221634"/>
            <a:ext cx="2690489" cy="72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A6681EC-C154-49D0-B566-44BA94EFB626}"/>
              </a:ext>
            </a:extLst>
          </p:cNvPr>
          <p:cNvCxnSpPr>
            <a:stCxn id="14" idx="6"/>
            <a:endCxn id="15" idx="3"/>
          </p:cNvCxnSpPr>
          <p:nvPr/>
        </p:nvCxnSpPr>
        <p:spPr>
          <a:xfrm flipV="1">
            <a:off x="8854735" y="4613731"/>
            <a:ext cx="1671950" cy="133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E1524D4-8680-4545-8538-B23B3400DA3E}"/>
              </a:ext>
            </a:extLst>
          </p:cNvPr>
          <p:cNvCxnSpPr>
            <a:stCxn id="15" idx="4"/>
            <a:endCxn id="16" idx="0"/>
          </p:cNvCxnSpPr>
          <p:nvPr/>
        </p:nvCxnSpPr>
        <p:spPr>
          <a:xfrm>
            <a:off x="10681594" y="4679165"/>
            <a:ext cx="48087" cy="104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167272-131B-4462-9F10-76A3804E2623}"/>
              </a:ext>
            </a:extLst>
          </p:cNvPr>
          <p:cNvCxnSpPr>
            <a:stCxn id="16" idx="7"/>
            <a:endCxn id="15" idx="5"/>
          </p:cNvCxnSpPr>
          <p:nvPr/>
        </p:nvCxnSpPr>
        <p:spPr>
          <a:xfrm flipH="1" flipV="1">
            <a:off x="10836503" y="4613731"/>
            <a:ext cx="48087" cy="117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CC58F60-BC08-4DC9-B30B-7E9D994F4272}"/>
              </a:ext>
            </a:extLst>
          </p:cNvPr>
          <p:cNvCxnSpPr>
            <a:stCxn id="14" idx="6"/>
            <a:endCxn id="16" idx="2"/>
          </p:cNvCxnSpPr>
          <p:nvPr/>
        </p:nvCxnSpPr>
        <p:spPr>
          <a:xfrm>
            <a:off x="8854735" y="5946606"/>
            <a:ext cx="1655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CFE0079-04A5-4A77-AE9B-ACA87DDB76F4}"/>
              </a:ext>
            </a:extLst>
          </p:cNvPr>
          <p:cNvSpPr txBox="1"/>
          <p:nvPr/>
        </p:nvSpPr>
        <p:spPr>
          <a:xfrm>
            <a:off x="7094297" y="5033940"/>
            <a:ext cx="304892" cy="369332"/>
          </a:xfrm>
          <a:prstGeom prst="rect">
            <a:avLst/>
          </a:prstGeom>
          <a:noFill/>
        </p:spPr>
        <p:txBody>
          <a:bodyPr wrap="none" rtlCol="0">
            <a:spAutoFit/>
          </a:bodyPr>
          <a:lstStyle/>
          <a:p>
            <a:r>
              <a:rPr lang="en-IN" dirty="0"/>
              <a:t>S</a:t>
            </a:r>
          </a:p>
        </p:txBody>
      </p:sp>
      <p:sp>
        <p:nvSpPr>
          <p:cNvPr id="40" name="TextBox 39">
            <a:extLst>
              <a:ext uri="{FF2B5EF4-FFF2-40B4-BE49-F238E27FC236}">
                <a16:creationId xmlns:a16="http://schemas.microsoft.com/office/drawing/2014/main" id="{0FB8426C-AD75-4EEA-AD66-0D9AAA38BCDA}"/>
              </a:ext>
            </a:extLst>
          </p:cNvPr>
          <p:cNvSpPr txBox="1"/>
          <p:nvPr/>
        </p:nvSpPr>
        <p:spPr>
          <a:xfrm>
            <a:off x="8481423" y="3975295"/>
            <a:ext cx="317716" cy="369332"/>
          </a:xfrm>
          <a:prstGeom prst="rect">
            <a:avLst/>
          </a:prstGeom>
          <a:noFill/>
        </p:spPr>
        <p:txBody>
          <a:bodyPr wrap="none" rtlCol="0">
            <a:spAutoFit/>
          </a:bodyPr>
          <a:lstStyle/>
          <a:p>
            <a:r>
              <a:rPr lang="en-IN" dirty="0"/>
              <a:t>A</a:t>
            </a:r>
          </a:p>
        </p:txBody>
      </p:sp>
      <p:sp>
        <p:nvSpPr>
          <p:cNvPr id="41" name="TextBox 40">
            <a:extLst>
              <a:ext uri="{FF2B5EF4-FFF2-40B4-BE49-F238E27FC236}">
                <a16:creationId xmlns:a16="http://schemas.microsoft.com/office/drawing/2014/main" id="{278B59BE-06F7-422D-A973-83A5831A2450}"/>
              </a:ext>
            </a:extLst>
          </p:cNvPr>
          <p:cNvSpPr txBox="1"/>
          <p:nvPr/>
        </p:nvSpPr>
        <p:spPr>
          <a:xfrm>
            <a:off x="10531575" y="3967964"/>
            <a:ext cx="311304" cy="369332"/>
          </a:xfrm>
          <a:prstGeom prst="rect">
            <a:avLst/>
          </a:prstGeom>
          <a:noFill/>
        </p:spPr>
        <p:txBody>
          <a:bodyPr wrap="none" rtlCol="0">
            <a:spAutoFit/>
          </a:bodyPr>
          <a:lstStyle/>
          <a:p>
            <a:r>
              <a:rPr lang="en-IN" dirty="0"/>
              <a:t>B</a:t>
            </a:r>
          </a:p>
        </p:txBody>
      </p:sp>
      <p:sp>
        <p:nvSpPr>
          <p:cNvPr id="42" name="TextBox 41">
            <a:extLst>
              <a:ext uri="{FF2B5EF4-FFF2-40B4-BE49-F238E27FC236}">
                <a16:creationId xmlns:a16="http://schemas.microsoft.com/office/drawing/2014/main" id="{B931D3CD-99ED-485F-93C2-60279C86BB48}"/>
              </a:ext>
            </a:extLst>
          </p:cNvPr>
          <p:cNvSpPr txBox="1"/>
          <p:nvPr/>
        </p:nvSpPr>
        <p:spPr>
          <a:xfrm>
            <a:off x="8481423" y="6119743"/>
            <a:ext cx="316112" cy="369332"/>
          </a:xfrm>
          <a:prstGeom prst="rect">
            <a:avLst/>
          </a:prstGeom>
          <a:noFill/>
        </p:spPr>
        <p:txBody>
          <a:bodyPr wrap="none" rtlCol="0">
            <a:spAutoFit/>
          </a:bodyPr>
          <a:lstStyle/>
          <a:p>
            <a:r>
              <a:rPr lang="en-IN" dirty="0"/>
              <a:t>D</a:t>
            </a:r>
          </a:p>
        </p:txBody>
      </p:sp>
      <p:sp>
        <p:nvSpPr>
          <p:cNvPr id="43" name="TextBox 42">
            <a:extLst>
              <a:ext uri="{FF2B5EF4-FFF2-40B4-BE49-F238E27FC236}">
                <a16:creationId xmlns:a16="http://schemas.microsoft.com/office/drawing/2014/main" id="{874B8FF8-4C53-4B79-9F93-E190BA4C08A8}"/>
              </a:ext>
            </a:extLst>
          </p:cNvPr>
          <p:cNvSpPr txBox="1"/>
          <p:nvPr/>
        </p:nvSpPr>
        <p:spPr>
          <a:xfrm>
            <a:off x="10593719" y="6130503"/>
            <a:ext cx="316112" cy="369332"/>
          </a:xfrm>
          <a:prstGeom prst="rect">
            <a:avLst/>
          </a:prstGeom>
          <a:noFill/>
        </p:spPr>
        <p:txBody>
          <a:bodyPr wrap="none" rtlCol="0">
            <a:spAutoFit/>
          </a:bodyPr>
          <a:lstStyle/>
          <a:p>
            <a:r>
              <a:rPr lang="en-IN" dirty="0"/>
              <a:t>C</a:t>
            </a:r>
          </a:p>
        </p:txBody>
      </p:sp>
      <p:sp>
        <p:nvSpPr>
          <p:cNvPr id="44" name="TextBox 43">
            <a:extLst>
              <a:ext uri="{FF2B5EF4-FFF2-40B4-BE49-F238E27FC236}">
                <a16:creationId xmlns:a16="http://schemas.microsoft.com/office/drawing/2014/main" id="{289DECD8-E708-4DEB-820A-52E2F8D08CB4}"/>
              </a:ext>
            </a:extLst>
          </p:cNvPr>
          <p:cNvSpPr txBox="1"/>
          <p:nvPr/>
        </p:nvSpPr>
        <p:spPr>
          <a:xfrm>
            <a:off x="7870599" y="4581068"/>
            <a:ext cx="412292" cy="369332"/>
          </a:xfrm>
          <a:prstGeom prst="rect">
            <a:avLst/>
          </a:prstGeom>
          <a:noFill/>
        </p:spPr>
        <p:txBody>
          <a:bodyPr wrap="none" rtlCol="0">
            <a:spAutoFit/>
          </a:bodyPr>
          <a:lstStyle/>
          <a:p>
            <a:r>
              <a:rPr lang="en-IN" dirty="0"/>
              <a:t>10</a:t>
            </a:r>
          </a:p>
        </p:txBody>
      </p:sp>
      <p:sp>
        <p:nvSpPr>
          <p:cNvPr id="45" name="TextBox 44">
            <a:extLst>
              <a:ext uri="{FF2B5EF4-FFF2-40B4-BE49-F238E27FC236}">
                <a16:creationId xmlns:a16="http://schemas.microsoft.com/office/drawing/2014/main" id="{497F5735-1811-4E3C-B711-1E000199C567}"/>
              </a:ext>
            </a:extLst>
          </p:cNvPr>
          <p:cNvSpPr txBox="1"/>
          <p:nvPr/>
        </p:nvSpPr>
        <p:spPr>
          <a:xfrm>
            <a:off x="7780866" y="5538534"/>
            <a:ext cx="304892" cy="369332"/>
          </a:xfrm>
          <a:prstGeom prst="rect">
            <a:avLst/>
          </a:prstGeom>
          <a:noFill/>
        </p:spPr>
        <p:txBody>
          <a:bodyPr wrap="none" rtlCol="0">
            <a:spAutoFit/>
          </a:bodyPr>
          <a:lstStyle/>
          <a:p>
            <a:r>
              <a:rPr lang="en-IN" dirty="0"/>
              <a:t>5</a:t>
            </a:r>
          </a:p>
        </p:txBody>
      </p:sp>
      <p:sp>
        <p:nvSpPr>
          <p:cNvPr id="46" name="TextBox 45">
            <a:extLst>
              <a:ext uri="{FF2B5EF4-FFF2-40B4-BE49-F238E27FC236}">
                <a16:creationId xmlns:a16="http://schemas.microsoft.com/office/drawing/2014/main" id="{513D619F-D224-4AB9-BB6F-38FA386921C2}"/>
              </a:ext>
            </a:extLst>
          </p:cNvPr>
          <p:cNvSpPr txBox="1"/>
          <p:nvPr/>
        </p:nvSpPr>
        <p:spPr>
          <a:xfrm>
            <a:off x="8367011" y="4897465"/>
            <a:ext cx="298480" cy="369332"/>
          </a:xfrm>
          <a:prstGeom prst="rect">
            <a:avLst/>
          </a:prstGeom>
          <a:noFill/>
        </p:spPr>
        <p:txBody>
          <a:bodyPr wrap="none" rtlCol="0">
            <a:spAutoFit/>
          </a:bodyPr>
          <a:lstStyle/>
          <a:p>
            <a:r>
              <a:rPr lang="en-IN" dirty="0"/>
              <a:t>2</a:t>
            </a:r>
          </a:p>
        </p:txBody>
      </p:sp>
      <p:sp>
        <p:nvSpPr>
          <p:cNvPr id="47" name="TextBox 46">
            <a:extLst>
              <a:ext uri="{FF2B5EF4-FFF2-40B4-BE49-F238E27FC236}">
                <a16:creationId xmlns:a16="http://schemas.microsoft.com/office/drawing/2014/main" id="{15548E04-B37C-4CA4-B368-B0C6FE6E26BE}"/>
              </a:ext>
            </a:extLst>
          </p:cNvPr>
          <p:cNvSpPr txBox="1"/>
          <p:nvPr/>
        </p:nvSpPr>
        <p:spPr>
          <a:xfrm>
            <a:off x="8730492" y="4821251"/>
            <a:ext cx="304892" cy="369332"/>
          </a:xfrm>
          <a:prstGeom prst="rect">
            <a:avLst/>
          </a:prstGeom>
          <a:noFill/>
        </p:spPr>
        <p:txBody>
          <a:bodyPr wrap="none" rtlCol="0">
            <a:spAutoFit/>
          </a:bodyPr>
          <a:lstStyle/>
          <a:p>
            <a:r>
              <a:rPr lang="en-IN" dirty="0"/>
              <a:t>3</a:t>
            </a:r>
          </a:p>
        </p:txBody>
      </p:sp>
      <p:sp>
        <p:nvSpPr>
          <p:cNvPr id="48" name="TextBox 47">
            <a:extLst>
              <a:ext uri="{FF2B5EF4-FFF2-40B4-BE49-F238E27FC236}">
                <a16:creationId xmlns:a16="http://schemas.microsoft.com/office/drawing/2014/main" id="{6C344DC9-8DC9-4BA7-A5E9-4A24893387E6}"/>
              </a:ext>
            </a:extLst>
          </p:cNvPr>
          <p:cNvSpPr txBox="1"/>
          <p:nvPr/>
        </p:nvSpPr>
        <p:spPr>
          <a:xfrm>
            <a:off x="9512911" y="4182837"/>
            <a:ext cx="304892" cy="369332"/>
          </a:xfrm>
          <a:prstGeom prst="rect">
            <a:avLst/>
          </a:prstGeom>
          <a:noFill/>
        </p:spPr>
        <p:txBody>
          <a:bodyPr wrap="none" rtlCol="0">
            <a:spAutoFit/>
          </a:bodyPr>
          <a:lstStyle/>
          <a:p>
            <a:r>
              <a:rPr lang="en-IN" dirty="0"/>
              <a:t>1</a:t>
            </a:r>
          </a:p>
        </p:txBody>
      </p:sp>
      <p:sp>
        <p:nvSpPr>
          <p:cNvPr id="49" name="TextBox 48">
            <a:extLst>
              <a:ext uri="{FF2B5EF4-FFF2-40B4-BE49-F238E27FC236}">
                <a16:creationId xmlns:a16="http://schemas.microsoft.com/office/drawing/2014/main" id="{E266B1FD-BA37-485D-A9D8-1BC9964D59F9}"/>
              </a:ext>
            </a:extLst>
          </p:cNvPr>
          <p:cNvSpPr txBox="1"/>
          <p:nvPr/>
        </p:nvSpPr>
        <p:spPr>
          <a:xfrm>
            <a:off x="10459335" y="5107640"/>
            <a:ext cx="304892" cy="369332"/>
          </a:xfrm>
          <a:prstGeom prst="rect">
            <a:avLst/>
          </a:prstGeom>
          <a:noFill/>
        </p:spPr>
        <p:txBody>
          <a:bodyPr wrap="none" rtlCol="0">
            <a:spAutoFit/>
          </a:bodyPr>
          <a:lstStyle/>
          <a:p>
            <a:r>
              <a:rPr lang="en-IN" dirty="0"/>
              <a:t>4</a:t>
            </a:r>
          </a:p>
        </p:txBody>
      </p:sp>
      <p:sp>
        <p:nvSpPr>
          <p:cNvPr id="50" name="TextBox 49">
            <a:extLst>
              <a:ext uri="{FF2B5EF4-FFF2-40B4-BE49-F238E27FC236}">
                <a16:creationId xmlns:a16="http://schemas.microsoft.com/office/drawing/2014/main" id="{09CABF2D-EE29-4DE9-B8B9-8C28CC44DE43}"/>
              </a:ext>
            </a:extLst>
          </p:cNvPr>
          <p:cNvSpPr txBox="1"/>
          <p:nvPr/>
        </p:nvSpPr>
        <p:spPr>
          <a:xfrm>
            <a:off x="10836503" y="5075708"/>
            <a:ext cx="304892" cy="369332"/>
          </a:xfrm>
          <a:prstGeom prst="rect">
            <a:avLst/>
          </a:prstGeom>
          <a:noFill/>
        </p:spPr>
        <p:txBody>
          <a:bodyPr wrap="none" rtlCol="0">
            <a:spAutoFit/>
          </a:bodyPr>
          <a:lstStyle/>
          <a:p>
            <a:r>
              <a:rPr lang="en-IN" dirty="0"/>
              <a:t>6</a:t>
            </a:r>
          </a:p>
        </p:txBody>
      </p:sp>
      <p:sp>
        <p:nvSpPr>
          <p:cNvPr id="51" name="TextBox 50">
            <a:extLst>
              <a:ext uri="{FF2B5EF4-FFF2-40B4-BE49-F238E27FC236}">
                <a16:creationId xmlns:a16="http://schemas.microsoft.com/office/drawing/2014/main" id="{0A4BD4AE-FF93-4995-9E65-BD9D292487B3}"/>
              </a:ext>
            </a:extLst>
          </p:cNvPr>
          <p:cNvSpPr txBox="1"/>
          <p:nvPr/>
        </p:nvSpPr>
        <p:spPr>
          <a:xfrm>
            <a:off x="9782922" y="4743713"/>
            <a:ext cx="304892" cy="369332"/>
          </a:xfrm>
          <a:prstGeom prst="rect">
            <a:avLst/>
          </a:prstGeom>
          <a:noFill/>
        </p:spPr>
        <p:txBody>
          <a:bodyPr wrap="none" rtlCol="0">
            <a:spAutoFit/>
          </a:bodyPr>
          <a:lstStyle/>
          <a:p>
            <a:r>
              <a:rPr lang="en-IN" dirty="0"/>
              <a:t>9</a:t>
            </a:r>
          </a:p>
        </p:txBody>
      </p:sp>
      <p:sp>
        <p:nvSpPr>
          <p:cNvPr id="52" name="TextBox 51">
            <a:extLst>
              <a:ext uri="{FF2B5EF4-FFF2-40B4-BE49-F238E27FC236}">
                <a16:creationId xmlns:a16="http://schemas.microsoft.com/office/drawing/2014/main" id="{9563AF06-8047-4356-A2A1-17560B04E627}"/>
              </a:ext>
            </a:extLst>
          </p:cNvPr>
          <p:cNvSpPr txBox="1"/>
          <p:nvPr/>
        </p:nvSpPr>
        <p:spPr>
          <a:xfrm>
            <a:off x="9460068" y="5958652"/>
            <a:ext cx="304892" cy="369332"/>
          </a:xfrm>
          <a:prstGeom prst="rect">
            <a:avLst/>
          </a:prstGeom>
          <a:noFill/>
        </p:spPr>
        <p:txBody>
          <a:bodyPr wrap="none" rtlCol="0">
            <a:spAutoFit/>
          </a:bodyPr>
          <a:lstStyle/>
          <a:p>
            <a:r>
              <a:rPr lang="en-IN" dirty="0"/>
              <a:t>2</a:t>
            </a:r>
          </a:p>
        </p:txBody>
      </p:sp>
      <p:sp>
        <p:nvSpPr>
          <p:cNvPr id="53" name="TextBox 52">
            <a:extLst>
              <a:ext uri="{FF2B5EF4-FFF2-40B4-BE49-F238E27FC236}">
                <a16:creationId xmlns:a16="http://schemas.microsoft.com/office/drawing/2014/main" id="{15F70485-C4D2-40AC-9D5B-EF8E4B002128}"/>
              </a:ext>
            </a:extLst>
          </p:cNvPr>
          <p:cNvSpPr txBox="1"/>
          <p:nvPr/>
        </p:nvSpPr>
        <p:spPr>
          <a:xfrm>
            <a:off x="9630476" y="5419302"/>
            <a:ext cx="304892" cy="369332"/>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736246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800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Make Change – The Greedy Property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algorithm is </a:t>
                </a:r>
                <a:r>
                  <a:rPr lang="en-US" b="1" dirty="0"/>
                  <a:t>greedy</a:t>
                </a:r>
                <a:r>
                  <a:rPr lang="en-US" dirty="0"/>
                  <a:t> because,</a:t>
                </a:r>
              </a:p>
              <a:p>
                <a:pPr lvl="1"/>
                <a:r>
                  <a:rPr lang="en-US" dirty="0"/>
                  <a:t>At every step it chooses </a:t>
                </a:r>
                <a:r>
                  <a:rPr lang="en-US" b="1" dirty="0"/>
                  <a:t>the largest available coin</a:t>
                </a:r>
                <a:r>
                  <a:rPr lang="en-US" dirty="0"/>
                  <a:t>, without worrying whether this will prove to be a </a:t>
                </a:r>
                <a:r>
                  <a:rPr lang="en-US" b="1" dirty="0"/>
                  <a:t>correct </a:t>
                </a:r>
                <a:r>
                  <a:rPr lang="en-US" dirty="0"/>
                  <a:t>decision later.</a:t>
                </a:r>
              </a:p>
              <a:p>
                <a:pPr lvl="1"/>
                <a:r>
                  <a:rPr lang="en-US" dirty="0"/>
                  <a:t>It </a:t>
                </a:r>
                <a:r>
                  <a:rPr lang="en-US" b="1" dirty="0"/>
                  <a:t>never changes </a:t>
                </a:r>
                <a:r>
                  <a:rPr lang="en-US" dirty="0"/>
                  <a:t>the decision, i.e., once a coin has been included in the solution, it is there </a:t>
                </a:r>
                <a:r>
                  <a:rPr lang="en-US" b="1" dirty="0"/>
                  <a:t>forever</a:t>
                </a:r>
                <a:r>
                  <a:rPr lang="en-US" dirty="0"/>
                  <a:t>. </a:t>
                </a:r>
              </a:p>
              <a:p>
                <a:r>
                  <a:rPr lang="en-US" dirty="0"/>
                  <a:t>Examples: </a:t>
                </a:r>
              </a:p>
              <a:p>
                <a:pPr marL="914400" lvl="1" indent="-457200">
                  <a:buFont typeface="+mj-lt"/>
                  <a:buAutoNum type="arabicPeriod"/>
                </a:pPr>
                <a:r>
                  <a:rPr lang="en-US" dirty="0"/>
                  <a:t>Some coins with denominations </a:t>
                </a:r>
                <a:r>
                  <a:rPr lang="en-US" dirty="0">
                    <a:solidFill>
                      <a:srgbClr val="0066FF"/>
                    </a:solidFill>
                  </a:rPr>
                  <a:t>50, 20, 10, 5, 1 </a:t>
                </a:r>
                <a:r>
                  <a:rPr lang="en-US" dirty="0"/>
                  <a:t>are available.</a:t>
                </a:r>
              </a:p>
              <a:p>
                <a:pPr lvl="2"/>
                <a:r>
                  <a:rPr lang="en-US" dirty="0"/>
                  <a:t>How many minimum coins required to make change for 37</a:t>
                </a:r>
                <a:r>
                  <a:rPr lang="en-US" dirty="0">
                    <a:solidFill>
                      <a:srgbClr val="0066FF"/>
                    </a:solidFill>
                  </a:rPr>
                  <a:t> </a:t>
                </a:r>
                <a14:m>
                  <m:oMath xmlns:m="http://schemas.openxmlformats.org/officeDocument/2006/math">
                    <m:r>
                      <a:rPr lang="en-US" i="1" dirty="0">
                        <a:solidFill>
                          <a:srgbClr val="0066FF"/>
                        </a:solidFill>
                        <a:latin typeface="Cambria Math" panose="02040503050406030204" pitchFamily="18" charset="0"/>
                      </a:rPr>
                      <m:t>₹</m:t>
                    </m:r>
                  </m:oMath>
                </a14:m>
                <a:r>
                  <a:rPr lang="en-US" dirty="0"/>
                  <a:t>?</a:t>
                </a:r>
              </a:p>
              <a:p>
                <a:pPr lvl="2"/>
                <a:r>
                  <a:rPr lang="en-US" dirty="0"/>
                  <a:t>How many minimum coins required to make change for 91 </a:t>
                </a:r>
                <a14:m>
                  <m:oMath xmlns:m="http://schemas.openxmlformats.org/officeDocument/2006/math">
                    <m:r>
                      <a:rPr lang="en-US" i="1" dirty="0">
                        <a:solidFill>
                          <a:srgbClr val="0066FF"/>
                        </a:solidFill>
                        <a:latin typeface="Cambria Math" panose="02040503050406030204" pitchFamily="18" charset="0"/>
                      </a:rPr>
                      <m:t>₹</m:t>
                    </m:r>
                  </m:oMath>
                </a14:m>
                <a:r>
                  <a:rPr lang="en-US" dirty="0"/>
                  <a:t>?</a:t>
                </a:r>
              </a:p>
              <a:p>
                <a:pPr marL="914400" lvl="1" indent="-457200">
                  <a:buFont typeface="+mj-lt"/>
                  <a:buAutoNum type="arabicPeriod"/>
                </a:pPr>
                <a:endParaRPr lang="en-US" dirty="0"/>
              </a:p>
              <a:p>
                <a:pPr marL="914400" lvl="1" indent="-457200">
                  <a:buFont typeface="+mj-lt"/>
                  <a:buAutoNum type="arabicPeriod"/>
                </a:pPr>
                <a:r>
                  <a:rPr lang="en-US" dirty="0"/>
                  <a:t>Denominations: </a:t>
                </a:r>
                <a:r>
                  <a:rPr lang="en-US" dirty="0">
                    <a:solidFill>
                      <a:srgbClr val="0066FF"/>
                    </a:solidFill>
                  </a:rPr>
                  <a:t>d</a:t>
                </a:r>
                <a:r>
                  <a:rPr lang="en-US" baseline="-25000" dirty="0">
                    <a:solidFill>
                      <a:srgbClr val="0066FF"/>
                    </a:solidFill>
                  </a:rPr>
                  <a:t>1</a:t>
                </a:r>
                <a:r>
                  <a:rPr lang="en-US" dirty="0">
                    <a:solidFill>
                      <a:srgbClr val="0066FF"/>
                    </a:solidFill>
                  </a:rPr>
                  <a:t>=6, d</a:t>
                </a:r>
                <a:r>
                  <a:rPr lang="en-US" baseline="-25000" dirty="0">
                    <a:solidFill>
                      <a:srgbClr val="0066FF"/>
                    </a:solidFill>
                  </a:rPr>
                  <a:t>2</a:t>
                </a:r>
                <a:r>
                  <a:rPr lang="en-US" dirty="0">
                    <a:solidFill>
                      <a:srgbClr val="0066FF"/>
                    </a:solidFill>
                  </a:rPr>
                  <a:t>=4, d</a:t>
                </a:r>
                <a:r>
                  <a:rPr lang="en-US" baseline="-25000" dirty="0">
                    <a:solidFill>
                      <a:srgbClr val="0066FF"/>
                    </a:solidFill>
                  </a:rPr>
                  <a:t>3</a:t>
                </a:r>
                <a:r>
                  <a:rPr lang="en-US" dirty="0">
                    <a:solidFill>
                      <a:srgbClr val="0066FF"/>
                    </a:solidFill>
                  </a:rPr>
                  <a:t>=1. </a:t>
                </a:r>
                <a:r>
                  <a:rPr lang="en-US" dirty="0"/>
                  <a:t>Make a change of</a:t>
                </a:r>
                <a:r>
                  <a:rPr lang="en-US" dirty="0">
                    <a:solidFill>
                      <a:srgbClr val="0066FF"/>
                    </a:solidFill>
                  </a:rPr>
                  <a:t> </a:t>
                </a:r>
                <a14:m>
                  <m:oMath xmlns:m="http://schemas.openxmlformats.org/officeDocument/2006/math">
                    <m:r>
                      <a:rPr lang="en-US" i="1" dirty="0">
                        <a:solidFill>
                          <a:srgbClr val="0066FF"/>
                        </a:solidFill>
                        <a:latin typeface="Cambria Math" panose="02040503050406030204" pitchFamily="18" charset="0"/>
                      </a:rPr>
                      <m:t>₹ </m:t>
                    </m:r>
                  </m:oMath>
                </a14:m>
                <a:r>
                  <a:rPr lang="en-US" dirty="0">
                    <a:solidFill>
                      <a:srgbClr val="0066FF"/>
                    </a:solidFill>
                  </a:rPr>
                  <a:t>8</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5" t="-1382" r="-562"/>
                </a:stretch>
              </a:blipFill>
            </p:spPr>
            <p:txBody>
              <a:bodyPr/>
              <a:lstStyle/>
              <a:p>
                <a:r>
                  <a:rPr lang="en-IN">
                    <a:noFill/>
                  </a:rPr>
                  <a:t> </a:t>
                </a:r>
              </a:p>
            </p:txBody>
          </p:sp>
        </mc:Fallback>
      </mc:AlternateContent>
      <p:sp>
        <p:nvSpPr>
          <p:cNvPr id="4" name="Rounded Rectangle 3"/>
          <p:cNvSpPr/>
          <p:nvPr/>
        </p:nvSpPr>
        <p:spPr>
          <a:xfrm>
            <a:off x="7381026" y="3019314"/>
            <a:ext cx="365760" cy="274320"/>
          </a:xfrm>
          <a:prstGeom prst="round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5</a:t>
            </a:r>
          </a:p>
        </p:txBody>
      </p:sp>
      <p:sp>
        <p:nvSpPr>
          <p:cNvPr id="5" name="Rounded Rectangle 4"/>
          <p:cNvSpPr/>
          <p:nvPr/>
        </p:nvSpPr>
        <p:spPr>
          <a:xfrm>
            <a:off x="7381026" y="3286333"/>
            <a:ext cx="365760" cy="274320"/>
          </a:xfrm>
          <a:prstGeom prst="round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4</a:t>
            </a:r>
          </a:p>
        </p:txBody>
      </p:sp>
      <p:sp>
        <p:nvSpPr>
          <p:cNvPr id="6" name="Rounded Rectangle 5"/>
          <p:cNvSpPr/>
          <p:nvPr/>
        </p:nvSpPr>
        <p:spPr>
          <a:xfrm>
            <a:off x="7037294" y="4002742"/>
            <a:ext cx="609600" cy="381000"/>
          </a:xfrm>
          <a:prstGeom prst="round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3</a:t>
            </a:r>
          </a:p>
        </p:txBody>
      </p:sp>
      <p:sp>
        <p:nvSpPr>
          <p:cNvPr id="7" name="Rounded Rectangle 6"/>
          <p:cNvSpPr/>
          <p:nvPr/>
        </p:nvSpPr>
        <p:spPr>
          <a:xfrm>
            <a:off x="6096000" y="4497188"/>
            <a:ext cx="609600" cy="381000"/>
          </a:xfrm>
          <a:prstGeom prst="round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D1457"/>
                </a:solidFill>
              </a:rPr>
              <a:t>2</a:t>
            </a:r>
          </a:p>
        </p:txBody>
      </p:sp>
      <p:sp>
        <p:nvSpPr>
          <p:cNvPr id="8" name="TextBox 7"/>
          <p:cNvSpPr txBox="1"/>
          <p:nvPr/>
        </p:nvSpPr>
        <p:spPr>
          <a:xfrm>
            <a:off x="2423886" y="4497188"/>
            <a:ext cx="3657600" cy="400110"/>
          </a:xfrm>
          <a:prstGeom prst="rect">
            <a:avLst/>
          </a:prstGeom>
          <a:solidFill>
            <a:schemeClr val="bg1">
              <a:lumMod val="85000"/>
            </a:schemeClr>
          </a:solidFill>
        </p:spPr>
        <p:txBody>
          <a:bodyPr wrap="square" rtlCol="0">
            <a:spAutoFit/>
          </a:bodyPr>
          <a:lstStyle/>
          <a:p>
            <a:pPr algn="r"/>
            <a:r>
              <a:rPr lang="en-US" sz="2000" dirty="0"/>
              <a:t>The minimum coins required are </a:t>
            </a:r>
          </a:p>
        </p:txBody>
      </p:sp>
      <p:cxnSp>
        <p:nvCxnSpPr>
          <p:cNvPr id="9" name="Straight Connector 8"/>
          <p:cNvCxnSpPr/>
          <p:nvPr/>
        </p:nvCxnSpPr>
        <p:spPr>
          <a:xfrm>
            <a:off x="6961094" y="4190398"/>
            <a:ext cx="7765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1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Problem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301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29765</TotalTime>
  <Words>6093</Words>
  <Application>Microsoft Office PowerPoint</Application>
  <PresentationFormat>Widescreen</PresentationFormat>
  <Paragraphs>1553</Paragraphs>
  <Slides>74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Arial</vt:lpstr>
      <vt:lpstr>Calibri</vt:lpstr>
      <vt:lpstr>Cambria Math</vt:lpstr>
      <vt:lpstr>Consolas</vt:lpstr>
      <vt:lpstr>Open Sans Extrabold</vt:lpstr>
      <vt:lpstr>Open Sans Semibold</vt:lpstr>
      <vt:lpstr>Roboto Condensed</vt:lpstr>
      <vt:lpstr>Roboto Condensed Light</vt:lpstr>
      <vt:lpstr>Swis721 Cn BT</vt:lpstr>
      <vt:lpstr>Times New Roman</vt:lpstr>
      <vt:lpstr>Wingdings</vt:lpstr>
      <vt:lpstr>Wingdings 3</vt:lpstr>
      <vt:lpstr>Office Theme</vt:lpstr>
      <vt:lpstr>2CS503 Design &amp; Analysis of Algorithm  Greedy Algorithm</vt:lpstr>
      <vt:lpstr>PowerPoint Presentation</vt:lpstr>
      <vt:lpstr>Characteristics of Greedy Algorithms</vt:lpstr>
      <vt:lpstr>Coin Change Problem</vt:lpstr>
      <vt:lpstr>Problem Definition </vt:lpstr>
      <vt:lpstr>Make Change – Greedy Solution</vt:lpstr>
      <vt:lpstr>Make Change - Algorithm</vt:lpstr>
      <vt:lpstr>Make Change – The Greedy Property</vt:lpstr>
      <vt:lpstr>Knapsack Problem</vt:lpstr>
      <vt:lpstr>Knapsack Problem</vt:lpstr>
      <vt:lpstr>Fractional Knapsack Problem</vt:lpstr>
      <vt:lpstr>Introduction </vt:lpstr>
      <vt:lpstr>Fractional Knapsack Problem - Example</vt:lpstr>
      <vt:lpstr>Fractional Knapsack Problem - Greedy Solution</vt:lpstr>
      <vt:lpstr>Fractional Knapsack Problem - Greedy Solution</vt:lpstr>
      <vt:lpstr>Fractional Knapsack Problem - Algorithm</vt:lpstr>
      <vt:lpstr>Exercises – Home Work</vt:lpstr>
      <vt:lpstr>Activity Selection Problem</vt:lpstr>
      <vt:lpstr>Introduction </vt:lpstr>
      <vt:lpstr>PowerPoint Presentation</vt:lpstr>
      <vt:lpstr>PowerPoint Presentation</vt:lpstr>
      <vt:lpstr>Example:</vt:lpstr>
      <vt:lpstr>Activity Selection - Algorithm</vt:lpstr>
      <vt:lpstr>Exercise - HW</vt:lpstr>
      <vt:lpstr>Job Scheduling with Deadlines</vt:lpstr>
      <vt:lpstr>Introduction </vt:lpstr>
      <vt:lpstr>Job Scheduling with Deadlines - Example</vt:lpstr>
      <vt:lpstr>Job Scheduling with Deadlines - Example</vt:lpstr>
      <vt:lpstr>Job Scheduling with Deadlines - Example</vt:lpstr>
      <vt:lpstr>Job Scheduling with Deadlines - Example</vt:lpstr>
      <vt:lpstr>Exercises – Home Work</vt:lpstr>
      <vt:lpstr>Job Scheduling with Deadlines - Algorithm</vt:lpstr>
      <vt:lpstr>Huffman Codes</vt:lpstr>
      <vt:lpstr>Prefix Code</vt:lpstr>
      <vt:lpstr>Huffman code Introduction </vt:lpstr>
      <vt:lpstr>Huffman Codes</vt:lpstr>
      <vt:lpstr>Huffman Codes - Example</vt:lpstr>
      <vt:lpstr>Huffman Codes - Example</vt:lpstr>
      <vt:lpstr>Huffman Codes - Example</vt:lpstr>
      <vt:lpstr>Huffman Codes - Example</vt:lpstr>
      <vt:lpstr>Huffman Codes - Example</vt:lpstr>
      <vt:lpstr>Huffman Codes - Example</vt:lpstr>
      <vt:lpstr>Huffman Codes - Example</vt:lpstr>
      <vt:lpstr>Huffman Codes - Example</vt:lpstr>
      <vt:lpstr>Huffman Codes - Algorithm</vt:lpstr>
      <vt:lpstr>Exercises – Home Work</vt:lpstr>
      <vt:lpstr>PowerPoint Presentation</vt:lpstr>
      <vt:lpstr>PowerPoint Presentation</vt:lpstr>
      <vt:lpstr>PowerPoint Presentation</vt:lpstr>
      <vt:lpstr>Minimum Spanning Tree</vt:lpstr>
      <vt:lpstr>Introduction to Minimum Spanning Tree (MST)</vt:lpstr>
      <vt:lpstr>Spanning Tree Examples </vt:lpstr>
      <vt:lpstr>Kruskal’s Algorithm for MST – Example 1</vt:lpstr>
      <vt:lpstr>PowerPoint Presentation</vt:lpstr>
      <vt:lpstr>PowerPoint Presentation</vt:lpstr>
      <vt:lpstr>PowerPoint Presentation</vt:lpstr>
      <vt:lpstr>Kruskal’s Algorithm – Example 2</vt:lpstr>
      <vt:lpstr>Kruskal’s Algorithm for MST </vt:lpstr>
      <vt:lpstr>Exercises – Home Work</vt:lpstr>
      <vt:lpstr>Prim’s Algorithm </vt:lpstr>
      <vt:lpstr>PowerPoint Presentation</vt:lpstr>
      <vt:lpstr>PowerPoint Presentation</vt:lpstr>
      <vt:lpstr>PowerPoint Presentation</vt:lpstr>
      <vt:lpstr>Prim’s Algorithm – Example 1</vt:lpstr>
      <vt:lpstr>Prim’s Algorithm</vt:lpstr>
      <vt:lpstr>Exercises – Home Work</vt:lpstr>
      <vt:lpstr>Single Source Shortest Path – Dijkstra’s Algorithm</vt:lpstr>
      <vt:lpstr>Introduction </vt:lpstr>
      <vt:lpstr>Dijkstra’s Algorithm - Example</vt:lpstr>
      <vt:lpstr>Dijkstra’s Algorithm - Example</vt:lpstr>
      <vt:lpstr>Dijkstra’s Algorithm - Example</vt:lpstr>
      <vt:lpstr>Exercises – Home Work</vt:lpstr>
      <vt:lpstr>Dijkstra’s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2CS503 Design &amp; Analysis of Algorithm  Greedy Algorithm</dc:title>
  <cp:lastModifiedBy>ASHWIN VERMA</cp:lastModifiedBy>
  <cp:revision>1</cp:revision>
  <dcterms:created xsi:type="dcterms:W3CDTF">2013-05-17T03:00:03Z</dcterms:created>
  <dcterms:modified xsi:type="dcterms:W3CDTF">2021-10-09T10:06:29Z</dcterms:modified>
</cp:coreProperties>
</file>