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6"/>
  </p:notesMasterIdLst>
  <p:handoutMasterIdLst>
    <p:handoutMasterId r:id="rId47"/>
  </p:handoutMasterIdLst>
  <p:sldIdLst>
    <p:sldId id="324" r:id="rId2"/>
    <p:sldId id="288" r:id="rId3"/>
    <p:sldId id="392" r:id="rId4"/>
    <p:sldId id="400" r:id="rId5"/>
    <p:sldId id="419" r:id="rId6"/>
    <p:sldId id="401" r:id="rId7"/>
    <p:sldId id="406" r:id="rId8"/>
    <p:sldId id="403" r:id="rId9"/>
    <p:sldId id="417" r:id="rId10"/>
    <p:sldId id="405" r:id="rId11"/>
    <p:sldId id="404" r:id="rId12"/>
    <p:sldId id="408" r:id="rId13"/>
    <p:sldId id="407" r:id="rId14"/>
    <p:sldId id="409" r:id="rId15"/>
    <p:sldId id="410" r:id="rId16"/>
    <p:sldId id="411" r:id="rId17"/>
    <p:sldId id="420" r:id="rId18"/>
    <p:sldId id="418" r:id="rId19"/>
    <p:sldId id="425" r:id="rId20"/>
    <p:sldId id="424" r:id="rId21"/>
    <p:sldId id="421" r:id="rId22"/>
    <p:sldId id="423" r:id="rId23"/>
    <p:sldId id="412" r:id="rId24"/>
    <p:sldId id="413" r:id="rId25"/>
    <p:sldId id="414" r:id="rId26"/>
    <p:sldId id="427" r:id="rId27"/>
    <p:sldId id="428" r:id="rId28"/>
    <p:sldId id="429" r:id="rId29"/>
    <p:sldId id="430" r:id="rId30"/>
    <p:sldId id="431" r:id="rId31"/>
    <p:sldId id="432" r:id="rId32"/>
    <p:sldId id="433" r:id="rId33"/>
    <p:sldId id="434" r:id="rId34"/>
    <p:sldId id="435" r:id="rId35"/>
    <p:sldId id="436" r:id="rId36"/>
    <p:sldId id="437" r:id="rId37"/>
    <p:sldId id="438" r:id="rId38"/>
    <p:sldId id="439" r:id="rId39"/>
    <p:sldId id="440" r:id="rId40"/>
    <p:sldId id="441" r:id="rId41"/>
    <p:sldId id="442" r:id="rId42"/>
    <p:sldId id="443" r:id="rId43"/>
    <p:sldId id="444" r:id="rId44"/>
    <p:sldId id="445" r:id="rId45"/>
  </p:sldIdLst>
  <p:sldSz cx="12192000" cy="6858000"/>
  <p:notesSz cx="6858000" cy="9144000"/>
  <p:embeddedFontLst>
    <p:embeddedFont>
      <p:font typeface="Roboto Condensed" panose="020B0604020202020204" charset="0"/>
      <p:regular r:id="rId48"/>
      <p:bold r:id="rId49"/>
      <p:italic r:id="rId50"/>
      <p:boldItalic r:id="rId51"/>
    </p:embeddedFont>
    <p:embeddedFont>
      <p:font typeface="ＭＳ Ｐゴシック" panose="020B0600070205080204" pitchFamily="34" charset="-128"/>
      <p:regular r:id="rId52"/>
    </p:embeddedFont>
    <p:embeddedFont>
      <p:font typeface="Roboto Condensed Light" panose="020B0604020202020204" charset="0"/>
      <p:regular r:id="rId53"/>
      <p:italic r:id="rId54"/>
    </p:embeddedFont>
    <p:embeddedFont>
      <p:font typeface="Consolas" panose="020B0609020204030204" pitchFamily="49" charset="0"/>
      <p:regular r:id="rId55"/>
      <p:bold r:id="rId56"/>
      <p:italic r:id="rId57"/>
      <p:boldItalic r:id="rId58"/>
    </p:embeddedFont>
    <p:embeddedFont>
      <p:font typeface="Cambria Math" panose="02040503050406030204" pitchFamily="18" charset="0"/>
      <p:regular r:id="rId59"/>
    </p:embeddedFont>
    <p:embeddedFont>
      <p:font typeface="Open Sans Semibold" panose="020B0604020202020204" charset="0"/>
      <p:bold r:id="rId60"/>
      <p:boldItalic r:id="rId61"/>
    </p:embeddedFont>
    <p:embeddedFont>
      <p:font typeface="Calibri" panose="020F0502020204030204" pitchFamily="34" charset="0"/>
      <p:regular r:id="rId62"/>
      <p:bold r:id="rId63"/>
      <p:italic r:id="rId64"/>
      <p:boldItalic r:id="rId65"/>
    </p:embeddedFont>
    <p:embeddedFont>
      <p:font typeface="Wingdings 3" panose="05040102010807070707" pitchFamily="18" charset="2"/>
      <p:regular r:id="rId66"/>
    </p:embeddedFont>
    <p:embeddedFont>
      <p:font typeface="Wingdings 2" panose="05020102010507070707" pitchFamily="18" charset="2"/>
      <p:regular r:id="rId6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457"/>
    <a:srgbClr val="B84742"/>
    <a:srgbClr val="F19D19"/>
    <a:srgbClr val="F9C5D7"/>
    <a:srgbClr val="424242"/>
    <a:srgbClr val="F6E7E6"/>
    <a:srgbClr val="F48CAF"/>
    <a:srgbClr val="B5E61D"/>
    <a:srgbClr val="8BC145"/>
    <a:srgbClr val="00BB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67" autoAdjust="0"/>
    <p:restoredTop sz="94660"/>
  </p:normalViewPr>
  <p:slideViewPr>
    <p:cSldViewPr snapToGrid="0">
      <p:cViewPr varScale="1">
        <p:scale>
          <a:sx n="74" d="100"/>
          <a:sy n="74" d="100"/>
        </p:scale>
        <p:origin x="894" y="66"/>
      </p:cViewPr>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handoutMaster" Target="handoutMasters/handoutMaster1.xml"/><Relationship Id="rId63" Type="http://schemas.openxmlformats.org/officeDocument/2006/relationships/font" Target="fonts/font16.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3.fntdata"/><Relationship Id="rId55"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921DC-3109-4569-9FE5-3F5BA0747F75}" type="datetimeFigureOut">
              <a:rPr lang="en-US" smtClean="0"/>
              <a:t>11/23/2021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9E4867-9854-45D8-A58B-AED9F0BB4DCA}" type="slidenum">
              <a:rPr lang="en-US" smtClean="0"/>
              <a:t>‹#›</a:t>
            </a:fld>
            <a:endParaRPr lang="en-US"/>
          </a:p>
        </p:txBody>
      </p:sp>
    </p:spTree>
    <p:extLst>
      <p:ext uri="{BB962C8B-B14F-4D97-AF65-F5344CB8AC3E}">
        <p14:creationId xmlns:p14="http://schemas.microsoft.com/office/powerpoint/2010/main" val="3875769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24</a:t>
            </a:fld>
            <a:endParaRPr lang="en-US"/>
          </a:p>
        </p:txBody>
      </p:sp>
    </p:spTree>
    <p:extLst>
      <p:ext uri="{BB962C8B-B14F-4D97-AF65-F5344CB8AC3E}">
        <p14:creationId xmlns:p14="http://schemas.microsoft.com/office/powerpoint/2010/main" val="3065190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599" y="6604000"/>
            <a:ext cx="427051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Dynamic</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Programming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2"/>
          <a:srcRect t="86739" r="1768" b="3535"/>
          <a:stretch/>
        </p:blipFill>
        <p:spPr>
          <a:xfrm>
            <a:off x="0" y="0"/>
            <a:ext cx="12192000" cy="711201"/>
          </a:xfrm>
          <a:prstGeom prst="rect">
            <a:avLst/>
          </a:prstGeom>
          <a:solidFill>
            <a:srgbClr val="DFDFDF">
              <a:alpha val="49804"/>
            </a:srgbClr>
          </a:solidFill>
          <a:ln>
            <a:noFill/>
          </a:ln>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a:lnSpc>
                <a:spcPct val="110000"/>
              </a:lnSpc>
              <a:spcBef>
                <a:spcPts val="0"/>
              </a:spcBef>
              <a:spcAft>
                <a:spcPts val="600"/>
              </a:spcAft>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0000"/>
              </a:lnSpc>
              <a:spcBef>
                <a:spcPts val="0"/>
              </a:spcBef>
              <a:spcAft>
                <a:spcPts val="600"/>
              </a:spcAft>
              <a:buClrTx/>
              <a:buFont typeface="Arial" panose="020B0604020202020204" pitchFamily="34" charset="0"/>
              <a:buChar char="•"/>
              <a:defRPr sz="2200">
                <a:latin typeface="+mj-lt"/>
                <a:ea typeface="Times New Roman" panose="02020603050405020304" pitchFamily="18" charset="0"/>
                <a:cs typeface="Times New Roman" panose="02020603050405020304" pitchFamily="18" charset="0"/>
              </a:defRPr>
            </a:lvl2pPr>
            <a:lvl3pPr marL="1200150" indent="-285750" algn="just">
              <a:lnSpc>
                <a:spcPct val="110000"/>
              </a:lnSpc>
              <a:spcBef>
                <a:spcPts val="0"/>
              </a:spcBef>
              <a:spcAft>
                <a:spcPts val="600"/>
              </a:spcAft>
              <a:buClrTx/>
              <a:buSzPct val="80000"/>
              <a:buFont typeface="Wingdings" panose="05000000000000000000" pitchFamily="2" charset="2"/>
              <a:buChar char="q"/>
              <a:defRPr sz="2000">
                <a:latin typeface="+mj-lt"/>
                <a:ea typeface="Times New Roman" panose="02020603050405020304" pitchFamily="18" charset="0"/>
                <a:cs typeface="Times New Roman" panose="02020603050405020304" pitchFamily="18" charset="0"/>
              </a:defRPr>
            </a:lvl3pPr>
            <a:lvl4pPr algn="just">
              <a:lnSpc>
                <a:spcPct val="110000"/>
              </a:lnSpc>
              <a:spcBef>
                <a:spcPts val="0"/>
              </a:spcBef>
              <a:spcAft>
                <a:spcPts val="600"/>
              </a:spcAft>
              <a:buClrTx/>
              <a:defRPr sz="1600">
                <a:latin typeface="+mj-lt"/>
                <a:ea typeface="Times New Roman" panose="02020603050405020304" pitchFamily="18" charset="0"/>
                <a:cs typeface="Times New Roman" panose="02020603050405020304" pitchFamily="18" charset="0"/>
              </a:defRPr>
            </a:lvl4pPr>
            <a:lvl5pPr algn="just">
              <a:lnSpc>
                <a:spcPct val="110000"/>
              </a:lnSpc>
              <a:spcBef>
                <a:spcPts val="0"/>
              </a:spcBef>
              <a:spcAft>
                <a:spcPts val="600"/>
              </a:spcAft>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55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5041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283765"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Dynamic</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Programming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solidFill>
            <a:srgbClr val="F48CAF"/>
          </a:solid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solidFill>
            <a:srgbClr val="DFDFDF">
              <a:alpha val="49804"/>
            </a:srgbClr>
          </a:solidFill>
          <a:ln>
            <a:noFill/>
          </a:ln>
        </p:spPr>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29701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Dynamic</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Programming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10000">
                      <a:srgbClr val="890E4F"/>
                    </a:gs>
                    <a:gs pos="100000">
                      <a:srgbClr val="D81A60"/>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Tree>
    <p:extLst>
      <p:ext uri="{BB962C8B-B14F-4D97-AF65-F5344CB8AC3E}">
        <p14:creationId xmlns:p14="http://schemas.microsoft.com/office/powerpoint/2010/main" val="2001692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599" y="6604000"/>
            <a:ext cx="4383505"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Dynamic</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Programming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599" y="6604000"/>
            <a:ext cx="439954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Dynamic</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Programming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4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599" y="6604000"/>
            <a:ext cx="4335379"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Dynamic</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Programming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31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97590" y="25574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565204" y="2657799"/>
            <a:ext cx="2103120" cy="2086689"/>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11/23/2021</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70" r:id="rId1"/>
    <p:sldLayoutId id="2147483687" r:id="rId2"/>
    <p:sldLayoutId id="2147483688" r:id="rId3"/>
    <p:sldLayoutId id="2147483671" r:id="rId4"/>
    <p:sldLayoutId id="2147483672" r:id="rId5"/>
    <p:sldLayoutId id="2147483689" r:id="rId6"/>
    <p:sldLayoutId id="2147483690" r:id="rId7"/>
    <p:sldLayoutId id="2147483673" r:id="rId8"/>
    <p:sldLayoutId id="2147483686"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 Id="rId5" Type="http://schemas.openxmlformats.org/officeDocument/2006/relationships/image" Target="../media/image34.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6700F155-879E-4253-A2D1-B37B688D171B}"/>
              </a:ext>
            </a:extLst>
          </p:cNvPr>
          <p:cNvSpPr>
            <a:spLocks noGrp="1"/>
          </p:cNvSpPr>
          <p:nvPr>
            <p:ph type="ctrTitle"/>
          </p:nvPr>
        </p:nvSpPr>
        <p:spPr>
          <a:xfrm>
            <a:off x="932979" y="2511380"/>
            <a:ext cx="7035300" cy="218942"/>
          </a:xfrm>
        </p:spPr>
        <p:txBody>
          <a:bodyPr/>
          <a:lstStyle/>
          <a:p>
            <a:r>
              <a:rPr lang="en-US" sz="5400" b="0" dirty="0"/>
              <a:t/>
            </a:r>
            <a:br>
              <a:rPr lang="en-US" sz="5400" b="0" dirty="0"/>
            </a:br>
            <a:r>
              <a:rPr lang="en-US" sz="5400" b="0" dirty="0"/>
              <a:t>Back Tracking and Branch &amp; Bound</a:t>
            </a:r>
            <a:br>
              <a:rPr lang="en-US" sz="5400" b="0" dirty="0"/>
            </a:br>
            <a:endParaRPr lang="en-US" sz="5400" dirty="0"/>
          </a:p>
        </p:txBody>
      </p:sp>
    </p:spTree>
    <p:extLst>
      <p:ext uri="{BB962C8B-B14F-4D97-AF65-F5344CB8AC3E}">
        <p14:creationId xmlns:p14="http://schemas.microsoft.com/office/powerpoint/2010/main" val="1535329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7542007" y="8979"/>
          <a:ext cx="2875993" cy="2286000"/>
        </p:xfrm>
        <a:graphic>
          <a:graphicData uri="http://schemas.openxmlformats.org/drawingml/2006/table">
            <a:tbl>
              <a:tblPr/>
              <a:tblGrid>
                <a:gridCol w="574584">
                  <a:extLst>
                    <a:ext uri="{9D8B030D-6E8A-4147-A177-3AD203B41FA5}">
                      <a16:colId xmlns="" xmlns:a16="http://schemas.microsoft.com/office/drawing/2014/main" val="3901345283"/>
                    </a:ext>
                  </a:extLst>
                </a:gridCol>
                <a:gridCol w="576121">
                  <a:extLst>
                    <a:ext uri="{9D8B030D-6E8A-4147-A177-3AD203B41FA5}">
                      <a16:colId xmlns="" xmlns:a16="http://schemas.microsoft.com/office/drawing/2014/main" val="2125101465"/>
                    </a:ext>
                  </a:extLst>
                </a:gridCol>
                <a:gridCol w="574584">
                  <a:extLst>
                    <a:ext uri="{9D8B030D-6E8A-4147-A177-3AD203B41FA5}">
                      <a16:colId xmlns="" xmlns:a16="http://schemas.microsoft.com/office/drawing/2014/main" val="4134223693"/>
                    </a:ext>
                  </a:extLst>
                </a:gridCol>
                <a:gridCol w="576120">
                  <a:extLst>
                    <a:ext uri="{9D8B030D-6E8A-4147-A177-3AD203B41FA5}">
                      <a16:colId xmlns="" xmlns:a16="http://schemas.microsoft.com/office/drawing/2014/main" val="3296346271"/>
                    </a:ext>
                  </a:extLst>
                </a:gridCol>
                <a:gridCol w="574584">
                  <a:extLst>
                    <a:ext uri="{9D8B030D-6E8A-4147-A177-3AD203B41FA5}">
                      <a16:colId xmlns="" xmlns:a16="http://schemas.microsoft.com/office/drawing/2014/main" val="1144392257"/>
                    </a:ext>
                  </a:extLst>
                </a:gridCol>
              </a:tblGrid>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1</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2</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3</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4</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389786686"/>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1</a:t>
                      </a: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817278954"/>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2</a:t>
                      </a: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708085560"/>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3</a:t>
                      </a: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280114434"/>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4</a:t>
                      </a: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982688077"/>
                  </a:ext>
                </a:extLst>
              </a:tr>
            </a:tbl>
          </a:graphicData>
        </a:graphic>
      </p:graphicFrame>
      <p:sp>
        <p:nvSpPr>
          <p:cNvPr id="6" name="Content Placeholder 2"/>
          <p:cNvSpPr txBox="1">
            <a:spLocks/>
          </p:cNvSpPr>
          <p:nvPr/>
        </p:nvSpPr>
        <p:spPr>
          <a:xfrm>
            <a:off x="1536136" y="1921510"/>
            <a:ext cx="8268277" cy="492536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800"/>
              </a:spcAft>
              <a:buNone/>
            </a:pPr>
            <a:r>
              <a:rPr lang="en-IN" sz="2000" b="1" dirty="0">
                <a:latin typeface="Cambria Math" panose="02040503050406030204" pitchFamily="18" charset="0"/>
                <a:ea typeface="Cambria Math" panose="02040503050406030204" pitchFamily="18" charset="0"/>
              </a:rPr>
              <a:t>procedure</a:t>
            </a:r>
            <a:r>
              <a:rPr lang="en-IN" sz="2000" dirty="0">
                <a:latin typeface="Cambria Math" panose="02040503050406030204" pitchFamily="18" charset="0"/>
                <a:ea typeface="Cambria Math" panose="02040503050406030204" pitchFamily="18" charset="0"/>
              </a:rPr>
              <a:t> queens (k, col, diag45, diag135)</a:t>
            </a:r>
          </a:p>
          <a:p>
            <a:pPr marL="0" indent="0">
              <a:spcBef>
                <a:spcPts val="0"/>
              </a:spcBef>
              <a:spcAft>
                <a:spcPts val="800"/>
              </a:spcAft>
              <a:buNone/>
            </a:pPr>
            <a:r>
              <a:rPr lang="en-IN" sz="2000" dirty="0">
                <a:latin typeface="Cambria Math" panose="02040503050406030204" pitchFamily="18" charset="0"/>
                <a:ea typeface="Cambria Math" panose="02040503050406030204" pitchFamily="18" charset="0"/>
              </a:rPr>
              <a:t>       {sol[1..k] is k-promising,</a:t>
            </a:r>
          </a:p>
          <a:p>
            <a:pPr marL="0" indent="0">
              <a:spcBef>
                <a:spcPts val="0"/>
              </a:spcBef>
              <a:spcAft>
                <a:spcPts val="800"/>
              </a:spcAft>
              <a:buNone/>
            </a:pPr>
            <a:r>
              <a:rPr lang="en-IN" sz="2000" dirty="0">
                <a:latin typeface="Cambria Math" panose="02040503050406030204" pitchFamily="18" charset="0"/>
                <a:ea typeface="Cambria Math" panose="02040503050406030204" pitchFamily="18" charset="0"/>
              </a:rPr>
              <a:t>        col = {sol[</a:t>
            </a:r>
            <a:r>
              <a:rPr lang="en-IN" sz="2000" dirty="0" err="1">
                <a:latin typeface="Cambria Math" panose="02040503050406030204" pitchFamily="18" charset="0"/>
                <a:ea typeface="Cambria Math" panose="02040503050406030204" pitchFamily="18" charset="0"/>
              </a:rPr>
              <a:t>i</a:t>
            </a:r>
            <a:r>
              <a:rPr lang="en-IN" sz="2000" dirty="0">
                <a:latin typeface="Cambria Math" panose="02040503050406030204" pitchFamily="18" charset="0"/>
                <a:ea typeface="Cambria Math" panose="02040503050406030204" pitchFamily="18" charset="0"/>
              </a:rPr>
              <a:t>] | 1≤i≤k},</a:t>
            </a:r>
          </a:p>
          <a:p>
            <a:pPr marL="0" indent="0">
              <a:spcBef>
                <a:spcPts val="0"/>
              </a:spcBef>
              <a:spcAft>
                <a:spcPts val="800"/>
              </a:spcAft>
              <a:buNone/>
            </a:pPr>
            <a:r>
              <a:rPr lang="en-IN" sz="2000" dirty="0">
                <a:latin typeface="Cambria Math" panose="02040503050406030204" pitchFamily="18" charset="0"/>
                <a:ea typeface="Cambria Math" panose="02040503050406030204" pitchFamily="18" charset="0"/>
              </a:rPr>
              <a:t>        diag45 = {sol[</a:t>
            </a:r>
            <a:r>
              <a:rPr lang="en-IN" sz="2000" dirty="0" err="1">
                <a:latin typeface="Cambria Math" panose="02040503050406030204" pitchFamily="18" charset="0"/>
                <a:ea typeface="Cambria Math" panose="02040503050406030204" pitchFamily="18" charset="0"/>
              </a:rPr>
              <a:t>i</a:t>
            </a:r>
            <a:r>
              <a:rPr lang="en-IN" sz="2000" dirty="0">
                <a:latin typeface="Cambria Math" panose="02040503050406030204" pitchFamily="18" charset="0"/>
                <a:ea typeface="Cambria Math" panose="02040503050406030204" pitchFamily="18" charset="0"/>
              </a:rPr>
              <a:t>]–i+1 | 1≤i≤k}, and</a:t>
            </a:r>
          </a:p>
          <a:p>
            <a:pPr marL="0" indent="0">
              <a:spcBef>
                <a:spcPts val="0"/>
              </a:spcBef>
              <a:spcAft>
                <a:spcPts val="800"/>
              </a:spcAft>
              <a:buNone/>
            </a:pPr>
            <a:r>
              <a:rPr lang="en-IN" sz="2000" dirty="0">
                <a:latin typeface="Cambria Math" panose="02040503050406030204" pitchFamily="18" charset="0"/>
                <a:ea typeface="Cambria Math" panose="02040503050406030204" pitchFamily="18" charset="0"/>
              </a:rPr>
              <a:t>        diag135 = {sol[</a:t>
            </a:r>
            <a:r>
              <a:rPr lang="en-IN" sz="2000" dirty="0" err="1">
                <a:latin typeface="Cambria Math" panose="02040503050406030204" pitchFamily="18" charset="0"/>
                <a:ea typeface="Cambria Math" panose="02040503050406030204" pitchFamily="18" charset="0"/>
              </a:rPr>
              <a:t>i</a:t>
            </a:r>
            <a:r>
              <a:rPr lang="en-IN" sz="2000" dirty="0">
                <a:latin typeface="Cambria Math" panose="02040503050406030204" pitchFamily="18" charset="0"/>
                <a:ea typeface="Cambria Math" panose="02040503050406030204" pitchFamily="18" charset="0"/>
              </a:rPr>
              <a:t>]+</a:t>
            </a:r>
            <a:r>
              <a:rPr lang="en-IN" sz="2000" dirty="0" err="1">
                <a:latin typeface="Cambria Math" panose="02040503050406030204" pitchFamily="18" charset="0"/>
                <a:ea typeface="Cambria Math" panose="02040503050406030204" pitchFamily="18" charset="0"/>
              </a:rPr>
              <a:t>i</a:t>
            </a:r>
            <a:r>
              <a:rPr lang="en-IN" sz="2000" dirty="0">
                <a:latin typeface="Cambria Math" panose="02040503050406030204" pitchFamily="18" charset="0"/>
                <a:ea typeface="Cambria Math" panose="02040503050406030204" pitchFamily="18" charset="0"/>
              </a:rPr>
              <a:t>–1 | 1≤i≤k}}</a:t>
            </a:r>
          </a:p>
          <a:p>
            <a:pPr marL="0" indent="0">
              <a:spcBef>
                <a:spcPts val="0"/>
              </a:spcBef>
              <a:spcAft>
                <a:spcPts val="800"/>
              </a:spcAft>
              <a:buNone/>
            </a:pPr>
            <a:r>
              <a:rPr lang="en-IN" sz="2000" dirty="0">
                <a:latin typeface="Cambria Math" panose="02040503050406030204" pitchFamily="18" charset="0"/>
                <a:ea typeface="Cambria Math" panose="02040503050406030204" pitchFamily="18" charset="0"/>
              </a:rPr>
              <a:t>       </a:t>
            </a:r>
            <a:r>
              <a:rPr lang="en-IN" sz="2000" b="1" dirty="0">
                <a:latin typeface="Cambria Math" panose="02040503050406030204" pitchFamily="18" charset="0"/>
                <a:ea typeface="Cambria Math" panose="02040503050406030204" pitchFamily="18" charset="0"/>
              </a:rPr>
              <a:t>if</a:t>
            </a:r>
            <a:r>
              <a:rPr lang="en-IN" sz="2000" dirty="0">
                <a:latin typeface="Cambria Math" panose="02040503050406030204" pitchFamily="18" charset="0"/>
                <a:ea typeface="Cambria Math" panose="02040503050406030204" pitchFamily="18" charset="0"/>
              </a:rPr>
              <a:t> k = 4 </a:t>
            </a:r>
            <a:r>
              <a:rPr lang="en-IN" sz="2000" b="1" dirty="0">
                <a:latin typeface="Cambria Math" panose="02040503050406030204" pitchFamily="18" charset="0"/>
                <a:ea typeface="Cambria Math" panose="02040503050406030204" pitchFamily="18" charset="0"/>
              </a:rPr>
              <a:t>then</a:t>
            </a:r>
            <a:r>
              <a:rPr lang="en-IN" sz="2000" dirty="0">
                <a:latin typeface="Cambria Math" panose="02040503050406030204" pitchFamily="18" charset="0"/>
                <a:ea typeface="Cambria Math" panose="02040503050406030204" pitchFamily="18" charset="0"/>
              </a:rPr>
              <a:t> </a:t>
            </a:r>
          </a:p>
          <a:p>
            <a:pPr marL="0" indent="0">
              <a:spcBef>
                <a:spcPts val="0"/>
              </a:spcBef>
              <a:spcAft>
                <a:spcPts val="800"/>
              </a:spcAft>
              <a:buNone/>
            </a:pPr>
            <a:r>
              <a:rPr lang="en-IN" sz="2000" b="1" dirty="0">
                <a:latin typeface="Cambria Math" panose="02040503050406030204" pitchFamily="18" charset="0"/>
                <a:ea typeface="Cambria Math" panose="02040503050406030204" pitchFamily="18" charset="0"/>
              </a:rPr>
              <a:t>                             write</a:t>
            </a:r>
            <a:r>
              <a:rPr lang="en-IN" sz="2000" dirty="0">
                <a:latin typeface="Cambria Math" panose="02040503050406030204" pitchFamily="18" charset="0"/>
                <a:ea typeface="Cambria Math" panose="02040503050406030204" pitchFamily="18" charset="0"/>
              </a:rPr>
              <a:t> sol</a:t>
            </a:r>
          </a:p>
          <a:p>
            <a:pPr marL="0" indent="0">
              <a:spcBef>
                <a:spcPts val="0"/>
              </a:spcBef>
              <a:spcAft>
                <a:spcPts val="800"/>
              </a:spcAft>
              <a:buNone/>
            </a:pPr>
            <a:r>
              <a:rPr lang="en-IN" sz="2000" dirty="0">
                <a:latin typeface="Cambria Math" panose="02040503050406030204" pitchFamily="18" charset="0"/>
                <a:ea typeface="Cambria Math" panose="02040503050406030204" pitchFamily="18" charset="0"/>
              </a:rPr>
              <a:t>       </a:t>
            </a:r>
            <a:r>
              <a:rPr lang="en-IN" sz="2000" b="1" dirty="0">
                <a:latin typeface="Cambria Math" panose="02040503050406030204" pitchFamily="18" charset="0"/>
                <a:ea typeface="Cambria Math" panose="02040503050406030204" pitchFamily="18" charset="0"/>
              </a:rPr>
              <a:t>else</a:t>
            </a:r>
            <a:r>
              <a:rPr lang="en-IN" sz="2000" dirty="0">
                <a:latin typeface="Cambria Math" panose="02040503050406030204" pitchFamily="18" charset="0"/>
                <a:ea typeface="Cambria Math" panose="02040503050406030204" pitchFamily="18" charset="0"/>
              </a:rPr>
              <a:t> </a:t>
            </a:r>
          </a:p>
          <a:p>
            <a:pPr marL="0" indent="0">
              <a:spcBef>
                <a:spcPts val="0"/>
              </a:spcBef>
              <a:spcAft>
                <a:spcPts val="800"/>
              </a:spcAft>
              <a:buNone/>
            </a:pPr>
            <a:r>
              <a:rPr lang="en-IN" sz="2000" b="1" dirty="0">
                <a:latin typeface="Cambria Math" panose="02040503050406030204" pitchFamily="18" charset="0"/>
                <a:ea typeface="Cambria Math" panose="02040503050406030204" pitchFamily="18" charset="0"/>
              </a:rPr>
              <a:t>              for</a:t>
            </a:r>
            <a:r>
              <a:rPr lang="en-IN" sz="2000" dirty="0">
                <a:latin typeface="Cambria Math" panose="02040503050406030204" pitchFamily="18" charset="0"/>
                <a:ea typeface="Cambria Math" panose="02040503050406030204" pitchFamily="18" charset="0"/>
              </a:rPr>
              <a:t> j ← 1 </a:t>
            </a:r>
            <a:r>
              <a:rPr lang="en-IN" sz="2000" b="1" dirty="0">
                <a:latin typeface="Cambria Math" panose="02040503050406030204" pitchFamily="18" charset="0"/>
                <a:ea typeface="Cambria Math" panose="02040503050406030204" pitchFamily="18" charset="0"/>
              </a:rPr>
              <a:t>to</a:t>
            </a:r>
            <a:r>
              <a:rPr lang="en-IN" sz="2000" dirty="0">
                <a:latin typeface="Cambria Math" panose="02040503050406030204" pitchFamily="18" charset="0"/>
                <a:ea typeface="Cambria Math" panose="02040503050406030204" pitchFamily="18" charset="0"/>
              </a:rPr>
              <a:t> 4 </a:t>
            </a:r>
            <a:r>
              <a:rPr lang="en-IN" sz="2000" b="1" dirty="0">
                <a:latin typeface="Cambria Math" panose="02040503050406030204" pitchFamily="18" charset="0"/>
                <a:ea typeface="Cambria Math" panose="02040503050406030204" pitchFamily="18" charset="0"/>
              </a:rPr>
              <a:t>do</a:t>
            </a:r>
            <a:r>
              <a:rPr lang="en-IN" sz="2000" dirty="0">
                <a:latin typeface="Cambria Math" panose="02040503050406030204" pitchFamily="18" charset="0"/>
                <a:ea typeface="Cambria Math" panose="02040503050406030204" pitchFamily="18" charset="0"/>
              </a:rPr>
              <a:t> </a:t>
            </a:r>
          </a:p>
          <a:p>
            <a:pPr marL="0" indent="0">
              <a:spcBef>
                <a:spcPts val="0"/>
              </a:spcBef>
              <a:spcAft>
                <a:spcPts val="800"/>
              </a:spcAft>
              <a:buNone/>
            </a:pPr>
            <a:r>
              <a:rPr lang="en-IN" sz="2000" dirty="0">
                <a:latin typeface="Cambria Math" panose="02040503050406030204" pitchFamily="18" charset="0"/>
                <a:ea typeface="Cambria Math" panose="02040503050406030204" pitchFamily="18" charset="0"/>
              </a:rPr>
              <a:t>	      </a:t>
            </a:r>
            <a:r>
              <a:rPr lang="en-IN" sz="2000" b="1" dirty="0">
                <a:latin typeface="Cambria Math" panose="02040503050406030204" pitchFamily="18" charset="0"/>
                <a:ea typeface="Cambria Math" panose="02040503050406030204" pitchFamily="18" charset="0"/>
              </a:rPr>
              <a:t>if</a:t>
            </a:r>
            <a:r>
              <a:rPr lang="en-IN" sz="2000" dirty="0">
                <a:latin typeface="Cambria Math" panose="02040503050406030204" pitchFamily="18" charset="0"/>
                <a:ea typeface="Cambria Math" panose="02040503050406030204" pitchFamily="18" charset="0"/>
              </a:rPr>
              <a:t> j ∉ col </a:t>
            </a:r>
            <a:r>
              <a:rPr lang="en-IN" sz="2000" b="1" dirty="0">
                <a:latin typeface="Cambria Math" panose="02040503050406030204" pitchFamily="18" charset="0"/>
                <a:ea typeface="Cambria Math" panose="02040503050406030204" pitchFamily="18" charset="0"/>
              </a:rPr>
              <a:t>and</a:t>
            </a:r>
            <a:r>
              <a:rPr lang="en-IN" sz="2000" dirty="0">
                <a:latin typeface="Cambria Math" panose="02040503050406030204" pitchFamily="18" charset="0"/>
                <a:ea typeface="Cambria Math" panose="02040503050406030204" pitchFamily="18" charset="0"/>
              </a:rPr>
              <a:t> j – k ∉ diag45  </a:t>
            </a:r>
            <a:r>
              <a:rPr lang="en-IN" sz="2000" b="1" dirty="0">
                <a:latin typeface="Cambria Math" panose="02040503050406030204" pitchFamily="18" charset="0"/>
                <a:ea typeface="Cambria Math" panose="02040503050406030204" pitchFamily="18" charset="0"/>
              </a:rPr>
              <a:t>and</a:t>
            </a:r>
            <a:r>
              <a:rPr lang="en-IN" sz="2000" dirty="0">
                <a:latin typeface="Cambria Math" panose="02040503050406030204" pitchFamily="18" charset="0"/>
                <a:ea typeface="Cambria Math" panose="02040503050406030204" pitchFamily="18" charset="0"/>
              </a:rPr>
              <a:t> j + k ∉ diag135 	      </a:t>
            </a:r>
          </a:p>
          <a:p>
            <a:pPr marL="0" indent="0">
              <a:spcBef>
                <a:spcPts val="0"/>
              </a:spcBef>
              <a:spcAft>
                <a:spcPts val="800"/>
              </a:spcAft>
              <a:buNone/>
            </a:pPr>
            <a:r>
              <a:rPr lang="en-IN" sz="2000" b="1" dirty="0">
                <a:latin typeface="Cambria Math" panose="02040503050406030204" pitchFamily="18" charset="0"/>
                <a:ea typeface="Cambria Math" panose="02040503050406030204" pitchFamily="18" charset="0"/>
              </a:rPr>
              <a:t>                      then </a:t>
            </a:r>
            <a:r>
              <a:rPr lang="en-IN" sz="2000" dirty="0">
                <a:latin typeface="Cambria Math" panose="02040503050406030204" pitchFamily="18" charset="0"/>
                <a:ea typeface="Cambria Math" panose="02040503050406030204" pitchFamily="18" charset="0"/>
              </a:rPr>
              <a:t>sol[k+1]</a:t>
            </a:r>
            <a:r>
              <a:rPr lang="en-IN" sz="2000" dirty="0">
                <a:latin typeface="Cambria Math" panose="02040503050406030204" pitchFamily="18" charset="0"/>
                <a:ea typeface="Cambria Math" panose="02040503050406030204" pitchFamily="18" charset="0"/>
                <a:sym typeface="Wingdings" panose="05000000000000000000" pitchFamily="2" charset="2"/>
              </a:rPr>
              <a:t> j</a:t>
            </a:r>
            <a:endParaRPr lang="en-IN" sz="2000" dirty="0">
              <a:latin typeface="Cambria Math" panose="02040503050406030204" pitchFamily="18" charset="0"/>
              <a:ea typeface="Cambria Math" panose="02040503050406030204" pitchFamily="18" charset="0"/>
            </a:endParaRPr>
          </a:p>
          <a:p>
            <a:pPr marL="0" indent="0">
              <a:spcBef>
                <a:spcPts val="0"/>
              </a:spcBef>
              <a:spcAft>
                <a:spcPts val="800"/>
              </a:spcAft>
              <a:buNone/>
            </a:pPr>
            <a:r>
              <a:rPr lang="en-IN" sz="2000" dirty="0">
                <a:latin typeface="Cambria Math" panose="02040503050406030204" pitchFamily="18" charset="0"/>
                <a:ea typeface="Cambria Math" panose="02040503050406030204" pitchFamily="18" charset="0"/>
              </a:rPr>
              <a:t>                                queens(k + 1, col U {j}, diag45 U {j - k}, diag135 U {j + k})</a:t>
            </a:r>
          </a:p>
        </p:txBody>
      </p:sp>
      <p:sp>
        <p:nvSpPr>
          <p:cNvPr id="9" name="Rectangle 8"/>
          <p:cNvSpPr/>
          <p:nvPr/>
        </p:nvSpPr>
        <p:spPr>
          <a:xfrm>
            <a:off x="1595500" y="80628"/>
            <a:ext cx="828092"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Sol = </a:t>
            </a:r>
          </a:p>
        </p:txBody>
      </p:sp>
      <p:sp>
        <p:nvSpPr>
          <p:cNvPr id="10" name="Rectangle 9"/>
          <p:cNvSpPr/>
          <p:nvPr/>
        </p:nvSpPr>
        <p:spPr>
          <a:xfrm>
            <a:off x="2315580" y="80668"/>
            <a:ext cx="1152128"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[2,0,0,0]</a:t>
            </a:r>
          </a:p>
        </p:txBody>
      </p:sp>
      <p:sp>
        <p:nvSpPr>
          <p:cNvPr id="11" name="Rectangle 10"/>
          <p:cNvSpPr/>
          <p:nvPr/>
        </p:nvSpPr>
        <p:spPr>
          <a:xfrm>
            <a:off x="1595500" y="570236"/>
            <a:ext cx="828092"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col = </a:t>
            </a:r>
          </a:p>
        </p:txBody>
      </p:sp>
      <p:sp>
        <p:nvSpPr>
          <p:cNvPr id="12" name="Rectangle 11"/>
          <p:cNvSpPr/>
          <p:nvPr/>
        </p:nvSpPr>
        <p:spPr>
          <a:xfrm>
            <a:off x="2315580" y="570276"/>
            <a:ext cx="1152128"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chemeClr val="tx1"/>
                </a:solidFill>
              </a:rPr>
              <a:t>{2}</a:t>
            </a:r>
          </a:p>
        </p:txBody>
      </p:sp>
      <p:sp>
        <p:nvSpPr>
          <p:cNvPr id="13" name="Rectangle 12"/>
          <p:cNvSpPr/>
          <p:nvPr/>
        </p:nvSpPr>
        <p:spPr>
          <a:xfrm>
            <a:off x="3503712" y="80628"/>
            <a:ext cx="540060"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K =</a:t>
            </a:r>
          </a:p>
        </p:txBody>
      </p:sp>
      <p:sp>
        <p:nvSpPr>
          <p:cNvPr id="14" name="Rectangle 13"/>
          <p:cNvSpPr/>
          <p:nvPr/>
        </p:nvSpPr>
        <p:spPr>
          <a:xfrm>
            <a:off x="4008656" y="80668"/>
            <a:ext cx="329116"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1</a:t>
            </a:r>
          </a:p>
        </p:txBody>
      </p:sp>
      <p:sp>
        <p:nvSpPr>
          <p:cNvPr id="15" name="Rectangle 14"/>
          <p:cNvSpPr/>
          <p:nvPr/>
        </p:nvSpPr>
        <p:spPr>
          <a:xfrm>
            <a:off x="3507436" y="571907"/>
            <a:ext cx="1292420"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diag45 = </a:t>
            </a:r>
          </a:p>
        </p:txBody>
      </p:sp>
      <p:sp>
        <p:nvSpPr>
          <p:cNvPr id="16" name="Rectangle 15"/>
          <p:cNvSpPr/>
          <p:nvPr/>
        </p:nvSpPr>
        <p:spPr>
          <a:xfrm>
            <a:off x="4783704" y="570498"/>
            <a:ext cx="1152128"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chemeClr val="tx1"/>
                </a:solidFill>
              </a:rPr>
              <a:t>{2}</a:t>
            </a:r>
          </a:p>
        </p:txBody>
      </p:sp>
      <p:sp>
        <p:nvSpPr>
          <p:cNvPr id="17" name="Rectangle 16"/>
          <p:cNvSpPr/>
          <p:nvPr/>
        </p:nvSpPr>
        <p:spPr>
          <a:xfrm>
            <a:off x="3500494" y="1072293"/>
            <a:ext cx="1299362"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diag135 = </a:t>
            </a:r>
          </a:p>
        </p:txBody>
      </p:sp>
      <p:sp>
        <p:nvSpPr>
          <p:cNvPr id="18" name="Rectangle 17"/>
          <p:cNvSpPr/>
          <p:nvPr/>
        </p:nvSpPr>
        <p:spPr>
          <a:xfrm>
            <a:off x="4783704" y="1073028"/>
            <a:ext cx="1152128"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chemeClr val="tx1"/>
                </a:solidFill>
              </a:rPr>
              <a:t>{2}</a:t>
            </a:r>
          </a:p>
        </p:txBody>
      </p:sp>
      <p:sp>
        <p:nvSpPr>
          <p:cNvPr id="19" name="Rectangle 18"/>
          <p:cNvSpPr/>
          <p:nvPr/>
        </p:nvSpPr>
        <p:spPr>
          <a:xfrm>
            <a:off x="8338206" y="2384884"/>
            <a:ext cx="1773000"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1- Promising</a:t>
            </a:r>
          </a:p>
        </p:txBody>
      </p:sp>
      <p:sp>
        <p:nvSpPr>
          <p:cNvPr id="20" name="Rectangle 19"/>
          <p:cNvSpPr/>
          <p:nvPr/>
        </p:nvSpPr>
        <p:spPr>
          <a:xfrm>
            <a:off x="4771165" y="5013176"/>
            <a:ext cx="712767"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j = 1</a:t>
            </a:r>
          </a:p>
        </p:txBody>
      </p:sp>
      <p:sp>
        <p:nvSpPr>
          <p:cNvPr id="22" name="Rectangle 21"/>
          <p:cNvSpPr/>
          <p:nvPr/>
        </p:nvSpPr>
        <p:spPr>
          <a:xfrm>
            <a:off x="5591944" y="5013176"/>
            <a:ext cx="1044116"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J - k = 0</a:t>
            </a:r>
          </a:p>
        </p:txBody>
      </p:sp>
      <p:sp>
        <p:nvSpPr>
          <p:cNvPr id="23" name="Rectangle 22"/>
          <p:cNvSpPr/>
          <p:nvPr/>
        </p:nvSpPr>
        <p:spPr>
          <a:xfrm>
            <a:off x="6744073" y="5013176"/>
            <a:ext cx="1296143"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J + k = 2</a:t>
            </a:r>
          </a:p>
        </p:txBody>
      </p:sp>
      <p:sp>
        <p:nvSpPr>
          <p:cNvPr id="24" name="Rectangle 23"/>
          <p:cNvSpPr/>
          <p:nvPr/>
        </p:nvSpPr>
        <p:spPr>
          <a:xfrm>
            <a:off x="2283361" y="80588"/>
            <a:ext cx="1152128" cy="46805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[2,4,0,0]</a:t>
            </a:r>
          </a:p>
        </p:txBody>
      </p:sp>
      <p:sp>
        <p:nvSpPr>
          <p:cNvPr id="25" name="Rectangle 24"/>
          <p:cNvSpPr/>
          <p:nvPr/>
        </p:nvSpPr>
        <p:spPr>
          <a:xfrm>
            <a:off x="9912424" y="977680"/>
            <a:ext cx="432936"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2315580" y="570236"/>
            <a:ext cx="1152128"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chemeClr val="tx1"/>
                </a:solidFill>
              </a:rPr>
              <a:t>{2,4}</a:t>
            </a:r>
          </a:p>
        </p:txBody>
      </p:sp>
      <p:sp>
        <p:nvSpPr>
          <p:cNvPr id="27" name="Rectangle 26"/>
          <p:cNvSpPr/>
          <p:nvPr/>
        </p:nvSpPr>
        <p:spPr>
          <a:xfrm>
            <a:off x="4769698" y="576324"/>
            <a:ext cx="1152128"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chemeClr val="tx1"/>
                </a:solidFill>
              </a:rPr>
              <a:t>{2,3}</a:t>
            </a:r>
          </a:p>
        </p:txBody>
      </p:sp>
      <p:sp>
        <p:nvSpPr>
          <p:cNvPr id="28" name="Rectangle 27"/>
          <p:cNvSpPr/>
          <p:nvPr/>
        </p:nvSpPr>
        <p:spPr>
          <a:xfrm>
            <a:off x="4769698" y="1072293"/>
            <a:ext cx="1152128"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chemeClr val="tx1"/>
                </a:solidFill>
              </a:rPr>
              <a:t>{2,5}</a:t>
            </a:r>
          </a:p>
        </p:txBody>
      </p:sp>
      <p:sp>
        <p:nvSpPr>
          <p:cNvPr id="30" name="Rectangle 29"/>
          <p:cNvSpPr/>
          <p:nvPr/>
        </p:nvSpPr>
        <p:spPr>
          <a:xfrm>
            <a:off x="8338206" y="2387705"/>
            <a:ext cx="1773000" cy="46805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2- Promising</a:t>
            </a:r>
          </a:p>
        </p:txBody>
      </p:sp>
      <p:sp>
        <p:nvSpPr>
          <p:cNvPr id="31" name="Rectangle 30"/>
          <p:cNvSpPr/>
          <p:nvPr/>
        </p:nvSpPr>
        <p:spPr>
          <a:xfrm>
            <a:off x="4768180" y="5013176"/>
            <a:ext cx="712767"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j = 2</a:t>
            </a:r>
          </a:p>
        </p:txBody>
      </p:sp>
      <p:sp>
        <p:nvSpPr>
          <p:cNvPr id="34" name="Rectangle 33"/>
          <p:cNvSpPr/>
          <p:nvPr/>
        </p:nvSpPr>
        <p:spPr>
          <a:xfrm>
            <a:off x="4768180" y="5013176"/>
            <a:ext cx="712767"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j = 3</a:t>
            </a:r>
          </a:p>
        </p:txBody>
      </p:sp>
      <p:sp>
        <p:nvSpPr>
          <p:cNvPr id="35" name="Rectangle 34"/>
          <p:cNvSpPr/>
          <p:nvPr/>
        </p:nvSpPr>
        <p:spPr>
          <a:xfrm>
            <a:off x="5588959" y="5013176"/>
            <a:ext cx="1044116"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J - k = 2</a:t>
            </a:r>
          </a:p>
        </p:txBody>
      </p:sp>
      <p:sp>
        <p:nvSpPr>
          <p:cNvPr id="37" name="Rectangle 36"/>
          <p:cNvSpPr/>
          <p:nvPr/>
        </p:nvSpPr>
        <p:spPr>
          <a:xfrm>
            <a:off x="4765195" y="5013176"/>
            <a:ext cx="712767"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j = 4</a:t>
            </a:r>
          </a:p>
        </p:txBody>
      </p:sp>
      <p:sp>
        <p:nvSpPr>
          <p:cNvPr id="38" name="Rectangle 37"/>
          <p:cNvSpPr/>
          <p:nvPr/>
        </p:nvSpPr>
        <p:spPr>
          <a:xfrm>
            <a:off x="5585974" y="5013176"/>
            <a:ext cx="1044116"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J - k = 3</a:t>
            </a:r>
          </a:p>
        </p:txBody>
      </p:sp>
      <p:sp>
        <p:nvSpPr>
          <p:cNvPr id="39" name="Rectangle 38"/>
          <p:cNvSpPr/>
          <p:nvPr/>
        </p:nvSpPr>
        <p:spPr>
          <a:xfrm>
            <a:off x="6738103" y="5013176"/>
            <a:ext cx="1296143"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J + k = 5</a:t>
            </a:r>
          </a:p>
        </p:txBody>
      </p:sp>
      <p:sp>
        <p:nvSpPr>
          <p:cNvPr id="40" name="Rectangle 39"/>
          <p:cNvSpPr/>
          <p:nvPr/>
        </p:nvSpPr>
        <p:spPr>
          <a:xfrm>
            <a:off x="4001917" y="89492"/>
            <a:ext cx="329116" cy="46805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2</a:t>
            </a:r>
          </a:p>
        </p:txBody>
      </p:sp>
      <p:sp>
        <p:nvSpPr>
          <p:cNvPr id="41" name="Rectangle 40"/>
          <p:cNvSpPr/>
          <p:nvPr/>
        </p:nvSpPr>
        <p:spPr>
          <a:xfrm>
            <a:off x="8190019" y="1434022"/>
            <a:ext cx="432936"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ight Arrow 2"/>
          <p:cNvSpPr/>
          <p:nvPr/>
        </p:nvSpPr>
        <p:spPr>
          <a:xfrm>
            <a:off x="1552689" y="4077072"/>
            <a:ext cx="416193"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ight Arrow 41"/>
          <p:cNvSpPr/>
          <p:nvPr/>
        </p:nvSpPr>
        <p:spPr>
          <a:xfrm>
            <a:off x="2319773" y="5697252"/>
            <a:ext cx="416193"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p:cNvSpPr/>
          <p:nvPr/>
        </p:nvSpPr>
        <p:spPr>
          <a:xfrm>
            <a:off x="4759049" y="5013176"/>
            <a:ext cx="712767"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j = 1</a:t>
            </a:r>
          </a:p>
        </p:txBody>
      </p:sp>
      <p:sp>
        <p:nvSpPr>
          <p:cNvPr id="54" name="Rectangle 53"/>
          <p:cNvSpPr/>
          <p:nvPr/>
        </p:nvSpPr>
        <p:spPr>
          <a:xfrm>
            <a:off x="5542141" y="5024400"/>
            <a:ext cx="1131783"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J - k = -1</a:t>
            </a:r>
          </a:p>
        </p:txBody>
      </p:sp>
      <p:sp>
        <p:nvSpPr>
          <p:cNvPr id="55" name="Rectangle 54"/>
          <p:cNvSpPr/>
          <p:nvPr/>
        </p:nvSpPr>
        <p:spPr>
          <a:xfrm>
            <a:off x="6735118" y="5013176"/>
            <a:ext cx="1296143"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J + k = 3</a:t>
            </a:r>
          </a:p>
        </p:txBody>
      </p:sp>
      <p:sp>
        <p:nvSpPr>
          <p:cNvPr id="56" name="Right Arrow 55"/>
          <p:cNvSpPr/>
          <p:nvPr/>
        </p:nvSpPr>
        <p:spPr>
          <a:xfrm>
            <a:off x="2315581" y="6099129"/>
            <a:ext cx="416193"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p:cNvSpPr/>
          <p:nvPr/>
        </p:nvSpPr>
        <p:spPr>
          <a:xfrm>
            <a:off x="2287560" y="80588"/>
            <a:ext cx="1152128" cy="46805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[2,4,1,0]</a:t>
            </a:r>
          </a:p>
        </p:txBody>
      </p:sp>
      <p:sp>
        <p:nvSpPr>
          <p:cNvPr id="58" name="Rectangle 57"/>
          <p:cNvSpPr/>
          <p:nvPr/>
        </p:nvSpPr>
        <p:spPr>
          <a:xfrm>
            <a:off x="8338206" y="2382063"/>
            <a:ext cx="1773000" cy="46805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3- Promising</a:t>
            </a:r>
          </a:p>
        </p:txBody>
      </p:sp>
      <p:sp>
        <p:nvSpPr>
          <p:cNvPr id="59" name="Right Arrow 58"/>
          <p:cNvSpPr/>
          <p:nvPr/>
        </p:nvSpPr>
        <p:spPr>
          <a:xfrm>
            <a:off x="2857069" y="6525049"/>
            <a:ext cx="416193"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p:cNvSpPr/>
          <p:nvPr/>
        </p:nvSpPr>
        <p:spPr>
          <a:xfrm>
            <a:off x="4005450" y="84779"/>
            <a:ext cx="329116" cy="46805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solidFill>
              </a:rPr>
              <a:t>3</a:t>
            </a:r>
            <a:endParaRPr lang="en-IN" sz="2200" dirty="0">
              <a:solidFill>
                <a:schemeClr val="tx1"/>
              </a:solidFill>
            </a:endParaRPr>
          </a:p>
        </p:txBody>
      </p:sp>
      <p:sp>
        <p:nvSpPr>
          <p:cNvPr id="61" name="Rectangle 60"/>
          <p:cNvSpPr/>
          <p:nvPr/>
        </p:nvSpPr>
        <p:spPr>
          <a:xfrm>
            <a:off x="2309266" y="576884"/>
            <a:ext cx="1152128"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chemeClr val="tx1"/>
                </a:solidFill>
              </a:rPr>
              <a:t>{2,4,1}</a:t>
            </a:r>
          </a:p>
        </p:txBody>
      </p:sp>
      <p:sp>
        <p:nvSpPr>
          <p:cNvPr id="62" name="Rectangle 61"/>
          <p:cNvSpPr/>
          <p:nvPr/>
        </p:nvSpPr>
        <p:spPr>
          <a:xfrm>
            <a:off x="4779858" y="574297"/>
            <a:ext cx="1152128"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chemeClr val="tx1"/>
                </a:solidFill>
              </a:rPr>
              <a:t>{2,3,-2}</a:t>
            </a:r>
          </a:p>
        </p:txBody>
      </p:sp>
      <p:sp>
        <p:nvSpPr>
          <p:cNvPr id="63" name="Rectangle 62"/>
          <p:cNvSpPr/>
          <p:nvPr/>
        </p:nvSpPr>
        <p:spPr>
          <a:xfrm>
            <a:off x="4787611" y="1075770"/>
            <a:ext cx="1152128"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chemeClr val="tx1"/>
                </a:solidFill>
              </a:rPr>
              <a:t>{2,5,4}</a:t>
            </a:r>
          </a:p>
        </p:txBody>
      </p:sp>
      <p:sp>
        <p:nvSpPr>
          <p:cNvPr id="64" name="Rectangle 63"/>
          <p:cNvSpPr/>
          <p:nvPr/>
        </p:nvSpPr>
        <p:spPr>
          <a:xfrm>
            <a:off x="9332629" y="1880996"/>
            <a:ext cx="432936"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p:cNvSpPr/>
          <p:nvPr/>
        </p:nvSpPr>
        <p:spPr>
          <a:xfrm>
            <a:off x="2290163" y="87196"/>
            <a:ext cx="1152128" cy="4680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[2,4,1,3]</a:t>
            </a:r>
          </a:p>
        </p:txBody>
      </p:sp>
      <p:sp>
        <p:nvSpPr>
          <p:cNvPr id="66" name="Rectangle 65"/>
          <p:cNvSpPr/>
          <p:nvPr/>
        </p:nvSpPr>
        <p:spPr>
          <a:xfrm>
            <a:off x="8338206" y="2385629"/>
            <a:ext cx="1773000" cy="4680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4- Promising</a:t>
            </a:r>
          </a:p>
        </p:txBody>
      </p:sp>
      <p:sp>
        <p:nvSpPr>
          <p:cNvPr id="67" name="Rectangle 66"/>
          <p:cNvSpPr/>
          <p:nvPr/>
        </p:nvSpPr>
        <p:spPr>
          <a:xfrm>
            <a:off x="4001917" y="86988"/>
            <a:ext cx="329116" cy="4680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4</a:t>
            </a:r>
          </a:p>
        </p:txBody>
      </p:sp>
    </p:spTree>
    <p:extLst>
      <p:ext uri="{BB962C8B-B14F-4D97-AF65-F5344CB8AC3E}">
        <p14:creationId xmlns:p14="http://schemas.microsoft.com/office/powerpoint/2010/main" val="239994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7" end="7"/>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0" nodeType="clickEffect">
                                  <p:stCondLst>
                                    <p:cond delay="0"/>
                                  </p:stCondLst>
                                  <p:childTnLst>
                                    <p:set>
                                      <p:cBhvr>
                                        <p:cTn id="122" dur="1" fill="hold">
                                          <p:stCondLst>
                                            <p:cond delay="0"/>
                                          </p:stCondLst>
                                        </p:cTn>
                                        <p:tgtEl>
                                          <p:spTgt spid="25"/>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7"/>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3"/>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42"/>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53"/>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54"/>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55"/>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56"/>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5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grpId="0" nodeType="clickEffect">
                                  <p:stCondLst>
                                    <p:cond delay="0"/>
                                  </p:stCondLst>
                                  <p:childTnLst>
                                    <p:set>
                                      <p:cBhvr>
                                        <p:cTn id="178" dur="1" fill="hold">
                                          <p:stCondLst>
                                            <p:cond delay="0"/>
                                          </p:stCondLst>
                                        </p:cTn>
                                        <p:tgtEl>
                                          <p:spTgt spid="41"/>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5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59"/>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60"/>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61"/>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62"/>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63"/>
                                        </p:tgtEl>
                                        <p:attrNameLst>
                                          <p:attrName>style.visibility</p:attrName>
                                        </p:attrNameLst>
                                      </p:cBhvr>
                                      <p:to>
                                        <p:strVal val="visible"/>
                                      </p:to>
                                    </p:set>
                                  </p:childTnLst>
                                </p:cTn>
                              </p:par>
                              <p:par>
                                <p:cTn id="203" presetID="1" presetClass="exit" presetSubtype="0" fill="hold" grpId="1" nodeType="withEffect">
                                  <p:stCondLst>
                                    <p:cond delay="0"/>
                                  </p:stCondLst>
                                  <p:childTnLst>
                                    <p:set>
                                      <p:cBhvr>
                                        <p:cTn id="204" dur="1" fill="hold">
                                          <p:stCondLst>
                                            <p:cond delay="0"/>
                                          </p:stCondLst>
                                        </p:cTn>
                                        <p:tgtEl>
                                          <p:spTgt spid="3"/>
                                        </p:tgtEl>
                                        <p:attrNameLst>
                                          <p:attrName>style.visibility</p:attrName>
                                        </p:attrNameLst>
                                      </p:cBhvr>
                                      <p:to>
                                        <p:strVal val="hidden"/>
                                      </p:to>
                                    </p:set>
                                  </p:childTnLst>
                                </p:cTn>
                              </p:par>
                              <p:par>
                                <p:cTn id="205" presetID="1" presetClass="exit" presetSubtype="0" fill="hold" grpId="1" nodeType="withEffect">
                                  <p:stCondLst>
                                    <p:cond delay="0"/>
                                  </p:stCondLst>
                                  <p:childTnLst>
                                    <p:set>
                                      <p:cBhvr>
                                        <p:cTn id="206" dur="1" fill="hold">
                                          <p:stCondLst>
                                            <p:cond delay="0"/>
                                          </p:stCondLst>
                                        </p:cTn>
                                        <p:tgtEl>
                                          <p:spTgt spid="42"/>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56"/>
                                        </p:tgtEl>
                                        <p:attrNameLst>
                                          <p:attrName>style.visibility</p:attrName>
                                        </p:attrNameLst>
                                      </p:cBhvr>
                                      <p:to>
                                        <p:strVal val="hidden"/>
                                      </p:to>
                                    </p:set>
                                  </p:childTnLst>
                                </p:cTn>
                              </p:par>
                              <p:par>
                                <p:cTn id="209" presetID="1" presetClass="exit" presetSubtype="0" fill="hold" grpId="1" nodeType="withEffect">
                                  <p:stCondLst>
                                    <p:cond delay="0"/>
                                  </p:stCondLst>
                                  <p:childTnLst>
                                    <p:set>
                                      <p:cBhvr>
                                        <p:cTn id="210" dur="1" fill="hold">
                                          <p:stCondLst>
                                            <p:cond delay="0"/>
                                          </p:stCondLst>
                                        </p:cTn>
                                        <p:tgtEl>
                                          <p:spTgt spid="5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65"/>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0" nodeType="clickEffect">
                                  <p:stCondLst>
                                    <p:cond delay="0"/>
                                  </p:stCondLst>
                                  <p:childTnLst>
                                    <p:set>
                                      <p:cBhvr>
                                        <p:cTn id="218" dur="1" fill="hold">
                                          <p:stCondLst>
                                            <p:cond delay="0"/>
                                          </p:stCondLst>
                                        </p:cTn>
                                        <p:tgtEl>
                                          <p:spTgt spid="64"/>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66"/>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animBg="1"/>
      <p:bldP spid="23" grpId="0" animBg="1"/>
      <p:bldP spid="24" grpId="0" animBg="1"/>
      <p:bldP spid="25" grpId="0" animBg="1"/>
      <p:bldP spid="26" grpId="0" animBg="1"/>
      <p:bldP spid="27" grpId="0" animBg="1"/>
      <p:bldP spid="28" grpId="0" animBg="1"/>
      <p:bldP spid="30" grpId="0" animBg="1"/>
      <p:bldP spid="31" grpId="0" animBg="1"/>
      <p:bldP spid="34" grpId="0" animBg="1"/>
      <p:bldP spid="35" grpId="0" animBg="1"/>
      <p:bldP spid="37" grpId="0" animBg="1"/>
      <p:bldP spid="38" grpId="0" animBg="1"/>
      <p:bldP spid="39" grpId="0" animBg="1"/>
      <p:bldP spid="40" grpId="0" animBg="1"/>
      <p:bldP spid="41" grpId="0" animBg="1"/>
      <p:bldP spid="3" grpId="0" animBg="1"/>
      <p:bldP spid="3" grpId="1" animBg="1"/>
      <p:bldP spid="42" grpId="0" animBg="1"/>
      <p:bldP spid="42" grpId="1" animBg="1"/>
      <p:bldP spid="53" grpId="0" animBg="1"/>
      <p:bldP spid="54" grpId="0" animBg="1"/>
      <p:bldP spid="55" grpId="0" animBg="1"/>
      <p:bldP spid="56" grpId="0" animBg="1"/>
      <p:bldP spid="56" grpId="1" animBg="1"/>
      <p:bldP spid="57" grpId="0" animBg="1"/>
      <p:bldP spid="58" grpId="0" animBg="1"/>
      <p:bldP spid="59" grpId="0" animBg="1"/>
      <p:bldP spid="59" grpId="1" animBg="1"/>
      <p:bldP spid="60" grpId="0" animBg="1"/>
      <p:bldP spid="61" grpId="0" animBg="1"/>
      <p:bldP spid="62" grpId="0" animBg="1"/>
      <p:bldP spid="63" grpId="0" animBg="1"/>
      <p:bldP spid="64" grpId="0" animBg="1"/>
      <p:bldP spid="65" grpId="0" animBg="1"/>
      <p:bldP spid="66" grpId="0" animBg="1"/>
      <p:bldP spid="6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05630" y="944724"/>
            <a:ext cx="8990870" cy="5850816"/>
          </a:xfrm>
          <a:noFill/>
        </p:spPr>
        <p:txBody>
          <a:bodyPr>
            <a:noAutofit/>
          </a:bodyPr>
          <a:lstStyle/>
          <a:p>
            <a:pPr marL="0" indent="0">
              <a:spcBef>
                <a:spcPts val="0"/>
              </a:spcBef>
              <a:spcAft>
                <a:spcPts val="800"/>
              </a:spcAft>
              <a:buNone/>
            </a:pPr>
            <a:r>
              <a:rPr lang="en-IN" sz="2200" b="1" dirty="0">
                <a:latin typeface="Cambria Math" panose="02040503050406030204" pitchFamily="18" charset="0"/>
                <a:ea typeface="Cambria Math" panose="02040503050406030204" pitchFamily="18" charset="0"/>
              </a:rPr>
              <a:t>procedure</a:t>
            </a:r>
            <a:r>
              <a:rPr lang="en-IN" sz="2200" dirty="0">
                <a:latin typeface="Cambria Math" panose="02040503050406030204" pitchFamily="18" charset="0"/>
                <a:ea typeface="Cambria Math" panose="02040503050406030204" pitchFamily="18" charset="0"/>
              </a:rPr>
              <a:t> queens (k, col, diag45, diag135)</a:t>
            </a:r>
          </a:p>
          <a:p>
            <a:pPr marL="0" indent="0">
              <a:spcBef>
                <a:spcPts val="0"/>
              </a:spcBef>
              <a:spcAft>
                <a:spcPts val="800"/>
              </a:spcAft>
              <a:buNone/>
            </a:pPr>
            <a:r>
              <a:rPr lang="en-IN" sz="2200" dirty="0">
                <a:latin typeface="Cambria Math" panose="02040503050406030204" pitchFamily="18" charset="0"/>
                <a:ea typeface="Cambria Math" panose="02040503050406030204" pitchFamily="18" charset="0"/>
              </a:rPr>
              <a:t>       {sol[1..k] is k-promising,</a:t>
            </a:r>
          </a:p>
          <a:p>
            <a:pPr marL="0" indent="0">
              <a:spcBef>
                <a:spcPts val="0"/>
              </a:spcBef>
              <a:spcAft>
                <a:spcPts val="800"/>
              </a:spcAft>
              <a:buNone/>
            </a:pPr>
            <a:r>
              <a:rPr lang="en-IN" sz="2200" dirty="0">
                <a:latin typeface="Cambria Math" panose="02040503050406030204" pitchFamily="18" charset="0"/>
                <a:ea typeface="Cambria Math" panose="02040503050406030204" pitchFamily="18" charset="0"/>
              </a:rPr>
              <a:t>        col = {sol[</a:t>
            </a:r>
            <a:r>
              <a:rPr lang="en-IN" sz="2200" dirty="0" err="1">
                <a:latin typeface="Cambria Math" panose="02040503050406030204" pitchFamily="18" charset="0"/>
                <a:ea typeface="Cambria Math" panose="02040503050406030204" pitchFamily="18" charset="0"/>
              </a:rPr>
              <a:t>i</a:t>
            </a:r>
            <a:r>
              <a:rPr lang="en-IN" sz="2200" dirty="0">
                <a:latin typeface="Cambria Math" panose="02040503050406030204" pitchFamily="18" charset="0"/>
                <a:ea typeface="Cambria Math" panose="02040503050406030204" pitchFamily="18" charset="0"/>
              </a:rPr>
              <a:t>] | 1≤i≤k},</a:t>
            </a:r>
          </a:p>
          <a:p>
            <a:pPr marL="0" indent="0">
              <a:spcBef>
                <a:spcPts val="0"/>
              </a:spcBef>
              <a:spcAft>
                <a:spcPts val="800"/>
              </a:spcAft>
              <a:buNone/>
            </a:pPr>
            <a:r>
              <a:rPr lang="en-IN" sz="2200" dirty="0">
                <a:latin typeface="Cambria Math" panose="02040503050406030204" pitchFamily="18" charset="0"/>
                <a:ea typeface="Cambria Math" panose="02040503050406030204" pitchFamily="18" charset="0"/>
              </a:rPr>
              <a:t>        diag45 = {sol[</a:t>
            </a:r>
            <a:r>
              <a:rPr lang="en-IN" sz="2200" dirty="0" err="1">
                <a:latin typeface="Cambria Math" panose="02040503050406030204" pitchFamily="18" charset="0"/>
                <a:ea typeface="Cambria Math" panose="02040503050406030204" pitchFamily="18" charset="0"/>
              </a:rPr>
              <a:t>i</a:t>
            </a:r>
            <a:r>
              <a:rPr lang="en-IN" sz="2200" dirty="0">
                <a:latin typeface="Cambria Math" panose="02040503050406030204" pitchFamily="18" charset="0"/>
                <a:ea typeface="Cambria Math" panose="02040503050406030204" pitchFamily="18" charset="0"/>
              </a:rPr>
              <a:t>]–i+1 | 1≤i≤k}, and</a:t>
            </a:r>
          </a:p>
          <a:p>
            <a:pPr marL="0" indent="0">
              <a:spcBef>
                <a:spcPts val="0"/>
              </a:spcBef>
              <a:spcAft>
                <a:spcPts val="800"/>
              </a:spcAft>
              <a:buNone/>
            </a:pPr>
            <a:r>
              <a:rPr lang="en-IN" sz="2200" dirty="0">
                <a:latin typeface="Cambria Math" panose="02040503050406030204" pitchFamily="18" charset="0"/>
                <a:ea typeface="Cambria Math" panose="02040503050406030204" pitchFamily="18" charset="0"/>
              </a:rPr>
              <a:t>        diag135 = {sol[</a:t>
            </a:r>
            <a:r>
              <a:rPr lang="en-IN" sz="2200" dirty="0" err="1">
                <a:latin typeface="Cambria Math" panose="02040503050406030204" pitchFamily="18" charset="0"/>
                <a:ea typeface="Cambria Math" panose="02040503050406030204" pitchFamily="18" charset="0"/>
              </a:rPr>
              <a:t>i</a:t>
            </a:r>
            <a:r>
              <a:rPr lang="en-IN" sz="2200" dirty="0">
                <a:latin typeface="Cambria Math" panose="02040503050406030204" pitchFamily="18" charset="0"/>
                <a:ea typeface="Cambria Math" panose="02040503050406030204" pitchFamily="18" charset="0"/>
              </a:rPr>
              <a:t>]+</a:t>
            </a:r>
            <a:r>
              <a:rPr lang="en-IN" sz="2200" dirty="0" err="1">
                <a:latin typeface="Cambria Math" panose="02040503050406030204" pitchFamily="18" charset="0"/>
                <a:ea typeface="Cambria Math" panose="02040503050406030204" pitchFamily="18" charset="0"/>
              </a:rPr>
              <a:t>i</a:t>
            </a:r>
            <a:r>
              <a:rPr lang="en-IN" sz="2200" dirty="0">
                <a:latin typeface="Cambria Math" panose="02040503050406030204" pitchFamily="18" charset="0"/>
                <a:ea typeface="Cambria Math" panose="02040503050406030204" pitchFamily="18" charset="0"/>
              </a:rPr>
              <a:t>–1 | 1≤i≤k}}</a:t>
            </a:r>
          </a:p>
          <a:p>
            <a:pPr marL="0" indent="0">
              <a:spcBef>
                <a:spcPts val="0"/>
              </a:spcBef>
              <a:spcAft>
                <a:spcPts val="800"/>
              </a:spcAft>
              <a:buNone/>
            </a:pPr>
            <a:r>
              <a:rPr lang="en-IN" sz="2200" dirty="0">
                <a:latin typeface="Cambria Math" panose="02040503050406030204" pitchFamily="18" charset="0"/>
                <a:ea typeface="Cambria Math" panose="02040503050406030204" pitchFamily="18" charset="0"/>
              </a:rPr>
              <a:t>       </a:t>
            </a:r>
            <a:r>
              <a:rPr lang="en-IN" sz="2200" b="1" dirty="0">
                <a:latin typeface="Cambria Math" panose="02040503050406030204" pitchFamily="18" charset="0"/>
                <a:ea typeface="Cambria Math" panose="02040503050406030204" pitchFamily="18" charset="0"/>
              </a:rPr>
              <a:t>if</a:t>
            </a:r>
            <a:r>
              <a:rPr lang="en-IN" sz="2200" dirty="0">
                <a:latin typeface="Cambria Math" panose="02040503050406030204" pitchFamily="18" charset="0"/>
                <a:ea typeface="Cambria Math" panose="02040503050406030204" pitchFamily="18" charset="0"/>
              </a:rPr>
              <a:t> k = 8 </a:t>
            </a:r>
            <a:r>
              <a:rPr lang="en-IN" sz="2200" b="1" dirty="0">
                <a:latin typeface="Cambria Math" panose="02040503050406030204" pitchFamily="18" charset="0"/>
                <a:ea typeface="Cambria Math" panose="02040503050406030204" pitchFamily="18" charset="0"/>
              </a:rPr>
              <a:t>then</a:t>
            </a:r>
            <a:r>
              <a:rPr lang="en-IN" sz="2200" dirty="0">
                <a:latin typeface="Cambria Math" panose="02040503050406030204" pitchFamily="18" charset="0"/>
                <a:ea typeface="Cambria Math" panose="02040503050406030204" pitchFamily="18" charset="0"/>
              </a:rPr>
              <a:t> {an 8-promising vector is a solution}</a:t>
            </a:r>
          </a:p>
          <a:p>
            <a:pPr marL="0" indent="0">
              <a:spcBef>
                <a:spcPts val="0"/>
              </a:spcBef>
              <a:spcAft>
                <a:spcPts val="800"/>
              </a:spcAft>
              <a:buNone/>
            </a:pPr>
            <a:r>
              <a:rPr lang="en-IN" sz="2200" b="1" dirty="0">
                <a:latin typeface="Cambria Math" panose="02040503050406030204" pitchFamily="18" charset="0"/>
                <a:ea typeface="Cambria Math" panose="02040503050406030204" pitchFamily="18" charset="0"/>
              </a:rPr>
              <a:t>                                write</a:t>
            </a:r>
            <a:r>
              <a:rPr lang="en-IN" sz="2200" dirty="0">
                <a:latin typeface="Cambria Math" panose="02040503050406030204" pitchFamily="18" charset="0"/>
                <a:ea typeface="Cambria Math" panose="02040503050406030204" pitchFamily="18" charset="0"/>
              </a:rPr>
              <a:t> sol</a:t>
            </a:r>
          </a:p>
          <a:p>
            <a:pPr marL="0" indent="0">
              <a:spcBef>
                <a:spcPts val="0"/>
              </a:spcBef>
              <a:spcAft>
                <a:spcPts val="800"/>
              </a:spcAft>
              <a:buNone/>
            </a:pPr>
            <a:r>
              <a:rPr lang="en-IN" sz="2200" dirty="0">
                <a:latin typeface="Cambria Math" panose="02040503050406030204" pitchFamily="18" charset="0"/>
                <a:ea typeface="Cambria Math" panose="02040503050406030204" pitchFamily="18" charset="0"/>
              </a:rPr>
              <a:t>       </a:t>
            </a:r>
            <a:r>
              <a:rPr lang="en-IN" sz="2200" b="1" dirty="0">
                <a:latin typeface="Cambria Math" panose="02040503050406030204" pitchFamily="18" charset="0"/>
                <a:ea typeface="Cambria Math" panose="02040503050406030204" pitchFamily="18" charset="0"/>
              </a:rPr>
              <a:t>else</a:t>
            </a:r>
            <a:r>
              <a:rPr lang="en-IN" sz="2200" dirty="0">
                <a:latin typeface="Cambria Math" panose="02040503050406030204" pitchFamily="18" charset="0"/>
                <a:ea typeface="Cambria Math" panose="02040503050406030204" pitchFamily="18" charset="0"/>
              </a:rPr>
              <a:t> {explore (k+1)-promising extensions of sol }</a:t>
            </a:r>
          </a:p>
          <a:p>
            <a:pPr marL="0" indent="0">
              <a:spcBef>
                <a:spcPts val="0"/>
              </a:spcBef>
              <a:spcAft>
                <a:spcPts val="800"/>
              </a:spcAft>
              <a:buNone/>
            </a:pPr>
            <a:r>
              <a:rPr lang="en-IN" sz="2200" b="1" dirty="0">
                <a:latin typeface="Cambria Math" panose="02040503050406030204" pitchFamily="18" charset="0"/>
                <a:ea typeface="Cambria Math" panose="02040503050406030204" pitchFamily="18" charset="0"/>
              </a:rPr>
              <a:t>               for</a:t>
            </a:r>
            <a:r>
              <a:rPr lang="en-IN" sz="2200" dirty="0">
                <a:latin typeface="Cambria Math" panose="02040503050406030204" pitchFamily="18" charset="0"/>
                <a:ea typeface="Cambria Math" panose="02040503050406030204" pitchFamily="18" charset="0"/>
              </a:rPr>
              <a:t> j ← 1 </a:t>
            </a:r>
            <a:r>
              <a:rPr lang="en-IN" sz="2200" b="1" dirty="0">
                <a:latin typeface="Cambria Math" panose="02040503050406030204" pitchFamily="18" charset="0"/>
                <a:ea typeface="Cambria Math" panose="02040503050406030204" pitchFamily="18" charset="0"/>
              </a:rPr>
              <a:t>to</a:t>
            </a:r>
            <a:r>
              <a:rPr lang="en-IN" sz="2200" dirty="0">
                <a:latin typeface="Cambria Math" panose="02040503050406030204" pitchFamily="18" charset="0"/>
                <a:ea typeface="Cambria Math" panose="02040503050406030204" pitchFamily="18" charset="0"/>
              </a:rPr>
              <a:t> 8 </a:t>
            </a:r>
            <a:r>
              <a:rPr lang="en-IN" sz="2200" b="1" dirty="0">
                <a:latin typeface="Cambria Math" panose="02040503050406030204" pitchFamily="18" charset="0"/>
                <a:ea typeface="Cambria Math" panose="02040503050406030204" pitchFamily="18" charset="0"/>
              </a:rPr>
              <a:t>do</a:t>
            </a:r>
            <a:r>
              <a:rPr lang="en-IN" sz="2200" dirty="0">
                <a:latin typeface="Cambria Math" panose="02040503050406030204" pitchFamily="18" charset="0"/>
                <a:ea typeface="Cambria Math" panose="02040503050406030204" pitchFamily="18" charset="0"/>
              </a:rPr>
              <a:t> </a:t>
            </a:r>
          </a:p>
          <a:p>
            <a:pPr marL="0" indent="0">
              <a:spcBef>
                <a:spcPts val="0"/>
              </a:spcBef>
              <a:spcAft>
                <a:spcPts val="800"/>
              </a:spcAft>
              <a:buNone/>
            </a:pPr>
            <a:r>
              <a:rPr lang="en-IN" sz="2200" dirty="0">
                <a:latin typeface="Cambria Math" panose="02040503050406030204" pitchFamily="18" charset="0"/>
                <a:ea typeface="Cambria Math" panose="02040503050406030204" pitchFamily="18" charset="0"/>
              </a:rPr>
              <a:t>	      </a:t>
            </a:r>
            <a:r>
              <a:rPr lang="en-IN" sz="2200" b="1" dirty="0">
                <a:latin typeface="Cambria Math" panose="02040503050406030204" pitchFamily="18" charset="0"/>
                <a:ea typeface="Cambria Math" panose="02040503050406030204" pitchFamily="18" charset="0"/>
              </a:rPr>
              <a:t>if</a:t>
            </a:r>
            <a:r>
              <a:rPr lang="en-IN" sz="2200" dirty="0">
                <a:latin typeface="Cambria Math" panose="02040503050406030204" pitchFamily="18" charset="0"/>
                <a:ea typeface="Cambria Math" panose="02040503050406030204" pitchFamily="18" charset="0"/>
              </a:rPr>
              <a:t> j ∉ col </a:t>
            </a:r>
            <a:r>
              <a:rPr lang="en-IN" sz="2200" b="1" dirty="0">
                <a:latin typeface="Cambria Math" panose="02040503050406030204" pitchFamily="18" charset="0"/>
                <a:ea typeface="Cambria Math" panose="02040503050406030204" pitchFamily="18" charset="0"/>
              </a:rPr>
              <a:t>and</a:t>
            </a:r>
            <a:r>
              <a:rPr lang="en-IN" sz="2200" dirty="0">
                <a:latin typeface="Cambria Math" panose="02040503050406030204" pitchFamily="18" charset="0"/>
                <a:ea typeface="Cambria Math" panose="02040503050406030204" pitchFamily="18" charset="0"/>
              </a:rPr>
              <a:t> j – k ∉ diag45  </a:t>
            </a:r>
            <a:r>
              <a:rPr lang="en-IN" sz="2200" b="1" dirty="0">
                <a:latin typeface="Cambria Math" panose="02040503050406030204" pitchFamily="18" charset="0"/>
                <a:ea typeface="Cambria Math" panose="02040503050406030204" pitchFamily="18" charset="0"/>
              </a:rPr>
              <a:t>and</a:t>
            </a:r>
            <a:r>
              <a:rPr lang="en-IN" sz="2200" dirty="0">
                <a:latin typeface="Cambria Math" panose="02040503050406030204" pitchFamily="18" charset="0"/>
                <a:ea typeface="Cambria Math" panose="02040503050406030204" pitchFamily="18" charset="0"/>
              </a:rPr>
              <a:t> j + k ∉ diag135 ∉ sol[k+1] ← j</a:t>
            </a:r>
          </a:p>
          <a:p>
            <a:pPr marL="0" indent="0">
              <a:spcBef>
                <a:spcPts val="0"/>
              </a:spcBef>
              <a:spcAft>
                <a:spcPts val="800"/>
              </a:spcAft>
              <a:buNone/>
            </a:pPr>
            <a:r>
              <a:rPr lang="en-IN" sz="2200" dirty="0">
                <a:latin typeface="Cambria Math" panose="02040503050406030204" pitchFamily="18" charset="0"/>
                <a:ea typeface="Cambria Math" panose="02040503050406030204" pitchFamily="18" charset="0"/>
              </a:rPr>
              <a:t>	      </a:t>
            </a:r>
            <a:r>
              <a:rPr lang="en-IN" sz="2200" b="1" dirty="0">
                <a:latin typeface="Cambria Math" panose="02040503050406030204" pitchFamily="18" charset="0"/>
                <a:ea typeface="Cambria Math" panose="02040503050406030204" pitchFamily="18" charset="0"/>
              </a:rPr>
              <a:t>then </a:t>
            </a:r>
            <a:r>
              <a:rPr lang="en-IN" sz="2200" dirty="0">
                <a:latin typeface="Cambria Math" panose="02040503050406030204" pitchFamily="18" charset="0"/>
                <a:ea typeface="Cambria Math" panose="02040503050406030204" pitchFamily="18" charset="0"/>
              </a:rPr>
              <a:t>sol[k+1]</a:t>
            </a:r>
            <a:r>
              <a:rPr lang="en-IN" sz="1600" dirty="0">
                <a:latin typeface="Cambria Math" panose="02040503050406030204" pitchFamily="18" charset="0"/>
                <a:ea typeface="Cambria Math" panose="02040503050406030204" pitchFamily="18" charset="0"/>
                <a:sym typeface="Wingdings" panose="05000000000000000000" pitchFamily="2" charset="2"/>
              </a:rPr>
              <a:t></a:t>
            </a:r>
            <a:r>
              <a:rPr lang="en-IN" sz="2200" dirty="0">
                <a:latin typeface="Cambria Math" panose="02040503050406030204" pitchFamily="18" charset="0"/>
                <a:ea typeface="Cambria Math" panose="02040503050406030204" pitchFamily="18" charset="0"/>
                <a:sym typeface="Wingdings" panose="05000000000000000000" pitchFamily="2" charset="2"/>
              </a:rPr>
              <a:t> j</a:t>
            </a:r>
            <a:endParaRPr lang="en-IN" sz="2200" dirty="0">
              <a:latin typeface="Cambria Math" panose="02040503050406030204" pitchFamily="18" charset="0"/>
              <a:ea typeface="Cambria Math" panose="02040503050406030204" pitchFamily="18" charset="0"/>
            </a:endParaRPr>
          </a:p>
          <a:p>
            <a:pPr marL="0" indent="0">
              <a:spcBef>
                <a:spcPts val="0"/>
              </a:spcBef>
              <a:spcAft>
                <a:spcPts val="800"/>
              </a:spcAft>
              <a:buNone/>
            </a:pPr>
            <a:r>
              <a:rPr lang="en-IN" sz="2200" dirty="0">
                <a:latin typeface="Cambria Math" panose="02040503050406030204" pitchFamily="18" charset="0"/>
                <a:ea typeface="Cambria Math" panose="02040503050406030204" pitchFamily="18" charset="0"/>
              </a:rPr>
              <a:t>                              {sol[1..k+1] is (k+1)-promising}</a:t>
            </a:r>
          </a:p>
          <a:p>
            <a:pPr marL="0" indent="0">
              <a:spcBef>
                <a:spcPts val="0"/>
              </a:spcBef>
              <a:spcAft>
                <a:spcPts val="800"/>
              </a:spcAft>
              <a:buNone/>
            </a:pPr>
            <a:r>
              <a:rPr lang="en-IN" sz="2200" dirty="0">
                <a:latin typeface="Cambria Math" panose="02040503050406030204" pitchFamily="18" charset="0"/>
                <a:ea typeface="Cambria Math" panose="02040503050406030204" pitchFamily="18" charset="0"/>
              </a:rPr>
              <a:t>                               queens(k + 1, col U {j}, diag45 U {j - k}, diag135 U {j + k})</a:t>
            </a:r>
          </a:p>
        </p:txBody>
      </p:sp>
      <p:sp>
        <p:nvSpPr>
          <p:cNvPr id="6" name="TextBox 5"/>
          <p:cNvSpPr txBox="1"/>
          <p:nvPr/>
        </p:nvSpPr>
        <p:spPr>
          <a:xfrm>
            <a:off x="1639058" y="68517"/>
            <a:ext cx="8885434" cy="769441"/>
          </a:xfrm>
          <a:prstGeom prst="rect">
            <a:avLst/>
          </a:prstGeom>
          <a:solidFill>
            <a:schemeClr val="accent1">
              <a:lumMod val="40000"/>
              <a:lumOff val="60000"/>
            </a:schemeClr>
          </a:solidFill>
        </p:spPr>
        <p:txBody>
          <a:bodyPr wrap="square" rtlCol="0">
            <a:spAutoFit/>
          </a:bodyPr>
          <a:lstStyle/>
          <a:p>
            <a:pPr algn="just"/>
            <a:r>
              <a:rPr lang="en-IN" sz="2200" dirty="0">
                <a:latin typeface="+mj-lt"/>
                <a:ea typeface="Cambria Math" panose="02040503050406030204" pitchFamily="18" charset="0"/>
              </a:rPr>
              <a:t>sol[1…8] is global array, for all solutions to the eight queens problem call queens(0, ∅, ∅, ∅)</a:t>
            </a:r>
          </a:p>
        </p:txBody>
      </p:sp>
    </p:spTree>
    <p:extLst>
      <p:ext uri="{BB962C8B-B14F-4D97-AF65-F5344CB8AC3E}">
        <p14:creationId xmlns:p14="http://schemas.microsoft.com/office/powerpoint/2010/main" val="160260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 - Queens State Space Tree</a:t>
            </a:r>
          </a:p>
        </p:txBody>
      </p:sp>
      <p:sp>
        <p:nvSpPr>
          <p:cNvPr id="4" name="Oval 3"/>
          <p:cNvSpPr/>
          <p:nvPr/>
        </p:nvSpPr>
        <p:spPr>
          <a:xfrm>
            <a:off x="2727868" y="220771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1891576" y="284627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1722552" y="323889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1722552" y="3655700"/>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2071588" y="322821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2071588" y="364502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p:cNvCxnSpPr>
            <a:stCxn id="6" idx="3"/>
            <a:endCxn id="9" idx="0"/>
          </p:cNvCxnSpPr>
          <p:nvPr/>
        </p:nvCxnSpPr>
        <p:spPr>
          <a:xfrm flipH="1">
            <a:off x="1794552" y="2969188"/>
            <a:ext cx="118112" cy="269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5"/>
            <a:endCxn id="11" idx="0"/>
          </p:cNvCxnSpPr>
          <p:nvPr/>
        </p:nvCxnSpPr>
        <p:spPr>
          <a:xfrm>
            <a:off x="2014488" y="2969188"/>
            <a:ext cx="129100" cy="259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4"/>
            <a:endCxn id="10" idx="0"/>
          </p:cNvCxnSpPr>
          <p:nvPr/>
        </p:nvCxnSpPr>
        <p:spPr>
          <a:xfrm>
            <a:off x="1794552" y="3382892"/>
            <a:ext cx="0" cy="272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4"/>
            <a:endCxn id="12" idx="0"/>
          </p:cNvCxnSpPr>
          <p:nvPr/>
        </p:nvCxnSpPr>
        <p:spPr>
          <a:xfrm>
            <a:off x="2143588" y="3372216"/>
            <a:ext cx="0" cy="272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4" idx="3"/>
            <a:endCxn id="6" idx="0"/>
          </p:cNvCxnSpPr>
          <p:nvPr/>
        </p:nvCxnSpPr>
        <p:spPr>
          <a:xfrm flipH="1">
            <a:off x="1963576" y="2330624"/>
            <a:ext cx="785380" cy="515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 idx="4"/>
            <a:endCxn id="78" idx="0"/>
          </p:cNvCxnSpPr>
          <p:nvPr/>
        </p:nvCxnSpPr>
        <p:spPr>
          <a:xfrm flipH="1">
            <a:off x="2798706" y="2351712"/>
            <a:ext cx="1162" cy="50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 idx="5"/>
            <a:endCxn id="92" idx="0"/>
          </p:cNvCxnSpPr>
          <p:nvPr/>
        </p:nvCxnSpPr>
        <p:spPr>
          <a:xfrm>
            <a:off x="2850781" y="2330624"/>
            <a:ext cx="769887" cy="532808"/>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595872" y="3342336"/>
            <a:ext cx="180000" cy="369332"/>
          </a:xfrm>
          <a:prstGeom prst="rect">
            <a:avLst/>
          </a:prstGeom>
          <a:noFill/>
        </p:spPr>
        <p:txBody>
          <a:bodyPr wrap="square" rtlCol="0">
            <a:spAutoFit/>
          </a:bodyPr>
          <a:lstStyle/>
          <a:p>
            <a:pPr algn="ctr"/>
            <a:r>
              <a:rPr lang="en-IN" dirty="0"/>
              <a:t>4</a:t>
            </a:r>
          </a:p>
        </p:txBody>
      </p:sp>
      <p:sp>
        <p:nvSpPr>
          <p:cNvPr id="46" name="TextBox 45"/>
          <p:cNvSpPr txBox="1"/>
          <p:nvPr/>
        </p:nvSpPr>
        <p:spPr>
          <a:xfrm>
            <a:off x="1657224" y="2883440"/>
            <a:ext cx="180000" cy="369332"/>
          </a:xfrm>
          <a:prstGeom prst="rect">
            <a:avLst/>
          </a:prstGeom>
          <a:noFill/>
        </p:spPr>
        <p:txBody>
          <a:bodyPr wrap="square" rtlCol="0">
            <a:spAutoFit/>
          </a:bodyPr>
          <a:lstStyle/>
          <a:p>
            <a:pPr algn="ctr"/>
            <a:r>
              <a:rPr lang="en-IN" dirty="0"/>
              <a:t>3</a:t>
            </a:r>
          </a:p>
        </p:txBody>
      </p:sp>
      <p:sp>
        <p:nvSpPr>
          <p:cNvPr id="47" name="TextBox 46"/>
          <p:cNvSpPr txBox="1"/>
          <p:nvPr/>
        </p:nvSpPr>
        <p:spPr>
          <a:xfrm>
            <a:off x="2163688" y="2334668"/>
            <a:ext cx="180000" cy="369332"/>
          </a:xfrm>
          <a:prstGeom prst="rect">
            <a:avLst/>
          </a:prstGeom>
          <a:noFill/>
        </p:spPr>
        <p:txBody>
          <a:bodyPr wrap="square" rtlCol="0">
            <a:spAutoFit/>
          </a:bodyPr>
          <a:lstStyle/>
          <a:p>
            <a:pPr algn="ctr"/>
            <a:r>
              <a:rPr lang="en-IN" dirty="0"/>
              <a:t>2</a:t>
            </a:r>
          </a:p>
        </p:txBody>
      </p:sp>
      <p:sp>
        <p:nvSpPr>
          <p:cNvPr id="48" name="TextBox 47"/>
          <p:cNvSpPr txBox="1"/>
          <p:nvPr/>
        </p:nvSpPr>
        <p:spPr>
          <a:xfrm>
            <a:off x="2081568" y="2883440"/>
            <a:ext cx="180000" cy="369332"/>
          </a:xfrm>
          <a:prstGeom prst="rect">
            <a:avLst/>
          </a:prstGeom>
          <a:noFill/>
        </p:spPr>
        <p:txBody>
          <a:bodyPr wrap="square" rtlCol="0">
            <a:spAutoFit/>
          </a:bodyPr>
          <a:lstStyle/>
          <a:p>
            <a:pPr algn="ctr"/>
            <a:r>
              <a:rPr lang="en-IN" dirty="0"/>
              <a:t>4</a:t>
            </a:r>
          </a:p>
        </p:txBody>
      </p:sp>
      <p:sp>
        <p:nvSpPr>
          <p:cNvPr id="49" name="TextBox 48"/>
          <p:cNvSpPr txBox="1"/>
          <p:nvPr/>
        </p:nvSpPr>
        <p:spPr>
          <a:xfrm>
            <a:off x="2148792" y="3328620"/>
            <a:ext cx="180000" cy="369332"/>
          </a:xfrm>
          <a:prstGeom prst="rect">
            <a:avLst/>
          </a:prstGeom>
          <a:noFill/>
        </p:spPr>
        <p:txBody>
          <a:bodyPr wrap="square" rtlCol="0">
            <a:spAutoFit/>
          </a:bodyPr>
          <a:lstStyle/>
          <a:p>
            <a:pPr algn="ctr"/>
            <a:r>
              <a:rPr lang="en-IN" dirty="0"/>
              <a:t>3</a:t>
            </a:r>
          </a:p>
        </p:txBody>
      </p:sp>
      <p:sp>
        <p:nvSpPr>
          <p:cNvPr id="78" name="Oval 77"/>
          <p:cNvSpPr/>
          <p:nvPr/>
        </p:nvSpPr>
        <p:spPr>
          <a:xfrm>
            <a:off x="2726706" y="285351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p:cNvSpPr/>
          <p:nvPr/>
        </p:nvSpPr>
        <p:spPr>
          <a:xfrm>
            <a:off x="2557682" y="3246128"/>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p:cNvSpPr/>
          <p:nvPr/>
        </p:nvSpPr>
        <p:spPr>
          <a:xfrm>
            <a:off x="2557682" y="366293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p:cNvSpPr/>
          <p:nvPr/>
        </p:nvSpPr>
        <p:spPr>
          <a:xfrm>
            <a:off x="2906718" y="323545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p:cNvSpPr/>
          <p:nvPr/>
        </p:nvSpPr>
        <p:spPr>
          <a:xfrm>
            <a:off x="2906718" y="3652260"/>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3" name="Straight Connector 82"/>
          <p:cNvCxnSpPr>
            <a:stCxn id="78" idx="3"/>
            <a:endCxn id="79" idx="0"/>
          </p:cNvCxnSpPr>
          <p:nvPr/>
        </p:nvCxnSpPr>
        <p:spPr>
          <a:xfrm flipH="1">
            <a:off x="2629682" y="2976424"/>
            <a:ext cx="118112" cy="269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8" idx="5"/>
            <a:endCxn id="81" idx="0"/>
          </p:cNvCxnSpPr>
          <p:nvPr/>
        </p:nvCxnSpPr>
        <p:spPr>
          <a:xfrm>
            <a:off x="2849618" y="2976424"/>
            <a:ext cx="129100" cy="259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9" idx="4"/>
            <a:endCxn id="80" idx="0"/>
          </p:cNvCxnSpPr>
          <p:nvPr/>
        </p:nvCxnSpPr>
        <p:spPr>
          <a:xfrm>
            <a:off x="2629682" y="3390128"/>
            <a:ext cx="0" cy="272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1" idx="4"/>
            <a:endCxn id="82" idx="0"/>
          </p:cNvCxnSpPr>
          <p:nvPr/>
        </p:nvCxnSpPr>
        <p:spPr>
          <a:xfrm>
            <a:off x="2978718" y="3379452"/>
            <a:ext cx="0" cy="272808"/>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431002" y="3349572"/>
            <a:ext cx="180000" cy="369332"/>
          </a:xfrm>
          <a:prstGeom prst="rect">
            <a:avLst/>
          </a:prstGeom>
          <a:noFill/>
        </p:spPr>
        <p:txBody>
          <a:bodyPr wrap="square" rtlCol="0">
            <a:spAutoFit/>
          </a:bodyPr>
          <a:lstStyle/>
          <a:p>
            <a:pPr algn="ctr"/>
            <a:r>
              <a:rPr lang="en-IN" dirty="0"/>
              <a:t>4</a:t>
            </a:r>
          </a:p>
        </p:txBody>
      </p:sp>
      <p:sp>
        <p:nvSpPr>
          <p:cNvPr id="88" name="TextBox 87"/>
          <p:cNvSpPr txBox="1"/>
          <p:nvPr/>
        </p:nvSpPr>
        <p:spPr>
          <a:xfrm>
            <a:off x="2492354" y="2890676"/>
            <a:ext cx="180000" cy="369332"/>
          </a:xfrm>
          <a:prstGeom prst="rect">
            <a:avLst/>
          </a:prstGeom>
          <a:noFill/>
        </p:spPr>
        <p:txBody>
          <a:bodyPr wrap="square" rtlCol="0">
            <a:spAutoFit/>
          </a:bodyPr>
          <a:lstStyle/>
          <a:p>
            <a:pPr algn="ctr"/>
            <a:r>
              <a:rPr lang="en-IN" dirty="0"/>
              <a:t>2</a:t>
            </a:r>
          </a:p>
        </p:txBody>
      </p:sp>
      <p:sp>
        <p:nvSpPr>
          <p:cNvPr id="89" name="TextBox 88"/>
          <p:cNvSpPr txBox="1"/>
          <p:nvPr/>
        </p:nvSpPr>
        <p:spPr>
          <a:xfrm>
            <a:off x="2916698" y="2890676"/>
            <a:ext cx="180000" cy="369332"/>
          </a:xfrm>
          <a:prstGeom prst="rect">
            <a:avLst/>
          </a:prstGeom>
          <a:noFill/>
        </p:spPr>
        <p:txBody>
          <a:bodyPr wrap="square" rtlCol="0">
            <a:spAutoFit/>
          </a:bodyPr>
          <a:lstStyle/>
          <a:p>
            <a:pPr algn="ctr"/>
            <a:r>
              <a:rPr lang="en-IN" dirty="0"/>
              <a:t>4</a:t>
            </a:r>
          </a:p>
        </p:txBody>
      </p:sp>
      <p:sp>
        <p:nvSpPr>
          <p:cNvPr id="90" name="TextBox 89"/>
          <p:cNvSpPr txBox="1"/>
          <p:nvPr/>
        </p:nvSpPr>
        <p:spPr>
          <a:xfrm>
            <a:off x="2983922" y="3335856"/>
            <a:ext cx="180000" cy="369332"/>
          </a:xfrm>
          <a:prstGeom prst="rect">
            <a:avLst/>
          </a:prstGeom>
          <a:noFill/>
        </p:spPr>
        <p:txBody>
          <a:bodyPr wrap="square" rtlCol="0">
            <a:spAutoFit/>
          </a:bodyPr>
          <a:lstStyle/>
          <a:p>
            <a:pPr algn="ctr"/>
            <a:r>
              <a:rPr lang="en-IN" dirty="0"/>
              <a:t>2</a:t>
            </a:r>
          </a:p>
        </p:txBody>
      </p:sp>
      <p:sp>
        <p:nvSpPr>
          <p:cNvPr id="92" name="Oval 91"/>
          <p:cNvSpPr/>
          <p:nvPr/>
        </p:nvSpPr>
        <p:spPr>
          <a:xfrm>
            <a:off x="3548667" y="286343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Oval 92"/>
          <p:cNvSpPr/>
          <p:nvPr/>
        </p:nvSpPr>
        <p:spPr>
          <a:xfrm>
            <a:off x="3379643" y="3256048"/>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p:cNvSpPr/>
          <p:nvPr/>
        </p:nvSpPr>
        <p:spPr>
          <a:xfrm>
            <a:off x="3379643" y="367285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Oval 94"/>
          <p:cNvSpPr/>
          <p:nvPr/>
        </p:nvSpPr>
        <p:spPr>
          <a:xfrm>
            <a:off x="3728679" y="324537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95"/>
          <p:cNvSpPr/>
          <p:nvPr/>
        </p:nvSpPr>
        <p:spPr>
          <a:xfrm>
            <a:off x="3728679" y="3662180"/>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7" name="Straight Connector 96"/>
          <p:cNvCxnSpPr>
            <a:stCxn id="92" idx="3"/>
            <a:endCxn id="93" idx="0"/>
          </p:cNvCxnSpPr>
          <p:nvPr/>
        </p:nvCxnSpPr>
        <p:spPr>
          <a:xfrm flipH="1">
            <a:off x="3451643" y="2986344"/>
            <a:ext cx="118112" cy="269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2" idx="5"/>
            <a:endCxn id="95" idx="0"/>
          </p:cNvCxnSpPr>
          <p:nvPr/>
        </p:nvCxnSpPr>
        <p:spPr>
          <a:xfrm>
            <a:off x="3671579" y="2986344"/>
            <a:ext cx="129100" cy="259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3" idx="4"/>
            <a:endCxn id="94" idx="0"/>
          </p:cNvCxnSpPr>
          <p:nvPr/>
        </p:nvCxnSpPr>
        <p:spPr>
          <a:xfrm>
            <a:off x="3451643" y="3400048"/>
            <a:ext cx="0" cy="272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5" idx="4"/>
            <a:endCxn id="96" idx="0"/>
          </p:cNvCxnSpPr>
          <p:nvPr/>
        </p:nvCxnSpPr>
        <p:spPr>
          <a:xfrm>
            <a:off x="3800679" y="3389372"/>
            <a:ext cx="0" cy="272808"/>
          </a:xfrm>
          <a:prstGeom prst="line">
            <a:avLst/>
          </a:prstGeom>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252963" y="3359492"/>
            <a:ext cx="180000" cy="369332"/>
          </a:xfrm>
          <a:prstGeom prst="rect">
            <a:avLst/>
          </a:prstGeom>
          <a:noFill/>
        </p:spPr>
        <p:txBody>
          <a:bodyPr wrap="square" rtlCol="0">
            <a:spAutoFit/>
          </a:bodyPr>
          <a:lstStyle/>
          <a:p>
            <a:pPr algn="ctr"/>
            <a:r>
              <a:rPr lang="en-IN" dirty="0"/>
              <a:t>3</a:t>
            </a:r>
          </a:p>
        </p:txBody>
      </p:sp>
      <p:sp>
        <p:nvSpPr>
          <p:cNvPr id="102" name="TextBox 101"/>
          <p:cNvSpPr txBox="1"/>
          <p:nvPr/>
        </p:nvSpPr>
        <p:spPr>
          <a:xfrm>
            <a:off x="3314315" y="2900596"/>
            <a:ext cx="180000" cy="369332"/>
          </a:xfrm>
          <a:prstGeom prst="rect">
            <a:avLst/>
          </a:prstGeom>
          <a:noFill/>
        </p:spPr>
        <p:txBody>
          <a:bodyPr wrap="square" rtlCol="0">
            <a:spAutoFit/>
          </a:bodyPr>
          <a:lstStyle/>
          <a:p>
            <a:pPr algn="ctr"/>
            <a:r>
              <a:rPr lang="en-IN" dirty="0"/>
              <a:t>2</a:t>
            </a:r>
          </a:p>
        </p:txBody>
      </p:sp>
      <p:sp>
        <p:nvSpPr>
          <p:cNvPr id="103" name="TextBox 102"/>
          <p:cNvSpPr txBox="1"/>
          <p:nvPr/>
        </p:nvSpPr>
        <p:spPr>
          <a:xfrm>
            <a:off x="3738659" y="2900596"/>
            <a:ext cx="180000" cy="369332"/>
          </a:xfrm>
          <a:prstGeom prst="rect">
            <a:avLst/>
          </a:prstGeom>
          <a:noFill/>
        </p:spPr>
        <p:txBody>
          <a:bodyPr wrap="square" rtlCol="0">
            <a:spAutoFit/>
          </a:bodyPr>
          <a:lstStyle/>
          <a:p>
            <a:pPr algn="ctr"/>
            <a:r>
              <a:rPr lang="en-IN" dirty="0"/>
              <a:t>3</a:t>
            </a:r>
          </a:p>
        </p:txBody>
      </p:sp>
      <p:sp>
        <p:nvSpPr>
          <p:cNvPr id="104" name="TextBox 103"/>
          <p:cNvSpPr txBox="1"/>
          <p:nvPr/>
        </p:nvSpPr>
        <p:spPr>
          <a:xfrm>
            <a:off x="3805883" y="3345776"/>
            <a:ext cx="180000" cy="369332"/>
          </a:xfrm>
          <a:prstGeom prst="rect">
            <a:avLst/>
          </a:prstGeom>
          <a:noFill/>
        </p:spPr>
        <p:txBody>
          <a:bodyPr wrap="square" rtlCol="0">
            <a:spAutoFit/>
          </a:bodyPr>
          <a:lstStyle/>
          <a:p>
            <a:pPr algn="ctr"/>
            <a:r>
              <a:rPr lang="en-IN" dirty="0"/>
              <a:t>2</a:t>
            </a:r>
          </a:p>
        </p:txBody>
      </p:sp>
      <p:sp>
        <p:nvSpPr>
          <p:cNvPr id="106" name="TextBox 105"/>
          <p:cNvSpPr txBox="1"/>
          <p:nvPr/>
        </p:nvSpPr>
        <p:spPr>
          <a:xfrm>
            <a:off x="2645324" y="2468978"/>
            <a:ext cx="180000" cy="369332"/>
          </a:xfrm>
          <a:prstGeom prst="rect">
            <a:avLst/>
          </a:prstGeom>
          <a:noFill/>
        </p:spPr>
        <p:txBody>
          <a:bodyPr wrap="square" rtlCol="0">
            <a:spAutoFit/>
          </a:bodyPr>
          <a:lstStyle/>
          <a:p>
            <a:pPr algn="ctr"/>
            <a:r>
              <a:rPr lang="en-IN" dirty="0"/>
              <a:t>3</a:t>
            </a:r>
          </a:p>
        </p:txBody>
      </p:sp>
      <p:sp>
        <p:nvSpPr>
          <p:cNvPr id="107" name="TextBox 106"/>
          <p:cNvSpPr txBox="1"/>
          <p:nvPr/>
        </p:nvSpPr>
        <p:spPr>
          <a:xfrm>
            <a:off x="3235723" y="2334668"/>
            <a:ext cx="180000" cy="369332"/>
          </a:xfrm>
          <a:prstGeom prst="rect">
            <a:avLst/>
          </a:prstGeom>
          <a:noFill/>
        </p:spPr>
        <p:txBody>
          <a:bodyPr wrap="square" rtlCol="0">
            <a:spAutoFit/>
          </a:bodyPr>
          <a:lstStyle/>
          <a:p>
            <a:pPr algn="ctr"/>
            <a:r>
              <a:rPr lang="en-IN" dirty="0"/>
              <a:t>4</a:t>
            </a:r>
          </a:p>
        </p:txBody>
      </p:sp>
      <p:sp>
        <p:nvSpPr>
          <p:cNvPr id="108" name="Oval 107"/>
          <p:cNvSpPr/>
          <p:nvPr/>
        </p:nvSpPr>
        <p:spPr>
          <a:xfrm>
            <a:off x="5529485" y="219974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Oval 108"/>
          <p:cNvSpPr/>
          <p:nvPr/>
        </p:nvSpPr>
        <p:spPr>
          <a:xfrm>
            <a:off x="4693193" y="2838310"/>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Oval 109"/>
          <p:cNvSpPr/>
          <p:nvPr/>
        </p:nvSpPr>
        <p:spPr>
          <a:xfrm>
            <a:off x="4524169" y="323092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Oval 110"/>
          <p:cNvSpPr/>
          <p:nvPr/>
        </p:nvSpPr>
        <p:spPr>
          <a:xfrm>
            <a:off x="4524169" y="364773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Oval 111"/>
          <p:cNvSpPr/>
          <p:nvPr/>
        </p:nvSpPr>
        <p:spPr>
          <a:xfrm>
            <a:off x="4873205" y="3220250"/>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Oval 112"/>
          <p:cNvSpPr/>
          <p:nvPr/>
        </p:nvSpPr>
        <p:spPr>
          <a:xfrm>
            <a:off x="4873205" y="3637058"/>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4" name="Straight Connector 113"/>
          <p:cNvCxnSpPr>
            <a:stCxn id="109" idx="3"/>
            <a:endCxn id="110" idx="0"/>
          </p:cNvCxnSpPr>
          <p:nvPr/>
        </p:nvCxnSpPr>
        <p:spPr>
          <a:xfrm flipH="1">
            <a:off x="4596169" y="2961222"/>
            <a:ext cx="118112" cy="269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5"/>
            <a:endCxn id="112" idx="0"/>
          </p:cNvCxnSpPr>
          <p:nvPr/>
        </p:nvCxnSpPr>
        <p:spPr>
          <a:xfrm>
            <a:off x="4816105" y="2961222"/>
            <a:ext cx="129100" cy="259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10" idx="4"/>
            <a:endCxn id="111" idx="0"/>
          </p:cNvCxnSpPr>
          <p:nvPr/>
        </p:nvCxnSpPr>
        <p:spPr>
          <a:xfrm>
            <a:off x="4596169" y="3374926"/>
            <a:ext cx="0" cy="272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2" idx="4"/>
            <a:endCxn id="113" idx="0"/>
          </p:cNvCxnSpPr>
          <p:nvPr/>
        </p:nvCxnSpPr>
        <p:spPr>
          <a:xfrm>
            <a:off x="4945205" y="3364250"/>
            <a:ext cx="0" cy="272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8" idx="3"/>
            <a:endCxn id="109" idx="0"/>
          </p:cNvCxnSpPr>
          <p:nvPr/>
        </p:nvCxnSpPr>
        <p:spPr>
          <a:xfrm flipH="1">
            <a:off x="4765193" y="2322658"/>
            <a:ext cx="785380" cy="515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8" idx="4"/>
            <a:endCxn id="126" idx="0"/>
          </p:cNvCxnSpPr>
          <p:nvPr/>
        </p:nvCxnSpPr>
        <p:spPr>
          <a:xfrm flipH="1">
            <a:off x="5600323" y="2343746"/>
            <a:ext cx="1162" cy="50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08" idx="5"/>
            <a:endCxn id="139" idx="0"/>
          </p:cNvCxnSpPr>
          <p:nvPr/>
        </p:nvCxnSpPr>
        <p:spPr>
          <a:xfrm>
            <a:off x="5652398" y="2322658"/>
            <a:ext cx="769887" cy="532808"/>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4397489" y="3334370"/>
            <a:ext cx="180000" cy="369332"/>
          </a:xfrm>
          <a:prstGeom prst="rect">
            <a:avLst/>
          </a:prstGeom>
          <a:noFill/>
        </p:spPr>
        <p:txBody>
          <a:bodyPr wrap="square" rtlCol="0">
            <a:spAutoFit/>
          </a:bodyPr>
          <a:lstStyle/>
          <a:p>
            <a:pPr algn="ctr"/>
            <a:r>
              <a:rPr lang="en-IN" dirty="0"/>
              <a:t>4</a:t>
            </a:r>
          </a:p>
        </p:txBody>
      </p:sp>
      <p:sp>
        <p:nvSpPr>
          <p:cNvPr id="122" name="TextBox 121"/>
          <p:cNvSpPr txBox="1"/>
          <p:nvPr/>
        </p:nvSpPr>
        <p:spPr>
          <a:xfrm>
            <a:off x="4458841" y="2875474"/>
            <a:ext cx="180000" cy="369332"/>
          </a:xfrm>
          <a:prstGeom prst="rect">
            <a:avLst/>
          </a:prstGeom>
          <a:noFill/>
        </p:spPr>
        <p:txBody>
          <a:bodyPr wrap="square" rtlCol="0">
            <a:spAutoFit/>
          </a:bodyPr>
          <a:lstStyle/>
          <a:p>
            <a:pPr algn="ctr"/>
            <a:r>
              <a:rPr lang="en-IN" dirty="0"/>
              <a:t>3</a:t>
            </a:r>
          </a:p>
        </p:txBody>
      </p:sp>
      <p:sp>
        <p:nvSpPr>
          <p:cNvPr id="123" name="TextBox 122"/>
          <p:cNvSpPr txBox="1"/>
          <p:nvPr/>
        </p:nvSpPr>
        <p:spPr>
          <a:xfrm>
            <a:off x="4965305" y="2326702"/>
            <a:ext cx="180000" cy="369332"/>
          </a:xfrm>
          <a:prstGeom prst="rect">
            <a:avLst/>
          </a:prstGeom>
          <a:noFill/>
        </p:spPr>
        <p:txBody>
          <a:bodyPr wrap="square" rtlCol="0">
            <a:spAutoFit/>
          </a:bodyPr>
          <a:lstStyle/>
          <a:p>
            <a:pPr algn="ctr"/>
            <a:r>
              <a:rPr lang="en-IN" dirty="0"/>
              <a:t>1</a:t>
            </a:r>
          </a:p>
        </p:txBody>
      </p:sp>
      <p:sp>
        <p:nvSpPr>
          <p:cNvPr id="124" name="TextBox 123"/>
          <p:cNvSpPr txBox="1"/>
          <p:nvPr/>
        </p:nvSpPr>
        <p:spPr>
          <a:xfrm>
            <a:off x="4883185" y="2875474"/>
            <a:ext cx="180000" cy="369332"/>
          </a:xfrm>
          <a:prstGeom prst="rect">
            <a:avLst/>
          </a:prstGeom>
          <a:noFill/>
        </p:spPr>
        <p:txBody>
          <a:bodyPr wrap="square" rtlCol="0">
            <a:spAutoFit/>
          </a:bodyPr>
          <a:lstStyle/>
          <a:p>
            <a:pPr algn="ctr"/>
            <a:r>
              <a:rPr lang="en-IN" dirty="0"/>
              <a:t>4</a:t>
            </a:r>
          </a:p>
        </p:txBody>
      </p:sp>
      <p:sp>
        <p:nvSpPr>
          <p:cNvPr id="125" name="TextBox 124"/>
          <p:cNvSpPr txBox="1"/>
          <p:nvPr/>
        </p:nvSpPr>
        <p:spPr>
          <a:xfrm>
            <a:off x="4950409" y="3320654"/>
            <a:ext cx="180000" cy="369332"/>
          </a:xfrm>
          <a:prstGeom prst="rect">
            <a:avLst/>
          </a:prstGeom>
          <a:noFill/>
        </p:spPr>
        <p:txBody>
          <a:bodyPr wrap="square" rtlCol="0">
            <a:spAutoFit/>
          </a:bodyPr>
          <a:lstStyle/>
          <a:p>
            <a:pPr algn="ctr"/>
            <a:r>
              <a:rPr lang="en-IN" dirty="0"/>
              <a:t>3</a:t>
            </a:r>
          </a:p>
        </p:txBody>
      </p:sp>
      <p:sp>
        <p:nvSpPr>
          <p:cNvPr id="126" name="Oval 125"/>
          <p:cNvSpPr/>
          <p:nvPr/>
        </p:nvSpPr>
        <p:spPr>
          <a:xfrm>
            <a:off x="5528323" y="284554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Oval 126"/>
          <p:cNvSpPr/>
          <p:nvPr/>
        </p:nvSpPr>
        <p:spPr>
          <a:xfrm>
            <a:off x="5359299" y="32381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Oval 127"/>
          <p:cNvSpPr/>
          <p:nvPr/>
        </p:nvSpPr>
        <p:spPr>
          <a:xfrm>
            <a:off x="5359299" y="3654970"/>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Oval 128"/>
          <p:cNvSpPr/>
          <p:nvPr/>
        </p:nvSpPr>
        <p:spPr>
          <a:xfrm>
            <a:off x="5708335" y="322748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Oval 129"/>
          <p:cNvSpPr/>
          <p:nvPr/>
        </p:nvSpPr>
        <p:spPr>
          <a:xfrm>
            <a:off x="5708335" y="364429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1" name="Straight Connector 130"/>
          <p:cNvCxnSpPr>
            <a:stCxn id="126" idx="3"/>
            <a:endCxn id="127" idx="0"/>
          </p:cNvCxnSpPr>
          <p:nvPr/>
        </p:nvCxnSpPr>
        <p:spPr>
          <a:xfrm flipH="1">
            <a:off x="5431299" y="2968458"/>
            <a:ext cx="118112" cy="269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26" idx="5"/>
            <a:endCxn id="129" idx="0"/>
          </p:cNvCxnSpPr>
          <p:nvPr/>
        </p:nvCxnSpPr>
        <p:spPr>
          <a:xfrm>
            <a:off x="5651235" y="2968458"/>
            <a:ext cx="129100" cy="259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27" idx="4"/>
            <a:endCxn id="128" idx="0"/>
          </p:cNvCxnSpPr>
          <p:nvPr/>
        </p:nvCxnSpPr>
        <p:spPr>
          <a:xfrm>
            <a:off x="5431299" y="3382162"/>
            <a:ext cx="0" cy="272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29" idx="4"/>
            <a:endCxn id="130" idx="0"/>
          </p:cNvCxnSpPr>
          <p:nvPr/>
        </p:nvCxnSpPr>
        <p:spPr>
          <a:xfrm>
            <a:off x="5780335" y="3371486"/>
            <a:ext cx="0" cy="272808"/>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5232619" y="3341606"/>
            <a:ext cx="180000" cy="369332"/>
          </a:xfrm>
          <a:prstGeom prst="rect">
            <a:avLst/>
          </a:prstGeom>
          <a:noFill/>
        </p:spPr>
        <p:txBody>
          <a:bodyPr wrap="square" rtlCol="0">
            <a:spAutoFit/>
          </a:bodyPr>
          <a:lstStyle/>
          <a:p>
            <a:pPr algn="ctr"/>
            <a:r>
              <a:rPr lang="en-IN" dirty="0"/>
              <a:t>4</a:t>
            </a:r>
          </a:p>
        </p:txBody>
      </p:sp>
      <p:sp>
        <p:nvSpPr>
          <p:cNvPr id="136" name="TextBox 135"/>
          <p:cNvSpPr txBox="1"/>
          <p:nvPr/>
        </p:nvSpPr>
        <p:spPr>
          <a:xfrm>
            <a:off x="5293971" y="2882710"/>
            <a:ext cx="180000" cy="369332"/>
          </a:xfrm>
          <a:prstGeom prst="rect">
            <a:avLst/>
          </a:prstGeom>
          <a:noFill/>
        </p:spPr>
        <p:txBody>
          <a:bodyPr wrap="square" rtlCol="0">
            <a:spAutoFit/>
          </a:bodyPr>
          <a:lstStyle/>
          <a:p>
            <a:pPr algn="ctr"/>
            <a:r>
              <a:rPr lang="en-IN" dirty="0"/>
              <a:t>1</a:t>
            </a:r>
          </a:p>
        </p:txBody>
      </p:sp>
      <p:sp>
        <p:nvSpPr>
          <p:cNvPr id="137" name="TextBox 136"/>
          <p:cNvSpPr txBox="1"/>
          <p:nvPr/>
        </p:nvSpPr>
        <p:spPr>
          <a:xfrm>
            <a:off x="5718315" y="2882710"/>
            <a:ext cx="180000" cy="369332"/>
          </a:xfrm>
          <a:prstGeom prst="rect">
            <a:avLst/>
          </a:prstGeom>
          <a:noFill/>
        </p:spPr>
        <p:txBody>
          <a:bodyPr wrap="square" rtlCol="0">
            <a:spAutoFit/>
          </a:bodyPr>
          <a:lstStyle/>
          <a:p>
            <a:pPr algn="ctr"/>
            <a:r>
              <a:rPr lang="en-IN" dirty="0"/>
              <a:t>4</a:t>
            </a:r>
          </a:p>
        </p:txBody>
      </p:sp>
      <p:sp>
        <p:nvSpPr>
          <p:cNvPr id="138" name="TextBox 137"/>
          <p:cNvSpPr txBox="1"/>
          <p:nvPr/>
        </p:nvSpPr>
        <p:spPr>
          <a:xfrm>
            <a:off x="5785539" y="3327890"/>
            <a:ext cx="180000" cy="369332"/>
          </a:xfrm>
          <a:prstGeom prst="rect">
            <a:avLst/>
          </a:prstGeom>
          <a:noFill/>
        </p:spPr>
        <p:txBody>
          <a:bodyPr wrap="square" rtlCol="0">
            <a:spAutoFit/>
          </a:bodyPr>
          <a:lstStyle/>
          <a:p>
            <a:pPr algn="ctr"/>
            <a:r>
              <a:rPr lang="en-IN" dirty="0"/>
              <a:t>1</a:t>
            </a:r>
          </a:p>
        </p:txBody>
      </p:sp>
      <p:sp>
        <p:nvSpPr>
          <p:cNvPr id="139" name="Oval 138"/>
          <p:cNvSpPr/>
          <p:nvPr/>
        </p:nvSpPr>
        <p:spPr>
          <a:xfrm>
            <a:off x="6350284" y="285546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Oval 139"/>
          <p:cNvSpPr/>
          <p:nvPr/>
        </p:nvSpPr>
        <p:spPr>
          <a:xfrm>
            <a:off x="6181260" y="324808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Oval 140"/>
          <p:cNvSpPr/>
          <p:nvPr/>
        </p:nvSpPr>
        <p:spPr>
          <a:xfrm>
            <a:off x="6181260" y="3664890"/>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Oval 141"/>
          <p:cNvSpPr/>
          <p:nvPr/>
        </p:nvSpPr>
        <p:spPr>
          <a:xfrm>
            <a:off x="6530296" y="323740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Oval 142"/>
          <p:cNvSpPr/>
          <p:nvPr/>
        </p:nvSpPr>
        <p:spPr>
          <a:xfrm>
            <a:off x="6530296" y="365421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4" name="Straight Connector 143"/>
          <p:cNvCxnSpPr>
            <a:stCxn id="139" idx="3"/>
            <a:endCxn id="140" idx="0"/>
          </p:cNvCxnSpPr>
          <p:nvPr/>
        </p:nvCxnSpPr>
        <p:spPr>
          <a:xfrm flipH="1">
            <a:off x="6253260" y="2978378"/>
            <a:ext cx="118112" cy="269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39" idx="5"/>
            <a:endCxn id="142" idx="0"/>
          </p:cNvCxnSpPr>
          <p:nvPr/>
        </p:nvCxnSpPr>
        <p:spPr>
          <a:xfrm>
            <a:off x="6473196" y="2978378"/>
            <a:ext cx="129100" cy="259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0" idx="4"/>
            <a:endCxn id="141" idx="0"/>
          </p:cNvCxnSpPr>
          <p:nvPr/>
        </p:nvCxnSpPr>
        <p:spPr>
          <a:xfrm>
            <a:off x="6253260" y="3392082"/>
            <a:ext cx="0" cy="272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42" idx="4"/>
            <a:endCxn id="143" idx="0"/>
          </p:cNvCxnSpPr>
          <p:nvPr/>
        </p:nvCxnSpPr>
        <p:spPr>
          <a:xfrm>
            <a:off x="6602296" y="3381406"/>
            <a:ext cx="0" cy="272808"/>
          </a:xfrm>
          <a:prstGeom prst="line">
            <a:avLst/>
          </a:prstGeom>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6054580" y="3351526"/>
            <a:ext cx="180000" cy="369332"/>
          </a:xfrm>
          <a:prstGeom prst="rect">
            <a:avLst/>
          </a:prstGeom>
          <a:noFill/>
        </p:spPr>
        <p:txBody>
          <a:bodyPr wrap="square" rtlCol="0">
            <a:spAutoFit/>
          </a:bodyPr>
          <a:lstStyle/>
          <a:p>
            <a:pPr algn="ctr"/>
            <a:r>
              <a:rPr lang="en-IN" dirty="0"/>
              <a:t>3</a:t>
            </a:r>
          </a:p>
        </p:txBody>
      </p:sp>
      <p:sp>
        <p:nvSpPr>
          <p:cNvPr id="149" name="TextBox 148"/>
          <p:cNvSpPr txBox="1"/>
          <p:nvPr/>
        </p:nvSpPr>
        <p:spPr>
          <a:xfrm>
            <a:off x="6115932" y="2892630"/>
            <a:ext cx="180000" cy="369332"/>
          </a:xfrm>
          <a:prstGeom prst="rect">
            <a:avLst/>
          </a:prstGeom>
          <a:noFill/>
        </p:spPr>
        <p:txBody>
          <a:bodyPr wrap="square" rtlCol="0">
            <a:spAutoFit/>
          </a:bodyPr>
          <a:lstStyle/>
          <a:p>
            <a:pPr algn="ctr"/>
            <a:r>
              <a:rPr lang="en-IN" dirty="0"/>
              <a:t>1</a:t>
            </a:r>
          </a:p>
        </p:txBody>
      </p:sp>
      <p:sp>
        <p:nvSpPr>
          <p:cNvPr id="150" name="TextBox 149"/>
          <p:cNvSpPr txBox="1"/>
          <p:nvPr/>
        </p:nvSpPr>
        <p:spPr>
          <a:xfrm>
            <a:off x="6540276" y="2892630"/>
            <a:ext cx="180000" cy="369332"/>
          </a:xfrm>
          <a:prstGeom prst="rect">
            <a:avLst/>
          </a:prstGeom>
          <a:noFill/>
        </p:spPr>
        <p:txBody>
          <a:bodyPr wrap="square" rtlCol="0">
            <a:spAutoFit/>
          </a:bodyPr>
          <a:lstStyle/>
          <a:p>
            <a:pPr algn="ctr"/>
            <a:r>
              <a:rPr lang="en-IN" dirty="0"/>
              <a:t>3</a:t>
            </a:r>
          </a:p>
        </p:txBody>
      </p:sp>
      <p:sp>
        <p:nvSpPr>
          <p:cNvPr id="151" name="TextBox 150"/>
          <p:cNvSpPr txBox="1"/>
          <p:nvPr/>
        </p:nvSpPr>
        <p:spPr>
          <a:xfrm>
            <a:off x="6607500" y="3337810"/>
            <a:ext cx="180000" cy="369332"/>
          </a:xfrm>
          <a:prstGeom prst="rect">
            <a:avLst/>
          </a:prstGeom>
          <a:noFill/>
        </p:spPr>
        <p:txBody>
          <a:bodyPr wrap="square" rtlCol="0">
            <a:spAutoFit/>
          </a:bodyPr>
          <a:lstStyle/>
          <a:p>
            <a:pPr algn="ctr"/>
            <a:r>
              <a:rPr lang="en-IN" dirty="0"/>
              <a:t>1</a:t>
            </a:r>
          </a:p>
        </p:txBody>
      </p:sp>
      <p:sp>
        <p:nvSpPr>
          <p:cNvPr id="152" name="TextBox 151"/>
          <p:cNvSpPr txBox="1"/>
          <p:nvPr/>
        </p:nvSpPr>
        <p:spPr>
          <a:xfrm>
            <a:off x="5446941" y="2461012"/>
            <a:ext cx="180000" cy="369332"/>
          </a:xfrm>
          <a:prstGeom prst="rect">
            <a:avLst/>
          </a:prstGeom>
          <a:noFill/>
        </p:spPr>
        <p:txBody>
          <a:bodyPr wrap="square" rtlCol="0">
            <a:spAutoFit/>
          </a:bodyPr>
          <a:lstStyle/>
          <a:p>
            <a:pPr algn="ctr"/>
            <a:r>
              <a:rPr lang="en-IN" dirty="0"/>
              <a:t>3</a:t>
            </a:r>
          </a:p>
        </p:txBody>
      </p:sp>
      <p:sp>
        <p:nvSpPr>
          <p:cNvPr id="153" name="TextBox 152"/>
          <p:cNvSpPr txBox="1"/>
          <p:nvPr/>
        </p:nvSpPr>
        <p:spPr>
          <a:xfrm>
            <a:off x="6037340" y="2326702"/>
            <a:ext cx="180000" cy="369332"/>
          </a:xfrm>
          <a:prstGeom prst="rect">
            <a:avLst/>
          </a:prstGeom>
          <a:noFill/>
        </p:spPr>
        <p:txBody>
          <a:bodyPr wrap="square" rtlCol="0">
            <a:spAutoFit/>
          </a:bodyPr>
          <a:lstStyle/>
          <a:p>
            <a:pPr algn="ctr"/>
            <a:r>
              <a:rPr lang="en-IN" dirty="0"/>
              <a:t>4</a:t>
            </a:r>
          </a:p>
        </p:txBody>
      </p:sp>
      <p:sp>
        <p:nvSpPr>
          <p:cNvPr id="154" name="Oval 153"/>
          <p:cNvSpPr/>
          <p:nvPr/>
        </p:nvSpPr>
        <p:spPr>
          <a:xfrm>
            <a:off x="8390414" y="219974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Oval 154"/>
          <p:cNvSpPr/>
          <p:nvPr/>
        </p:nvSpPr>
        <p:spPr>
          <a:xfrm>
            <a:off x="7554122" y="2838310"/>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Oval 155"/>
          <p:cNvSpPr/>
          <p:nvPr/>
        </p:nvSpPr>
        <p:spPr>
          <a:xfrm>
            <a:off x="7385098" y="323092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Oval 156"/>
          <p:cNvSpPr/>
          <p:nvPr/>
        </p:nvSpPr>
        <p:spPr>
          <a:xfrm>
            <a:off x="7385098" y="364773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Oval 157"/>
          <p:cNvSpPr/>
          <p:nvPr/>
        </p:nvSpPr>
        <p:spPr>
          <a:xfrm>
            <a:off x="7734134" y="3220250"/>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Oval 158"/>
          <p:cNvSpPr/>
          <p:nvPr/>
        </p:nvSpPr>
        <p:spPr>
          <a:xfrm>
            <a:off x="7734134" y="3637058"/>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0" name="Straight Connector 159"/>
          <p:cNvCxnSpPr>
            <a:stCxn id="155" idx="3"/>
            <a:endCxn id="156" idx="0"/>
          </p:cNvCxnSpPr>
          <p:nvPr/>
        </p:nvCxnSpPr>
        <p:spPr>
          <a:xfrm flipH="1">
            <a:off x="7457098" y="2961222"/>
            <a:ext cx="118112" cy="269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155" idx="5"/>
            <a:endCxn id="158" idx="0"/>
          </p:cNvCxnSpPr>
          <p:nvPr/>
        </p:nvCxnSpPr>
        <p:spPr>
          <a:xfrm>
            <a:off x="7677034" y="2961222"/>
            <a:ext cx="129100" cy="259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56" idx="4"/>
            <a:endCxn id="157" idx="0"/>
          </p:cNvCxnSpPr>
          <p:nvPr/>
        </p:nvCxnSpPr>
        <p:spPr>
          <a:xfrm>
            <a:off x="7457098" y="3374926"/>
            <a:ext cx="0" cy="272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58" idx="4"/>
            <a:endCxn id="159" idx="0"/>
          </p:cNvCxnSpPr>
          <p:nvPr/>
        </p:nvCxnSpPr>
        <p:spPr>
          <a:xfrm>
            <a:off x="7806134" y="3364250"/>
            <a:ext cx="0" cy="272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54" idx="3"/>
            <a:endCxn id="155" idx="0"/>
          </p:cNvCxnSpPr>
          <p:nvPr/>
        </p:nvCxnSpPr>
        <p:spPr>
          <a:xfrm flipH="1">
            <a:off x="7626122" y="2322658"/>
            <a:ext cx="785380" cy="515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54" idx="4"/>
            <a:endCxn id="172" idx="0"/>
          </p:cNvCxnSpPr>
          <p:nvPr/>
        </p:nvCxnSpPr>
        <p:spPr>
          <a:xfrm flipH="1">
            <a:off x="8461252" y="2343746"/>
            <a:ext cx="1162" cy="50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54" idx="5"/>
            <a:endCxn id="185" idx="0"/>
          </p:cNvCxnSpPr>
          <p:nvPr/>
        </p:nvCxnSpPr>
        <p:spPr>
          <a:xfrm>
            <a:off x="8513327" y="2322658"/>
            <a:ext cx="769887" cy="532808"/>
          </a:xfrm>
          <a:prstGeom prst="line">
            <a:avLst/>
          </a:prstGeom>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7258418" y="3334370"/>
            <a:ext cx="180000" cy="369332"/>
          </a:xfrm>
          <a:prstGeom prst="rect">
            <a:avLst/>
          </a:prstGeom>
          <a:noFill/>
        </p:spPr>
        <p:txBody>
          <a:bodyPr wrap="square" rtlCol="0">
            <a:spAutoFit/>
          </a:bodyPr>
          <a:lstStyle/>
          <a:p>
            <a:pPr algn="ctr"/>
            <a:r>
              <a:rPr lang="en-IN" dirty="0"/>
              <a:t>4</a:t>
            </a:r>
          </a:p>
        </p:txBody>
      </p:sp>
      <p:sp>
        <p:nvSpPr>
          <p:cNvPr id="168" name="TextBox 167"/>
          <p:cNvSpPr txBox="1"/>
          <p:nvPr/>
        </p:nvSpPr>
        <p:spPr>
          <a:xfrm>
            <a:off x="7319770" y="2875474"/>
            <a:ext cx="180000" cy="369332"/>
          </a:xfrm>
          <a:prstGeom prst="rect">
            <a:avLst/>
          </a:prstGeom>
          <a:noFill/>
        </p:spPr>
        <p:txBody>
          <a:bodyPr wrap="square" rtlCol="0">
            <a:spAutoFit/>
          </a:bodyPr>
          <a:lstStyle/>
          <a:p>
            <a:pPr algn="ctr"/>
            <a:r>
              <a:rPr lang="en-IN" dirty="0"/>
              <a:t>2</a:t>
            </a:r>
          </a:p>
        </p:txBody>
      </p:sp>
      <p:sp>
        <p:nvSpPr>
          <p:cNvPr id="169" name="TextBox 168"/>
          <p:cNvSpPr txBox="1"/>
          <p:nvPr/>
        </p:nvSpPr>
        <p:spPr>
          <a:xfrm>
            <a:off x="7826234" y="2326702"/>
            <a:ext cx="180000" cy="369332"/>
          </a:xfrm>
          <a:prstGeom prst="rect">
            <a:avLst/>
          </a:prstGeom>
          <a:noFill/>
        </p:spPr>
        <p:txBody>
          <a:bodyPr wrap="square" rtlCol="0">
            <a:spAutoFit/>
          </a:bodyPr>
          <a:lstStyle/>
          <a:p>
            <a:pPr algn="ctr"/>
            <a:r>
              <a:rPr lang="en-IN" dirty="0"/>
              <a:t>1</a:t>
            </a:r>
          </a:p>
        </p:txBody>
      </p:sp>
      <p:sp>
        <p:nvSpPr>
          <p:cNvPr id="170" name="TextBox 169"/>
          <p:cNvSpPr txBox="1"/>
          <p:nvPr/>
        </p:nvSpPr>
        <p:spPr>
          <a:xfrm>
            <a:off x="7744114" y="2875474"/>
            <a:ext cx="180000" cy="369332"/>
          </a:xfrm>
          <a:prstGeom prst="rect">
            <a:avLst/>
          </a:prstGeom>
          <a:noFill/>
        </p:spPr>
        <p:txBody>
          <a:bodyPr wrap="square" rtlCol="0">
            <a:spAutoFit/>
          </a:bodyPr>
          <a:lstStyle/>
          <a:p>
            <a:pPr algn="ctr"/>
            <a:r>
              <a:rPr lang="en-IN" dirty="0"/>
              <a:t>4</a:t>
            </a:r>
          </a:p>
        </p:txBody>
      </p:sp>
      <p:sp>
        <p:nvSpPr>
          <p:cNvPr id="171" name="TextBox 170"/>
          <p:cNvSpPr txBox="1"/>
          <p:nvPr/>
        </p:nvSpPr>
        <p:spPr>
          <a:xfrm>
            <a:off x="7811338" y="3320654"/>
            <a:ext cx="180000" cy="369332"/>
          </a:xfrm>
          <a:prstGeom prst="rect">
            <a:avLst/>
          </a:prstGeom>
          <a:noFill/>
        </p:spPr>
        <p:txBody>
          <a:bodyPr wrap="square" rtlCol="0">
            <a:spAutoFit/>
          </a:bodyPr>
          <a:lstStyle/>
          <a:p>
            <a:pPr algn="ctr"/>
            <a:r>
              <a:rPr lang="en-IN" dirty="0"/>
              <a:t>2</a:t>
            </a:r>
          </a:p>
        </p:txBody>
      </p:sp>
      <p:sp>
        <p:nvSpPr>
          <p:cNvPr id="172" name="Oval 171"/>
          <p:cNvSpPr/>
          <p:nvPr/>
        </p:nvSpPr>
        <p:spPr>
          <a:xfrm>
            <a:off x="8389252" y="284554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 name="Oval 172"/>
          <p:cNvSpPr/>
          <p:nvPr/>
        </p:nvSpPr>
        <p:spPr>
          <a:xfrm>
            <a:off x="8220228" y="323816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Oval 173"/>
          <p:cNvSpPr/>
          <p:nvPr/>
        </p:nvSpPr>
        <p:spPr>
          <a:xfrm>
            <a:off x="8220228" y="3654970"/>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 name="Oval 174"/>
          <p:cNvSpPr/>
          <p:nvPr/>
        </p:nvSpPr>
        <p:spPr>
          <a:xfrm>
            <a:off x="8569264" y="322748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 name="Oval 175"/>
          <p:cNvSpPr/>
          <p:nvPr/>
        </p:nvSpPr>
        <p:spPr>
          <a:xfrm>
            <a:off x="8569264" y="364429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7" name="Straight Connector 176"/>
          <p:cNvCxnSpPr>
            <a:stCxn id="172" idx="3"/>
            <a:endCxn id="173" idx="0"/>
          </p:cNvCxnSpPr>
          <p:nvPr/>
        </p:nvCxnSpPr>
        <p:spPr>
          <a:xfrm flipH="1">
            <a:off x="8292228" y="2968458"/>
            <a:ext cx="118112" cy="269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72" idx="5"/>
            <a:endCxn id="175" idx="0"/>
          </p:cNvCxnSpPr>
          <p:nvPr/>
        </p:nvCxnSpPr>
        <p:spPr>
          <a:xfrm>
            <a:off x="8512164" y="2968458"/>
            <a:ext cx="129100" cy="259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73" idx="4"/>
            <a:endCxn id="174" idx="0"/>
          </p:cNvCxnSpPr>
          <p:nvPr/>
        </p:nvCxnSpPr>
        <p:spPr>
          <a:xfrm>
            <a:off x="8292228" y="3382162"/>
            <a:ext cx="0" cy="272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175" idx="4"/>
            <a:endCxn id="176" idx="0"/>
          </p:cNvCxnSpPr>
          <p:nvPr/>
        </p:nvCxnSpPr>
        <p:spPr>
          <a:xfrm>
            <a:off x="8641264" y="3371486"/>
            <a:ext cx="0" cy="272808"/>
          </a:xfrm>
          <a:prstGeom prst="line">
            <a:avLst/>
          </a:prstGeom>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8093548" y="3341606"/>
            <a:ext cx="180000" cy="369332"/>
          </a:xfrm>
          <a:prstGeom prst="rect">
            <a:avLst/>
          </a:prstGeom>
          <a:noFill/>
        </p:spPr>
        <p:txBody>
          <a:bodyPr wrap="square" rtlCol="0">
            <a:spAutoFit/>
          </a:bodyPr>
          <a:lstStyle/>
          <a:p>
            <a:pPr algn="ctr"/>
            <a:r>
              <a:rPr lang="en-IN" dirty="0"/>
              <a:t>4</a:t>
            </a:r>
          </a:p>
        </p:txBody>
      </p:sp>
      <p:sp>
        <p:nvSpPr>
          <p:cNvPr id="182" name="TextBox 181"/>
          <p:cNvSpPr txBox="1"/>
          <p:nvPr/>
        </p:nvSpPr>
        <p:spPr>
          <a:xfrm>
            <a:off x="8154900" y="2882710"/>
            <a:ext cx="180000" cy="369332"/>
          </a:xfrm>
          <a:prstGeom prst="rect">
            <a:avLst/>
          </a:prstGeom>
          <a:noFill/>
        </p:spPr>
        <p:txBody>
          <a:bodyPr wrap="square" rtlCol="0">
            <a:spAutoFit/>
          </a:bodyPr>
          <a:lstStyle/>
          <a:p>
            <a:pPr algn="ctr"/>
            <a:r>
              <a:rPr lang="en-IN" dirty="0"/>
              <a:t>1</a:t>
            </a:r>
          </a:p>
        </p:txBody>
      </p:sp>
      <p:sp>
        <p:nvSpPr>
          <p:cNvPr id="183" name="TextBox 182"/>
          <p:cNvSpPr txBox="1"/>
          <p:nvPr/>
        </p:nvSpPr>
        <p:spPr>
          <a:xfrm>
            <a:off x="8579244" y="2882710"/>
            <a:ext cx="180000" cy="369332"/>
          </a:xfrm>
          <a:prstGeom prst="rect">
            <a:avLst/>
          </a:prstGeom>
          <a:noFill/>
        </p:spPr>
        <p:txBody>
          <a:bodyPr wrap="square" rtlCol="0">
            <a:spAutoFit/>
          </a:bodyPr>
          <a:lstStyle/>
          <a:p>
            <a:pPr algn="ctr"/>
            <a:r>
              <a:rPr lang="en-IN" dirty="0"/>
              <a:t>4</a:t>
            </a:r>
          </a:p>
        </p:txBody>
      </p:sp>
      <p:sp>
        <p:nvSpPr>
          <p:cNvPr id="184" name="TextBox 183"/>
          <p:cNvSpPr txBox="1"/>
          <p:nvPr/>
        </p:nvSpPr>
        <p:spPr>
          <a:xfrm>
            <a:off x="8646468" y="3327890"/>
            <a:ext cx="180000" cy="369332"/>
          </a:xfrm>
          <a:prstGeom prst="rect">
            <a:avLst/>
          </a:prstGeom>
          <a:noFill/>
        </p:spPr>
        <p:txBody>
          <a:bodyPr wrap="square" rtlCol="0">
            <a:spAutoFit/>
          </a:bodyPr>
          <a:lstStyle/>
          <a:p>
            <a:pPr algn="ctr"/>
            <a:r>
              <a:rPr lang="en-IN" dirty="0"/>
              <a:t>1</a:t>
            </a:r>
          </a:p>
        </p:txBody>
      </p:sp>
      <p:sp>
        <p:nvSpPr>
          <p:cNvPr id="185" name="Oval 184"/>
          <p:cNvSpPr/>
          <p:nvPr/>
        </p:nvSpPr>
        <p:spPr>
          <a:xfrm>
            <a:off x="9211213" y="285546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Oval 185"/>
          <p:cNvSpPr/>
          <p:nvPr/>
        </p:nvSpPr>
        <p:spPr>
          <a:xfrm>
            <a:off x="9042189" y="3248082"/>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Oval 186"/>
          <p:cNvSpPr/>
          <p:nvPr/>
        </p:nvSpPr>
        <p:spPr>
          <a:xfrm>
            <a:off x="9042189" y="3664890"/>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Oval 187"/>
          <p:cNvSpPr/>
          <p:nvPr/>
        </p:nvSpPr>
        <p:spPr>
          <a:xfrm>
            <a:off x="9391225" y="323740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Oval 188"/>
          <p:cNvSpPr/>
          <p:nvPr/>
        </p:nvSpPr>
        <p:spPr>
          <a:xfrm>
            <a:off x="9391225" y="365421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0" name="Straight Connector 189"/>
          <p:cNvCxnSpPr>
            <a:stCxn id="185" idx="3"/>
            <a:endCxn id="186" idx="0"/>
          </p:cNvCxnSpPr>
          <p:nvPr/>
        </p:nvCxnSpPr>
        <p:spPr>
          <a:xfrm flipH="1">
            <a:off x="9114189" y="2978378"/>
            <a:ext cx="118112" cy="269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185" idx="5"/>
            <a:endCxn id="188" idx="0"/>
          </p:cNvCxnSpPr>
          <p:nvPr/>
        </p:nvCxnSpPr>
        <p:spPr>
          <a:xfrm>
            <a:off x="9334125" y="2978378"/>
            <a:ext cx="129100" cy="259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86" idx="4"/>
            <a:endCxn id="187" idx="0"/>
          </p:cNvCxnSpPr>
          <p:nvPr/>
        </p:nvCxnSpPr>
        <p:spPr>
          <a:xfrm>
            <a:off x="9114189" y="3392082"/>
            <a:ext cx="0" cy="272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188" idx="4"/>
            <a:endCxn id="189" idx="0"/>
          </p:cNvCxnSpPr>
          <p:nvPr/>
        </p:nvCxnSpPr>
        <p:spPr>
          <a:xfrm>
            <a:off x="9463225" y="3381406"/>
            <a:ext cx="0" cy="272808"/>
          </a:xfrm>
          <a:prstGeom prst="line">
            <a:avLst/>
          </a:prstGeom>
        </p:spPr>
        <p:style>
          <a:lnRef idx="1">
            <a:schemeClr val="accent1"/>
          </a:lnRef>
          <a:fillRef idx="0">
            <a:schemeClr val="accent1"/>
          </a:fillRef>
          <a:effectRef idx="0">
            <a:schemeClr val="accent1"/>
          </a:effectRef>
          <a:fontRef idx="minor">
            <a:schemeClr val="tx1"/>
          </a:fontRef>
        </p:style>
      </p:cxnSp>
      <p:sp>
        <p:nvSpPr>
          <p:cNvPr id="194" name="TextBox 193"/>
          <p:cNvSpPr txBox="1"/>
          <p:nvPr/>
        </p:nvSpPr>
        <p:spPr>
          <a:xfrm>
            <a:off x="8915509" y="3351526"/>
            <a:ext cx="180000" cy="369332"/>
          </a:xfrm>
          <a:prstGeom prst="rect">
            <a:avLst/>
          </a:prstGeom>
          <a:noFill/>
        </p:spPr>
        <p:txBody>
          <a:bodyPr wrap="square" rtlCol="0">
            <a:spAutoFit/>
          </a:bodyPr>
          <a:lstStyle/>
          <a:p>
            <a:pPr algn="ctr"/>
            <a:r>
              <a:rPr lang="en-IN" dirty="0"/>
              <a:t>2</a:t>
            </a:r>
          </a:p>
        </p:txBody>
      </p:sp>
      <p:sp>
        <p:nvSpPr>
          <p:cNvPr id="195" name="TextBox 194"/>
          <p:cNvSpPr txBox="1"/>
          <p:nvPr/>
        </p:nvSpPr>
        <p:spPr>
          <a:xfrm>
            <a:off x="8976861" y="2892630"/>
            <a:ext cx="180000" cy="369332"/>
          </a:xfrm>
          <a:prstGeom prst="rect">
            <a:avLst/>
          </a:prstGeom>
          <a:noFill/>
        </p:spPr>
        <p:txBody>
          <a:bodyPr wrap="square" rtlCol="0">
            <a:spAutoFit/>
          </a:bodyPr>
          <a:lstStyle/>
          <a:p>
            <a:pPr algn="ctr"/>
            <a:r>
              <a:rPr lang="en-IN" dirty="0"/>
              <a:t>1</a:t>
            </a:r>
          </a:p>
        </p:txBody>
      </p:sp>
      <p:sp>
        <p:nvSpPr>
          <p:cNvPr id="196" name="TextBox 195"/>
          <p:cNvSpPr txBox="1"/>
          <p:nvPr/>
        </p:nvSpPr>
        <p:spPr>
          <a:xfrm>
            <a:off x="9401205" y="2892630"/>
            <a:ext cx="180000" cy="369332"/>
          </a:xfrm>
          <a:prstGeom prst="rect">
            <a:avLst/>
          </a:prstGeom>
          <a:noFill/>
        </p:spPr>
        <p:txBody>
          <a:bodyPr wrap="square" rtlCol="0">
            <a:spAutoFit/>
          </a:bodyPr>
          <a:lstStyle/>
          <a:p>
            <a:pPr algn="ctr"/>
            <a:r>
              <a:rPr lang="en-IN" dirty="0"/>
              <a:t>1</a:t>
            </a:r>
          </a:p>
        </p:txBody>
      </p:sp>
      <p:sp>
        <p:nvSpPr>
          <p:cNvPr id="197" name="TextBox 196"/>
          <p:cNvSpPr txBox="1"/>
          <p:nvPr/>
        </p:nvSpPr>
        <p:spPr>
          <a:xfrm>
            <a:off x="9468429" y="3337810"/>
            <a:ext cx="180000" cy="369332"/>
          </a:xfrm>
          <a:prstGeom prst="rect">
            <a:avLst/>
          </a:prstGeom>
          <a:noFill/>
        </p:spPr>
        <p:txBody>
          <a:bodyPr wrap="square" rtlCol="0">
            <a:spAutoFit/>
          </a:bodyPr>
          <a:lstStyle/>
          <a:p>
            <a:pPr algn="ctr"/>
            <a:r>
              <a:rPr lang="en-IN" dirty="0"/>
              <a:t>1</a:t>
            </a:r>
          </a:p>
        </p:txBody>
      </p:sp>
      <p:sp>
        <p:nvSpPr>
          <p:cNvPr id="198" name="TextBox 197"/>
          <p:cNvSpPr txBox="1"/>
          <p:nvPr/>
        </p:nvSpPr>
        <p:spPr>
          <a:xfrm>
            <a:off x="8307870" y="2461012"/>
            <a:ext cx="180000" cy="369332"/>
          </a:xfrm>
          <a:prstGeom prst="rect">
            <a:avLst/>
          </a:prstGeom>
          <a:noFill/>
        </p:spPr>
        <p:txBody>
          <a:bodyPr wrap="square" rtlCol="0">
            <a:spAutoFit/>
          </a:bodyPr>
          <a:lstStyle/>
          <a:p>
            <a:pPr algn="ctr"/>
            <a:r>
              <a:rPr lang="en-IN" dirty="0"/>
              <a:t>2</a:t>
            </a:r>
          </a:p>
        </p:txBody>
      </p:sp>
      <p:sp>
        <p:nvSpPr>
          <p:cNvPr id="199" name="TextBox 198"/>
          <p:cNvSpPr txBox="1"/>
          <p:nvPr/>
        </p:nvSpPr>
        <p:spPr>
          <a:xfrm>
            <a:off x="8898269" y="2326702"/>
            <a:ext cx="180000" cy="369332"/>
          </a:xfrm>
          <a:prstGeom prst="rect">
            <a:avLst/>
          </a:prstGeom>
          <a:noFill/>
        </p:spPr>
        <p:txBody>
          <a:bodyPr wrap="square" rtlCol="0">
            <a:spAutoFit/>
          </a:bodyPr>
          <a:lstStyle/>
          <a:p>
            <a:pPr algn="ctr"/>
            <a:r>
              <a:rPr lang="en-IN" dirty="0"/>
              <a:t>4</a:t>
            </a:r>
          </a:p>
        </p:txBody>
      </p:sp>
      <p:sp>
        <p:nvSpPr>
          <p:cNvPr id="200" name="Oval 199"/>
          <p:cNvSpPr/>
          <p:nvPr/>
        </p:nvSpPr>
        <p:spPr>
          <a:xfrm>
            <a:off x="6145340" y="1035040"/>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2" name="Straight Connector 201"/>
          <p:cNvCxnSpPr>
            <a:stCxn id="200" idx="2"/>
            <a:endCxn id="4" idx="7"/>
          </p:cNvCxnSpPr>
          <p:nvPr/>
        </p:nvCxnSpPr>
        <p:spPr>
          <a:xfrm flipH="1">
            <a:off x="2850780" y="1107040"/>
            <a:ext cx="3294560" cy="1121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200" idx="3"/>
            <a:endCxn id="108" idx="0"/>
          </p:cNvCxnSpPr>
          <p:nvPr/>
        </p:nvCxnSpPr>
        <p:spPr>
          <a:xfrm flipH="1">
            <a:off x="5601486" y="1157952"/>
            <a:ext cx="564943" cy="1041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200" idx="5"/>
            <a:endCxn id="154" idx="1"/>
          </p:cNvCxnSpPr>
          <p:nvPr/>
        </p:nvCxnSpPr>
        <p:spPr>
          <a:xfrm>
            <a:off x="6268252" y="1157952"/>
            <a:ext cx="2143250" cy="1062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Straight Connector 215"/>
          <p:cNvCxnSpPr>
            <a:stCxn id="200" idx="6"/>
          </p:cNvCxnSpPr>
          <p:nvPr/>
        </p:nvCxnSpPr>
        <p:spPr>
          <a:xfrm>
            <a:off x="6289340" y="1107041"/>
            <a:ext cx="3911116" cy="1175537"/>
          </a:xfrm>
          <a:prstGeom prst="line">
            <a:avLst/>
          </a:prstGeom>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4187788" y="1407597"/>
            <a:ext cx="180000" cy="369332"/>
          </a:xfrm>
          <a:prstGeom prst="rect">
            <a:avLst/>
          </a:prstGeom>
          <a:noFill/>
        </p:spPr>
        <p:txBody>
          <a:bodyPr wrap="square" rtlCol="0">
            <a:spAutoFit/>
          </a:bodyPr>
          <a:lstStyle/>
          <a:p>
            <a:pPr algn="ctr"/>
            <a:r>
              <a:rPr lang="en-IN" dirty="0"/>
              <a:t>1</a:t>
            </a:r>
          </a:p>
        </p:txBody>
      </p:sp>
      <p:sp>
        <p:nvSpPr>
          <p:cNvPr id="218" name="TextBox 217"/>
          <p:cNvSpPr txBox="1"/>
          <p:nvPr/>
        </p:nvSpPr>
        <p:spPr>
          <a:xfrm>
            <a:off x="5669218" y="1430212"/>
            <a:ext cx="180000" cy="369332"/>
          </a:xfrm>
          <a:prstGeom prst="rect">
            <a:avLst/>
          </a:prstGeom>
          <a:noFill/>
        </p:spPr>
        <p:txBody>
          <a:bodyPr wrap="square" rtlCol="0">
            <a:spAutoFit/>
          </a:bodyPr>
          <a:lstStyle/>
          <a:p>
            <a:pPr algn="ctr"/>
            <a:r>
              <a:rPr lang="en-IN" dirty="0"/>
              <a:t>2</a:t>
            </a:r>
          </a:p>
        </p:txBody>
      </p:sp>
      <p:sp>
        <p:nvSpPr>
          <p:cNvPr id="219" name="TextBox 218"/>
          <p:cNvSpPr txBox="1"/>
          <p:nvPr/>
        </p:nvSpPr>
        <p:spPr>
          <a:xfrm>
            <a:off x="7118493" y="1592263"/>
            <a:ext cx="180000" cy="369332"/>
          </a:xfrm>
          <a:prstGeom prst="rect">
            <a:avLst/>
          </a:prstGeom>
          <a:noFill/>
        </p:spPr>
        <p:txBody>
          <a:bodyPr wrap="square" rtlCol="0">
            <a:spAutoFit/>
          </a:bodyPr>
          <a:lstStyle/>
          <a:p>
            <a:pPr algn="ctr"/>
            <a:r>
              <a:rPr lang="en-IN" dirty="0"/>
              <a:t>3</a:t>
            </a:r>
          </a:p>
        </p:txBody>
      </p:sp>
      <p:sp>
        <p:nvSpPr>
          <p:cNvPr id="220" name="TextBox 219"/>
          <p:cNvSpPr txBox="1"/>
          <p:nvPr/>
        </p:nvSpPr>
        <p:spPr>
          <a:xfrm>
            <a:off x="8171284" y="1374040"/>
            <a:ext cx="180000" cy="369332"/>
          </a:xfrm>
          <a:prstGeom prst="rect">
            <a:avLst/>
          </a:prstGeom>
          <a:noFill/>
        </p:spPr>
        <p:txBody>
          <a:bodyPr wrap="square" rtlCol="0">
            <a:spAutoFit/>
          </a:bodyPr>
          <a:lstStyle/>
          <a:p>
            <a:pPr algn="ctr"/>
            <a:r>
              <a:rPr lang="en-IN" dirty="0"/>
              <a:t>4</a:t>
            </a:r>
          </a:p>
        </p:txBody>
      </p:sp>
      <p:sp>
        <p:nvSpPr>
          <p:cNvPr id="224" name="Freeform 223"/>
          <p:cNvSpPr/>
          <p:nvPr/>
        </p:nvSpPr>
        <p:spPr>
          <a:xfrm>
            <a:off x="5855970" y="1276350"/>
            <a:ext cx="899160" cy="2453640"/>
          </a:xfrm>
          <a:custGeom>
            <a:avLst/>
            <a:gdLst>
              <a:gd name="connsiteX0" fmla="*/ 525780 w 899160"/>
              <a:gd name="connsiteY0" fmla="*/ 2453640 h 2453640"/>
              <a:gd name="connsiteX1" fmla="*/ 525780 w 899160"/>
              <a:gd name="connsiteY1" fmla="*/ 1897380 h 2453640"/>
              <a:gd name="connsiteX2" fmla="*/ 899160 w 899160"/>
              <a:gd name="connsiteY2" fmla="*/ 1443990 h 2453640"/>
              <a:gd name="connsiteX3" fmla="*/ 0 w 899160"/>
              <a:gd name="connsiteY3" fmla="*/ 842010 h 2453640"/>
              <a:gd name="connsiteX4" fmla="*/ 377190 w 899160"/>
              <a:gd name="connsiteY4" fmla="*/ 0 h 2453640"/>
              <a:gd name="connsiteX5" fmla="*/ 377190 w 899160"/>
              <a:gd name="connsiteY5" fmla="*/ 0 h 245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160" h="2453640">
                <a:moveTo>
                  <a:pt x="525780" y="2453640"/>
                </a:moveTo>
                <a:lnTo>
                  <a:pt x="525780" y="1897380"/>
                </a:lnTo>
                <a:lnTo>
                  <a:pt x="899160" y="1443990"/>
                </a:lnTo>
                <a:lnTo>
                  <a:pt x="0" y="842010"/>
                </a:lnTo>
                <a:lnTo>
                  <a:pt x="377190" y="0"/>
                </a:lnTo>
                <a:lnTo>
                  <a:pt x="377190" y="0"/>
                </a:ln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2"/>
          <p:cNvSpPr/>
          <p:nvPr/>
        </p:nvSpPr>
        <p:spPr>
          <a:xfrm>
            <a:off x="6356392" y="1441241"/>
            <a:ext cx="1507852" cy="2192137"/>
          </a:xfrm>
          <a:custGeom>
            <a:avLst/>
            <a:gdLst>
              <a:gd name="connsiteX0" fmla="*/ 1301960 w 1507852"/>
              <a:gd name="connsiteY0" fmla="*/ 2192137 h 2192137"/>
              <a:gd name="connsiteX1" fmla="*/ 1295905 w 1507852"/>
              <a:gd name="connsiteY1" fmla="*/ 1689520 h 2192137"/>
              <a:gd name="connsiteX2" fmla="*/ 938623 w 1507852"/>
              <a:gd name="connsiteY2" fmla="*/ 1253515 h 2192137"/>
              <a:gd name="connsiteX3" fmla="*/ 1507852 w 1507852"/>
              <a:gd name="connsiteY3" fmla="*/ 884122 h 2192137"/>
              <a:gd name="connsiteX4" fmla="*/ 0 w 1507852"/>
              <a:gd name="connsiteY4" fmla="*/ 0 h 2192137"/>
              <a:gd name="connsiteX5" fmla="*/ 0 w 1507852"/>
              <a:gd name="connsiteY5" fmla="*/ 0 h 219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7852" h="2192137">
                <a:moveTo>
                  <a:pt x="1301960" y="2192137"/>
                </a:moveTo>
                <a:cubicBezTo>
                  <a:pt x="1299942" y="2024598"/>
                  <a:pt x="1297923" y="1857059"/>
                  <a:pt x="1295905" y="1689520"/>
                </a:cubicBezTo>
                <a:lnTo>
                  <a:pt x="938623" y="1253515"/>
                </a:lnTo>
                <a:lnTo>
                  <a:pt x="1507852" y="884122"/>
                </a:lnTo>
                <a:lnTo>
                  <a:pt x="0" y="0"/>
                </a:lnTo>
                <a:lnTo>
                  <a:pt x="0" y="0"/>
                </a:ln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AB984E69-1483-4513-8134-F503C0E10A37}"/>
                  </a:ext>
                </a:extLst>
              </p:cNvPr>
              <p:cNvSpPr txBox="1"/>
              <p:nvPr/>
            </p:nvSpPr>
            <p:spPr>
              <a:xfrm flipH="1">
                <a:off x="899157" y="5262486"/>
                <a:ext cx="9860282" cy="1337867"/>
              </a:xfrm>
              <a:prstGeom prst="rect">
                <a:avLst/>
              </a:prstGeom>
              <a:noFill/>
            </p:spPr>
            <p:txBody>
              <a:bodyPr wrap="square" rtlCol="0">
                <a:spAutoFit/>
              </a:bodyPr>
              <a:lstStyle/>
              <a:p>
                <a:r>
                  <a:rPr lang="en-IN" dirty="0"/>
                  <a:t>1 + 4 + 4x3 + 4x3x2 + 4x3x2x1</a:t>
                </a:r>
              </a:p>
              <a:p>
                <a:r>
                  <a:rPr lang="en-IN" dirty="0">
                    <a:latin typeface="Cambria Math" panose="02040503050406030204" pitchFamily="18" charset="0"/>
                    <a:ea typeface="Cambria Math" panose="02040503050406030204" pitchFamily="18" charset="0"/>
                  </a:rPr>
                  <a:t>1+</a:t>
                </a:r>
                <a14:m>
                  <m:oMath xmlns:m="http://schemas.openxmlformats.org/officeDocument/2006/math">
                    <m:nary>
                      <m:naryPr>
                        <m:chr m:val="∑"/>
                        <m:ctrlPr>
                          <a:rPr lang="pt-BR" i="1" smtClean="0">
                            <a:latin typeface="Cambria Math" panose="02040503050406030204" pitchFamily="18" charset="0"/>
                            <a:ea typeface="Cambria Math" panose="02040503050406030204" pitchFamily="18" charset="0"/>
                          </a:rPr>
                        </m:ctrlPr>
                      </m:naryPr>
                      <m:sub>
                        <m:r>
                          <m:rPr>
                            <m:brk m:alnAt="23"/>
                          </m:rPr>
                          <a:rPr lang="en-IN" b="0" i="1" smtClean="0">
                            <a:latin typeface="Cambria Math" panose="02040503050406030204" pitchFamily="18" charset="0"/>
                            <a:ea typeface="Cambria Math" panose="02040503050406030204" pitchFamily="18" charset="0"/>
                          </a:rPr>
                          <m:t>𝑖</m:t>
                        </m:r>
                        <m:r>
                          <a:rPr lang="pt-BR" i="1" smtClean="0">
                            <a:latin typeface="Cambria Math" panose="02040503050406030204" pitchFamily="18" charset="0"/>
                            <a:ea typeface="Cambria Math" panose="02040503050406030204" pitchFamily="18" charset="0"/>
                          </a:rPr>
                          <m:t>=0</m:t>
                        </m:r>
                      </m:sub>
                      <m:sup>
                        <m:r>
                          <a:rPr lang="en-IN" b="0" i="1" smtClean="0">
                            <a:latin typeface="Cambria Math" panose="02040503050406030204" pitchFamily="18" charset="0"/>
                            <a:ea typeface="Cambria Math" panose="02040503050406030204" pitchFamily="18" charset="0"/>
                          </a:rPr>
                          <m:t>3</m:t>
                        </m:r>
                      </m:sup>
                      <m:e>
                        <m:d>
                          <m:dPr>
                            <m:ctrlPr>
                              <a:rPr lang="pt-BR" i="1" smtClean="0">
                                <a:latin typeface="Cambria Math" panose="02040503050406030204" pitchFamily="18" charset="0"/>
                                <a:ea typeface="Cambria Math" panose="02040503050406030204" pitchFamily="18" charset="0"/>
                              </a:rPr>
                            </m:ctrlPr>
                          </m:dPr>
                          <m:e>
                            <m:f>
                              <m:fPr>
                                <m:type m:val="noBar"/>
                                <m:ctrlPr>
                                  <a:rPr lang="pt-BR"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𝑖</m:t>
                                </m:r>
                              </m:num>
                              <m:den>
                                <m:r>
                                  <a:rPr lang="en-IN" b="0" i="1" smtClean="0">
                                    <a:latin typeface="Cambria Math" panose="02040503050406030204" pitchFamily="18" charset="0"/>
                                    <a:ea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=0</m:t>
                                </m:r>
                              </m:den>
                            </m:f>
                            <m:r>
                              <m:rPr>
                                <m:nor/>
                              </m:rPr>
                              <a:rPr lang="el-GR" dirty="0">
                                <a:latin typeface="Cambria Math" panose="02040503050406030204" pitchFamily="18" charset="0"/>
                                <a:ea typeface="Cambria Math" panose="02040503050406030204" pitchFamily="18" charset="0"/>
                              </a:rPr>
                              <m:t>π</m:t>
                            </m:r>
                            <m:r>
                              <m:rPr>
                                <m:nor/>
                              </m:rPr>
                              <a:rPr lang="en-IN" b="0" i="0" dirty="0" smtClean="0">
                                <a:latin typeface="Cambria Math" panose="02040503050406030204" pitchFamily="18" charset="0"/>
                                <a:ea typeface="Cambria Math" panose="02040503050406030204" pitchFamily="18" charset="0"/>
                              </a:rPr>
                              <m:t>(4−</m:t>
                            </m:r>
                            <m:r>
                              <m:rPr>
                                <m:nor/>
                              </m:rPr>
                              <a:rPr lang="en-IN" b="0" i="0" dirty="0" smtClean="0">
                                <a:latin typeface="Cambria Math" panose="02040503050406030204" pitchFamily="18" charset="0"/>
                                <a:ea typeface="Cambria Math" panose="02040503050406030204" pitchFamily="18" charset="0"/>
                              </a:rPr>
                              <m:t>j</m:t>
                            </m:r>
                            <m:r>
                              <m:rPr>
                                <m:nor/>
                              </m:rPr>
                              <a:rPr lang="en-IN" b="0" i="0" dirty="0" smtClean="0">
                                <a:latin typeface="Cambria Math" panose="02040503050406030204" pitchFamily="18" charset="0"/>
                                <a:ea typeface="Cambria Math" panose="02040503050406030204" pitchFamily="18" charset="0"/>
                              </a:rPr>
                              <m:t>)</m:t>
                            </m:r>
                          </m:e>
                        </m:d>
                      </m:e>
                    </m:nary>
                  </m:oMath>
                </a14:m>
                <a:endParaRPr lang="en-IN" dirty="0">
                  <a:latin typeface="Cambria Math" panose="02040503050406030204" pitchFamily="18" charset="0"/>
                  <a:ea typeface="Cambria Math" panose="02040503050406030204" pitchFamily="18" charset="0"/>
                </a:endParaRPr>
              </a:p>
              <a:p>
                <a:r>
                  <a:rPr lang="en-IN" dirty="0">
                    <a:latin typeface="Cambria Math" panose="02040503050406030204" pitchFamily="18" charset="0"/>
                    <a:ea typeface="Cambria Math" panose="02040503050406030204" pitchFamily="18" charset="0"/>
                  </a:rPr>
                  <a:t>No. of ways we place the Queen with only two conditions, i.e. two queen on same row and column</a:t>
                </a:r>
              </a:p>
              <a:p>
                <a:r>
                  <a:rPr lang="en-IN" dirty="0">
                    <a:latin typeface="Cambria Math" panose="02040503050406030204" pitchFamily="18" charset="0"/>
                    <a:ea typeface="Cambria Math" panose="02040503050406030204" pitchFamily="18" charset="0"/>
                  </a:rPr>
                  <a:t>Apply the bounding condition and kill the node.</a:t>
                </a:r>
              </a:p>
            </p:txBody>
          </p:sp>
        </mc:Choice>
        <mc:Fallback xmlns="">
          <p:sp>
            <p:nvSpPr>
              <p:cNvPr id="5" name="TextBox 4">
                <a:extLst>
                  <a:ext uri="{FF2B5EF4-FFF2-40B4-BE49-F238E27FC236}">
                    <a16:creationId xmlns:a16="http://schemas.microsoft.com/office/drawing/2014/main" id="{AB984E69-1483-4513-8134-F503C0E10A37}"/>
                  </a:ext>
                </a:extLst>
              </p:cNvPr>
              <p:cNvSpPr txBox="1">
                <a:spLocks noRot="1" noChangeAspect="1" noMove="1" noResize="1" noEditPoints="1" noAdjustHandles="1" noChangeArrowheads="1" noChangeShapeType="1" noTextEdit="1"/>
              </p:cNvSpPr>
              <p:nvPr/>
            </p:nvSpPr>
            <p:spPr>
              <a:xfrm flipH="1">
                <a:off x="899157" y="5262486"/>
                <a:ext cx="9860282" cy="1337867"/>
              </a:xfrm>
              <a:prstGeom prst="rect">
                <a:avLst/>
              </a:prstGeom>
              <a:blipFill>
                <a:blip r:embed="rId2"/>
                <a:stretch>
                  <a:fillRect l="-494" t="-7273" b="-5909"/>
                </a:stretch>
              </a:blipFill>
            </p:spPr>
            <p:txBody>
              <a:bodyPr/>
              <a:lstStyle/>
              <a:p>
                <a:r>
                  <a:rPr lang="en-IN">
                    <a:noFill/>
                  </a:rPr>
                  <a:t> </a:t>
                </a:r>
              </a:p>
            </p:txBody>
          </p:sp>
        </mc:Fallback>
      </mc:AlternateContent>
    </p:spTree>
    <p:extLst>
      <p:ext uri="{BB962C8B-B14F-4D97-AF65-F5344CB8AC3E}">
        <p14:creationId xmlns:p14="http://schemas.microsoft.com/office/powerpoint/2010/main" val="272833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500"/>
                                        <p:tgtEl>
                                          <p:spTgt spid="2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7"/>
                                        </p:tgtEl>
                                        <p:attrNameLst>
                                          <p:attrName>style.visibility</p:attrName>
                                        </p:attrNameLst>
                                      </p:cBhvr>
                                      <p:to>
                                        <p:strVal val="visible"/>
                                      </p:to>
                                    </p:set>
                                    <p:animEffect transition="in" filter="fade">
                                      <p:cBhvr>
                                        <p:cTn id="12" dur="500"/>
                                        <p:tgtEl>
                                          <p:spTgt spid="217"/>
                                        </p:tgtEl>
                                      </p:cBhvr>
                                    </p:animEffect>
                                  </p:childTnLst>
                                </p:cTn>
                              </p:par>
                              <p:par>
                                <p:cTn id="13" presetID="10" presetClass="entr" presetSubtype="0" fill="hold" nodeType="withEffect">
                                  <p:stCondLst>
                                    <p:cond delay="0"/>
                                  </p:stCondLst>
                                  <p:childTnLst>
                                    <p:set>
                                      <p:cBhvr>
                                        <p:cTn id="14" dur="1" fill="hold">
                                          <p:stCondLst>
                                            <p:cond delay="0"/>
                                          </p:stCondLst>
                                        </p:cTn>
                                        <p:tgtEl>
                                          <p:spTgt spid="202"/>
                                        </p:tgtEl>
                                        <p:attrNameLst>
                                          <p:attrName>style.visibility</p:attrName>
                                        </p:attrNameLst>
                                      </p:cBhvr>
                                      <p:to>
                                        <p:strVal val="visible"/>
                                      </p:to>
                                    </p:set>
                                    <p:animEffect transition="in" filter="fade">
                                      <p:cBhvr>
                                        <p:cTn id="15" dur="500"/>
                                        <p:tgtEl>
                                          <p:spTgt spid="20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8"/>
                                        </p:tgtEl>
                                        <p:attrNameLst>
                                          <p:attrName>style.visibility</p:attrName>
                                        </p:attrNameLst>
                                      </p:cBhvr>
                                      <p:to>
                                        <p:strVal val="visible"/>
                                      </p:to>
                                    </p:set>
                                    <p:animEffect transition="in" filter="fade">
                                      <p:cBhvr>
                                        <p:cTn id="18" dur="500"/>
                                        <p:tgtEl>
                                          <p:spTgt spid="218"/>
                                        </p:tgtEl>
                                      </p:cBhvr>
                                    </p:animEffect>
                                  </p:childTnLst>
                                </p:cTn>
                              </p:par>
                              <p:par>
                                <p:cTn id="19" presetID="10" presetClass="entr" presetSubtype="0" fill="hold" nodeType="withEffect">
                                  <p:stCondLst>
                                    <p:cond delay="0"/>
                                  </p:stCondLst>
                                  <p:childTnLst>
                                    <p:set>
                                      <p:cBhvr>
                                        <p:cTn id="20" dur="1" fill="hold">
                                          <p:stCondLst>
                                            <p:cond delay="0"/>
                                          </p:stCondLst>
                                        </p:cTn>
                                        <p:tgtEl>
                                          <p:spTgt spid="204"/>
                                        </p:tgtEl>
                                        <p:attrNameLst>
                                          <p:attrName>style.visibility</p:attrName>
                                        </p:attrNameLst>
                                      </p:cBhvr>
                                      <p:to>
                                        <p:strVal val="visible"/>
                                      </p:to>
                                    </p:set>
                                    <p:animEffect transition="in" filter="fade">
                                      <p:cBhvr>
                                        <p:cTn id="21" dur="500"/>
                                        <p:tgtEl>
                                          <p:spTgt spid="204"/>
                                        </p:tgtEl>
                                      </p:cBhvr>
                                    </p:animEffect>
                                  </p:childTnLst>
                                </p:cTn>
                              </p:par>
                              <p:par>
                                <p:cTn id="22" presetID="10" presetClass="entr" presetSubtype="0" fill="hold" nodeType="withEffect">
                                  <p:stCondLst>
                                    <p:cond delay="0"/>
                                  </p:stCondLst>
                                  <p:childTnLst>
                                    <p:set>
                                      <p:cBhvr>
                                        <p:cTn id="23" dur="1" fill="hold">
                                          <p:stCondLst>
                                            <p:cond delay="0"/>
                                          </p:stCondLst>
                                        </p:cTn>
                                        <p:tgtEl>
                                          <p:spTgt spid="213"/>
                                        </p:tgtEl>
                                        <p:attrNameLst>
                                          <p:attrName>style.visibility</p:attrName>
                                        </p:attrNameLst>
                                      </p:cBhvr>
                                      <p:to>
                                        <p:strVal val="visible"/>
                                      </p:to>
                                    </p:set>
                                    <p:animEffect transition="in" filter="fade">
                                      <p:cBhvr>
                                        <p:cTn id="24" dur="500"/>
                                        <p:tgtEl>
                                          <p:spTgt spid="2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9"/>
                                        </p:tgtEl>
                                        <p:attrNameLst>
                                          <p:attrName>style.visibility</p:attrName>
                                        </p:attrNameLst>
                                      </p:cBhvr>
                                      <p:to>
                                        <p:strVal val="visible"/>
                                      </p:to>
                                    </p:set>
                                    <p:animEffect transition="in" filter="fade">
                                      <p:cBhvr>
                                        <p:cTn id="27" dur="500"/>
                                        <p:tgtEl>
                                          <p:spTgt spid="2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0"/>
                                        </p:tgtEl>
                                        <p:attrNameLst>
                                          <p:attrName>style.visibility</p:attrName>
                                        </p:attrNameLst>
                                      </p:cBhvr>
                                      <p:to>
                                        <p:strVal val="visible"/>
                                      </p:to>
                                    </p:set>
                                    <p:animEffect transition="in" filter="fade">
                                      <p:cBhvr>
                                        <p:cTn id="30" dur="500"/>
                                        <p:tgtEl>
                                          <p:spTgt spid="220"/>
                                        </p:tgtEl>
                                      </p:cBhvr>
                                    </p:animEffect>
                                  </p:childTnLst>
                                </p:cTn>
                              </p:par>
                              <p:par>
                                <p:cTn id="31" presetID="10"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animEffect transition="in" filter="fade">
                                      <p:cBhvr>
                                        <p:cTn id="33" dur="500"/>
                                        <p:tgtEl>
                                          <p:spTgt spid="2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6"/>
                                        </p:tgtEl>
                                        <p:attrNameLst>
                                          <p:attrName>style.visibility</p:attrName>
                                        </p:attrNameLst>
                                      </p:cBhvr>
                                      <p:to>
                                        <p:strVal val="visible"/>
                                      </p:to>
                                    </p:set>
                                    <p:animEffect transition="in" filter="fade">
                                      <p:cBhvr>
                                        <p:cTn id="49" dur="500"/>
                                        <p:tgtEl>
                                          <p:spTgt spid="106"/>
                                        </p:tgtEl>
                                      </p:cBhvr>
                                    </p:animEffect>
                                  </p:childTnLst>
                                </p:cTn>
                              </p:par>
                              <p:par>
                                <p:cTn id="50" presetID="10" presetClass="entr" presetSubtype="0"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500"/>
                                        <p:tgtEl>
                                          <p:spTgt spid="10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fade">
                                      <p:cBhvr>
                                        <p:cTn id="68" dur="500"/>
                                        <p:tgtEl>
                                          <p:spTgt spid="46"/>
                                        </p:tgtEl>
                                      </p:cBhvr>
                                    </p:animEffect>
                                  </p:childTnLst>
                                </p:cTn>
                              </p:par>
                              <p:par>
                                <p:cTn id="69" presetID="10" presetClass="entr" presetSubtype="0"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fade">
                                      <p:cBhvr>
                                        <p:cTn id="74" dur="500"/>
                                        <p:tgtEl>
                                          <p:spTgt spid="48"/>
                                        </p:tgtEl>
                                      </p:cBhvr>
                                    </p:animEffect>
                                  </p:childTnLst>
                                </p:cTn>
                              </p:par>
                              <p:par>
                                <p:cTn id="75" presetID="10"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500"/>
                                        <p:tgtEl>
                                          <p:spTgt spid="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fade">
                                      <p:cBhvr>
                                        <p:cTn id="88" dur="500"/>
                                        <p:tgtEl>
                                          <p:spTgt spid="1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fade">
                                      <p:cBhvr>
                                        <p:cTn id="91" dur="500"/>
                                        <p:tgtEl>
                                          <p:spTgt spid="12"/>
                                        </p:tgtEl>
                                      </p:cBhvr>
                                    </p:animEffect>
                                  </p:childTnLst>
                                </p:cTn>
                              </p:par>
                              <p:par>
                                <p:cTn id="92" presetID="10" presetClass="entr" presetSubtype="0" fill="hold" nodeType="with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fade">
                                      <p:cBhvr>
                                        <p:cTn id="94" dur="500"/>
                                        <p:tgtEl>
                                          <p:spTgt spid="18"/>
                                        </p:tgtEl>
                                      </p:cBhvr>
                                    </p:animEffect>
                                  </p:childTnLst>
                                </p:cTn>
                              </p:par>
                              <p:par>
                                <p:cTn id="95" presetID="10" presetClass="entr" presetSubtype="0" fill="hold" nodeType="with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500"/>
                                        <p:tgtEl>
                                          <p:spTgt spid="20"/>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fade">
                                      <p:cBhvr>
                                        <p:cTn id="100" dur="500"/>
                                        <p:tgtEl>
                                          <p:spTgt spid="4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fade">
                                      <p:cBhvr>
                                        <p:cTn id="103" dur="500"/>
                                        <p:tgtEl>
                                          <p:spTgt spid="4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8"/>
                                        </p:tgtEl>
                                        <p:attrNameLst>
                                          <p:attrName>style.visibility</p:attrName>
                                        </p:attrNameLst>
                                      </p:cBhvr>
                                      <p:to>
                                        <p:strVal val="visible"/>
                                      </p:to>
                                    </p:set>
                                    <p:animEffect transition="in" filter="fade">
                                      <p:cBhvr>
                                        <p:cTn id="108" dur="500"/>
                                        <p:tgtEl>
                                          <p:spTgt spid="7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fade">
                                      <p:cBhvr>
                                        <p:cTn id="111" dur="500"/>
                                        <p:tgtEl>
                                          <p:spTgt spid="7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80"/>
                                        </p:tgtEl>
                                        <p:attrNameLst>
                                          <p:attrName>style.visibility</p:attrName>
                                        </p:attrNameLst>
                                      </p:cBhvr>
                                      <p:to>
                                        <p:strVal val="visible"/>
                                      </p:to>
                                    </p:set>
                                    <p:animEffect transition="in" filter="fade">
                                      <p:cBhvr>
                                        <p:cTn id="114" dur="500"/>
                                        <p:tgtEl>
                                          <p:spTgt spid="8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animEffect transition="in" filter="fade">
                                      <p:cBhvr>
                                        <p:cTn id="117" dur="500"/>
                                        <p:tgtEl>
                                          <p:spTgt spid="81"/>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2"/>
                                        </p:tgtEl>
                                        <p:attrNameLst>
                                          <p:attrName>style.visibility</p:attrName>
                                        </p:attrNameLst>
                                      </p:cBhvr>
                                      <p:to>
                                        <p:strVal val="visible"/>
                                      </p:to>
                                    </p:set>
                                    <p:animEffect transition="in" filter="fade">
                                      <p:cBhvr>
                                        <p:cTn id="120" dur="500"/>
                                        <p:tgtEl>
                                          <p:spTgt spid="82"/>
                                        </p:tgtEl>
                                      </p:cBhvr>
                                    </p:animEffect>
                                  </p:childTnLst>
                                </p:cTn>
                              </p:par>
                              <p:par>
                                <p:cTn id="121" presetID="10" presetClass="entr" presetSubtype="0" fill="hold" nodeType="withEffect">
                                  <p:stCondLst>
                                    <p:cond delay="0"/>
                                  </p:stCondLst>
                                  <p:childTnLst>
                                    <p:set>
                                      <p:cBhvr>
                                        <p:cTn id="122" dur="1" fill="hold">
                                          <p:stCondLst>
                                            <p:cond delay="0"/>
                                          </p:stCondLst>
                                        </p:cTn>
                                        <p:tgtEl>
                                          <p:spTgt spid="83"/>
                                        </p:tgtEl>
                                        <p:attrNameLst>
                                          <p:attrName>style.visibility</p:attrName>
                                        </p:attrNameLst>
                                      </p:cBhvr>
                                      <p:to>
                                        <p:strVal val="visible"/>
                                      </p:to>
                                    </p:set>
                                    <p:animEffect transition="in" filter="fade">
                                      <p:cBhvr>
                                        <p:cTn id="123" dur="500"/>
                                        <p:tgtEl>
                                          <p:spTgt spid="83"/>
                                        </p:tgtEl>
                                      </p:cBhvr>
                                    </p:animEffect>
                                  </p:childTnLst>
                                </p:cTn>
                              </p:par>
                              <p:par>
                                <p:cTn id="124" presetID="10" presetClass="entr" presetSubtype="0" fill="hold" nodeType="withEffect">
                                  <p:stCondLst>
                                    <p:cond delay="0"/>
                                  </p:stCondLst>
                                  <p:childTnLst>
                                    <p:set>
                                      <p:cBhvr>
                                        <p:cTn id="125" dur="1" fill="hold">
                                          <p:stCondLst>
                                            <p:cond delay="0"/>
                                          </p:stCondLst>
                                        </p:cTn>
                                        <p:tgtEl>
                                          <p:spTgt spid="84"/>
                                        </p:tgtEl>
                                        <p:attrNameLst>
                                          <p:attrName>style.visibility</p:attrName>
                                        </p:attrNameLst>
                                      </p:cBhvr>
                                      <p:to>
                                        <p:strVal val="visible"/>
                                      </p:to>
                                    </p:set>
                                    <p:animEffect transition="in" filter="fade">
                                      <p:cBhvr>
                                        <p:cTn id="126" dur="500"/>
                                        <p:tgtEl>
                                          <p:spTgt spid="84"/>
                                        </p:tgtEl>
                                      </p:cBhvr>
                                    </p:animEffect>
                                  </p:childTnLst>
                                </p:cTn>
                              </p:par>
                              <p:par>
                                <p:cTn id="127" presetID="10" presetClass="entr" presetSubtype="0" fill="hold" nodeType="withEffect">
                                  <p:stCondLst>
                                    <p:cond delay="0"/>
                                  </p:stCondLst>
                                  <p:childTnLst>
                                    <p:set>
                                      <p:cBhvr>
                                        <p:cTn id="128" dur="1" fill="hold">
                                          <p:stCondLst>
                                            <p:cond delay="0"/>
                                          </p:stCondLst>
                                        </p:cTn>
                                        <p:tgtEl>
                                          <p:spTgt spid="85"/>
                                        </p:tgtEl>
                                        <p:attrNameLst>
                                          <p:attrName>style.visibility</p:attrName>
                                        </p:attrNameLst>
                                      </p:cBhvr>
                                      <p:to>
                                        <p:strVal val="visible"/>
                                      </p:to>
                                    </p:set>
                                    <p:animEffect transition="in" filter="fade">
                                      <p:cBhvr>
                                        <p:cTn id="129" dur="500"/>
                                        <p:tgtEl>
                                          <p:spTgt spid="85"/>
                                        </p:tgtEl>
                                      </p:cBhvr>
                                    </p:animEffect>
                                  </p:childTnLst>
                                </p:cTn>
                              </p:par>
                              <p:par>
                                <p:cTn id="130" presetID="10" presetClass="entr" presetSubtype="0" fill="hold" nodeType="withEffect">
                                  <p:stCondLst>
                                    <p:cond delay="0"/>
                                  </p:stCondLst>
                                  <p:childTnLst>
                                    <p:set>
                                      <p:cBhvr>
                                        <p:cTn id="131" dur="1" fill="hold">
                                          <p:stCondLst>
                                            <p:cond delay="0"/>
                                          </p:stCondLst>
                                        </p:cTn>
                                        <p:tgtEl>
                                          <p:spTgt spid="86"/>
                                        </p:tgtEl>
                                        <p:attrNameLst>
                                          <p:attrName>style.visibility</p:attrName>
                                        </p:attrNameLst>
                                      </p:cBhvr>
                                      <p:to>
                                        <p:strVal val="visible"/>
                                      </p:to>
                                    </p:set>
                                    <p:animEffect transition="in" filter="fade">
                                      <p:cBhvr>
                                        <p:cTn id="132" dur="500"/>
                                        <p:tgtEl>
                                          <p:spTgt spid="86"/>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87"/>
                                        </p:tgtEl>
                                        <p:attrNameLst>
                                          <p:attrName>style.visibility</p:attrName>
                                        </p:attrNameLst>
                                      </p:cBhvr>
                                      <p:to>
                                        <p:strVal val="visible"/>
                                      </p:to>
                                    </p:set>
                                    <p:animEffect transition="in" filter="fade">
                                      <p:cBhvr>
                                        <p:cTn id="135" dur="500"/>
                                        <p:tgtEl>
                                          <p:spTgt spid="8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8"/>
                                        </p:tgtEl>
                                        <p:attrNameLst>
                                          <p:attrName>style.visibility</p:attrName>
                                        </p:attrNameLst>
                                      </p:cBhvr>
                                      <p:to>
                                        <p:strVal val="visible"/>
                                      </p:to>
                                    </p:set>
                                    <p:animEffect transition="in" filter="fade">
                                      <p:cBhvr>
                                        <p:cTn id="138" dur="500"/>
                                        <p:tgtEl>
                                          <p:spTgt spid="88"/>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89"/>
                                        </p:tgtEl>
                                        <p:attrNameLst>
                                          <p:attrName>style.visibility</p:attrName>
                                        </p:attrNameLst>
                                      </p:cBhvr>
                                      <p:to>
                                        <p:strVal val="visible"/>
                                      </p:to>
                                    </p:set>
                                    <p:animEffect transition="in" filter="fade">
                                      <p:cBhvr>
                                        <p:cTn id="141" dur="500"/>
                                        <p:tgtEl>
                                          <p:spTgt spid="89"/>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0"/>
                                        </p:tgtEl>
                                        <p:attrNameLst>
                                          <p:attrName>style.visibility</p:attrName>
                                        </p:attrNameLst>
                                      </p:cBhvr>
                                      <p:to>
                                        <p:strVal val="visible"/>
                                      </p:to>
                                    </p:set>
                                    <p:animEffect transition="in" filter="fade">
                                      <p:cBhvr>
                                        <p:cTn id="144" dur="500"/>
                                        <p:tgtEl>
                                          <p:spTgt spid="9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92"/>
                                        </p:tgtEl>
                                        <p:attrNameLst>
                                          <p:attrName>style.visibility</p:attrName>
                                        </p:attrNameLst>
                                      </p:cBhvr>
                                      <p:to>
                                        <p:strVal val="visible"/>
                                      </p:to>
                                    </p:set>
                                    <p:animEffect transition="in" filter="fade">
                                      <p:cBhvr>
                                        <p:cTn id="147" dur="500"/>
                                        <p:tgtEl>
                                          <p:spTgt spid="92"/>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93"/>
                                        </p:tgtEl>
                                        <p:attrNameLst>
                                          <p:attrName>style.visibility</p:attrName>
                                        </p:attrNameLst>
                                      </p:cBhvr>
                                      <p:to>
                                        <p:strVal val="visible"/>
                                      </p:to>
                                    </p:set>
                                    <p:animEffect transition="in" filter="fade">
                                      <p:cBhvr>
                                        <p:cTn id="150" dur="500"/>
                                        <p:tgtEl>
                                          <p:spTgt spid="93"/>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94"/>
                                        </p:tgtEl>
                                        <p:attrNameLst>
                                          <p:attrName>style.visibility</p:attrName>
                                        </p:attrNameLst>
                                      </p:cBhvr>
                                      <p:to>
                                        <p:strVal val="visible"/>
                                      </p:to>
                                    </p:set>
                                    <p:animEffect transition="in" filter="fade">
                                      <p:cBhvr>
                                        <p:cTn id="153" dur="500"/>
                                        <p:tgtEl>
                                          <p:spTgt spid="94"/>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95"/>
                                        </p:tgtEl>
                                        <p:attrNameLst>
                                          <p:attrName>style.visibility</p:attrName>
                                        </p:attrNameLst>
                                      </p:cBhvr>
                                      <p:to>
                                        <p:strVal val="visible"/>
                                      </p:to>
                                    </p:set>
                                    <p:animEffect transition="in" filter="fade">
                                      <p:cBhvr>
                                        <p:cTn id="156" dur="500"/>
                                        <p:tgtEl>
                                          <p:spTgt spid="95"/>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96"/>
                                        </p:tgtEl>
                                        <p:attrNameLst>
                                          <p:attrName>style.visibility</p:attrName>
                                        </p:attrNameLst>
                                      </p:cBhvr>
                                      <p:to>
                                        <p:strVal val="visible"/>
                                      </p:to>
                                    </p:set>
                                    <p:animEffect transition="in" filter="fade">
                                      <p:cBhvr>
                                        <p:cTn id="159" dur="500"/>
                                        <p:tgtEl>
                                          <p:spTgt spid="96"/>
                                        </p:tgtEl>
                                      </p:cBhvr>
                                    </p:animEffect>
                                  </p:childTnLst>
                                </p:cTn>
                              </p:par>
                              <p:par>
                                <p:cTn id="160" presetID="10" presetClass="entr" presetSubtype="0" fill="hold" nodeType="withEffect">
                                  <p:stCondLst>
                                    <p:cond delay="0"/>
                                  </p:stCondLst>
                                  <p:childTnLst>
                                    <p:set>
                                      <p:cBhvr>
                                        <p:cTn id="161" dur="1" fill="hold">
                                          <p:stCondLst>
                                            <p:cond delay="0"/>
                                          </p:stCondLst>
                                        </p:cTn>
                                        <p:tgtEl>
                                          <p:spTgt spid="97"/>
                                        </p:tgtEl>
                                        <p:attrNameLst>
                                          <p:attrName>style.visibility</p:attrName>
                                        </p:attrNameLst>
                                      </p:cBhvr>
                                      <p:to>
                                        <p:strVal val="visible"/>
                                      </p:to>
                                    </p:set>
                                    <p:animEffect transition="in" filter="fade">
                                      <p:cBhvr>
                                        <p:cTn id="162" dur="500"/>
                                        <p:tgtEl>
                                          <p:spTgt spid="97"/>
                                        </p:tgtEl>
                                      </p:cBhvr>
                                    </p:animEffect>
                                  </p:childTnLst>
                                </p:cTn>
                              </p:par>
                              <p:par>
                                <p:cTn id="163" presetID="10" presetClass="entr" presetSubtype="0" fill="hold" nodeType="withEffect">
                                  <p:stCondLst>
                                    <p:cond delay="0"/>
                                  </p:stCondLst>
                                  <p:childTnLst>
                                    <p:set>
                                      <p:cBhvr>
                                        <p:cTn id="164" dur="1" fill="hold">
                                          <p:stCondLst>
                                            <p:cond delay="0"/>
                                          </p:stCondLst>
                                        </p:cTn>
                                        <p:tgtEl>
                                          <p:spTgt spid="98"/>
                                        </p:tgtEl>
                                        <p:attrNameLst>
                                          <p:attrName>style.visibility</p:attrName>
                                        </p:attrNameLst>
                                      </p:cBhvr>
                                      <p:to>
                                        <p:strVal val="visible"/>
                                      </p:to>
                                    </p:set>
                                    <p:animEffect transition="in" filter="fade">
                                      <p:cBhvr>
                                        <p:cTn id="165" dur="500"/>
                                        <p:tgtEl>
                                          <p:spTgt spid="98"/>
                                        </p:tgtEl>
                                      </p:cBhvr>
                                    </p:animEffect>
                                  </p:childTnLst>
                                </p:cTn>
                              </p:par>
                              <p:par>
                                <p:cTn id="166" presetID="10" presetClass="entr" presetSubtype="0" fill="hold" nodeType="withEffect">
                                  <p:stCondLst>
                                    <p:cond delay="0"/>
                                  </p:stCondLst>
                                  <p:childTnLst>
                                    <p:set>
                                      <p:cBhvr>
                                        <p:cTn id="167" dur="1" fill="hold">
                                          <p:stCondLst>
                                            <p:cond delay="0"/>
                                          </p:stCondLst>
                                        </p:cTn>
                                        <p:tgtEl>
                                          <p:spTgt spid="99"/>
                                        </p:tgtEl>
                                        <p:attrNameLst>
                                          <p:attrName>style.visibility</p:attrName>
                                        </p:attrNameLst>
                                      </p:cBhvr>
                                      <p:to>
                                        <p:strVal val="visible"/>
                                      </p:to>
                                    </p:set>
                                    <p:animEffect transition="in" filter="fade">
                                      <p:cBhvr>
                                        <p:cTn id="168" dur="500"/>
                                        <p:tgtEl>
                                          <p:spTgt spid="99"/>
                                        </p:tgtEl>
                                      </p:cBhvr>
                                    </p:animEffect>
                                  </p:childTnLst>
                                </p:cTn>
                              </p:par>
                              <p:par>
                                <p:cTn id="169" presetID="10" presetClass="entr" presetSubtype="0" fill="hold" nodeType="withEffect">
                                  <p:stCondLst>
                                    <p:cond delay="0"/>
                                  </p:stCondLst>
                                  <p:childTnLst>
                                    <p:set>
                                      <p:cBhvr>
                                        <p:cTn id="170" dur="1" fill="hold">
                                          <p:stCondLst>
                                            <p:cond delay="0"/>
                                          </p:stCondLst>
                                        </p:cTn>
                                        <p:tgtEl>
                                          <p:spTgt spid="100"/>
                                        </p:tgtEl>
                                        <p:attrNameLst>
                                          <p:attrName>style.visibility</p:attrName>
                                        </p:attrNameLst>
                                      </p:cBhvr>
                                      <p:to>
                                        <p:strVal val="visible"/>
                                      </p:to>
                                    </p:set>
                                    <p:animEffect transition="in" filter="fade">
                                      <p:cBhvr>
                                        <p:cTn id="171" dur="500"/>
                                        <p:tgtEl>
                                          <p:spTgt spid="100"/>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101"/>
                                        </p:tgtEl>
                                        <p:attrNameLst>
                                          <p:attrName>style.visibility</p:attrName>
                                        </p:attrNameLst>
                                      </p:cBhvr>
                                      <p:to>
                                        <p:strVal val="visible"/>
                                      </p:to>
                                    </p:set>
                                    <p:animEffect transition="in" filter="fade">
                                      <p:cBhvr>
                                        <p:cTn id="174" dur="500"/>
                                        <p:tgtEl>
                                          <p:spTgt spid="101"/>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02"/>
                                        </p:tgtEl>
                                        <p:attrNameLst>
                                          <p:attrName>style.visibility</p:attrName>
                                        </p:attrNameLst>
                                      </p:cBhvr>
                                      <p:to>
                                        <p:strVal val="visible"/>
                                      </p:to>
                                    </p:set>
                                    <p:animEffect transition="in" filter="fade">
                                      <p:cBhvr>
                                        <p:cTn id="177" dur="500"/>
                                        <p:tgtEl>
                                          <p:spTgt spid="102"/>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03"/>
                                        </p:tgtEl>
                                        <p:attrNameLst>
                                          <p:attrName>style.visibility</p:attrName>
                                        </p:attrNameLst>
                                      </p:cBhvr>
                                      <p:to>
                                        <p:strVal val="visible"/>
                                      </p:to>
                                    </p:set>
                                    <p:animEffect transition="in" filter="fade">
                                      <p:cBhvr>
                                        <p:cTn id="180" dur="500"/>
                                        <p:tgtEl>
                                          <p:spTgt spid="103"/>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04"/>
                                        </p:tgtEl>
                                        <p:attrNameLst>
                                          <p:attrName>style.visibility</p:attrName>
                                        </p:attrNameLst>
                                      </p:cBhvr>
                                      <p:to>
                                        <p:strVal val="visible"/>
                                      </p:to>
                                    </p:set>
                                    <p:animEffect transition="in" filter="fade">
                                      <p:cBhvr>
                                        <p:cTn id="183" dur="500"/>
                                        <p:tgtEl>
                                          <p:spTgt spid="104"/>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108"/>
                                        </p:tgtEl>
                                        <p:attrNameLst>
                                          <p:attrName>style.visibility</p:attrName>
                                        </p:attrNameLst>
                                      </p:cBhvr>
                                      <p:to>
                                        <p:strVal val="visible"/>
                                      </p:to>
                                    </p:set>
                                    <p:animEffect transition="in" filter="fade">
                                      <p:cBhvr>
                                        <p:cTn id="188" dur="500"/>
                                        <p:tgtEl>
                                          <p:spTgt spid="108"/>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09"/>
                                        </p:tgtEl>
                                        <p:attrNameLst>
                                          <p:attrName>style.visibility</p:attrName>
                                        </p:attrNameLst>
                                      </p:cBhvr>
                                      <p:to>
                                        <p:strVal val="visible"/>
                                      </p:to>
                                    </p:set>
                                    <p:animEffect transition="in" filter="fade">
                                      <p:cBhvr>
                                        <p:cTn id="191" dur="500"/>
                                        <p:tgtEl>
                                          <p:spTgt spid="109"/>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10"/>
                                        </p:tgtEl>
                                        <p:attrNameLst>
                                          <p:attrName>style.visibility</p:attrName>
                                        </p:attrNameLst>
                                      </p:cBhvr>
                                      <p:to>
                                        <p:strVal val="visible"/>
                                      </p:to>
                                    </p:set>
                                    <p:animEffect transition="in" filter="fade">
                                      <p:cBhvr>
                                        <p:cTn id="194" dur="500"/>
                                        <p:tgtEl>
                                          <p:spTgt spid="110"/>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111"/>
                                        </p:tgtEl>
                                        <p:attrNameLst>
                                          <p:attrName>style.visibility</p:attrName>
                                        </p:attrNameLst>
                                      </p:cBhvr>
                                      <p:to>
                                        <p:strVal val="visible"/>
                                      </p:to>
                                    </p:set>
                                    <p:animEffect transition="in" filter="fade">
                                      <p:cBhvr>
                                        <p:cTn id="197" dur="500"/>
                                        <p:tgtEl>
                                          <p:spTgt spid="111"/>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112"/>
                                        </p:tgtEl>
                                        <p:attrNameLst>
                                          <p:attrName>style.visibility</p:attrName>
                                        </p:attrNameLst>
                                      </p:cBhvr>
                                      <p:to>
                                        <p:strVal val="visible"/>
                                      </p:to>
                                    </p:set>
                                    <p:animEffect transition="in" filter="fade">
                                      <p:cBhvr>
                                        <p:cTn id="200" dur="500"/>
                                        <p:tgtEl>
                                          <p:spTgt spid="112"/>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13"/>
                                        </p:tgtEl>
                                        <p:attrNameLst>
                                          <p:attrName>style.visibility</p:attrName>
                                        </p:attrNameLst>
                                      </p:cBhvr>
                                      <p:to>
                                        <p:strVal val="visible"/>
                                      </p:to>
                                    </p:set>
                                    <p:animEffect transition="in" filter="fade">
                                      <p:cBhvr>
                                        <p:cTn id="203" dur="500"/>
                                        <p:tgtEl>
                                          <p:spTgt spid="113"/>
                                        </p:tgtEl>
                                      </p:cBhvr>
                                    </p:animEffect>
                                  </p:childTnLst>
                                </p:cTn>
                              </p:par>
                              <p:par>
                                <p:cTn id="204" presetID="10" presetClass="entr" presetSubtype="0" fill="hold" nodeType="with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fade">
                                      <p:cBhvr>
                                        <p:cTn id="206" dur="500"/>
                                        <p:tgtEl>
                                          <p:spTgt spid="114"/>
                                        </p:tgtEl>
                                      </p:cBhvr>
                                    </p:animEffect>
                                  </p:childTnLst>
                                </p:cTn>
                              </p:par>
                              <p:par>
                                <p:cTn id="207" presetID="10" presetClass="entr" presetSubtype="0" fill="hold"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fade">
                                      <p:cBhvr>
                                        <p:cTn id="209" dur="500"/>
                                        <p:tgtEl>
                                          <p:spTgt spid="115"/>
                                        </p:tgtEl>
                                      </p:cBhvr>
                                    </p:animEffect>
                                  </p:childTnLst>
                                </p:cTn>
                              </p:par>
                              <p:par>
                                <p:cTn id="210" presetID="10" presetClass="entr" presetSubtype="0" fill="hold"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fade">
                                      <p:cBhvr>
                                        <p:cTn id="212" dur="500"/>
                                        <p:tgtEl>
                                          <p:spTgt spid="116"/>
                                        </p:tgtEl>
                                      </p:cBhvr>
                                    </p:animEffect>
                                  </p:childTnLst>
                                </p:cTn>
                              </p:par>
                              <p:par>
                                <p:cTn id="213" presetID="10" presetClass="entr" presetSubtype="0" fill="hold"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fade">
                                      <p:cBhvr>
                                        <p:cTn id="215" dur="500"/>
                                        <p:tgtEl>
                                          <p:spTgt spid="117"/>
                                        </p:tgtEl>
                                      </p:cBhvr>
                                    </p:animEffect>
                                  </p:childTnLst>
                                </p:cTn>
                              </p:par>
                              <p:par>
                                <p:cTn id="216" presetID="10" presetClass="entr" presetSubtype="0" fill="hold"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fade">
                                      <p:cBhvr>
                                        <p:cTn id="218" dur="500"/>
                                        <p:tgtEl>
                                          <p:spTgt spid="118"/>
                                        </p:tgtEl>
                                      </p:cBhvr>
                                    </p:animEffect>
                                  </p:childTnLst>
                                </p:cTn>
                              </p:par>
                              <p:par>
                                <p:cTn id="219" presetID="10" presetClass="entr" presetSubtype="0" fill="hold"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fade">
                                      <p:cBhvr>
                                        <p:cTn id="221" dur="500"/>
                                        <p:tgtEl>
                                          <p:spTgt spid="119"/>
                                        </p:tgtEl>
                                      </p:cBhvr>
                                    </p:animEffect>
                                  </p:childTnLst>
                                </p:cTn>
                              </p:par>
                              <p:par>
                                <p:cTn id="222" presetID="10" presetClass="entr" presetSubtype="0" fill="hold"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fade">
                                      <p:cBhvr>
                                        <p:cTn id="224" dur="500"/>
                                        <p:tgtEl>
                                          <p:spTgt spid="120"/>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121"/>
                                        </p:tgtEl>
                                        <p:attrNameLst>
                                          <p:attrName>style.visibility</p:attrName>
                                        </p:attrNameLst>
                                      </p:cBhvr>
                                      <p:to>
                                        <p:strVal val="visible"/>
                                      </p:to>
                                    </p:set>
                                    <p:animEffect transition="in" filter="fade">
                                      <p:cBhvr>
                                        <p:cTn id="227" dur="500"/>
                                        <p:tgtEl>
                                          <p:spTgt spid="121"/>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122"/>
                                        </p:tgtEl>
                                        <p:attrNameLst>
                                          <p:attrName>style.visibility</p:attrName>
                                        </p:attrNameLst>
                                      </p:cBhvr>
                                      <p:to>
                                        <p:strVal val="visible"/>
                                      </p:to>
                                    </p:set>
                                    <p:animEffect transition="in" filter="fade">
                                      <p:cBhvr>
                                        <p:cTn id="230" dur="500"/>
                                        <p:tgtEl>
                                          <p:spTgt spid="122"/>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123"/>
                                        </p:tgtEl>
                                        <p:attrNameLst>
                                          <p:attrName>style.visibility</p:attrName>
                                        </p:attrNameLst>
                                      </p:cBhvr>
                                      <p:to>
                                        <p:strVal val="visible"/>
                                      </p:to>
                                    </p:set>
                                    <p:animEffect transition="in" filter="fade">
                                      <p:cBhvr>
                                        <p:cTn id="233" dur="500"/>
                                        <p:tgtEl>
                                          <p:spTgt spid="123"/>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124"/>
                                        </p:tgtEl>
                                        <p:attrNameLst>
                                          <p:attrName>style.visibility</p:attrName>
                                        </p:attrNameLst>
                                      </p:cBhvr>
                                      <p:to>
                                        <p:strVal val="visible"/>
                                      </p:to>
                                    </p:set>
                                    <p:animEffect transition="in" filter="fade">
                                      <p:cBhvr>
                                        <p:cTn id="236" dur="500"/>
                                        <p:tgtEl>
                                          <p:spTgt spid="124"/>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125"/>
                                        </p:tgtEl>
                                        <p:attrNameLst>
                                          <p:attrName>style.visibility</p:attrName>
                                        </p:attrNameLst>
                                      </p:cBhvr>
                                      <p:to>
                                        <p:strVal val="visible"/>
                                      </p:to>
                                    </p:set>
                                    <p:animEffect transition="in" filter="fade">
                                      <p:cBhvr>
                                        <p:cTn id="239" dur="500"/>
                                        <p:tgtEl>
                                          <p:spTgt spid="125"/>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126"/>
                                        </p:tgtEl>
                                        <p:attrNameLst>
                                          <p:attrName>style.visibility</p:attrName>
                                        </p:attrNameLst>
                                      </p:cBhvr>
                                      <p:to>
                                        <p:strVal val="visible"/>
                                      </p:to>
                                    </p:set>
                                    <p:animEffect transition="in" filter="fade">
                                      <p:cBhvr>
                                        <p:cTn id="242" dur="500"/>
                                        <p:tgtEl>
                                          <p:spTgt spid="126"/>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127"/>
                                        </p:tgtEl>
                                        <p:attrNameLst>
                                          <p:attrName>style.visibility</p:attrName>
                                        </p:attrNameLst>
                                      </p:cBhvr>
                                      <p:to>
                                        <p:strVal val="visible"/>
                                      </p:to>
                                    </p:set>
                                    <p:animEffect transition="in" filter="fade">
                                      <p:cBhvr>
                                        <p:cTn id="245" dur="500"/>
                                        <p:tgtEl>
                                          <p:spTgt spid="127"/>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128"/>
                                        </p:tgtEl>
                                        <p:attrNameLst>
                                          <p:attrName>style.visibility</p:attrName>
                                        </p:attrNameLst>
                                      </p:cBhvr>
                                      <p:to>
                                        <p:strVal val="visible"/>
                                      </p:to>
                                    </p:set>
                                    <p:animEffect transition="in" filter="fade">
                                      <p:cBhvr>
                                        <p:cTn id="248" dur="500"/>
                                        <p:tgtEl>
                                          <p:spTgt spid="128"/>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129"/>
                                        </p:tgtEl>
                                        <p:attrNameLst>
                                          <p:attrName>style.visibility</p:attrName>
                                        </p:attrNameLst>
                                      </p:cBhvr>
                                      <p:to>
                                        <p:strVal val="visible"/>
                                      </p:to>
                                    </p:set>
                                    <p:animEffect transition="in" filter="fade">
                                      <p:cBhvr>
                                        <p:cTn id="251" dur="500"/>
                                        <p:tgtEl>
                                          <p:spTgt spid="129"/>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130"/>
                                        </p:tgtEl>
                                        <p:attrNameLst>
                                          <p:attrName>style.visibility</p:attrName>
                                        </p:attrNameLst>
                                      </p:cBhvr>
                                      <p:to>
                                        <p:strVal val="visible"/>
                                      </p:to>
                                    </p:set>
                                    <p:animEffect transition="in" filter="fade">
                                      <p:cBhvr>
                                        <p:cTn id="254" dur="500"/>
                                        <p:tgtEl>
                                          <p:spTgt spid="130"/>
                                        </p:tgtEl>
                                      </p:cBhvr>
                                    </p:animEffect>
                                  </p:childTnLst>
                                </p:cTn>
                              </p:par>
                              <p:par>
                                <p:cTn id="255" presetID="10" presetClass="entr" presetSubtype="0" fill="hold" nodeType="withEffect">
                                  <p:stCondLst>
                                    <p:cond delay="0"/>
                                  </p:stCondLst>
                                  <p:childTnLst>
                                    <p:set>
                                      <p:cBhvr>
                                        <p:cTn id="256" dur="1" fill="hold">
                                          <p:stCondLst>
                                            <p:cond delay="0"/>
                                          </p:stCondLst>
                                        </p:cTn>
                                        <p:tgtEl>
                                          <p:spTgt spid="131"/>
                                        </p:tgtEl>
                                        <p:attrNameLst>
                                          <p:attrName>style.visibility</p:attrName>
                                        </p:attrNameLst>
                                      </p:cBhvr>
                                      <p:to>
                                        <p:strVal val="visible"/>
                                      </p:to>
                                    </p:set>
                                    <p:animEffect transition="in" filter="fade">
                                      <p:cBhvr>
                                        <p:cTn id="257" dur="500"/>
                                        <p:tgtEl>
                                          <p:spTgt spid="131"/>
                                        </p:tgtEl>
                                      </p:cBhvr>
                                    </p:animEffect>
                                  </p:childTnLst>
                                </p:cTn>
                              </p:par>
                              <p:par>
                                <p:cTn id="258" presetID="10" presetClass="entr" presetSubtype="0" fill="hold" nodeType="withEffect">
                                  <p:stCondLst>
                                    <p:cond delay="0"/>
                                  </p:stCondLst>
                                  <p:childTnLst>
                                    <p:set>
                                      <p:cBhvr>
                                        <p:cTn id="259" dur="1" fill="hold">
                                          <p:stCondLst>
                                            <p:cond delay="0"/>
                                          </p:stCondLst>
                                        </p:cTn>
                                        <p:tgtEl>
                                          <p:spTgt spid="132"/>
                                        </p:tgtEl>
                                        <p:attrNameLst>
                                          <p:attrName>style.visibility</p:attrName>
                                        </p:attrNameLst>
                                      </p:cBhvr>
                                      <p:to>
                                        <p:strVal val="visible"/>
                                      </p:to>
                                    </p:set>
                                    <p:animEffect transition="in" filter="fade">
                                      <p:cBhvr>
                                        <p:cTn id="260" dur="500"/>
                                        <p:tgtEl>
                                          <p:spTgt spid="132"/>
                                        </p:tgtEl>
                                      </p:cBhvr>
                                    </p:animEffect>
                                  </p:childTnLst>
                                </p:cTn>
                              </p:par>
                              <p:par>
                                <p:cTn id="261" presetID="10"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animEffect transition="in" filter="fade">
                                      <p:cBhvr>
                                        <p:cTn id="263" dur="500"/>
                                        <p:tgtEl>
                                          <p:spTgt spid="133"/>
                                        </p:tgtEl>
                                      </p:cBhvr>
                                    </p:animEffect>
                                  </p:childTnLst>
                                </p:cTn>
                              </p:par>
                              <p:par>
                                <p:cTn id="264" presetID="10" presetClass="entr" presetSubtype="0" fill="hold" nodeType="withEffect">
                                  <p:stCondLst>
                                    <p:cond delay="0"/>
                                  </p:stCondLst>
                                  <p:childTnLst>
                                    <p:set>
                                      <p:cBhvr>
                                        <p:cTn id="265" dur="1" fill="hold">
                                          <p:stCondLst>
                                            <p:cond delay="0"/>
                                          </p:stCondLst>
                                        </p:cTn>
                                        <p:tgtEl>
                                          <p:spTgt spid="134"/>
                                        </p:tgtEl>
                                        <p:attrNameLst>
                                          <p:attrName>style.visibility</p:attrName>
                                        </p:attrNameLst>
                                      </p:cBhvr>
                                      <p:to>
                                        <p:strVal val="visible"/>
                                      </p:to>
                                    </p:set>
                                    <p:animEffect transition="in" filter="fade">
                                      <p:cBhvr>
                                        <p:cTn id="266" dur="500"/>
                                        <p:tgtEl>
                                          <p:spTgt spid="134"/>
                                        </p:tgtEl>
                                      </p:cBhvr>
                                    </p:animEffect>
                                  </p:childTnLst>
                                </p:cTn>
                              </p:par>
                              <p:par>
                                <p:cTn id="267" presetID="10" presetClass="entr" presetSubtype="0" fill="hold" grpId="0" nodeType="withEffect">
                                  <p:stCondLst>
                                    <p:cond delay="0"/>
                                  </p:stCondLst>
                                  <p:childTnLst>
                                    <p:set>
                                      <p:cBhvr>
                                        <p:cTn id="268" dur="1" fill="hold">
                                          <p:stCondLst>
                                            <p:cond delay="0"/>
                                          </p:stCondLst>
                                        </p:cTn>
                                        <p:tgtEl>
                                          <p:spTgt spid="135"/>
                                        </p:tgtEl>
                                        <p:attrNameLst>
                                          <p:attrName>style.visibility</p:attrName>
                                        </p:attrNameLst>
                                      </p:cBhvr>
                                      <p:to>
                                        <p:strVal val="visible"/>
                                      </p:to>
                                    </p:set>
                                    <p:animEffect transition="in" filter="fade">
                                      <p:cBhvr>
                                        <p:cTn id="269" dur="500"/>
                                        <p:tgtEl>
                                          <p:spTgt spid="135"/>
                                        </p:tgtEl>
                                      </p:cBhvr>
                                    </p:animEffect>
                                  </p:childTnLst>
                                </p:cTn>
                              </p:par>
                              <p:par>
                                <p:cTn id="270" presetID="10" presetClass="entr" presetSubtype="0" fill="hold" grpId="0" nodeType="withEffect">
                                  <p:stCondLst>
                                    <p:cond delay="0"/>
                                  </p:stCondLst>
                                  <p:childTnLst>
                                    <p:set>
                                      <p:cBhvr>
                                        <p:cTn id="271" dur="1" fill="hold">
                                          <p:stCondLst>
                                            <p:cond delay="0"/>
                                          </p:stCondLst>
                                        </p:cTn>
                                        <p:tgtEl>
                                          <p:spTgt spid="136"/>
                                        </p:tgtEl>
                                        <p:attrNameLst>
                                          <p:attrName>style.visibility</p:attrName>
                                        </p:attrNameLst>
                                      </p:cBhvr>
                                      <p:to>
                                        <p:strVal val="visible"/>
                                      </p:to>
                                    </p:set>
                                    <p:animEffect transition="in" filter="fade">
                                      <p:cBhvr>
                                        <p:cTn id="272" dur="500"/>
                                        <p:tgtEl>
                                          <p:spTgt spid="136"/>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137"/>
                                        </p:tgtEl>
                                        <p:attrNameLst>
                                          <p:attrName>style.visibility</p:attrName>
                                        </p:attrNameLst>
                                      </p:cBhvr>
                                      <p:to>
                                        <p:strVal val="visible"/>
                                      </p:to>
                                    </p:set>
                                    <p:animEffect transition="in" filter="fade">
                                      <p:cBhvr>
                                        <p:cTn id="275" dur="500"/>
                                        <p:tgtEl>
                                          <p:spTgt spid="137"/>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138"/>
                                        </p:tgtEl>
                                        <p:attrNameLst>
                                          <p:attrName>style.visibility</p:attrName>
                                        </p:attrNameLst>
                                      </p:cBhvr>
                                      <p:to>
                                        <p:strVal val="visible"/>
                                      </p:to>
                                    </p:set>
                                    <p:animEffect transition="in" filter="fade">
                                      <p:cBhvr>
                                        <p:cTn id="278" dur="500"/>
                                        <p:tgtEl>
                                          <p:spTgt spid="138"/>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139"/>
                                        </p:tgtEl>
                                        <p:attrNameLst>
                                          <p:attrName>style.visibility</p:attrName>
                                        </p:attrNameLst>
                                      </p:cBhvr>
                                      <p:to>
                                        <p:strVal val="visible"/>
                                      </p:to>
                                    </p:set>
                                    <p:animEffect transition="in" filter="fade">
                                      <p:cBhvr>
                                        <p:cTn id="281" dur="500"/>
                                        <p:tgtEl>
                                          <p:spTgt spid="139"/>
                                        </p:tgtEl>
                                      </p:cBhvr>
                                    </p:animEffect>
                                  </p:childTnLst>
                                </p:cTn>
                              </p:par>
                              <p:par>
                                <p:cTn id="282" presetID="10" presetClass="entr" presetSubtype="0" fill="hold" grpId="0" nodeType="withEffect">
                                  <p:stCondLst>
                                    <p:cond delay="0"/>
                                  </p:stCondLst>
                                  <p:childTnLst>
                                    <p:set>
                                      <p:cBhvr>
                                        <p:cTn id="283" dur="1" fill="hold">
                                          <p:stCondLst>
                                            <p:cond delay="0"/>
                                          </p:stCondLst>
                                        </p:cTn>
                                        <p:tgtEl>
                                          <p:spTgt spid="140"/>
                                        </p:tgtEl>
                                        <p:attrNameLst>
                                          <p:attrName>style.visibility</p:attrName>
                                        </p:attrNameLst>
                                      </p:cBhvr>
                                      <p:to>
                                        <p:strVal val="visible"/>
                                      </p:to>
                                    </p:set>
                                    <p:animEffect transition="in" filter="fade">
                                      <p:cBhvr>
                                        <p:cTn id="284" dur="500"/>
                                        <p:tgtEl>
                                          <p:spTgt spid="140"/>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41"/>
                                        </p:tgtEl>
                                        <p:attrNameLst>
                                          <p:attrName>style.visibility</p:attrName>
                                        </p:attrNameLst>
                                      </p:cBhvr>
                                      <p:to>
                                        <p:strVal val="visible"/>
                                      </p:to>
                                    </p:set>
                                    <p:animEffect transition="in" filter="fade">
                                      <p:cBhvr>
                                        <p:cTn id="287" dur="500"/>
                                        <p:tgtEl>
                                          <p:spTgt spid="141"/>
                                        </p:tgtEl>
                                      </p:cBhvr>
                                    </p:animEffect>
                                  </p:childTnLst>
                                </p:cTn>
                              </p:par>
                              <p:par>
                                <p:cTn id="288" presetID="10" presetClass="entr" presetSubtype="0" fill="hold" grpId="0" nodeType="withEffect">
                                  <p:stCondLst>
                                    <p:cond delay="0"/>
                                  </p:stCondLst>
                                  <p:childTnLst>
                                    <p:set>
                                      <p:cBhvr>
                                        <p:cTn id="289" dur="1" fill="hold">
                                          <p:stCondLst>
                                            <p:cond delay="0"/>
                                          </p:stCondLst>
                                        </p:cTn>
                                        <p:tgtEl>
                                          <p:spTgt spid="142"/>
                                        </p:tgtEl>
                                        <p:attrNameLst>
                                          <p:attrName>style.visibility</p:attrName>
                                        </p:attrNameLst>
                                      </p:cBhvr>
                                      <p:to>
                                        <p:strVal val="visible"/>
                                      </p:to>
                                    </p:set>
                                    <p:animEffect transition="in" filter="fade">
                                      <p:cBhvr>
                                        <p:cTn id="290" dur="500"/>
                                        <p:tgtEl>
                                          <p:spTgt spid="142"/>
                                        </p:tgtEl>
                                      </p:cBhvr>
                                    </p:animEffect>
                                  </p:childTnLst>
                                </p:cTn>
                              </p:par>
                              <p:par>
                                <p:cTn id="291" presetID="10" presetClass="entr" presetSubtype="0" fill="hold" grpId="0" nodeType="withEffect">
                                  <p:stCondLst>
                                    <p:cond delay="0"/>
                                  </p:stCondLst>
                                  <p:childTnLst>
                                    <p:set>
                                      <p:cBhvr>
                                        <p:cTn id="292" dur="1" fill="hold">
                                          <p:stCondLst>
                                            <p:cond delay="0"/>
                                          </p:stCondLst>
                                        </p:cTn>
                                        <p:tgtEl>
                                          <p:spTgt spid="143"/>
                                        </p:tgtEl>
                                        <p:attrNameLst>
                                          <p:attrName>style.visibility</p:attrName>
                                        </p:attrNameLst>
                                      </p:cBhvr>
                                      <p:to>
                                        <p:strVal val="visible"/>
                                      </p:to>
                                    </p:set>
                                    <p:animEffect transition="in" filter="fade">
                                      <p:cBhvr>
                                        <p:cTn id="293" dur="500"/>
                                        <p:tgtEl>
                                          <p:spTgt spid="143"/>
                                        </p:tgtEl>
                                      </p:cBhvr>
                                    </p:animEffect>
                                  </p:childTnLst>
                                </p:cTn>
                              </p:par>
                              <p:par>
                                <p:cTn id="294" presetID="10" presetClass="entr" presetSubtype="0" fill="hold" nodeType="withEffect">
                                  <p:stCondLst>
                                    <p:cond delay="0"/>
                                  </p:stCondLst>
                                  <p:childTnLst>
                                    <p:set>
                                      <p:cBhvr>
                                        <p:cTn id="295" dur="1" fill="hold">
                                          <p:stCondLst>
                                            <p:cond delay="0"/>
                                          </p:stCondLst>
                                        </p:cTn>
                                        <p:tgtEl>
                                          <p:spTgt spid="144"/>
                                        </p:tgtEl>
                                        <p:attrNameLst>
                                          <p:attrName>style.visibility</p:attrName>
                                        </p:attrNameLst>
                                      </p:cBhvr>
                                      <p:to>
                                        <p:strVal val="visible"/>
                                      </p:to>
                                    </p:set>
                                    <p:animEffect transition="in" filter="fade">
                                      <p:cBhvr>
                                        <p:cTn id="296" dur="500"/>
                                        <p:tgtEl>
                                          <p:spTgt spid="144"/>
                                        </p:tgtEl>
                                      </p:cBhvr>
                                    </p:animEffect>
                                  </p:childTnLst>
                                </p:cTn>
                              </p:par>
                              <p:par>
                                <p:cTn id="297" presetID="10" presetClass="entr" presetSubtype="0" fill="hold" nodeType="withEffect">
                                  <p:stCondLst>
                                    <p:cond delay="0"/>
                                  </p:stCondLst>
                                  <p:childTnLst>
                                    <p:set>
                                      <p:cBhvr>
                                        <p:cTn id="298" dur="1" fill="hold">
                                          <p:stCondLst>
                                            <p:cond delay="0"/>
                                          </p:stCondLst>
                                        </p:cTn>
                                        <p:tgtEl>
                                          <p:spTgt spid="145"/>
                                        </p:tgtEl>
                                        <p:attrNameLst>
                                          <p:attrName>style.visibility</p:attrName>
                                        </p:attrNameLst>
                                      </p:cBhvr>
                                      <p:to>
                                        <p:strVal val="visible"/>
                                      </p:to>
                                    </p:set>
                                    <p:animEffect transition="in" filter="fade">
                                      <p:cBhvr>
                                        <p:cTn id="299" dur="500"/>
                                        <p:tgtEl>
                                          <p:spTgt spid="145"/>
                                        </p:tgtEl>
                                      </p:cBhvr>
                                    </p:animEffect>
                                  </p:childTnLst>
                                </p:cTn>
                              </p:par>
                              <p:par>
                                <p:cTn id="300" presetID="10" presetClass="entr" presetSubtype="0" fill="hold" nodeType="withEffect">
                                  <p:stCondLst>
                                    <p:cond delay="0"/>
                                  </p:stCondLst>
                                  <p:childTnLst>
                                    <p:set>
                                      <p:cBhvr>
                                        <p:cTn id="301" dur="1" fill="hold">
                                          <p:stCondLst>
                                            <p:cond delay="0"/>
                                          </p:stCondLst>
                                        </p:cTn>
                                        <p:tgtEl>
                                          <p:spTgt spid="146"/>
                                        </p:tgtEl>
                                        <p:attrNameLst>
                                          <p:attrName>style.visibility</p:attrName>
                                        </p:attrNameLst>
                                      </p:cBhvr>
                                      <p:to>
                                        <p:strVal val="visible"/>
                                      </p:to>
                                    </p:set>
                                    <p:animEffect transition="in" filter="fade">
                                      <p:cBhvr>
                                        <p:cTn id="302" dur="500"/>
                                        <p:tgtEl>
                                          <p:spTgt spid="146"/>
                                        </p:tgtEl>
                                      </p:cBhvr>
                                    </p:animEffect>
                                  </p:childTnLst>
                                </p:cTn>
                              </p:par>
                              <p:par>
                                <p:cTn id="303" presetID="10" presetClass="entr" presetSubtype="0" fill="hold" nodeType="withEffect">
                                  <p:stCondLst>
                                    <p:cond delay="0"/>
                                  </p:stCondLst>
                                  <p:childTnLst>
                                    <p:set>
                                      <p:cBhvr>
                                        <p:cTn id="304" dur="1" fill="hold">
                                          <p:stCondLst>
                                            <p:cond delay="0"/>
                                          </p:stCondLst>
                                        </p:cTn>
                                        <p:tgtEl>
                                          <p:spTgt spid="147"/>
                                        </p:tgtEl>
                                        <p:attrNameLst>
                                          <p:attrName>style.visibility</p:attrName>
                                        </p:attrNameLst>
                                      </p:cBhvr>
                                      <p:to>
                                        <p:strVal val="visible"/>
                                      </p:to>
                                    </p:set>
                                    <p:animEffect transition="in" filter="fade">
                                      <p:cBhvr>
                                        <p:cTn id="305" dur="500"/>
                                        <p:tgtEl>
                                          <p:spTgt spid="147"/>
                                        </p:tgtEl>
                                      </p:cBhvr>
                                    </p:animEffect>
                                  </p:childTnLst>
                                </p:cTn>
                              </p:par>
                              <p:par>
                                <p:cTn id="306" presetID="10" presetClass="entr" presetSubtype="0" fill="hold" grpId="0" nodeType="withEffect">
                                  <p:stCondLst>
                                    <p:cond delay="0"/>
                                  </p:stCondLst>
                                  <p:childTnLst>
                                    <p:set>
                                      <p:cBhvr>
                                        <p:cTn id="307" dur="1" fill="hold">
                                          <p:stCondLst>
                                            <p:cond delay="0"/>
                                          </p:stCondLst>
                                        </p:cTn>
                                        <p:tgtEl>
                                          <p:spTgt spid="148"/>
                                        </p:tgtEl>
                                        <p:attrNameLst>
                                          <p:attrName>style.visibility</p:attrName>
                                        </p:attrNameLst>
                                      </p:cBhvr>
                                      <p:to>
                                        <p:strVal val="visible"/>
                                      </p:to>
                                    </p:set>
                                    <p:animEffect transition="in" filter="fade">
                                      <p:cBhvr>
                                        <p:cTn id="308" dur="500"/>
                                        <p:tgtEl>
                                          <p:spTgt spid="148"/>
                                        </p:tgtEl>
                                      </p:cBhvr>
                                    </p:animEffect>
                                  </p:childTnLst>
                                </p:cTn>
                              </p:par>
                              <p:par>
                                <p:cTn id="309" presetID="10" presetClass="entr" presetSubtype="0" fill="hold" grpId="0" nodeType="withEffect">
                                  <p:stCondLst>
                                    <p:cond delay="0"/>
                                  </p:stCondLst>
                                  <p:childTnLst>
                                    <p:set>
                                      <p:cBhvr>
                                        <p:cTn id="310" dur="1" fill="hold">
                                          <p:stCondLst>
                                            <p:cond delay="0"/>
                                          </p:stCondLst>
                                        </p:cTn>
                                        <p:tgtEl>
                                          <p:spTgt spid="149"/>
                                        </p:tgtEl>
                                        <p:attrNameLst>
                                          <p:attrName>style.visibility</p:attrName>
                                        </p:attrNameLst>
                                      </p:cBhvr>
                                      <p:to>
                                        <p:strVal val="visible"/>
                                      </p:to>
                                    </p:set>
                                    <p:animEffect transition="in" filter="fade">
                                      <p:cBhvr>
                                        <p:cTn id="311" dur="500"/>
                                        <p:tgtEl>
                                          <p:spTgt spid="149"/>
                                        </p:tgtEl>
                                      </p:cBhvr>
                                    </p:animEffect>
                                  </p:childTnLst>
                                </p:cTn>
                              </p:par>
                              <p:par>
                                <p:cTn id="312" presetID="10" presetClass="entr" presetSubtype="0" fill="hold" grpId="0" nodeType="withEffect">
                                  <p:stCondLst>
                                    <p:cond delay="0"/>
                                  </p:stCondLst>
                                  <p:childTnLst>
                                    <p:set>
                                      <p:cBhvr>
                                        <p:cTn id="313" dur="1" fill="hold">
                                          <p:stCondLst>
                                            <p:cond delay="0"/>
                                          </p:stCondLst>
                                        </p:cTn>
                                        <p:tgtEl>
                                          <p:spTgt spid="150"/>
                                        </p:tgtEl>
                                        <p:attrNameLst>
                                          <p:attrName>style.visibility</p:attrName>
                                        </p:attrNameLst>
                                      </p:cBhvr>
                                      <p:to>
                                        <p:strVal val="visible"/>
                                      </p:to>
                                    </p:set>
                                    <p:animEffect transition="in" filter="fade">
                                      <p:cBhvr>
                                        <p:cTn id="314" dur="500"/>
                                        <p:tgtEl>
                                          <p:spTgt spid="150"/>
                                        </p:tgtEl>
                                      </p:cBhvr>
                                    </p:animEffect>
                                  </p:childTnLst>
                                </p:cTn>
                              </p:par>
                              <p:par>
                                <p:cTn id="315" presetID="10" presetClass="entr" presetSubtype="0" fill="hold" grpId="0" nodeType="withEffect">
                                  <p:stCondLst>
                                    <p:cond delay="0"/>
                                  </p:stCondLst>
                                  <p:childTnLst>
                                    <p:set>
                                      <p:cBhvr>
                                        <p:cTn id="316" dur="1" fill="hold">
                                          <p:stCondLst>
                                            <p:cond delay="0"/>
                                          </p:stCondLst>
                                        </p:cTn>
                                        <p:tgtEl>
                                          <p:spTgt spid="151"/>
                                        </p:tgtEl>
                                        <p:attrNameLst>
                                          <p:attrName>style.visibility</p:attrName>
                                        </p:attrNameLst>
                                      </p:cBhvr>
                                      <p:to>
                                        <p:strVal val="visible"/>
                                      </p:to>
                                    </p:set>
                                    <p:animEffect transition="in" filter="fade">
                                      <p:cBhvr>
                                        <p:cTn id="317" dur="500"/>
                                        <p:tgtEl>
                                          <p:spTgt spid="151"/>
                                        </p:tgtEl>
                                      </p:cBhvr>
                                    </p:animEffect>
                                  </p:childTnLst>
                                </p:cTn>
                              </p:par>
                              <p:par>
                                <p:cTn id="318" presetID="10" presetClass="entr" presetSubtype="0" fill="hold" grpId="0" nodeType="withEffect">
                                  <p:stCondLst>
                                    <p:cond delay="0"/>
                                  </p:stCondLst>
                                  <p:childTnLst>
                                    <p:set>
                                      <p:cBhvr>
                                        <p:cTn id="319" dur="1" fill="hold">
                                          <p:stCondLst>
                                            <p:cond delay="0"/>
                                          </p:stCondLst>
                                        </p:cTn>
                                        <p:tgtEl>
                                          <p:spTgt spid="152"/>
                                        </p:tgtEl>
                                        <p:attrNameLst>
                                          <p:attrName>style.visibility</p:attrName>
                                        </p:attrNameLst>
                                      </p:cBhvr>
                                      <p:to>
                                        <p:strVal val="visible"/>
                                      </p:to>
                                    </p:set>
                                    <p:animEffect transition="in" filter="fade">
                                      <p:cBhvr>
                                        <p:cTn id="320" dur="500"/>
                                        <p:tgtEl>
                                          <p:spTgt spid="152"/>
                                        </p:tgtEl>
                                      </p:cBhvr>
                                    </p:animEffect>
                                  </p:childTnLst>
                                </p:cTn>
                              </p:par>
                              <p:par>
                                <p:cTn id="321" presetID="10" presetClass="entr" presetSubtype="0" fill="hold" grpId="0" nodeType="withEffect">
                                  <p:stCondLst>
                                    <p:cond delay="0"/>
                                  </p:stCondLst>
                                  <p:childTnLst>
                                    <p:set>
                                      <p:cBhvr>
                                        <p:cTn id="322" dur="1" fill="hold">
                                          <p:stCondLst>
                                            <p:cond delay="0"/>
                                          </p:stCondLst>
                                        </p:cTn>
                                        <p:tgtEl>
                                          <p:spTgt spid="153"/>
                                        </p:tgtEl>
                                        <p:attrNameLst>
                                          <p:attrName>style.visibility</p:attrName>
                                        </p:attrNameLst>
                                      </p:cBhvr>
                                      <p:to>
                                        <p:strVal val="visible"/>
                                      </p:to>
                                    </p:set>
                                    <p:animEffect transition="in" filter="fade">
                                      <p:cBhvr>
                                        <p:cTn id="323" dur="500"/>
                                        <p:tgtEl>
                                          <p:spTgt spid="153"/>
                                        </p:tgtEl>
                                      </p:cBhvr>
                                    </p:animEffect>
                                  </p:childTnLst>
                                </p:cTn>
                              </p:par>
                            </p:childTnLst>
                          </p:cTn>
                        </p:par>
                      </p:childTnLst>
                    </p:cTn>
                  </p:par>
                  <p:par>
                    <p:cTn id="324" fill="hold">
                      <p:stCondLst>
                        <p:cond delay="indefinite"/>
                      </p:stCondLst>
                      <p:childTnLst>
                        <p:par>
                          <p:cTn id="325" fill="hold">
                            <p:stCondLst>
                              <p:cond delay="0"/>
                            </p:stCondLst>
                            <p:childTnLst>
                              <p:par>
                                <p:cTn id="326" presetID="10" presetClass="entr" presetSubtype="0" fill="hold" grpId="0" nodeType="clickEffect">
                                  <p:stCondLst>
                                    <p:cond delay="0"/>
                                  </p:stCondLst>
                                  <p:childTnLst>
                                    <p:set>
                                      <p:cBhvr>
                                        <p:cTn id="327" dur="1" fill="hold">
                                          <p:stCondLst>
                                            <p:cond delay="0"/>
                                          </p:stCondLst>
                                        </p:cTn>
                                        <p:tgtEl>
                                          <p:spTgt spid="154"/>
                                        </p:tgtEl>
                                        <p:attrNameLst>
                                          <p:attrName>style.visibility</p:attrName>
                                        </p:attrNameLst>
                                      </p:cBhvr>
                                      <p:to>
                                        <p:strVal val="visible"/>
                                      </p:to>
                                    </p:set>
                                    <p:animEffect transition="in" filter="fade">
                                      <p:cBhvr>
                                        <p:cTn id="328" dur="500"/>
                                        <p:tgtEl>
                                          <p:spTgt spid="154"/>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55"/>
                                        </p:tgtEl>
                                        <p:attrNameLst>
                                          <p:attrName>style.visibility</p:attrName>
                                        </p:attrNameLst>
                                      </p:cBhvr>
                                      <p:to>
                                        <p:strVal val="visible"/>
                                      </p:to>
                                    </p:set>
                                    <p:animEffect transition="in" filter="fade">
                                      <p:cBhvr>
                                        <p:cTn id="331" dur="500"/>
                                        <p:tgtEl>
                                          <p:spTgt spid="155"/>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56"/>
                                        </p:tgtEl>
                                        <p:attrNameLst>
                                          <p:attrName>style.visibility</p:attrName>
                                        </p:attrNameLst>
                                      </p:cBhvr>
                                      <p:to>
                                        <p:strVal val="visible"/>
                                      </p:to>
                                    </p:set>
                                    <p:animEffect transition="in" filter="fade">
                                      <p:cBhvr>
                                        <p:cTn id="334" dur="500"/>
                                        <p:tgtEl>
                                          <p:spTgt spid="156"/>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57"/>
                                        </p:tgtEl>
                                        <p:attrNameLst>
                                          <p:attrName>style.visibility</p:attrName>
                                        </p:attrNameLst>
                                      </p:cBhvr>
                                      <p:to>
                                        <p:strVal val="visible"/>
                                      </p:to>
                                    </p:set>
                                    <p:animEffect transition="in" filter="fade">
                                      <p:cBhvr>
                                        <p:cTn id="337" dur="500"/>
                                        <p:tgtEl>
                                          <p:spTgt spid="157"/>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58"/>
                                        </p:tgtEl>
                                        <p:attrNameLst>
                                          <p:attrName>style.visibility</p:attrName>
                                        </p:attrNameLst>
                                      </p:cBhvr>
                                      <p:to>
                                        <p:strVal val="visible"/>
                                      </p:to>
                                    </p:set>
                                    <p:animEffect transition="in" filter="fade">
                                      <p:cBhvr>
                                        <p:cTn id="340" dur="500"/>
                                        <p:tgtEl>
                                          <p:spTgt spid="158"/>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59"/>
                                        </p:tgtEl>
                                        <p:attrNameLst>
                                          <p:attrName>style.visibility</p:attrName>
                                        </p:attrNameLst>
                                      </p:cBhvr>
                                      <p:to>
                                        <p:strVal val="visible"/>
                                      </p:to>
                                    </p:set>
                                    <p:animEffect transition="in" filter="fade">
                                      <p:cBhvr>
                                        <p:cTn id="343" dur="500"/>
                                        <p:tgtEl>
                                          <p:spTgt spid="159"/>
                                        </p:tgtEl>
                                      </p:cBhvr>
                                    </p:animEffect>
                                  </p:childTnLst>
                                </p:cTn>
                              </p:par>
                              <p:par>
                                <p:cTn id="344" presetID="10" presetClass="entr" presetSubtype="0" fill="hold" nodeType="withEffect">
                                  <p:stCondLst>
                                    <p:cond delay="0"/>
                                  </p:stCondLst>
                                  <p:childTnLst>
                                    <p:set>
                                      <p:cBhvr>
                                        <p:cTn id="345" dur="1" fill="hold">
                                          <p:stCondLst>
                                            <p:cond delay="0"/>
                                          </p:stCondLst>
                                        </p:cTn>
                                        <p:tgtEl>
                                          <p:spTgt spid="160"/>
                                        </p:tgtEl>
                                        <p:attrNameLst>
                                          <p:attrName>style.visibility</p:attrName>
                                        </p:attrNameLst>
                                      </p:cBhvr>
                                      <p:to>
                                        <p:strVal val="visible"/>
                                      </p:to>
                                    </p:set>
                                    <p:animEffect transition="in" filter="fade">
                                      <p:cBhvr>
                                        <p:cTn id="346" dur="500"/>
                                        <p:tgtEl>
                                          <p:spTgt spid="160"/>
                                        </p:tgtEl>
                                      </p:cBhvr>
                                    </p:animEffect>
                                  </p:childTnLst>
                                </p:cTn>
                              </p:par>
                              <p:par>
                                <p:cTn id="347" presetID="10" presetClass="entr" presetSubtype="0" fill="hold" nodeType="withEffect">
                                  <p:stCondLst>
                                    <p:cond delay="0"/>
                                  </p:stCondLst>
                                  <p:childTnLst>
                                    <p:set>
                                      <p:cBhvr>
                                        <p:cTn id="348" dur="1" fill="hold">
                                          <p:stCondLst>
                                            <p:cond delay="0"/>
                                          </p:stCondLst>
                                        </p:cTn>
                                        <p:tgtEl>
                                          <p:spTgt spid="161"/>
                                        </p:tgtEl>
                                        <p:attrNameLst>
                                          <p:attrName>style.visibility</p:attrName>
                                        </p:attrNameLst>
                                      </p:cBhvr>
                                      <p:to>
                                        <p:strVal val="visible"/>
                                      </p:to>
                                    </p:set>
                                    <p:animEffect transition="in" filter="fade">
                                      <p:cBhvr>
                                        <p:cTn id="349" dur="500"/>
                                        <p:tgtEl>
                                          <p:spTgt spid="161"/>
                                        </p:tgtEl>
                                      </p:cBhvr>
                                    </p:animEffect>
                                  </p:childTnLst>
                                </p:cTn>
                              </p:par>
                              <p:par>
                                <p:cTn id="350" presetID="10" presetClass="entr" presetSubtype="0" fill="hold" nodeType="withEffect">
                                  <p:stCondLst>
                                    <p:cond delay="0"/>
                                  </p:stCondLst>
                                  <p:childTnLst>
                                    <p:set>
                                      <p:cBhvr>
                                        <p:cTn id="351" dur="1" fill="hold">
                                          <p:stCondLst>
                                            <p:cond delay="0"/>
                                          </p:stCondLst>
                                        </p:cTn>
                                        <p:tgtEl>
                                          <p:spTgt spid="162"/>
                                        </p:tgtEl>
                                        <p:attrNameLst>
                                          <p:attrName>style.visibility</p:attrName>
                                        </p:attrNameLst>
                                      </p:cBhvr>
                                      <p:to>
                                        <p:strVal val="visible"/>
                                      </p:to>
                                    </p:set>
                                    <p:animEffect transition="in" filter="fade">
                                      <p:cBhvr>
                                        <p:cTn id="352" dur="500"/>
                                        <p:tgtEl>
                                          <p:spTgt spid="162"/>
                                        </p:tgtEl>
                                      </p:cBhvr>
                                    </p:animEffect>
                                  </p:childTnLst>
                                </p:cTn>
                              </p:par>
                              <p:par>
                                <p:cTn id="353" presetID="10" presetClass="entr" presetSubtype="0" fill="hold" nodeType="withEffect">
                                  <p:stCondLst>
                                    <p:cond delay="0"/>
                                  </p:stCondLst>
                                  <p:childTnLst>
                                    <p:set>
                                      <p:cBhvr>
                                        <p:cTn id="354" dur="1" fill="hold">
                                          <p:stCondLst>
                                            <p:cond delay="0"/>
                                          </p:stCondLst>
                                        </p:cTn>
                                        <p:tgtEl>
                                          <p:spTgt spid="163"/>
                                        </p:tgtEl>
                                        <p:attrNameLst>
                                          <p:attrName>style.visibility</p:attrName>
                                        </p:attrNameLst>
                                      </p:cBhvr>
                                      <p:to>
                                        <p:strVal val="visible"/>
                                      </p:to>
                                    </p:set>
                                    <p:animEffect transition="in" filter="fade">
                                      <p:cBhvr>
                                        <p:cTn id="355" dur="500"/>
                                        <p:tgtEl>
                                          <p:spTgt spid="163"/>
                                        </p:tgtEl>
                                      </p:cBhvr>
                                    </p:animEffect>
                                  </p:childTnLst>
                                </p:cTn>
                              </p:par>
                              <p:par>
                                <p:cTn id="356" presetID="10" presetClass="entr" presetSubtype="0" fill="hold" nodeType="withEffect">
                                  <p:stCondLst>
                                    <p:cond delay="0"/>
                                  </p:stCondLst>
                                  <p:childTnLst>
                                    <p:set>
                                      <p:cBhvr>
                                        <p:cTn id="357" dur="1" fill="hold">
                                          <p:stCondLst>
                                            <p:cond delay="0"/>
                                          </p:stCondLst>
                                        </p:cTn>
                                        <p:tgtEl>
                                          <p:spTgt spid="164"/>
                                        </p:tgtEl>
                                        <p:attrNameLst>
                                          <p:attrName>style.visibility</p:attrName>
                                        </p:attrNameLst>
                                      </p:cBhvr>
                                      <p:to>
                                        <p:strVal val="visible"/>
                                      </p:to>
                                    </p:set>
                                    <p:animEffect transition="in" filter="fade">
                                      <p:cBhvr>
                                        <p:cTn id="358" dur="500"/>
                                        <p:tgtEl>
                                          <p:spTgt spid="164"/>
                                        </p:tgtEl>
                                      </p:cBhvr>
                                    </p:animEffect>
                                  </p:childTnLst>
                                </p:cTn>
                              </p:par>
                              <p:par>
                                <p:cTn id="359" presetID="10" presetClass="entr" presetSubtype="0" fill="hold" nodeType="withEffect">
                                  <p:stCondLst>
                                    <p:cond delay="0"/>
                                  </p:stCondLst>
                                  <p:childTnLst>
                                    <p:set>
                                      <p:cBhvr>
                                        <p:cTn id="360" dur="1" fill="hold">
                                          <p:stCondLst>
                                            <p:cond delay="0"/>
                                          </p:stCondLst>
                                        </p:cTn>
                                        <p:tgtEl>
                                          <p:spTgt spid="165"/>
                                        </p:tgtEl>
                                        <p:attrNameLst>
                                          <p:attrName>style.visibility</p:attrName>
                                        </p:attrNameLst>
                                      </p:cBhvr>
                                      <p:to>
                                        <p:strVal val="visible"/>
                                      </p:to>
                                    </p:set>
                                    <p:animEffect transition="in" filter="fade">
                                      <p:cBhvr>
                                        <p:cTn id="361" dur="500"/>
                                        <p:tgtEl>
                                          <p:spTgt spid="165"/>
                                        </p:tgtEl>
                                      </p:cBhvr>
                                    </p:animEffect>
                                  </p:childTnLst>
                                </p:cTn>
                              </p:par>
                              <p:par>
                                <p:cTn id="362" presetID="10" presetClass="entr" presetSubtype="0" fill="hold" nodeType="withEffect">
                                  <p:stCondLst>
                                    <p:cond delay="0"/>
                                  </p:stCondLst>
                                  <p:childTnLst>
                                    <p:set>
                                      <p:cBhvr>
                                        <p:cTn id="363" dur="1" fill="hold">
                                          <p:stCondLst>
                                            <p:cond delay="0"/>
                                          </p:stCondLst>
                                        </p:cTn>
                                        <p:tgtEl>
                                          <p:spTgt spid="166"/>
                                        </p:tgtEl>
                                        <p:attrNameLst>
                                          <p:attrName>style.visibility</p:attrName>
                                        </p:attrNameLst>
                                      </p:cBhvr>
                                      <p:to>
                                        <p:strVal val="visible"/>
                                      </p:to>
                                    </p:set>
                                    <p:animEffect transition="in" filter="fade">
                                      <p:cBhvr>
                                        <p:cTn id="364" dur="500"/>
                                        <p:tgtEl>
                                          <p:spTgt spid="166"/>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67"/>
                                        </p:tgtEl>
                                        <p:attrNameLst>
                                          <p:attrName>style.visibility</p:attrName>
                                        </p:attrNameLst>
                                      </p:cBhvr>
                                      <p:to>
                                        <p:strVal val="visible"/>
                                      </p:to>
                                    </p:set>
                                    <p:animEffect transition="in" filter="fade">
                                      <p:cBhvr>
                                        <p:cTn id="367" dur="500"/>
                                        <p:tgtEl>
                                          <p:spTgt spid="167"/>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68"/>
                                        </p:tgtEl>
                                        <p:attrNameLst>
                                          <p:attrName>style.visibility</p:attrName>
                                        </p:attrNameLst>
                                      </p:cBhvr>
                                      <p:to>
                                        <p:strVal val="visible"/>
                                      </p:to>
                                    </p:set>
                                    <p:animEffect transition="in" filter="fade">
                                      <p:cBhvr>
                                        <p:cTn id="370" dur="500"/>
                                        <p:tgtEl>
                                          <p:spTgt spid="168"/>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69"/>
                                        </p:tgtEl>
                                        <p:attrNameLst>
                                          <p:attrName>style.visibility</p:attrName>
                                        </p:attrNameLst>
                                      </p:cBhvr>
                                      <p:to>
                                        <p:strVal val="visible"/>
                                      </p:to>
                                    </p:set>
                                    <p:animEffect transition="in" filter="fade">
                                      <p:cBhvr>
                                        <p:cTn id="373" dur="500"/>
                                        <p:tgtEl>
                                          <p:spTgt spid="169"/>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70"/>
                                        </p:tgtEl>
                                        <p:attrNameLst>
                                          <p:attrName>style.visibility</p:attrName>
                                        </p:attrNameLst>
                                      </p:cBhvr>
                                      <p:to>
                                        <p:strVal val="visible"/>
                                      </p:to>
                                    </p:set>
                                    <p:animEffect transition="in" filter="fade">
                                      <p:cBhvr>
                                        <p:cTn id="376" dur="500"/>
                                        <p:tgtEl>
                                          <p:spTgt spid="170"/>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71"/>
                                        </p:tgtEl>
                                        <p:attrNameLst>
                                          <p:attrName>style.visibility</p:attrName>
                                        </p:attrNameLst>
                                      </p:cBhvr>
                                      <p:to>
                                        <p:strVal val="visible"/>
                                      </p:to>
                                    </p:set>
                                    <p:animEffect transition="in" filter="fade">
                                      <p:cBhvr>
                                        <p:cTn id="379" dur="500"/>
                                        <p:tgtEl>
                                          <p:spTgt spid="171"/>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72"/>
                                        </p:tgtEl>
                                        <p:attrNameLst>
                                          <p:attrName>style.visibility</p:attrName>
                                        </p:attrNameLst>
                                      </p:cBhvr>
                                      <p:to>
                                        <p:strVal val="visible"/>
                                      </p:to>
                                    </p:set>
                                    <p:animEffect transition="in" filter="fade">
                                      <p:cBhvr>
                                        <p:cTn id="382" dur="500"/>
                                        <p:tgtEl>
                                          <p:spTgt spid="172"/>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73"/>
                                        </p:tgtEl>
                                        <p:attrNameLst>
                                          <p:attrName>style.visibility</p:attrName>
                                        </p:attrNameLst>
                                      </p:cBhvr>
                                      <p:to>
                                        <p:strVal val="visible"/>
                                      </p:to>
                                    </p:set>
                                    <p:animEffect transition="in" filter="fade">
                                      <p:cBhvr>
                                        <p:cTn id="385" dur="500"/>
                                        <p:tgtEl>
                                          <p:spTgt spid="173"/>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74"/>
                                        </p:tgtEl>
                                        <p:attrNameLst>
                                          <p:attrName>style.visibility</p:attrName>
                                        </p:attrNameLst>
                                      </p:cBhvr>
                                      <p:to>
                                        <p:strVal val="visible"/>
                                      </p:to>
                                    </p:set>
                                    <p:animEffect transition="in" filter="fade">
                                      <p:cBhvr>
                                        <p:cTn id="388" dur="500"/>
                                        <p:tgtEl>
                                          <p:spTgt spid="174"/>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75"/>
                                        </p:tgtEl>
                                        <p:attrNameLst>
                                          <p:attrName>style.visibility</p:attrName>
                                        </p:attrNameLst>
                                      </p:cBhvr>
                                      <p:to>
                                        <p:strVal val="visible"/>
                                      </p:to>
                                    </p:set>
                                    <p:animEffect transition="in" filter="fade">
                                      <p:cBhvr>
                                        <p:cTn id="391" dur="500"/>
                                        <p:tgtEl>
                                          <p:spTgt spid="175"/>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76"/>
                                        </p:tgtEl>
                                        <p:attrNameLst>
                                          <p:attrName>style.visibility</p:attrName>
                                        </p:attrNameLst>
                                      </p:cBhvr>
                                      <p:to>
                                        <p:strVal val="visible"/>
                                      </p:to>
                                    </p:set>
                                    <p:animEffect transition="in" filter="fade">
                                      <p:cBhvr>
                                        <p:cTn id="394" dur="500"/>
                                        <p:tgtEl>
                                          <p:spTgt spid="176"/>
                                        </p:tgtEl>
                                      </p:cBhvr>
                                    </p:animEffect>
                                  </p:childTnLst>
                                </p:cTn>
                              </p:par>
                              <p:par>
                                <p:cTn id="395" presetID="10" presetClass="entr" presetSubtype="0" fill="hold" nodeType="withEffect">
                                  <p:stCondLst>
                                    <p:cond delay="0"/>
                                  </p:stCondLst>
                                  <p:childTnLst>
                                    <p:set>
                                      <p:cBhvr>
                                        <p:cTn id="396" dur="1" fill="hold">
                                          <p:stCondLst>
                                            <p:cond delay="0"/>
                                          </p:stCondLst>
                                        </p:cTn>
                                        <p:tgtEl>
                                          <p:spTgt spid="177"/>
                                        </p:tgtEl>
                                        <p:attrNameLst>
                                          <p:attrName>style.visibility</p:attrName>
                                        </p:attrNameLst>
                                      </p:cBhvr>
                                      <p:to>
                                        <p:strVal val="visible"/>
                                      </p:to>
                                    </p:set>
                                    <p:animEffect transition="in" filter="fade">
                                      <p:cBhvr>
                                        <p:cTn id="397" dur="500"/>
                                        <p:tgtEl>
                                          <p:spTgt spid="177"/>
                                        </p:tgtEl>
                                      </p:cBhvr>
                                    </p:animEffect>
                                  </p:childTnLst>
                                </p:cTn>
                              </p:par>
                              <p:par>
                                <p:cTn id="398" presetID="10" presetClass="entr" presetSubtype="0" fill="hold" nodeType="withEffect">
                                  <p:stCondLst>
                                    <p:cond delay="0"/>
                                  </p:stCondLst>
                                  <p:childTnLst>
                                    <p:set>
                                      <p:cBhvr>
                                        <p:cTn id="399" dur="1" fill="hold">
                                          <p:stCondLst>
                                            <p:cond delay="0"/>
                                          </p:stCondLst>
                                        </p:cTn>
                                        <p:tgtEl>
                                          <p:spTgt spid="178"/>
                                        </p:tgtEl>
                                        <p:attrNameLst>
                                          <p:attrName>style.visibility</p:attrName>
                                        </p:attrNameLst>
                                      </p:cBhvr>
                                      <p:to>
                                        <p:strVal val="visible"/>
                                      </p:to>
                                    </p:set>
                                    <p:animEffect transition="in" filter="fade">
                                      <p:cBhvr>
                                        <p:cTn id="400" dur="500"/>
                                        <p:tgtEl>
                                          <p:spTgt spid="178"/>
                                        </p:tgtEl>
                                      </p:cBhvr>
                                    </p:animEffect>
                                  </p:childTnLst>
                                </p:cTn>
                              </p:par>
                              <p:par>
                                <p:cTn id="401" presetID="10" presetClass="entr" presetSubtype="0" fill="hold" nodeType="withEffect">
                                  <p:stCondLst>
                                    <p:cond delay="0"/>
                                  </p:stCondLst>
                                  <p:childTnLst>
                                    <p:set>
                                      <p:cBhvr>
                                        <p:cTn id="402" dur="1" fill="hold">
                                          <p:stCondLst>
                                            <p:cond delay="0"/>
                                          </p:stCondLst>
                                        </p:cTn>
                                        <p:tgtEl>
                                          <p:spTgt spid="179"/>
                                        </p:tgtEl>
                                        <p:attrNameLst>
                                          <p:attrName>style.visibility</p:attrName>
                                        </p:attrNameLst>
                                      </p:cBhvr>
                                      <p:to>
                                        <p:strVal val="visible"/>
                                      </p:to>
                                    </p:set>
                                    <p:animEffect transition="in" filter="fade">
                                      <p:cBhvr>
                                        <p:cTn id="403" dur="500"/>
                                        <p:tgtEl>
                                          <p:spTgt spid="179"/>
                                        </p:tgtEl>
                                      </p:cBhvr>
                                    </p:animEffect>
                                  </p:childTnLst>
                                </p:cTn>
                              </p:par>
                              <p:par>
                                <p:cTn id="404" presetID="10" presetClass="entr" presetSubtype="0" fill="hold" nodeType="withEffect">
                                  <p:stCondLst>
                                    <p:cond delay="0"/>
                                  </p:stCondLst>
                                  <p:childTnLst>
                                    <p:set>
                                      <p:cBhvr>
                                        <p:cTn id="405" dur="1" fill="hold">
                                          <p:stCondLst>
                                            <p:cond delay="0"/>
                                          </p:stCondLst>
                                        </p:cTn>
                                        <p:tgtEl>
                                          <p:spTgt spid="180"/>
                                        </p:tgtEl>
                                        <p:attrNameLst>
                                          <p:attrName>style.visibility</p:attrName>
                                        </p:attrNameLst>
                                      </p:cBhvr>
                                      <p:to>
                                        <p:strVal val="visible"/>
                                      </p:to>
                                    </p:set>
                                    <p:animEffect transition="in" filter="fade">
                                      <p:cBhvr>
                                        <p:cTn id="406" dur="500"/>
                                        <p:tgtEl>
                                          <p:spTgt spid="180"/>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81"/>
                                        </p:tgtEl>
                                        <p:attrNameLst>
                                          <p:attrName>style.visibility</p:attrName>
                                        </p:attrNameLst>
                                      </p:cBhvr>
                                      <p:to>
                                        <p:strVal val="visible"/>
                                      </p:to>
                                    </p:set>
                                    <p:animEffect transition="in" filter="fade">
                                      <p:cBhvr>
                                        <p:cTn id="409" dur="500"/>
                                        <p:tgtEl>
                                          <p:spTgt spid="181"/>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82"/>
                                        </p:tgtEl>
                                        <p:attrNameLst>
                                          <p:attrName>style.visibility</p:attrName>
                                        </p:attrNameLst>
                                      </p:cBhvr>
                                      <p:to>
                                        <p:strVal val="visible"/>
                                      </p:to>
                                    </p:set>
                                    <p:animEffect transition="in" filter="fade">
                                      <p:cBhvr>
                                        <p:cTn id="412" dur="500"/>
                                        <p:tgtEl>
                                          <p:spTgt spid="182"/>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83"/>
                                        </p:tgtEl>
                                        <p:attrNameLst>
                                          <p:attrName>style.visibility</p:attrName>
                                        </p:attrNameLst>
                                      </p:cBhvr>
                                      <p:to>
                                        <p:strVal val="visible"/>
                                      </p:to>
                                    </p:set>
                                    <p:animEffect transition="in" filter="fade">
                                      <p:cBhvr>
                                        <p:cTn id="415" dur="500"/>
                                        <p:tgtEl>
                                          <p:spTgt spid="183"/>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84"/>
                                        </p:tgtEl>
                                        <p:attrNameLst>
                                          <p:attrName>style.visibility</p:attrName>
                                        </p:attrNameLst>
                                      </p:cBhvr>
                                      <p:to>
                                        <p:strVal val="visible"/>
                                      </p:to>
                                    </p:set>
                                    <p:animEffect transition="in" filter="fade">
                                      <p:cBhvr>
                                        <p:cTn id="418" dur="500"/>
                                        <p:tgtEl>
                                          <p:spTgt spid="184"/>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85"/>
                                        </p:tgtEl>
                                        <p:attrNameLst>
                                          <p:attrName>style.visibility</p:attrName>
                                        </p:attrNameLst>
                                      </p:cBhvr>
                                      <p:to>
                                        <p:strVal val="visible"/>
                                      </p:to>
                                    </p:set>
                                    <p:animEffect transition="in" filter="fade">
                                      <p:cBhvr>
                                        <p:cTn id="421" dur="500"/>
                                        <p:tgtEl>
                                          <p:spTgt spid="185"/>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86"/>
                                        </p:tgtEl>
                                        <p:attrNameLst>
                                          <p:attrName>style.visibility</p:attrName>
                                        </p:attrNameLst>
                                      </p:cBhvr>
                                      <p:to>
                                        <p:strVal val="visible"/>
                                      </p:to>
                                    </p:set>
                                    <p:animEffect transition="in" filter="fade">
                                      <p:cBhvr>
                                        <p:cTn id="424" dur="500"/>
                                        <p:tgtEl>
                                          <p:spTgt spid="186"/>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87"/>
                                        </p:tgtEl>
                                        <p:attrNameLst>
                                          <p:attrName>style.visibility</p:attrName>
                                        </p:attrNameLst>
                                      </p:cBhvr>
                                      <p:to>
                                        <p:strVal val="visible"/>
                                      </p:to>
                                    </p:set>
                                    <p:animEffect transition="in" filter="fade">
                                      <p:cBhvr>
                                        <p:cTn id="427" dur="500"/>
                                        <p:tgtEl>
                                          <p:spTgt spid="187"/>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88"/>
                                        </p:tgtEl>
                                        <p:attrNameLst>
                                          <p:attrName>style.visibility</p:attrName>
                                        </p:attrNameLst>
                                      </p:cBhvr>
                                      <p:to>
                                        <p:strVal val="visible"/>
                                      </p:to>
                                    </p:set>
                                    <p:animEffect transition="in" filter="fade">
                                      <p:cBhvr>
                                        <p:cTn id="430" dur="500"/>
                                        <p:tgtEl>
                                          <p:spTgt spid="188"/>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89"/>
                                        </p:tgtEl>
                                        <p:attrNameLst>
                                          <p:attrName>style.visibility</p:attrName>
                                        </p:attrNameLst>
                                      </p:cBhvr>
                                      <p:to>
                                        <p:strVal val="visible"/>
                                      </p:to>
                                    </p:set>
                                    <p:animEffect transition="in" filter="fade">
                                      <p:cBhvr>
                                        <p:cTn id="433" dur="500"/>
                                        <p:tgtEl>
                                          <p:spTgt spid="189"/>
                                        </p:tgtEl>
                                      </p:cBhvr>
                                    </p:animEffect>
                                  </p:childTnLst>
                                </p:cTn>
                              </p:par>
                              <p:par>
                                <p:cTn id="434" presetID="10" presetClass="entr" presetSubtype="0" fill="hold" nodeType="withEffect">
                                  <p:stCondLst>
                                    <p:cond delay="0"/>
                                  </p:stCondLst>
                                  <p:childTnLst>
                                    <p:set>
                                      <p:cBhvr>
                                        <p:cTn id="435" dur="1" fill="hold">
                                          <p:stCondLst>
                                            <p:cond delay="0"/>
                                          </p:stCondLst>
                                        </p:cTn>
                                        <p:tgtEl>
                                          <p:spTgt spid="190"/>
                                        </p:tgtEl>
                                        <p:attrNameLst>
                                          <p:attrName>style.visibility</p:attrName>
                                        </p:attrNameLst>
                                      </p:cBhvr>
                                      <p:to>
                                        <p:strVal val="visible"/>
                                      </p:to>
                                    </p:set>
                                    <p:animEffect transition="in" filter="fade">
                                      <p:cBhvr>
                                        <p:cTn id="436" dur="500"/>
                                        <p:tgtEl>
                                          <p:spTgt spid="190"/>
                                        </p:tgtEl>
                                      </p:cBhvr>
                                    </p:animEffect>
                                  </p:childTnLst>
                                </p:cTn>
                              </p:par>
                              <p:par>
                                <p:cTn id="437" presetID="10" presetClass="entr" presetSubtype="0" fill="hold" nodeType="withEffect">
                                  <p:stCondLst>
                                    <p:cond delay="0"/>
                                  </p:stCondLst>
                                  <p:childTnLst>
                                    <p:set>
                                      <p:cBhvr>
                                        <p:cTn id="438" dur="1" fill="hold">
                                          <p:stCondLst>
                                            <p:cond delay="0"/>
                                          </p:stCondLst>
                                        </p:cTn>
                                        <p:tgtEl>
                                          <p:spTgt spid="191"/>
                                        </p:tgtEl>
                                        <p:attrNameLst>
                                          <p:attrName>style.visibility</p:attrName>
                                        </p:attrNameLst>
                                      </p:cBhvr>
                                      <p:to>
                                        <p:strVal val="visible"/>
                                      </p:to>
                                    </p:set>
                                    <p:animEffect transition="in" filter="fade">
                                      <p:cBhvr>
                                        <p:cTn id="439" dur="500"/>
                                        <p:tgtEl>
                                          <p:spTgt spid="191"/>
                                        </p:tgtEl>
                                      </p:cBhvr>
                                    </p:animEffect>
                                  </p:childTnLst>
                                </p:cTn>
                              </p:par>
                              <p:par>
                                <p:cTn id="440" presetID="10" presetClass="entr" presetSubtype="0" fill="hold" nodeType="withEffect">
                                  <p:stCondLst>
                                    <p:cond delay="0"/>
                                  </p:stCondLst>
                                  <p:childTnLst>
                                    <p:set>
                                      <p:cBhvr>
                                        <p:cTn id="441" dur="1" fill="hold">
                                          <p:stCondLst>
                                            <p:cond delay="0"/>
                                          </p:stCondLst>
                                        </p:cTn>
                                        <p:tgtEl>
                                          <p:spTgt spid="192"/>
                                        </p:tgtEl>
                                        <p:attrNameLst>
                                          <p:attrName>style.visibility</p:attrName>
                                        </p:attrNameLst>
                                      </p:cBhvr>
                                      <p:to>
                                        <p:strVal val="visible"/>
                                      </p:to>
                                    </p:set>
                                    <p:animEffect transition="in" filter="fade">
                                      <p:cBhvr>
                                        <p:cTn id="442" dur="500"/>
                                        <p:tgtEl>
                                          <p:spTgt spid="192"/>
                                        </p:tgtEl>
                                      </p:cBhvr>
                                    </p:animEffect>
                                  </p:childTnLst>
                                </p:cTn>
                              </p:par>
                              <p:par>
                                <p:cTn id="443" presetID="10" presetClass="entr" presetSubtype="0" fill="hold" nodeType="withEffect">
                                  <p:stCondLst>
                                    <p:cond delay="0"/>
                                  </p:stCondLst>
                                  <p:childTnLst>
                                    <p:set>
                                      <p:cBhvr>
                                        <p:cTn id="444" dur="1" fill="hold">
                                          <p:stCondLst>
                                            <p:cond delay="0"/>
                                          </p:stCondLst>
                                        </p:cTn>
                                        <p:tgtEl>
                                          <p:spTgt spid="193"/>
                                        </p:tgtEl>
                                        <p:attrNameLst>
                                          <p:attrName>style.visibility</p:attrName>
                                        </p:attrNameLst>
                                      </p:cBhvr>
                                      <p:to>
                                        <p:strVal val="visible"/>
                                      </p:to>
                                    </p:set>
                                    <p:animEffect transition="in" filter="fade">
                                      <p:cBhvr>
                                        <p:cTn id="445" dur="500"/>
                                        <p:tgtEl>
                                          <p:spTgt spid="193"/>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94"/>
                                        </p:tgtEl>
                                        <p:attrNameLst>
                                          <p:attrName>style.visibility</p:attrName>
                                        </p:attrNameLst>
                                      </p:cBhvr>
                                      <p:to>
                                        <p:strVal val="visible"/>
                                      </p:to>
                                    </p:set>
                                    <p:animEffect transition="in" filter="fade">
                                      <p:cBhvr>
                                        <p:cTn id="448" dur="500"/>
                                        <p:tgtEl>
                                          <p:spTgt spid="194"/>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95"/>
                                        </p:tgtEl>
                                        <p:attrNameLst>
                                          <p:attrName>style.visibility</p:attrName>
                                        </p:attrNameLst>
                                      </p:cBhvr>
                                      <p:to>
                                        <p:strVal val="visible"/>
                                      </p:to>
                                    </p:set>
                                    <p:animEffect transition="in" filter="fade">
                                      <p:cBhvr>
                                        <p:cTn id="451" dur="500"/>
                                        <p:tgtEl>
                                          <p:spTgt spid="195"/>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96"/>
                                        </p:tgtEl>
                                        <p:attrNameLst>
                                          <p:attrName>style.visibility</p:attrName>
                                        </p:attrNameLst>
                                      </p:cBhvr>
                                      <p:to>
                                        <p:strVal val="visible"/>
                                      </p:to>
                                    </p:set>
                                    <p:animEffect transition="in" filter="fade">
                                      <p:cBhvr>
                                        <p:cTn id="454" dur="500"/>
                                        <p:tgtEl>
                                          <p:spTgt spid="196"/>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97"/>
                                        </p:tgtEl>
                                        <p:attrNameLst>
                                          <p:attrName>style.visibility</p:attrName>
                                        </p:attrNameLst>
                                      </p:cBhvr>
                                      <p:to>
                                        <p:strVal val="visible"/>
                                      </p:to>
                                    </p:set>
                                    <p:animEffect transition="in" filter="fade">
                                      <p:cBhvr>
                                        <p:cTn id="457" dur="500"/>
                                        <p:tgtEl>
                                          <p:spTgt spid="197"/>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98"/>
                                        </p:tgtEl>
                                        <p:attrNameLst>
                                          <p:attrName>style.visibility</p:attrName>
                                        </p:attrNameLst>
                                      </p:cBhvr>
                                      <p:to>
                                        <p:strVal val="visible"/>
                                      </p:to>
                                    </p:set>
                                    <p:animEffect transition="in" filter="fade">
                                      <p:cBhvr>
                                        <p:cTn id="460" dur="500"/>
                                        <p:tgtEl>
                                          <p:spTgt spid="198"/>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99"/>
                                        </p:tgtEl>
                                        <p:attrNameLst>
                                          <p:attrName>style.visibility</p:attrName>
                                        </p:attrNameLst>
                                      </p:cBhvr>
                                      <p:to>
                                        <p:strVal val="visible"/>
                                      </p:to>
                                    </p:set>
                                    <p:animEffect transition="in" filter="fade">
                                      <p:cBhvr>
                                        <p:cTn id="463" dur="500"/>
                                        <p:tgtEl>
                                          <p:spTgt spid="199"/>
                                        </p:tgtEl>
                                      </p:cBhvr>
                                    </p:animEffect>
                                  </p:childTnLst>
                                </p:cTn>
                              </p:par>
                            </p:childTnLst>
                          </p:cTn>
                        </p:par>
                      </p:childTnLst>
                    </p:cTn>
                  </p:par>
                  <p:par>
                    <p:cTn id="464" fill="hold">
                      <p:stCondLst>
                        <p:cond delay="indefinite"/>
                      </p:stCondLst>
                      <p:childTnLst>
                        <p:par>
                          <p:cTn id="465" fill="hold">
                            <p:stCondLst>
                              <p:cond delay="0"/>
                            </p:stCondLst>
                            <p:childTnLst>
                              <p:par>
                                <p:cTn id="466" presetID="22" presetClass="entr" presetSubtype="1" fill="hold" grpId="0" nodeType="clickEffect">
                                  <p:stCondLst>
                                    <p:cond delay="0"/>
                                  </p:stCondLst>
                                  <p:childTnLst>
                                    <p:set>
                                      <p:cBhvr>
                                        <p:cTn id="467" dur="1" fill="hold">
                                          <p:stCondLst>
                                            <p:cond delay="0"/>
                                          </p:stCondLst>
                                        </p:cTn>
                                        <p:tgtEl>
                                          <p:spTgt spid="224"/>
                                        </p:tgtEl>
                                        <p:attrNameLst>
                                          <p:attrName>style.visibility</p:attrName>
                                        </p:attrNameLst>
                                      </p:cBhvr>
                                      <p:to>
                                        <p:strVal val="visible"/>
                                      </p:to>
                                    </p:set>
                                    <p:animEffect transition="in" filter="wipe(up)">
                                      <p:cBhvr>
                                        <p:cTn id="468" dur="2000"/>
                                        <p:tgtEl>
                                          <p:spTgt spid="224"/>
                                        </p:tgtEl>
                                      </p:cBhvr>
                                    </p:animEffect>
                                  </p:childTnLst>
                                </p:cTn>
                              </p:par>
                            </p:childTnLst>
                          </p:cTn>
                        </p:par>
                      </p:childTnLst>
                    </p:cTn>
                  </p:par>
                  <p:par>
                    <p:cTn id="469" fill="hold">
                      <p:stCondLst>
                        <p:cond delay="indefinite"/>
                      </p:stCondLst>
                      <p:childTnLst>
                        <p:par>
                          <p:cTn id="470" fill="hold">
                            <p:stCondLst>
                              <p:cond delay="0"/>
                            </p:stCondLst>
                            <p:childTnLst>
                              <p:par>
                                <p:cTn id="471" presetID="22" presetClass="entr" presetSubtype="1" fill="hold" grpId="0" nodeType="clickEffect">
                                  <p:stCondLst>
                                    <p:cond delay="0"/>
                                  </p:stCondLst>
                                  <p:childTnLst>
                                    <p:set>
                                      <p:cBhvr>
                                        <p:cTn id="472" dur="1" fill="hold">
                                          <p:stCondLst>
                                            <p:cond delay="0"/>
                                          </p:stCondLst>
                                        </p:cTn>
                                        <p:tgtEl>
                                          <p:spTgt spid="3"/>
                                        </p:tgtEl>
                                        <p:attrNameLst>
                                          <p:attrName>style.visibility</p:attrName>
                                        </p:attrNameLst>
                                      </p:cBhvr>
                                      <p:to>
                                        <p:strVal val="visible"/>
                                      </p:to>
                                    </p:set>
                                    <p:animEffect transition="in" filter="wipe(up)">
                                      <p:cBhvr>
                                        <p:cTn id="473" dur="2000"/>
                                        <p:tgtEl>
                                          <p:spTgt spid="3"/>
                                        </p:tgtEl>
                                      </p:cBhvr>
                                    </p:animEffect>
                                  </p:childTnLst>
                                </p:cTn>
                              </p:par>
                            </p:childTnLst>
                          </p:cTn>
                        </p:par>
                      </p:childTnLst>
                    </p:cTn>
                  </p:par>
                  <p:par>
                    <p:cTn id="474" fill="hold">
                      <p:stCondLst>
                        <p:cond delay="indefinite"/>
                      </p:stCondLst>
                      <p:childTnLst>
                        <p:par>
                          <p:cTn id="475" fill="hold">
                            <p:stCondLst>
                              <p:cond delay="0"/>
                            </p:stCondLst>
                            <p:childTnLst>
                              <p:par>
                                <p:cTn id="476" presetID="10" presetClass="entr" presetSubtype="0" fill="hold" nodeType="clickEffect">
                                  <p:stCondLst>
                                    <p:cond delay="0"/>
                                  </p:stCondLst>
                                  <p:childTnLst>
                                    <p:set>
                                      <p:cBhvr>
                                        <p:cTn id="477" dur="1" fill="hold">
                                          <p:stCondLst>
                                            <p:cond delay="0"/>
                                          </p:stCondLst>
                                        </p:cTn>
                                        <p:tgtEl>
                                          <p:spTgt spid="5">
                                            <p:txEl>
                                              <p:pRg st="0" end="0"/>
                                            </p:txEl>
                                          </p:spTgt>
                                        </p:tgtEl>
                                        <p:attrNameLst>
                                          <p:attrName>style.visibility</p:attrName>
                                        </p:attrNameLst>
                                      </p:cBhvr>
                                      <p:to>
                                        <p:strVal val="visible"/>
                                      </p:to>
                                    </p:set>
                                    <p:animEffect transition="in" filter="fade">
                                      <p:cBhvr>
                                        <p:cTn id="478" dur="500"/>
                                        <p:tgtEl>
                                          <p:spTgt spid="5">
                                            <p:txEl>
                                              <p:pRg st="0" end="0"/>
                                            </p:txEl>
                                          </p:spTgt>
                                        </p:tgtEl>
                                      </p:cBhvr>
                                    </p:animEffect>
                                  </p:childTnLst>
                                </p:cTn>
                              </p:par>
                            </p:childTnLst>
                          </p:cTn>
                        </p:par>
                      </p:childTnLst>
                    </p:cTn>
                  </p:par>
                  <p:par>
                    <p:cTn id="479" fill="hold">
                      <p:stCondLst>
                        <p:cond delay="indefinite"/>
                      </p:stCondLst>
                      <p:childTnLst>
                        <p:par>
                          <p:cTn id="480" fill="hold">
                            <p:stCondLst>
                              <p:cond delay="0"/>
                            </p:stCondLst>
                            <p:childTnLst>
                              <p:par>
                                <p:cTn id="481" presetID="10" presetClass="entr" presetSubtype="0" fill="hold" nodeType="clickEffect">
                                  <p:stCondLst>
                                    <p:cond delay="0"/>
                                  </p:stCondLst>
                                  <p:childTnLst>
                                    <p:set>
                                      <p:cBhvr>
                                        <p:cTn id="482" dur="1" fill="hold">
                                          <p:stCondLst>
                                            <p:cond delay="0"/>
                                          </p:stCondLst>
                                        </p:cTn>
                                        <p:tgtEl>
                                          <p:spTgt spid="5">
                                            <p:txEl>
                                              <p:pRg st="1" end="1"/>
                                            </p:txEl>
                                          </p:spTgt>
                                        </p:tgtEl>
                                        <p:attrNameLst>
                                          <p:attrName>style.visibility</p:attrName>
                                        </p:attrNameLst>
                                      </p:cBhvr>
                                      <p:to>
                                        <p:strVal val="visible"/>
                                      </p:to>
                                    </p:set>
                                    <p:animEffect transition="in" filter="fade">
                                      <p:cBhvr>
                                        <p:cTn id="483" dur="500"/>
                                        <p:tgtEl>
                                          <p:spTgt spid="5">
                                            <p:txEl>
                                              <p:pRg st="1" end="1"/>
                                            </p:txEl>
                                          </p:spTgt>
                                        </p:tgtEl>
                                      </p:cBhvr>
                                    </p:animEffect>
                                  </p:childTnLst>
                                </p:cTn>
                              </p:par>
                            </p:childTnLst>
                          </p:cTn>
                        </p:par>
                      </p:childTnLst>
                    </p:cTn>
                  </p:par>
                  <p:par>
                    <p:cTn id="484" fill="hold">
                      <p:stCondLst>
                        <p:cond delay="indefinite"/>
                      </p:stCondLst>
                      <p:childTnLst>
                        <p:par>
                          <p:cTn id="485" fill="hold">
                            <p:stCondLst>
                              <p:cond delay="0"/>
                            </p:stCondLst>
                            <p:childTnLst>
                              <p:par>
                                <p:cTn id="486" presetID="10" presetClass="entr" presetSubtype="0" fill="hold" nodeType="clickEffect">
                                  <p:stCondLst>
                                    <p:cond delay="0"/>
                                  </p:stCondLst>
                                  <p:childTnLst>
                                    <p:set>
                                      <p:cBhvr>
                                        <p:cTn id="487" dur="1" fill="hold">
                                          <p:stCondLst>
                                            <p:cond delay="0"/>
                                          </p:stCondLst>
                                        </p:cTn>
                                        <p:tgtEl>
                                          <p:spTgt spid="5">
                                            <p:txEl>
                                              <p:pRg st="2" end="2"/>
                                            </p:txEl>
                                          </p:spTgt>
                                        </p:tgtEl>
                                        <p:attrNameLst>
                                          <p:attrName>style.visibility</p:attrName>
                                        </p:attrNameLst>
                                      </p:cBhvr>
                                      <p:to>
                                        <p:strVal val="visible"/>
                                      </p:to>
                                    </p:set>
                                    <p:animEffect transition="in" filter="fade">
                                      <p:cBhvr>
                                        <p:cTn id="488" dur="500"/>
                                        <p:tgtEl>
                                          <p:spTgt spid="5">
                                            <p:txEl>
                                              <p:pRg st="2" end="2"/>
                                            </p:txEl>
                                          </p:spTgt>
                                        </p:tgtEl>
                                      </p:cBhvr>
                                    </p:animEffect>
                                  </p:childTnLst>
                                </p:cTn>
                              </p:par>
                            </p:childTnLst>
                          </p:cTn>
                        </p:par>
                      </p:childTnLst>
                    </p:cTn>
                  </p:par>
                  <p:par>
                    <p:cTn id="489" fill="hold">
                      <p:stCondLst>
                        <p:cond delay="indefinite"/>
                      </p:stCondLst>
                      <p:childTnLst>
                        <p:par>
                          <p:cTn id="490" fill="hold">
                            <p:stCondLst>
                              <p:cond delay="0"/>
                            </p:stCondLst>
                            <p:childTnLst>
                              <p:par>
                                <p:cTn id="491" presetID="10" presetClass="entr" presetSubtype="0" fill="hold" nodeType="clickEffect">
                                  <p:stCondLst>
                                    <p:cond delay="0"/>
                                  </p:stCondLst>
                                  <p:childTnLst>
                                    <p:set>
                                      <p:cBhvr>
                                        <p:cTn id="492" dur="1" fill="hold">
                                          <p:stCondLst>
                                            <p:cond delay="0"/>
                                          </p:stCondLst>
                                        </p:cTn>
                                        <p:tgtEl>
                                          <p:spTgt spid="5">
                                            <p:txEl>
                                              <p:pRg st="3" end="3"/>
                                            </p:txEl>
                                          </p:spTgt>
                                        </p:tgtEl>
                                        <p:attrNameLst>
                                          <p:attrName>style.visibility</p:attrName>
                                        </p:attrNameLst>
                                      </p:cBhvr>
                                      <p:to>
                                        <p:strVal val="visible"/>
                                      </p:to>
                                    </p:set>
                                    <p:animEffect transition="in" filter="fade">
                                      <p:cBhvr>
                                        <p:cTn id="49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0" grpId="0" animBg="1"/>
      <p:bldP spid="11" grpId="0" animBg="1"/>
      <p:bldP spid="12" grpId="0" animBg="1"/>
      <p:bldP spid="45" grpId="0"/>
      <p:bldP spid="46" grpId="0"/>
      <p:bldP spid="47" grpId="0"/>
      <p:bldP spid="48" grpId="0"/>
      <p:bldP spid="49" grpId="0"/>
      <p:bldP spid="78" grpId="0" animBg="1"/>
      <p:bldP spid="79" grpId="0" animBg="1"/>
      <p:bldP spid="80" grpId="0" animBg="1"/>
      <p:bldP spid="81" grpId="0" animBg="1"/>
      <p:bldP spid="82" grpId="0" animBg="1"/>
      <p:bldP spid="87" grpId="0"/>
      <p:bldP spid="88" grpId="0"/>
      <p:bldP spid="89" grpId="0"/>
      <p:bldP spid="90" grpId="0"/>
      <p:bldP spid="92" grpId="0" animBg="1"/>
      <p:bldP spid="93" grpId="0" animBg="1"/>
      <p:bldP spid="94" grpId="0" animBg="1"/>
      <p:bldP spid="95" grpId="0" animBg="1"/>
      <p:bldP spid="96" grpId="0" animBg="1"/>
      <p:bldP spid="101" grpId="0"/>
      <p:bldP spid="102" grpId="0"/>
      <p:bldP spid="103" grpId="0"/>
      <p:bldP spid="104" grpId="0"/>
      <p:bldP spid="106" grpId="0"/>
      <p:bldP spid="107" grpId="0"/>
      <p:bldP spid="108" grpId="0" animBg="1"/>
      <p:bldP spid="109" grpId="0" animBg="1"/>
      <p:bldP spid="110" grpId="0" animBg="1"/>
      <p:bldP spid="111" grpId="0" animBg="1"/>
      <p:bldP spid="112" grpId="0" animBg="1"/>
      <p:bldP spid="113" grpId="0" animBg="1"/>
      <p:bldP spid="121" grpId="0"/>
      <p:bldP spid="122" grpId="0"/>
      <p:bldP spid="123" grpId="0"/>
      <p:bldP spid="124" grpId="0"/>
      <p:bldP spid="125" grpId="0"/>
      <p:bldP spid="126" grpId="0" animBg="1"/>
      <p:bldP spid="127" grpId="0" animBg="1"/>
      <p:bldP spid="128" grpId="0" animBg="1"/>
      <p:bldP spid="129" grpId="0" animBg="1"/>
      <p:bldP spid="130" grpId="0" animBg="1"/>
      <p:bldP spid="135" grpId="0"/>
      <p:bldP spid="136" grpId="0"/>
      <p:bldP spid="137" grpId="0"/>
      <p:bldP spid="138" grpId="0"/>
      <p:bldP spid="139" grpId="0" animBg="1"/>
      <p:bldP spid="140" grpId="0" animBg="1"/>
      <p:bldP spid="141" grpId="0" animBg="1"/>
      <p:bldP spid="142" grpId="0" animBg="1"/>
      <p:bldP spid="143" grpId="0" animBg="1"/>
      <p:bldP spid="148" grpId="0"/>
      <p:bldP spid="149" grpId="0"/>
      <p:bldP spid="150" grpId="0"/>
      <p:bldP spid="151" grpId="0"/>
      <p:bldP spid="152" grpId="0"/>
      <p:bldP spid="153" grpId="0"/>
      <p:bldP spid="154" grpId="0" animBg="1"/>
      <p:bldP spid="155" grpId="0" animBg="1"/>
      <p:bldP spid="156" grpId="0" animBg="1"/>
      <p:bldP spid="157" grpId="0" animBg="1"/>
      <p:bldP spid="158" grpId="0" animBg="1"/>
      <p:bldP spid="159" grpId="0" animBg="1"/>
      <p:bldP spid="167" grpId="0"/>
      <p:bldP spid="168" grpId="0"/>
      <p:bldP spid="169" grpId="0"/>
      <p:bldP spid="170" grpId="0"/>
      <p:bldP spid="171" grpId="0"/>
      <p:bldP spid="172" grpId="0" animBg="1"/>
      <p:bldP spid="173" grpId="0" animBg="1"/>
      <p:bldP spid="174" grpId="0" animBg="1"/>
      <p:bldP spid="175" grpId="0" animBg="1"/>
      <p:bldP spid="176" grpId="0" animBg="1"/>
      <p:bldP spid="181" grpId="0"/>
      <p:bldP spid="182" grpId="0"/>
      <p:bldP spid="183" grpId="0"/>
      <p:bldP spid="184" grpId="0"/>
      <p:bldP spid="185" grpId="0" animBg="1"/>
      <p:bldP spid="186" grpId="0" animBg="1"/>
      <p:bldP spid="187" grpId="0" animBg="1"/>
      <p:bldP spid="188" grpId="0" animBg="1"/>
      <p:bldP spid="189" grpId="0" animBg="1"/>
      <p:bldP spid="194" grpId="0"/>
      <p:bldP spid="195" grpId="0"/>
      <p:bldP spid="196" grpId="0"/>
      <p:bldP spid="197" grpId="0"/>
      <p:bldP spid="198" grpId="0"/>
      <p:bldP spid="199" grpId="0"/>
      <p:bldP spid="200" grpId="0" animBg="1"/>
      <p:bldP spid="217" grpId="0"/>
      <p:bldP spid="218" grpId="0"/>
      <p:bldP spid="219" grpId="0"/>
      <p:bldP spid="220" grpId="0"/>
      <p:bldP spid="224"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1282663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Knapsack Problem</a:t>
            </a:r>
          </a:p>
        </p:txBody>
      </p:sp>
      <p:sp>
        <p:nvSpPr>
          <p:cNvPr id="3" name="Content Placeholder 2"/>
          <p:cNvSpPr>
            <a:spLocks noGrp="1"/>
          </p:cNvSpPr>
          <p:nvPr>
            <p:ph idx="1"/>
          </p:nvPr>
        </p:nvSpPr>
        <p:spPr/>
        <p:txBody>
          <a:bodyPr/>
          <a:lstStyle/>
          <a:p>
            <a:r>
              <a:rPr lang="en-IN" dirty="0"/>
              <a:t>We are given a certain number of </a:t>
            </a:r>
            <a:r>
              <a:rPr lang="en-IN" b="1" dirty="0"/>
              <a:t>objects</a:t>
            </a:r>
            <a:r>
              <a:rPr lang="en-IN" dirty="0"/>
              <a:t> and a </a:t>
            </a:r>
            <a:r>
              <a:rPr lang="en-IN" b="1" dirty="0"/>
              <a:t>knapsack.</a:t>
            </a:r>
          </a:p>
          <a:p>
            <a:r>
              <a:rPr lang="en-IN" dirty="0"/>
              <a:t>Instead of supposing that we have n objects available, we shall suppose that we have </a:t>
            </a:r>
            <a:r>
              <a:rPr lang="en-IN" b="1" dirty="0"/>
              <a:t>n types of object</a:t>
            </a:r>
            <a:r>
              <a:rPr lang="en-IN" dirty="0"/>
              <a:t>, and that an adequate number of objects of each type are available.</a:t>
            </a:r>
          </a:p>
          <a:p>
            <a:r>
              <a:rPr lang="en-IN" dirty="0"/>
              <a:t>Our aim is to fill the knapsack in a way that </a:t>
            </a:r>
            <a:r>
              <a:rPr lang="en-IN" b="1" dirty="0"/>
              <a:t>maximizes the value </a:t>
            </a:r>
            <a:r>
              <a:rPr lang="en-IN" dirty="0"/>
              <a:t>of the included objects. </a:t>
            </a:r>
          </a:p>
          <a:p>
            <a:r>
              <a:rPr lang="en-IN" dirty="0"/>
              <a:t>We may take an object or leave behind, but we </a:t>
            </a:r>
            <a:r>
              <a:rPr lang="en-IN" b="1" dirty="0"/>
              <a:t>may not take fraction </a:t>
            </a:r>
            <a:r>
              <a:rPr lang="en-IN" dirty="0"/>
              <a:t>of an object.</a:t>
            </a:r>
          </a:p>
          <a:p>
            <a:endParaRPr lang="en-IN" dirty="0"/>
          </a:p>
        </p:txBody>
      </p:sp>
    </p:spTree>
    <p:extLst>
      <p:ext uri="{BB962C8B-B14F-4D97-AF65-F5344CB8AC3E}">
        <p14:creationId xmlns:p14="http://schemas.microsoft.com/office/powerpoint/2010/main" val="224472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25344"/>
            <a:ext cx="8763000" cy="808037"/>
          </a:xfrm>
        </p:spPr>
        <p:txBody>
          <a:bodyPr/>
          <a:lstStyle/>
          <a:p>
            <a:pPr algn="l"/>
            <a:r>
              <a:rPr lang="en-IN" dirty="0"/>
              <a:t>Knapsack Problem – </a:t>
            </a:r>
            <a:r>
              <a:rPr lang="en-IN" dirty="0" err="1"/>
              <a:t>Cont</a:t>
            </a:r>
            <a:r>
              <a:rPr lang="en-IN" dirty="0"/>
              <a:t>…</a:t>
            </a:r>
          </a:p>
        </p:txBody>
      </p:sp>
      <p:sp>
        <p:nvSpPr>
          <p:cNvPr id="4" name="Rectangle 3"/>
          <p:cNvSpPr/>
          <p:nvPr/>
        </p:nvSpPr>
        <p:spPr>
          <a:xfrm>
            <a:off x="8703183" y="776486"/>
            <a:ext cx="1753208"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w = (2,3,4,5)</a:t>
            </a:r>
          </a:p>
        </p:txBody>
      </p:sp>
      <p:sp>
        <p:nvSpPr>
          <p:cNvPr id="5" name="Rectangle 4"/>
          <p:cNvSpPr/>
          <p:nvPr/>
        </p:nvSpPr>
        <p:spPr>
          <a:xfrm>
            <a:off x="8704684" y="1263680"/>
            <a:ext cx="1836204"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v = (3,5,6,10)</a:t>
            </a:r>
          </a:p>
        </p:txBody>
      </p:sp>
      <p:sp>
        <p:nvSpPr>
          <p:cNvPr id="6" name="Rectangle 5"/>
          <p:cNvSpPr/>
          <p:nvPr/>
        </p:nvSpPr>
        <p:spPr>
          <a:xfrm>
            <a:off x="8703183" y="1755270"/>
            <a:ext cx="936104" cy="468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W = 8</a:t>
            </a:r>
          </a:p>
        </p:txBody>
      </p:sp>
      <p:sp>
        <p:nvSpPr>
          <p:cNvPr id="7" name="Rectangle 6"/>
          <p:cNvSpPr/>
          <p:nvPr/>
        </p:nvSpPr>
        <p:spPr>
          <a:xfrm>
            <a:off x="6311914" y="2886430"/>
            <a:ext cx="1080120"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 0</a:t>
            </a:r>
            <a:endParaRPr lang="en-IN" sz="1600" dirty="0">
              <a:solidFill>
                <a:schemeClr val="tx1"/>
              </a:solidFill>
            </a:endParaRPr>
          </a:p>
        </p:txBody>
      </p:sp>
      <p:sp>
        <p:nvSpPr>
          <p:cNvPr id="8" name="Rectangle 7"/>
          <p:cNvSpPr/>
          <p:nvPr/>
        </p:nvSpPr>
        <p:spPr>
          <a:xfrm>
            <a:off x="1645224" y="6364312"/>
            <a:ext cx="1315822"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2,2,2,2; 12</a:t>
            </a:r>
            <a:endParaRPr lang="en-IN" sz="1600" dirty="0">
              <a:solidFill>
                <a:schemeClr val="tx1"/>
              </a:solidFill>
            </a:endParaRPr>
          </a:p>
        </p:txBody>
      </p:sp>
      <p:sp>
        <p:nvSpPr>
          <p:cNvPr id="9" name="Rectangle 8"/>
          <p:cNvSpPr/>
          <p:nvPr/>
        </p:nvSpPr>
        <p:spPr>
          <a:xfrm>
            <a:off x="1645224" y="5695769"/>
            <a:ext cx="961120"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2,2,2; 9</a:t>
            </a:r>
            <a:endParaRPr lang="en-IN" sz="1600" dirty="0">
              <a:solidFill>
                <a:schemeClr val="tx1"/>
              </a:solidFill>
            </a:endParaRPr>
          </a:p>
        </p:txBody>
      </p:sp>
      <p:sp>
        <p:nvSpPr>
          <p:cNvPr id="10" name="Rectangle 9"/>
          <p:cNvSpPr/>
          <p:nvPr/>
        </p:nvSpPr>
        <p:spPr>
          <a:xfrm>
            <a:off x="2678084" y="5695769"/>
            <a:ext cx="1092897"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2,2,3; 11</a:t>
            </a:r>
            <a:endParaRPr lang="en-IN" sz="1600" dirty="0">
              <a:solidFill>
                <a:schemeClr val="tx1"/>
              </a:solidFill>
            </a:endParaRPr>
          </a:p>
        </p:txBody>
      </p:sp>
      <p:sp>
        <p:nvSpPr>
          <p:cNvPr id="11" name="Rectangle 10"/>
          <p:cNvSpPr/>
          <p:nvPr/>
        </p:nvSpPr>
        <p:spPr>
          <a:xfrm>
            <a:off x="3842720" y="5695769"/>
            <a:ext cx="1116393"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2,2,4; 12</a:t>
            </a:r>
            <a:endParaRPr lang="en-IN" sz="1600" dirty="0">
              <a:solidFill>
                <a:schemeClr val="tx1"/>
              </a:solidFill>
            </a:endParaRPr>
          </a:p>
        </p:txBody>
      </p:sp>
      <p:sp>
        <p:nvSpPr>
          <p:cNvPr id="12" name="Rectangle 11"/>
          <p:cNvSpPr/>
          <p:nvPr/>
        </p:nvSpPr>
        <p:spPr>
          <a:xfrm>
            <a:off x="5030852" y="5695769"/>
            <a:ext cx="1080389"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2,3,3; 13</a:t>
            </a:r>
            <a:endParaRPr lang="en-IN" sz="1600" dirty="0">
              <a:solidFill>
                <a:schemeClr val="tx1"/>
              </a:solidFill>
            </a:endParaRPr>
          </a:p>
        </p:txBody>
      </p:sp>
      <p:sp>
        <p:nvSpPr>
          <p:cNvPr id="14" name="Rectangle 13"/>
          <p:cNvSpPr/>
          <p:nvPr/>
        </p:nvSpPr>
        <p:spPr>
          <a:xfrm>
            <a:off x="2840100" y="4762807"/>
            <a:ext cx="768862"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2,2; 6</a:t>
            </a:r>
            <a:endParaRPr lang="en-IN" sz="1600" dirty="0">
              <a:solidFill>
                <a:schemeClr val="tx1"/>
              </a:solidFill>
            </a:endParaRPr>
          </a:p>
        </p:txBody>
      </p:sp>
      <p:sp>
        <p:nvSpPr>
          <p:cNvPr id="15" name="Rectangle 14"/>
          <p:cNvSpPr/>
          <p:nvPr/>
        </p:nvSpPr>
        <p:spPr>
          <a:xfrm>
            <a:off x="3698972" y="4762807"/>
            <a:ext cx="768862"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2,3; 8</a:t>
            </a:r>
            <a:endParaRPr lang="en-IN" sz="1600" dirty="0">
              <a:solidFill>
                <a:schemeClr val="tx1"/>
              </a:solidFill>
            </a:endParaRPr>
          </a:p>
        </p:txBody>
      </p:sp>
      <p:sp>
        <p:nvSpPr>
          <p:cNvPr id="16" name="Rectangle 15"/>
          <p:cNvSpPr/>
          <p:nvPr/>
        </p:nvSpPr>
        <p:spPr>
          <a:xfrm>
            <a:off x="4557844" y="4762807"/>
            <a:ext cx="768862"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2,4; 9</a:t>
            </a:r>
            <a:endParaRPr lang="en-IN" sz="1600" dirty="0">
              <a:solidFill>
                <a:schemeClr val="tx1"/>
              </a:solidFill>
            </a:endParaRPr>
          </a:p>
        </p:txBody>
      </p:sp>
      <p:sp>
        <p:nvSpPr>
          <p:cNvPr id="17" name="Rectangle 16"/>
          <p:cNvSpPr/>
          <p:nvPr/>
        </p:nvSpPr>
        <p:spPr>
          <a:xfrm>
            <a:off x="5420994" y="4762807"/>
            <a:ext cx="888024"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2,5; 13</a:t>
            </a:r>
            <a:endParaRPr lang="en-IN" sz="1600" dirty="0">
              <a:solidFill>
                <a:schemeClr val="tx1"/>
              </a:solidFill>
            </a:endParaRPr>
          </a:p>
        </p:txBody>
      </p:sp>
      <p:sp>
        <p:nvSpPr>
          <p:cNvPr id="18" name="Rectangle 17"/>
          <p:cNvSpPr/>
          <p:nvPr/>
        </p:nvSpPr>
        <p:spPr>
          <a:xfrm>
            <a:off x="6403306" y="4762807"/>
            <a:ext cx="894440"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3,3; 10</a:t>
            </a:r>
            <a:endParaRPr lang="en-IN" sz="1600" dirty="0">
              <a:solidFill>
                <a:schemeClr val="tx1"/>
              </a:solidFill>
            </a:endParaRPr>
          </a:p>
        </p:txBody>
      </p:sp>
      <p:sp>
        <p:nvSpPr>
          <p:cNvPr id="19" name="Rectangle 18"/>
          <p:cNvSpPr/>
          <p:nvPr/>
        </p:nvSpPr>
        <p:spPr>
          <a:xfrm>
            <a:off x="7392034" y="4762807"/>
            <a:ext cx="892156"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3,4; 11</a:t>
            </a:r>
            <a:endParaRPr lang="en-IN" sz="1600" dirty="0">
              <a:solidFill>
                <a:schemeClr val="tx1"/>
              </a:solidFill>
            </a:endParaRPr>
          </a:p>
        </p:txBody>
      </p:sp>
      <p:sp>
        <p:nvSpPr>
          <p:cNvPr id="20" name="Rectangle 19"/>
          <p:cNvSpPr/>
          <p:nvPr/>
        </p:nvSpPr>
        <p:spPr>
          <a:xfrm>
            <a:off x="8374346" y="4762807"/>
            <a:ext cx="889872"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3,5; 15</a:t>
            </a:r>
            <a:endParaRPr lang="en-IN" sz="1600" dirty="0">
              <a:solidFill>
                <a:schemeClr val="tx1"/>
              </a:solidFill>
            </a:endParaRPr>
          </a:p>
        </p:txBody>
      </p:sp>
      <p:sp>
        <p:nvSpPr>
          <p:cNvPr id="21" name="Rectangle 20"/>
          <p:cNvSpPr/>
          <p:nvPr/>
        </p:nvSpPr>
        <p:spPr>
          <a:xfrm>
            <a:off x="9363074" y="4762807"/>
            <a:ext cx="887588"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4,4; 12</a:t>
            </a:r>
            <a:endParaRPr lang="en-IN" sz="1600" dirty="0">
              <a:solidFill>
                <a:schemeClr val="tx1"/>
              </a:solidFill>
            </a:endParaRPr>
          </a:p>
        </p:txBody>
      </p:sp>
      <p:sp>
        <p:nvSpPr>
          <p:cNvPr id="22" name="Rectangle 21"/>
          <p:cNvSpPr/>
          <p:nvPr/>
        </p:nvSpPr>
        <p:spPr>
          <a:xfrm>
            <a:off x="4284828" y="3849655"/>
            <a:ext cx="674284"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2 ; 3</a:t>
            </a:r>
            <a:endParaRPr lang="en-IN" sz="1600" dirty="0">
              <a:solidFill>
                <a:schemeClr val="tx1"/>
              </a:solidFill>
            </a:endParaRPr>
          </a:p>
        </p:txBody>
      </p:sp>
      <p:sp>
        <p:nvSpPr>
          <p:cNvPr id="23" name="Rectangle 22"/>
          <p:cNvSpPr/>
          <p:nvPr/>
        </p:nvSpPr>
        <p:spPr>
          <a:xfrm>
            <a:off x="7500970" y="3849655"/>
            <a:ext cx="674284"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3 ; 5</a:t>
            </a:r>
            <a:endParaRPr lang="en-IN" sz="1600" dirty="0">
              <a:solidFill>
                <a:schemeClr val="tx1"/>
              </a:solidFill>
            </a:endParaRPr>
          </a:p>
        </p:txBody>
      </p:sp>
      <p:sp>
        <p:nvSpPr>
          <p:cNvPr id="24" name="Rectangle 23"/>
          <p:cNvSpPr/>
          <p:nvPr/>
        </p:nvSpPr>
        <p:spPr>
          <a:xfrm>
            <a:off x="8604609" y="3849655"/>
            <a:ext cx="674284"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4 ; 6</a:t>
            </a:r>
            <a:endParaRPr lang="en-IN" sz="1600" dirty="0">
              <a:solidFill>
                <a:schemeClr val="tx1"/>
              </a:solidFill>
            </a:endParaRPr>
          </a:p>
        </p:txBody>
      </p:sp>
      <p:sp>
        <p:nvSpPr>
          <p:cNvPr id="25" name="Rectangle 24"/>
          <p:cNvSpPr/>
          <p:nvPr/>
        </p:nvSpPr>
        <p:spPr>
          <a:xfrm>
            <a:off x="9708248" y="3849655"/>
            <a:ext cx="759476"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5 ; 10</a:t>
            </a:r>
            <a:endParaRPr lang="en-IN" sz="1600" dirty="0">
              <a:solidFill>
                <a:schemeClr val="tx1"/>
              </a:solidFill>
            </a:endParaRPr>
          </a:p>
        </p:txBody>
      </p:sp>
      <p:cxnSp>
        <p:nvCxnSpPr>
          <p:cNvPr id="27" name="Straight Arrow Connector 26"/>
          <p:cNvCxnSpPr>
            <a:endCxn id="22" idx="0"/>
          </p:cNvCxnSpPr>
          <p:nvPr/>
        </p:nvCxnSpPr>
        <p:spPr>
          <a:xfrm flipH="1">
            <a:off x="4621970" y="3254735"/>
            <a:ext cx="1687048" cy="5949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3" idx="0"/>
          </p:cNvCxnSpPr>
          <p:nvPr/>
        </p:nvCxnSpPr>
        <p:spPr>
          <a:xfrm>
            <a:off x="6579292" y="3254735"/>
            <a:ext cx="1258820" cy="5949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4" idx="0"/>
          </p:cNvCxnSpPr>
          <p:nvPr/>
        </p:nvCxnSpPr>
        <p:spPr>
          <a:xfrm>
            <a:off x="7083349" y="3246471"/>
            <a:ext cx="1858403" cy="6031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5" idx="0"/>
          </p:cNvCxnSpPr>
          <p:nvPr/>
        </p:nvCxnSpPr>
        <p:spPr>
          <a:xfrm>
            <a:off x="7335376" y="3246471"/>
            <a:ext cx="2752610" cy="6031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4" idx="0"/>
          </p:cNvCxnSpPr>
          <p:nvPr/>
        </p:nvCxnSpPr>
        <p:spPr>
          <a:xfrm flipH="1">
            <a:off x="3224532" y="4209695"/>
            <a:ext cx="1158517" cy="5531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2" idx="2"/>
            <a:endCxn id="15" idx="0"/>
          </p:cNvCxnSpPr>
          <p:nvPr/>
        </p:nvCxnSpPr>
        <p:spPr>
          <a:xfrm flipH="1">
            <a:off x="4083404" y="4209695"/>
            <a:ext cx="538567" cy="5531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2" idx="2"/>
            <a:endCxn id="16" idx="0"/>
          </p:cNvCxnSpPr>
          <p:nvPr/>
        </p:nvCxnSpPr>
        <p:spPr>
          <a:xfrm>
            <a:off x="4621971" y="4209695"/>
            <a:ext cx="320305" cy="5531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7" idx="0"/>
          </p:cNvCxnSpPr>
          <p:nvPr/>
        </p:nvCxnSpPr>
        <p:spPr>
          <a:xfrm>
            <a:off x="4885456" y="4209695"/>
            <a:ext cx="979550" cy="5531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8" idx="0"/>
          </p:cNvCxnSpPr>
          <p:nvPr/>
        </p:nvCxnSpPr>
        <p:spPr>
          <a:xfrm flipH="1">
            <a:off x="6850526" y="4209695"/>
            <a:ext cx="772882" cy="5531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20" idx="0"/>
          </p:cNvCxnSpPr>
          <p:nvPr/>
        </p:nvCxnSpPr>
        <p:spPr>
          <a:xfrm>
            <a:off x="8019452" y="4209695"/>
            <a:ext cx="799830" cy="5531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2"/>
            <a:endCxn id="19" idx="0"/>
          </p:cNvCxnSpPr>
          <p:nvPr/>
        </p:nvCxnSpPr>
        <p:spPr>
          <a:xfrm>
            <a:off x="7838112" y="4209695"/>
            <a:ext cx="0" cy="5531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4" idx="2"/>
            <a:endCxn id="21" idx="0"/>
          </p:cNvCxnSpPr>
          <p:nvPr/>
        </p:nvCxnSpPr>
        <p:spPr>
          <a:xfrm>
            <a:off x="8941752" y="4209695"/>
            <a:ext cx="865117" cy="5531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9" idx="0"/>
          </p:cNvCxnSpPr>
          <p:nvPr/>
        </p:nvCxnSpPr>
        <p:spPr>
          <a:xfrm flipH="1">
            <a:off x="2125784" y="5122847"/>
            <a:ext cx="869876" cy="5729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11" idx="0"/>
          </p:cNvCxnSpPr>
          <p:nvPr/>
        </p:nvCxnSpPr>
        <p:spPr>
          <a:xfrm>
            <a:off x="3446944" y="5122847"/>
            <a:ext cx="953972" cy="5729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4" idx="2"/>
            <a:endCxn id="10" idx="0"/>
          </p:cNvCxnSpPr>
          <p:nvPr/>
        </p:nvCxnSpPr>
        <p:spPr>
          <a:xfrm>
            <a:off x="3224532" y="5122847"/>
            <a:ext cx="1" cy="5729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5" idx="2"/>
            <a:endCxn id="12" idx="0"/>
          </p:cNvCxnSpPr>
          <p:nvPr/>
        </p:nvCxnSpPr>
        <p:spPr>
          <a:xfrm>
            <a:off x="4083404" y="5122847"/>
            <a:ext cx="1487643" cy="5729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9" idx="2"/>
            <a:endCxn id="8" idx="0"/>
          </p:cNvCxnSpPr>
          <p:nvPr/>
        </p:nvCxnSpPr>
        <p:spPr>
          <a:xfrm>
            <a:off x="2125785" y="6055810"/>
            <a:ext cx="177351" cy="3085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ounded Rectangular Callout 60"/>
          <p:cNvSpPr/>
          <p:nvPr/>
        </p:nvSpPr>
        <p:spPr>
          <a:xfrm>
            <a:off x="6532814" y="758743"/>
            <a:ext cx="1667774" cy="684076"/>
          </a:xfrm>
          <a:prstGeom prst="wedgeRoundRectCallout">
            <a:avLst>
              <a:gd name="adj1" fmla="val 78984"/>
              <a:gd name="adj2" fmla="val -39980"/>
              <a:gd name="adj3" fmla="val 16667"/>
            </a:avLst>
          </a:prstGeom>
          <a:solidFill>
            <a:schemeClr val="accent1">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Weight of objects</a:t>
            </a:r>
          </a:p>
        </p:txBody>
      </p:sp>
      <p:sp>
        <p:nvSpPr>
          <p:cNvPr id="62" name="Rounded Rectangular Callout 61"/>
          <p:cNvSpPr/>
          <p:nvPr/>
        </p:nvSpPr>
        <p:spPr>
          <a:xfrm>
            <a:off x="6276021" y="1221641"/>
            <a:ext cx="1965207" cy="995471"/>
          </a:xfrm>
          <a:prstGeom prst="wedgeRoundRectCallout">
            <a:avLst>
              <a:gd name="adj1" fmla="val 73002"/>
              <a:gd name="adj2" fmla="val -39980"/>
              <a:gd name="adj3" fmla="val 16667"/>
            </a:avLst>
          </a:prstGeom>
          <a:solidFill>
            <a:schemeClr val="accent1">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Corresponding value of each object</a:t>
            </a:r>
          </a:p>
        </p:txBody>
      </p:sp>
      <p:sp>
        <p:nvSpPr>
          <p:cNvPr id="63" name="Rounded Rectangular Callout 62"/>
          <p:cNvSpPr/>
          <p:nvPr/>
        </p:nvSpPr>
        <p:spPr>
          <a:xfrm>
            <a:off x="6544508" y="1729410"/>
            <a:ext cx="1667774" cy="684076"/>
          </a:xfrm>
          <a:prstGeom prst="wedgeRoundRectCallout">
            <a:avLst>
              <a:gd name="adj1" fmla="val 78984"/>
              <a:gd name="adj2" fmla="val -39980"/>
              <a:gd name="adj3" fmla="val 16667"/>
            </a:avLst>
          </a:prstGeom>
          <a:solidFill>
            <a:schemeClr val="accent1">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Capacity of Knapsack</a:t>
            </a:r>
          </a:p>
        </p:txBody>
      </p:sp>
      <p:sp>
        <p:nvSpPr>
          <p:cNvPr id="64" name="TextBox 63"/>
          <p:cNvSpPr txBox="1"/>
          <p:nvPr/>
        </p:nvSpPr>
        <p:spPr>
          <a:xfrm>
            <a:off x="1646720" y="747309"/>
            <a:ext cx="6727627" cy="1600438"/>
          </a:xfrm>
          <a:prstGeom prst="roundRect">
            <a:avLst/>
          </a:prstGeom>
          <a:solidFill>
            <a:schemeClr val="accent1">
              <a:lumMod val="20000"/>
              <a:lumOff val="80000"/>
            </a:schemeClr>
          </a:solidFill>
        </p:spPr>
        <p:txBody>
          <a:bodyPr wrap="square" rtlCol="0">
            <a:spAutoFit/>
          </a:bodyPr>
          <a:lstStyle/>
          <a:p>
            <a:pPr marL="342900" indent="-342900" algn="just">
              <a:buFont typeface="Wingdings" panose="05000000000000000000" pitchFamily="2" charset="2"/>
              <a:buChar char="§"/>
            </a:pPr>
            <a:r>
              <a:rPr lang="en-IN" sz="2200" dirty="0"/>
              <a:t>Initially solution is empty.</a:t>
            </a:r>
          </a:p>
          <a:p>
            <a:pPr marL="342900" indent="-342900" algn="just">
              <a:buFont typeface="Wingdings" panose="05000000000000000000" pitchFamily="2" charset="2"/>
              <a:buChar char="§"/>
            </a:pPr>
            <a:r>
              <a:rPr lang="en-IN" sz="2200" dirty="0"/>
              <a:t>Left of the semicolon are weights of selected objects. </a:t>
            </a:r>
          </a:p>
          <a:p>
            <a:pPr marL="342900" indent="-342900" algn="just">
              <a:buFont typeface="Wingdings" panose="05000000000000000000" pitchFamily="2" charset="2"/>
              <a:buChar char="§"/>
            </a:pPr>
            <a:r>
              <a:rPr lang="en-IN" sz="2200" dirty="0"/>
              <a:t>Right of the semicolon is the current total value of load. </a:t>
            </a:r>
          </a:p>
        </p:txBody>
      </p:sp>
      <p:sp>
        <p:nvSpPr>
          <p:cNvPr id="65" name="Rectangle 64"/>
          <p:cNvSpPr/>
          <p:nvPr/>
        </p:nvSpPr>
        <p:spPr>
          <a:xfrm>
            <a:off x="4666000" y="3912292"/>
            <a:ext cx="252028"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p:cNvSpPr/>
          <p:nvPr/>
        </p:nvSpPr>
        <p:spPr>
          <a:xfrm>
            <a:off x="7893438" y="3903159"/>
            <a:ext cx="252028"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69"/>
          <p:cNvSpPr/>
          <p:nvPr/>
        </p:nvSpPr>
        <p:spPr>
          <a:xfrm>
            <a:off x="8929281" y="4812880"/>
            <a:ext cx="252028"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p:nvPr/>
        </p:nvSpPr>
        <p:spPr>
          <a:xfrm>
            <a:off x="7942721" y="4820480"/>
            <a:ext cx="252028"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p:cNvSpPr/>
          <p:nvPr/>
        </p:nvSpPr>
        <p:spPr>
          <a:xfrm>
            <a:off x="6956674" y="4820480"/>
            <a:ext cx="252028"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72"/>
          <p:cNvSpPr/>
          <p:nvPr/>
        </p:nvSpPr>
        <p:spPr>
          <a:xfrm>
            <a:off x="5969986" y="4812535"/>
            <a:ext cx="252028"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p:cNvSpPr/>
          <p:nvPr/>
        </p:nvSpPr>
        <p:spPr>
          <a:xfrm>
            <a:off x="5042662" y="4816981"/>
            <a:ext cx="252028"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p:cNvSpPr/>
          <p:nvPr/>
        </p:nvSpPr>
        <p:spPr>
          <a:xfrm>
            <a:off x="4193454" y="4819135"/>
            <a:ext cx="252028"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p:cNvSpPr/>
          <p:nvPr/>
        </p:nvSpPr>
        <p:spPr>
          <a:xfrm>
            <a:off x="3324740" y="4821941"/>
            <a:ext cx="252028"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p:cNvSpPr/>
          <p:nvPr/>
        </p:nvSpPr>
        <p:spPr>
          <a:xfrm>
            <a:off x="2319018" y="5754149"/>
            <a:ext cx="252028"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p:cNvSpPr/>
          <p:nvPr/>
        </p:nvSpPr>
        <p:spPr>
          <a:xfrm>
            <a:off x="3437124" y="5743473"/>
            <a:ext cx="252028"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78"/>
          <p:cNvSpPr/>
          <p:nvPr/>
        </p:nvSpPr>
        <p:spPr>
          <a:xfrm>
            <a:off x="4613826" y="5747283"/>
            <a:ext cx="252028"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79"/>
          <p:cNvSpPr/>
          <p:nvPr/>
        </p:nvSpPr>
        <p:spPr>
          <a:xfrm>
            <a:off x="5779486" y="5762433"/>
            <a:ext cx="252028"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ectangle 80"/>
          <p:cNvSpPr/>
          <p:nvPr/>
        </p:nvSpPr>
        <p:spPr>
          <a:xfrm>
            <a:off x="2608158" y="6418318"/>
            <a:ext cx="252028"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p:cNvSpPr txBox="1"/>
          <p:nvPr/>
        </p:nvSpPr>
        <p:spPr>
          <a:xfrm>
            <a:off x="1690843" y="2774207"/>
            <a:ext cx="2286000" cy="851297"/>
          </a:xfrm>
          <a:prstGeom prst="roundRect">
            <a:avLst/>
          </a:prstGeom>
          <a:solidFill>
            <a:schemeClr val="accent1">
              <a:lumMod val="20000"/>
              <a:lumOff val="80000"/>
            </a:schemeClr>
          </a:solidFill>
        </p:spPr>
        <p:txBody>
          <a:bodyPr wrap="square" rtlCol="0">
            <a:spAutoFit/>
          </a:bodyPr>
          <a:lstStyle/>
          <a:p>
            <a:pPr algn="just"/>
            <a:r>
              <a:rPr lang="en-IN" sz="2200" dirty="0">
                <a:solidFill>
                  <a:srgbClr val="C00000"/>
                </a:solidFill>
              </a:rPr>
              <a:t>Now, apply depth first search</a:t>
            </a:r>
          </a:p>
        </p:txBody>
      </p:sp>
      <p:sp>
        <p:nvSpPr>
          <p:cNvPr id="84" name="Freeform 83"/>
          <p:cNvSpPr/>
          <p:nvPr/>
        </p:nvSpPr>
        <p:spPr>
          <a:xfrm>
            <a:off x="1828800" y="3164840"/>
            <a:ext cx="4013200" cy="3149600"/>
          </a:xfrm>
          <a:custGeom>
            <a:avLst/>
            <a:gdLst>
              <a:gd name="connsiteX0" fmla="*/ 5080 w 4013200"/>
              <a:gd name="connsiteY0" fmla="*/ 3149600 h 3149600"/>
              <a:gd name="connsiteX1" fmla="*/ 0 w 4013200"/>
              <a:gd name="connsiteY1" fmla="*/ 2407920 h 3149600"/>
              <a:gd name="connsiteX2" fmla="*/ 812800 w 4013200"/>
              <a:gd name="connsiteY2" fmla="*/ 1854200 h 3149600"/>
              <a:gd name="connsiteX3" fmla="*/ 812800 w 4013200"/>
              <a:gd name="connsiteY3" fmla="*/ 1473200 h 3149600"/>
              <a:gd name="connsiteX4" fmla="*/ 2255520 w 4013200"/>
              <a:gd name="connsiteY4" fmla="*/ 904240 h 3149600"/>
              <a:gd name="connsiteX5" fmla="*/ 2245360 w 4013200"/>
              <a:gd name="connsiteY5" fmla="*/ 553720 h 3149600"/>
              <a:gd name="connsiteX6" fmla="*/ 4013200 w 4013200"/>
              <a:gd name="connsiteY6" fmla="*/ 0 h 314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3200" h="3149600">
                <a:moveTo>
                  <a:pt x="5080" y="3149600"/>
                </a:moveTo>
                <a:cubicBezTo>
                  <a:pt x="3387" y="2902373"/>
                  <a:pt x="1693" y="2655147"/>
                  <a:pt x="0" y="2407920"/>
                </a:cubicBezTo>
                <a:lnTo>
                  <a:pt x="812800" y="1854200"/>
                </a:lnTo>
                <a:lnTo>
                  <a:pt x="812800" y="1473200"/>
                </a:lnTo>
                <a:lnTo>
                  <a:pt x="2255520" y="904240"/>
                </a:lnTo>
                <a:lnTo>
                  <a:pt x="2245360" y="553720"/>
                </a:lnTo>
                <a:lnTo>
                  <a:pt x="4013200" y="0"/>
                </a:ln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p:cNvSpPr txBox="1"/>
          <p:nvPr/>
        </p:nvSpPr>
        <p:spPr>
          <a:xfrm>
            <a:off x="7140117" y="5774520"/>
            <a:ext cx="3314741" cy="919401"/>
          </a:xfrm>
          <a:prstGeom prst="roundRect">
            <a:avLst/>
          </a:prstGeom>
          <a:solidFill>
            <a:schemeClr val="accent1">
              <a:lumMod val="20000"/>
              <a:lumOff val="80000"/>
            </a:schemeClr>
          </a:solidFill>
        </p:spPr>
        <p:txBody>
          <a:bodyPr wrap="square" rtlCol="0">
            <a:spAutoFit/>
          </a:bodyPr>
          <a:lstStyle/>
          <a:p>
            <a:pPr algn="just"/>
            <a:r>
              <a:rPr lang="en-IN" sz="2400" dirty="0"/>
              <a:t>Store solution if optimal solution is found</a:t>
            </a:r>
          </a:p>
        </p:txBody>
      </p:sp>
      <p:sp>
        <p:nvSpPr>
          <p:cNvPr id="88" name="Freeform 87"/>
          <p:cNvSpPr/>
          <p:nvPr/>
        </p:nvSpPr>
        <p:spPr>
          <a:xfrm>
            <a:off x="2639568" y="5013960"/>
            <a:ext cx="408432" cy="624840"/>
          </a:xfrm>
          <a:custGeom>
            <a:avLst/>
            <a:gdLst>
              <a:gd name="connsiteX0" fmla="*/ 0 w 408432"/>
              <a:gd name="connsiteY0" fmla="*/ 0 h 624840"/>
              <a:gd name="connsiteX1" fmla="*/ 405384 w 408432"/>
              <a:gd name="connsiteY1" fmla="*/ 460248 h 624840"/>
              <a:gd name="connsiteX2" fmla="*/ 408432 w 408432"/>
              <a:gd name="connsiteY2" fmla="*/ 624840 h 624840"/>
            </a:gdLst>
            <a:ahLst/>
            <a:cxnLst>
              <a:cxn ang="0">
                <a:pos x="connsiteX0" y="connsiteY0"/>
              </a:cxn>
              <a:cxn ang="0">
                <a:pos x="connsiteX1" y="connsiteY1"/>
              </a:cxn>
              <a:cxn ang="0">
                <a:pos x="connsiteX2" y="connsiteY2"/>
              </a:cxn>
            </a:cxnLst>
            <a:rect l="l" t="t" r="r" b="b"/>
            <a:pathLst>
              <a:path w="408432" h="624840">
                <a:moveTo>
                  <a:pt x="0" y="0"/>
                </a:moveTo>
                <a:lnTo>
                  <a:pt x="405384" y="460248"/>
                </a:lnTo>
                <a:lnTo>
                  <a:pt x="408432" y="624840"/>
                </a:ln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Freeform 88"/>
          <p:cNvSpPr/>
          <p:nvPr/>
        </p:nvSpPr>
        <p:spPr>
          <a:xfrm>
            <a:off x="2656840" y="5034280"/>
            <a:ext cx="1407160" cy="584200"/>
          </a:xfrm>
          <a:custGeom>
            <a:avLst/>
            <a:gdLst>
              <a:gd name="connsiteX0" fmla="*/ 1407160 w 1407160"/>
              <a:gd name="connsiteY0" fmla="*/ 584200 h 584200"/>
              <a:gd name="connsiteX1" fmla="*/ 802640 w 1407160"/>
              <a:gd name="connsiteY1" fmla="*/ 208280 h 584200"/>
              <a:gd name="connsiteX2" fmla="*/ 50800 w 1407160"/>
              <a:gd name="connsiteY2" fmla="*/ 208280 h 584200"/>
              <a:gd name="connsiteX3" fmla="*/ 0 w 1407160"/>
              <a:gd name="connsiteY3" fmla="*/ 0 h 584200"/>
            </a:gdLst>
            <a:ahLst/>
            <a:cxnLst>
              <a:cxn ang="0">
                <a:pos x="connsiteX0" y="connsiteY0"/>
              </a:cxn>
              <a:cxn ang="0">
                <a:pos x="connsiteX1" y="connsiteY1"/>
              </a:cxn>
              <a:cxn ang="0">
                <a:pos x="connsiteX2" y="connsiteY2"/>
              </a:cxn>
              <a:cxn ang="0">
                <a:pos x="connsiteX3" y="connsiteY3"/>
              </a:cxn>
            </a:cxnLst>
            <a:rect l="l" t="t" r="r" b="b"/>
            <a:pathLst>
              <a:path w="1407160" h="584200">
                <a:moveTo>
                  <a:pt x="1407160" y="584200"/>
                </a:moveTo>
                <a:lnTo>
                  <a:pt x="802640" y="208280"/>
                </a:lnTo>
                <a:lnTo>
                  <a:pt x="50800" y="208280"/>
                </a:lnTo>
                <a:lnTo>
                  <a:pt x="0" y="0"/>
                </a:ln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Freeform 90"/>
          <p:cNvSpPr/>
          <p:nvPr/>
        </p:nvSpPr>
        <p:spPr>
          <a:xfrm>
            <a:off x="6883400" y="3268980"/>
            <a:ext cx="2004060" cy="1442720"/>
          </a:xfrm>
          <a:custGeom>
            <a:avLst/>
            <a:gdLst>
              <a:gd name="connsiteX0" fmla="*/ 0 w 2004060"/>
              <a:gd name="connsiteY0" fmla="*/ 0 h 1442720"/>
              <a:gd name="connsiteX1" fmla="*/ 1391920 w 2004060"/>
              <a:gd name="connsiteY1" fmla="*/ 538480 h 1442720"/>
              <a:gd name="connsiteX2" fmla="*/ 1397000 w 2004060"/>
              <a:gd name="connsiteY2" fmla="*/ 929640 h 1442720"/>
              <a:gd name="connsiteX3" fmla="*/ 2004060 w 2004060"/>
              <a:gd name="connsiteY3" fmla="*/ 1442720 h 1442720"/>
            </a:gdLst>
            <a:ahLst/>
            <a:cxnLst>
              <a:cxn ang="0">
                <a:pos x="connsiteX0" y="connsiteY0"/>
              </a:cxn>
              <a:cxn ang="0">
                <a:pos x="connsiteX1" y="connsiteY1"/>
              </a:cxn>
              <a:cxn ang="0">
                <a:pos x="connsiteX2" y="connsiteY2"/>
              </a:cxn>
              <a:cxn ang="0">
                <a:pos x="connsiteX3" y="connsiteY3"/>
              </a:cxn>
            </a:cxnLst>
            <a:rect l="l" t="t" r="r" b="b"/>
            <a:pathLst>
              <a:path w="2004060" h="1442720">
                <a:moveTo>
                  <a:pt x="0" y="0"/>
                </a:moveTo>
                <a:lnTo>
                  <a:pt x="1391920" y="538480"/>
                </a:lnTo>
                <a:cubicBezTo>
                  <a:pt x="1393613" y="668867"/>
                  <a:pt x="1395307" y="799253"/>
                  <a:pt x="1397000" y="929640"/>
                </a:cubicBezTo>
                <a:lnTo>
                  <a:pt x="2004060" y="1442720"/>
                </a:ln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8383636" y="4777634"/>
            <a:ext cx="868680" cy="369332"/>
          </a:xfrm>
          <a:prstGeom prst="rect">
            <a:avLst/>
          </a:prstGeom>
          <a:solidFill>
            <a:srgbClr val="FF0000">
              <a:alpha val="30000"/>
            </a:srgbClr>
          </a:solidFill>
        </p:spPr>
        <p:txBody>
          <a:bodyPr wrap="square" rtlCol="0">
            <a:spAutoFit/>
          </a:bodyPr>
          <a:lstStyle/>
          <a:p>
            <a:endParaRPr lang="en-US" dirty="0"/>
          </a:p>
        </p:txBody>
      </p:sp>
    </p:spTree>
    <p:extLst>
      <p:ext uri="{BB962C8B-B14F-4D97-AF65-F5344CB8AC3E}">
        <p14:creationId xmlns:p14="http://schemas.microsoft.com/office/powerpoint/2010/main" val="340657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1"/>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2"/>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6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4">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up)">
                                      <p:cBhvr>
                                        <p:cTn id="57" dur="500"/>
                                        <p:tgtEl>
                                          <p:spTgt spid="27"/>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up)">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6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wipe(up)">
                                      <p:cBhvr>
                                        <p:cTn id="69" dur="500"/>
                                        <p:tgtEl>
                                          <p:spTgt spid="36"/>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up)">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76"/>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up)">
                                      <p:cBhvr>
                                        <p:cTn id="81" dur="500"/>
                                        <p:tgtEl>
                                          <p:spTgt spid="38"/>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wipe(up)">
                                      <p:cBhvr>
                                        <p:cTn id="84" dur="500"/>
                                        <p:tgtEl>
                                          <p:spTgt spid="15"/>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0" nodeType="clickEffect">
                                  <p:stCondLst>
                                    <p:cond delay="0"/>
                                  </p:stCondLst>
                                  <p:childTnLst>
                                    <p:set>
                                      <p:cBhvr>
                                        <p:cTn id="88" dur="1" fill="hold">
                                          <p:stCondLst>
                                            <p:cond delay="0"/>
                                          </p:stCondLst>
                                        </p:cTn>
                                        <p:tgtEl>
                                          <p:spTgt spid="7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wipe(up)">
                                      <p:cBhvr>
                                        <p:cTn id="93" dur="500"/>
                                        <p:tgtEl>
                                          <p:spTgt spid="40"/>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wipe(up)">
                                      <p:cBhvr>
                                        <p:cTn id="96" dur="500"/>
                                        <p:tgtEl>
                                          <p:spTgt spid="16"/>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0" nodeType="clickEffect">
                                  <p:stCondLst>
                                    <p:cond delay="0"/>
                                  </p:stCondLst>
                                  <p:childTnLst>
                                    <p:set>
                                      <p:cBhvr>
                                        <p:cTn id="100" dur="1" fill="hold">
                                          <p:stCondLst>
                                            <p:cond delay="0"/>
                                          </p:stCondLst>
                                        </p:cTn>
                                        <p:tgtEl>
                                          <p:spTgt spid="7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wipe(up)">
                                      <p:cBhvr>
                                        <p:cTn id="105" dur="500"/>
                                        <p:tgtEl>
                                          <p:spTgt spid="42"/>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17"/>
                                        </p:tgtEl>
                                        <p:attrNameLst>
                                          <p:attrName>style.visibility</p:attrName>
                                        </p:attrNameLst>
                                      </p:cBhvr>
                                      <p:to>
                                        <p:strVal val="visible"/>
                                      </p:to>
                                    </p:set>
                                    <p:animEffect transition="in" filter="wipe(up)">
                                      <p:cBhvr>
                                        <p:cTn id="108" dur="500"/>
                                        <p:tgtEl>
                                          <p:spTgt spid="17"/>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0" nodeType="clickEffect">
                                  <p:stCondLst>
                                    <p:cond delay="0"/>
                                  </p:stCondLst>
                                  <p:childTnLst>
                                    <p:set>
                                      <p:cBhvr>
                                        <p:cTn id="112" dur="1" fill="hold">
                                          <p:stCondLst>
                                            <p:cond delay="0"/>
                                          </p:stCondLst>
                                        </p:cTn>
                                        <p:tgtEl>
                                          <p:spTgt spid="7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52"/>
                                        </p:tgtEl>
                                        <p:attrNameLst>
                                          <p:attrName>style.visibility</p:attrName>
                                        </p:attrNameLst>
                                      </p:cBhvr>
                                      <p:to>
                                        <p:strVal val="visible"/>
                                      </p:to>
                                    </p:set>
                                    <p:animEffect transition="in" filter="wipe(up)">
                                      <p:cBhvr>
                                        <p:cTn id="117" dur="500"/>
                                        <p:tgtEl>
                                          <p:spTgt spid="52"/>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9"/>
                                        </p:tgtEl>
                                        <p:attrNameLst>
                                          <p:attrName>style.visibility</p:attrName>
                                        </p:attrNameLst>
                                      </p:cBhvr>
                                      <p:to>
                                        <p:strVal val="visible"/>
                                      </p:to>
                                    </p:set>
                                    <p:animEffect transition="in" filter="wipe(up)">
                                      <p:cBhvr>
                                        <p:cTn id="120" dur="500"/>
                                        <p:tgtEl>
                                          <p:spTgt spid="9"/>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77"/>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nodeType="clickEffect">
                                  <p:stCondLst>
                                    <p:cond delay="0"/>
                                  </p:stCondLst>
                                  <p:childTnLst>
                                    <p:set>
                                      <p:cBhvr>
                                        <p:cTn id="128" dur="1" fill="hold">
                                          <p:stCondLst>
                                            <p:cond delay="0"/>
                                          </p:stCondLst>
                                        </p:cTn>
                                        <p:tgtEl>
                                          <p:spTgt spid="56"/>
                                        </p:tgtEl>
                                        <p:attrNameLst>
                                          <p:attrName>style.visibility</p:attrName>
                                        </p:attrNameLst>
                                      </p:cBhvr>
                                      <p:to>
                                        <p:strVal val="visible"/>
                                      </p:to>
                                    </p:set>
                                    <p:animEffect transition="in" filter="wipe(up)">
                                      <p:cBhvr>
                                        <p:cTn id="129" dur="500"/>
                                        <p:tgtEl>
                                          <p:spTgt spid="56"/>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10"/>
                                        </p:tgtEl>
                                        <p:attrNameLst>
                                          <p:attrName>style.visibility</p:attrName>
                                        </p:attrNameLst>
                                      </p:cBhvr>
                                      <p:to>
                                        <p:strVal val="visible"/>
                                      </p:to>
                                    </p:set>
                                    <p:animEffect transition="in" filter="wipe(up)">
                                      <p:cBhvr>
                                        <p:cTn id="132" dur="500"/>
                                        <p:tgtEl>
                                          <p:spTgt spid="10"/>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0" nodeType="clickEffect">
                                  <p:stCondLst>
                                    <p:cond delay="0"/>
                                  </p:stCondLst>
                                  <p:childTnLst>
                                    <p:set>
                                      <p:cBhvr>
                                        <p:cTn id="136" dur="1" fill="hold">
                                          <p:stCondLst>
                                            <p:cond delay="0"/>
                                          </p:stCondLst>
                                        </p:cTn>
                                        <p:tgtEl>
                                          <p:spTgt spid="78"/>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nodeType="click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wipe(up)">
                                      <p:cBhvr>
                                        <p:cTn id="141" dur="500"/>
                                        <p:tgtEl>
                                          <p:spTgt spid="54"/>
                                        </p:tgtEl>
                                      </p:cBhvr>
                                    </p:animEffect>
                                  </p:childTnLst>
                                </p:cTn>
                              </p:par>
                              <p:par>
                                <p:cTn id="142" presetID="22" presetClass="entr" presetSubtype="1" fill="hold" grpId="0" nodeType="withEffect">
                                  <p:stCondLst>
                                    <p:cond delay="0"/>
                                  </p:stCondLst>
                                  <p:childTnLst>
                                    <p:set>
                                      <p:cBhvr>
                                        <p:cTn id="143" dur="1" fill="hold">
                                          <p:stCondLst>
                                            <p:cond delay="0"/>
                                          </p:stCondLst>
                                        </p:cTn>
                                        <p:tgtEl>
                                          <p:spTgt spid="11"/>
                                        </p:tgtEl>
                                        <p:attrNameLst>
                                          <p:attrName>style.visibility</p:attrName>
                                        </p:attrNameLst>
                                      </p:cBhvr>
                                      <p:to>
                                        <p:strVal val="visible"/>
                                      </p:to>
                                    </p:set>
                                    <p:animEffect transition="in" filter="wipe(up)">
                                      <p:cBhvr>
                                        <p:cTn id="144" dur="500"/>
                                        <p:tgtEl>
                                          <p:spTgt spid="11"/>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0" nodeType="clickEffect">
                                  <p:stCondLst>
                                    <p:cond delay="0"/>
                                  </p:stCondLst>
                                  <p:childTnLst>
                                    <p:set>
                                      <p:cBhvr>
                                        <p:cTn id="148" dur="1" fill="hold">
                                          <p:stCondLst>
                                            <p:cond delay="0"/>
                                          </p:stCondLst>
                                        </p:cTn>
                                        <p:tgtEl>
                                          <p:spTgt spid="79"/>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1" fill="hold" nodeType="click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grpId="0" nodeType="withEffect">
                                  <p:stCondLst>
                                    <p:cond delay="0"/>
                                  </p:stCondLst>
                                  <p:childTnLst>
                                    <p:set>
                                      <p:cBhvr>
                                        <p:cTn id="155" dur="1" fill="hold">
                                          <p:stCondLst>
                                            <p:cond delay="0"/>
                                          </p:stCondLst>
                                        </p:cTn>
                                        <p:tgtEl>
                                          <p:spTgt spid="12"/>
                                        </p:tgtEl>
                                        <p:attrNameLst>
                                          <p:attrName>style.visibility</p:attrName>
                                        </p:attrNameLst>
                                      </p:cBhvr>
                                      <p:to>
                                        <p:strVal val="visible"/>
                                      </p:to>
                                    </p:set>
                                    <p:animEffect transition="in" filter="wipe(up)">
                                      <p:cBhvr>
                                        <p:cTn id="156" dur="500"/>
                                        <p:tgtEl>
                                          <p:spTgt spid="12"/>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0" nodeType="clickEffect">
                                  <p:stCondLst>
                                    <p:cond delay="0"/>
                                  </p:stCondLst>
                                  <p:childTnLst>
                                    <p:set>
                                      <p:cBhvr>
                                        <p:cTn id="160" dur="1" fill="hold">
                                          <p:stCondLst>
                                            <p:cond delay="0"/>
                                          </p:stCondLst>
                                        </p:cTn>
                                        <p:tgtEl>
                                          <p:spTgt spid="80"/>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nodeType="clickEffect">
                                  <p:stCondLst>
                                    <p:cond delay="0"/>
                                  </p:stCondLst>
                                  <p:childTnLst>
                                    <p:set>
                                      <p:cBhvr>
                                        <p:cTn id="164" dur="1" fill="hold">
                                          <p:stCondLst>
                                            <p:cond delay="0"/>
                                          </p:stCondLst>
                                        </p:cTn>
                                        <p:tgtEl>
                                          <p:spTgt spid="60"/>
                                        </p:tgtEl>
                                        <p:attrNameLst>
                                          <p:attrName>style.visibility</p:attrName>
                                        </p:attrNameLst>
                                      </p:cBhvr>
                                      <p:to>
                                        <p:strVal val="visible"/>
                                      </p:to>
                                    </p:set>
                                    <p:animEffect transition="in" filter="wipe(up)">
                                      <p:cBhvr>
                                        <p:cTn id="165" dur="500"/>
                                        <p:tgtEl>
                                          <p:spTgt spid="60"/>
                                        </p:tgtEl>
                                      </p:cBhvr>
                                    </p:animEffect>
                                  </p:childTnLst>
                                </p:cTn>
                              </p:par>
                              <p:par>
                                <p:cTn id="166" presetID="22" presetClass="entr" presetSubtype="1" fill="hold" grpId="0" nodeType="withEffect">
                                  <p:stCondLst>
                                    <p:cond delay="0"/>
                                  </p:stCondLst>
                                  <p:childTnLst>
                                    <p:set>
                                      <p:cBhvr>
                                        <p:cTn id="167" dur="1" fill="hold">
                                          <p:stCondLst>
                                            <p:cond delay="0"/>
                                          </p:stCondLst>
                                        </p:cTn>
                                        <p:tgtEl>
                                          <p:spTgt spid="8"/>
                                        </p:tgtEl>
                                        <p:attrNameLst>
                                          <p:attrName>style.visibility</p:attrName>
                                        </p:attrNameLst>
                                      </p:cBhvr>
                                      <p:to>
                                        <p:strVal val="visible"/>
                                      </p:to>
                                    </p:set>
                                    <p:animEffect transition="in" filter="wipe(up)">
                                      <p:cBhvr>
                                        <p:cTn id="168" dur="500"/>
                                        <p:tgtEl>
                                          <p:spTgt spid="8"/>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0" nodeType="clickEffect">
                                  <p:stCondLst>
                                    <p:cond delay="0"/>
                                  </p:stCondLst>
                                  <p:childTnLst>
                                    <p:set>
                                      <p:cBhvr>
                                        <p:cTn id="172" dur="1" fill="hold">
                                          <p:stCondLst>
                                            <p:cond delay="0"/>
                                          </p:stCondLst>
                                        </p:cTn>
                                        <p:tgtEl>
                                          <p:spTgt spid="81"/>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22" presetClass="entr" presetSubtype="1" fill="hold" nodeType="clickEffect">
                                  <p:stCondLst>
                                    <p:cond delay="0"/>
                                  </p:stCondLst>
                                  <p:childTnLst>
                                    <p:set>
                                      <p:cBhvr>
                                        <p:cTn id="176" dur="1" fill="hold">
                                          <p:stCondLst>
                                            <p:cond delay="0"/>
                                          </p:stCondLst>
                                        </p:cTn>
                                        <p:tgtEl>
                                          <p:spTgt spid="29"/>
                                        </p:tgtEl>
                                        <p:attrNameLst>
                                          <p:attrName>style.visibility</p:attrName>
                                        </p:attrNameLst>
                                      </p:cBhvr>
                                      <p:to>
                                        <p:strVal val="visible"/>
                                      </p:to>
                                    </p:set>
                                    <p:animEffect transition="in" filter="wipe(up)">
                                      <p:cBhvr>
                                        <p:cTn id="177" dur="500"/>
                                        <p:tgtEl>
                                          <p:spTgt spid="29"/>
                                        </p:tgtEl>
                                      </p:cBhvr>
                                    </p:animEffect>
                                  </p:childTnLst>
                                </p:cTn>
                              </p:par>
                              <p:par>
                                <p:cTn id="178" presetID="22" presetClass="entr" presetSubtype="1" fill="hold" grpId="0" nodeType="withEffect">
                                  <p:stCondLst>
                                    <p:cond delay="0"/>
                                  </p:stCondLst>
                                  <p:childTnLst>
                                    <p:set>
                                      <p:cBhvr>
                                        <p:cTn id="179" dur="1" fill="hold">
                                          <p:stCondLst>
                                            <p:cond delay="0"/>
                                          </p:stCondLst>
                                        </p:cTn>
                                        <p:tgtEl>
                                          <p:spTgt spid="23"/>
                                        </p:tgtEl>
                                        <p:attrNameLst>
                                          <p:attrName>style.visibility</p:attrName>
                                        </p:attrNameLst>
                                      </p:cBhvr>
                                      <p:to>
                                        <p:strVal val="visible"/>
                                      </p:to>
                                    </p:set>
                                    <p:animEffect transition="in" filter="wipe(up)">
                                      <p:cBhvr>
                                        <p:cTn id="180" dur="500"/>
                                        <p:tgtEl>
                                          <p:spTgt spid="23"/>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0" nodeType="clickEffect">
                                  <p:stCondLst>
                                    <p:cond delay="0"/>
                                  </p:stCondLst>
                                  <p:childTnLst>
                                    <p:set>
                                      <p:cBhvr>
                                        <p:cTn id="184" dur="1" fill="hold">
                                          <p:stCondLst>
                                            <p:cond delay="0"/>
                                          </p:stCondLst>
                                        </p:cTn>
                                        <p:tgtEl>
                                          <p:spTgt spid="66"/>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22" presetClass="entr" presetSubtype="1" fill="hold" nodeType="clickEffect">
                                  <p:stCondLst>
                                    <p:cond delay="0"/>
                                  </p:stCondLst>
                                  <p:childTnLst>
                                    <p:set>
                                      <p:cBhvr>
                                        <p:cTn id="188" dur="1" fill="hold">
                                          <p:stCondLst>
                                            <p:cond delay="0"/>
                                          </p:stCondLst>
                                        </p:cTn>
                                        <p:tgtEl>
                                          <p:spTgt spid="44"/>
                                        </p:tgtEl>
                                        <p:attrNameLst>
                                          <p:attrName>style.visibility</p:attrName>
                                        </p:attrNameLst>
                                      </p:cBhvr>
                                      <p:to>
                                        <p:strVal val="visible"/>
                                      </p:to>
                                    </p:set>
                                    <p:animEffect transition="in" filter="wipe(up)">
                                      <p:cBhvr>
                                        <p:cTn id="189" dur="500"/>
                                        <p:tgtEl>
                                          <p:spTgt spid="44"/>
                                        </p:tgtEl>
                                      </p:cBhvr>
                                    </p:animEffect>
                                  </p:childTnLst>
                                </p:cTn>
                              </p:par>
                              <p:par>
                                <p:cTn id="190" presetID="22" presetClass="entr" presetSubtype="1" fill="hold" grpId="0" nodeType="withEffect">
                                  <p:stCondLst>
                                    <p:cond delay="0"/>
                                  </p:stCondLst>
                                  <p:childTnLst>
                                    <p:set>
                                      <p:cBhvr>
                                        <p:cTn id="191" dur="1" fill="hold">
                                          <p:stCondLst>
                                            <p:cond delay="0"/>
                                          </p:stCondLst>
                                        </p:cTn>
                                        <p:tgtEl>
                                          <p:spTgt spid="18"/>
                                        </p:tgtEl>
                                        <p:attrNameLst>
                                          <p:attrName>style.visibility</p:attrName>
                                        </p:attrNameLst>
                                      </p:cBhvr>
                                      <p:to>
                                        <p:strVal val="visible"/>
                                      </p:to>
                                    </p:set>
                                    <p:animEffect transition="in" filter="wipe(up)">
                                      <p:cBhvr>
                                        <p:cTn id="192" dur="500"/>
                                        <p:tgtEl>
                                          <p:spTgt spid="18"/>
                                        </p:tgtEl>
                                      </p:cBhvr>
                                    </p:animEffect>
                                  </p:childTnLst>
                                </p:cTn>
                              </p:par>
                              <p:par>
                                <p:cTn id="193" presetID="22" presetClass="entr" presetSubtype="1" fill="hold" nodeType="withEffect">
                                  <p:stCondLst>
                                    <p:cond delay="0"/>
                                  </p:stCondLst>
                                  <p:childTnLst>
                                    <p:set>
                                      <p:cBhvr>
                                        <p:cTn id="194" dur="1" fill="hold">
                                          <p:stCondLst>
                                            <p:cond delay="0"/>
                                          </p:stCondLst>
                                        </p:cTn>
                                        <p:tgtEl>
                                          <p:spTgt spid="48"/>
                                        </p:tgtEl>
                                        <p:attrNameLst>
                                          <p:attrName>style.visibility</p:attrName>
                                        </p:attrNameLst>
                                      </p:cBhvr>
                                      <p:to>
                                        <p:strVal val="visible"/>
                                      </p:to>
                                    </p:set>
                                    <p:animEffect transition="in" filter="wipe(up)">
                                      <p:cBhvr>
                                        <p:cTn id="195" dur="500"/>
                                        <p:tgtEl>
                                          <p:spTgt spid="48"/>
                                        </p:tgtEl>
                                      </p:cBhvr>
                                    </p:animEffect>
                                  </p:childTnLst>
                                </p:cTn>
                              </p:par>
                              <p:par>
                                <p:cTn id="196" presetID="22" presetClass="entr" presetSubtype="1" fill="hold" grpId="0" nodeType="withEffect">
                                  <p:stCondLst>
                                    <p:cond delay="0"/>
                                  </p:stCondLst>
                                  <p:childTnLst>
                                    <p:set>
                                      <p:cBhvr>
                                        <p:cTn id="197" dur="1" fill="hold">
                                          <p:stCondLst>
                                            <p:cond delay="0"/>
                                          </p:stCondLst>
                                        </p:cTn>
                                        <p:tgtEl>
                                          <p:spTgt spid="19"/>
                                        </p:tgtEl>
                                        <p:attrNameLst>
                                          <p:attrName>style.visibility</p:attrName>
                                        </p:attrNameLst>
                                      </p:cBhvr>
                                      <p:to>
                                        <p:strVal val="visible"/>
                                      </p:to>
                                    </p:set>
                                    <p:animEffect transition="in" filter="wipe(up)">
                                      <p:cBhvr>
                                        <p:cTn id="198" dur="500"/>
                                        <p:tgtEl>
                                          <p:spTgt spid="19"/>
                                        </p:tgtEl>
                                      </p:cBhvr>
                                    </p:animEffect>
                                  </p:childTnLst>
                                </p:cTn>
                              </p:par>
                              <p:par>
                                <p:cTn id="199" presetID="22" presetClass="entr" presetSubtype="1" fill="hold" nodeType="withEffect">
                                  <p:stCondLst>
                                    <p:cond delay="0"/>
                                  </p:stCondLst>
                                  <p:childTnLst>
                                    <p:set>
                                      <p:cBhvr>
                                        <p:cTn id="200" dur="1" fill="hold">
                                          <p:stCondLst>
                                            <p:cond delay="0"/>
                                          </p:stCondLst>
                                        </p:cTn>
                                        <p:tgtEl>
                                          <p:spTgt spid="46"/>
                                        </p:tgtEl>
                                        <p:attrNameLst>
                                          <p:attrName>style.visibility</p:attrName>
                                        </p:attrNameLst>
                                      </p:cBhvr>
                                      <p:to>
                                        <p:strVal val="visible"/>
                                      </p:to>
                                    </p:set>
                                    <p:animEffect transition="in" filter="wipe(up)">
                                      <p:cBhvr>
                                        <p:cTn id="201" dur="500"/>
                                        <p:tgtEl>
                                          <p:spTgt spid="46"/>
                                        </p:tgtEl>
                                      </p:cBhvr>
                                    </p:animEffect>
                                  </p:childTnLst>
                                </p:cTn>
                              </p:par>
                              <p:par>
                                <p:cTn id="202" presetID="22" presetClass="entr" presetSubtype="1" fill="hold" grpId="0" nodeType="withEffect">
                                  <p:stCondLst>
                                    <p:cond delay="0"/>
                                  </p:stCondLst>
                                  <p:childTnLst>
                                    <p:set>
                                      <p:cBhvr>
                                        <p:cTn id="203" dur="1" fill="hold">
                                          <p:stCondLst>
                                            <p:cond delay="0"/>
                                          </p:stCondLst>
                                        </p:cTn>
                                        <p:tgtEl>
                                          <p:spTgt spid="20"/>
                                        </p:tgtEl>
                                        <p:attrNameLst>
                                          <p:attrName>style.visibility</p:attrName>
                                        </p:attrNameLst>
                                      </p:cBhvr>
                                      <p:to>
                                        <p:strVal val="visible"/>
                                      </p:to>
                                    </p:set>
                                    <p:animEffect transition="in" filter="wipe(up)">
                                      <p:cBhvr>
                                        <p:cTn id="204" dur="500"/>
                                        <p:tgtEl>
                                          <p:spTgt spid="20"/>
                                        </p:tgtEl>
                                      </p:cBhvr>
                                    </p:animEffect>
                                  </p:childTnLst>
                                </p:cTn>
                              </p:par>
                            </p:childTnLst>
                          </p:cTn>
                        </p:par>
                      </p:childTnLst>
                    </p:cTn>
                  </p:par>
                  <p:par>
                    <p:cTn id="205" fill="hold">
                      <p:stCondLst>
                        <p:cond delay="indefinite"/>
                      </p:stCondLst>
                      <p:childTnLst>
                        <p:par>
                          <p:cTn id="206" fill="hold">
                            <p:stCondLst>
                              <p:cond delay="0"/>
                            </p:stCondLst>
                            <p:childTnLst>
                              <p:par>
                                <p:cTn id="207" presetID="1" presetClass="exit" presetSubtype="0" fill="hold" grpId="0" nodeType="clickEffect">
                                  <p:stCondLst>
                                    <p:cond delay="0"/>
                                  </p:stCondLst>
                                  <p:childTnLst>
                                    <p:set>
                                      <p:cBhvr>
                                        <p:cTn id="208" dur="1" fill="hold">
                                          <p:stCondLst>
                                            <p:cond delay="0"/>
                                          </p:stCondLst>
                                        </p:cTn>
                                        <p:tgtEl>
                                          <p:spTgt spid="72"/>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grpId="0" nodeType="clickEffect">
                                  <p:stCondLst>
                                    <p:cond delay="0"/>
                                  </p:stCondLst>
                                  <p:childTnLst>
                                    <p:set>
                                      <p:cBhvr>
                                        <p:cTn id="212" dur="1" fill="hold">
                                          <p:stCondLst>
                                            <p:cond delay="0"/>
                                          </p:stCondLst>
                                        </p:cTn>
                                        <p:tgtEl>
                                          <p:spTgt spid="71"/>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0" nodeType="clickEffect">
                                  <p:stCondLst>
                                    <p:cond delay="0"/>
                                  </p:stCondLst>
                                  <p:childTnLst>
                                    <p:set>
                                      <p:cBhvr>
                                        <p:cTn id="216" dur="1" fill="hold">
                                          <p:stCondLst>
                                            <p:cond delay="0"/>
                                          </p:stCondLst>
                                        </p:cTn>
                                        <p:tgtEl>
                                          <p:spTgt spid="70"/>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22" presetClass="entr" presetSubtype="1" fill="hold" nodeType="clickEffect">
                                  <p:stCondLst>
                                    <p:cond delay="0"/>
                                  </p:stCondLst>
                                  <p:childTnLst>
                                    <p:set>
                                      <p:cBhvr>
                                        <p:cTn id="220" dur="1" fill="hold">
                                          <p:stCondLst>
                                            <p:cond delay="0"/>
                                          </p:stCondLst>
                                        </p:cTn>
                                        <p:tgtEl>
                                          <p:spTgt spid="32"/>
                                        </p:tgtEl>
                                        <p:attrNameLst>
                                          <p:attrName>style.visibility</p:attrName>
                                        </p:attrNameLst>
                                      </p:cBhvr>
                                      <p:to>
                                        <p:strVal val="visible"/>
                                      </p:to>
                                    </p:set>
                                    <p:animEffect transition="in" filter="wipe(up)">
                                      <p:cBhvr>
                                        <p:cTn id="221" dur="500"/>
                                        <p:tgtEl>
                                          <p:spTgt spid="32"/>
                                        </p:tgtEl>
                                      </p:cBhvr>
                                    </p:animEffect>
                                  </p:childTnLst>
                                </p:cTn>
                              </p:par>
                              <p:par>
                                <p:cTn id="222" presetID="22" presetClass="entr" presetSubtype="1" fill="hold" grpId="0" nodeType="withEffect">
                                  <p:stCondLst>
                                    <p:cond delay="0"/>
                                  </p:stCondLst>
                                  <p:childTnLst>
                                    <p:set>
                                      <p:cBhvr>
                                        <p:cTn id="223" dur="1" fill="hold">
                                          <p:stCondLst>
                                            <p:cond delay="0"/>
                                          </p:stCondLst>
                                        </p:cTn>
                                        <p:tgtEl>
                                          <p:spTgt spid="24"/>
                                        </p:tgtEl>
                                        <p:attrNameLst>
                                          <p:attrName>style.visibility</p:attrName>
                                        </p:attrNameLst>
                                      </p:cBhvr>
                                      <p:to>
                                        <p:strVal val="visible"/>
                                      </p:to>
                                    </p:set>
                                    <p:animEffect transition="in" filter="wipe(up)">
                                      <p:cBhvr>
                                        <p:cTn id="224" dur="500"/>
                                        <p:tgtEl>
                                          <p:spTgt spid="24"/>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1" fill="hold" nodeType="clickEffect">
                                  <p:stCondLst>
                                    <p:cond delay="0"/>
                                  </p:stCondLst>
                                  <p:childTnLst>
                                    <p:set>
                                      <p:cBhvr>
                                        <p:cTn id="228" dur="1" fill="hold">
                                          <p:stCondLst>
                                            <p:cond delay="0"/>
                                          </p:stCondLst>
                                        </p:cTn>
                                        <p:tgtEl>
                                          <p:spTgt spid="50"/>
                                        </p:tgtEl>
                                        <p:attrNameLst>
                                          <p:attrName>style.visibility</p:attrName>
                                        </p:attrNameLst>
                                      </p:cBhvr>
                                      <p:to>
                                        <p:strVal val="visible"/>
                                      </p:to>
                                    </p:set>
                                    <p:animEffect transition="in" filter="wipe(up)">
                                      <p:cBhvr>
                                        <p:cTn id="229" dur="500"/>
                                        <p:tgtEl>
                                          <p:spTgt spid="50"/>
                                        </p:tgtEl>
                                      </p:cBhvr>
                                    </p:animEffect>
                                  </p:childTnLst>
                                </p:cTn>
                              </p:par>
                              <p:par>
                                <p:cTn id="230" presetID="22" presetClass="entr" presetSubtype="1" fill="hold" grpId="0" nodeType="withEffect">
                                  <p:stCondLst>
                                    <p:cond delay="0"/>
                                  </p:stCondLst>
                                  <p:childTnLst>
                                    <p:set>
                                      <p:cBhvr>
                                        <p:cTn id="231" dur="1" fill="hold">
                                          <p:stCondLst>
                                            <p:cond delay="0"/>
                                          </p:stCondLst>
                                        </p:cTn>
                                        <p:tgtEl>
                                          <p:spTgt spid="21"/>
                                        </p:tgtEl>
                                        <p:attrNameLst>
                                          <p:attrName>style.visibility</p:attrName>
                                        </p:attrNameLst>
                                      </p:cBhvr>
                                      <p:to>
                                        <p:strVal val="visible"/>
                                      </p:to>
                                    </p:set>
                                    <p:animEffect transition="in" filter="wipe(up)">
                                      <p:cBhvr>
                                        <p:cTn id="232" dur="500"/>
                                        <p:tgtEl>
                                          <p:spTgt spid="21"/>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1" fill="hold" nodeType="click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wipe(up)">
                                      <p:cBhvr>
                                        <p:cTn id="237" dur="500"/>
                                        <p:tgtEl>
                                          <p:spTgt spid="34"/>
                                        </p:tgtEl>
                                      </p:cBhvr>
                                    </p:animEffect>
                                  </p:childTnLst>
                                </p:cTn>
                              </p:par>
                              <p:par>
                                <p:cTn id="238" presetID="22" presetClass="entr" presetSubtype="1" fill="hold" grpId="0" nodeType="withEffect">
                                  <p:stCondLst>
                                    <p:cond delay="0"/>
                                  </p:stCondLst>
                                  <p:childTnLst>
                                    <p:set>
                                      <p:cBhvr>
                                        <p:cTn id="239" dur="1" fill="hold">
                                          <p:stCondLst>
                                            <p:cond delay="0"/>
                                          </p:stCondLst>
                                        </p:cTn>
                                        <p:tgtEl>
                                          <p:spTgt spid="25"/>
                                        </p:tgtEl>
                                        <p:attrNameLst>
                                          <p:attrName>style.visibility</p:attrName>
                                        </p:attrNameLst>
                                      </p:cBhvr>
                                      <p:to>
                                        <p:strVal val="visible"/>
                                      </p:to>
                                    </p:set>
                                    <p:animEffect transition="in" filter="wipe(up)">
                                      <p:cBhvr>
                                        <p:cTn id="240" dur="500"/>
                                        <p:tgtEl>
                                          <p:spTgt spid="25"/>
                                        </p:tgtEl>
                                      </p:cBhvr>
                                    </p:animEffec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82"/>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22" presetClass="entr" presetSubtype="1" fill="hold" grpId="0" nodeType="clickEffect">
                                  <p:stCondLst>
                                    <p:cond delay="0"/>
                                  </p:stCondLst>
                                  <p:childTnLst>
                                    <p:set>
                                      <p:cBhvr>
                                        <p:cTn id="248" dur="1" fill="hold">
                                          <p:stCondLst>
                                            <p:cond delay="0"/>
                                          </p:stCondLst>
                                        </p:cTn>
                                        <p:tgtEl>
                                          <p:spTgt spid="84"/>
                                        </p:tgtEl>
                                        <p:attrNameLst>
                                          <p:attrName>style.visibility</p:attrName>
                                        </p:attrNameLst>
                                      </p:cBhvr>
                                      <p:to>
                                        <p:strVal val="visible"/>
                                      </p:to>
                                    </p:set>
                                    <p:animEffect transition="in" filter="wipe(up)">
                                      <p:cBhvr>
                                        <p:cTn id="249" dur="3000"/>
                                        <p:tgtEl>
                                          <p:spTgt spid="84"/>
                                        </p:tgtEl>
                                      </p:cBhvr>
                                    </p:animEffec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85"/>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22" presetClass="entr" presetSubtype="1" fill="hold" grpId="0" nodeType="clickEffect">
                                  <p:stCondLst>
                                    <p:cond delay="0"/>
                                  </p:stCondLst>
                                  <p:childTnLst>
                                    <p:set>
                                      <p:cBhvr>
                                        <p:cTn id="257" dur="1" fill="hold">
                                          <p:stCondLst>
                                            <p:cond delay="0"/>
                                          </p:stCondLst>
                                        </p:cTn>
                                        <p:tgtEl>
                                          <p:spTgt spid="88"/>
                                        </p:tgtEl>
                                        <p:attrNameLst>
                                          <p:attrName>style.visibility</p:attrName>
                                        </p:attrNameLst>
                                      </p:cBhvr>
                                      <p:to>
                                        <p:strVal val="visible"/>
                                      </p:to>
                                    </p:set>
                                    <p:animEffect transition="in" filter="wipe(up)">
                                      <p:cBhvr>
                                        <p:cTn id="258" dur="2000"/>
                                        <p:tgtEl>
                                          <p:spTgt spid="88"/>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1" fill="hold" grpId="0" nodeType="clickEffect">
                                  <p:stCondLst>
                                    <p:cond delay="0"/>
                                  </p:stCondLst>
                                  <p:childTnLst>
                                    <p:set>
                                      <p:cBhvr>
                                        <p:cTn id="262" dur="1" fill="hold">
                                          <p:stCondLst>
                                            <p:cond delay="0"/>
                                          </p:stCondLst>
                                        </p:cTn>
                                        <p:tgtEl>
                                          <p:spTgt spid="89"/>
                                        </p:tgtEl>
                                        <p:attrNameLst>
                                          <p:attrName>style.visibility</p:attrName>
                                        </p:attrNameLst>
                                      </p:cBhvr>
                                      <p:to>
                                        <p:strVal val="visible"/>
                                      </p:to>
                                    </p:set>
                                    <p:animEffect transition="in" filter="wipe(up)">
                                      <p:cBhvr>
                                        <p:cTn id="263" dur="2000"/>
                                        <p:tgtEl>
                                          <p:spTgt spid="89"/>
                                        </p:tgtEl>
                                      </p:cBhvr>
                                    </p:animEffect>
                                  </p:childTnLst>
                                </p:cTn>
                              </p:par>
                            </p:childTnLst>
                          </p:cTn>
                        </p:par>
                      </p:childTnLst>
                    </p:cTn>
                  </p:par>
                  <p:par>
                    <p:cTn id="264" fill="hold">
                      <p:stCondLst>
                        <p:cond delay="indefinite"/>
                      </p:stCondLst>
                      <p:childTnLst>
                        <p:par>
                          <p:cTn id="265" fill="hold">
                            <p:stCondLst>
                              <p:cond delay="0"/>
                            </p:stCondLst>
                            <p:childTnLst>
                              <p:par>
                                <p:cTn id="266" presetID="22" presetClass="entr" presetSubtype="1" fill="hold" grpId="0" nodeType="clickEffect">
                                  <p:stCondLst>
                                    <p:cond delay="0"/>
                                  </p:stCondLst>
                                  <p:childTnLst>
                                    <p:set>
                                      <p:cBhvr>
                                        <p:cTn id="267" dur="1" fill="hold">
                                          <p:stCondLst>
                                            <p:cond delay="0"/>
                                          </p:stCondLst>
                                        </p:cTn>
                                        <p:tgtEl>
                                          <p:spTgt spid="91"/>
                                        </p:tgtEl>
                                        <p:attrNameLst>
                                          <p:attrName>style.visibility</p:attrName>
                                        </p:attrNameLst>
                                      </p:cBhvr>
                                      <p:to>
                                        <p:strVal val="visible"/>
                                      </p:to>
                                    </p:set>
                                    <p:animEffect transition="in" filter="wipe(up)">
                                      <p:cBhvr>
                                        <p:cTn id="268" dur="2000"/>
                                        <p:tgtEl>
                                          <p:spTgt spid="91"/>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3"/>
                                        </p:tgtEl>
                                        <p:attrNameLst>
                                          <p:attrName>style.visibility</p:attrName>
                                        </p:attrNameLst>
                                      </p:cBhvr>
                                      <p:to>
                                        <p:strVal val="visible"/>
                                      </p:to>
                                    </p:set>
                                    <p:animEffect transition="in" filter="fade">
                                      <p:cBhvr>
                                        <p:cTn id="2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61" grpId="0" animBg="1"/>
      <p:bldP spid="61" grpId="1" animBg="1"/>
      <p:bldP spid="62" grpId="0" animBg="1"/>
      <p:bldP spid="62" grpId="1" animBg="1"/>
      <p:bldP spid="63" grpId="0" animBg="1"/>
      <p:bldP spid="63" grpId="1" animBg="1"/>
      <p:bldP spid="64" grpId="0" animBg="1"/>
      <p:bldP spid="65" grpId="0" animBg="1"/>
      <p:bldP spid="66"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4" grpId="0" animBg="1"/>
      <p:bldP spid="85" grpId="0" animBg="1"/>
      <p:bldP spid="88" grpId="0" animBg="1"/>
      <p:bldP spid="89" grpId="0" animBg="1"/>
      <p:bldP spid="91"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Knapsack Problem – Algorithm</a:t>
            </a:r>
          </a:p>
        </p:txBody>
      </p:sp>
      <p:sp>
        <p:nvSpPr>
          <p:cNvPr id="3" name="Content Placeholder 2"/>
          <p:cNvSpPr>
            <a:spLocks noGrp="1"/>
          </p:cNvSpPr>
          <p:nvPr>
            <p:ph idx="1"/>
          </p:nvPr>
        </p:nvSpPr>
        <p:spPr/>
        <p:txBody>
          <a:bodyPr>
            <a:normAutofit/>
          </a:bodyPr>
          <a:lstStyle/>
          <a:p>
            <a:pPr marL="0" indent="0">
              <a:buNone/>
            </a:pPr>
            <a:r>
              <a:rPr lang="en-IN" b="1" dirty="0">
                <a:latin typeface="Consolas" panose="020B0609020204030204" pitchFamily="49" charset="0"/>
              </a:rPr>
              <a:t>function</a:t>
            </a:r>
            <a:r>
              <a:rPr lang="en-IN" dirty="0">
                <a:latin typeface="Consolas" panose="020B0609020204030204" pitchFamily="49" charset="0"/>
              </a:rPr>
              <a:t> backpack(</a:t>
            </a:r>
            <a:r>
              <a:rPr lang="en-IN" dirty="0" err="1">
                <a:latin typeface="Consolas" panose="020B0609020204030204" pitchFamily="49" charset="0"/>
              </a:rPr>
              <a:t>i</a:t>
            </a:r>
            <a:r>
              <a:rPr lang="en-IN" dirty="0">
                <a:latin typeface="Consolas" panose="020B0609020204030204" pitchFamily="49" charset="0"/>
              </a:rPr>
              <a:t>, r)</a:t>
            </a:r>
          </a:p>
          <a:p>
            <a:pPr marL="1076325" indent="-1076325">
              <a:buNone/>
            </a:pPr>
            <a:r>
              <a:rPr lang="en-IN" dirty="0">
                <a:latin typeface="Consolas" panose="020B0609020204030204" pitchFamily="49" charset="0"/>
              </a:rPr>
              <a:t>	{Calculates the value of the best load that can be constructed using items of type </a:t>
            </a:r>
            <a:r>
              <a:rPr lang="en-IN" dirty="0" err="1">
                <a:latin typeface="Consolas" panose="020B0609020204030204" pitchFamily="49" charset="0"/>
              </a:rPr>
              <a:t>i</a:t>
            </a:r>
            <a:r>
              <a:rPr lang="en-IN" dirty="0">
                <a:latin typeface="Consolas" panose="020B0609020204030204" pitchFamily="49" charset="0"/>
              </a:rPr>
              <a:t> to n and whose total weight does not exceed r}</a:t>
            </a:r>
          </a:p>
          <a:p>
            <a:pPr marL="0" indent="0">
              <a:buNone/>
            </a:pPr>
            <a:r>
              <a:rPr lang="en-IN" dirty="0">
                <a:latin typeface="Consolas" panose="020B0609020204030204" pitchFamily="49" charset="0"/>
              </a:rPr>
              <a:t>	b </a:t>
            </a:r>
            <a:r>
              <a:rPr lang="en-IN" dirty="0">
                <a:latin typeface="Consolas" panose="020B0609020204030204" pitchFamily="49" charset="0"/>
                <a:sym typeface="Wingdings" panose="05000000000000000000" pitchFamily="2" charset="2"/>
              </a:rPr>
              <a:t> 0</a:t>
            </a:r>
          </a:p>
          <a:p>
            <a:pPr marL="0" indent="0">
              <a:buNone/>
            </a:pPr>
            <a:r>
              <a:rPr lang="en-IN" dirty="0">
                <a:latin typeface="Consolas" panose="020B0609020204030204" pitchFamily="49" charset="0"/>
                <a:sym typeface="Wingdings" panose="05000000000000000000" pitchFamily="2" charset="2"/>
              </a:rPr>
              <a:t>	{Try each allowed kind of item in turn}</a:t>
            </a:r>
          </a:p>
          <a:p>
            <a:pPr marL="0" indent="0">
              <a:buNone/>
            </a:pPr>
            <a:r>
              <a:rPr lang="en-IN" dirty="0">
                <a:latin typeface="Consolas" panose="020B0609020204030204" pitchFamily="49" charset="0"/>
                <a:sym typeface="Wingdings" panose="05000000000000000000" pitchFamily="2" charset="2"/>
              </a:rPr>
              <a:t>	</a:t>
            </a:r>
            <a:r>
              <a:rPr lang="en-IN" b="1" dirty="0">
                <a:latin typeface="Consolas" panose="020B0609020204030204" pitchFamily="49" charset="0"/>
                <a:sym typeface="Wingdings" panose="05000000000000000000" pitchFamily="2" charset="2"/>
              </a:rPr>
              <a:t>for</a:t>
            </a:r>
            <a:r>
              <a:rPr lang="en-IN" dirty="0">
                <a:latin typeface="Consolas" panose="020B0609020204030204" pitchFamily="49" charset="0"/>
                <a:sym typeface="Wingdings" panose="05000000000000000000" pitchFamily="2" charset="2"/>
              </a:rPr>
              <a:t> k  </a:t>
            </a:r>
            <a:r>
              <a:rPr lang="en-IN" dirty="0" err="1">
                <a:latin typeface="Consolas" panose="020B0609020204030204" pitchFamily="49" charset="0"/>
                <a:sym typeface="Wingdings" panose="05000000000000000000" pitchFamily="2" charset="2"/>
              </a:rPr>
              <a:t>i</a:t>
            </a:r>
            <a:r>
              <a:rPr lang="en-IN" dirty="0">
                <a:latin typeface="Consolas" panose="020B0609020204030204" pitchFamily="49" charset="0"/>
                <a:sym typeface="Wingdings" panose="05000000000000000000" pitchFamily="2" charset="2"/>
              </a:rPr>
              <a:t> to n </a:t>
            </a:r>
            <a:r>
              <a:rPr lang="en-IN" b="1" dirty="0">
                <a:latin typeface="Consolas" panose="020B0609020204030204" pitchFamily="49" charset="0"/>
                <a:sym typeface="Wingdings" panose="05000000000000000000" pitchFamily="2" charset="2"/>
              </a:rPr>
              <a:t>do</a:t>
            </a:r>
          </a:p>
          <a:p>
            <a:pPr marL="0" indent="0">
              <a:buNone/>
            </a:pPr>
            <a:r>
              <a:rPr lang="en-IN" b="1" dirty="0">
                <a:latin typeface="Consolas" panose="020B0609020204030204" pitchFamily="49" charset="0"/>
                <a:sym typeface="Wingdings" panose="05000000000000000000" pitchFamily="2" charset="2"/>
              </a:rPr>
              <a:t>		if</a:t>
            </a:r>
            <a:r>
              <a:rPr lang="en-IN" dirty="0">
                <a:latin typeface="Consolas" panose="020B0609020204030204" pitchFamily="49" charset="0"/>
                <a:sym typeface="Wingdings" panose="05000000000000000000" pitchFamily="2" charset="2"/>
              </a:rPr>
              <a:t> w[k] ≤ r </a:t>
            </a:r>
            <a:r>
              <a:rPr lang="en-IN" b="1" dirty="0">
                <a:latin typeface="Consolas" panose="020B0609020204030204" pitchFamily="49" charset="0"/>
                <a:sym typeface="Wingdings" panose="05000000000000000000" pitchFamily="2" charset="2"/>
              </a:rPr>
              <a:t>then</a:t>
            </a:r>
          </a:p>
          <a:p>
            <a:pPr marL="0" indent="0">
              <a:buNone/>
            </a:pPr>
            <a:r>
              <a:rPr lang="en-IN" dirty="0">
                <a:latin typeface="Consolas" panose="020B0609020204030204" pitchFamily="49" charset="0"/>
                <a:sym typeface="Wingdings" panose="05000000000000000000" pitchFamily="2" charset="2"/>
              </a:rPr>
              <a:t>	b  max(b, v[k] + backpack (k, r – w[k]))</a:t>
            </a:r>
          </a:p>
          <a:p>
            <a:pPr marL="0" indent="0">
              <a:buNone/>
            </a:pPr>
            <a:r>
              <a:rPr lang="en-IN" b="1" dirty="0">
                <a:latin typeface="Consolas" panose="020B0609020204030204" pitchFamily="49" charset="0"/>
                <a:sym typeface="Wingdings" panose="05000000000000000000" pitchFamily="2" charset="2"/>
              </a:rPr>
              <a:t>	return</a:t>
            </a:r>
            <a:r>
              <a:rPr lang="en-IN" dirty="0">
                <a:latin typeface="Consolas" panose="020B0609020204030204" pitchFamily="49" charset="0"/>
                <a:sym typeface="Wingdings" panose="05000000000000000000" pitchFamily="2" charset="2"/>
              </a:rPr>
              <a:t> b</a:t>
            </a:r>
          </a:p>
          <a:p>
            <a:pPr marL="0" indent="0">
              <a:buNone/>
            </a:pPr>
            <a:r>
              <a:rPr lang="en-IN" dirty="0">
                <a:sym typeface="Wingdings" panose="05000000000000000000" pitchFamily="2" charset="2"/>
              </a:rPr>
              <a:t> </a:t>
            </a:r>
            <a:endParaRPr lang="en-IN" dirty="0"/>
          </a:p>
        </p:txBody>
      </p:sp>
    </p:spTree>
    <p:extLst>
      <p:ext uri="{BB962C8B-B14F-4D97-AF65-F5344CB8AC3E}">
        <p14:creationId xmlns:p14="http://schemas.microsoft.com/office/powerpoint/2010/main" val="394757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Minimax </a:t>
            </a:r>
            <a:r>
              <a:rPr lang="en-IN" b="1" dirty="0" smtClean="0"/>
              <a:t>Algorithm</a:t>
            </a:r>
            <a:endParaRPr lang="en-IN" dirty="0"/>
          </a:p>
        </p:txBody>
      </p:sp>
      <p:sp>
        <p:nvSpPr>
          <p:cNvPr id="3" name="Content Placeholder 2"/>
          <p:cNvSpPr>
            <a:spLocks noGrp="1"/>
          </p:cNvSpPr>
          <p:nvPr>
            <p:ph idx="1"/>
          </p:nvPr>
        </p:nvSpPr>
        <p:spPr/>
        <p:txBody>
          <a:bodyPr>
            <a:normAutofit fontScale="92500" lnSpcReduction="20000"/>
          </a:bodyPr>
          <a:lstStyle/>
          <a:p>
            <a:r>
              <a:rPr lang="en-IN" dirty="0"/>
              <a:t>Minimax is a kind of backtracking algorithm that is used in decision making and game theory to find the optimal move for a player, assuming that your opponent also plays optimally. </a:t>
            </a:r>
            <a:endParaRPr lang="en-IN" dirty="0" smtClean="0"/>
          </a:p>
          <a:p>
            <a:r>
              <a:rPr lang="en-IN" dirty="0"/>
              <a:t>Mini-Max algorithm uses recursion to search through the game-tree.</a:t>
            </a:r>
          </a:p>
          <a:p>
            <a:r>
              <a:rPr lang="en-IN" dirty="0" smtClean="0"/>
              <a:t>It </a:t>
            </a:r>
            <a:r>
              <a:rPr lang="en-IN" dirty="0"/>
              <a:t>is widely used in two player turn-based games such as Tic-Tac-Toe, Backgammon, Mancala, Chess, etc</a:t>
            </a:r>
            <a:r>
              <a:rPr lang="en-IN" dirty="0" smtClean="0"/>
              <a:t>.</a:t>
            </a:r>
          </a:p>
          <a:p>
            <a:r>
              <a:rPr lang="en-IN" dirty="0" smtClean="0"/>
              <a:t>In this algorithm two players play the game, one is called </a:t>
            </a:r>
            <a:r>
              <a:rPr lang="en-IN" b="1" dirty="0" smtClean="0"/>
              <a:t>MAX</a:t>
            </a:r>
            <a:r>
              <a:rPr lang="en-IN" dirty="0" smtClean="0"/>
              <a:t> and other is called </a:t>
            </a:r>
            <a:r>
              <a:rPr lang="en-IN" b="1" dirty="0" smtClean="0"/>
              <a:t>MIN</a:t>
            </a:r>
            <a:r>
              <a:rPr lang="en-IN" dirty="0" smtClean="0"/>
              <a:t>.</a:t>
            </a:r>
          </a:p>
          <a:p>
            <a:r>
              <a:rPr lang="en-IN" dirty="0" smtClean="0"/>
              <a:t>Both </a:t>
            </a:r>
            <a:r>
              <a:rPr lang="en-IN" dirty="0"/>
              <a:t>the players fight it as the opponent player gets the </a:t>
            </a:r>
            <a:r>
              <a:rPr lang="en-IN" b="1" dirty="0">
                <a:solidFill>
                  <a:srgbClr val="C00000"/>
                </a:solidFill>
              </a:rPr>
              <a:t>minimum benefit </a:t>
            </a:r>
            <a:r>
              <a:rPr lang="en-IN" dirty="0"/>
              <a:t>while they get the </a:t>
            </a:r>
            <a:r>
              <a:rPr lang="en-IN" b="1" dirty="0">
                <a:solidFill>
                  <a:srgbClr val="C00000"/>
                </a:solidFill>
              </a:rPr>
              <a:t>maximum benefit</a:t>
            </a:r>
            <a:r>
              <a:rPr lang="en-IN" dirty="0"/>
              <a:t>.</a:t>
            </a:r>
          </a:p>
          <a:p>
            <a:r>
              <a:rPr lang="en-IN" dirty="0"/>
              <a:t>Both Players of the game are opponent of each other, where </a:t>
            </a:r>
            <a:r>
              <a:rPr lang="en-IN" dirty="0">
                <a:solidFill>
                  <a:srgbClr val="C00000"/>
                </a:solidFill>
              </a:rPr>
              <a:t>MAX will select the maximized value </a:t>
            </a:r>
            <a:r>
              <a:rPr lang="en-IN" dirty="0"/>
              <a:t>and </a:t>
            </a:r>
            <a:r>
              <a:rPr lang="en-IN" dirty="0">
                <a:solidFill>
                  <a:srgbClr val="C00000"/>
                </a:solidFill>
              </a:rPr>
              <a:t>MIN will select the minimized value</a:t>
            </a:r>
            <a:r>
              <a:rPr lang="en-IN" dirty="0"/>
              <a:t>.</a:t>
            </a:r>
          </a:p>
          <a:p>
            <a:r>
              <a:rPr lang="en-IN" dirty="0"/>
              <a:t>The minimax algorithm performs a depth-first search algorithm for the exploration of the complete game tree.</a:t>
            </a:r>
          </a:p>
          <a:p>
            <a:r>
              <a:rPr lang="en-IN" dirty="0"/>
              <a:t>The minimax algorithm proceeds all the way down to the terminal node of the tree, then backtrack the tree as the recursion.</a:t>
            </a:r>
          </a:p>
          <a:p>
            <a:pPr marL="0" indent="0">
              <a:buNone/>
            </a:pPr>
            <a:endParaRPr lang="en-IN" dirty="0"/>
          </a:p>
        </p:txBody>
      </p:sp>
    </p:spTree>
    <p:extLst>
      <p:ext uri="{BB962C8B-B14F-4D97-AF65-F5344CB8AC3E}">
        <p14:creationId xmlns:p14="http://schemas.microsoft.com/office/powerpoint/2010/main" val="193496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Minimax Principle</a:t>
            </a:r>
            <a:endParaRPr lang="en-US" dirty="0"/>
          </a:p>
        </p:txBody>
      </p:sp>
      <p:sp>
        <p:nvSpPr>
          <p:cNvPr id="4" name="Rectangle 3"/>
          <p:cNvSpPr/>
          <p:nvPr/>
        </p:nvSpPr>
        <p:spPr>
          <a:xfrm>
            <a:off x="5494784" y="1376772"/>
            <a:ext cx="4572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3527208" y="2564904"/>
            <a:ext cx="548640" cy="5486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5447928" y="2570963"/>
            <a:ext cx="548640" cy="5486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p:cNvSpPr/>
          <p:nvPr/>
        </p:nvSpPr>
        <p:spPr>
          <a:xfrm>
            <a:off x="7368648" y="2564904"/>
            <a:ext cx="548640" cy="5486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2648174" y="3644994"/>
            <a:ext cx="548640" cy="5486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9" name="Rectangle 8"/>
          <p:cNvSpPr/>
          <p:nvPr/>
        </p:nvSpPr>
        <p:spPr>
          <a:xfrm>
            <a:off x="3302436" y="3644994"/>
            <a:ext cx="548640" cy="5486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sp>
        <p:nvSpPr>
          <p:cNvPr id="10" name="Rectangle 9"/>
          <p:cNvSpPr/>
          <p:nvPr/>
        </p:nvSpPr>
        <p:spPr>
          <a:xfrm>
            <a:off x="3980174" y="3644994"/>
            <a:ext cx="548640" cy="5486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11" name="Rectangle 10"/>
          <p:cNvSpPr/>
          <p:nvPr/>
        </p:nvSpPr>
        <p:spPr>
          <a:xfrm>
            <a:off x="4796225" y="3644994"/>
            <a:ext cx="548640" cy="5486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12" name="Rectangle 11"/>
          <p:cNvSpPr/>
          <p:nvPr/>
        </p:nvSpPr>
        <p:spPr>
          <a:xfrm>
            <a:off x="5451093" y="3644994"/>
            <a:ext cx="548640" cy="5486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13" name="Rectangle 12"/>
          <p:cNvSpPr/>
          <p:nvPr/>
        </p:nvSpPr>
        <p:spPr>
          <a:xfrm>
            <a:off x="6104149" y="3644994"/>
            <a:ext cx="548640" cy="5486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sp>
        <p:nvSpPr>
          <p:cNvPr id="14" name="Rectangle 13"/>
          <p:cNvSpPr/>
          <p:nvPr/>
        </p:nvSpPr>
        <p:spPr>
          <a:xfrm>
            <a:off x="6982481" y="3626489"/>
            <a:ext cx="548640" cy="5486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14</a:t>
            </a:r>
          </a:p>
        </p:txBody>
      </p:sp>
      <p:sp>
        <p:nvSpPr>
          <p:cNvPr id="15" name="Rectangle 14"/>
          <p:cNvSpPr/>
          <p:nvPr/>
        </p:nvSpPr>
        <p:spPr>
          <a:xfrm>
            <a:off x="7611654" y="3644994"/>
            <a:ext cx="548640" cy="5486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16" name="Rectangle 15"/>
          <p:cNvSpPr/>
          <p:nvPr/>
        </p:nvSpPr>
        <p:spPr>
          <a:xfrm>
            <a:off x="8266072" y="3644994"/>
            <a:ext cx="548640" cy="5486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18" name="Straight Connector 17"/>
          <p:cNvCxnSpPr>
            <a:stCxn id="4" idx="2"/>
          </p:cNvCxnSpPr>
          <p:nvPr/>
        </p:nvCxnSpPr>
        <p:spPr>
          <a:xfrm flipH="1">
            <a:off x="5699956" y="1833972"/>
            <a:ext cx="23428" cy="72111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2"/>
            <a:endCxn id="5" idx="0"/>
          </p:cNvCxnSpPr>
          <p:nvPr/>
        </p:nvCxnSpPr>
        <p:spPr>
          <a:xfrm flipH="1">
            <a:off x="3801528" y="1833972"/>
            <a:ext cx="1921856" cy="73093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2"/>
            <a:endCxn id="7" idx="0"/>
          </p:cNvCxnSpPr>
          <p:nvPr/>
        </p:nvCxnSpPr>
        <p:spPr>
          <a:xfrm>
            <a:off x="5723384" y="1833972"/>
            <a:ext cx="1919584" cy="73093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4"/>
            <a:endCxn id="8" idx="0"/>
          </p:cNvCxnSpPr>
          <p:nvPr/>
        </p:nvCxnSpPr>
        <p:spPr>
          <a:xfrm flipH="1">
            <a:off x="2922494" y="3113544"/>
            <a:ext cx="879034" cy="53145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5" idx="4"/>
            <a:endCxn id="9" idx="0"/>
          </p:cNvCxnSpPr>
          <p:nvPr/>
        </p:nvCxnSpPr>
        <p:spPr>
          <a:xfrm flipH="1">
            <a:off x="3576756" y="3113544"/>
            <a:ext cx="224772" cy="53145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5" idx="4"/>
            <a:endCxn id="10" idx="0"/>
          </p:cNvCxnSpPr>
          <p:nvPr/>
        </p:nvCxnSpPr>
        <p:spPr>
          <a:xfrm>
            <a:off x="3801528" y="3113544"/>
            <a:ext cx="452966" cy="53145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 idx="4"/>
            <a:endCxn id="11" idx="0"/>
          </p:cNvCxnSpPr>
          <p:nvPr/>
        </p:nvCxnSpPr>
        <p:spPr>
          <a:xfrm flipH="1">
            <a:off x="5070546" y="3119604"/>
            <a:ext cx="651703" cy="5253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12" idx="0"/>
          </p:cNvCxnSpPr>
          <p:nvPr/>
        </p:nvCxnSpPr>
        <p:spPr>
          <a:xfrm>
            <a:off x="5721113" y="3138108"/>
            <a:ext cx="4301" cy="50688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6" idx="4"/>
            <a:endCxn id="13" idx="0"/>
          </p:cNvCxnSpPr>
          <p:nvPr/>
        </p:nvCxnSpPr>
        <p:spPr>
          <a:xfrm>
            <a:off x="5722249" y="3119604"/>
            <a:ext cx="656221" cy="5253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 idx="4"/>
            <a:endCxn id="14" idx="0"/>
          </p:cNvCxnSpPr>
          <p:nvPr/>
        </p:nvCxnSpPr>
        <p:spPr>
          <a:xfrm flipH="1">
            <a:off x="7256802" y="3113545"/>
            <a:ext cx="386167" cy="5129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7" idx="4"/>
          </p:cNvCxnSpPr>
          <p:nvPr/>
        </p:nvCxnSpPr>
        <p:spPr>
          <a:xfrm>
            <a:off x="7642968" y="3113545"/>
            <a:ext cx="274320" cy="5129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7" idx="4"/>
            <a:endCxn id="16" idx="0"/>
          </p:cNvCxnSpPr>
          <p:nvPr/>
        </p:nvCxnSpPr>
        <p:spPr>
          <a:xfrm>
            <a:off x="7642968" y="3113544"/>
            <a:ext cx="897424" cy="53145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3" name="Text Box 28"/>
          <p:cNvSpPr txBox="1">
            <a:spLocks noChangeArrowheads="1"/>
          </p:cNvSpPr>
          <p:nvPr/>
        </p:nvSpPr>
        <p:spPr bwMode="auto">
          <a:xfrm>
            <a:off x="3249520" y="1310279"/>
            <a:ext cx="19478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MAX (player)</a:t>
            </a:r>
          </a:p>
        </p:txBody>
      </p:sp>
      <p:sp>
        <p:nvSpPr>
          <p:cNvPr id="54" name="Text Box 29"/>
          <p:cNvSpPr txBox="1">
            <a:spLocks noChangeArrowheads="1"/>
          </p:cNvSpPr>
          <p:nvPr/>
        </p:nvSpPr>
        <p:spPr bwMode="auto">
          <a:xfrm>
            <a:off x="1883532" y="2200275"/>
            <a:ext cx="16646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MIN</a:t>
            </a:r>
            <a:br>
              <a:rPr lang="en-US" altLang="en-US" sz="2400" dirty="0"/>
            </a:br>
            <a:r>
              <a:rPr lang="en-US" altLang="en-US" sz="2400" dirty="0"/>
              <a:t>(opponent)</a:t>
            </a:r>
          </a:p>
        </p:txBody>
      </p:sp>
      <p:sp>
        <p:nvSpPr>
          <p:cNvPr id="56" name="Oval 55"/>
          <p:cNvSpPr/>
          <p:nvPr/>
        </p:nvSpPr>
        <p:spPr>
          <a:xfrm>
            <a:off x="2691156" y="3688324"/>
            <a:ext cx="457200" cy="4572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840204" y="3689268"/>
            <a:ext cx="457200" cy="4572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8309604" y="3691880"/>
            <a:ext cx="457200" cy="4572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3626473" y="2613804"/>
            <a:ext cx="350025" cy="461665"/>
          </a:xfrm>
          <a:prstGeom prst="rect">
            <a:avLst/>
          </a:prstGeom>
          <a:noFill/>
        </p:spPr>
        <p:txBody>
          <a:bodyPr wrap="square" rtlCol="0">
            <a:spAutoFit/>
          </a:bodyPr>
          <a:lstStyle/>
          <a:p>
            <a:r>
              <a:rPr lang="en-US" sz="2400" dirty="0"/>
              <a:t>3</a:t>
            </a:r>
          </a:p>
        </p:txBody>
      </p:sp>
      <p:sp>
        <p:nvSpPr>
          <p:cNvPr id="62" name="TextBox 61"/>
          <p:cNvSpPr txBox="1"/>
          <p:nvPr/>
        </p:nvSpPr>
        <p:spPr>
          <a:xfrm>
            <a:off x="5544700" y="2615657"/>
            <a:ext cx="350025" cy="461665"/>
          </a:xfrm>
          <a:prstGeom prst="rect">
            <a:avLst/>
          </a:prstGeom>
          <a:noFill/>
        </p:spPr>
        <p:txBody>
          <a:bodyPr wrap="square" rtlCol="0">
            <a:spAutoFit/>
          </a:bodyPr>
          <a:lstStyle/>
          <a:p>
            <a:r>
              <a:rPr lang="en-US" sz="2400" dirty="0"/>
              <a:t>2</a:t>
            </a:r>
          </a:p>
        </p:txBody>
      </p:sp>
      <p:sp>
        <p:nvSpPr>
          <p:cNvPr id="63" name="TextBox 62"/>
          <p:cNvSpPr txBox="1"/>
          <p:nvPr/>
        </p:nvSpPr>
        <p:spPr>
          <a:xfrm>
            <a:off x="7503094" y="2622165"/>
            <a:ext cx="318205" cy="461665"/>
          </a:xfrm>
          <a:prstGeom prst="rect">
            <a:avLst/>
          </a:prstGeom>
          <a:noFill/>
        </p:spPr>
        <p:txBody>
          <a:bodyPr wrap="square" rtlCol="0">
            <a:spAutoFit/>
          </a:bodyPr>
          <a:lstStyle/>
          <a:p>
            <a:r>
              <a:rPr lang="en-US" sz="2400" dirty="0"/>
              <a:t>2</a:t>
            </a:r>
          </a:p>
        </p:txBody>
      </p:sp>
      <p:sp>
        <p:nvSpPr>
          <p:cNvPr id="64" name="TextBox 63"/>
          <p:cNvSpPr txBox="1"/>
          <p:nvPr/>
        </p:nvSpPr>
        <p:spPr>
          <a:xfrm>
            <a:off x="5536460" y="1355517"/>
            <a:ext cx="350025" cy="461665"/>
          </a:xfrm>
          <a:prstGeom prst="rect">
            <a:avLst/>
          </a:prstGeom>
          <a:noFill/>
        </p:spPr>
        <p:txBody>
          <a:bodyPr wrap="square" rtlCol="0">
            <a:spAutoFit/>
          </a:bodyPr>
          <a:lstStyle/>
          <a:p>
            <a:r>
              <a:rPr lang="en-US" sz="2400" b="1" dirty="0"/>
              <a:t>3</a:t>
            </a:r>
          </a:p>
        </p:txBody>
      </p:sp>
    </p:spTree>
    <p:extLst>
      <p:ext uri="{BB962C8B-B14F-4D97-AF65-F5344CB8AC3E}">
        <p14:creationId xmlns:p14="http://schemas.microsoft.com/office/powerpoint/2010/main" val="143256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par>
                                <p:cTn id="62" presetID="10" presetClass="entr" presetSubtype="0" fill="hold"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par>
                                <p:cTn id="65" presetID="10"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500"/>
                                        <p:tgtEl>
                                          <p:spTgt spid="35"/>
                                        </p:tgtEl>
                                      </p:cBhvr>
                                    </p:animEffect>
                                  </p:childTnLst>
                                </p:cTn>
                              </p:par>
                              <p:par>
                                <p:cTn id="68" presetID="10" presetClass="entr" presetSubtype="0"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par>
                                <p:cTn id="71" presetID="10" presetClass="entr" presetSubtype="0"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10" presetClass="entr" presetSubtype="0" fill="hold" nodeType="with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fade">
                                      <p:cBhvr>
                                        <p:cTn id="76" dur="500"/>
                                        <p:tgtEl>
                                          <p:spTgt spid="45"/>
                                        </p:tgtEl>
                                      </p:cBhvr>
                                    </p:animEffect>
                                  </p:childTnLst>
                                </p:cTn>
                              </p:par>
                              <p:par>
                                <p:cTn id="77" presetID="10" presetClass="entr" presetSubtype="0"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500"/>
                                        <p:tgtEl>
                                          <p:spTgt spid="4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fade">
                                      <p:cBhvr>
                                        <p:cTn id="84" dur="500"/>
                                        <p:tgtEl>
                                          <p:spTgt spid="5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500"/>
                                        <p:tgtEl>
                                          <p:spTgt spid="5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fade">
                                      <p:cBhvr>
                                        <p:cTn id="97" dur="500"/>
                                        <p:tgtEl>
                                          <p:spTgt spid="5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fade">
                                      <p:cBhvr>
                                        <p:cTn id="102" dur="500"/>
                                        <p:tgtEl>
                                          <p:spTgt spid="6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fade">
                                      <p:cBhvr>
                                        <p:cTn id="107" dur="500"/>
                                        <p:tgtEl>
                                          <p:spTgt spid="63"/>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fade">
                                      <p:cBhvr>
                                        <p:cTn id="110" dur="500"/>
                                        <p:tgtEl>
                                          <p:spTgt spid="62"/>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61"/>
                                        </p:tgtEl>
                                        <p:attrNameLst>
                                          <p:attrName>style.visibility</p:attrName>
                                        </p:attrNameLst>
                                      </p:cBhvr>
                                      <p:to>
                                        <p:strVal val="visible"/>
                                      </p:to>
                                    </p:set>
                                    <p:animEffect transition="in" filter="fade">
                                      <p:cBhvr>
                                        <p:cTn id="113" dur="500"/>
                                        <p:tgtEl>
                                          <p:spTgt spid="61"/>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64"/>
                                        </p:tgtEl>
                                        <p:attrNameLst>
                                          <p:attrName>style.visibility</p:attrName>
                                        </p:attrNameLst>
                                      </p:cBhvr>
                                      <p:to>
                                        <p:strVal val="visible"/>
                                      </p:to>
                                    </p:set>
                                    <p:animEffect transition="in" filter="fade">
                                      <p:cBhvr>
                                        <p:cTn id="11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53" grpId="0"/>
      <p:bldP spid="54" grpId="0"/>
      <p:bldP spid="56" grpId="0" animBg="1"/>
      <p:bldP spid="59" grpId="0" animBg="1"/>
      <p:bldP spid="60" grpId="0" animBg="1"/>
      <p:bldP spid="61" grpId="0"/>
      <p:bldP spid="62" grpId="0"/>
      <p:bldP spid="63" grpId="0"/>
      <p:bldP spid="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of </a:t>
            </a:r>
            <a:r>
              <a:rPr lang="en-IN" dirty="0" err="1" smtClean="0"/>
              <a:t>MiniMax</a:t>
            </a:r>
            <a:endParaRPr lang="en-IN" dirty="0"/>
          </a:p>
        </p:txBody>
      </p:sp>
      <p:sp>
        <p:nvSpPr>
          <p:cNvPr id="3" name="Content Placeholder 2"/>
          <p:cNvSpPr>
            <a:spLocks noGrp="1"/>
          </p:cNvSpPr>
          <p:nvPr>
            <p:ph idx="1"/>
          </p:nvPr>
        </p:nvSpPr>
        <p:spPr/>
        <p:txBody>
          <a:bodyPr>
            <a:normAutofit/>
          </a:bodyPr>
          <a:lstStyle/>
          <a:p>
            <a:r>
              <a:rPr lang="en-IN" sz="2000" dirty="0"/>
              <a:t>The working of the minimax algorithm can be easily described using an example. Below we have taken an example of game-tree which is representing the two-player game.</a:t>
            </a:r>
          </a:p>
          <a:p>
            <a:r>
              <a:rPr lang="en-IN" sz="2000" dirty="0"/>
              <a:t>In this example, there are two players one is called </a:t>
            </a:r>
            <a:r>
              <a:rPr lang="en-IN" sz="2000" dirty="0" err="1"/>
              <a:t>Maximizer</a:t>
            </a:r>
            <a:r>
              <a:rPr lang="en-IN" sz="2000" dirty="0"/>
              <a:t> and other is called Minimizer.</a:t>
            </a:r>
          </a:p>
          <a:p>
            <a:r>
              <a:rPr lang="en-IN" sz="2000" dirty="0" err="1"/>
              <a:t>Maximizer</a:t>
            </a:r>
            <a:r>
              <a:rPr lang="en-IN" sz="2000" dirty="0"/>
              <a:t> will try to get the Maximum possible score, and Minimizer will try to get the minimum possible score.</a:t>
            </a:r>
          </a:p>
          <a:p>
            <a:r>
              <a:rPr lang="en-IN" sz="2000" dirty="0"/>
              <a:t>This algorithm applies DFS, so in this game-tree, we have to go all the way through the leaves to reach the terminal nodes.</a:t>
            </a:r>
          </a:p>
          <a:p>
            <a:r>
              <a:rPr lang="en-IN" sz="2000" dirty="0"/>
              <a:t>At the terminal node, the terminal values are given so we will compare those value and backtrack the tree until the initial state occurs. </a:t>
            </a:r>
            <a:endParaRPr lang="en-IN" sz="2000" dirty="0" smtClean="0"/>
          </a:p>
          <a:p>
            <a:endParaRPr lang="en-IN" sz="2000" dirty="0"/>
          </a:p>
          <a:p>
            <a:r>
              <a:rPr lang="en-IN" sz="2000" dirty="0"/>
              <a:t>let's take A is the initial state of the tree. Suppose </a:t>
            </a:r>
            <a:r>
              <a:rPr lang="en-IN" sz="2000" dirty="0" err="1"/>
              <a:t>maximizer</a:t>
            </a:r>
            <a:r>
              <a:rPr lang="en-IN" sz="2000" dirty="0"/>
              <a:t> takes first turn which has worst-case initial value =- infinity, and minimizer will take next turn which has worst-case initial value = +infinity.</a:t>
            </a:r>
          </a:p>
        </p:txBody>
      </p:sp>
    </p:spTree>
    <p:extLst>
      <p:ext uri="{BB962C8B-B14F-4D97-AF65-F5344CB8AC3E}">
        <p14:creationId xmlns:p14="http://schemas.microsoft.com/office/powerpoint/2010/main" val="417731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D9EBF344-4A7B-4C4A-AF6D-6441BD040AB3}"/>
              </a:ext>
            </a:extLst>
          </p:cNvPr>
          <p:cNvCxnSpPr>
            <a:cxnSpLocks/>
          </p:cNvCxnSpPr>
          <p:nvPr/>
        </p:nvCxnSpPr>
        <p:spPr>
          <a:xfrm>
            <a:off x="1191446" y="-17287"/>
            <a:ext cx="0" cy="5486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 xmlns:a16="http://schemas.microsoft.com/office/drawing/2014/main" id="{4BD1E24D-7739-4C4F-8234-2614FB54ADBC}"/>
              </a:ext>
            </a:extLst>
          </p:cNvPr>
          <p:cNvSpPr/>
          <p:nvPr/>
        </p:nvSpPr>
        <p:spPr>
          <a:xfrm>
            <a:off x="954165" y="534989"/>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 xmlns:a16="http://schemas.microsoft.com/office/drawing/2014/main" id="{F34260FD-CAA3-43A0-977C-7E4B57013872}"/>
              </a:ext>
            </a:extLst>
          </p:cNvPr>
          <p:cNvCxnSpPr>
            <a:cxnSpLocks/>
            <a:stCxn id="6" idx="4"/>
          </p:cNvCxnSpPr>
          <p:nvPr/>
        </p:nvCxnSpPr>
        <p:spPr>
          <a:xfrm>
            <a:off x="1191446" y="1009551"/>
            <a:ext cx="0" cy="5029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DA2F9A4-6988-4274-8384-12496EC9D59D}"/>
              </a:ext>
            </a:extLst>
          </p:cNvPr>
          <p:cNvSpPr txBox="1"/>
          <p:nvPr/>
        </p:nvSpPr>
        <p:spPr>
          <a:xfrm>
            <a:off x="1512751" y="530001"/>
            <a:ext cx="8767718" cy="3077766"/>
          </a:xfrm>
          <a:prstGeom prst="rect">
            <a:avLst/>
          </a:prstGeom>
          <a:noFill/>
        </p:spPr>
        <p:txBody>
          <a:bodyPr wrap="square" rtlCol="0">
            <a:spAutoFit/>
          </a:bodyPr>
          <a:lstStyle/>
          <a:p>
            <a:r>
              <a:rPr lang="en-US" sz="2400" b="1" dirty="0">
                <a:solidFill>
                  <a:srgbClr val="AD1457"/>
                </a:solidFill>
              </a:rPr>
              <a:t>Outline</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Introduction</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The Eight queens problem </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Knapsack problem</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Travelling Salesman problem</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Minimax principle </a:t>
            </a:r>
          </a:p>
        </p:txBody>
      </p:sp>
    </p:spTree>
    <p:extLst>
      <p:ext uri="{BB962C8B-B14F-4D97-AF65-F5344CB8AC3E}">
        <p14:creationId xmlns:p14="http://schemas.microsoft.com/office/powerpoint/2010/main" val="272453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ini-Max Algorithm in 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323" y="946375"/>
            <a:ext cx="5704313" cy="50996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ni-Max Algorithm in A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322" y="946375"/>
            <a:ext cx="5704313" cy="509965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ni-Max Algorithm in A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321" y="946375"/>
            <a:ext cx="5704314" cy="509965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ini-Max Algorithm in A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564" y="946375"/>
            <a:ext cx="5730071" cy="512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25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fade">
                                      <p:cBhvr>
                                        <p:cTn id="12" dur="500"/>
                                        <p:tgtEl>
                                          <p:spTgt spid="20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6"/>
                                        </p:tgtEl>
                                        <p:attrNameLst>
                                          <p:attrName>style.visibility</p:attrName>
                                        </p:attrNameLst>
                                      </p:cBhvr>
                                      <p:to>
                                        <p:strVal val="visible"/>
                                      </p:to>
                                    </p:set>
                                    <p:animEffect transition="in" filter="fade">
                                      <p:cBhvr>
                                        <p:cTn id="17"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Pseudo-code</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sz="2600" b="1" dirty="0">
                <a:solidFill>
                  <a:srgbClr val="C00000"/>
                </a:solidFill>
              </a:rPr>
              <a:t>function minimax(node, depth, </a:t>
            </a:r>
            <a:r>
              <a:rPr lang="en-IN" sz="2600" b="1" dirty="0" err="1">
                <a:solidFill>
                  <a:srgbClr val="C00000"/>
                </a:solidFill>
              </a:rPr>
              <a:t>maximizingPlayer</a:t>
            </a:r>
            <a:r>
              <a:rPr lang="en-IN" sz="2600" b="1" dirty="0">
                <a:solidFill>
                  <a:srgbClr val="C00000"/>
                </a:solidFill>
              </a:rPr>
              <a:t>) </a:t>
            </a:r>
            <a:r>
              <a:rPr lang="en-IN" dirty="0"/>
              <a:t>is  </a:t>
            </a:r>
          </a:p>
          <a:p>
            <a:pPr marL="0" indent="0">
              <a:buNone/>
            </a:pPr>
            <a:r>
              <a:rPr lang="en-IN" dirty="0" smtClean="0"/>
              <a:t>        </a:t>
            </a:r>
            <a:r>
              <a:rPr lang="en-IN" b="1" dirty="0" smtClean="0"/>
              <a:t>if </a:t>
            </a:r>
            <a:r>
              <a:rPr lang="en-IN" b="1" dirty="0"/>
              <a:t>depth ==0 or node is a terminal node</a:t>
            </a:r>
            <a:r>
              <a:rPr lang="en-IN" dirty="0"/>
              <a:t> then  </a:t>
            </a:r>
          </a:p>
          <a:p>
            <a:pPr marL="0" indent="0">
              <a:buNone/>
            </a:pPr>
            <a:r>
              <a:rPr lang="en-IN" dirty="0" smtClean="0"/>
              <a:t>               return </a:t>
            </a:r>
            <a:r>
              <a:rPr lang="en-IN" dirty="0"/>
              <a:t>static evaluation of node  </a:t>
            </a:r>
          </a:p>
          <a:p>
            <a:pPr marL="0" indent="0">
              <a:buNone/>
            </a:pPr>
            <a:r>
              <a:rPr lang="en-IN" dirty="0"/>
              <a:t>  </a:t>
            </a:r>
          </a:p>
          <a:p>
            <a:pPr marL="0" indent="0">
              <a:buNone/>
            </a:pPr>
            <a:r>
              <a:rPr lang="en-IN" dirty="0" smtClean="0"/>
              <a:t>       if </a:t>
            </a:r>
            <a:r>
              <a:rPr lang="en-IN" dirty="0" err="1"/>
              <a:t>MaximizingPlayer</a:t>
            </a:r>
            <a:r>
              <a:rPr lang="en-IN" dirty="0"/>
              <a:t> then      // for </a:t>
            </a:r>
            <a:r>
              <a:rPr lang="en-IN" dirty="0" err="1"/>
              <a:t>Maximizer</a:t>
            </a:r>
            <a:r>
              <a:rPr lang="en-IN" dirty="0"/>
              <a:t> Player  </a:t>
            </a:r>
          </a:p>
          <a:p>
            <a:pPr marL="0" indent="0">
              <a:buNone/>
            </a:pPr>
            <a:r>
              <a:rPr lang="en-IN" dirty="0" smtClean="0"/>
              <a:t>              </a:t>
            </a:r>
            <a:r>
              <a:rPr lang="en-IN" dirty="0" err="1" smtClean="0"/>
              <a:t>maxEva</a:t>
            </a:r>
            <a:r>
              <a:rPr lang="en-IN" dirty="0" smtClean="0"/>
              <a:t>= </a:t>
            </a:r>
            <a:r>
              <a:rPr lang="en-IN" dirty="0"/>
              <a:t>-infinity            </a:t>
            </a:r>
          </a:p>
          <a:p>
            <a:pPr marL="0" indent="0">
              <a:buNone/>
            </a:pPr>
            <a:r>
              <a:rPr lang="en-IN" dirty="0"/>
              <a:t> </a:t>
            </a:r>
            <a:r>
              <a:rPr lang="en-IN" dirty="0" smtClean="0"/>
              <a:t>             for </a:t>
            </a:r>
            <a:r>
              <a:rPr lang="en-IN" dirty="0"/>
              <a:t>each child of node do  </a:t>
            </a:r>
          </a:p>
          <a:p>
            <a:pPr marL="0" indent="0">
              <a:buNone/>
            </a:pPr>
            <a:r>
              <a:rPr lang="en-IN" dirty="0"/>
              <a:t> </a:t>
            </a:r>
            <a:r>
              <a:rPr lang="en-IN" dirty="0" smtClean="0"/>
              <a:t>                    </a:t>
            </a:r>
            <a:r>
              <a:rPr lang="en-IN" dirty="0" err="1" smtClean="0"/>
              <a:t>eva</a:t>
            </a:r>
            <a:r>
              <a:rPr lang="en-IN" dirty="0"/>
              <a:t>= minimax(child, depth-1, false)  </a:t>
            </a:r>
          </a:p>
          <a:p>
            <a:pPr marL="0" indent="0">
              <a:buNone/>
            </a:pPr>
            <a:r>
              <a:rPr lang="en-IN" dirty="0" smtClean="0"/>
              <a:t>                     </a:t>
            </a:r>
            <a:r>
              <a:rPr lang="en-IN" dirty="0" err="1" smtClean="0"/>
              <a:t>maxEva</a:t>
            </a:r>
            <a:r>
              <a:rPr lang="en-IN" dirty="0"/>
              <a:t>= max(</a:t>
            </a:r>
            <a:r>
              <a:rPr lang="en-IN" dirty="0" err="1"/>
              <a:t>maxEva,eva</a:t>
            </a:r>
            <a:r>
              <a:rPr lang="en-IN" dirty="0"/>
              <a:t>)        //gives Maximum of the values  </a:t>
            </a:r>
          </a:p>
          <a:p>
            <a:pPr marL="0" indent="0">
              <a:buNone/>
            </a:pPr>
            <a:r>
              <a:rPr lang="en-IN" dirty="0" smtClean="0"/>
              <a:t>              return </a:t>
            </a:r>
            <a:r>
              <a:rPr lang="en-IN" dirty="0" err="1"/>
              <a:t>maxEva</a:t>
            </a:r>
            <a:r>
              <a:rPr lang="en-IN" dirty="0"/>
              <a:t>  </a:t>
            </a:r>
          </a:p>
          <a:p>
            <a:pPr marL="0" indent="0">
              <a:buNone/>
            </a:pPr>
            <a:r>
              <a:rPr lang="en-IN" dirty="0"/>
              <a:t>  </a:t>
            </a:r>
          </a:p>
          <a:p>
            <a:pPr marL="0" indent="0">
              <a:buNone/>
            </a:pPr>
            <a:r>
              <a:rPr lang="en-IN" dirty="0" smtClean="0"/>
              <a:t>      else                         </a:t>
            </a:r>
            <a:r>
              <a:rPr lang="en-IN" dirty="0"/>
              <a:t>// for Minimizer player  </a:t>
            </a:r>
          </a:p>
          <a:p>
            <a:pPr marL="0" indent="0">
              <a:buNone/>
            </a:pPr>
            <a:r>
              <a:rPr lang="en-IN" dirty="0"/>
              <a:t> </a:t>
            </a:r>
            <a:r>
              <a:rPr lang="en-IN" dirty="0" smtClean="0"/>
              <a:t>           </a:t>
            </a:r>
            <a:r>
              <a:rPr lang="en-IN" dirty="0" err="1" smtClean="0"/>
              <a:t>minEva</a:t>
            </a:r>
            <a:r>
              <a:rPr lang="en-IN" dirty="0"/>
              <a:t>= +infinity   </a:t>
            </a:r>
          </a:p>
          <a:p>
            <a:pPr marL="0" indent="0">
              <a:buNone/>
            </a:pPr>
            <a:r>
              <a:rPr lang="en-IN" dirty="0"/>
              <a:t> </a:t>
            </a:r>
            <a:r>
              <a:rPr lang="en-IN" dirty="0" smtClean="0"/>
              <a:t>           for </a:t>
            </a:r>
            <a:r>
              <a:rPr lang="en-IN" dirty="0"/>
              <a:t>each child of node do  </a:t>
            </a:r>
          </a:p>
          <a:p>
            <a:pPr marL="0" indent="0">
              <a:buNone/>
            </a:pPr>
            <a:r>
              <a:rPr lang="en-IN" dirty="0"/>
              <a:t> </a:t>
            </a:r>
            <a:r>
              <a:rPr lang="en-IN" dirty="0" smtClean="0"/>
              <a:t>                    </a:t>
            </a:r>
            <a:r>
              <a:rPr lang="en-IN" dirty="0" err="1" smtClean="0"/>
              <a:t>eva</a:t>
            </a:r>
            <a:r>
              <a:rPr lang="en-IN" dirty="0"/>
              <a:t>= minimax(child, depth-1, true)  </a:t>
            </a:r>
          </a:p>
          <a:p>
            <a:pPr marL="0" indent="0">
              <a:buNone/>
            </a:pPr>
            <a:r>
              <a:rPr lang="en-IN" dirty="0"/>
              <a:t> </a:t>
            </a:r>
            <a:r>
              <a:rPr lang="en-IN" dirty="0" smtClean="0"/>
              <a:t>                    </a:t>
            </a:r>
            <a:r>
              <a:rPr lang="en-IN" dirty="0" err="1" smtClean="0"/>
              <a:t>minEva</a:t>
            </a:r>
            <a:r>
              <a:rPr lang="en-IN" dirty="0"/>
              <a:t>= min(</a:t>
            </a:r>
            <a:r>
              <a:rPr lang="en-IN" dirty="0" err="1"/>
              <a:t>minEva</a:t>
            </a:r>
            <a:r>
              <a:rPr lang="en-IN" dirty="0"/>
              <a:t>, </a:t>
            </a:r>
            <a:r>
              <a:rPr lang="en-IN" dirty="0" err="1"/>
              <a:t>eva</a:t>
            </a:r>
            <a:r>
              <a:rPr lang="en-IN" dirty="0"/>
              <a:t>)         //gives minimum of the values  </a:t>
            </a:r>
          </a:p>
          <a:p>
            <a:pPr marL="0" indent="0">
              <a:buNone/>
            </a:pPr>
            <a:r>
              <a:rPr lang="en-IN" dirty="0"/>
              <a:t> </a:t>
            </a:r>
            <a:r>
              <a:rPr lang="en-IN" dirty="0" smtClean="0"/>
              <a:t>            return </a:t>
            </a:r>
            <a:r>
              <a:rPr lang="en-IN" dirty="0" err="1"/>
              <a:t>minEva</a:t>
            </a:r>
            <a:r>
              <a:rPr lang="en-IN" dirty="0"/>
              <a:t> </a:t>
            </a:r>
          </a:p>
        </p:txBody>
      </p:sp>
    </p:spTree>
    <p:extLst>
      <p:ext uri="{BB962C8B-B14F-4D97-AF65-F5344CB8AC3E}">
        <p14:creationId xmlns:p14="http://schemas.microsoft.com/office/powerpoint/2010/main" val="1435258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a:t>
            </a:r>
            <a:endParaRPr lang="en-IN" dirty="0"/>
          </a:p>
        </p:txBody>
      </p:sp>
      <p:sp>
        <p:nvSpPr>
          <p:cNvPr id="3" name="Content Placeholder 2"/>
          <p:cNvSpPr>
            <a:spLocks noGrp="1"/>
          </p:cNvSpPr>
          <p:nvPr>
            <p:ph idx="1"/>
          </p:nvPr>
        </p:nvSpPr>
        <p:spPr/>
        <p:txBody>
          <a:bodyPr/>
          <a:lstStyle/>
          <a:p>
            <a:r>
              <a:rPr lang="en-IN" b="1" dirty="0"/>
              <a:t>Time complexity-</a:t>
            </a:r>
            <a:r>
              <a:rPr lang="en-IN" dirty="0"/>
              <a:t> As it performs DFS for the game-tree, so the time complexity of Min-Max algorithm is </a:t>
            </a:r>
            <a:r>
              <a:rPr lang="en-IN" b="1" dirty="0"/>
              <a:t>O(</a:t>
            </a:r>
            <a:r>
              <a:rPr lang="en-IN" b="1" dirty="0" err="1"/>
              <a:t>b</a:t>
            </a:r>
            <a:r>
              <a:rPr lang="en-IN" b="1" baseline="30000" dirty="0" err="1"/>
              <a:t>m</a:t>
            </a:r>
            <a:r>
              <a:rPr lang="en-IN" b="1" dirty="0"/>
              <a:t>)</a:t>
            </a:r>
            <a:r>
              <a:rPr lang="en-IN" dirty="0"/>
              <a:t>, where b is branching factor of the game-tree, and m is the maximum depth of the tree.</a:t>
            </a:r>
          </a:p>
          <a:p>
            <a:r>
              <a:rPr lang="en-IN" b="1" dirty="0"/>
              <a:t>Space Complexity-</a:t>
            </a:r>
            <a:r>
              <a:rPr lang="en-IN" dirty="0"/>
              <a:t> Space complexity of Mini-max algorithm is also similar to DFS which is </a:t>
            </a:r>
            <a:r>
              <a:rPr lang="en-IN" b="1" dirty="0"/>
              <a:t>O(</a:t>
            </a:r>
            <a:r>
              <a:rPr lang="en-IN" b="1" dirty="0" err="1"/>
              <a:t>bm</a:t>
            </a:r>
            <a:r>
              <a:rPr lang="en-IN" b="1" dirty="0"/>
              <a:t>)</a:t>
            </a:r>
            <a:r>
              <a:rPr lang="en-IN" dirty="0"/>
              <a:t>.</a:t>
            </a:r>
          </a:p>
          <a:p>
            <a:endParaRPr lang="en-IN" dirty="0"/>
          </a:p>
        </p:txBody>
      </p:sp>
    </p:spTree>
    <p:extLst>
      <p:ext uri="{BB962C8B-B14F-4D97-AF65-F5344CB8AC3E}">
        <p14:creationId xmlns:p14="http://schemas.microsoft.com/office/powerpoint/2010/main" val="548046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Minimax Principle</a:t>
            </a:r>
          </a:p>
        </p:txBody>
      </p:sp>
      <p:sp>
        <p:nvSpPr>
          <p:cNvPr id="3" name="Content Placeholder 2"/>
          <p:cNvSpPr>
            <a:spLocks noGrp="1"/>
          </p:cNvSpPr>
          <p:nvPr>
            <p:ph idx="1"/>
          </p:nvPr>
        </p:nvSpPr>
        <p:spPr/>
        <p:txBody>
          <a:bodyPr/>
          <a:lstStyle/>
          <a:p>
            <a:r>
              <a:rPr lang="en-IN" dirty="0"/>
              <a:t>It is a decision rule that </a:t>
            </a:r>
            <a:r>
              <a:rPr lang="en-IN" b="1" dirty="0"/>
              <a:t>minimize the maximum loss </a:t>
            </a:r>
            <a:r>
              <a:rPr lang="en-IN" dirty="0"/>
              <a:t>and </a:t>
            </a:r>
            <a:r>
              <a:rPr lang="en-IN" b="1" dirty="0"/>
              <a:t>maximize the minimum profit(gain)</a:t>
            </a:r>
            <a:r>
              <a:rPr lang="en-IN" dirty="0"/>
              <a:t>.</a:t>
            </a:r>
          </a:p>
          <a:p>
            <a:endParaRPr lang="en-IN" dirty="0"/>
          </a:p>
        </p:txBody>
      </p:sp>
      <p:pic>
        <p:nvPicPr>
          <p:cNvPr id="1026" name="Picture 2" descr="A move tree from the perspective of the other player, O"/>
          <p:cNvPicPr>
            <a:picLocks noChangeAspect="1" noChangeArrowheads="1"/>
          </p:cNvPicPr>
          <p:nvPr/>
        </p:nvPicPr>
        <p:blipFill rotWithShape="1">
          <a:blip r:embed="rId2">
            <a:extLst>
              <a:ext uri="{28A0092B-C50C-407E-A947-70E740481C1C}">
                <a14:useLocalDpi xmlns:a14="http://schemas.microsoft.com/office/drawing/2010/main" val="0"/>
              </a:ext>
            </a:extLst>
          </a:blip>
          <a:srcRect l="6837" t="7921" r="13287" b="7014"/>
          <a:stretch/>
        </p:blipFill>
        <p:spPr bwMode="auto">
          <a:xfrm>
            <a:off x="3215680" y="1988841"/>
            <a:ext cx="5760640" cy="447000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437" y="1447799"/>
            <a:ext cx="7739174" cy="542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28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Minimax Principle </a:t>
            </a:r>
          </a:p>
        </p:txBody>
      </p:sp>
      <p:sp>
        <p:nvSpPr>
          <p:cNvPr id="3" name="Content Placeholder 2"/>
          <p:cNvSpPr>
            <a:spLocks noGrp="1"/>
          </p:cNvSpPr>
          <p:nvPr>
            <p:ph idx="1"/>
          </p:nvPr>
        </p:nvSpPr>
        <p:spPr/>
        <p:txBody>
          <a:bodyPr/>
          <a:lstStyle/>
          <a:p>
            <a:r>
              <a:rPr lang="en-IN" dirty="0"/>
              <a:t>The key to the Minimax algorithm is a </a:t>
            </a:r>
            <a:r>
              <a:rPr lang="en-IN" b="1" dirty="0"/>
              <a:t>back and forth between </a:t>
            </a:r>
            <a:r>
              <a:rPr lang="en-IN" dirty="0"/>
              <a:t>the two players, where the player whose "turn it is" desires to select the move with the </a:t>
            </a:r>
            <a:r>
              <a:rPr lang="en-IN" b="1" dirty="0">
                <a:solidFill>
                  <a:srgbClr val="FF0000"/>
                </a:solidFill>
              </a:rPr>
              <a:t>maximum score</a:t>
            </a:r>
            <a:r>
              <a:rPr lang="en-IN" dirty="0"/>
              <a:t>. </a:t>
            </a:r>
          </a:p>
          <a:p>
            <a:r>
              <a:rPr lang="en-IN" dirty="0"/>
              <a:t>In turn, the scores for each of the available moves are determined by the opposing player deciding which of its available moves has the </a:t>
            </a:r>
            <a:r>
              <a:rPr lang="en-IN" b="1" dirty="0">
                <a:solidFill>
                  <a:srgbClr val="FF0000"/>
                </a:solidFill>
              </a:rPr>
              <a:t>minimum score</a:t>
            </a:r>
            <a:r>
              <a:rPr lang="en-IN" dirty="0"/>
              <a:t>. </a:t>
            </a:r>
          </a:p>
          <a:p>
            <a:r>
              <a:rPr lang="en-US" dirty="0"/>
              <a:t>It uses a simple </a:t>
            </a:r>
            <a:r>
              <a:rPr lang="en-US" b="1" dirty="0"/>
              <a:t>recursive computation of the minimax values</a:t>
            </a:r>
            <a:r>
              <a:rPr lang="en-US" dirty="0"/>
              <a:t> of each successor state.</a:t>
            </a:r>
          </a:p>
          <a:p>
            <a:r>
              <a:rPr lang="en-US" dirty="0"/>
              <a:t>The recursion proceeds all the way down to the leaves of the tree, and then </a:t>
            </a:r>
            <a:r>
              <a:rPr lang="en-US" b="1" dirty="0"/>
              <a:t>the minimax values are backed up</a:t>
            </a:r>
            <a:r>
              <a:rPr lang="en-US" dirty="0"/>
              <a:t> through the tree as the recursion unwinds. </a:t>
            </a:r>
          </a:p>
        </p:txBody>
      </p:sp>
    </p:spTree>
    <p:extLst>
      <p:ext uri="{BB962C8B-B14F-4D97-AF65-F5344CB8AC3E}">
        <p14:creationId xmlns:p14="http://schemas.microsoft.com/office/powerpoint/2010/main" val="2044754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61277"/>
            <a:ext cx="8763000" cy="808037"/>
          </a:xfrm>
        </p:spPr>
        <p:txBody>
          <a:bodyPr/>
          <a:lstStyle/>
          <a:p>
            <a:pPr algn="l"/>
            <a:r>
              <a:rPr lang="en-IN" dirty="0"/>
              <a:t>Minimax Principle – </a:t>
            </a:r>
            <a:r>
              <a:rPr lang="en-IN" dirty="0" err="1"/>
              <a:t>Cont</a:t>
            </a:r>
            <a:r>
              <a:rPr lang="en-IN" dirty="0"/>
              <a:t>…</a:t>
            </a:r>
          </a:p>
        </p:txBody>
      </p:sp>
      <p:graphicFrame>
        <p:nvGraphicFramePr>
          <p:cNvPr id="8" name="Table 7"/>
          <p:cNvGraphicFramePr>
            <a:graphicFrameLocks noGrp="1"/>
          </p:cNvGraphicFramePr>
          <p:nvPr/>
        </p:nvGraphicFramePr>
        <p:xfrm>
          <a:off x="6364466" y="762794"/>
          <a:ext cx="1319808" cy="1188720"/>
        </p:xfrm>
        <a:graphic>
          <a:graphicData uri="http://schemas.openxmlformats.org/drawingml/2006/table">
            <a:tbl>
              <a:tblPr firstRow="1" bandRow="1">
                <a:tableStyleId>{5940675A-B579-460E-94D1-54222C63F5DA}</a:tableStyleId>
              </a:tblPr>
              <a:tblGrid>
                <a:gridCol w="439936">
                  <a:extLst>
                    <a:ext uri="{9D8B030D-6E8A-4147-A177-3AD203B41FA5}">
                      <a16:colId xmlns="" xmlns:a16="http://schemas.microsoft.com/office/drawing/2014/main" val="2403557657"/>
                    </a:ext>
                  </a:extLst>
                </a:gridCol>
                <a:gridCol w="439936">
                  <a:extLst>
                    <a:ext uri="{9D8B030D-6E8A-4147-A177-3AD203B41FA5}">
                      <a16:colId xmlns="" xmlns:a16="http://schemas.microsoft.com/office/drawing/2014/main" val="3483481"/>
                    </a:ext>
                  </a:extLst>
                </a:gridCol>
                <a:gridCol w="439936">
                  <a:extLst>
                    <a:ext uri="{9D8B030D-6E8A-4147-A177-3AD203B41FA5}">
                      <a16:colId xmlns="" xmlns:a16="http://schemas.microsoft.com/office/drawing/2014/main" val="711156532"/>
                    </a:ext>
                  </a:extLst>
                </a:gridCol>
              </a:tblGrid>
              <a:tr h="329295">
                <a:tc>
                  <a:txBody>
                    <a:bodyPr/>
                    <a:lstStyle/>
                    <a:p>
                      <a:pPr algn="ctr"/>
                      <a:r>
                        <a:rPr lang="en-IN" sz="2000" b="1" dirty="0">
                          <a:latin typeface="Arial" panose="020B0604020202020204" pitchFamily="34" charset="0"/>
                          <a:cs typeface="Arial" panose="020B0604020202020204" pitchFamily="34" charset="0"/>
                        </a:rPr>
                        <a:t>X</a:t>
                      </a:r>
                    </a:p>
                  </a:txBody>
                  <a:tcPr anchor="ctr"/>
                </a:tc>
                <a:tc>
                  <a:txBody>
                    <a:bodyPr/>
                    <a:lstStyle/>
                    <a:p>
                      <a:pPr algn="ctr"/>
                      <a:r>
                        <a:rPr lang="en-IN" sz="2000" b="1" dirty="0">
                          <a:latin typeface="Arial" panose="020B0604020202020204" pitchFamily="34" charset="0"/>
                          <a:cs typeface="Arial" panose="020B0604020202020204" pitchFamily="34" charset="0"/>
                        </a:rPr>
                        <a:t>X</a:t>
                      </a:r>
                    </a:p>
                  </a:txBody>
                  <a:tcPr anchor="ctr"/>
                </a:tc>
                <a:tc>
                  <a:txBody>
                    <a:bodyPr/>
                    <a:lstStyle/>
                    <a:p>
                      <a:pPr algn="ctr"/>
                      <a:r>
                        <a:rPr lang="en-IN" sz="2000" b="1" dirty="0">
                          <a:latin typeface="Arial" panose="020B0604020202020204" pitchFamily="34" charset="0"/>
                          <a:cs typeface="Arial" panose="020B0604020202020204" pitchFamily="34" charset="0"/>
                        </a:rPr>
                        <a:t>O</a:t>
                      </a:r>
                    </a:p>
                  </a:txBody>
                  <a:tcPr anchor="ctr"/>
                </a:tc>
                <a:extLst>
                  <a:ext uri="{0D108BD9-81ED-4DB2-BD59-A6C34878D82A}">
                    <a16:rowId xmlns="" xmlns:a16="http://schemas.microsoft.com/office/drawing/2014/main" val="2672244071"/>
                  </a:ext>
                </a:extLst>
              </a:tr>
              <a:tr h="329295">
                <a:tc>
                  <a:txBody>
                    <a:bodyPr/>
                    <a:lstStyle/>
                    <a:p>
                      <a:pPr algn="ctr"/>
                      <a:r>
                        <a:rPr lang="en-IN" sz="2000" b="1" dirty="0">
                          <a:latin typeface="Arial" panose="020B0604020202020204" pitchFamily="34" charset="0"/>
                          <a:cs typeface="Arial" panose="020B0604020202020204" pitchFamily="34" charset="0"/>
                        </a:rPr>
                        <a:t>X</a:t>
                      </a:r>
                    </a:p>
                  </a:txBody>
                  <a:tcPr anchor="ctr"/>
                </a:tc>
                <a:tc>
                  <a:txBody>
                    <a:bodyPr/>
                    <a:lstStyle/>
                    <a:p>
                      <a:pPr algn="ctr"/>
                      <a:r>
                        <a:rPr lang="en-IN" sz="2000" b="1" dirty="0">
                          <a:latin typeface="Arial" panose="020B0604020202020204" pitchFamily="34" charset="0"/>
                          <a:cs typeface="Arial" panose="020B0604020202020204" pitchFamily="34" charset="0"/>
                        </a:rPr>
                        <a:t>O</a:t>
                      </a:r>
                    </a:p>
                  </a:txBody>
                  <a:tcPr anchor="ctr"/>
                </a:tc>
                <a:tc>
                  <a:txBody>
                    <a:bodyPr/>
                    <a:lstStyle/>
                    <a:p>
                      <a:pPr algn="ctr"/>
                      <a:endParaRPr lang="en-IN" sz="2000" b="1"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2988869556"/>
                  </a:ext>
                </a:extLst>
              </a:tr>
              <a:tr h="329295">
                <a:tc>
                  <a:txBody>
                    <a:bodyPr/>
                    <a:lstStyle/>
                    <a:p>
                      <a:pPr algn="ctr"/>
                      <a:endParaRPr lang="en-IN" sz="2000" b="1">
                        <a:latin typeface="Arial" panose="020B0604020202020204" pitchFamily="34" charset="0"/>
                        <a:cs typeface="Arial" panose="020B0604020202020204" pitchFamily="34" charset="0"/>
                      </a:endParaRPr>
                    </a:p>
                  </a:txBody>
                  <a:tcPr anchor="ctr"/>
                </a:tc>
                <a:tc>
                  <a:txBody>
                    <a:bodyPr/>
                    <a:lstStyle/>
                    <a:p>
                      <a:pPr algn="ctr"/>
                      <a:r>
                        <a:rPr lang="en-IN" sz="2000" b="1" dirty="0">
                          <a:latin typeface="Arial" panose="020B0604020202020204" pitchFamily="34" charset="0"/>
                          <a:cs typeface="Arial" panose="020B0604020202020204" pitchFamily="34" charset="0"/>
                        </a:rPr>
                        <a:t>O</a:t>
                      </a:r>
                    </a:p>
                  </a:txBody>
                  <a:tcPr anchor="ctr"/>
                </a:tc>
                <a:tc>
                  <a:txBody>
                    <a:bodyPr/>
                    <a:lstStyle/>
                    <a:p>
                      <a:pPr algn="ctr"/>
                      <a:endParaRPr lang="en-IN" sz="2000" b="1"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3294778712"/>
                  </a:ext>
                </a:extLst>
              </a:tr>
            </a:tbl>
          </a:graphicData>
        </a:graphic>
      </p:graphicFrame>
      <p:graphicFrame>
        <p:nvGraphicFramePr>
          <p:cNvPr id="9" name="Table 8"/>
          <p:cNvGraphicFramePr>
            <a:graphicFrameLocks noGrp="1"/>
          </p:cNvGraphicFramePr>
          <p:nvPr/>
        </p:nvGraphicFramePr>
        <p:xfrm>
          <a:off x="4596552" y="2384120"/>
          <a:ext cx="1319808" cy="1188720"/>
        </p:xfrm>
        <a:graphic>
          <a:graphicData uri="http://schemas.openxmlformats.org/drawingml/2006/table">
            <a:tbl>
              <a:tblPr firstRow="1" bandRow="1">
                <a:tableStyleId>{5940675A-B579-460E-94D1-54222C63F5DA}</a:tableStyleId>
              </a:tblPr>
              <a:tblGrid>
                <a:gridCol w="439936">
                  <a:extLst>
                    <a:ext uri="{9D8B030D-6E8A-4147-A177-3AD203B41FA5}">
                      <a16:colId xmlns="" xmlns:a16="http://schemas.microsoft.com/office/drawing/2014/main" val="2403557657"/>
                    </a:ext>
                  </a:extLst>
                </a:gridCol>
                <a:gridCol w="439936">
                  <a:extLst>
                    <a:ext uri="{9D8B030D-6E8A-4147-A177-3AD203B41FA5}">
                      <a16:colId xmlns="" xmlns:a16="http://schemas.microsoft.com/office/drawing/2014/main" val="3483481"/>
                    </a:ext>
                  </a:extLst>
                </a:gridCol>
                <a:gridCol w="439936">
                  <a:extLst>
                    <a:ext uri="{9D8B030D-6E8A-4147-A177-3AD203B41FA5}">
                      <a16:colId xmlns="" xmlns:a16="http://schemas.microsoft.com/office/drawing/2014/main" val="711156532"/>
                    </a:ext>
                  </a:extLst>
                </a:gridCol>
              </a:tblGrid>
              <a:tr h="329295">
                <a:tc>
                  <a:txBody>
                    <a:bodyPr/>
                    <a:lstStyle/>
                    <a:p>
                      <a:pPr algn="ctr"/>
                      <a:r>
                        <a:rPr lang="en-IN" sz="2000" b="1" dirty="0">
                          <a:latin typeface="Arial" panose="020B0604020202020204" pitchFamily="34" charset="0"/>
                          <a:cs typeface="Arial" panose="020B0604020202020204" pitchFamily="34" charset="0"/>
                        </a:rPr>
                        <a:t>X</a:t>
                      </a:r>
                    </a:p>
                  </a:txBody>
                  <a:tcPr anchor="ctr"/>
                </a:tc>
                <a:tc>
                  <a:txBody>
                    <a:bodyPr/>
                    <a:lstStyle/>
                    <a:p>
                      <a:pPr algn="ctr"/>
                      <a:r>
                        <a:rPr lang="en-IN" sz="2000" b="1" dirty="0">
                          <a:latin typeface="Arial" panose="020B0604020202020204" pitchFamily="34" charset="0"/>
                          <a:cs typeface="Arial" panose="020B0604020202020204" pitchFamily="34" charset="0"/>
                        </a:rPr>
                        <a:t>X</a:t>
                      </a:r>
                    </a:p>
                  </a:txBody>
                  <a:tcPr anchor="ctr"/>
                </a:tc>
                <a:tc>
                  <a:txBody>
                    <a:bodyPr/>
                    <a:lstStyle/>
                    <a:p>
                      <a:pPr algn="ctr"/>
                      <a:r>
                        <a:rPr lang="en-IN" sz="2000" b="1" dirty="0">
                          <a:latin typeface="Arial" panose="020B0604020202020204" pitchFamily="34" charset="0"/>
                          <a:cs typeface="Arial" panose="020B0604020202020204" pitchFamily="34" charset="0"/>
                        </a:rPr>
                        <a:t>O</a:t>
                      </a:r>
                    </a:p>
                  </a:txBody>
                  <a:tcPr anchor="ctr"/>
                </a:tc>
                <a:extLst>
                  <a:ext uri="{0D108BD9-81ED-4DB2-BD59-A6C34878D82A}">
                    <a16:rowId xmlns="" xmlns:a16="http://schemas.microsoft.com/office/drawing/2014/main" val="2672244071"/>
                  </a:ext>
                </a:extLst>
              </a:tr>
              <a:tr h="329295">
                <a:tc>
                  <a:txBody>
                    <a:bodyPr/>
                    <a:lstStyle/>
                    <a:p>
                      <a:pPr algn="ctr"/>
                      <a:r>
                        <a:rPr lang="en-IN" sz="2000" b="1" dirty="0">
                          <a:latin typeface="Arial" panose="020B0604020202020204" pitchFamily="34" charset="0"/>
                          <a:cs typeface="Arial" panose="020B0604020202020204" pitchFamily="34" charset="0"/>
                        </a:rPr>
                        <a:t>X</a:t>
                      </a:r>
                    </a:p>
                  </a:txBody>
                  <a:tcPr anchor="ctr"/>
                </a:tc>
                <a:tc>
                  <a:txBody>
                    <a:bodyPr/>
                    <a:lstStyle/>
                    <a:p>
                      <a:pPr algn="ctr"/>
                      <a:r>
                        <a:rPr lang="en-IN" sz="2000" b="1" dirty="0">
                          <a:latin typeface="Arial" panose="020B0604020202020204" pitchFamily="34" charset="0"/>
                          <a:cs typeface="Arial" panose="020B0604020202020204" pitchFamily="34" charset="0"/>
                        </a:rPr>
                        <a:t>O</a:t>
                      </a:r>
                    </a:p>
                  </a:txBody>
                  <a:tcPr anchor="ctr"/>
                </a:tc>
                <a:tc>
                  <a:txBody>
                    <a:bodyPr/>
                    <a:lstStyle/>
                    <a:p>
                      <a:pPr algn="ctr"/>
                      <a:r>
                        <a:rPr lang="en-IN" sz="2000" b="1" dirty="0">
                          <a:solidFill>
                            <a:srgbClr val="FF0000"/>
                          </a:solidFill>
                          <a:latin typeface="Arial" panose="020B0604020202020204" pitchFamily="34" charset="0"/>
                          <a:cs typeface="Arial" panose="020B0604020202020204" pitchFamily="34" charset="0"/>
                        </a:rPr>
                        <a:t>X</a:t>
                      </a:r>
                    </a:p>
                  </a:txBody>
                  <a:tcPr anchor="ctr"/>
                </a:tc>
                <a:extLst>
                  <a:ext uri="{0D108BD9-81ED-4DB2-BD59-A6C34878D82A}">
                    <a16:rowId xmlns="" xmlns:a16="http://schemas.microsoft.com/office/drawing/2014/main" val="2988869556"/>
                  </a:ext>
                </a:extLst>
              </a:tr>
              <a:tr h="329295">
                <a:tc>
                  <a:txBody>
                    <a:bodyPr/>
                    <a:lstStyle/>
                    <a:p>
                      <a:pPr algn="ctr"/>
                      <a:endParaRPr lang="en-IN" sz="2000" b="1">
                        <a:latin typeface="Arial" panose="020B0604020202020204" pitchFamily="34" charset="0"/>
                        <a:cs typeface="Arial" panose="020B0604020202020204" pitchFamily="34" charset="0"/>
                      </a:endParaRPr>
                    </a:p>
                  </a:txBody>
                  <a:tcPr anchor="ctr"/>
                </a:tc>
                <a:tc>
                  <a:txBody>
                    <a:bodyPr/>
                    <a:lstStyle/>
                    <a:p>
                      <a:pPr algn="ctr"/>
                      <a:r>
                        <a:rPr lang="en-IN" sz="2000" b="1" dirty="0">
                          <a:latin typeface="Arial" panose="020B0604020202020204" pitchFamily="34" charset="0"/>
                          <a:cs typeface="Arial" panose="020B0604020202020204" pitchFamily="34" charset="0"/>
                        </a:rPr>
                        <a:t>O</a:t>
                      </a:r>
                    </a:p>
                  </a:txBody>
                  <a:tcPr anchor="ctr"/>
                </a:tc>
                <a:tc>
                  <a:txBody>
                    <a:bodyPr/>
                    <a:lstStyle/>
                    <a:p>
                      <a:pPr algn="ctr"/>
                      <a:endParaRPr lang="en-IN" sz="2000" b="1"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3294778712"/>
                  </a:ext>
                </a:extLst>
              </a:tr>
            </a:tbl>
          </a:graphicData>
        </a:graphic>
      </p:graphicFrame>
      <p:graphicFrame>
        <p:nvGraphicFramePr>
          <p:cNvPr id="10" name="Table 9"/>
          <p:cNvGraphicFramePr>
            <a:graphicFrameLocks noGrp="1"/>
          </p:cNvGraphicFramePr>
          <p:nvPr/>
        </p:nvGraphicFramePr>
        <p:xfrm>
          <a:off x="6364466" y="2384120"/>
          <a:ext cx="1319808" cy="1188720"/>
        </p:xfrm>
        <a:graphic>
          <a:graphicData uri="http://schemas.openxmlformats.org/drawingml/2006/table">
            <a:tbl>
              <a:tblPr firstRow="1" bandRow="1">
                <a:tableStyleId>{5940675A-B579-460E-94D1-54222C63F5DA}</a:tableStyleId>
              </a:tblPr>
              <a:tblGrid>
                <a:gridCol w="439936">
                  <a:extLst>
                    <a:ext uri="{9D8B030D-6E8A-4147-A177-3AD203B41FA5}">
                      <a16:colId xmlns="" xmlns:a16="http://schemas.microsoft.com/office/drawing/2014/main" val="2403557657"/>
                    </a:ext>
                  </a:extLst>
                </a:gridCol>
                <a:gridCol w="439936">
                  <a:extLst>
                    <a:ext uri="{9D8B030D-6E8A-4147-A177-3AD203B41FA5}">
                      <a16:colId xmlns="" xmlns:a16="http://schemas.microsoft.com/office/drawing/2014/main" val="3483481"/>
                    </a:ext>
                  </a:extLst>
                </a:gridCol>
                <a:gridCol w="439936">
                  <a:extLst>
                    <a:ext uri="{9D8B030D-6E8A-4147-A177-3AD203B41FA5}">
                      <a16:colId xmlns="" xmlns:a16="http://schemas.microsoft.com/office/drawing/2014/main" val="711156532"/>
                    </a:ext>
                  </a:extLst>
                </a:gridCol>
              </a:tblGrid>
              <a:tr h="329295">
                <a:tc>
                  <a:txBody>
                    <a:bodyPr/>
                    <a:lstStyle/>
                    <a:p>
                      <a:pPr algn="ctr"/>
                      <a:r>
                        <a:rPr lang="en-IN" sz="2000" b="1" dirty="0">
                          <a:latin typeface="Arial" panose="020B0604020202020204" pitchFamily="34" charset="0"/>
                          <a:cs typeface="Arial" panose="020B0604020202020204" pitchFamily="34" charset="0"/>
                        </a:rPr>
                        <a:t>X</a:t>
                      </a:r>
                    </a:p>
                  </a:txBody>
                  <a:tcPr anchor="ctr"/>
                </a:tc>
                <a:tc>
                  <a:txBody>
                    <a:bodyPr/>
                    <a:lstStyle/>
                    <a:p>
                      <a:pPr algn="ctr"/>
                      <a:r>
                        <a:rPr lang="en-IN" sz="2000" b="1" dirty="0">
                          <a:latin typeface="Arial" panose="020B0604020202020204" pitchFamily="34" charset="0"/>
                          <a:cs typeface="Arial" panose="020B0604020202020204" pitchFamily="34" charset="0"/>
                        </a:rPr>
                        <a:t>X</a:t>
                      </a:r>
                    </a:p>
                  </a:txBody>
                  <a:tcPr anchor="ctr"/>
                </a:tc>
                <a:tc>
                  <a:txBody>
                    <a:bodyPr/>
                    <a:lstStyle/>
                    <a:p>
                      <a:pPr algn="ctr"/>
                      <a:r>
                        <a:rPr lang="en-IN" sz="2000" b="1" dirty="0">
                          <a:latin typeface="Arial" panose="020B0604020202020204" pitchFamily="34" charset="0"/>
                          <a:cs typeface="Arial" panose="020B0604020202020204" pitchFamily="34" charset="0"/>
                        </a:rPr>
                        <a:t>O</a:t>
                      </a:r>
                    </a:p>
                  </a:txBody>
                  <a:tcPr anchor="ctr"/>
                </a:tc>
                <a:extLst>
                  <a:ext uri="{0D108BD9-81ED-4DB2-BD59-A6C34878D82A}">
                    <a16:rowId xmlns="" xmlns:a16="http://schemas.microsoft.com/office/drawing/2014/main" val="2672244071"/>
                  </a:ext>
                </a:extLst>
              </a:tr>
              <a:tr h="329295">
                <a:tc>
                  <a:txBody>
                    <a:bodyPr/>
                    <a:lstStyle/>
                    <a:p>
                      <a:pPr algn="ctr"/>
                      <a:r>
                        <a:rPr lang="en-IN" sz="2000" b="1" dirty="0">
                          <a:latin typeface="Arial" panose="020B0604020202020204" pitchFamily="34" charset="0"/>
                          <a:cs typeface="Arial" panose="020B0604020202020204" pitchFamily="34" charset="0"/>
                        </a:rPr>
                        <a:t>X</a:t>
                      </a:r>
                    </a:p>
                  </a:txBody>
                  <a:tcPr anchor="ctr"/>
                </a:tc>
                <a:tc>
                  <a:txBody>
                    <a:bodyPr/>
                    <a:lstStyle/>
                    <a:p>
                      <a:pPr algn="ctr"/>
                      <a:r>
                        <a:rPr lang="en-IN" sz="2000" b="1" dirty="0">
                          <a:latin typeface="Arial" panose="020B0604020202020204" pitchFamily="34" charset="0"/>
                          <a:cs typeface="Arial" panose="020B0604020202020204" pitchFamily="34" charset="0"/>
                        </a:rPr>
                        <a:t>O</a:t>
                      </a:r>
                    </a:p>
                  </a:txBody>
                  <a:tcPr anchor="ctr"/>
                </a:tc>
                <a:tc>
                  <a:txBody>
                    <a:bodyPr/>
                    <a:lstStyle/>
                    <a:p>
                      <a:pPr algn="ctr"/>
                      <a:endParaRPr lang="en-IN" sz="2000" b="1"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2988869556"/>
                  </a:ext>
                </a:extLst>
              </a:tr>
              <a:tr h="329295">
                <a:tc>
                  <a:txBody>
                    <a:bodyPr/>
                    <a:lstStyle/>
                    <a:p>
                      <a:pPr algn="ctr"/>
                      <a:r>
                        <a:rPr lang="en-IN" sz="2000" b="1" dirty="0">
                          <a:solidFill>
                            <a:srgbClr val="FF0000"/>
                          </a:solidFill>
                          <a:latin typeface="Arial" panose="020B0604020202020204" pitchFamily="34" charset="0"/>
                          <a:cs typeface="Arial" panose="020B0604020202020204" pitchFamily="34" charset="0"/>
                        </a:rPr>
                        <a:t>X</a:t>
                      </a:r>
                    </a:p>
                  </a:txBody>
                  <a:tcPr anchor="ctr"/>
                </a:tc>
                <a:tc>
                  <a:txBody>
                    <a:bodyPr/>
                    <a:lstStyle/>
                    <a:p>
                      <a:pPr algn="ctr"/>
                      <a:r>
                        <a:rPr lang="en-IN" sz="2000" b="1" dirty="0">
                          <a:latin typeface="Arial" panose="020B0604020202020204" pitchFamily="34" charset="0"/>
                          <a:cs typeface="Arial" panose="020B0604020202020204" pitchFamily="34" charset="0"/>
                        </a:rPr>
                        <a:t>O</a:t>
                      </a:r>
                    </a:p>
                  </a:txBody>
                  <a:tcPr anchor="ctr"/>
                </a:tc>
                <a:tc>
                  <a:txBody>
                    <a:bodyPr/>
                    <a:lstStyle/>
                    <a:p>
                      <a:pPr algn="ctr"/>
                      <a:endParaRPr lang="en-IN" sz="2000" b="1"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3294778712"/>
                  </a:ext>
                </a:extLst>
              </a:tr>
            </a:tbl>
          </a:graphicData>
        </a:graphic>
      </p:graphicFrame>
      <p:graphicFrame>
        <p:nvGraphicFramePr>
          <p:cNvPr id="11" name="Table 10"/>
          <p:cNvGraphicFramePr>
            <a:graphicFrameLocks noGrp="1"/>
          </p:cNvGraphicFramePr>
          <p:nvPr/>
        </p:nvGraphicFramePr>
        <p:xfrm>
          <a:off x="8110212" y="2380496"/>
          <a:ext cx="1319808" cy="1188720"/>
        </p:xfrm>
        <a:graphic>
          <a:graphicData uri="http://schemas.openxmlformats.org/drawingml/2006/table">
            <a:tbl>
              <a:tblPr firstRow="1" bandRow="1">
                <a:tableStyleId>{5940675A-B579-460E-94D1-54222C63F5DA}</a:tableStyleId>
              </a:tblPr>
              <a:tblGrid>
                <a:gridCol w="439936">
                  <a:extLst>
                    <a:ext uri="{9D8B030D-6E8A-4147-A177-3AD203B41FA5}">
                      <a16:colId xmlns="" xmlns:a16="http://schemas.microsoft.com/office/drawing/2014/main" val="2403557657"/>
                    </a:ext>
                  </a:extLst>
                </a:gridCol>
                <a:gridCol w="439936">
                  <a:extLst>
                    <a:ext uri="{9D8B030D-6E8A-4147-A177-3AD203B41FA5}">
                      <a16:colId xmlns="" xmlns:a16="http://schemas.microsoft.com/office/drawing/2014/main" val="3483481"/>
                    </a:ext>
                  </a:extLst>
                </a:gridCol>
                <a:gridCol w="439936">
                  <a:extLst>
                    <a:ext uri="{9D8B030D-6E8A-4147-A177-3AD203B41FA5}">
                      <a16:colId xmlns="" xmlns:a16="http://schemas.microsoft.com/office/drawing/2014/main" val="711156532"/>
                    </a:ext>
                  </a:extLst>
                </a:gridCol>
              </a:tblGrid>
              <a:tr h="329295">
                <a:tc>
                  <a:txBody>
                    <a:bodyPr/>
                    <a:lstStyle/>
                    <a:p>
                      <a:pPr algn="ctr"/>
                      <a:r>
                        <a:rPr lang="en-IN" sz="2000" b="1" dirty="0">
                          <a:latin typeface="Arial" panose="020B0604020202020204" pitchFamily="34" charset="0"/>
                          <a:cs typeface="Arial" panose="020B0604020202020204" pitchFamily="34" charset="0"/>
                        </a:rPr>
                        <a:t>X</a:t>
                      </a:r>
                    </a:p>
                  </a:txBody>
                  <a:tcPr anchor="ctr"/>
                </a:tc>
                <a:tc>
                  <a:txBody>
                    <a:bodyPr/>
                    <a:lstStyle/>
                    <a:p>
                      <a:pPr algn="ctr"/>
                      <a:r>
                        <a:rPr lang="en-IN" sz="2000" b="1" dirty="0">
                          <a:latin typeface="Arial" panose="020B0604020202020204" pitchFamily="34" charset="0"/>
                          <a:cs typeface="Arial" panose="020B0604020202020204" pitchFamily="34" charset="0"/>
                        </a:rPr>
                        <a:t>X</a:t>
                      </a:r>
                    </a:p>
                  </a:txBody>
                  <a:tcPr anchor="ctr"/>
                </a:tc>
                <a:tc>
                  <a:txBody>
                    <a:bodyPr/>
                    <a:lstStyle/>
                    <a:p>
                      <a:pPr algn="ctr"/>
                      <a:r>
                        <a:rPr lang="en-IN" sz="2000" b="1" dirty="0">
                          <a:latin typeface="Arial" panose="020B0604020202020204" pitchFamily="34" charset="0"/>
                          <a:cs typeface="Arial" panose="020B0604020202020204" pitchFamily="34" charset="0"/>
                        </a:rPr>
                        <a:t>O</a:t>
                      </a:r>
                    </a:p>
                  </a:txBody>
                  <a:tcPr anchor="ctr"/>
                </a:tc>
                <a:extLst>
                  <a:ext uri="{0D108BD9-81ED-4DB2-BD59-A6C34878D82A}">
                    <a16:rowId xmlns="" xmlns:a16="http://schemas.microsoft.com/office/drawing/2014/main" val="2672244071"/>
                  </a:ext>
                </a:extLst>
              </a:tr>
              <a:tr h="329295">
                <a:tc>
                  <a:txBody>
                    <a:bodyPr/>
                    <a:lstStyle/>
                    <a:p>
                      <a:pPr algn="ctr"/>
                      <a:r>
                        <a:rPr lang="en-IN" sz="2000" b="1" dirty="0">
                          <a:latin typeface="Arial" panose="020B0604020202020204" pitchFamily="34" charset="0"/>
                          <a:cs typeface="Arial" panose="020B0604020202020204" pitchFamily="34" charset="0"/>
                        </a:rPr>
                        <a:t>X</a:t>
                      </a:r>
                    </a:p>
                  </a:txBody>
                  <a:tcPr anchor="ctr"/>
                </a:tc>
                <a:tc>
                  <a:txBody>
                    <a:bodyPr/>
                    <a:lstStyle/>
                    <a:p>
                      <a:pPr algn="ctr"/>
                      <a:r>
                        <a:rPr lang="en-IN" sz="2000" b="1" dirty="0">
                          <a:latin typeface="Arial" panose="020B0604020202020204" pitchFamily="34" charset="0"/>
                          <a:cs typeface="Arial" panose="020B0604020202020204" pitchFamily="34" charset="0"/>
                        </a:rPr>
                        <a:t>O</a:t>
                      </a:r>
                    </a:p>
                  </a:txBody>
                  <a:tcPr anchor="ctr"/>
                </a:tc>
                <a:tc>
                  <a:txBody>
                    <a:bodyPr/>
                    <a:lstStyle/>
                    <a:p>
                      <a:pPr algn="ctr"/>
                      <a:endParaRPr lang="en-IN" sz="2000" b="1"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2988869556"/>
                  </a:ext>
                </a:extLst>
              </a:tr>
              <a:tr h="329295">
                <a:tc>
                  <a:txBody>
                    <a:bodyPr/>
                    <a:lstStyle/>
                    <a:p>
                      <a:pPr algn="ctr"/>
                      <a:endParaRPr lang="en-IN" sz="2000" b="1">
                        <a:latin typeface="Arial" panose="020B0604020202020204" pitchFamily="34" charset="0"/>
                        <a:cs typeface="Arial" panose="020B0604020202020204" pitchFamily="34" charset="0"/>
                      </a:endParaRPr>
                    </a:p>
                  </a:txBody>
                  <a:tcPr anchor="ctr"/>
                </a:tc>
                <a:tc>
                  <a:txBody>
                    <a:bodyPr/>
                    <a:lstStyle/>
                    <a:p>
                      <a:pPr algn="ctr"/>
                      <a:r>
                        <a:rPr lang="en-IN" sz="2000" b="1" dirty="0">
                          <a:latin typeface="Arial" panose="020B0604020202020204" pitchFamily="34" charset="0"/>
                          <a:cs typeface="Arial" panose="020B0604020202020204" pitchFamily="34" charset="0"/>
                        </a:rPr>
                        <a:t>O</a:t>
                      </a:r>
                    </a:p>
                  </a:txBody>
                  <a:tcPr anchor="ctr"/>
                </a:tc>
                <a:tc>
                  <a:txBody>
                    <a:bodyPr/>
                    <a:lstStyle/>
                    <a:p>
                      <a:pPr algn="ctr"/>
                      <a:r>
                        <a:rPr lang="en-IN" sz="2000" b="1" dirty="0">
                          <a:solidFill>
                            <a:srgbClr val="FF0000"/>
                          </a:solidFill>
                          <a:latin typeface="Arial" panose="020B0604020202020204" pitchFamily="34" charset="0"/>
                          <a:cs typeface="Arial" panose="020B0604020202020204" pitchFamily="34" charset="0"/>
                        </a:rPr>
                        <a:t>X</a:t>
                      </a:r>
                    </a:p>
                  </a:txBody>
                  <a:tcPr anchor="ctr"/>
                </a:tc>
                <a:extLst>
                  <a:ext uri="{0D108BD9-81ED-4DB2-BD59-A6C34878D82A}">
                    <a16:rowId xmlns="" xmlns:a16="http://schemas.microsoft.com/office/drawing/2014/main" val="3294778712"/>
                  </a:ext>
                </a:extLst>
              </a:tr>
            </a:tbl>
          </a:graphicData>
        </a:graphic>
      </p:graphicFrame>
      <p:graphicFrame>
        <p:nvGraphicFramePr>
          <p:cNvPr id="12" name="Table 11"/>
          <p:cNvGraphicFramePr>
            <a:graphicFrameLocks noGrp="1"/>
          </p:cNvGraphicFramePr>
          <p:nvPr/>
        </p:nvGraphicFramePr>
        <p:xfrm>
          <a:off x="3850720" y="3998620"/>
          <a:ext cx="1319808" cy="1188720"/>
        </p:xfrm>
        <a:graphic>
          <a:graphicData uri="http://schemas.openxmlformats.org/drawingml/2006/table">
            <a:tbl>
              <a:tblPr firstRow="1" bandRow="1">
                <a:tableStyleId>{5940675A-B579-460E-94D1-54222C63F5DA}</a:tableStyleId>
              </a:tblPr>
              <a:tblGrid>
                <a:gridCol w="439936">
                  <a:extLst>
                    <a:ext uri="{9D8B030D-6E8A-4147-A177-3AD203B41FA5}">
                      <a16:colId xmlns="" xmlns:a16="http://schemas.microsoft.com/office/drawing/2014/main" val="2403557657"/>
                    </a:ext>
                  </a:extLst>
                </a:gridCol>
                <a:gridCol w="439936">
                  <a:extLst>
                    <a:ext uri="{9D8B030D-6E8A-4147-A177-3AD203B41FA5}">
                      <a16:colId xmlns="" xmlns:a16="http://schemas.microsoft.com/office/drawing/2014/main" val="3483481"/>
                    </a:ext>
                  </a:extLst>
                </a:gridCol>
                <a:gridCol w="439936">
                  <a:extLst>
                    <a:ext uri="{9D8B030D-6E8A-4147-A177-3AD203B41FA5}">
                      <a16:colId xmlns="" xmlns:a16="http://schemas.microsoft.com/office/drawing/2014/main" val="711156532"/>
                    </a:ext>
                  </a:extLst>
                </a:gridCol>
              </a:tblGrid>
              <a:tr h="329295">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extLst>
                  <a:ext uri="{0D108BD9-81ED-4DB2-BD59-A6C34878D82A}">
                    <a16:rowId xmlns="" xmlns:a16="http://schemas.microsoft.com/office/drawing/2014/main" val="2672244071"/>
                  </a:ext>
                </a:extLst>
              </a:tr>
              <a:tr h="329295">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extLst>
                  <a:ext uri="{0D108BD9-81ED-4DB2-BD59-A6C34878D82A}">
                    <a16:rowId xmlns="" xmlns:a16="http://schemas.microsoft.com/office/drawing/2014/main" val="2988869556"/>
                  </a:ext>
                </a:extLst>
              </a:tr>
              <a:tr h="329295">
                <a:tc>
                  <a:txBody>
                    <a:bodyPr/>
                    <a:lstStyle/>
                    <a:p>
                      <a:pPr algn="ctr"/>
                      <a:r>
                        <a:rPr lang="en-IN" sz="2000" b="1" dirty="0">
                          <a:solidFill>
                            <a:srgbClr val="FF0000"/>
                          </a:solidFill>
                          <a:latin typeface="Arial" panose="020B0604020202020204" pitchFamily="34" charset="0"/>
                          <a:cs typeface="Arial" panose="020B0604020202020204" pitchFamily="34" charset="0"/>
                        </a:rPr>
                        <a:t>O</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tc>
                  <a:txBody>
                    <a:bodyPr/>
                    <a:lstStyle/>
                    <a:p>
                      <a:pPr algn="ctr"/>
                      <a:endParaRPr lang="en-IN" sz="2000" b="1" dirty="0">
                        <a:solidFill>
                          <a:srgbClr val="FF0000"/>
                        </a:solidFill>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3294778712"/>
                  </a:ext>
                </a:extLst>
              </a:tr>
            </a:tbl>
          </a:graphicData>
        </a:graphic>
      </p:graphicFrame>
      <p:graphicFrame>
        <p:nvGraphicFramePr>
          <p:cNvPr id="13" name="Table 12"/>
          <p:cNvGraphicFramePr>
            <a:graphicFrameLocks noGrp="1"/>
          </p:cNvGraphicFramePr>
          <p:nvPr/>
        </p:nvGraphicFramePr>
        <p:xfrm>
          <a:off x="5376064" y="3998620"/>
          <a:ext cx="1319808" cy="1188720"/>
        </p:xfrm>
        <a:graphic>
          <a:graphicData uri="http://schemas.openxmlformats.org/drawingml/2006/table">
            <a:tbl>
              <a:tblPr firstRow="1" bandRow="1">
                <a:tableStyleId>{5940675A-B579-460E-94D1-54222C63F5DA}</a:tableStyleId>
              </a:tblPr>
              <a:tblGrid>
                <a:gridCol w="439936">
                  <a:extLst>
                    <a:ext uri="{9D8B030D-6E8A-4147-A177-3AD203B41FA5}">
                      <a16:colId xmlns="" xmlns:a16="http://schemas.microsoft.com/office/drawing/2014/main" val="2403557657"/>
                    </a:ext>
                  </a:extLst>
                </a:gridCol>
                <a:gridCol w="439936">
                  <a:extLst>
                    <a:ext uri="{9D8B030D-6E8A-4147-A177-3AD203B41FA5}">
                      <a16:colId xmlns="" xmlns:a16="http://schemas.microsoft.com/office/drawing/2014/main" val="3483481"/>
                    </a:ext>
                  </a:extLst>
                </a:gridCol>
                <a:gridCol w="439936">
                  <a:extLst>
                    <a:ext uri="{9D8B030D-6E8A-4147-A177-3AD203B41FA5}">
                      <a16:colId xmlns="" xmlns:a16="http://schemas.microsoft.com/office/drawing/2014/main" val="711156532"/>
                    </a:ext>
                  </a:extLst>
                </a:gridCol>
              </a:tblGrid>
              <a:tr h="329295">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extLst>
                  <a:ext uri="{0D108BD9-81ED-4DB2-BD59-A6C34878D82A}">
                    <a16:rowId xmlns="" xmlns:a16="http://schemas.microsoft.com/office/drawing/2014/main" val="2672244071"/>
                  </a:ext>
                </a:extLst>
              </a:tr>
              <a:tr h="329295">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extLst>
                  <a:ext uri="{0D108BD9-81ED-4DB2-BD59-A6C34878D82A}">
                    <a16:rowId xmlns="" xmlns:a16="http://schemas.microsoft.com/office/drawing/2014/main" val="2988869556"/>
                  </a:ext>
                </a:extLst>
              </a:tr>
              <a:tr h="329295">
                <a:tc>
                  <a:txBody>
                    <a:bodyPr/>
                    <a:lstStyle/>
                    <a:p>
                      <a:pPr algn="ctr"/>
                      <a:endParaRPr lang="en-IN" sz="2000" b="1" dirty="0">
                        <a:solidFill>
                          <a:srgbClr val="FF0000"/>
                        </a:solidFill>
                        <a:latin typeface="Arial" panose="020B0604020202020204" pitchFamily="34" charset="0"/>
                        <a:cs typeface="Arial" panose="020B0604020202020204" pitchFamily="34" charset="0"/>
                      </a:endParaRP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tc>
                  <a:txBody>
                    <a:bodyPr/>
                    <a:lstStyle/>
                    <a:p>
                      <a:pPr algn="ctr"/>
                      <a:r>
                        <a:rPr lang="en-IN" sz="2000" b="1" dirty="0">
                          <a:solidFill>
                            <a:srgbClr val="FF0000"/>
                          </a:solidFill>
                          <a:latin typeface="Arial" panose="020B0604020202020204" pitchFamily="34" charset="0"/>
                          <a:cs typeface="Arial" panose="020B0604020202020204" pitchFamily="34" charset="0"/>
                        </a:rPr>
                        <a:t>O</a:t>
                      </a:r>
                      <a:endParaRPr lang="en-IN" sz="2000" b="1"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3294778712"/>
                  </a:ext>
                </a:extLst>
              </a:tr>
            </a:tbl>
          </a:graphicData>
        </a:graphic>
      </p:graphicFrame>
      <p:graphicFrame>
        <p:nvGraphicFramePr>
          <p:cNvPr id="14" name="Table 13"/>
          <p:cNvGraphicFramePr>
            <a:graphicFrameLocks noGrp="1"/>
          </p:cNvGraphicFramePr>
          <p:nvPr/>
        </p:nvGraphicFramePr>
        <p:xfrm>
          <a:off x="7427166" y="3998620"/>
          <a:ext cx="1319808" cy="1188720"/>
        </p:xfrm>
        <a:graphic>
          <a:graphicData uri="http://schemas.openxmlformats.org/drawingml/2006/table">
            <a:tbl>
              <a:tblPr firstRow="1" bandRow="1">
                <a:tableStyleId>{5940675A-B579-460E-94D1-54222C63F5DA}</a:tableStyleId>
              </a:tblPr>
              <a:tblGrid>
                <a:gridCol w="439936">
                  <a:extLst>
                    <a:ext uri="{9D8B030D-6E8A-4147-A177-3AD203B41FA5}">
                      <a16:colId xmlns="" xmlns:a16="http://schemas.microsoft.com/office/drawing/2014/main" val="2403557657"/>
                    </a:ext>
                  </a:extLst>
                </a:gridCol>
                <a:gridCol w="439936">
                  <a:extLst>
                    <a:ext uri="{9D8B030D-6E8A-4147-A177-3AD203B41FA5}">
                      <a16:colId xmlns="" xmlns:a16="http://schemas.microsoft.com/office/drawing/2014/main" val="3483481"/>
                    </a:ext>
                  </a:extLst>
                </a:gridCol>
                <a:gridCol w="439936">
                  <a:extLst>
                    <a:ext uri="{9D8B030D-6E8A-4147-A177-3AD203B41FA5}">
                      <a16:colId xmlns="" xmlns:a16="http://schemas.microsoft.com/office/drawing/2014/main" val="711156532"/>
                    </a:ext>
                  </a:extLst>
                </a:gridCol>
              </a:tblGrid>
              <a:tr h="329295">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extLst>
                  <a:ext uri="{0D108BD9-81ED-4DB2-BD59-A6C34878D82A}">
                    <a16:rowId xmlns="" xmlns:a16="http://schemas.microsoft.com/office/drawing/2014/main" val="2672244071"/>
                  </a:ext>
                </a:extLst>
              </a:tr>
              <a:tr h="329295">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tc>
                  <a:txBody>
                    <a:bodyPr/>
                    <a:lstStyle/>
                    <a:p>
                      <a:pPr algn="ctr"/>
                      <a:endParaRPr lang="en-IN" sz="2000" b="1"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2988869556"/>
                  </a:ext>
                </a:extLst>
              </a:tr>
              <a:tr h="329295">
                <a:tc>
                  <a:txBody>
                    <a:bodyPr/>
                    <a:lstStyle/>
                    <a:p>
                      <a:pPr algn="ctr"/>
                      <a:r>
                        <a:rPr lang="en-IN" sz="2000" b="1" dirty="0">
                          <a:solidFill>
                            <a:srgbClr val="FF0000"/>
                          </a:solidFill>
                          <a:latin typeface="Arial" panose="020B0604020202020204" pitchFamily="34" charset="0"/>
                          <a:cs typeface="Arial" panose="020B0604020202020204" pitchFamily="34" charset="0"/>
                        </a:rPr>
                        <a:t>O</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extLst>
                  <a:ext uri="{0D108BD9-81ED-4DB2-BD59-A6C34878D82A}">
                    <a16:rowId xmlns="" xmlns:a16="http://schemas.microsoft.com/office/drawing/2014/main" val="3294778712"/>
                  </a:ext>
                </a:extLst>
              </a:tr>
            </a:tbl>
          </a:graphicData>
        </a:graphic>
      </p:graphicFrame>
      <p:graphicFrame>
        <p:nvGraphicFramePr>
          <p:cNvPr id="15" name="Table 14"/>
          <p:cNvGraphicFramePr>
            <a:graphicFrameLocks noGrp="1"/>
          </p:cNvGraphicFramePr>
          <p:nvPr/>
        </p:nvGraphicFramePr>
        <p:xfrm>
          <a:off x="9041571" y="3998620"/>
          <a:ext cx="1319808" cy="1188720"/>
        </p:xfrm>
        <a:graphic>
          <a:graphicData uri="http://schemas.openxmlformats.org/drawingml/2006/table">
            <a:tbl>
              <a:tblPr firstRow="1" bandRow="1">
                <a:tableStyleId>{5940675A-B579-460E-94D1-54222C63F5DA}</a:tableStyleId>
              </a:tblPr>
              <a:tblGrid>
                <a:gridCol w="439936">
                  <a:extLst>
                    <a:ext uri="{9D8B030D-6E8A-4147-A177-3AD203B41FA5}">
                      <a16:colId xmlns="" xmlns:a16="http://schemas.microsoft.com/office/drawing/2014/main" val="2403557657"/>
                    </a:ext>
                  </a:extLst>
                </a:gridCol>
                <a:gridCol w="439936">
                  <a:extLst>
                    <a:ext uri="{9D8B030D-6E8A-4147-A177-3AD203B41FA5}">
                      <a16:colId xmlns="" xmlns:a16="http://schemas.microsoft.com/office/drawing/2014/main" val="3483481"/>
                    </a:ext>
                  </a:extLst>
                </a:gridCol>
                <a:gridCol w="439936">
                  <a:extLst>
                    <a:ext uri="{9D8B030D-6E8A-4147-A177-3AD203B41FA5}">
                      <a16:colId xmlns="" xmlns:a16="http://schemas.microsoft.com/office/drawing/2014/main" val="711156532"/>
                    </a:ext>
                  </a:extLst>
                </a:gridCol>
              </a:tblGrid>
              <a:tr h="329295">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extLst>
                  <a:ext uri="{0D108BD9-81ED-4DB2-BD59-A6C34878D82A}">
                    <a16:rowId xmlns="" xmlns:a16="http://schemas.microsoft.com/office/drawing/2014/main" val="2672244071"/>
                  </a:ext>
                </a:extLst>
              </a:tr>
              <a:tr h="329295">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tc>
                  <a:txBody>
                    <a:bodyPr/>
                    <a:lstStyle/>
                    <a:p>
                      <a:pPr algn="ctr"/>
                      <a:r>
                        <a:rPr lang="en-IN" sz="2000" b="1" dirty="0">
                          <a:solidFill>
                            <a:srgbClr val="FF0000"/>
                          </a:solidFill>
                          <a:latin typeface="Arial" panose="020B0604020202020204" pitchFamily="34" charset="0"/>
                          <a:cs typeface="Arial" panose="020B0604020202020204" pitchFamily="34" charset="0"/>
                        </a:rPr>
                        <a:t>O</a:t>
                      </a:r>
                    </a:p>
                  </a:txBody>
                  <a:tcPr anchor="ctr"/>
                </a:tc>
                <a:extLst>
                  <a:ext uri="{0D108BD9-81ED-4DB2-BD59-A6C34878D82A}">
                    <a16:rowId xmlns="" xmlns:a16="http://schemas.microsoft.com/office/drawing/2014/main" val="2988869556"/>
                  </a:ext>
                </a:extLst>
              </a:tr>
              <a:tr h="329295">
                <a:tc>
                  <a:txBody>
                    <a:bodyPr/>
                    <a:lstStyle/>
                    <a:p>
                      <a:pPr algn="ctr"/>
                      <a:endParaRPr lang="en-IN" sz="2000" b="1"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extLst>
                  <a:ext uri="{0D108BD9-81ED-4DB2-BD59-A6C34878D82A}">
                    <a16:rowId xmlns="" xmlns:a16="http://schemas.microsoft.com/office/drawing/2014/main" val="3294778712"/>
                  </a:ext>
                </a:extLst>
              </a:tr>
            </a:tbl>
          </a:graphicData>
        </a:graphic>
      </p:graphicFrame>
      <p:graphicFrame>
        <p:nvGraphicFramePr>
          <p:cNvPr id="16" name="Table 15"/>
          <p:cNvGraphicFramePr>
            <a:graphicFrameLocks noGrp="1"/>
          </p:cNvGraphicFramePr>
          <p:nvPr/>
        </p:nvGraphicFramePr>
        <p:xfrm>
          <a:off x="5384013" y="5613120"/>
          <a:ext cx="1319808" cy="1188720"/>
        </p:xfrm>
        <a:graphic>
          <a:graphicData uri="http://schemas.openxmlformats.org/drawingml/2006/table">
            <a:tbl>
              <a:tblPr firstRow="1" bandRow="1">
                <a:tableStyleId>{5940675A-B579-460E-94D1-54222C63F5DA}</a:tableStyleId>
              </a:tblPr>
              <a:tblGrid>
                <a:gridCol w="439936">
                  <a:extLst>
                    <a:ext uri="{9D8B030D-6E8A-4147-A177-3AD203B41FA5}">
                      <a16:colId xmlns="" xmlns:a16="http://schemas.microsoft.com/office/drawing/2014/main" val="2403557657"/>
                    </a:ext>
                  </a:extLst>
                </a:gridCol>
                <a:gridCol w="439936">
                  <a:extLst>
                    <a:ext uri="{9D8B030D-6E8A-4147-A177-3AD203B41FA5}">
                      <a16:colId xmlns="" xmlns:a16="http://schemas.microsoft.com/office/drawing/2014/main" val="3483481"/>
                    </a:ext>
                  </a:extLst>
                </a:gridCol>
                <a:gridCol w="439936">
                  <a:extLst>
                    <a:ext uri="{9D8B030D-6E8A-4147-A177-3AD203B41FA5}">
                      <a16:colId xmlns="" xmlns:a16="http://schemas.microsoft.com/office/drawing/2014/main" val="711156532"/>
                    </a:ext>
                  </a:extLst>
                </a:gridCol>
              </a:tblGrid>
              <a:tr h="329295">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extLst>
                  <a:ext uri="{0D108BD9-81ED-4DB2-BD59-A6C34878D82A}">
                    <a16:rowId xmlns="" xmlns:a16="http://schemas.microsoft.com/office/drawing/2014/main" val="2672244071"/>
                  </a:ext>
                </a:extLst>
              </a:tr>
              <a:tr h="329295">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extLst>
                  <a:ext uri="{0D108BD9-81ED-4DB2-BD59-A6C34878D82A}">
                    <a16:rowId xmlns="" xmlns:a16="http://schemas.microsoft.com/office/drawing/2014/main" val="2988869556"/>
                  </a:ext>
                </a:extLst>
              </a:tr>
              <a:tr h="329295">
                <a:tc>
                  <a:txBody>
                    <a:bodyPr/>
                    <a:lstStyle/>
                    <a:p>
                      <a:pPr algn="ctr"/>
                      <a:r>
                        <a:rPr lang="en-IN" sz="2000" b="1" dirty="0">
                          <a:solidFill>
                            <a:srgbClr val="FF0000"/>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extLst>
                  <a:ext uri="{0D108BD9-81ED-4DB2-BD59-A6C34878D82A}">
                    <a16:rowId xmlns="" xmlns:a16="http://schemas.microsoft.com/office/drawing/2014/main" val="3294778712"/>
                  </a:ext>
                </a:extLst>
              </a:tr>
            </a:tbl>
          </a:graphicData>
        </a:graphic>
      </p:graphicFrame>
      <p:graphicFrame>
        <p:nvGraphicFramePr>
          <p:cNvPr id="17" name="Table 16"/>
          <p:cNvGraphicFramePr>
            <a:graphicFrameLocks noGrp="1"/>
          </p:cNvGraphicFramePr>
          <p:nvPr/>
        </p:nvGraphicFramePr>
        <p:xfrm>
          <a:off x="9037662" y="5589240"/>
          <a:ext cx="1319808" cy="1188720"/>
        </p:xfrm>
        <a:graphic>
          <a:graphicData uri="http://schemas.openxmlformats.org/drawingml/2006/table">
            <a:tbl>
              <a:tblPr firstRow="1" bandRow="1">
                <a:tableStyleId>{5940675A-B579-460E-94D1-54222C63F5DA}</a:tableStyleId>
              </a:tblPr>
              <a:tblGrid>
                <a:gridCol w="439936">
                  <a:extLst>
                    <a:ext uri="{9D8B030D-6E8A-4147-A177-3AD203B41FA5}">
                      <a16:colId xmlns="" xmlns:a16="http://schemas.microsoft.com/office/drawing/2014/main" val="2403557657"/>
                    </a:ext>
                  </a:extLst>
                </a:gridCol>
                <a:gridCol w="439936">
                  <a:extLst>
                    <a:ext uri="{9D8B030D-6E8A-4147-A177-3AD203B41FA5}">
                      <a16:colId xmlns="" xmlns:a16="http://schemas.microsoft.com/office/drawing/2014/main" val="3483481"/>
                    </a:ext>
                  </a:extLst>
                </a:gridCol>
                <a:gridCol w="439936">
                  <a:extLst>
                    <a:ext uri="{9D8B030D-6E8A-4147-A177-3AD203B41FA5}">
                      <a16:colId xmlns="" xmlns:a16="http://schemas.microsoft.com/office/drawing/2014/main" val="711156532"/>
                    </a:ext>
                  </a:extLst>
                </a:gridCol>
              </a:tblGrid>
              <a:tr h="329295">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extLst>
                  <a:ext uri="{0D108BD9-81ED-4DB2-BD59-A6C34878D82A}">
                    <a16:rowId xmlns="" xmlns:a16="http://schemas.microsoft.com/office/drawing/2014/main" val="2672244071"/>
                  </a:ext>
                </a:extLst>
              </a:tr>
              <a:tr h="329295">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extLst>
                  <a:ext uri="{0D108BD9-81ED-4DB2-BD59-A6C34878D82A}">
                    <a16:rowId xmlns="" xmlns:a16="http://schemas.microsoft.com/office/drawing/2014/main" val="2988869556"/>
                  </a:ext>
                </a:extLst>
              </a:tr>
              <a:tr h="329295">
                <a:tc>
                  <a:txBody>
                    <a:bodyPr/>
                    <a:lstStyle/>
                    <a:p>
                      <a:pPr algn="ctr"/>
                      <a:r>
                        <a:rPr lang="en-IN" sz="2000" b="1" dirty="0">
                          <a:solidFill>
                            <a:srgbClr val="FF0000"/>
                          </a:solidFill>
                          <a:latin typeface="Arial" panose="020B0604020202020204" pitchFamily="34" charset="0"/>
                          <a:cs typeface="Arial" panose="020B0604020202020204" pitchFamily="34" charset="0"/>
                        </a:rPr>
                        <a:t>X</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O</a:t>
                      </a:r>
                    </a:p>
                  </a:txBody>
                  <a:tcPr anchor="ctr"/>
                </a:tc>
                <a:tc>
                  <a:txBody>
                    <a:bodyPr/>
                    <a:lstStyle/>
                    <a:p>
                      <a:pPr algn="ctr"/>
                      <a:r>
                        <a:rPr lang="en-IN" sz="2000" b="1" dirty="0">
                          <a:solidFill>
                            <a:schemeClr val="tx1"/>
                          </a:solidFill>
                          <a:latin typeface="Arial" panose="020B0604020202020204" pitchFamily="34" charset="0"/>
                          <a:cs typeface="Arial" panose="020B0604020202020204" pitchFamily="34" charset="0"/>
                        </a:rPr>
                        <a:t>X</a:t>
                      </a:r>
                    </a:p>
                  </a:txBody>
                  <a:tcPr anchor="ctr"/>
                </a:tc>
                <a:extLst>
                  <a:ext uri="{0D108BD9-81ED-4DB2-BD59-A6C34878D82A}">
                    <a16:rowId xmlns="" xmlns:a16="http://schemas.microsoft.com/office/drawing/2014/main" val="3294778712"/>
                  </a:ext>
                </a:extLst>
              </a:tr>
            </a:tbl>
          </a:graphicData>
        </a:graphic>
      </p:graphicFrame>
      <p:sp>
        <p:nvSpPr>
          <p:cNvPr id="20" name="TextBox 19"/>
          <p:cNvSpPr txBox="1"/>
          <p:nvPr/>
        </p:nvSpPr>
        <p:spPr>
          <a:xfrm>
            <a:off x="3022628" y="2739556"/>
            <a:ext cx="828092" cy="476726"/>
          </a:xfrm>
          <a:prstGeom prst="roundRect">
            <a:avLst/>
          </a:prstGeom>
          <a:solidFill>
            <a:schemeClr val="tx2">
              <a:lumMod val="20000"/>
              <a:lumOff val="80000"/>
            </a:schemeClr>
          </a:solidFill>
        </p:spPr>
        <p:txBody>
          <a:bodyPr wrap="square" rtlCol="0">
            <a:spAutoFit/>
          </a:bodyPr>
          <a:lstStyle/>
          <a:p>
            <a:pPr algn="ctr"/>
            <a:r>
              <a:rPr lang="en-IN" sz="2200" dirty="0"/>
              <a:t>Min</a:t>
            </a:r>
          </a:p>
        </p:txBody>
      </p:sp>
      <p:sp>
        <p:nvSpPr>
          <p:cNvPr id="21" name="TextBox 20"/>
          <p:cNvSpPr txBox="1"/>
          <p:nvPr/>
        </p:nvSpPr>
        <p:spPr>
          <a:xfrm>
            <a:off x="1601692" y="2739556"/>
            <a:ext cx="1404156" cy="476726"/>
          </a:xfrm>
          <a:prstGeom prst="roundRect">
            <a:avLst/>
          </a:prstGeom>
          <a:solidFill>
            <a:schemeClr val="tx2">
              <a:lumMod val="20000"/>
              <a:lumOff val="80000"/>
            </a:schemeClr>
          </a:solidFill>
        </p:spPr>
        <p:txBody>
          <a:bodyPr wrap="square" rtlCol="0">
            <a:spAutoFit/>
          </a:bodyPr>
          <a:lstStyle/>
          <a:p>
            <a:pPr algn="ctr"/>
            <a:r>
              <a:rPr lang="en-IN" sz="2200" dirty="0"/>
              <a:t>Computer</a:t>
            </a:r>
          </a:p>
        </p:txBody>
      </p:sp>
      <p:sp>
        <p:nvSpPr>
          <p:cNvPr id="22" name="TextBox 21"/>
          <p:cNvSpPr txBox="1"/>
          <p:nvPr/>
        </p:nvSpPr>
        <p:spPr>
          <a:xfrm>
            <a:off x="3039408" y="1172540"/>
            <a:ext cx="828092" cy="476726"/>
          </a:xfrm>
          <a:prstGeom prst="roundRect">
            <a:avLst/>
          </a:prstGeom>
          <a:solidFill>
            <a:schemeClr val="tx2">
              <a:lumMod val="20000"/>
              <a:lumOff val="80000"/>
            </a:schemeClr>
          </a:solidFill>
        </p:spPr>
        <p:txBody>
          <a:bodyPr wrap="square" rtlCol="0">
            <a:spAutoFit/>
          </a:bodyPr>
          <a:lstStyle/>
          <a:p>
            <a:pPr algn="ctr"/>
            <a:r>
              <a:rPr lang="en-IN" sz="2200" dirty="0"/>
              <a:t>Max</a:t>
            </a:r>
          </a:p>
        </p:txBody>
      </p:sp>
      <p:sp>
        <p:nvSpPr>
          <p:cNvPr id="23" name="TextBox 22"/>
          <p:cNvSpPr txBox="1"/>
          <p:nvPr/>
        </p:nvSpPr>
        <p:spPr>
          <a:xfrm>
            <a:off x="1618472" y="1172540"/>
            <a:ext cx="1404156" cy="476726"/>
          </a:xfrm>
          <a:prstGeom prst="roundRect">
            <a:avLst/>
          </a:prstGeom>
          <a:solidFill>
            <a:schemeClr val="tx2">
              <a:lumMod val="20000"/>
              <a:lumOff val="80000"/>
            </a:schemeClr>
          </a:solidFill>
        </p:spPr>
        <p:txBody>
          <a:bodyPr wrap="square" rtlCol="0">
            <a:spAutoFit/>
          </a:bodyPr>
          <a:lstStyle/>
          <a:p>
            <a:pPr algn="ctr"/>
            <a:r>
              <a:rPr lang="en-IN" sz="2200" dirty="0"/>
              <a:t>Human</a:t>
            </a:r>
          </a:p>
        </p:txBody>
      </p:sp>
      <p:sp>
        <p:nvSpPr>
          <p:cNvPr id="24" name="TextBox 23"/>
          <p:cNvSpPr txBox="1"/>
          <p:nvPr/>
        </p:nvSpPr>
        <p:spPr>
          <a:xfrm>
            <a:off x="2975246" y="4365104"/>
            <a:ext cx="828092" cy="476726"/>
          </a:xfrm>
          <a:prstGeom prst="roundRect">
            <a:avLst/>
          </a:prstGeom>
          <a:solidFill>
            <a:schemeClr val="tx2">
              <a:lumMod val="20000"/>
              <a:lumOff val="80000"/>
            </a:schemeClr>
          </a:solidFill>
        </p:spPr>
        <p:txBody>
          <a:bodyPr wrap="square" rtlCol="0">
            <a:spAutoFit/>
          </a:bodyPr>
          <a:lstStyle/>
          <a:p>
            <a:pPr algn="ctr"/>
            <a:r>
              <a:rPr lang="en-IN" sz="2200" dirty="0"/>
              <a:t>Max</a:t>
            </a:r>
          </a:p>
        </p:txBody>
      </p:sp>
      <p:sp>
        <p:nvSpPr>
          <p:cNvPr id="25" name="TextBox 24"/>
          <p:cNvSpPr txBox="1"/>
          <p:nvPr/>
        </p:nvSpPr>
        <p:spPr>
          <a:xfrm>
            <a:off x="1554310" y="4365104"/>
            <a:ext cx="1404156" cy="476726"/>
          </a:xfrm>
          <a:prstGeom prst="roundRect">
            <a:avLst/>
          </a:prstGeom>
          <a:solidFill>
            <a:schemeClr val="tx2">
              <a:lumMod val="20000"/>
              <a:lumOff val="80000"/>
            </a:schemeClr>
          </a:solidFill>
        </p:spPr>
        <p:txBody>
          <a:bodyPr wrap="square" rtlCol="0">
            <a:spAutoFit/>
          </a:bodyPr>
          <a:lstStyle/>
          <a:p>
            <a:pPr algn="ctr"/>
            <a:r>
              <a:rPr lang="en-IN" sz="2200" dirty="0"/>
              <a:t>Human</a:t>
            </a:r>
          </a:p>
        </p:txBody>
      </p:sp>
      <p:sp>
        <p:nvSpPr>
          <p:cNvPr id="26" name="TextBox 25"/>
          <p:cNvSpPr txBox="1"/>
          <p:nvPr/>
        </p:nvSpPr>
        <p:spPr>
          <a:xfrm>
            <a:off x="2975246" y="5976460"/>
            <a:ext cx="828092" cy="476726"/>
          </a:xfrm>
          <a:prstGeom prst="roundRect">
            <a:avLst/>
          </a:prstGeom>
          <a:solidFill>
            <a:schemeClr val="tx2">
              <a:lumMod val="20000"/>
              <a:lumOff val="80000"/>
            </a:schemeClr>
          </a:solidFill>
        </p:spPr>
        <p:txBody>
          <a:bodyPr wrap="square" rtlCol="0">
            <a:spAutoFit/>
          </a:bodyPr>
          <a:lstStyle/>
          <a:p>
            <a:pPr algn="ctr"/>
            <a:r>
              <a:rPr lang="en-IN" sz="2200" dirty="0"/>
              <a:t>Min</a:t>
            </a:r>
          </a:p>
        </p:txBody>
      </p:sp>
      <p:sp>
        <p:nvSpPr>
          <p:cNvPr id="27" name="TextBox 26"/>
          <p:cNvSpPr txBox="1"/>
          <p:nvPr/>
        </p:nvSpPr>
        <p:spPr>
          <a:xfrm>
            <a:off x="1554310" y="5976460"/>
            <a:ext cx="1404156" cy="476726"/>
          </a:xfrm>
          <a:prstGeom prst="roundRect">
            <a:avLst/>
          </a:prstGeom>
          <a:solidFill>
            <a:schemeClr val="tx2">
              <a:lumMod val="20000"/>
              <a:lumOff val="80000"/>
            </a:schemeClr>
          </a:solidFill>
        </p:spPr>
        <p:txBody>
          <a:bodyPr wrap="square" rtlCol="0">
            <a:spAutoFit/>
          </a:bodyPr>
          <a:lstStyle/>
          <a:p>
            <a:pPr algn="ctr"/>
            <a:r>
              <a:rPr lang="en-IN" sz="2200" dirty="0"/>
              <a:t>Computer</a:t>
            </a:r>
          </a:p>
        </p:txBody>
      </p:sp>
      <p:cxnSp>
        <p:nvCxnSpPr>
          <p:cNvPr id="31" name="Straight Arrow Connector 30"/>
          <p:cNvCxnSpPr>
            <a:stCxn id="8" idx="2"/>
            <a:endCxn id="10" idx="0"/>
          </p:cNvCxnSpPr>
          <p:nvPr/>
        </p:nvCxnSpPr>
        <p:spPr>
          <a:xfrm>
            <a:off x="7024370" y="1951514"/>
            <a:ext cx="0" cy="4326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endCxn id="9" idx="0"/>
          </p:cNvCxnSpPr>
          <p:nvPr/>
        </p:nvCxnSpPr>
        <p:spPr>
          <a:xfrm flipH="1">
            <a:off x="5256456" y="1951514"/>
            <a:ext cx="1307596" cy="4326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endCxn id="11" idx="0"/>
          </p:cNvCxnSpPr>
          <p:nvPr/>
        </p:nvCxnSpPr>
        <p:spPr>
          <a:xfrm>
            <a:off x="7472478" y="1951514"/>
            <a:ext cx="1297639" cy="4289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endCxn id="12" idx="0"/>
          </p:cNvCxnSpPr>
          <p:nvPr/>
        </p:nvCxnSpPr>
        <p:spPr>
          <a:xfrm flipH="1">
            <a:off x="4510624" y="3569216"/>
            <a:ext cx="651018" cy="4294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p:cNvCxnSpPr>
            <a:endCxn id="13" idx="0"/>
          </p:cNvCxnSpPr>
          <p:nvPr/>
        </p:nvCxnSpPr>
        <p:spPr>
          <a:xfrm>
            <a:off x="5376064" y="3569216"/>
            <a:ext cx="659904" cy="4294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14" idx="0"/>
          </p:cNvCxnSpPr>
          <p:nvPr/>
        </p:nvCxnSpPr>
        <p:spPr>
          <a:xfrm flipH="1">
            <a:off x="8087070" y="3585250"/>
            <a:ext cx="555824" cy="4133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p:cNvCxnSpPr>
            <a:endCxn id="15" idx="0"/>
          </p:cNvCxnSpPr>
          <p:nvPr/>
        </p:nvCxnSpPr>
        <p:spPr>
          <a:xfrm>
            <a:off x="8918747" y="3585250"/>
            <a:ext cx="782729" cy="4133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a:stCxn id="16" idx="0"/>
          </p:cNvCxnSpPr>
          <p:nvPr/>
        </p:nvCxnSpPr>
        <p:spPr>
          <a:xfrm flipV="1">
            <a:off x="6043917" y="5211220"/>
            <a:ext cx="0" cy="401900"/>
          </a:xfrm>
          <a:prstGeom prst="straightConnector1">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flipV="1">
            <a:off x="9701475" y="5187340"/>
            <a:ext cx="0" cy="401900"/>
          </a:xfrm>
          <a:prstGeom prst="straightConnector1">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sp>
        <p:nvSpPr>
          <p:cNvPr id="52" name="Rounded Rectangle 51"/>
          <p:cNvSpPr/>
          <p:nvPr/>
        </p:nvSpPr>
        <p:spPr>
          <a:xfrm>
            <a:off x="7143180" y="2154042"/>
            <a:ext cx="523622" cy="18703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t>WIN</a:t>
            </a:r>
          </a:p>
        </p:txBody>
      </p:sp>
      <p:sp>
        <p:nvSpPr>
          <p:cNvPr id="53" name="Rounded Rectangle 52"/>
          <p:cNvSpPr/>
          <p:nvPr/>
        </p:nvSpPr>
        <p:spPr>
          <a:xfrm>
            <a:off x="7457104" y="3772166"/>
            <a:ext cx="523622" cy="18703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t>WIN</a:t>
            </a:r>
          </a:p>
        </p:txBody>
      </p:sp>
      <p:sp>
        <p:nvSpPr>
          <p:cNvPr id="54" name="Rounded Rectangle 53"/>
          <p:cNvSpPr/>
          <p:nvPr/>
        </p:nvSpPr>
        <p:spPr>
          <a:xfrm>
            <a:off x="3867500" y="3772628"/>
            <a:ext cx="523622" cy="18703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t>WIN</a:t>
            </a:r>
          </a:p>
        </p:txBody>
      </p:sp>
      <p:sp>
        <p:nvSpPr>
          <p:cNvPr id="55" name="Rounded Rectangle 54"/>
          <p:cNvSpPr/>
          <p:nvPr/>
        </p:nvSpPr>
        <p:spPr>
          <a:xfrm>
            <a:off x="5392507" y="5394584"/>
            <a:ext cx="523622" cy="18703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t>WIN</a:t>
            </a:r>
          </a:p>
        </p:txBody>
      </p:sp>
      <p:sp>
        <p:nvSpPr>
          <p:cNvPr id="56" name="Rounded Rectangle 55"/>
          <p:cNvSpPr/>
          <p:nvPr/>
        </p:nvSpPr>
        <p:spPr>
          <a:xfrm>
            <a:off x="9035503" y="5364948"/>
            <a:ext cx="523622" cy="18703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t>WIN</a:t>
            </a:r>
          </a:p>
        </p:txBody>
      </p:sp>
    </p:spTree>
    <p:extLst>
      <p:ext uri="{BB962C8B-B14F-4D97-AF65-F5344CB8AC3E}">
        <p14:creationId xmlns:p14="http://schemas.microsoft.com/office/powerpoint/2010/main" val="63099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par>
                                <p:cTn id="51" presetID="10"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10" presetClass="entr" presetSubtype="0" fill="hold"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500"/>
                                        <p:tgtEl>
                                          <p:spTgt spid="5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fade">
                                      <p:cBhvr>
                                        <p:cTn id="64" dur="500"/>
                                        <p:tgtEl>
                                          <p:spTgt spid="43"/>
                                        </p:tgtEl>
                                      </p:cBhvr>
                                    </p:animEffect>
                                  </p:childTnLst>
                                </p:cTn>
                              </p:par>
                              <p:par>
                                <p:cTn id="65" presetID="10"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500"/>
                                        <p:tgtEl>
                                          <p:spTgt spid="45"/>
                                        </p:tgtEl>
                                      </p:cBhvr>
                                    </p:animEffect>
                                  </p:childTnLst>
                                </p:cTn>
                              </p:par>
                              <p:par>
                                <p:cTn id="68" presetID="10" presetClass="entr" presetSubtype="0" fill="hold"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fade">
                                      <p:cBhvr>
                                        <p:cTn id="76" dur="500"/>
                                        <p:tgtEl>
                                          <p:spTgt spid="53"/>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fade">
                                      <p:cBhvr>
                                        <p:cTn id="87" dur="500"/>
                                        <p:tgtEl>
                                          <p:spTgt spid="49"/>
                                        </p:tgtEl>
                                      </p:cBhvr>
                                    </p:animEffect>
                                  </p:childTnLst>
                                </p:cTn>
                              </p:par>
                              <p:par>
                                <p:cTn id="88" presetID="10" presetClass="entr" presetSubtype="0" fill="hold" nodeType="with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fade">
                                      <p:cBhvr>
                                        <p:cTn id="90" dur="500"/>
                                        <p:tgtEl>
                                          <p:spTgt spid="1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fade">
                                      <p:cBhvr>
                                        <p:cTn id="93" dur="500"/>
                                        <p:tgtEl>
                                          <p:spTgt spid="5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fade">
                                      <p:cBhvr>
                                        <p:cTn id="98" dur="500"/>
                                        <p:tgtEl>
                                          <p:spTgt spid="51"/>
                                        </p:tgtEl>
                                      </p:cBhvr>
                                    </p:animEffect>
                                  </p:childTnLst>
                                </p:cTn>
                              </p:par>
                              <p:par>
                                <p:cTn id="99" presetID="10" presetClass="entr" presetSubtype="0" fill="hold"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6"/>
                                        </p:tgtEl>
                                        <p:attrNameLst>
                                          <p:attrName>style.visibility</p:attrName>
                                        </p:attrNameLst>
                                      </p:cBhvr>
                                      <p:to>
                                        <p:strVal val="visible"/>
                                      </p:to>
                                    </p:set>
                                    <p:animEffect transition="in" filter="fade">
                                      <p:cBhvr>
                                        <p:cTn id="104" dur="500"/>
                                        <p:tgtEl>
                                          <p:spTgt spid="56"/>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52" grpId="0" animBg="1"/>
      <p:bldP spid="53" grpId="0" animBg="1"/>
      <p:bldP spid="54" grpId="0" animBg="1"/>
      <p:bldP spid="55" grpId="0" animBg="1"/>
      <p:bldP spid="5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BDBF65-FD26-452A-92B4-B4074B133294}"/>
              </a:ext>
            </a:extLst>
          </p:cNvPr>
          <p:cNvSpPr>
            <a:spLocks noGrp="1"/>
          </p:cNvSpPr>
          <p:nvPr>
            <p:ph type="title"/>
          </p:nvPr>
        </p:nvSpPr>
        <p:spPr/>
        <p:txBody>
          <a:bodyPr/>
          <a:lstStyle/>
          <a:p>
            <a:r>
              <a:rPr lang="en-IN" dirty="0"/>
              <a:t>TSP</a:t>
            </a:r>
          </a:p>
        </p:txBody>
      </p:sp>
      <p:sp>
        <p:nvSpPr>
          <p:cNvPr id="3" name="Content Placeholder 2">
            <a:extLst>
              <a:ext uri="{FF2B5EF4-FFF2-40B4-BE49-F238E27FC236}">
                <a16:creationId xmlns:a16="http://schemas.microsoft.com/office/drawing/2014/main" xmlns="" id="{60272ABD-F0BD-42C9-8A98-8239628091EB}"/>
              </a:ext>
            </a:extLst>
          </p:cNvPr>
          <p:cNvSpPr>
            <a:spLocks noGrp="1"/>
          </p:cNvSpPr>
          <p:nvPr>
            <p:ph idx="1"/>
          </p:nvPr>
        </p:nvSpPr>
        <p:spPr/>
        <p:txBody>
          <a:bodyPr/>
          <a:lstStyle/>
          <a:p>
            <a:r>
              <a:rPr lang="en-US" dirty="0"/>
              <a:t>Travelling Salesman Problem states-</a:t>
            </a:r>
          </a:p>
          <a:p>
            <a:pPr lvl="1"/>
            <a:r>
              <a:rPr lang="en-US" dirty="0"/>
              <a:t>    A salesman has to visit every city exactly once.</a:t>
            </a:r>
          </a:p>
          <a:p>
            <a:pPr lvl="1"/>
            <a:r>
              <a:rPr lang="en-US" dirty="0"/>
              <a:t>    He has to come back to the city from where he starts his journey.</a:t>
            </a:r>
          </a:p>
          <a:p>
            <a:pPr lvl="1"/>
            <a:r>
              <a:rPr lang="en-US" dirty="0"/>
              <a:t>    What is the shortest possible route that the salesman must follow to complete his tour?</a:t>
            </a:r>
          </a:p>
          <a:p>
            <a:pPr marL="0" indent="0">
              <a:buNone/>
            </a:pPr>
            <a:endParaRPr lang="en-IN" dirty="0"/>
          </a:p>
        </p:txBody>
      </p:sp>
      <p:pic>
        <p:nvPicPr>
          <p:cNvPr id="5" name="Picture 4" descr="Diagram&#10;&#10;Description automatically generated">
            <a:extLst>
              <a:ext uri="{FF2B5EF4-FFF2-40B4-BE49-F238E27FC236}">
                <a16:creationId xmlns:a16="http://schemas.microsoft.com/office/drawing/2014/main" xmlns="" id="{51818216-8260-4E76-A58D-4F8A86A60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536" y="3054461"/>
            <a:ext cx="3986722" cy="3503858"/>
          </a:xfrm>
          <a:prstGeom prst="rect">
            <a:avLst/>
          </a:prstGeom>
        </p:spPr>
      </p:pic>
      <p:sp>
        <p:nvSpPr>
          <p:cNvPr id="7" name="TextBox 6">
            <a:extLst>
              <a:ext uri="{FF2B5EF4-FFF2-40B4-BE49-F238E27FC236}">
                <a16:creationId xmlns:a16="http://schemas.microsoft.com/office/drawing/2014/main" xmlns="" id="{F515BEA5-C3AD-46DC-B1A4-7A5562D4629B}"/>
              </a:ext>
            </a:extLst>
          </p:cNvPr>
          <p:cNvSpPr txBox="1"/>
          <p:nvPr/>
        </p:nvSpPr>
        <p:spPr>
          <a:xfrm>
            <a:off x="254000" y="4160059"/>
            <a:ext cx="6857014" cy="646331"/>
          </a:xfrm>
          <a:prstGeom prst="rect">
            <a:avLst/>
          </a:prstGeom>
          <a:noFill/>
        </p:spPr>
        <p:txBody>
          <a:bodyPr wrap="square">
            <a:spAutoFit/>
          </a:bodyPr>
          <a:lstStyle/>
          <a:p>
            <a:r>
              <a:rPr lang="en-US" dirty="0"/>
              <a:t>The following graph shows a set of cities and distance between every pair of cities-</a:t>
            </a:r>
            <a:endParaRPr lang="en-IN" dirty="0"/>
          </a:p>
        </p:txBody>
      </p:sp>
    </p:spTree>
    <p:extLst>
      <p:ext uri="{BB962C8B-B14F-4D97-AF65-F5344CB8AC3E}">
        <p14:creationId xmlns:p14="http://schemas.microsoft.com/office/powerpoint/2010/main" val="333552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2E0BDF-9E7D-4853-A25A-A6C2BFFCA7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46885E1-3D0F-40C4-A285-73ACE95CD7D3}"/>
              </a:ext>
            </a:extLst>
          </p:cNvPr>
          <p:cNvSpPr>
            <a:spLocks noGrp="1"/>
          </p:cNvSpPr>
          <p:nvPr>
            <p:ph idx="1"/>
          </p:nvPr>
        </p:nvSpPr>
        <p:spPr/>
        <p:txBody>
          <a:bodyPr/>
          <a:lstStyle/>
          <a:p>
            <a:pPr fontAlgn="base"/>
            <a:r>
              <a:rPr lang="en-US" dirty="0"/>
              <a:t>If salesman starting city is A, then a TSP tour in the graph is-</a:t>
            </a:r>
          </a:p>
          <a:p>
            <a:pPr fontAlgn="base"/>
            <a:r>
              <a:rPr lang="en-US" b="1" dirty="0"/>
              <a:t>A → B → D → C → A</a:t>
            </a:r>
            <a:endParaRPr lang="en-US" dirty="0"/>
          </a:p>
          <a:p>
            <a:pPr marL="0" indent="0" fontAlgn="base">
              <a:buNone/>
            </a:pPr>
            <a:r>
              <a:rPr lang="en-US" dirty="0"/>
              <a:t> </a:t>
            </a:r>
          </a:p>
          <a:p>
            <a:pPr fontAlgn="base"/>
            <a:r>
              <a:rPr lang="en-US" dirty="0"/>
              <a:t>Cost of the tour</a:t>
            </a:r>
          </a:p>
          <a:p>
            <a:pPr fontAlgn="base"/>
            <a:r>
              <a:rPr lang="en-US" dirty="0"/>
              <a:t>= 10 + 25 + 30 + 15</a:t>
            </a:r>
          </a:p>
          <a:p>
            <a:pPr fontAlgn="base"/>
            <a:r>
              <a:rPr lang="en-US" dirty="0"/>
              <a:t>= </a:t>
            </a:r>
            <a:r>
              <a:rPr lang="en-US" b="1" dirty="0"/>
              <a:t>80 units</a:t>
            </a:r>
            <a:endParaRPr lang="en-US" dirty="0"/>
          </a:p>
          <a:p>
            <a:endParaRPr lang="en-IN" dirty="0"/>
          </a:p>
        </p:txBody>
      </p:sp>
      <p:pic>
        <p:nvPicPr>
          <p:cNvPr id="4" name="Picture 3" descr="Diagram&#10;&#10;Description automatically generated">
            <a:extLst>
              <a:ext uri="{FF2B5EF4-FFF2-40B4-BE49-F238E27FC236}">
                <a16:creationId xmlns:a16="http://schemas.microsoft.com/office/drawing/2014/main" xmlns="" id="{AAFA6711-DAD7-4454-A050-E7CD248CF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80263"/>
            <a:ext cx="3986722" cy="3503858"/>
          </a:xfrm>
          <a:prstGeom prst="rect">
            <a:avLst/>
          </a:prstGeom>
        </p:spPr>
      </p:pic>
    </p:spTree>
    <p:extLst>
      <p:ext uri="{BB962C8B-B14F-4D97-AF65-F5344CB8AC3E}">
        <p14:creationId xmlns:p14="http://schemas.microsoft.com/office/powerpoint/2010/main" val="188348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5AD87F-3813-4A81-BA43-45FB2C021EEA}"/>
              </a:ext>
            </a:extLst>
          </p:cNvPr>
          <p:cNvSpPr>
            <a:spLocks noGrp="1"/>
          </p:cNvSpPr>
          <p:nvPr>
            <p:ph type="title"/>
          </p:nvPr>
        </p:nvSpPr>
        <p:spPr/>
        <p:txBody>
          <a:bodyPr/>
          <a:lstStyle/>
          <a:p>
            <a:r>
              <a:rPr lang="en-IN" dirty="0"/>
              <a:t>Problem:</a:t>
            </a:r>
          </a:p>
        </p:txBody>
      </p:sp>
      <p:sp>
        <p:nvSpPr>
          <p:cNvPr id="3" name="Content Placeholder 2">
            <a:extLst>
              <a:ext uri="{FF2B5EF4-FFF2-40B4-BE49-F238E27FC236}">
                <a16:creationId xmlns:a16="http://schemas.microsoft.com/office/drawing/2014/main" xmlns="" id="{19905D45-7ACF-47FE-B884-2A9520050EA3}"/>
              </a:ext>
            </a:extLst>
          </p:cNvPr>
          <p:cNvSpPr>
            <a:spLocks noGrp="1"/>
          </p:cNvSpPr>
          <p:nvPr>
            <p:ph idx="1"/>
          </p:nvPr>
        </p:nvSpPr>
        <p:spPr/>
        <p:txBody>
          <a:bodyPr/>
          <a:lstStyle/>
          <a:p>
            <a:r>
              <a:rPr lang="en-US" dirty="0"/>
              <a:t>Solve Travelling Salesman Problem using Branch and Bound Algorithm in the following graph-</a:t>
            </a:r>
            <a:endParaRPr lang="en-IN" dirty="0"/>
          </a:p>
        </p:txBody>
      </p:sp>
      <p:pic>
        <p:nvPicPr>
          <p:cNvPr id="5" name="Picture 4" descr="A picture containing text, sky&#10;&#10;Description automatically generated">
            <a:extLst>
              <a:ext uri="{FF2B5EF4-FFF2-40B4-BE49-F238E27FC236}">
                <a16:creationId xmlns:a16="http://schemas.microsoft.com/office/drawing/2014/main" xmlns="" id="{6898E528-9AE4-4281-9D4E-99B8DF84A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713" y="1879430"/>
            <a:ext cx="5084248" cy="3556339"/>
          </a:xfrm>
          <a:prstGeom prst="rect">
            <a:avLst/>
          </a:prstGeom>
        </p:spPr>
      </p:pic>
      <p:sp>
        <p:nvSpPr>
          <p:cNvPr id="7" name="TextBox 6">
            <a:extLst>
              <a:ext uri="{FF2B5EF4-FFF2-40B4-BE49-F238E27FC236}">
                <a16:creationId xmlns:a16="http://schemas.microsoft.com/office/drawing/2014/main" xmlns="" id="{3701E63C-6A50-43CF-998D-228794482ABC}"/>
              </a:ext>
            </a:extLst>
          </p:cNvPr>
          <p:cNvSpPr txBox="1"/>
          <p:nvPr/>
        </p:nvSpPr>
        <p:spPr>
          <a:xfrm>
            <a:off x="216193" y="2130615"/>
            <a:ext cx="6094520" cy="923330"/>
          </a:xfrm>
          <a:prstGeom prst="rect">
            <a:avLst/>
          </a:prstGeom>
          <a:noFill/>
        </p:spPr>
        <p:txBody>
          <a:bodyPr wrap="square">
            <a:spAutoFit/>
          </a:bodyPr>
          <a:lstStyle/>
          <a:p>
            <a:r>
              <a:rPr lang="en-US" b="1" u="sng" dirty="0">
                <a:effectLst/>
              </a:rPr>
              <a:t>Step-01:</a:t>
            </a:r>
            <a:endParaRPr lang="en-US" b="1" dirty="0"/>
          </a:p>
          <a:p>
            <a:r>
              <a:rPr lang="en-US" dirty="0"/>
              <a:t> </a:t>
            </a:r>
          </a:p>
          <a:p>
            <a:r>
              <a:rPr lang="en-US" dirty="0"/>
              <a:t>Write the initial cost matrix and reduce it-</a:t>
            </a:r>
          </a:p>
        </p:txBody>
      </p:sp>
      <p:pic>
        <p:nvPicPr>
          <p:cNvPr id="9" name="Picture 8" descr="A picture containing text, clock&#10;&#10;Description automatically generated">
            <a:extLst>
              <a:ext uri="{FF2B5EF4-FFF2-40B4-BE49-F238E27FC236}">
                <a16:creationId xmlns:a16="http://schemas.microsoft.com/office/drawing/2014/main" xmlns="" id="{7F5C1AA0-26B4-49C3-907C-C1AEE6114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17" y="3446753"/>
            <a:ext cx="3595965" cy="3027433"/>
          </a:xfrm>
          <a:prstGeom prst="rect">
            <a:avLst/>
          </a:prstGeom>
        </p:spPr>
      </p:pic>
    </p:spTree>
    <p:extLst>
      <p:ext uri="{BB962C8B-B14F-4D97-AF65-F5344CB8AC3E}">
        <p14:creationId xmlns:p14="http://schemas.microsoft.com/office/powerpoint/2010/main" val="3428164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F328ABF-F009-404F-B074-9429F372E4FF}"/>
              </a:ext>
            </a:extLst>
          </p:cNvPr>
          <p:cNvSpPr txBox="1"/>
          <p:nvPr/>
        </p:nvSpPr>
        <p:spPr>
          <a:xfrm>
            <a:off x="289510" y="0"/>
            <a:ext cx="9396027" cy="1015663"/>
          </a:xfrm>
          <a:prstGeom prst="rect">
            <a:avLst/>
          </a:prstGeom>
          <a:noFill/>
        </p:spPr>
        <p:txBody>
          <a:bodyPr wrap="square">
            <a:spAutoFit/>
          </a:bodyPr>
          <a:lstStyle/>
          <a:p>
            <a:r>
              <a:rPr lang="en-US" sz="2400" b="1" dirty="0">
                <a:solidFill>
                  <a:srgbClr val="C00000"/>
                </a:solidFill>
              </a:rPr>
              <a:t>Rules</a:t>
            </a:r>
            <a:endParaRPr lang="en-US" dirty="0"/>
          </a:p>
          <a:p>
            <a:r>
              <a:rPr lang="en-US" dirty="0"/>
              <a:t>    To reduce a matrix, perform the row reduction and column reduction of the matrix separately.</a:t>
            </a:r>
          </a:p>
          <a:p>
            <a:r>
              <a:rPr lang="en-US" dirty="0"/>
              <a:t>    A row or a column is said to be reduced if it contains at least one entry ‘0’ in it.</a:t>
            </a:r>
          </a:p>
        </p:txBody>
      </p:sp>
      <p:pic>
        <p:nvPicPr>
          <p:cNvPr id="6" name="Picture 5" descr="A picture containing text, clock&#10;&#10;Description automatically generated">
            <a:extLst>
              <a:ext uri="{FF2B5EF4-FFF2-40B4-BE49-F238E27FC236}">
                <a16:creationId xmlns:a16="http://schemas.microsoft.com/office/drawing/2014/main" xmlns="" id="{BE33BC94-D701-40A9-8CF7-D191B95A1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024" y="872299"/>
            <a:ext cx="2978909" cy="2507935"/>
          </a:xfrm>
          <a:prstGeom prst="rect">
            <a:avLst/>
          </a:prstGeom>
        </p:spPr>
      </p:pic>
      <p:sp>
        <p:nvSpPr>
          <p:cNvPr id="8" name="TextBox 7">
            <a:extLst>
              <a:ext uri="{FF2B5EF4-FFF2-40B4-BE49-F238E27FC236}">
                <a16:creationId xmlns:a16="http://schemas.microsoft.com/office/drawing/2014/main" xmlns="" id="{20568DD9-8E12-4C71-9CC0-6518EBFB19F5}"/>
              </a:ext>
            </a:extLst>
          </p:cNvPr>
          <p:cNvSpPr txBox="1"/>
          <p:nvPr/>
        </p:nvSpPr>
        <p:spPr>
          <a:xfrm>
            <a:off x="620808" y="1553161"/>
            <a:ext cx="5265087" cy="4462760"/>
          </a:xfrm>
          <a:prstGeom prst="rect">
            <a:avLst/>
          </a:prstGeom>
          <a:noFill/>
        </p:spPr>
        <p:txBody>
          <a:bodyPr wrap="square">
            <a:spAutoFit/>
          </a:bodyPr>
          <a:lstStyle/>
          <a:p>
            <a:r>
              <a:rPr lang="en-US" b="1" u="sng" dirty="0">
                <a:solidFill>
                  <a:srgbClr val="C00000"/>
                </a:solidFill>
                <a:effectLst/>
              </a:rPr>
              <a:t>Row Reduction-</a:t>
            </a:r>
            <a:endParaRPr lang="en-US" b="1" dirty="0">
              <a:solidFill>
                <a:srgbClr val="C00000"/>
              </a:solidFill>
            </a:endParaRPr>
          </a:p>
          <a:p>
            <a:r>
              <a:rPr lang="en-US" sz="1400" dirty="0"/>
              <a:t> </a:t>
            </a:r>
          </a:p>
          <a:p>
            <a:r>
              <a:rPr lang="en-US" sz="1400" dirty="0"/>
              <a:t>Consider the rows of above matrix one by one.</a:t>
            </a:r>
          </a:p>
          <a:p>
            <a:r>
              <a:rPr lang="en-US" sz="1400" dirty="0"/>
              <a:t> </a:t>
            </a:r>
          </a:p>
          <a:p>
            <a:r>
              <a:rPr lang="en-US" sz="1400" dirty="0"/>
              <a:t>If the row already contains an entry ‘0’, then-</a:t>
            </a:r>
          </a:p>
          <a:p>
            <a:pPr lvl="1">
              <a:buFont typeface="Arial" panose="020B0604020202020204" pitchFamily="34" charset="0"/>
              <a:buChar char="•"/>
            </a:pPr>
            <a:r>
              <a:rPr lang="en-US" sz="1400" dirty="0"/>
              <a:t>There is no need to reduce that row.</a:t>
            </a:r>
          </a:p>
          <a:p>
            <a:r>
              <a:rPr lang="en-US" sz="1400" dirty="0"/>
              <a:t> </a:t>
            </a:r>
          </a:p>
          <a:p>
            <a:r>
              <a:rPr lang="en-US" sz="1400" dirty="0"/>
              <a:t>If the row does not contains an entry ‘0’, then-</a:t>
            </a:r>
          </a:p>
          <a:p>
            <a:pPr lvl="1">
              <a:buFont typeface="Arial" panose="020B0604020202020204" pitchFamily="34" charset="0"/>
              <a:buChar char="•"/>
            </a:pPr>
            <a:r>
              <a:rPr lang="en-US" sz="1400" dirty="0"/>
              <a:t>Reduce that particular row.</a:t>
            </a:r>
          </a:p>
          <a:p>
            <a:pPr lvl="1">
              <a:buFont typeface="Arial" panose="020B0604020202020204" pitchFamily="34" charset="0"/>
              <a:buChar char="•"/>
            </a:pPr>
            <a:r>
              <a:rPr lang="en-US" sz="1400" dirty="0"/>
              <a:t>Select the least value element from that row.</a:t>
            </a:r>
          </a:p>
          <a:p>
            <a:pPr lvl="1">
              <a:buFont typeface="Arial" panose="020B0604020202020204" pitchFamily="34" charset="0"/>
              <a:buChar char="•"/>
            </a:pPr>
            <a:r>
              <a:rPr lang="en-US" sz="1400" dirty="0"/>
              <a:t>Subtract that element from each element of that row.</a:t>
            </a:r>
          </a:p>
          <a:p>
            <a:pPr lvl="1">
              <a:buFont typeface="Arial" panose="020B0604020202020204" pitchFamily="34" charset="0"/>
              <a:buChar char="•"/>
            </a:pPr>
            <a:r>
              <a:rPr lang="en-US" sz="1400" dirty="0"/>
              <a:t>This will create an entry ‘0’ in that row, thus reducing that row.</a:t>
            </a:r>
          </a:p>
          <a:p>
            <a:r>
              <a:rPr lang="en-US" sz="1400" dirty="0"/>
              <a:t> </a:t>
            </a:r>
          </a:p>
          <a:p>
            <a:r>
              <a:rPr lang="en-US" sz="1400" dirty="0"/>
              <a:t>Following this, we have-</a:t>
            </a:r>
          </a:p>
          <a:p>
            <a:pPr lvl="1">
              <a:buFont typeface="Arial" panose="020B0604020202020204" pitchFamily="34" charset="0"/>
              <a:buChar char="•"/>
            </a:pPr>
            <a:r>
              <a:rPr lang="en-US" sz="1400" dirty="0"/>
              <a:t>Reduce the elements of row-1 by 4.</a:t>
            </a:r>
          </a:p>
          <a:p>
            <a:pPr lvl="1">
              <a:buFont typeface="Arial" panose="020B0604020202020204" pitchFamily="34" charset="0"/>
              <a:buChar char="•"/>
            </a:pPr>
            <a:r>
              <a:rPr lang="en-US" sz="1400" dirty="0"/>
              <a:t>Reduce the elements of row-2 by 5.</a:t>
            </a:r>
          </a:p>
          <a:p>
            <a:pPr lvl="1">
              <a:buFont typeface="Arial" panose="020B0604020202020204" pitchFamily="34" charset="0"/>
              <a:buChar char="•"/>
            </a:pPr>
            <a:r>
              <a:rPr lang="en-US" sz="1400" dirty="0"/>
              <a:t>Reduce the elements of row-3 by 6.</a:t>
            </a:r>
          </a:p>
          <a:p>
            <a:pPr lvl="1">
              <a:buFont typeface="Arial" panose="020B0604020202020204" pitchFamily="34" charset="0"/>
              <a:buChar char="•"/>
            </a:pPr>
            <a:r>
              <a:rPr lang="en-US" sz="1400" dirty="0"/>
              <a:t>Reduce the elements of row-4 by 2.</a:t>
            </a:r>
          </a:p>
          <a:p>
            <a:r>
              <a:rPr lang="en-US" sz="1400" dirty="0"/>
              <a:t> </a:t>
            </a:r>
          </a:p>
          <a:p>
            <a:r>
              <a:rPr lang="en-US" sz="1400" dirty="0"/>
              <a:t>Performing this, we obtain the following row-reduced matrix-</a:t>
            </a:r>
          </a:p>
        </p:txBody>
      </p:sp>
      <p:pic>
        <p:nvPicPr>
          <p:cNvPr id="9" name="Picture 8" descr="A picture containing text, clock&#10;&#10;Description automatically generated">
            <a:extLst>
              <a:ext uri="{FF2B5EF4-FFF2-40B4-BE49-F238E27FC236}">
                <a16:creationId xmlns:a16="http://schemas.microsoft.com/office/drawing/2014/main" xmlns="" id="{101D89D0-3217-48A9-918A-C45906E79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024" y="3915052"/>
            <a:ext cx="2978909" cy="2507935"/>
          </a:xfrm>
          <a:prstGeom prst="rect">
            <a:avLst/>
          </a:prstGeom>
        </p:spPr>
      </p:pic>
    </p:spTree>
    <p:extLst>
      <p:ext uri="{BB962C8B-B14F-4D97-AF65-F5344CB8AC3E}">
        <p14:creationId xmlns:p14="http://schemas.microsoft.com/office/powerpoint/2010/main" val="181921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6176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19F6A-881D-4A3C-89F0-552C2018B568}"/>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xmlns="" id="{6DD083FA-3D86-4B8F-B89E-9FAD15C7BFC9}"/>
              </a:ext>
            </a:extLst>
          </p:cNvPr>
          <p:cNvSpPr txBox="1"/>
          <p:nvPr/>
        </p:nvSpPr>
        <p:spPr>
          <a:xfrm>
            <a:off x="273662" y="665827"/>
            <a:ext cx="5740893" cy="4247317"/>
          </a:xfrm>
          <a:prstGeom prst="rect">
            <a:avLst/>
          </a:prstGeom>
          <a:noFill/>
        </p:spPr>
        <p:txBody>
          <a:bodyPr wrap="square">
            <a:spAutoFit/>
          </a:bodyPr>
          <a:lstStyle/>
          <a:p>
            <a:r>
              <a:rPr lang="en-US" b="1" u="sng" dirty="0">
                <a:solidFill>
                  <a:srgbClr val="C00000"/>
                </a:solidFill>
                <a:effectLst/>
              </a:rPr>
              <a:t>Column Reduction-</a:t>
            </a:r>
            <a:endParaRPr lang="en-US" b="1" dirty="0">
              <a:solidFill>
                <a:srgbClr val="C00000"/>
              </a:solidFill>
            </a:endParaRPr>
          </a:p>
          <a:p>
            <a:r>
              <a:rPr lang="en-US" sz="1400" dirty="0"/>
              <a:t>Consider the columns of above row-reduced matrix one by one.</a:t>
            </a:r>
          </a:p>
          <a:p>
            <a:r>
              <a:rPr lang="en-US" sz="1400" dirty="0"/>
              <a:t> </a:t>
            </a:r>
          </a:p>
          <a:p>
            <a:r>
              <a:rPr lang="en-US" sz="1400" dirty="0"/>
              <a:t>If the column already contains an entry ‘0’, then-</a:t>
            </a:r>
          </a:p>
          <a:p>
            <a:pPr lvl="1">
              <a:buFont typeface="Arial" panose="020B0604020202020204" pitchFamily="34" charset="0"/>
              <a:buChar char="•"/>
            </a:pPr>
            <a:r>
              <a:rPr lang="en-US" sz="1400" dirty="0"/>
              <a:t>There is no need to reduce that column.</a:t>
            </a:r>
          </a:p>
          <a:p>
            <a:r>
              <a:rPr lang="en-US" sz="1400" dirty="0"/>
              <a:t> </a:t>
            </a:r>
          </a:p>
          <a:p>
            <a:r>
              <a:rPr lang="en-US" sz="1400" dirty="0"/>
              <a:t>If the column does not contains an entry ‘0’, then-</a:t>
            </a:r>
          </a:p>
          <a:p>
            <a:pPr lvl="1">
              <a:buFont typeface="Arial" panose="020B0604020202020204" pitchFamily="34" charset="0"/>
              <a:buChar char="•"/>
            </a:pPr>
            <a:r>
              <a:rPr lang="en-US" sz="1400" dirty="0"/>
              <a:t>Reduce that particular column.</a:t>
            </a:r>
          </a:p>
          <a:p>
            <a:pPr lvl="1">
              <a:buFont typeface="Arial" panose="020B0604020202020204" pitchFamily="34" charset="0"/>
              <a:buChar char="•"/>
            </a:pPr>
            <a:r>
              <a:rPr lang="en-US" sz="1400" dirty="0"/>
              <a:t>Select the least value element from that column.</a:t>
            </a:r>
          </a:p>
          <a:p>
            <a:pPr lvl="1">
              <a:buFont typeface="Arial" panose="020B0604020202020204" pitchFamily="34" charset="0"/>
              <a:buChar char="•"/>
            </a:pPr>
            <a:r>
              <a:rPr lang="en-US" sz="1400" dirty="0"/>
              <a:t>Subtract that element from each element of that column.</a:t>
            </a:r>
          </a:p>
          <a:p>
            <a:pPr lvl="1">
              <a:buFont typeface="Arial" panose="020B0604020202020204" pitchFamily="34" charset="0"/>
              <a:buChar char="•"/>
            </a:pPr>
            <a:r>
              <a:rPr lang="en-US" sz="1400" dirty="0"/>
              <a:t>This will create an entry ‘0’ in that column, thus reducing that column.</a:t>
            </a:r>
          </a:p>
          <a:p>
            <a:r>
              <a:rPr lang="en-US" sz="1400" dirty="0"/>
              <a:t> </a:t>
            </a:r>
          </a:p>
          <a:p>
            <a:r>
              <a:rPr lang="en-US" sz="1400" dirty="0"/>
              <a:t>Following this, we have-</a:t>
            </a:r>
          </a:p>
          <a:p>
            <a:pPr lvl="1">
              <a:buFont typeface="Arial" panose="020B0604020202020204" pitchFamily="34" charset="0"/>
              <a:buChar char="•"/>
            </a:pPr>
            <a:r>
              <a:rPr lang="en-US" sz="1400" dirty="0"/>
              <a:t>There is no need to reduce column-1.</a:t>
            </a:r>
          </a:p>
          <a:p>
            <a:pPr lvl="1">
              <a:buFont typeface="Arial" panose="020B0604020202020204" pitchFamily="34" charset="0"/>
              <a:buChar char="•"/>
            </a:pPr>
            <a:r>
              <a:rPr lang="en-US" sz="1400" dirty="0"/>
              <a:t>There is no need to reduce column-2.</a:t>
            </a:r>
          </a:p>
          <a:p>
            <a:pPr lvl="1">
              <a:buFont typeface="Arial" panose="020B0604020202020204" pitchFamily="34" charset="0"/>
              <a:buChar char="•"/>
            </a:pPr>
            <a:r>
              <a:rPr lang="en-US" sz="1400" dirty="0"/>
              <a:t>Reduce the elements of column-3 by 1.</a:t>
            </a:r>
          </a:p>
          <a:p>
            <a:pPr lvl="1">
              <a:buFont typeface="Arial" panose="020B0604020202020204" pitchFamily="34" charset="0"/>
              <a:buChar char="•"/>
            </a:pPr>
            <a:r>
              <a:rPr lang="en-US" sz="1400" dirty="0"/>
              <a:t>There is no need to reduce column-4.</a:t>
            </a:r>
          </a:p>
          <a:p>
            <a:r>
              <a:rPr lang="en-US" sz="1400" dirty="0"/>
              <a:t> </a:t>
            </a:r>
          </a:p>
          <a:p>
            <a:r>
              <a:rPr lang="en-US" sz="1400" dirty="0"/>
              <a:t>Performing this, we obtain the following column-reduced matrix-</a:t>
            </a:r>
          </a:p>
        </p:txBody>
      </p:sp>
      <p:pic>
        <p:nvPicPr>
          <p:cNvPr id="7" name="Picture 6" descr="A picture containing text, clock&#10;&#10;Description automatically generated">
            <a:extLst>
              <a:ext uri="{FF2B5EF4-FFF2-40B4-BE49-F238E27FC236}">
                <a16:creationId xmlns:a16="http://schemas.microsoft.com/office/drawing/2014/main" xmlns="" id="{CBCDEEB1-EC77-44EB-8280-5B6B50167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619" y="3826276"/>
            <a:ext cx="2978909" cy="2507935"/>
          </a:xfrm>
          <a:prstGeom prst="rect">
            <a:avLst/>
          </a:prstGeom>
        </p:spPr>
      </p:pic>
      <p:pic>
        <p:nvPicPr>
          <p:cNvPr id="9" name="Picture 8" descr="A picture containing text, clock&#10;&#10;Description automatically generated">
            <a:extLst>
              <a:ext uri="{FF2B5EF4-FFF2-40B4-BE49-F238E27FC236}">
                <a16:creationId xmlns:a16="http://schemas.microsoft.com/office/drawing/2014/main" xmlns="" id="{0AE8ED06-B029-40B0-9E9C-78E32AA13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2187" y="1047564"/>
            <a:ext cx="2978909" cy="2507935"/>
          </a:xfrm>
          <a:prstGeom prst="rect">
            <a:avLst/>
          </a:prstGeom>
        </p:spPr>
      </p:pic>
      <p:sp>
        <p:nvSpPr>
          <p:cNvPr id="11" name="TextBox 10">
            <a:extLst>
              <a:ext uri="{FF2B5EF4-FFF2-40B4-BE49-F238E27FC236}">
                <a16:creationId xmlns:a16="http://schemas.microsoft.com/office/drawing/2014/main" xmlns="" id="{73DBC893-077F-4DEA-8200-86F6F14383C2}"/>
              </a:ext>
            </a:extLst>
          </p:cNvPr>
          <p:cNvSpPr txBox="1"/>
          <p:nvPr/>
        </p:nvSpPr>
        <p:spPr>
          <a:xfrm>
            <a:off x="273662" y="5257562"/>
            <a:ext cx="5822338" cy="1600438"/>
          </a:xfrm>
          <a:prstGeom prst="rect">
            <a:avLst/>
          </a:prstGeom>
          <a:noFill/>
        </p:spPr>
        <p:txBody>
          <a:bodyPr wrap="square">
            <a:spAutoFit/>
          </a:bodyPr>
          <a:lstStyle/>
          <a:p>
            <a:r>
              <a:rPr lang="en-US" sz="1400" dirty="0"/>
              <a:t>Finally, the initial distance matrix is completely reduced.</a:t>
            </a:r>
          </a:p>
          <a:p>
            <a:r>
              <a:rPr lang="en-US" sz="1400" dirty="0"/>
              <a:t>Now, we calculate the cost of node-1 by adding all the reduction elements.</a:t>
            </a:r>
          </a:p>
          <a:p>
            <a:r>
              <a:rPr lang="en-US" sz="1400" dirty="0"/>
              <a:t> </a:t>
            </a:r>
          </a:p>
          <a:p>
            <a:r>
              <a:rPr lang="en-US" sz="1400" dirty="0"/>
              <a:t>Cost(1)</a:t>
            </a:r>
          </a:p>
          <a:p>
            <a:r>
              <a:rPr lang="en-US" sz="1400" dirty="0"/>
              <a:t>= Sum of all reduction elements</a:t>
            </a:r>
          </a:p>
          <a:p>
            <a:r>
              <a:rPr lang="en-US" sz="1400" dirty="0"/>
              <a:t>= 4 + 5 + 6 + 2 + 1</a:t>
            </a:r>
          </a:p>
          <a:p>
            <a:r>
              <a:rPr lang="en-US" sz="1400" dirty="0"/>
              <a:t>= </a:t>
            </a:r>
            <a:r>
              <a:rPr lang="en-US" sz="1400" b="1" dirty="0"/>
              <a:t>18</a:t>
            </a:r>
          </a:p>
        </p:txBody>
      </p:sp>
    </p:spTree>
    <p:extLst>
      <p:ext uri="{BB962C8B-B14F-4D97-AF65-F5344CB8AC3E}">
        <p14:creationId xmlns:p14="http://schemas.microsoft.com/office/powerpoint/2010/main" val="3432971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BDDDB-4692-43C9-9107-8CE8EC909B3E}"/>
              </a:ext>
            </a:extLst>
          </p:cNvPr>
          <p:cNvSpPr>
            <a:spLocks noGrp="1"/>
          </p:cNvSpPr>
          <p:nvPr>
            <p:ph type="title"/>
          </p:nvPr>
        </p:nvSpPr>
        <p:spPr>
          <a:xfrm>
            <a:off x="254000" y="235315"/>
            <a:ext cx="11684000" cy="808037"/>
          </a:xfrm>
        </p:spPr>
        <p:txBody>
          <a:bodyPr>
            <a:noAutofit/>
          </a:bodyPr>
          <a:lstStyle/>
          <a:p>
            <a:r>
              <a:rPr lang="en-US" sz="1600" b="1" dirty="0"/>
              <a:t/>
            </a:r>
            <a:br>
              <a:rPr lang="en-US" sz="1600" b="1" dirty="0"/>
            </a:br>
            <a:r>
              <a:rPr lang="en-US" sz="1600" b="1" u="sng" dirty="0">
                <a:solidFill>
                  <a:srgbClr val="C00000"/>
                </a:solidFill>
              </a:rPr>
              <a:t>Step-02:</a:t>
            </a:r>
            <a:r>
              <a:rPr lang="en-US" sz="1600" dirty="0"/>
              <a:t/>
            </a:r>
            <a:br>
              <a:rPr lang="en-US" sz="1600" dirty="0"/>
            </a:br>
            <a:r>
              <a:rPr lang="en-US" sz="1600" dirty="0"/>
              <a:t>We consider all other vertices one by one.</a:t>
            </a:r>
            <a:br>
              <a:rPr lang="en-US" sz="1600" dirty="0"/>
            </a:br>
            <a:r>
              <a:rPr lang="en-US" sz="1600" dirty="0"/>
              <a:t>We select the best vertex where we can land upon to minimize the tour cost.</a:t>
            </a:r>
            <a:br>
              <a:rPr lang="en-US" sz="1600" dirty="0"/>
            </a:br>
            <a:endParaRPr lang="en-IN" sz="1600" dirty="0"/>
          </a:p>
        </p:txBody>
      </p:sp>
      <p:sp>
        <p:nvSpPr>
          <p:cNvPr id="5" name="TextBox 4">
            <a:extLst>
              <a:ext uri="{FF2B5EF4-FFF2-40B4-BE49-F238E27FC236}">
                <a16:creationId xmlns:a16="http://schemas.microsoft.com/office/drawing/2014/main" xmlns="" id="{0686AED8-DA89-48B9-944B-CAE9C3E41536}"/>
              </a:ext>
            </a:extLst>
          </p:cNvPr>
          <p:cNvSpPr txBox="1"/>
          <p:nvPr/>
        </p:nvSpPr>
        <p:spPr>
          <a:xfrm>
            <a:off x="254000" y="1047461"/>
            <a:ext cx="6094520" cy="3077766"/>
          </a:xfrm>
          <a:prstGeom prst="rect">
            <a:avLst/>
          </a:prstGeom>
          <a:noFill/>
        </p:spPr>
        <p:txBody>
          <a:bodyPr wrap="square">
            <a:spAutoFit/>
          </a:bodyPr>
          <a:lstStyle/>
          <a:p>
            <a:r>
              <a:rPr lang="en-US" sz="1600" dirty="0"/>
              <a:t> </a:t>
            </a:r>
          </a:p>
          <a:p>
            <a:r>
              <a:rPr lang="en-US" sz="1600" b="1" u="sng" dirty="0">
                <a:effectLst/>
              </a:rPr>
              <a:t>Choosing To Go To Vertex-B: Node-2 (Path A → B)</a:t>
            </a:r>
            <a:endParaRPr lang="en-US" sz="1600" b="1" dirty="0"/>
          </a:p>
          <a:p>
            <a:r>
              <a:rPr lang="en-US" sz="1600" dirty="0"/>
              <a:t> </a:t>
            </a:r>
          </a:p>
          <a:p>
            <a:pPr>
              <a:buFont typeface="Arial" panose="020B0604020202020204" pitchFamily="34" charset="0"/>
              <a:buChar char="•"/>
            </a:pPr>
            <a:r>
              <a:rPr lang="en-US" sz="1600" dirty="0"/>
              <a:t>From the reduced matrix of step-01, M[A,B] = 0</a:t>
            </a:r>
          </a:p>
          <a:p>
            <a:pPr>
              <a:buFont typeface="Arial" panose="020B0604020202020204" pitchFamily="34" charset="0"/>
              <a:buChar char="•"/>
            </a:pPr>
            <a:r>
              <a:rPr lang="en-US" sz="1600" dirty="0"/>
              <a:t>Set row-A and column-B to </a:t>
            </a:r>
            <a:r>
              <a:rPr lang="en-US" sz="1100" dirty="0">
                <a:effectLst/>
              </a:rPr>
              <a:t>∞</a:t>
            </a:r>
            <a:endParaRPr lang="en-US" sz="1600" dirty="0"/>
          </a:p>
          <a:p>
            <a:pPr>
              <a:buFont typeface="Arial" panose="020B0604020202020204" pitchFamily="34" charset="0"/>
              <a:buChar char="•"/>
            </a:pPr>
            <a:r>
              <a:rPr lang="en-US" sz="1600" dirty="0"/>
              <a:t>Set M[B,A] = </a:t>
            </a:r>
            <a:r>
              <a:rPr lang="en-US" sz="1100" dirty="0">
                <a:effectLst/>
              </a:rPr>
              <a:t>∞</a:t>
            </a:r>
            <a:endParaRPr lang="en-US" sz="1600" dirty="0"/>
          </a:p>
          <a:p>
            <a:r>
              <a:rPr lang="en-US" sz="1600" dirty="0"/>
              <a:t> </a:t>
            </a:r>
          </a:p>
          <a:p>
            <a:r>
              <a:rPr lang="en-US" sz="1600" dirty="0"/>
              <a:t>Now, resulting cost matrix is-</a:t>
            </a:r>
          </a:p>
          <a:p>
            <a:pPr>
              <a:buFont typeface="Arial" panose="020B0604020202020204" pitchFamily="34" charset="0"/>
              <a:buChar char="•"/>
            </a:pPr>
            <a:endParaRPr lang="en-US" sz="1600" dirty="0"/>
          </a:p>
          <a:p>
            <a:pPr>
              <a:buFont typeface="Arial" panose="020B0604020202020204" pitchFamily="34" charset="0"/>
              <a:buChar char="•"/>
            </a:pPr>
            <a:r>
              <a:rPr lang="en-US" sz="1600" dirty="0"/>
              <a:t>We reduce this matrix.</a:t>
            </a:r>
          </a:p>
          <a:p>
            <a:pPr>
              <a:buFont typeface="Arial" panose="020B0604020202020204" pitchFamily="34" charset="0"/>
              <a:buChar char="•"/>
            </a:pPr>
            <a:r>
              <a:rPr lang="en-US" sz="1600" dirty="0"/>
              <a:t>Then, we find out the cost of node-02.</a:t>
            </a:r>
          </a:p>
          <a:p>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xmlns="" id="{DADBD73E-EECE-4654-93FA-50429FFBF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4187" y="905524"/>
            <a:ext cx="2409826" cy="2028826"/>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xmlns="" id="{29D60560-6448-4A7E-A483-2ABA5CF91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607" y="2595396"/>
            <a:ext cx="2409825" cy="2028825"/>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xmlns="" id="{C558C98B-CF8C-4120-B411-6661515769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606" y="4796126"/>
            <a:ext cx="2409825" cy="2028825"/>
          </a:xfrm>
          <a:prstGeom prst="rect">
            <a:avLst/>
          </a:prstGeom>
        </p:spPr>
      </p:pic>
      <p:sp>
        <p:nvSpPr>
          <p:cNvPr id="15" name="TextBox 14">
            <a:extLst>
              <a:ext uri="{FF2B5EF4-FFF2-40B4-BE49-F238E27FC236}">
                <a16:creationId xmlns:a16="http://schemas.microsoft.com/office/drawing/2014/main" xmlns="" id="{B85CCCB0-51B4-46B0-BEDF-450F11261823}"/>
              </a:ext>
            </a:extLst>
          </p:cNvPr>
          <p:cNvSpPr txBox="1"/>
          <p:nvPr/>
        </p:nvSpPr>
        <p:spPr>
          <a:xfrm>
            <a:off x="254000" y="3896494"/>
            <a:ext cx="6094520" cy="1077218"/>
          </a:xfrm>
          <a:prstGeom prst="rect">
            <a:avLst/>
          </a:prstGeom>
          <a:noFill/>
        </p:spPr>
        <p:txBody>
          <a:bodyPr wrap="square">
            <a:spAutoFit/>
          </a:bodyPr>
          <a:lstStyle/>
          <a:p>
            <a:r>
              <a:rPr lang="en-US" sz="1600" dirty="0"/>
              <a:t>Cost(2)</a:t>
            </a:r>
          </a:p>
          <a:p>
            <a:r>
              <a:rPr lang="en-US" sz="1600" dirty="0"/>
              <a:t>= Cost(1) + Sum of reduction elements + M[A,B]</a:t>
            </a:r>
          </a:p>
          <a:p>
            <a:r>
              <a:rPr lang="en-US" sz="1600" dirty="0"/>
              <a:t>= 18 + (13 + 5) + 0</a:t>
            </a:r>
          </a:p>
          <a:p>
            <a:r>
              <a:rPr lang="en-US" sz="1600" dirty="0"/>
              <a:t>= 36</a:t>
            </a:r>
          </a:p>
        </p:txBody>
      </p:sp>
      <p:sp>
        <p:nvSpPr>
          <p:cNvPr id="17" name="TextBox 16">
            <a:extLst>
              <a:ext uri="{FF2B5EF4-FFF2-40B4-BE49-F238E27FC236}">
                <a16:creationId xmlns:a16="http://schemas.microsoft.com/office/drawing/2014/main" xmlns="" id="{888168BF-278A-4224-87BC-EC4B123522A7}"/>
              </a:ext>
            </a:extLst>
          </p:cNvPr>
          <p:cNvSpPr txBox="1"/>
          <p:nvPr/>
        </p:nvSpPr>
        <p:spPr>
          <a:xfrm>
            <a:off x="8791113" y="3792763"/>
            <a:ext cx="3229252" cy="2169825"/>
          </a:xfrm>
          <a:prstGeom prst="rect">
            <a:avLst/>
          </a:prstGeom>
          <a:noFill/>
        </p:spPr>
        <p:txBody>
          <a:bodyPr wrap="square">
            <a:spAutoFit/>
          </a:bodyPr>
          <a:lstStyle/>
          <a:p>
            <a:r>
              <a:rPr lang="en-US" sz="1100" b="1" u="sng" dirty="0">
                <a:effectLst/>
              </a:rPr>
              <a:t>Column Reduction-</a:t>
            </a:r>
            <a:endParaRPr lang="en-US" sz="1100" b="1" dirty="0"/>
          </a:p>
          <a:p>
            <a:r>
              <a:rPr lang="en-US" sz="1100" dirty="0"/>
              <a:t> </a:t>
            </a:r>
          </a:p>
          <a:p>
            <a:pPr>
              <a:buFont typeface="Arial" panose="020B0604020202020204" pitchFamily="34" charset="0"/>
              <a:buChar char="•"/>
            </a:pPr>
            <a:r>
              <a:rPr lang="en-US" sz="1100" dirty="0"/>
              <a:t>Reduce the elements of column-1 by 5.</a:t>
            </a:r>
          </a:p>
          <a:p>
            <a:pPr>
              <a:buFont typeface="Arial" panose="020B0604020202020204" pitchFamily="34" charset="0"/>
              <a:buChar char="•"/>
            </a:pPr>
            <a:r>
              <a:rPr lang="en-US" sz="1100" dirty="0"/>
              <a:t>We can not reduce column-2 as all its elements are </a:t>
            </a:r>
            <a:r>
              <a:rPr lang="en-US" sz="1100" dirty="0">
                <a:effectLst/>
              </a:rPr>
              <a:t>∞.</a:t>
            </a:r>
            <a:endParaRPr lang="en-US" sz="1100" dirty="0"/>
          </a:p>
          <a:p>
            <a:pPr>
              <a:buFont typeface="Arial" panose="020B0604020202020204" pitchFamily="34" charset="0"/>
              <a:buChar char="•"/>
            </a:pPr>
            <a:r>
              <a:rPr lang="en-US" sz="1100" dirty="0"/>
              <a:t>There is no need to reduce column-3.</a:t>
            </a:r>
          </a:p>
          <a:p>
            <a:pPr>
              <a:buFont typeface="Arial" panose="020B0604020202020204" pitchFamily="34" charset="0"/>
              <a:buChar char="•"/>
            </a:pPr>
            <a:r>
              <a:rPr lang="en-US" sz="1100" dirty="0"/>
              <a:t>There is no need to reduce column-4.</a:t>
            </a:r>
          </a:p>
          <a:p>
            <a:r>
              <a:rPr lang="en-US" sz="1100" b="1" u="sng" dirty="0">
                <a:effectLst/>
              </a:rPr>
              <a:t>Row Reduction-</a:t>
            </a:r>
            <a:endParaRPr lang="en-US" sz="1100" b="1" dirty="0"/>
          </a:p>
          <a:p>
            <a:r>
              <a:rPr lang="en-US" sz="1100" dirty="0"/>
              <a:t> </a:t>
            </a:r>
          </a:p>
          <a:p>
            <a:pPr>
              <a:buFont typeface="Arial" panose="020B0604020202020204" pitchFamily="34" charset="0"/>
              <a:buChar char="•"/>
            </a:pPr>
            <a:r>
              <a:rPr lang="en-US" sz="1100" dirty="0"/>
              <a:t>We can not reduce row-1 as all its elements are </a:t>
            </a:r>
            <a:r>
              <a:rPr lang="en-US" sz="900" dirty="0">
                <a:effectLst/>
              </a:rPr>
              <a:t>∞.</a:t>
            </a:r>
            <a:endParaRPr lang="en-US" sz="1100" dirty="0"/>
          </a:p>
          <a:p>
            <a:pPr>
              <a:buFont typeface="Arial" panose="020B0604020202020204" pitchFamily="34" charset="0"/>
              <a:buChar char="•"/>
            </a:pPr>
            <a:r>
              <a:rPr lang="en-US" sz="1100" dirty="0"/>
              <a:t>Reduce all the elements of row-2 by 13.</a:t>
            </a:r>
          </a:p>
          <a:p>
            <a:pPr>
              <a:buFont typeface="Arial" panose="020B0604020202020204" pitchFamily="34" charset="0"/>
              <a:buChar char="•"/>
            </a:pPr>
            <a:r>
              <a:rPr lang="en-US" sz="1100" dirty="0"/>
              <a:t>There is no need to reduce row-3.</a:t>
            </a:r>
          </a:p>
          <a:p>
            <a:pPr>
              <a:buFont typeface="Arial" panose="020B0604020202020204" pitchFamily="34" charset="0"/>
              <a:buChar char="•"/>
            </a:pPr>
            <a:r>
              <a:rPr lang="en-US" sz="1100" dirty="0"/>
              <a:t>There is no need to reduce row-4.</a:t>
            </a:r>
          </a:p>
        </p:txBody>
      </p:sp>
    </p:spTree>
    <p:extLst>
      <p:ext uri="{BB962C8B-B14F-4D97-AF65-F5344CB8AC3E}">
        <p14:creationId xmlns:p14="http://schemas.microsoft.com/office/powerpoint/2010/main" val="4137014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F97DA3-B44C-4782-B288-1B1E162C6FEB}"/>
              </a:ext>
            </a:extLst>
          </p:cNvPr>
          <p:cNvSpPr>
            <a:spLocks noGrp="1"/>
          </p:cNvSpPr>
          <p:nvPr>
            <p:ph type="title"/>
          </p:nvPr>
        </p:nvSpPr>
        <p:spPr/>
        <p:txBody>
          <a:bodyPr/>
          <a:lstStyle/>
          <a:p>
            <a:endParaRPr lang="en-IN"/>
          </a:p>
        </p:txBody>
      </p:sp>
      <p:sp>
        <p:nvSpPr>
          <p:cNvPr id="7" name="TextBox 6">
            <a:extLst>
              <a:ext uri="{FF2B5EF4-FFF2-40B4-BE49-F238E27FC236}">
                <a16:creationId xmlns:a16="http://schemas.microsoft.com/office/drawing/2014/main" xmlns="" id="{6580E0A2-94EF-4A80-A9DA-81FEE21C2BA6}"/>
              </a:ext>
            </a:extLst>
          </p:cNvPr>
          <p:cNvSpPr txBox="1"/>
          <p:nvPr/>
        </p:nvSpPr>
        <p:spPr>
          <a:xfrm>
            <a:off x="254000" y="1061712"/>
            <a:ext cx="6094520" cy="2031325"/>
          </a:xfrm>
          <a:prstGeom prst="rect">
            <a:avLst/>
          </a:prstGeom>
          <a:noFill/>
        </p:spPr>
        <p:txBody>
          <a:bodyPr wrap="square">
            <a:spAutoFit/>
          </a:bodyPr>
          <a:lstStyle/>
          <a:p>
            <a:r>
              <a:rPr lang="en-US" b="1" u="sng" dirty="0">
                <a:effectLst/>
              </a:rPr>
              <a:t>Choosing To Go To Vertex-C: Node-3 (Path A → C)</a:t>
            </a:r>
            <a:endParaRPr lang="en-US" b="1" dirty="0"/>
          </a:p>
          <a:p>
            <a:r>
              <a:rPr lang="en-US" dirty="0"/>
              <a:t> </a:t>
            </a:r>
          </a:p>
          <a:p>
            <a:pPr>
              <a:buFont typeface="Arial" panose="020B0604020202020204" pitchFamily="34" charset="0"/>
              <a:buChar char="•"/>
            </a:pPr>
            <a:r>
              <a:rPr lang="en-US" dirty="0"/>
              <a:t>From the reduced matrix of step-01, M[A,C] = 7</a:t>
            </a:r>
          </a:p>
          <a:p>
            <a:pPr>
              <a:buFont typeface="Arial" panose="020B0604020202020204" pitchFamily="34" charset="0"/>
              <a:buChar char="•"/>
            </a:pPr>
            <a:r>
              <a:rPr lang="en-US" dirty="0"/>
              <a:t>Set row-A and column-C to </a:t>
            </a:r>
            <a:r>
              <a:rPr lang="en-US" sz="1200" dirty="0">
                <a:effectLst/>
              </a:rPr>
              <a:t>∞</a:t>
            </a:r>
            <a:endParaRPr lang="en-US" dirty="0"/>
          </a:p>
          <a:p>
            <a:pPr>
              <a:buFont typeface="Arial" panose="020B0604020202020204" pitchFamily="34" charset="0"/>
              <a:buChar char="•"/>
            </a:pPr>
            <a:r>
              <a:rPr lang="en-US" dirty="0"/>
              <a:t>Set M[C,A] = </a:t>
            </a:r>
            <a:r>
              <a:rPr lang="en-US" sz="1200" dirty="0">
                <a:effectLst/>
              </a:rPr>
              <a:t>∞</a:t>
            </a:r>
            <a:endParaRPr lang="en-US" dirty="0"/>
          </a:p>
          <a:p>
            <a:r>
              <a:rPr lang="en-US" dirty="0"/>
              <a:t> </a:t>
            </a:r>
          </a:p>
          <a:p>
            <a:r>
              <a:rPr lang="en-US" dirty="0"/>
              <a:t>Now, resulting cost matrix is-</a:t>
            </a:r>
          </a:p>
        </p:txBody>
      </p:sp>
      <p:pic>
        <p:nvPicPr>
          <p:cNvPr id="9" name="Picture 8" descr="Graphical user interface, application&#10;&#10;Description automatically generated">
            <a:extLst>
              <a:ext uri="{FF2B5EF4-FFF2-40B4-BE49-F238E27FC236}">
                <a16:creationId xmlns:a16="http://schemas.microsoft.com/office/drawing/2014/main" xmlns="" id="{F61C62A4-724D-4A67-BB5E-D463CD5DF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244" y="914401"/>
            <a:ext cx="2409825" cy="2028825"/>
          </a:xfrm>
          <a:prstGeom prst="rect">
            <a:avLst/>
          </a:prstGeom>
        </p:spPr>
      </p:pic>
      <p:sp>
        <p:nvSpPr>
          <p:cNvPr id="11" name="TextBox 10">
            <a:extLst>
              <a:ext uri="{FF2B5EF4-FFF2-40B4-BE49-F238E27FC236}">
                <a16:creationId xmlns:a16="http://schemas.microsoft.com/office/drawing/2014/main" xmlns="" id="{174B8077-4A17-4C82-9BE9-F40FE25E78FD}"/>
              </a:ext>
            </a:extLst>
          </p:cNvPr>
          <p:cNvSpPr txBox="1"/>
          <p:nvPr/>
        </p:nvSpPr>
        <p:spPr>
          <a:xfrm>
            <a:off x="254000" y="3240348"/>
            <a:ext cx="6094520" cy="1200329"/>
          </a:xfrm>
          <a:prstGeom prst="rect">
            <a:avLst/>
          </a:prstGeom>
          <a:noFill/>
        </p:spPr>
        <p:txBody>
          <a:bodyPr wrap="square">
            <a:spAutoFit/>
          </a:bodyPr>
          <a:lstStyle/>
          <a:p>
            <a:r>
              <a:rPr lang="en-US" dirty="0"/>
              <a:t>Cost(3)</a:t>
            </a:r>
          </a:p>
          <a:p>
            <a:r>
              <a:rPr lang="en-US" dirty="0"/>
              <a:t>= Cost(1) + Sum of reduction elements + M[A,C]</a:t>
            </a:r>
          </a:p>
          <a:p>
            <a:r>
              <a:rPr lang="en-US" dirty="0"/>
              <a:t>= 18 + 0 + 7</a:t>
            </a:r>
          </a:p>
          <a:p>
            <a:r>
              <a:rPr lang="en-US" dirty="0"/>
              <a:t>= 25</a:t>
            </a:r>
          </a:p>
        </p:txBody>
      </p:sp>
      <p:sp>
        <p:nvSpPr>
          <p:cNvPr id="13" name="TextBox 12">
            <a:extLst>
              <a:ext uri="{FF2B5EF4-FFF2-40B4-BE49-F238E27FC236}">
                <a16:creationId xmlns:a16="http://schemas.microsoft.com/office/drawing/2014/main" xmlns="" id="{FB57C500-5B4C-4189-977A-E7F948E2225B}"/>
              </a:ext>
            </a:extLst>
          </p:cNvPr>
          <p:cNvSpPr txBox="1"/>
          <p:nvPr/>
        </p:nvSpPr>
        <p:spPr>
          <a:xfrm>
            <a:off x="7619260" y="3751263"/>
            <a:ext cx="6094520" cy="2523768"/>
          </a:xfrm>
          <a:prstGeom prst="rect">
            <a:avLst/>
          </a:prstGeom>
          <a:noFill/>
        </p:spPr>
        <p:txBody>
          <a:bodyPr wrap="square">
            <a:spAutoFit/>
          </a:bodyPr>
          <a:lstStyle/>
          <a:p>
            <a:r>
              <a:rPr lang="en-US" sz="1050" b="1" u="sng" dirty="0">
                <a:effectLst/>
              </a:rPr>
              <a:t>Row Reduction-</a:t>
            </a:r>
            <a:endParaRPr lang="en-US" sz="1050" b="1" dirty="0"/>
          </a:p>
          <a:p>
            <a:r>
              <a:rPr lang="en-US" sz="1050" dirty="0"/>
              <a:t> </a:t>
            </a:r>
          </a:p>
          <a:p>
            <a:pPr>
              <a:buFont typeface="Arial" panose="020B0604020202020204" pitchFamily="34" charset="0"/>
              <a:buChar char="•"/>
            </a:pPr>
            <a:r>
              <a:rPr lang="en-US" sz="1050" dirty="0"/>
              <a:t>We can not reduce row-1 as all its elements are </a:t>
            </a:r>
            <a:r>
              <a:rPr lang="en-US" sz="800" dirty="0">
                <a:effectLst/>
              </a:rPr>
              <a:t>∞.</a:t>
            </a:r>
            <a:endParaRPr lang="en-US" sz="1050" dirty="0"/>
          </a:p>
          <a:p>
            <a:pPr>
              <a:buFont typeface="Arial" panose="020B0604020202020204" pitchFamily="34" charset="0"/>
              <a:buChar char="•"/>
            </a:pPr>
            <a:r>
              <a:rPr lang="en-US" sz="1050" dirty="0"/>
              <a:t>There is no need to reduce row-2.</a:t>
            </a:r>
          </a:p>
          <a:p>
            <a:pPr>
              <a:buFont typeface="Arial" panose="020B0604020202020204" pitchFamily="34" charset="0"/>
              <a:buChar char="•"/>
            </a:pPr>
            <a:r>
              <a:rPr lang="en-US" sz="1050" dirty="0"/>
              <a:t>There is no need to reduce row-3.</a:t>
            </a:r>
          </a:p>
          <a:p>
            <a:pPr>
              <a:buFont typeface="Arial" panose="020B0604020202020204" pitchFamily="34" charset="0"/>
              <a:buChar char="•"/>
            </a:pPr>
            <a:r>
              <a:rPr lang="en-US" sz="1050" dirty="0"/>
              <a:t>There is no need to reduce row-4.</a:t>
            </a:r>
          </a:p>
          <a:p>
            <a:r>
              <a:rPr lang="en-US" sz="1050" dirty="0"/>
              <a:t> </a:t>
            </a:r>
          </a:p>
          <a:p>
            <a:r>
              <a:rPr lang="en-US" sz="1050" dirty="0"/>
              <a:t>Thus, the matrix is already row-reduced.</a:t>
            </a:r>
          </a:p>
          <a:p>
            <a:r>
              <a:rPr lang="en-US" sz="1050" dirty="0"/>
              <a:t> </a:t>
            </a:r>
          </a:p>
          <a:p>
            <a:r>
              <a:rPr lang="en-US" sz="1050" b="1" u="sng" dirty="0">
                <a:effectLst/>
              </a:rPr>
              <a:t>Column Reduction-</a:t>
            </a:r>
            <a:endParaRPr lang="en-US" sz="1050" b="1" dirty="0"/>
          </a:p>
          <a:p>
            <a:r>
              <a:rPr lang="en-US" sz="1050" dirty="0"/>
              <a:t> </a:t>
            </a:r>
          </a:p>
          <a:p>
            <a:pPr>
              <a:buFont typeface="Arial" panose="020B0604020202020204" pitchFamily="34" charset="0"/>
              <a:buChar char="•"/>
            </a:pPr>
            <a:r>
              <a:rPr lang="en-US" sz="1050" dirty="0"/>
              <a:t>There is no need to reduce column-1.</a:t>
            </a:r>
          </a:p>
          <a:p>
            <a:pPr>
              <a:buFont typeface="Arial" panose="020B0604020202020204" pitchFamily="34" charset="0"/>
              <a:buChar char="•"/>
            </a:pPr>
            <a:r>
              <a:rPr lang="en-US" sz="1050" dirty="0"/>
              <a:t>There is no need to reduce column-2.</a:t>
            </a:r>
          </a:p>
          <a:p>
            <a:pPr>
              <a:buFont typeface="Arial" panose="020B0604020202020204" pitchFamily="34" charset="0"/>
              <a:buChar char="•"/>
            </a:pPr>
            <a:r>
              <a:rPr lang="en-US" sz="1050" dirty="0"/>
              <a:t>We can not reduce column-3 as all its elements are </a:t>
            </a:r>
            <a:r>
              <a:rPr lang="en-US" sz="800" dirty="0">
                <a:effectLst/>
              </a:rPr>
              <a:t>∞.</a:t>
            </a:r>
            <a:endParaRPr lang="en-US" sz="1050" dirty="0"/>
          </a:p>
          <a:p>
            <a:pPr>
              <a:buFont typeface="Arial" panose="020B0604020202020204" pitchFamily="34" charset="0"/>
              <a:buChar char="•"/>
            </a:pPr>
            <a:r>
              <a:rPr lang="en-US" sz="1050" dirty="0"/>
              <a:t>There is no need to reduce column-4.</a:t>
            </a:r>
          </a:p>
        </p:txBody>
      </p:sp>
    </p:spTree>
    <p:extLst>
      <p:ext uri="{BB962C8B-B14F-4D97-AF65-F5344CB8AC3E}">
        <p14:creationId xmlns:p14="http://schemas.microsoft.com/office/powerpoint/2010/main" val="3128150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B5FCE4-D572-4557-AF91-147027FBB87F}"/>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xmlns="" id="{FDA22A88-FD35-4A3A-9DC1-562232C2E6E1}"/>
              </a:ext>
            </a:extLst>
          </p:cNvPr>
          <p:cNvSpPr txBox="1"/>
          <p:nvPr/>
        </p:nvSpPr>
        <p:spPr>
          <a:xfrm>
            <a:off x="162017" y="1043957"/>
            <a:ext cx="6094520" cy="2031325"/>
          </a:xfrm>
          <a:prstGeom prst="rect">
            <a:avLst/>
          </a:prstGeom>
          <a:noFill/>
        </p:spPr>
        <p:txBody>
          <a:bodyPr wrap="square">
            <a:spAutoFit/>
          </a:bodyPr>
          <a:lstStyle/>
          <a:p>
            <a:r>
              <a:rPr lang="en-US" b="1" u="sng" dirty="0">
                <a:effectLst/>
              </a:rPr>
              <a:t>Choosing To Go To Vertex-D: Node-4 (Path A → D)</a:t>
            </a:r>
            <a:endParaRPr lang="en-US" b="1" dirty="0"/>
          </a:p>
          <a:p>
            <a:r>
              <a:rPr lang="en-US" dirty="0"/>
              <a:t> </a:t>
            </a:r>
          </a:p>
          <a:p>
            <a:pPr>
              <a:buFont typeface="Arial" panose="020B0604020202020204" pitchFamily="34" charset="0"/>
              <a:buChar char="•"/>
            </a:pPr>
            <a:r>
              <a:rPr lang="en-US" dirty="0"/>
              <a:t>From the reduced matrix of step-01, M[A,D] = 3</a:t>
            </a:r>
          </a:p>
          <a:p>
            <a:pPr>
              <a:buFont typeface="Arial" panose="020B0604020202020204" pitchFamily="34" charset="0"/>
              <a:buChar char="•"/>
            </a:pPr>
            <a:r>
              <a:rPr lang="en-US" dirty="0"/>
              <a:t>Set row-A and column-D to </a:t>
            </a:r>
            <a:r>
              <a:rPr lang="en-US" sz="1200" dirty="0">
                <a:effectLst/>
              </a:rPr>
              <a:t>∞</a:t>
            </a:r>
            <a:endParaRPr lang="en-US" dirty="0"/>
          </a:p>
          <a:p>
            <a:pPr>
              <a:buFont typeface="Arial" panose="020B0604020202020204" pitchFamily="34" charset="0"/>
              <a:buChar char="•"/>
            </a:pPr>
            <a:r>
              <a:rPr lang="en-US" dirty="0"/>
              <a:t>Set M[D,A] = </a:t>
            </a:r>
            <a:r>
              <a:rPr lang="en-US" sz="1200" dirty="0">
                <a:effectLst/>
              </a:rPr>
              <a:t>∞</a:t>
            </a:r>
            <a:endParaRPr lang="en-US" dirty="0"/>
          </a:p>
          <a:p>
            <a:r>
              <a:rPr lang="en-US" dirty="0"/>
              <a:t> </a:t>
            </a:r>
          </a:p>
          <a:p>
            <a:r>
              <a:rPr lang="en-US" dirty="0"/>
              <a:t>Now, resulting cost matrix is-</a:t>
            </a:r>
          </a:p>
        </p:txBody>
      </p:sp>
      <p:pic>
        <p:nvPicPr>
          <p:cNvPr id="9" name="Picture 8" descr="Graphical user interface, application&#10;&#10;Description automatically generated">
            <a:extLst>
              <a:ext uri="{FF2B5EF4-FFF2-40B4-BE49-F238E27FC236}">
                <a16:creationId xmlns:a16="http://schemas.microsoft.com/office/drawing/2014/main" xmlns="" id="{C8BBB501-79FA-4E57-8EB0-F6112BDDB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914" y="914401"/>
            <a:ext cx="2409825" cy="2028825"/>
          </a:xfrm>
          <a:prstGeom prst="rect">
            <a:avLst/>
          </a:prstGeom>
        </p:spPr>
      </p:pic>
      <p:sp>
        <p:nvSpPr>
          <p:cNvPr id="11" name="TextBox 10">
            <a:extLst>
              <a:ext uri="{FF2B5EF4-FFF2-40B4-BE49-F238E27FC236}">
                <a16:creationId xmlns:a16="http://schemas.microsoft.com/office/drawing/2014/main" xmlns="" id="{DD204851-4993-4A7D-9E93-D2494CB449F4}"/>
              </a:ext>
            </a:extLst>
          </p:cNvPr>
          <p:cNvSpPr txBox="1"/>
          <p:nvPr/>
        </p:nvSpPr>
        <p:spPr>
          <a:xfrm>
            <a:off x="8098654" y="3677082"/>
            <a:ext cx="3717525" cy="2123658"/>
          </a:xfrm>
          <a:prstGeom prst="rect">
            <a:avLst/>
          </a:prstGeom>
          <a:noFill/>
        </p:spPr>
        <p:txBody>
          <a:bodyPr wrap="square">
            <a:spAutoFit/>
          </a:bodyPr>
          <a:lstStyle/>
          <a:p>
            <a:r>
              <a:rPr lang="en-US" sz="1100" b="1" u="sng">
                <a:effectLst/>
              </a:rPr>
              <a:t>Row Reduction-</a:t>
            </a:r>
            <a:endParaRPr lang="en-US" sz="1100" b="1"/>
          </a:p>
          <a:p>
            <a:r>
              <a:rPr lang="en-US" sz="1100"/>
              <a:t> </a:t>
            </a:r>
          </a:p>
          <a:p>
            <a:pPr>
              <a:buFont typeface="Arial" panose="020B0604020202020204" pitchFamily="34" charset="0"/>
              <a:buChar char="•"/>
            </a:pPr>
            <a:r>
              <a:rPr lang="en-US" sz="1100"/>
              <a:t>We can not reduce row-1 as all its elements are </a:t>
            </a:r>
            <a:r>
              <a:rPr lang="en-US" sz="900">
                <a:effectLst/>
              </a:rPr>
              <a:t>∞.</a:t>
            </a:r>
            <a:endParaRPr lang="en-US" sz="1100"/>
          </a:p>
          <a:p>
            <a:pPr>
              <a:buFont typeface="Arial" panose="020B0604020202020204" pitchFamily="34" charset="0"/>
              <a:buChar char="•"/>
            </a:pPr>
            <a:r>
              <a:rPr lang="en-US" sz="1100"/>
              <a:t>There is no need to reduce row-2.</a:t>
            </a:r>
          </a:p>
          <a:p>
            <a:pPr>
              <a:buFont typeface="Arial" panose="020B0604020202020204" pitchFamily="34" charset="0"/>
              <a:buChar char="•"/>
            </a:pPr>
            <a:r>
              <a:rPr lang="en-US" sz="1100"/>
              <a:t>Reduce all the elements of row-3 by 5.</a:t>
            </a:r>
          </a:p>
          <a:p>
            <a:pPr>
              <a:buFont typeface="Arial" panose="020B0604020202020204" pitchFamily="34" charset="0"/>
              <a:buChar char="•"/>
            </a:pPr>
            <a:r>
              <a:rPr lang="en-US" sz="1100"/>
              <a:t>There is no need to reduce row-4.</a:t>
            </a:r>
          </a:p>
          <a:p>
            <a:r>
              <a:rPr lang="en-US" sz="1100" b="1" u="sng">
                <a:effectLst/>
              </a:rPr>
              <a:t>Column Reduction-</a:t>
            </a:r>
            <a:endParaRPr lang="en-US" sz="1100" b="1"/>
          </a:p>
          <a:p>
            <a:r>
              <a:rPr lang="en-US" sz="1100"/>
              <a:t> </a:t>
            </a:r>
          </a:p>
          <a:p>
            <a:pPr>
              <a:buFont typeface="Arial" panose="020B0604020202020204" pitchFamily="34" charset="0"/>
              <a:buChar char="•"/>
            </a:pPr>
            <a:r>
              <a:rPr lang="en-US" sz="1100"/>
              <a:t>There is no need to reduce column-1.</a:t>
            </a:r>
          </a:p>
          <a:p>
            <a:pPr>
              <a:buFont typeface="Arial" panose="020B0604020202020204" pitchFamily="34" charset="0"/>
              <a:buChar char="•"/>
            </a:pPr>
            <a:r>
              <a:rPr lang="en-US" sz="1100"/>
              <a:t>There is no need to reduce column-2.</a:t>
            </a:r>
          </a:p>
          <a:p>
            <a:pPr>
              <a:buFont typeface="Arial" panose="020B0604020202020204" pitchFamily="34" charset="0"/>
              <a:buChar char="•"/>
            </a:pPr>
            <a:r>
              <a:rPr lang="en-US" sz="1100"/>
              <a:t>There is no need to reduce column-3.</a:t>
            </a:r>
          </a:p>
          <a:p>
            <a:pPr>
              <a:buFont typeface="Arial" panose="020B0604020202020204" pitchFamily="34" charset="0"/>
              <a:buChar char="•"/>
            </a:pPr>
            <a:r>
              <a:rPr lang="en-US" sz="1100"/>
              <a:t>We can not reduce column-4 as all its elements are </a:t>
            </a:r>
            <a:r>
              <a:rPr lang="en-US" sz="1100">
                <a:effectLst/>
              </a:rPr>
              <a:t>∞.</a:t>
            </a:r>
            <a:endParaRPr lang="en-US" sz="1100" dirty="0"/>
          </a:p>
        </p:txBody>
      </p:sp>
      <p:sp>
        <p:nvSpPr>
          <p:cNvPr id="13" name="TextBox 12">
            <a:extLst>
              <a:ext uri="{FF2B5EF4-FFF2-40B4-BE49-F238E27FC236}">
                <a16:creationId xmlns:a16="http://schemas.microsoft.com/office/drawing/2014/main" xmlns="" id="{9E7721C0-D48F-4C79-A464-6C16A4259BCE}"/>
              </a:ext>
            </a:extLst>
          </p:cNvPr>
          <p:cNvSpPr txBox="1"/>
          <p:nvPr/>
        </p:nvSpPr>
        <p:spPr>
          <a:xfrm>
            <a:off x="162017" y="3429000"/>
            <a:ext cx="6094520" cy="1200329"/>
          </a:xfrm>
          <a:prstGeom prst="rect">
            <a:avLst/>
          </a:prstGeom>
          <a:noFill/>
        </p:spPr>
        <p:txBody>
          <a:bodyPr wrap="square">
            <a:spAutoFit/>
          </a:bodyPr>
          <a:lstStyle/>
          <a:p>
            <a:r>
              <a:rPr lang="en-US" dirty="0"/>
              <a:t>Cost(4)</a:t>
            </a:r>
          </a:p>
          <a:p>
            <a:r>
              <a:rPr lang="en-US" dirty="0"/>
              <a:t>= Cost(1) + Sum of reduction elements + M[A,D]</a:t>
            </a:r>
          </a:p>
          <a:p>
            <a:r>
              <a:rPr lang="en-US" dirty="0"/>
              <a:t>= 18 + 5 + 3</a:t>
            </a:r>
          </a:p>
          <a:p>
            <a:r>
              <a:rPr lang="en-US" dirty="0"/>
              <a:t>= 26</a:t>
            </a:r>
          </a:p>
        </p:txBody>
      </p:sp>
    </p:spTree>
    <p:extLst>
      <p:ext uri="{BB962C8B-B14F-4D97-AF65-F5344CB8AC3E}">
        <p14:creationId xmlns:p14="http://schemas.microsoft.com/office/powerpoint/2010/main" val="181366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2E78C3-BAEE-4BEE-BD46-2264F77F77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8C3A675-A8AD-4AFB-AF6A-4E940DA66935}"/>
              </a:ext>
            </a:extLst>
          </p:cNvPr>
          <p:cNvSpPr>
            <a:spLocks noGrp="1"/>
          </p:cNvSpPr>
          <p:nvPr>
            <p:ph idx="1"/>
          </p:nvPr>
        </p:nvSpPr>
        <p:spPr/>
        <p:txBody>
          <a:bodyPr/>
          <a:lstStyle/>
          <a:p>
            <a:r>
              <a:rPr lang="en-US" b="1" dirty="0"/>
              <a:t>Thus, we have-</a:t>
            </a:r>
            <a:endParaRPr lang="en-US" dirty="0"/>
          </a:p>
          <a:p>
            <a:pPr>
              <a:buFont typeface="Arial" panose="020B0604020202020204" pitchFamily="34" charset="0"/>
              <a:buChar char="•"/>
            </a:pPr>
            <a:r>
              <a:rPr lang="en-US" dirty="0"/>
              <a:t>Cost(2) = 36 (for Path A → B)</a:t>
            </a:r>
          </a:p>
          <a:p>
            <a:pPr>
              <a:buFont typeface="Arial" panose="020B0604020202020204" pitchFamily="34" charset="0"/>
              <a:buChar char="•"/>
            </a:pPr>
            <a:r>
              <a:rPr lang="en-US" dirty="0"/>
              <a:t>Cost(3) = 25 (for Path A → C)</a:t>
            </a:r>
          </a:p>
          <a:p>
            <a:pPr>
              <a:buFont typeface="Arial" panose="020B0604020202020204" pitchFamily="34" charset="0"/>
              <a:buChar char="•"/>
            </a:pPr>
            <a:r>
              <a:rPr lang="en-US" dirty="0"/>
              <a:t>Cost(4) = 26 (for Path A → D)</a:t>
            </a:r>
          </a:p>
          <a:p>
            <a:pPr marL="0" indent="0">
              <a:buNone/>
            </a:pPr>
            <a:endParaRPr lang="en-US" dirty="0"/>
          </a:p>
          <a:p>
            <a:r>
              <a:rPr lang="en-US" dirty="0"/>
              <a:t>We choose the node with the lowest cost.</a:t>
            </a:r>
          </a:p>
          <a:p>
            <a:r>
              <a:rPr lang="en-US" dirty="0"/>
              <a:t>Since cost for node-3 is lowest, so we prefer to visit node-3.</a:t>
            </a:r>
          </a:p>
          <a:p>
            <a:r>
              <a:rPr lang="en-US" dirty="0"/>
              <a:t>Thus, we choose node-3 i.e. path </a:t>
            </a:r>
            <a:r>
              <a:rPr lang="en-US" b="1" dirty="0"/>
              <a:t>A → C</a:t>
            </a:r>
            <a:r>
              <a:rPr lang="en-US" dirty="0"/>
              <a:t>.</a:t>
            </a:r>
          </a:p>
          <a:p>
            <a:endParaRPr lang="en-IN" dirty="0"/>
          </a:p>
        </p:txBody>
      </p:sp>
    </p:spTree>
    <p:extLst>
      <p:ext uri="{BB962C8B-B14F-4D97-AF65-F5344CB8AC3E}">
        <p14:creationId xmlns:p14="http://schemas.microsoft.com/office/powerpoint/2010/main" val="3584019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648C8D9-95A5-481B-83D6-D36FB62DDD0D}"/>
              </a:ext>
            </a:extLst>
          </p:cNvPr>
          <p:cNvSpPr txBox="1"/>
          <p:nvPr/>
        </p:nvSpPr>
        <p:spPr>
          <a:xfrm>
            <a:off x="188651" y="74539"/>
            <a:ext cx="6094520" cy="923330"/>
          </a:xfrm>
          <a:prstGeom prst="rect">
            <a:avLst/>
          </a:prstGeom>
          <a:noFill/>
        </p:spPr>
        <p:txBody>
          <a:bodyPr wrap="square">
            <a:spAutoFit/>
          </a:bodyPr>
          <a:lstStyle/>
          <a:p>
            <a:r>
              <a:rPr lang="en-US" b="1" u="sng" dirty="0">
                <a:solidFill>
                  <a:srgbClr val="C00000"/>
                </a:solidFill>
                <a:effectLst/>
              </a:rPr>
              <a:t>Step-03:</a:t>
            </a:r>
            <a:endParaRPr lang="en-US" dirty="0">
              <a:solidFill>
                <a:srgbClr val="C00000"/>
              </a:solidFill>
            </a:endParaRPr>
          </a:p>
          <a:p>
            <a:r>
              <a:rPr lang="en-US" dirty="0"/>
              <a:t>We explore the vertices B and D from node-3.</a:t>
            </a:r>
          </a:p>
          <a:p>
            <a:r>
              <a:rPr lang="en-US" dirty="0"/>
              <a:t>We now start from the cost matrix at node-3 which is-</a:t>
            </a:r>
          </a:p>
        </p:txBody>
      </p:sp>
      <p:pic>
        <p:nvPicPr>
          <p:cNvPr id="7" name="Picture 6" descr="Graphical user interface, application&#10;&#10;Description automatically generated">
            <a:extLst>
              <a:ext uri="{FF2B5EF4-FFF2-40B4-BE49-F238E27FC236}">
                <a16:creationId xmlns:a16="http://schemas.microsoft.com/office/drawing/2014/main" xmlns="" id="{1DB6D2E4-F338-4126-91AB-5021E939D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554" y="255596"/>
            <a:ext cx="2409825" cy="2028825"/>
          </a:xfrm>
          <a:prstGeom prst="rect">
            <a:avLst/>
          </a:prstGeom>
        </p:spPr>
      </p:pic>
      <p:sp>
        <p:nvSpPr>
          <p:cNvPr id="9" name="TextBox 8">
            <a:extLst>
              <a:ext uri="{FF2B5EF4-FFF2-40B4-BE49-F238E27FC236}">
                <a16:creationId xmlns:a16="http://schemas.microsoft.com/office/drawing/2014/main" xmlns="" id="{C5682152-192F-4F78-AFFD-D8FB70532536}"/>
              </a:ext>
            </a:extLst>
          </p:cNvPr>
          <p:cNvSpPr txBox="1"/>
          <p:nvPr/>
        </p:nvSpPr>
        <p:spPr>
          <a:xfrm>
            <a:off x="8324064" y="2416945"/>
            <a:ext cx="1622394" cy="369332"/>
          </a:xfrm>
          <a:prstGeom prst="rect">
            <a:avLst/>
          </a:prstGeom>
          <a:noFill/>
        </p:spPr>
        <p:txBody>
          <a:bodyPr wrap="square">
            <a:spAutoFit/>
          </a:bodyPr>
          <a:lstStyle/>
          <a:p>
            <a:r>
              <a:rPr lang="en-IN" sz="1800" b="1" dirty="0">
                <a:effectLst/>
              </a:rPr>
              <a:t>Cost(3) = 25</a:t>
            </a:r>
            <a:endParaRPr lang="en-IN" dirty="0"/>
          </a:p>
        </p:txBody>
      </p:sp>
      <p:sp>
        <p:nvSpPr>
          <p:cNvPr id="11" name="TextBox 10">
            <a:extLst>
              <a:ext uri="{FF2B5EF4-FFF2-40B4-BE49-F238E27FC236}">
                <a16:creationId xmlns:a16="http://schemas.microsoft.com/office/drawing/2014/main" xmlns="" id="{5C82D5AA-39FB-4F14-B300-3DA73A67F4D1}"/>
              </a:ext>
            </a:extLst>
          </p:cNvPr>
          <p:cNvSpPr txBox="1"/>
          <p:nvPr/>
        </p:nvSpPr>
        <p:spPr>
          <a:xfrm>
            <a:off x="188651" y="1270009"/>
            <a:ext cx="6094520" cy="3416320"/>
          </a:xfrm>
          <a:prstGeom prst="rect">
            <a:avLst/>
          </a:prstGeom>
          <a:noFill/>
        </p:spPr>
        <p:txBody>
          <a:bodyPr wrap="square">
            <a:spAutoFit/>
          </a:bodyPr>
          <a:lstStyle/>
          <a:p>
            <a:r>
              <a:rPr lang="en-US" b="1" u="sng" dirty="0">
                <a:effectLst/>
              </a:rPr>
              <a:t>Choosing To Go To Vertex-B: Node-5 (Path A → C → B)</a:t>
            </a:r>
            <a:endParaRPr lang="en-US" b="1" dirty="0"/>
          </a:p>
          <a:p>
            <a:r>
              <a:rPr lang="en-US" dirty="0"/>
              <a:t> </a:t>
            </a:r>
          </a:p>
          <a:p>
            <a:pPr>
              <a:buFont typeface="Arial" panose="020B0604020202020204" pitchFamily="34" charset="0"/>
              <a:buChar char="•"/>
            </a:pPr>
            <a:r>
              <a:rPr lang="en-US" dirty="0"/>
              <a:t>From the reduced matrix of step-02, M[C,B] = </a:t>
            </a:r>
            <a:r>
              <a:rPr lang="en-US" sz="1200" dirty="0">
                <a:effectLst/>
              </a:rPr>
              <a:t>∞</a:t>
            </a:r>
            <a:endParaRPr lang="en-US" dirty="0"/>
          </a:p>
          <a:p>
            <a:pPr>
              <a:buFont typeface="Arial" panose="020B0604020202020204" pitchFamily="34" charset="0"/>
              <a:buChar char="•"/>
            </a:pPr>
            <a:r>
              <a:rPr lang="en-US" dirty="0"/>
              <a:t>Set row-C and column-B to </a:t>
            </a:r>
            <a:r>
              <a:rPr lang="en-US" sz="1200" dirty="0">
                <a:effectLst/>
              </a:rPr>
              <a:t>∞</a:t>
            </a:r>
            <a:endParaRPr lang="en-US" dirty="0"/>
          </a:p>
          <a:p>
            <a:pPr>
              <a:buFont typeface="Arial" panose="020B0604020202020204" pitchFamily="34" charset="0"/>
              <a:buChar char="•"/>
            </a:pPr>
            <a:r>
              <a:rPr lang="en-US" dirty="0"/>
              <a:t>Set M[B,A] = </a:t>
            </a:r>
            <a:r>
              <a:rPr lang="en-US" sz="1200" dirty="0">
                <a:effectLst/>
              </a:rPr>
              <a:t>∞</a:t>
            </a:r>
            <a:endParaRPr lang="en-US" dirty="0"/>
          </a:p>
          <a:p>
            <a:r>
              <a:rPr lang="en-US" dirty="0"/>
              <a:t> </a:t>
            </a:r>
          </a:p>
          <a:p>
            <a:r>
              <a:rPr lang="en-US" dirty="0"/>
              <a:t>Now, resulting cost matrix is-</a:t>
            </a:r>
          </a:p>
          <a:p>
            <a:r>
              <a:rPr lang="en-US" dirty="0"/>
              <a:t>Cost(5)</a:t>
            </a:r>
          </a:p>
          <a:p>
            <a:r>
              <a:rPr lang="en-US" dirty="0"/>
              <a:t>= cost(3) + Sum of reduction elements + M[C,B]</a:t>
            </a:r>
          </a:p>
          <a:p>
            <a:r>
              <a:rPr lang="en-US" dirty="0"/>
              <a:t>= 25 + (13 + 8) + </a:t>
            </a:r>
            <a:r>
              <a:rPr lang="en-US" sz="1800" dirty="0">
                <a:effectLst/>
              </a:rPr>
              <a:t>∞</a:t>
            </a:r>
            <a:endParaRPr lang="en-US" dirty="0"/>
          </a:p>
          <a:p>
            <a:r>
              <a:rPr lang="en-US" dirty="0"/>
              <a:t>= </a:t>
            </a:r>
            <a:r>
              <a:rPr lang="en-US" sz="1800" dirty="0">
                <a:effectLst/>
              </a:rPr>
              <a:t>∞</a:t>
            </a:r>
            <a:endParaRPr lang="en-US" dirty="0"/>
          </a:p>
          <a:p>
            <a:endParaRPr lang="en-US" dirty="0"/>
          </a:p>
        </p:txBody>
      </p:sp>
      <p:pic>
        <p:nvPicPr>
          <p:cNvPr id="13" name="Picture 12" descr="Graphical user interface, application&#10;&#10;Description automatically generated">
            <a:extLst>
              <a:ext uri="{FF2B5EF4-FFF2-40B4-BE49-F238E27FC236}">
                <a16:creationId xmlns:a16="http://schemas.microsoft.com/office/drawing/2014/main" xmlns="" id="{8386C7C7-0FCF-49D6-8736-128370F64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7554" y="3057311"/>
            <a:ext cx="2409825" cy="2028825"/>
          </a:xfrm>
          <a:prstGeom prst="rect">
            <a:avLst/>
          </a:prstGeom>
        </p:spPr>
      </p:pic>
      <p:sp>
        <p:nvSpPr>
          <p:cNvPr id="15" name="TextBox 14">
            <a:extLst>
              <a:ext uri="{FF2B5EF4-FFF2-40B4-BE49-F238E27FC236}">
                <a16:creationId xmlns:a16="http://schemas.microsoft.com/office/drawing/2014/main" xmlns="" id="{39CF2519-2E75-4235-B0DA-73AB4F5B94A8}"/>
              </a:ext>
            </a:extLst>
          </p:cNvPr>
          <p:cNvSpPr txBox="1"/>
          <p:nvPr/>
        </p:nvSpPr>
        <p:spPr>
          <a:xfrm>
            <a:off x="188651" y="4489299"/>
            <a:ext cx="6094520" cy="2585323"/>
          </a:xfrm>
          <a:prstGeom prst="rect">
            <a:avLst/>
          </a:prstGeom>
          <a:noFill/>
        </p:spPr>
        <p:txBody>
          <a:bodyPr wrap="square">
            <a:spAutoFit/>
          </a:bodyPr>
          <a:lstStyle/>
          <a:p>
            <a:r>
              <a:rPr lang="en-US" sz="1200" b="1" u="sng" dirty="0">
                <a:effectLst/>
              </a:rPr>
              <a:t>Row Reduction-</a:t>
            </a:r>
            <a:endParaRPr lang="en-US" sz="1200" b="1" dirty="0"/>
          </a:p>
          <a:p>
            <a:r>
              <a:rPr lang="en-US" sz="1200" dirty="0"/>
              <a:t> </a:t>
            </a:r>
          </a:p>
          <a:p>
            <a:pPr>
              <a:buFont typeface="Arial" panose="020B0604020202020204" pitchFamily="34" charset="0"/>
              <a:buChar char="•"/>
            </a:pPr>
            <a:r>
              <a:rPr lang="en-US" sz="1200" dirty="0"/>
              <a:t>We can not reduce row-1 as all its elements are </a:t>
            </a:r>
            <a:r>
              <a:rPr lang="en-US" sz="1000" dirty="0">
                <a:effectLst/>
              </a:rPr>
              <a:t>∞.</a:t>
            </a:r>
            <a:endParaRPr lang="en-US" sz="1200" dirty="0"/>
          </a:p>
          <a:p>
            <a:pPr>
              <a:buFont typeface="Arial" panose="020B0604020202020204" pitchFamily="34" charset="0"/>
              <a:buChar char="•"/>
            </a:pPr>
            <a:r>
              <a:rPr lang="en-US" sz="1200" dirty="0"/>
              <a:t>Reduce all the elements of row-2 by 13.</a:t>
            </a:r>
          </a:p>
          <a:p>
            <a:pPr>
              <a:buFont typeface="Arial" panose="020B0604020202020204" pitchFamily="34" charset="0"/>
              <a:buChar char="•"/>
            </a:pPr>
            <a:r>
              <a:rPr lang="en-US" sz="1200" dirty="0"/>
              <a:t>We can not reduce row-3 as all its elements are </a:t>
            </a:r>
            <a:r>
              <a:rPr lang="en-US" sz="1000" dirty="0">
                <a:effectLst/>
              </a:rPr>
              <a:t>∞.</a:t>
            </a:r>
            <a:endParaRPr lang="en-US" sz="1200" dirty="0"/>
          </a:p>
          <a:p>
            <a:pPr>
              <a:buFont typeface="Arial" panose="020B0604020202020204" pitchFamily="34" charset="0"/>
              <a:buChar char="•"/>
            </a:pPr>
            <a:r>
              <a:rPr lang="en-US" sz="1200" dirty="0"/>
              <a:t>Reduce all the elements of row-4 by 8.</a:t>
            </a:r>
          </a:p>
          <a:p>
            <a:r>
              <a:rPr lang="en-US" sz="1200" b="1" u="sng" dirty="0">
                <a:effectLst/>
              </a:rPr>
              <a:t>Column Reduction-</a:t>
            </a:r>
            <a:endParaRPr lang="en-US" sz="1200" b="1" dirty="0"/>
          </a:p>
          <a:p>
            <a:r>
              <a:rPr lang="en-US" sz="1200" dirty="0"/>
              <a:t> </a:t>
            </a:r>
          </a:p>
          <a:p>
            <a:pPr>
              <a:buFont typeface="Arial" panose="020B0604020202020204" pitchFamily="34" charset="0"/>
              <a:buChar char="•"/>
            </a:pPr>
            <a:r>
              <a:rPr lang="en-US" sz="1200" dirty="0"/>
              <a:t>There is no need to reduce column-1.</a:t>
            </a:r>
          </a:p>
          <a:p>
            <a:pPr>
              <a:buFont typeface="Arial" panose="020B0604020202020204" pitchFamily="34" charset="0"/>
              <a:buChar char="•"/>
            </a:pPr>
            <a:r>
              <a:rPr lang="en-US" sz="1200" dirty="0"/>
              <a:t>We can not reduce column-2 as all its elements are </a:t>
            </a:r>
            <a:r>
              <a:rPr lang="en-US" sz="1200" dirty="0">
                <a:effectLst/>
              </a:rPr>
              <a:t>∞.</a:t>
            </a:r>
            <a:endParaRPr lang="en-US" sz="1200" dirty="0"/>
          </a:p>
          <a:p>
            <a:pPr>
              <a:buFont typeface="Arial" panose="020B0604020202020204" pitchFamily="34" charset="0"/>
              <a:buChar char="•"/>
            </a:pPr>
            <a:r>
              <a:rPr lang="en-US" sz="1200" dirty="0"/>
              <a:t>We can not reduce column-3 as all its elements are </a:t>
            </a:r>
            <a:r>
              <a:rPr lang="en-US" sz="1200" dirty="0">
                <a:effectLst/>
              </a:rPr>
              <a:t>∞.</a:t>
            </a:r>
            <a:endParaRPr lang="en-US" sz="1200" dirty="0"/>
          </a:p>
          <a:p>
            <a:pPr>
              <a:buFont typeface="Arial" panose="020B0604020202020204" pitchFamily="34" charset="0"/>
              <a:buChar char="•"/>
            </a:pPr>
            <a:r>
              <a:rPr lang="en-US" sz="1200" dirty="0"/>
              <a:t>There is no need to reduce column-4.</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464910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1CFDD6-7B61-4137-8142-7E71E9F6B594}"/>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xmlns="" id="{91100052-E5B0-4EA5-9B38-977EAA28BFE7}"/>
              </a:ext>
            </a:extLst>
          </p:cNvPr>
          <p:cNvSpPr txBox="1"/>
          <p:nvPr/>
        </p:nvSpPr>
        <p:spPr>
          <a:xfrm>
            <a:off x="147468" y="880579"/>
            <a:ext cx="6094520" cy="2031325"/>
          </a:xfrm>
          <a:prstGeom prst="rect">
            <a:avLst/>
          </a:prstGeom>
          <a:noFill/>
        </p:spPr>
        <p:txBody>
          <a:bodyPr wrap="square">
            <a:spAutoFit/>
          </a:bodyPr>
          <a:lstStyle/>
          <a:p>
            <a:r>
              <a:rPr lang="en-US" b="1" u="sng" dirty="0">
                <a:effectLst/>
              </a:rPr>
              <a:t>Choosing To Go To Vertex-D: Node-6 (Path A → C → D)</a:t>
            </a:r>
            <a:endParaRPr lang="en-US" b="1" dirty="0"/>
          </a:p>
          <a:p>
            <a:r>
              <a:rPr lang="en-US" dirty="0"/>
              <a:t> </a:t>
            </a:r>
          </a:p>
          <a:p>
            <a:pPr>
              <a:buFont typeface="Arial" panose="020B0604020202020204" pitchFamily="34" charset="0"/>
              <a:buChar char="•"/>
            </a:pPr>
            <a:r>
              <a:rPr lang="en-US" dirty="0"/>
              <a:t>From the reduced matrix of step-02, M[C,D] = </a:t>
            </a:r>
            <a:r>
              <a:rPr lang="en-US" sz="1200" dirty="0">
                <a:effectLst/>
              </a:rPr>
              <a:t>∞</a:t>
            </a:r>
            <a:endParaRPr lang="en-US" dirty="0"/>
          </a:p>
          <a:p>
            <a:pPr>
              <a:buFont typeface="Arial" panose="020B0604020202020204" pitchFamily="34" charset="0"/>
              <a:buChar char="•"/>
            </a:pPr>
            <a:r>
              <a:rPr lang="en-US" dirty="0"/>
              <a:t>Set row-C and column-D to </a:t>
            </a:r>
            <a:r>
              <a:rPr lang="en-US" sz="1200" dirty="0">
                <a:effectLst/>
              </a:rPr>
              <a:t>∞</a:t>
            </a:r>
            <a:endParaRPr lang="en-US" dirty="0"/>
          </a:p>
          <a:p>
            <a:pPr>
              <a:buFont typeface="Arial" panose="020B0604020202020204" pitchFamily="34" charset="0"/>
              <a:buChar char="•"/>
            </a:pPr>
            <a:r>
              <a:rPr lang="en-US" dirty="0"/>
              <a:t>Set M[D,A] = </a:t>
            </a:r>
            <a:r>
              <a:rPr lang="en-US" sz="1200" dirty="0">
                <a:effectLst/>
              </a:rPr>
              <a:t>∞</a:t>
            </a:r>
            <a:endParaRPr lang="en-US" dirty="0"/>
          </a:p>
          <a:p>
            <a:r>
              <a:rPr lang="en-US" dirty="0"/>
              <a:t> </a:t>
            </a:r>
          </a:p>
          <a:p>
            <a:r>
              <a:rPr lang="en-US" dirty="0"/>
              <a:t>Now, resulting cost matrix is-</a:t>
            </a:r>
          </a:p>
        </p:txBody>
      </p:sp>
      <p:pic>
        <p:nvPicPr>
          <p:cNvPr id="7" name="Picture 6" descr="Graphical user interface, application&#10;&#10;Description automatically generated">
            <a:extLst>
              <a:ext uri="{FF2B5EF4-FFF2-40B4-BE49-F238E27FC236}">
                <a16:creationId xmlns:a16="http://schemas.microsoft.com/office/drawing/2014/main" xmlns="" id="{D3228939-8DD4-4ED8-B944-1153C536C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042" y="1020793"/>
            <a:ext cx="2409825" cy="2028825"/>
          </a:xfrm>
          <a:prstGeom prst="rect">
            <a:avLst/>
          </a:prstGeom>
        </p:spPr>
      </p:pic>
      <p:sp>
        <p:nvSpPr>
          <p:cNvPr id="9" name="TextBox 8">
            <a:extLst>
              <a:ext uri="{FF2B5EF4-FFF2-40B4-BE49-F238E27FC236}">
                <a16:creationId xmlns:a16="http://schemas.microsoft.com/office/drawing/2014/main" xmlns="" id="{2B49CF74-A04A-46FA-AAD5-ABCE259B6E1C}"/>
              </a:ext>
            </a:extLst>
          </p:cNvPr>
          <p:cNvSpPr txBox="1"/>
          <p:nvPr/>
        </p:nvSpPr>
        <p:spPr>
          <a:xfrm>
            <a:off x="7139865" y="3778143"/>
            <a:ext cx="6094520" cy="2554545"/>
          </a:xfrm>
          <a:prstGeom prst="rect">
            <a:avLst/>
          </a:prstGeom>
          <a:noFill/>
        </p:spPr>
        <p:txBody>
          <a:bodyPr wrap="square">
            <a:spAutoFit/>
          </a:bodyPr>
          <a:lstStyle/>
          <a:p>
            <a:r>
              <a:rPr lang="en-US" sz="1200" b="1" u="sng" dirty="0">
                <a:effectLst/>
              </a:rPr>
              <a:t>Row Reduction-</a:t>
            </a:r>
            <a:endParaRPr lang="en-US" sz="1200" b="1" dirty="0"/>
          </a:p>
          <a:p>
            <a:r>
              <a:rPr lang="en-US" sz="1200" dirty="0"/>
              <a:t> </a:t>
            </a:r>
          </a:p>
          <a:p>
            <a:pPr>
              <a:buFont typeface="Arial" panose="020B0604020202020204" pitchFamily="34" charset="0"/>
              <a:buChar char="•"/>
            </a:pPr>
            <a:r>
              <a:rPr lang="en-US" sz="1200" dirty="0"/>
              <a:t>We can not reduce row-1 as all its elements are </a:t>
            </a:r>
            <a:r>
              <a:rPr lang="en-US" sz="1000" dirty="0">
                <a:effectLst/>
              </a:rPr>
              <a:t>∞.</a:t>
            </a:r>
            <a:endParaRPr lang="en-US" sz="1200" dirty="0"/>
          </a:p>
          <a:p>
            <a:pPr>
              <a:buFont typeface="Arial" panose="020B0604020202020204" pitchFamily="34" charset="0"/>
              <a:buChar char="•"/>
            </a:pPr>
            <a:r>
              <a:rPr lang="en-US" sz="1200" dirty="0"/>
              <a:t>There is no need to reduce row-2.</a:t>
            </a:r>
          </a:p>
          <a:p>
            <a:pPr>
              <a:buFont typeface="Arial" panose="020B0604020202020204" pitchFamily="34" charset="0"/>
              <a:buChar char="•"/>
            </a:pPr>
            <a:r>
              <a:rPr lang="en-US" sz="1200" dirty="0"/>
              <a:t>We can not reduce row-3 as all its elements are </a:t>
            </a:r>
            <a:r>
              <a:rPr lang="en-US" sz="1000" dirty="0">
                <a:effectLst/>
              </a:rPr>
              <a:t>∞.</a:t>
            </a:r>
            <a:endParaRPr lang="en-US" sz="1200" dirty="0"/>
          </a:p>
          <a:p>
            <a:pPr>
              <a:buFont typeface="Arial" panose="020B0604020202020204" pitchFamily="34" charset="0"/>
              <a:buChar char="•"/>
            </a:pPr>
            <a:r>
              <a:rPr lang="en-US" sz="1200" dirty="0"/>
              <a:t>We can not reduce row-4 as all its elements are </a:t>
            </a:r>
            <a:r>
              <a:rPr lang="en-US" sz="1000" dirty="0">
                <a:effectLst/>
              </a:rPr>
              <a:t>∞.</a:t>
            </a:r>
            <a:endParaRPr lang="en-US" sz="1200" dirty="0"/>
          </a:p>
          <a:p>
            <a:r>
              <a:rPr lang="en-US" sz="1200" dirty="0"/>
              <a:t>  </a:t>
            </a:r>
          </a:p>
          <a:p>
            <a:r>
              <a:rPr lang="en-US" sz="1200" b="1" u="sng" dirty="0">
                <a:effectLst/>
              </a:rPr>
              <a:t>Column Reduction-</a:t>
            </a:r>
            <a:endParaRPr lang="en-US" sz="1200" b="1" dirty="0"/>
          </a:p>
          <a:p>
            <a:r>
              <a:rPr lang="en-US" sz="1200" dirty="0"/>
              <a:t> </a:t>
            </a:r>
          </a:p>
          <a:p>
            <a:pPr>
              <a:buFont typeface="Arial" panose="020B0604020202020204" pitchFamily="34" charset="0"/>
              <a:buChar char="•"/>
            </a:pPr>
            <a:r>
              <a:rPr lang="en-US" sz="1200" dirty="0"/>
              <a:t>There is no need to reduce column-1.</a:t>
            </a:r>
          </a:p>
          <a:p>
            <a:pPr>
              <a:buFont typeface="Arial" panose="020B0604020202020204" pitchFamily="34" charset="0"/>
              <a:buChar char="•"/>
            </a:pPr>
            <a:r>
              <a:rPr lang="en-US" sz="1200" dirty="0"/>
              <a:t>We can not reduce column-2 as all its elements are </a:t>
            </a:r>
            <a:r>
              <a:rPr lang="en-US" sz="1000" dirty="0">
                <a:effectLst/>
              </a:rPr>
              <a:t>∞.</a:t>
            </a:r>
            <a:endParaRPr lang="en-US" sz="1200" dirty="0"/>
          </a:p>
          <a:p>
            <a:pPr>
              <a:buFont typeface="Arial" panose="020B0604020202020204" pitchFamily="34" charset="0"/>
              <a:buChar char="•"/>
            </a:pPr>
            <a:r>
              <a:rPr lang="en-US" sz="1200" dirty="0"/>
              <a:t>We can not reduce column-3 as all its elements are </a:t>
            </a:r>
            <a:r>
              <a:rPr lang="en-US" sz="1000" dirty="0">
                <a:effectLst/>
              </a:rPr>
              <a:t>∞.</a:t>
            </a:r>
            <a:endParaRPr lang="en-US" sz="1200" dirty="0"/>
          </a:p>
          <a:p>
            <a:pPr>
              <a:buFont typeface="Arial" panose="020B0604020202020204" pitchFamily="34" charset="0"/>
              <a:buChar char="•"/>
            </a:pPr>
            <a:r>
              <a:rPr lang="en-US" sz="1200" dirty="0"/>
              <a:t>We can not reduce column-4 as all its elements are </a:t>
            </a:r>
            <a:r>
              <a:rPr lang="en-US" sz="1000" dirty="0">
                <a:effectLst/>
              </a:rPr>
              <a:t>∞</a:t>
            </a:r>
            <a:endParaRPr lang="en-US" sz="1200" dirty="0"/>
          </a:p>
        </p:txBody>
      </p:sp>
      <p:sp>
        <p:nvSpPr>
          <p:cNvPr id="11" name="TextBox 10">
            <a:extLst>
              <a:ext uri="{FF2B5EF4-FFF2-40B4-BE49-F238E27FC236}">
                <a16:creationId xmlns:a16="http://schemas.microsoft.com/office/drawing/2014/main" xmlns="" id="{106B2FBC-A726-4DD4-AC63-BF8DE3BEC79D}"/>
              </a:ext>
            </a:extLst>
          </p:cNvPr>
          <p:cNvSpPr txBox="1"/>
          <p:nvPr/>
        </p:nvSpPr>
        <p:spPr>
          <a:xfrm>
            <a:off x="147468" y="2911904"/>
            <a:ext cx="6618302" cy="1200329"/>
          </a:xfrm>
          <a:prstGeom prst="rect">
            <a:avLst/>
          </a:prstGeom>
          <a:noFill/>
        </p:spPr>
        <p:txBody>
          <a:bodyPr wrap="square">
            <a:spAutoFit/>
          </a:bodyPr>
          <a:lstStyle/>
          <a:p>
            <a:r>
              <a:rPr lang="en-US" dirty="0"/>
              <a:t>Cost(6)</a:t>
            </a:r>
          </a:p>
          <a:p>
            <a:r>
              <a:rPr lang="en-US" dirty="0"/>
              <a:t>= cost(3) + Sum of reduction elements + M[C,D]</a:t>
            </a:r>
          </a:p>
          <a:p>
            <a:r>
              <a:rPr lang="en-US" dirty="0"/>
              <a:t>= 25 + 0 + 0</a:t>
            </a:r>
          </a:p>
          <a:p>
            <a:r>
              <a:rPr lang="en-US" dirty="0"/>
              <a:t>= </a:t>
            </a:r>
            <a:r>
              <a:rPr lang="en-US" dirty="0">
                <a:effectLst/>
              </a:rPr>
              <a:t>25</a:t>
            </a:r>
            <a:endParaRPr lang="en-US" dirty="0"/>
          </a:p>
        </p:txBody>
      </p:sp>
      <p:sp>
        <p:nvSpPr>
          <p:cNvPr id="13" name="TextBox 12">
            <a:extLst>
              <a:ext uri="{FF2B5EF4-FFF2-40B4-BE49-F238E27FC236}">
                <a16:creationId xmlns:a16="http://schemas.microsoft.com/office/drawing/2014/main" xmlns="" id="{0A932B6B-610B-45F4-B507-11E952FAFCEA}"/>
              </a:ext>
            </a:extLst>
          </p:cNvPr>
          <p:cNvSpPr txBox="1"/>
          <p:nvPr/>
        </p:nvSpPr>
        <p:spPr>
          <a:xfrm>
            <a:off x="254000" y="4703803"/>
            <a:ext cx="6618302" cy="2031325"/>
          </a:xfrm>
          <a:prstGeom prst="rect">
            <a:avLst/>
          </a:prstGeom>
          <a:noFill/>
        </p:spPr>
        <p:txBody>
          <a:bodyPr wrap="square">
            <a:spAutoFit/>
          </a:bodyPr>
          <a:lstStyle/>
          <a:p>
            <a:r>
              <a:rPr lang="en-US" b="1" dirty="0"/>
              <a:t>Thus, we have-</a:t>
            </a:r>
            <a:endParaRPr lang="en-US" dirty="0"/>
          </a:p>
          <a:p>
            <a:pPr>
              <a:buFont typeface="Arial" panose="020B0604020202020204" pitchFamily="34" charset="0"/>
              <a:buChar char="•"/>
            </a:pPr>
            <a:r>
              <a:rPr lang="en-US" dirty="0"/>
              <a:t>Cost(5) = </a:t>
            </a:r>
            <a:r>
              <a:rPr lang="en-US" sz="1200" dirty="0">
                <a:effectLst/>
              </a:rPr>
              <a:t>∞</a:t>
            </a:r>
            <a:r>
              <a:rPr lang="en-US" dirty="0"/>
              <a:t> (for Path A → C → B)</a:t>
            </a:r>
          </a:p>
          <a:p>
            <a:pPr>
              <a:buFont typeface="Arial" panose="020B0604020202020204" pitchFamily="34" charset="0"/>
              <a:buChar char="•"/>
            </a:pPr>
            <a:r>
              <a:rPr lang="en-US" dirty="0"/>
              <a:t>Cost(6) = 25 (for Path A → C → D)</a:t>
            </a:r>
          </a:p>
          <a:p>
            <a:r>
              <a:rPr lang="en-US" dirty="0"/>
              <a:t> </a:t>
            </a:r>
          </a:p>
          <a:p>
            <a:r>
              <a:rPr lang="en-US" dirty="0"/>
              <a:t>We choose the node with the lowest cost.</a:t>
            </a:r>
          </a:p>
          <a:p>
            <a:r>
              <a:rPr lang="en-US" dirty="0"/>
              <a:t>Since cost for node-6 is lowest, so we prefer to visit node-6.</a:t>
            </a:r>
          </a:p>
          <a:p>
            <a:r>
              <a:rPr lang="en-US" dirty="0"/>
              <a:t>Thus, we choose node-6 i.e. path </a:t>
            </a:r>
            <a:r>
              <a:rPr lang="en-US" b="1" dirty="0"/>
              <a:t>C → D</a:t>
            </a:r>
            <a:r>
              <a:rPr lang="en-US" dirty="0"/>
              <a:t>.</a:t>
            </a:r>
          </a:p>
        </p:txBody>
      </p:sp>
    </p:spTree>
    <p:extLst>
      <p:ext uri="{BB962C8B-B14F-4D97-AF65-F5344CB8AC3E}">
        <p14:creationId xmlns:p14="http://schemas.microsoft.com/office/powerpoint/2010/main" val="3723296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76C660-D565-4A60-A884-40FC0370DF4F}"/>
              </a:ext>
            </a:extLst>
          </p:cNvPr>
          <p:cNvSpPr>
            <a:spLocks noGrp="1"/>
          </p:cNvSpPr>
          <p:nvPr>
            <p:ph type="title"/>
          </p:nvPr>
        </p:nvSpPr>
        <p:spPr>
          <a:xfrm>
            <a:off x="182978" y="301673"/>
            <a:ext cx="11684000" cy="808037"/>
          </a:xfrm>
        </p:spPr>
        <p:txBody>
          <a:bodyPr>
            <a:noAutofit/>
          </a:bodyPr>
          <a:lstStyle/>
          <a:p>
            <a:r>
              <a:rPr lang="en-US" sz="2000" u="sng" dirty="0">
                <a:solidFill>
                  <a:srgbClr val="C00000"/>
                </a:solidFill>
                <a:effectLst/>
              </a:rPr>
              <a:t>Step-04:</a:t>
            </a:r>
            <a:r>
              <a:rPr lang="en-US" sz="2000" dirty="0"/>
              <a:t/>
            </a:r>
            <a:br>
              <a:rPr lang="en-US" sz="2000" dirty="0"/>
            </a:br>
            <a:r>
              <a:rPr lang="en-US" sz="2000" dirty="0"/>
              <a:t>We explore vertex B from node-6.</a:t>
            </a:r>
            <a:br>
              <a:rPr lang="en-US" sz="2000" dirty="0"/>
            </a:br>
            <a:r>
              <a:rPr lang="en-US" sz="2000" dirty="0"/>
              <a:t>We start with the cost matrix at node-6 which is-</a:t>
            </a:r>
            <a:br>
              <a:rPr lang="en-US" sz="2000" dirty="0"/>
            </a:br>
            <a:endParaRPr lang="en-IN" sz="2000" dirty="0"/>
          </a:p>
        </p:txBody>
      </p:sp>
      <p:pic>
        <p:nvPicPr>
          <p:cNvPr id="5" name="Picture 4" descr="Graphical user interface, application&#10;&#10;Description automatically generated">
            <a:extLst>
              <a:ext uri="{FF2B5EF4-FFF2-40B4-BE49-F238E27FC236}">
                <a16:creationId xmlns:a16="http://schemas.microsoft.com/office/drawing/2014/main" xmlns="" id="{7C4C443A-06E8-47BB-9A70-A4DF2C168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9708" y="1038548"/>
            <a:ext cx="2409825" cy="2028825"/>
          </a:xfrm>
          <a:prstGeom prst="rect">
            <a:avLst/>
          </a:prstGeom>
        </p:spPr>
      </p:pic>
      <p:sp>
        <p:nvSpPr>
          <p:cNvPr id="7" name="TextBox 6">
            <a:extLst>
              <a:ext uri="{FF2B5EF4-FFF2-40B4-BE49-F238E27FC236}">
                <a16:creationId xmlns:a16="http://schemas.microsoft.com/office/drawing/2014/main" xmlns="" id="{DD3E7A74-D4E1-460C-B898-34644E9F503C}"/>
              </a:ext>
            </a:extLst>
          </p:cNvPr>
          <p:cNvSpPr txBox="1"/>
          <p:nvPr/>
        </p:nvSpPr>
        <p:spPr>
          <a:xfrm>
            <a:off x="9261629" y="3326452"/>
            <a:ext cx="1604639" cy="369332"/>
          </a:xfrm>
          <a:prstGeom prst="rect">
            <a:avLst/>
          </a:prstGeom>
          <a:noFill/>
        </p:spPr>
        <p:txBody>
          <a:bodyPr wrap="square">
            <a:spAutoFit/>
          </a:bodyPr>
          <a:lstStyle/>
          <a:p>
            <a:r>
              <a:rPr lang="en-IN" sz="1800" b="1" dirty="0">
                <a:effectLst/>
              </a:rPr>
              <a:t>Cost(6) = 25</a:t>
            </a:r>
            <a:endParaRPr lang="en-IN" dirty="0"/>
          </a:p>
        </p:txBody>
      </p:sp>
      <p:sp>
        <p:nvSpPr>
          <p:cNvPr id="9" name="TextBox 8">
            <a:extLst>
              <a:ext uri="{FF2B5EF4-FFF2-40B4-BE49-F238E27FC236}">
                <a16:creationId xmlns:a16="http://schemas.microsoft.com/office/drawing/2014/main" xmlns="" id="{F18A923F-7D5B-45AB-8214-027810E5164E}"/>
              </a:ext>
            </a:extLst>
          </p:cNvPr>
          <p:cNvSpPr txBox="1"/>
          <p:nvPr/>
        </p:nvSpPr>
        <p:spPr>
          <a:xfrm>
            <a:off x="182978" y="1397675"/>
            <a:ext cx="6094520" cy="2031325"/>
          </a:xfrm>
          <a:prstGeom prst="rect">
            <a:avLst/>
          </a:prstGeom>
          <a:noFill/>
        </p:spPr>
        <p:txBody>
          <a:bodyPr wrap="square">
            <a:spAutoFit/>
          </a:bodyPr>
          <a:lstStyle/>
          <a:p>
            <a:r>
              <a:rPr lang="en-US" b="1" u="sng" dirty="0">
                <a:effectLst/>
              </a:rPr>
              <a:t>Choosing To Go To Vertex-B: Node-7 (Path A → C → D → B)</a:t>
            </a:r>
            <a:endParaRPr lang="en-US" b="1" dirty="0"/>
          </a:p>
          <a:p>
            <a:r>
              <a:rPr lang="en-US" dirty="0"/>
              <a:t> </a:t>
            </a:r>
          </a:p>
          <a:p>
            <a:pPr>
              <a:buFont typeface="Arial" panose="020B0604020202020204" pitchFamily="34" charset="0"/>
              <a:buChar char="•"/>
            </a:pPr>
            <a:r>
              <a:rPr lang="en-US" dirty="0"/>
              <a:t>From the reduced matrix of step-03, M[D,B] = 0</a:t>
            </a:r>
          </a:p>
          <a:p>
            <a:pPr>
              <a:buFont typeface="Arial" panose="020B0604020202020204" pitchFamily="34" charset="0"/>
              <a:buChar char="•"/>
            </a:pPr>
            <a:r>
              <a:rPr lang="en-US" dirty="0"/>
              <a:t>Set row-D and column-B to </a:t>
            </a:r>
            <a:r>
              <a:rPr lang="en-US" sz="1200" dirty="0">
                <a:effectLst/>
              </a:rPr>
              <a:t>∞</a:t>
            </a:r>
            <a:endParaRPr lang="en-US" dirty="0"/>
          </a:p>
          <a:p>
            <a:pPr>
              <a:buFont typeface="Arial" panose="020B0604020202020204" pitchFamily="34" charset="0"/>
              <a:buChar char="•"/>
            </a:pPr>
            <a:r>
              <a:rPr lang="en-US" dirty="0"/>
              <a:t>Set M[B,A] = </a:t>
            </a:r>
            <a:r>
              <a:rPr lang="en-US" sz="1200" dirty="0">
                <a:effectLst/>
              </a:rPr>
              <a:t>∞</a:t>
            </a:r>
            <a:endParaRPr lang="en-US" dirty="0"/>
          </a:p>
          <a:p>
            <a:r>
              <a:rPr lang="en-US" dirty="0"/>
              <a:t> </a:t>
            </a:r>
          </a:p>
          <a:p>
            <a:r>
              <a:rPr lang="en-US" dirty="0"/>
              <a:t>Now, resulting cost matrix is-</a:t>
            </a:r>
          </a:p>
        </p:txBody>
      </p:sp>
      <p:pic>
        <p:nvPicPr>
          <p:cNvPr id="11" name="Picture 10" descr="A picture containing application&#10;&#10;Description automatically generated">
            <a:extLst>
              <a:ext uri="{FF2B5EF4-FFF2-40B4-BE49-F238E27FC236}">
                <a16:creationId xmlns:a16="http://schemas.microsoft.com/office/drawing/2014/main" xmlns="" id="{50D318EB-0228-44D9-89C4-147F7354F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9708" y="4092467"/>
            <a:ext cx="2409825" cy="2028825"/>
          </a:xfrm>
          <a:prstGeom prst="rect">
            <a:avLst/>
          </a:prstGeom>
        </p:spPr>
      </p:pic>
      <p:sp>
        <p:nvSpPr>
          <p:cNvPr id="13" name="TextBox 12">
            <a:extLst>
              <a:ext uri="{FF2B5EF4-FFF2-40B4-BE49-F238E27FC236}">
                <a16:creationId xmlns:a16="http://schemas.microsoft.com/office/drawing/2014/main" xmlns="" id="{E20D7E03-BC41-4383-A5E3-73A04E06A3B0}"/>
              </a:ext>
            </a:extLst>
          </p:cNvPr>
          <p:cNvSpPr txBox="1"/>
          <p:nvPr/>
        </p:nvSpPr>
        <p:spPr>
          <a:xfrm>
            <a:off x="182978" y="3663546"/>
            <a:ext cx="6094520" cy="646331"/>
          </a:xfrm>
          <a:prstGeom prst="rect">
            <a:avLst/>
          </a:prstGeom>
          <a:noFill/>
        </p:spPr>
        <p:txBody>
          <a:bodyPr wrap="square">
            <a:spAutoFit/>
          </a:bodyPr>
          <a:lstStyle/>
          <a:p>
            <a:r>
              <a:rPr lang="en-US" dirty="0"/>
              <a:t>Thus, the matrix is already column reduced: column and row reduced.</a:t>
            </a:r>
            <a:endParaRPr lang="en-IN" dirty="0"/>
          </a:p>
        </p:txBody>
      </p:sp>
      <p:sp>
        <p:nvSpPr>
          <p:cNvPr id="15" name="TextBox 14">
            <a:extLst>
              <a:ext uri="{FF2B5EF4-FFF2-40B4-BE49-F238E27FC236}">
                <a16:creationId xmlns:a16="http://schemas.microsoft.com/office/drawing/2014/main" xmlns="" id="{73CA7021-5500-463E-9E28-ADCE0839F07B}"/>
              </a:ext>
            </a:extLst>
          </p:cNvPr>
          <p:cNvSpPr txBox="1"/>
          <p:nvPr/>
        </p:nvSpPr>
        <p:spPr>
          <a:xfrm>
            <a:off x="182978" y="4544424"/>
            <a:ext cx="6094520" cy="1200329"/>
          </a:xfrm>
          <a:prstGeom prst="rect">
            <a:avLst/>
          </a:prstGeom>
          <a:noFill/>
        </p:spPr>
        <p:txBody>
          <a:bodyPr wrap="square">
            <a:spAutoFit/>
          </a:bodyPr>
          <a:lstStyle/>
          <a:p>
            <a:r>
              <a:rPr lang="en-US" dirty="0"/>
              <a:t>Cost(7)</a:t>
            </a:r>
          </a:p>
          <a:p>
            <a:r>
              <a:rPr lang="en-US" dirty="0"/>
              <a:t>= cost(6) + Sum of reduction elements + M[D,B]</a:t>
            </a:r>
          </a:p>
          <a:p>
            <a:r>
              <a:rPr lang="en-US" dirty="0"/>
              <a:t>= 25 + 0 + </a:t>
            </a:r>
            <a:r>
              <a:rPr lang="en-US" dirty="0">
                <a:effectLst/>
              </a:rPr>
              <a:t>0</a:t>
            </a:r>
            <a:endParaRPr lang="en-US" dirty="0"/>
          </a:p>
          <a:p>
            <a:r>
              <a:rPr lang="en-US" dirty="0"/>
              <a:t>= </a:t>
            </a:r>
            <a:r>
              <a:rPr lang="en-US" dirty="0">
                <a:effectLst/>
              </a:rPr>
              <a:t>25</a:t>
            </a:r>
            <a:endParaRPr lang="en-US" dirty="0"/>
          </a:p>
        </p:txBody>
      </p:sp>
      <p:sp>
        <p:nvSpPr>
          <p:cNvPr id="17" name="TextBox 16">
            <a:extLst>
              <a:ext uri="{FF2B5EF4-FFF2-40B4-BE49-F238E27FC236}">
                <a16:creationId xmlns:a16="http://schemas.microsoft.com/office/drawing/2014/main" xmlns="" id="{2AB726D2-5257-41FE-ACD2-51789CD38DB9}"/>
              </a:ext>
            </a:extLst>
          </p:cNvPr>
          <p:cNvSpPr txBox="1"/>
          <p:nvPr/>
        </p:nvSpPr>
        <p:spPr>
          <a:xfrm>
            <a:off x="182978" y="5806067"/>
            <a:ext cx="6094520" cy="923330"/>
          </a:xfrm>
          <a:prstGeom prst="rect">
            <a:avLst/>
          </a:prstGeom>
          <a:noFill/>
        </p:spPr>
        <p:txBody>
          <a:bodyPr wrap="square">
            <a:spAutoFit/>
          </a:bodyPr>
          <a:lstStyle/>
          <a:p>
            <a:r>
              <a:rPr lang="en-US" dirty="0"/>
              <a:t>Thus,</a:t>
            </a:r>
          </a:p>
          <a:p>
            <a:pPr>
              <a:buFont typeface="Arial" panose="020B0604020202020204" pitchFamily="34" charset="0"/>
              <a:buChar char="•"/>
            </a:pPr>
            <a:r>
              <a:rPr lang="en-US" dirty="0"/>
              <a:t>Optimal path is: </a:t>
            </a:r>
            <a:r>
              <a:rPr lang="en-US" b="1" dirty="0"/>
              <a:t>A → C → D → B → A</a:t>
            </a:r>
            <a:endParaRPr lang="en-US" dirty="0"/>
          </a:p>
          <a:p>
            <a:pPr>
              <a:buFont typeface="Arial" panose="020B0604020202020204" pitchFamily="34" charset="0"/>
              <a:buChar char="•"/>
            </a:pPr>
            <a:r>
              <a:rPr lang="en-US" dirty="0"/>
              <a:t>Cost of Optimal path = </a:t>
            </a:r>
            <a:r>
              <a:rPr lang="en-US" b="1" dirty="0"/>
              <a:t>25 units</a:t>
            </a:r>
            <a:endParaRPr lang="en-US" dirty="0"/>
          </a:p>
        </p:txBody>
      </p:sp>
    </p:spTree>
    <p:extLst>
      <p:ext uri="{BB962C8B-B14F-4D97-AF65-F5344CB8AC3E}">
        <p14:creationId xmlns:p14="http://schemas.microsoft.com/office/powerpoint/2010/main" val="399009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23D17-1344-43EC-89E6-4F13E6009A40}"/>
              </a:ext>
            </a:extLst>
          </p:cNvPr>
          <p:cNvSpPr>
            <a:spLocks noGrp="1"/>
          </p:cNvSpPr>
          <p:nvPr>
            <p:ph type="title"/>
          </p:nvPr>
        </p:nvSpPr>
        <p:spPr/>
        <p:txBody>
          <a:bodyPr/>
          <a:lstStyle/>
          <a:p>
            <a:r>
              <a:rPr lang="en-IN" dirty="0"/>
              <a:t>Disjoint Set Data </a:t>
            </a:r>
            <a:r>
              <a:rPr lang="en-IN" dirty="0" smtClean="0"/>
              <a:t>structure</a:t>
            </a:r>
            <a:endParaRPr lang="en-IN" dirty="0"/>
          </a:p>
        </p:txBody>
      </p:sp>
      <p:sp>
        <p:nvSpPr>
          <p:cNvPr id="3" name="Content Placeholder 2">
            <a:extLst>
              <a:ext uri="{FF2B5EF4-FFF2-40B4-BE49-F238E27FC236}">
                <a16:creationId xmlns:a16="http://schemas.microsoft.com/office/drawing/2014/main" xmlns="" id="{EA36CA0D-A018-4075-AF4C-26BC2636A3C6}"/>
              </a:ext>
            </a:extLst>
          </p:cNvPr>
          <p:cNvSpPr>
            <a:spLocks noGrp="1"/>
          </p:cNvSpPr>
          <p:nvPr>
            <p:ph idx="1"/>
          </p:nvPr>
        </p:nvSpPr>
        <p:spPr/>
        <p:txBody>
          <a:bodyPr>
            <a:normAutofit/>
          </a:bodyPr>
          <a:lstStyle/>
          <a:p>
            <a:r>
              <a:rPr lang="en-US" dirty="0"/>
              <a:t>The disjoint set data structure is also known as union-find data structure and merge-find set. It is a data structure that contains a collection of disjoint or non-overlapping sets. </a:t>
            </a:r>
          </a:p>
          <a:p>
            <a:r>
              <a:rPr lang="en-US" dirty="0"/>
              <a:t>The disjoint set means that when the set is partitioned into the disjoint subsets. The various operations can be performed on the disjoint subsets. </a:t>
            </a:r>
          </a:p>
          <a:p>
            <a:r>
              <a:rPr lang="en-US" dirty="0"/>
              <a:t>In this case, we can add new sets, we can merge the sets, and we can also find the representative member of a set. It also allows to find out whether the two elements are in the same set or not efficiently.</a:t>
            </a:r>
          </a:p>
          <a:p>
            <a:r>
              <a:rPr lang="en-US" dirty="0"/>
              <a:t>The disjoint set can be defined as the subsets where there is no common element between the two sets. Let's understand the disjoint sets through an example</a:t>
            </a:r>
            <a:endParaRPr lang="en-IN" dirty="0"/>
          </a:p>
        </p:txBody>
      </p:sp>
    </p:spTree>
    <p:extLst>
      <p:ext uri="{BB962C8B-B14F-4D97-AF65-F5344CB8AC3E}">
        <p14:creationId xmlns:p14="http://schemas.microsoft.com/office/powerpoint/2010/main" val="3097557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704DAC-33DD-4252-B147-2F7E792F5F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766A618-1C34-4139-8C5A-50ED7A13909F}"/>
              </a:ext>
            </a:extLst>
          </p:cNvPr>
          <p:cNvSpPr>
            <a:spLocks noGrp="1"/>
          </p:cNvSpPr>
          <p:nvPr>
            <p:ph idx="1"/>
          </p:nvPr>
        </p:nvSpPr>
        <p:spPr/>
        <p:txBody>
          <a:bodyPr/>
          <a:lstStyle/>
          <a:p>
            <a:r>
              <a:rPr lang="en-US" dirty="0"/>
              <a:t>We have two subsets named s1 and s2. The s1 subset contains the elements 1, 2, 3, 4, while s2 contains the elements 5, 6, 7, 8. Since there is no common element between these two sets, we will not get anything if we consider the intersection between these two sets. This is also known as a disjoint set where no elements are common. Now the question arises how we can perform the operations on them. We can perform only two operations, i.e., find and union.</a:t>
            </a:r>
            <a:endParaRPr lang="en-IN" dirty="0"/>
          </a:p>
        </p:txBody>
      </p:sp>
      <p:pic>
        <p:nvPicPr>
          <p:cNvPr id="5" name="Picture 4" descr="A picture containing diagram&#10;&#10;Description automatically generated">
            <a:extLst>
              <a:ext uri="{FF2B5EF4-FFF2-40B4-BE49-F238E27FC236}">
                <a16:creationId xmlns:a16="http://schemas.microsoft.com/office/drawing/2014/main" xmlns="" id="{52120836-D1A0-4BE1-9BE2-601D4FBC8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9149" y="3429000"/>
            <a:ext cx="3333750" cy="2762250"/>
          </a:xfrm>
          <a:prstGeom prst="rect">
            <a:avLst/>
          </a:prstGeom>
        </p:spPr>
      </p:pic>
      <p:sp>
        <p:nvSpPr>
          <p:cNvPr id="7" name="TextBox 6">
            <a:extLst>
              <a:ext uri="{FF2B5EF4-FFF2-40B4-BE49-F238E27FC236}">
                <a16:creationId xmlns:a16="http://schemas.microsoft.com/office/drawing/2014/main" xmlns="" id="{7411870B-EFCF-4F4E-9615-DD8BA63D460F}"/>
              </a:ext>
            </a:extLst>
          </p:cNvPr>
          <p:cNvSpPr txBox="1"/>
          <p:nvPr/>
        </p:nvSpPr>
        <p:spPr>
          <a:xfrm>
            <a:off x="2976239" y="4486959"/>
            <a:ext cx="1791070" cy="646331"/>
          </a:xfrm>
          <a:prstGeom prst="rect">
            <a:avLst/>
          </a:prstGeom>
          <a:noFill/>
        </p:spPr>
        <p:txBody>
          <a:bodyPr wrap="square">
            <a:spAutoFit/>
          </a:bodyPr>
          <a:lstStyle/>
          <a:p>
            <a:r>
              <a:rPr lang="en-IN" b="1" dirty="0"/>
              <a:t>s1 = {1, 2, 3, 4}</a:t>
            </a:r>
            <a:endParaRPr lang="en-IN" dirty="0"/>
          </a:p>
          <a:p>
            <a:r>
              <a:rPr lang="en-IN" b="1" dirty="0"/>
              <a:t>s2 = {5, 6, 7, 8}</a:t>
            </a:r>
            <a:endParaRPr lang="en-IN" dirty="0"/>
          </a:p>
        </p:txBody>
      </p:sp>
    </p:spTree>
    <p:extLst>
      <p:ext uri="{BB962C8B-B14F-4D97-AF65-F5344CB8AC3E}">
        <p14:creationId xmlns:p14="http://schemas.microsoft.com/office/powerpoint/2010/main" val="78873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Backtracking</a:t>
            </a:r>
          </a:p>
        </p:txBody>
      </p:sp>
      <p:sp>
        <p:nvSpPr>
          <p:cNvPr id="3" name="Content Placeholder 2"/>
          <p:cNvSpPr>
            <a:spLocks noGrp="1"/>
          </p:cNvSpPr>
          <p:nvPr>
            <p:ph idx="1"/>
          </p:nvPr>
        </p:nvSpPr>
        <p:spPr/>
        <p:txBody>
          <a:bodyPr/>
          <a:lstStyle/>
          <a:p>
            <a:r>
              <a:rPr lang="en-US" b="1" dirty="0"/>
              <a:t>Backtracking</a:t>
            </a:r>
            <a:r>
              <a:rPr lang="en-US" dirty="0"/>
              <a:t> can be defined as a general algorithmic technique that considers searching every possible combination in order to solve an optimization problem</a:t>
            </a:r>
            <a:r>
              <a:rPr lang="en-US" i="1" dirty="0"/>
              <a:t>.</a:t>
            </a:r>
          </a:p>
          <a:p>
            <a:r>
              <a:rPr lang="en-IN" dirty="0"/>
              <a:t>It is a </a:t>
            </a:r>
            <a:r>
              <a:rPr lang="en-IN" b="1" dirty="0"/>
              <a:t>recursive </a:t>
            </a:r>
            <a:r>
              <a:rPr lang="en-IN" dirty="0"/>
              <a:t>technique.</a:t>
            </a:r>
          </a:p>
          <a:p>
            <a:r>
              <a:rPr lang="en-IN" dirty="0"/>
              <a:t>It generates </a:t>
            </a:r>
            <a:r>
              <a:rPr lang="en-IN" b="1" dirty="0"/>
              <a:t>state space tree </a:t>
            </a:r>
            <a:r>
              <a:rPr lang="en-IN" dirty="0"/>
              <a:t>for all possible solutions.</a:t>
            </a:r>
          </a:p>
          <a:p>
            <a:r>
              <a:rPr lang="en-IN" dirty="0"/>
              <a:t>It traverse state space tree in the </a:t>
            </a:r>
            <a:r>
              <a:rPr lang="en-IN" b="1" dirty="0"/>
              <a:t>depth first order.</a:t>
            </a:r>
          </a:p>
          <a:p>
            <a:r>
              <a:rPr lang="en-US" dirty="0"/>
              <a:t>So, in a backtracking we attempt </a:t>
            </a:r>
            <a:r>
              <a:rPr lang="en-US" b="1" dirty="0"/>
              <a:t>solving a sub-problem</a:t>
            </a:r>
            <a:r>
              <a:rPr lang="en-US" dirty="0"/>
              <a:t>, and if we </a:t>
            </a:r>
            <a:r>
              <a:rPr lang="en-US" b="1" dirty="0"/>
              <a:t>don't reach the desired solution</a:t>
            </a:r>
            <a:r>
              <a:rPr lang="en-US" dirty="0"/>
              <a:t>, then undo whatever we did for solving that sub-problem, and </a:t>
            </a:r>
            <a:r>
              <a:rPr lang="en-US" b="1" dirty="0"/>
              <a:t>try solving another sub-problem</a:t>
            </a:r>
            <a:r>
              <a:rPr lang="en-US" dirty="0"/>
              <a:t>.</a:t>
            </a:r>
          </a:p>
          <a:p>
            <a:r>
              <a:rPr lang="en-US" dirty="0"/>
              <a:t>All the solutions require a set of constraints divided into two categories: </a:t>
            </a:r>
            <a:r>
              <a:rPr lang="en-US" b="1" dirty="0"/>
              <a:t>explicit and implicit constraints.</a:t>
            </a:r>
            <a:endParaRPr lang="en-US" b="1" i="1" dirty="0"/>
          </a:p>
          <a:p>
            <a:endParaRPr lang="en-IN" b="1" dirty="0"/>
          </a:p>
        </p:txBody>
      </p:sp>
    </p:spTree>
    <p:extLst>
      <p:ext uri="{BB962C8B-B14F-4D97-AF65-F5344CB8AC3E}">
        <p14:creationId xmlns:p14="http://schemas.microsoft.com/office/powerpoint/2010/main" val="240019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99F8D4-6AE1-4A62-A0A5-F5C5CAA7CE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60CAED7-71B6-4532-B6F7-7CF691B4194F}"/>
              </a:ext>
            </a:extLst>
          </p:cNvPr>
          <p:cNvSpPr>
            <a:spLocks noGrp="1"/>
          </p:cNvSpPr>
          <p:nvPr>
            <p:ph idx="1"/>
          </p:nvPr>
        </p:nvSpPr>
        <p:spPr/>
        <p:txBody>
          <a:bodyPr/>
          <a:lstStyle/>
          <a:p>
            <a:r>
              <a:rPr lang="en-US" sz="2000"/>
              <a:t>In the case of find operation, we have to check that the element is present in which set. There are two sets named s1 and s2 shown below:</a:t>
            </a:r>
          </a:p>
          <a:p>
            <a:r>
              <a:rPr lang="en-US" sz="2000"/>
              <a:t>Suppose we want to perform the union operation on these two sets. First, we have to check whether the elements on which we are performing the union operation belong to different or same sets. If they belong to the different sets, then we can perform the union operation; otherwise, not. For example, we want to perform the union operation between 4 and 8. Since 4 and 8 belong to different sets, so we apply the union operation. Once the union operation is performed, the edge will be added between the 4 and 8 shown as below:</a:t>
            </a:r>
          </a:p>
          <a:p>
            <a:r>
              <a:rPr lang="en-US" sz="2000"/>
              <a:t>When the union operation is applied, the set would be represented as:</a:t>
            </a:r>
          </a:p>
          <a:p>
            <a:endParaRPr lang="en-IN" dirty="0"/>
          </a:p>
        </p:txBody>
      </p:sp>
      <p:pic>
        <p:nvPicPr>
          <p:cNvPr id="5" name="Picture 4" descr="Diagram&#10;&#10;Description automatically generated">
            <a:extLst>
              <a:ext uri="{FF2B5EF4-FFF2-40B4-BE49-F238E27FC236}">
                <a16:creationId xmlns:a16="http://schemas.microsoft.com/office/drawing/2014/main" xmlns="" id="{4AF6FA6D-3578-47A9-90FF-CEF3C3741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421" y="3867797"/>
            <a:ext cx="3333750" cy="2762250"/>
          </a:xfrm>
          <a:prstGeom prst="rect">
            <a:avLst/>
          </a:prstGeom>
        </p:spPr>
      </p:pic>
      <p:sp>
        <p:nvSpPr>
          <p:cNvPr id="7" name="TextBox 6">
            <a:extLst>
              <a:ext uri="{FF2B5EF4-FFF2-40B4-BE49-F238E27FC236}">
                <a16:creationId xmlns:a16="http://schemas.microsoft.com/office/drawing/2014/main" xmlns="" id="{CAE61C5F-FEB6-4C05-8BAC-C375DE5D03F3}"/>
              </a:ext>
            </a:extLst>
          </p:cNvPr>
          <p:cNvSpPr txBox="1"/>
          <p:nvPr/>
        </p:nvSpPr>
        <p:spPr>
          <a:xfrm>
            <a:off x="254000" y="4369474"/>
            <a:ext cx="6094520" cy="1569660"/>
          </a:xfrm>
          <a:prstGeom prst="rect">
            <a:avLst/>
          </a:prstGeom>
          <a:noFill/>
        </p:spPr>
        <p:txBody>
          <a:bodyPr wrap="square">
            <a:spAutoFit/>
          </a:bodyPr>
          <a:lstStyle/>
          <a:p>
            <a:r>
              <a:rPr lang="en-US" sz="1600" b="1" dirty="0"/>
              <a:t>s1U s2 = {1, 2, 3, 4, 5, 6, 7, 8}</a:t>
            </a:r>
            <a:endParaRPr lang="en-US" sz="1600" dirty="0"/>
          </a:p>
          <a:p>
            <a:r>
              <a:rPr lang="en-US" sz="1600" dirty="0"/>
              <a:t>Suppose we add one more edge between 1 and 5. Now the final set can be represented as:</a:t>
            </a:r>
          </a:p>
          <a:p>
            <a:r>
              <a:rPr lang="en-US" sz="1600" b="1" dirty="0"/>
              <a:t>s3 = {1, 2, 3, 4, 5, 6, 7, 8}</a:t>
            </a:r>
            <a:endParaRPr lang="en-US" sz="1600" dirty="0"/>
          </a:p>
          <a:p>
            <a:r>
              <a:rPr lang="en-US" sz="1600" dirty="0"/>
              <a:t>If we consider any element from the above set, then all the elements belong to the same set; it means that the cycle exists in a graph.</a:t>
            </a:r>
          </a:p>
        </p:txBody>
      </p:sp>
    </p:spTree>
    <p:extLst>
      <p:ext uri="{BB962C8B-B14F-4D97-AF65-F5344CB8AC3E}">
        <p14:creationId xmlns:p14="http://schemas.microsoft.com/office/powerpoint/2010/main" val="4237376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65F6FA-208A-4BBF-9F1A-BB778E146629}"/>
              </a:ext>
            </a:extLst>
          </p:cNvPr>
          <p:cNvSpPr>
            <a:spLocks noGrp="1"/>
          </p:cNvSpPr>
          <p:nvPr>
            <p:ph type="title"/>
          </p:nvPr>
        </p:nvSpPr>
        <p:spPr/>
        <p:txBody>
          <a:bodyPr>
            <a:normAutofit/>
          </a:bodyPr>
          <a:lstStyle/>
          <a:p>
            <a:r>
              <a:rPr lang="en-US" b="1" dirty="0"/>
              <a:t>How can we detect a cycle in a graph?</a:t>
            </a:r>
            <a:endParaRPr lang="en-IN" dirty="0"/>
          </a:p>
        </p:txBody>
      </p:sp>
      <p:sp>
        <p:nvSpPr>
          <p:cNvPr id="3" name="Content Placeholder 2">
            <a:extLst>
              <a:ext uri="{FF2B5EF4-FFF2-40B4-BE49-F238E27FC236}">
                <a16:creationId xmlns:a16="http://schemas.microsoft.com/office/drawing/2014/main" xmlns="" id="{5B7A7ADA-2F82-4340-AA9E-6D7DC18E6FB6}"/>
              </a:ext>
            </a:extLst>
          </p:cNvPr>
          <p:cNvSpPr>
            <a:spLocks noGrp="1"/>
          </p:cNvSpPr>
          <p:nvPr>
            <p:ph idx="1"/>
          </p:nvPr>
        </p:nvSpPr>
        <p:spPr>
          <a:xfrm>
            <a:off x="254000" y="990600"/>
            <a:ext cx="11684000" cy="918099"/>
          </a:xfrm>
        </p:spPr>
        <p:txBody>
          <a:bodyPr/>
          <a:lstStyle/>
          <a:p>
            <a:r>
              <a:rPr lang="en-US" dirty="0"/>
              <a:t>We will understand this concept through an example. Consider the below example to detect a cycle with the help of using disjoint sets.</a:t>
            </a:r>
            <a:endParaRPr lang="en-IN" dirty="0"/>
          </a:p>
        </p:txBody>
      </p:sp>
      <p:pic>
        <p:nvPicPr>
          <p:cNvPr id="5" name="Picture 4" descr="Timeline&#10;&#10;Description automatically generated">
            <a:extLst>
              <a:ext uri="{FF2B5EF4-FFF2-40B4-BE49-F238E27FC236}">
                <a16:creationId xmlns:a16="http://schemas.microsoft.com/office/drawing/2014/main" xmlns="" id="{635944E8-9E32-4206-A2E6-9978F99AA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5895" y="2099476"/>
            <a:ext cx="2600325" cy="3333750"/>
          </a:xfrm>
          <a:prstGeom prst="rect">
            <a:avLst/>
          </a:prstGeom>
        </p:spPr>
      </p:pic>
      <p:sp>
        <p:nvSpPr>
          <p:cNvPr id="7" name="TextBox 6">
            <a:extLst>
              <a:ext uri="{FF2B5EF4-FFF2-40B4-BE49-F238E27FC236}">
                <a16:creationId xmlns:a16="http://schemas.microsoft.com/office/drawing/2014/main" xmlns="" id="{3F49999A-7223-4EFE-8FD1-C1D46BCC94A1}"/>
              </a:ext>
            </a:extLst>
          </p:cNvPr>
          <p:cNvSpPr txBox="1"/>
          <p:nvPr/>
        </p:nvSpPr>
        <p:spPr>
          <a:xfrm>
            <a:off x="570389" y="2271121"/>
            <a:ext cx="8575506" cy="4462760"/>
          </a:xfrm>
          <a:prstGeom prst="rect">
            <a:avLst/>
          </a:prstGeom>
          <a:noFill/>
        </p:spPr>
        <p:txBody>
          <a:bodyPr wrap="square">
            <a:spAutoFit/>
          </a:bodyPr>
          <a:lstStyle/>
          <a:p>
            <a:r>
              <a:rPr lang="en-US" sz="1400" b="1" dirty="0"/>
              <a:t>U = {1, 2, 3, 4, 5, 6, 7, 8}</a:t>
            </a:r>
            <a:endParaRPr lang="en-US" sz="1400" dirty="0"/>
          </a:p>
          <a:p>
            <a:r>
              <a:rPr lang="en-US" sz="1400" dirty="0"/>
              <a:t>Each vertex is labelled with some weight. There is a universal set with 8 vertices. We will consider each edge one by one and form the sets.</a:t>
            </a:r>
          </a:p>
          <a:p>
            <a:r>
              <a:rPr lang="en-US" sz="1400" dirty="0"/>
              <a:t>First, we consider vertices 1 and 2. Both belong to the universal set; we perform the union operation between elements 1 and 2. We will add the elements 1 and 2 in a set s1 and remove these two elements from the universal set shown below:</a:t>
            </a:r>
          </a:p>
          <a:p>
            <a:r>
              <a:rPr lang="en-US" sz="1400" b="1" dirty="0"/>
              <a:t>s1 = {1, 2}</a:t>
            </a:r>
            <a:endParaRPr lang="en-US" sz="1400" dirty="0"/>
          </a:p>
          <a:p>
            <a:r>
              <a:rPr lang="en-US" sz="1400" dirty="0"/>
              <a:t>The vertices that we consider now are 3 and 4. Both the vertices belong to the universal set; we perform the union operation between elements 3 and 4. We will form the set s3 having elements 3 and 4 and remove the elements from the universal set shown as below:</a:t>
            </a:r>
          </a:p>
          <a:p>
            <a:r>
              <a:rPr lang="en-US" sz="1400" b="1" dirty="0"/>
              <a:t>s2 = {3, 4}</a:t>
            </a:r>
            <a:endParaRPr lang="en-US" sz="1400" dirty="0"/>
          </a:p>
          <a:p>
            <a:r>
              <a:rPr lang="en-US" sz="1400" dirty="0"/>
              <a:t>The vertices that we consider now are 5 and 6. Both the vertices belong to the universal set, so we perform the union operation between elements 5 and 6. We will form the set s3 having elements 5 and 6 and will remove these elements from the universal set shown as below:</a:t>
            </a:r>
          </a:p>
          <a:p>
            <a:r>
              <a:rPr lang="en-US" sz="1400" b="1" dirty="0"/>
              <a:t>s3 = {5, 6}</a:t>
            </a:r>
            <a:endParaRPr lang="en-US" sz="1400" dirty="0"/>
          </a:p>
          <a:p>
            <a:r>
              <a:rPr lang="en-US" sz="1400" dirty="0"/>
              <a:t>The vertices that we consider now are 7 and 8. Both the vertices belong to the universal set, so we perform the union operation between elements 7 and 8. We will form the set s4 having elements 7 and 8 and will remove these elements from the universal set shown as below:</a:t>
            </a:r>
          </a:p>
          <a:p>
            <a:r>
              <a:rPr lang="en-US" sz="1400" b="1" dirty="0"/>
              <a:t>s4 = {7, 8}</a:t>
            </a:r>
            <a:endParaRPr lang="en-US" sz="1400" dirty="0"/>
          </a:p>
          <a:p>
            <a:endParaRPr lang="en-US" dirty="0"/>
          </a:p>
        </p:txBody>
      </p:sp>
    </p:spTree>
    <p:extLst>
      <p:ext uri="{BB962C8B-B14F-4D97-AF65-F5344CB8AC3E}">
        <p14:creationId xmlns:p14="http://schemas.microsoft.com/office/powerpoint/2010/main" val="1429728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D22CDE-976B-4B00-B834-BF53694EF71F}"/>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xmlns="" id="{C0143EC9-BC66-4B07-8A95-9FC1C7633396}"/>
              </a:ext>
            </a:extLst>
          </p:cNvPr>
          <p:cNvSpPr txBox="1"/>
          <p:nvPr/>
        </p:nvSpPr>
        <p:spPr>
          <a:xfrm>
            <a:off x="254000" y="1185883"/>
            <a:ext cx="6094520" cy="4185761"/>
          </a:xfrm>
          <a:prstGeom prst="rect">
            <a:avLst/>
          </a:prstGeom>
          <a:noFill/>
        </p:spPr>
        <p:txBody>
          <a:bodyPr wrap="square">
            <a:spAutoFit/>
          </a:bodyPr>
          <a:lstStyle/>
          <a:p>
            <a:r>
              <a:rPr lang="en-US" sz="1400" dirty="0"/>
              <a:t>The next edge that we take is (2, 4). The vertex 2 is in set 1, and vertex 4 is in set 2, so both the vertices are in different sets. When we apply the union operation, then it will form the new set shown as below:</a:t>
            </a:r>
          </a:p>
          <a:p>
            <a:r>
              <a:rPr lang="en-US" sz="1400" b="1" dirty="0"/>
              <a:t>s5 = {1, 2, 3, 4}</a:t>
            </a:r>
            <a:endParaRPr lang="en-US" sz="1400" dirty="0"/>
          </a:p>
          <a:p>
            <a:r>
              <a:rPr lang="en-US" sz="1400" dirty="0"/>
              <a:t>The next edge that we consider is (2, 5). The vertex 2 is in set 5, and the vertex 5 is in set s3, so both the vertices are in different sets. When we apply the union operation, then it will form the new set shown as below:</a:t>
            </a:r>
          </a:p>
          <a:p>
            <a:r>
              <a:rPr lang="en-US" sz="1400" b="1" dirty="0"/>
              <a:t>s6 = {1, 2, 3, 4, 5, 6}</a:t>
            </a:r>
            <a:endParaRPr lang="en-US" sz="1400" dirty="0"/>
          </a:p>
          <a:p>
            <a:r>
              <a:rPr lang="en-US" sz="1400" dirty="0"/>
              <a:t>Now, two sets are left which are given below:</a:t>
            </a:r>
          </a:p>
          <a:p>
            <a:r>
              <a:rPr lang="en-US" sz="1400" b="1" dirty="0"/>
              <a:t>s4 = {7, 8}</a:t>
            </a:r>
            <a:endParaRPr lang="en-US" sz="1400" dirty="0"/>
          </a:p>
          <a:p>
            <a:r>
              <a:rPr lang="en-US" sz="1400" b="1" dirty="0"/>
              <a:t>s6 = {1, 2, 3, 4, 5, 6}</a:t>
            </a:r>
            <a:endParaRPr lang="en-US" sz="1400" dirty="0"/>
          </a:p>
          <a:p>
            <a:r>
              <a:rPr lang="en-US" sz="1400" dirty="0"/>
              <a:t>The next edge is (1, 3). Since both the vertices, i.e.,1 and 3 belong to the same set, so it forms a cycle. We will not consider this vertex.</a:t>
            </a:r>
          </a:p>
          <a:p>
            <a:r>
              <a:rPr lang="en-US" sz="1400" dirty="0"/>
              <a:t>The next edge is (6, 8). Since both vertices 6 and 8 belong to the different vertices s4 and s6, we will perform the union operation. The union operation will form the new set shown as below:</a:t>
            </a:r>
          </a:p>
          <a:p>
            <a:r>
              <a:rPr lang="en-US" sz="1400" b="1" dirty="0"/>
              <a:t>s7 = {1, 2, 3, 4, 5, 6, 7, 8}</a:t>
            </a:r>
            <a:r>
              <a:rPr lang="en-US" sz="1400" dirty="0"/>
              <a:t> </a:t>
            </a:r>
          </a:p>
          <a:p>
            <a:r>
              <a:rPr lang="en-US" sz="1400" dirty="0"/>
              <a:t>The last edge is left, which is (5, 7). Since both the vertices belong to the same set named s7, a cycle is formed.</a:t>
            </a:r>
          </a:p>
        </p:txBody>
      </p:sp>
      <p:pic>
        <p:nvPicPr>
          <p:cNvPr id="7" name="Picture 6" descr="Timeline&#10;&#10;Description automatically generated">
            <a:extLst>
              <a:ext uri="{FF2B5EF4-FFF2-40B4-BE49-F238E27FC236}">
                <a16:creationId xmlns:a16="http://schemas.microsoft.com/office/drawing/2014/main" xmlns="" id="{28075C54-04F9-4CB8-B703-9C5E45BB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4761" y="1309364"/>
            <a:ext cx="2600325" cy="3333750"/>
          </a:xfrm>
          <a:prstGeom prst="rect">
            <a:avLst/>
          </a:prstGeom>
        </p:spPr>
      </p:pic>
    </p:spTree>
    <p:extLst>
      <p:ext uri="{BB962C8B-B14F-4D97-AF65-F5344CB8AC3E}">
        <p14:creationId xmlns:p14="http://schemas.microsoft.com/office/powerpoint/2010/main" val="1033494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FDBD8C-10EB-420F-BDA9-BA5DDF3FF2C7}"/>
              </a:ext>
            </a:extLst>
          </p:cNvPr>
          <p:cNvSpPr>
            <a:spLocks noGrp="1"/>
          </p:cNvSpPr>
          <p:nvPr>
            <p:ph type="title"/>
          </p:nvPr>
        </p:nvSpPr>
        <p:spPr/>
        <p:txBody>
          <a:bodyPr>
            <a:normAutofit fontScale="90000"/>
          </a:bodyPr>
          <a:lstStyle/>
          <a:p>
            <a:r>
              <a:rPr lang="en-US" b="1" dirty="0"/>
              <a:t>How can we represent the sets graphically?</a:t>
            </a:r>
            <a:endParaRPr lang="en-IN" dirty="0"/>
          </a:p>
        </p:txBody>
      </p:sp>
      <p:sp>
        <p:nvSpPr>
          <p:cNvPr id="5" name="TextBox 4">
            <a:extLst>
              <a:ext uri="{FF2B5EF4-FFF2-40B4-BE49-F238E27FC236}">
                <a16:creationId xmlns:a16="http://schemas.microsoft.com/office/drawing/2014/main" xmlns="" id="{8AFA99E4-043C-41B2-9B73-2B0C050D2B10}"/>
              </a:ext>
            </a:extLst>
          </p:cNvPr>
          <p:cNvSpPr txBox="1"/>
          <p:nvPr/>
        </p:nvSpPr>
        <p:spPr>
          <a:xfrm>
            <a:off x="366203" y="1076819"/>
            <a:ext cx="6094520" cy="5355312"/>
          </a:xfrm>
          <a:prstGeom prst="rect">
            <a:avLst/>
          </a:prstGeom>
          <a:noFill/>
        </p:spPr>
        <p:txBody>
          <a:bodyPr wrap="square">
            <a:spAutoFit/>
          </a:bodyPr>
          <a:lstStyle/>
          <a:p>
            <a:r>
              <a:rPr lang="en-US" dirty="0"/>
              <a:t>We have a universal set which is given below:</a:t>
            </a:r>
          </a:p>
          <a:p>
            <a:r>
              <a:rPr lang="en-US" b="1" dirty="0"/>
              <a:t>U = {1, 2, 3, 4, 5, 6, 7, 8}</a:t>
            </a:r>
            <a:endParaRPr lang="en-US" dirty="0"/>
          </a:p>
          <a:p>
            <a:r>
              <a:rPr lang="en-US" dirty="0"/>
              <a:t>We will consider each edge one by one to represent graphically.</a:t>
            </a:r>
          </a:p>
          <a:p>
            <a:r>
              <a:rPr lang="en-US" dirty="0"/>
              <a:t>First, we consider the vertices 1 and 2, i.e., (1, 2) and represent them through graphically shown as below:</a:t>
            </a:r>
          </a:p>
          <a:p>
            <a:endParaRPr lang="en-US" dirty="0"/>
          </a:p>
          <a:p>
            <a:r>
              <a:rPr lang="en-US" dirty="0"/>
              <a:t>In the above figure, vertex 1 is the parent of vertex 2.</a:t>
            </a:r>
          </a:p>
          <a:p>
            <a:r>
              <a:rPr lang="en-US" dirty="0"/>
              <a:t>Now we consider the vertices 3 and 4, i.e., (3, 4) and represent them graphically shown as below:</a:t>
            </a:r>
          </a:p>
          <a:p>
            <a:r>
              <a:rPr lang="en-US" dirty="0"/>
              <a:t>In the above figure, vertex 3 is the parent of vertex 4.</a:t>
            </a:r>
          </a:p>
          <a:p>
            <a:endParaRPr lang="en-US" dirty="0"/>
          </a:p>
          <a:p>
            <a:r>
              <a:rPr lang="en-US" dirty="0"/>
              <a:t>Consider the vertices 5 and 6, i.e., (5, 6) and represent them graphically shown as below:</a:t>
            </a:r>
          </a:p>
          <a:p>
            <a:r>
              <a:rPr lang="en-US" dirty="0"/>
              <a:t>In the above figure, vertex 5 is the parent of vertex 6.</a:t>
            </a:r>
          </a:p>
          <a:p>
            <a:endParaRPr lang="en-US" dirty="0"/>
          </a:p>
          <a:p>
            <a:r>
              <a:rPr lang="en-US" dirty="0"/>
              <a:t>Now, we consider the vertices 7 and 8, i.e., (7, 8) and represent them through graphically shown as below:</a:t>
            </a:r>
          </a:p>
          <a:p>
            <a:endParaRPr lang="en-US" dirty="0"/>
          </a:p>
          <a:p>
            <a:endParaRPr lang="en-US" dirty="0"/>
          </a:p>
        </p:txBody>
      </p:sp>
      <p:pic>
        <p:nvPicPr>
          <p:cNvPr id="7" name="Picture 6" descr="A picture containing diagram&#10;&#10;Description automatically generated">
            <a:extLst>
              <a:ext uri="{FF2B5EF4-FFF2-40B4-BE49-F238E27FC236}">
                <a16:creationId xmlns:a16="http://schemas.microsoft.com/office/drawing/2014/main" xmlns="" id="{4EAA21B9-ABBB-4ACB-ADFE-BE1A9C898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1151" y="914401"/>
            <a:ext cx="787374" cy="1559157"/>
          </a:xfrm>
          <a:prstGeom prst="rect">
            <a:avLst/>
          </a:prstGeom>
        </p:spPr>
      </p:pic>
      <p:pic>
        <p:nvPicPr>
          <p:cNvPr id="9" name="Picture 8" descr="Diagram&#10;&#10;Description automatically generated">
            <a:extLst>
              <a:ext uri="{FF2B5EF4-FFF2-40B4-BE49-F238E27FC236}">
                <a16:creationId xmlns:a16="http://schemas.microsoft.com/office/drawing/2014/main" xmlns="" id="{5BC878B1-F77F-479C-8692-4D1C49715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920" y="2600473"/>
            <a:ext cx="745888" cy="1477005"/>
          </a:xfrm>
          <a:prstGeom prst="rect">
            <a:avLst/>
          </a:prstGeom>
        </p:spPr>
      </p:pic>
      <p:pic>
        <p:nvPicPr>
          <p:cNvPr id="13" name="Picture 12" descr="A picture containing diagram&#10;&#10;Description automatically generated">
            <a:extLst>
              <a:ext uri="{FF2B5EF4-FFF2-40B4-BE49-F238E27FC236}">
                <a16:creationId xmlns:a16="http://schemas.microsoft.com/office/drawing/2014/main" xmlns="" id="{5693EF27-5E05-44B1-A9F7-98ABDE30A8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2638" y="4120751"/>
            <a:ext cx="787374" cy="1559157"/>
          </a:xfrm>
          <a:prstGeom prst="rect">
            <a:avLst/>
          </a:prstGeom>
        </p:spPr>
      </p:pic>
      <p:pic>
        <p:nvPicPr>
          <p:cNvPr id="15" name="Picture 14" descr="Diagram&#10;&#10;Description automatically generated with medium confidence">
            <a:extLst>
              <a:ext uri="{FF2B5EF4-FFF2-40B4-BE49-F238E27FC236}">
                <a16:creationId xmlns:a16="http://schemas.microsoft.com/office/drawing/2014/main" xmlns="" id="{83C67E09-8BCD-40E0-A998-855BE1051B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8782" y="5281843"/>
            <a:ext cx="808494" cy="1600978"/>
          </a:xfrm>
          <a:prstGeom prst="rect">
            <a:avLst/>
          </a:prstGeom>
        </p:spPr>
      </p:pic>
    </p:spTree>
    <p:extLst>
      <p:ext uri="{BB962C8B-B14F-4D97-AF65-F5344CB8AC3E}">
        <p14:creationId xmlns:p14="http://schemas.microsoft.com/office/powerpoint/2010/main" val="399797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42574C-7CB5-4D30-9E8B-B79821AACC56}"/>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xmlns="" id="{EBEE36A0-F3E3-44C6-BD0F-5F2002FDFCE3}"/>
              </a:ext>
            </a:extLst>
          </p:cNvPr>
          <p:cNvSpPr txBox="1"/>
          <p:nvPr/>
        </p:nvSpPr>
        <p:spPr>
          <a:xfrm>
            <a:off x="254000" y="1191334"/>
            <a:ext cx="6094520" cy="5632311"/>
          </a:xfrm>
          <a:prstGeom prst="rect">
            <a:avLst/>
          </a:prstGeom>
          <a:noFill/>
        </p:spPr>
        <p:txBody>
          <a:bodyPr wrap="square">
            <a:spAutoFit/>
          </a:bodyPr>
          <a:lstStyle/>
          <a:p>
            <a:r>
              <a:rPr lang="en-US" dirty="0"/>
              <a:t>Now we consider the edge (2, 4). Since 2 and 4 belong to different sets, so we need to perform the union operation. In the above case, we observe that 1 is the parent of vertex 2 whereas vertex 3 is the parent of vertex 4. When we perform the union operation on the two sets, i.e., s1 and s2, then 1 vertex would be the parent of vertex 3 shown as below:</a:t>
            </a:r>
          </a:p>
          <a:p>
            <a:endParaRPr lang="en-US" dirty="0"/>
          </a:p>
          <a:p>
            <a:r>
              <a:rPr lang="en-US" dirty="0"/>
              <a:t>The next edge is (2, 5) having weight 6. Since 2 and 5 are in two different sets so we will perform the union operation. We make vertex 5 as a child of the vertex 1 shown as below:</a:t>
            </a:r>
          </a:p>
          <a:p>
            <a:r>
              <a:rPr lang="en-US" dirty="0"/>
              <a:t>We have chosen vertex 5 as a child of vertex 1 because the vertex of the graph having parent 1 is more than the graph having parent 5.</a:t>
            </a:r>
          </a:p>
          <a:p>
            <a:endParaRPr lang="en-US" dirty="0"/>
          </a:p>
          <a:p>
            <a:r>
              <a:rPr lang="en-US" dirty="0"/>
              <a:t>The next edge is (1, 3) having weight 7. Both vertices 1 and 3 are in the same set, so there is no need to perform any union operation. Since both the vertices belong to the same set; therefore, there is a cycle. </a:t>
            </a:r>
            <a:r>
              <a:rPr lang="en-US"/>
              <a:t>We have detected a cycle, so we will consider the edges further.</a:t>
            </a:r>
            <a:endParaRPr lang="en-US" dirty="0"/>
          </a:p>
          <a:p>
            <a:endParaRPr lang="en-US" dirty="0"/>
          </a:p>
        </p:txBody>
      </p:sp>
      <p:pic>
        <p:nvPicPr>
          <p:cNvPr id="11" name="Picture 10" descr="A picture containing application&#10;&#10;Description automatically generated">
            <a:extLst>
              <a:ext uri="{FF2B5EF4-FFF2-40B4-BE49-F238E27FC236}">
                <a16:creationId xmlns:a16="http://schemas.microsoft.com/office/drawing/2014/main" xmlns="" id="{2E1E7B3A-CA81-4178-A536-1E3D309D0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7830" y="914401"/>
            <a:ext cx="3009900" cy="2667000"/>
          </a:xfrm>
          <a:prstGeom prst="rect">
            <a:avLst/>
          </a:prstGeom>
        </p:spPr>
      </p:pic>
      <p:pic>
        <p:nvPicPr>
          <p:cNvPr id="13" name="Picture 12" descr="Diagram&#10;&#10;Description automatically generated">
            <a:extLst>
              <a:ext uri="{FF2B5EF4-FFF2-40B4-BE49-F238E27FC236}">
                <a16:creationId xmlns:a16="http://schemas.microsoft.com/office/drawing/2014/main" xmlns="" id="{A72B67E8-DFA8-4DC9-B31A-600D1F26F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4467" y="3619131"/>
            <a:ext cx="3476625" cy="2857500"/>
          </a:xfrm>
          <a:prstGeom prst="rect">
            <a:avLst/>
          </a:prstGeom>
        </p:spPr>
      </p:pic>
    </p:spTree>
    <p:extLst>
      <p:ext uri="{BB962C8B-B14F-4D97-AF65-F5344CB8AC3E}">
        <p14:creationId xmlns:p14="http://schemas.microsoft.com/office/powerpoint/2010/main" val="381894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A2904E-4AB5-4DB4-A351-DF666271DD29}"/>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 xmlns:a16="http://schemas.microsoft.com/office/drawing/2014/main" id="{C93A6C4A-96DA-4876-AEDE-E5DA5F72AFE1}"/>
              </a:ext>
            </a:extLst>
          </p:cNvPr>
          <p:cNvSpPr>
            <a:spLocks noGrp="1"/>
          </p:cNvSpPr>
          <p:nvPr>
            <p:ph idx="1"/>
          </p:nvPr>
        </p:nvSpPr>
        <p:spPr>
          <a:xfrm>
            <a:off x="254000" y="990600"/>
            <a:ext cx="11684000" cy="462280"/>
          </a:xfrm>
        </p:spPr>
        <p:txBody>
          <a:bodyPr>
            <a:normAutofit lnSpcReduction="10000"/>
          </a:bodyPr>
          <a:lstStyle/>
          <a:p>
            <a:r>
              <a:rPr lang="en-IN" dirty="0"/>
              <a:t>In how many ways we can arrange 2 boys and 1 girl in a seating arrangement of 3 chair.</a:t>
            </a:r>
          </a:p>
        </p:txBody>
      </p:sp>
      <p:graphicFrame>
        <p:nvGraphicFramePr>
          <p:cNvPr id="4" name="Table 4">
            <a:extLst>
              <a:ext uri="{FF2B5EF4-FFF2-40B4-BE49-F238E27FC236}">
                <a16:creationId xmlns="" xmlns:a16="http://schemas.microsoft.com/office/drawing/2014/main" id="{30ADB02D-EB0D-4CE9-A9F2-668F45BCA661}"/>
              </a:ext>
            </a:extLst>
          </p:cNvPr>
          <p:cNvGraphicFramePr>
            <a:graphicFrameLocks noGrp="1"/>
          </p:cNvGraphicFramePr>
          <p:nvPr>
            <p:extLst>
              <p:ext uri="{D42A27DB-BD31-4B8C-83A1-F6EECF244321}">
                <p14:modId xmlns:p14="http://schemas.microsoft.com/office/powerpoint/2010/main" val="398798199"/>
              </p:ext>
            </p:extLst>
          </p:nvPr>
        </p:nvGraphicFramePr>
        <p:xfrm>
          <a:off x="721361" y="1867746"/>
          <a:ext cx="1960878" cy="370840"/>
        </p:xfrm>
        <a:graphic>
          <a:graphicData uri="http://schemas.openxmlformats.org/drawingml/2006/table">
            <a:tbl>
              <a:tblPr firstRow="1" bandRow="1">
                <a:tableStyleId>{21E4AEA4-8DFA-4A89-87EB-49C32662AFE0}</a:tableStyleId>
              </a:tblPr>
              <a:tblGrid>
                <a:gridCol w="653626">
                  <a:extLst>
                    <a:ext uri="{9D8B030D-6E8A-4147-A177-3AD203B41FA5}">
                      <a16:colId xmlns="" xmlns:a16="http://schemas.microsoft.com/office/drawing/2014/main" val="3002341081"/>
                    </a:ext>
                  </a:extLst>
                </a:gridCol>
                <a:gridCol w="653626">
                  <a:extLst>
                    <a:ext uri="{9D8B030D-6E8A-4147-A177-3AD203B41FA5}">
                      <a16:colId xmlns="" xmlns:a16="http://schemas.microsoft.com/office/drawing/2014/main" val="861764085"/>
                    </a:ext>
                  </a:extLst>
                </a:gridCol>
                <a:gridCol w="653626">
                  <a:extLst>
                    <a:ext uri="{9D8B030D-6E8A-4147-A177-3AD203B41FA5}">
                      <a16:colId xmlns="" xmlns:a16="http://schemas.microsoft.com/office/drawing/2014/main" val="3179219864"/>
                    </a:ext>
                  </a:extLst>
                </a:gridCol>
              </a:tblGrid>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 xmlns:a16="http://schemas.microsoft.com/office/drawing/2014/main" val="4124094051"/>
                  </a:ext>
                </a:extLst>
              </a:tr>
            </a:tbl>
          </a:graphicData>
        </a:graphic>
      </p:graphicFrame>
      <p:sp>
        <p:nvSpPr>
          <p:cNvPr id="5" name="Oval 4">
            <a:extLst>
              <a:ext uri="{FF2B5EF4-FFF2-40B4-BE49-F238E27FC236}">
                <a16:creationId xmlns="" xmlns:a16="http://schemas.microsoft.com/office/drawing/2014/main" id="{3948CFD3-F293-4038-84A2-8BDAAF8A7D06}"/>
              </a:ext>
            </a:extLst>
          </p:cNvPr>
          <p:cNvSpPr/>
          <p:nvPr/>
        </p:nvSpPr>
        <p:spPr>
          <a:xfrm>
            <a:off x="6532878" y="2068407"/>
            <a:ext cx="579118" cy="523242"/>
          </a:xfrm>
          <a:prstGeom prst="ellipse">
            <a:avLst/>
          </a:prstGeom>
          <a:ln w="381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S</a:t>
            </a:r>
          </a:p>
        </p:txBody>
      </p:sp>
      <p:sp>
        <p:nvSpPr>
          <p:cNvPr id="6" name="Oval 5">
            <a:extLst>
              <a:ext uri="{FF2B5EF4-FFF2-40B4-BE49-F238E27FC236}">
                <a16:creationId xmlns="" xmlns:a16="http://schemas.microsoft.com/office/drawing/2014/main" id="{3A14E7AD-BDA8-43BA-8270-3F0858FC6920}"/>
              </a:ext>
            </a:extLst>
          </p:cNvPr>
          <p:cNvSpPr/>
          <p:nvPr/>
        </p:nvSpPr>
        <p:spPr>
          <a:xfrm>
            <a:off x="4927596" y="3047999"/>
            <a:ext cx="629922" cy="594363"/>
          </a:xfrm>
          <a:prstGeom prst="ellipse">
            <a:avLst/>
          </a:prstGeom>
          <a:ln w="381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B1</a:t>
            </a:r>
          </a:p>
        </p:txBody>
      </p:sp>
      <p:sp>
        <p:nvSpPr>
          <p:cNvPr id="7" name="Oval 6">
            <a:extLst>
              <a:ext uri="{FF2B5EF4-FFF2-40B4-BE49-F238E27FC236}">
                <a16:creationId xmlns="" xmlns:a16="http://schemas.microsoft.com/office/drawing/2014/main" id="{9D5A967A-FA8F-4E34-A876-2E79FD86B251}"/>
              </a:ext>
            </a:extLst>
          </p:cNvPr>
          <p:cNvSpPr/>
          <p:nvPr/>
        </p:nvSpPr>
        <p:spPr>
          <a:xfrm>
            <a:off x="3698236" y="4183379"/>
            <a:ext cx="690878" cy="656169"/>
          </a:xfrm>
          <a:prstGeom prst="ellipse">
            <a:avLst/>
          </a:prstGeom>
          <a:ln w="381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B2</a:t>
            </a:r>
          </a:p>
        </p:txBody>
      </p:sp>
      <p:sp>
        <p:nvSpPr>
          <p:cNvPr id="8" name="Oval 7">
            <a:extLst>
              <a:ext uri="{FF2B5EF4-FFF2-40B4-BE49-F238E27FC236}">
                <a16:creationId xmlns="" xmlns:a16="http://schemas.microsoft.com/office/drawing/2014/main" id="{8241D2D8-8BD3-4CB8-B220-083DF1B40F56}"/>
              </a:ext>
            </a:extLst>
          </p:cNvPr>
          <p:cNvSpPr/>
          <p:nvPr/>
        </p:nvSpPr>
        <p:spPr>
          <a:xfrm>
            <a:off x="3698236" y="5378027"/>
            <a:ext cx="680718" cy="656169"/>
          </a:xfrm>
          <a:prstGeom prst="ellipse">
            <a:avLst/>
          </a:prstGeom>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G1</a:t>
            </a:r>
          </a:p>
        </p:txBody>
      </p:sp>
      <p:sp>
        <p:nvSpPr>
          <p:cNvPr id="9" name="Oval 8">
            <a:extLst>
              <a:ext uri="{FF2B5EF4-FFF2-40B4-BE49-F238E27FC236}">
                <a16:creationId xmlns="" xmlns:a16="http://schemas.microsoft.com/office/drawing/2014/main" id="{E1FB1B5A-6B18-4C26-8F66-4E19A48CFD7B}"/>
              </a:ext>
            </a:extLst>
          </p:cNvPr>
          <p:cNvSpPr/>
          <p:nvPr/>
        </p:nvSpPr>
        <p:spPr>
          <a:xfrm>
            <a:off x="4876796" y="4213013"/>
            <a:ext cx="609600" cy="594363"/>
          </a:xfrm>
          <a:prstGeom prst="ellipse">
            <a:avLst/>
          </a:prstGeom>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G1</a:t>
            </a:r>
          </a:p>
        </p:txBody>
      </p:sp>
      <p:sp>
        <p:nvSpPr>
          <p:cNvPr id="10" name="Oval 9">
            <a:extLst>
              <a:ext uri="{FF2B5EF4-FFF2-40B4-BE49-F238E27FC236}">
                <a16:creationId xmlns="" xmlns:a16="http://schemas.microsoft.com/office/drawing/2014/main" id="{74729A0A-7518-4D46-A4BC-979DF5EC560C}"/>
              </a:ext>
            </a:extLst>
          </p:cNvPr>
          <p:cNvSpPr/>
          <p:nvPr/>
        </p:nvSpPr>
        <p:spPr>
          <a:xfrm>
            <a:off x="4876796" y="5378028"/>
            <a:ext cx="609600" cy="594363"/>
          </a:xfrm>
          <a:prstGeom prst="ellipse">
            <a:avLst/>
          </a:prstGeom>
          <a:ln w="381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B2</a:t>
            </a:r>
          </a:p>
        </p:txBody>
      </p:sp>
      <p:sp>
        <p:nvSpPr>
          <p:cNvPr id="11" name="Oval 10">
            <a:extLst>
              <a:ext uri="{FF2B5EF4-FFF2-40B4-BE49-F238E27FC236}">
                <a16:creationId xmlns="" xmlns:a16="http://schemas.microsoft.com/office/drawing/2014/main" id="{06F04DEE-BA4D-4D4E-BBBA-841C7861B5FD}"/>
              </a:ext>
            </a:extLst>
          </p:cNvPr>
          <p:cNvSpPr/>
          <p:nvPr/>
        </p:nvSpPr>
        <p:spPr>
          <a:xfrm>
            <a:off x="6482074" y="3048000"/>
            <a:ext cx="629922" cy="594362"/>
          </a:xfrm>
          <a:prstGeom prst="ellipse">
            <a:avLst/>
          </a:prstGeom>
          <a:ln w="381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B2</a:t>
            </a:r>
          </a:p>
        </p:txBody>
      </p:sp>
      <p:sp>
        <p:nvSpPr>
          <p:cNvPr id="12" name="Oval 11">
            <a:extLst>
              <a:ext uri="{FF2B5EF4-FFF2-40B4-BE49-F238E27FC236}">
                <a16:creationId xmlns="" xmlns:a16="http://schemas.microsoft.com/office/drawing/2014/main" id="{4A376387-13F7-4704-8A7F-A6711B0111F1}"/>
              </a:ext>
            </a:extLst>
          </p:cNvPr>
          <p:cNvSpPr/>
          <p:nvPr/>
        </p:nvSpPr>
        <p:spPr>
          <a:xfrm>
            <a:off x="8036552" y="3047999"/>
            <a:ext cx="629922" cy="586741"/>
          </a:xfrm>
          <a:prstGeom prst="ellipse">
            <a:avLst/>
          </a:prstGeom>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G1</a:t>
            </a:r>
          </a:p>
        </p:txBody>
      </p:sp>
      <p:sp>
        <p:nvSpPr>
          <p:cNvPr id="13" name="Oval 12">
            <a:extLst>
              <a:ext uri="{FF2B5EF4-FFF2-40B4-BE49-F238E27FC236}">
                <a16:creationId xmlns="" xmlns:a16="http://schemas.microsoft.com/office/drawing/2014/main" id="{C83328E3-0ACF-47D4-82F2-EE42EC8C7DBD}"/>
              </a:ext>
            </a:extLst>
          </p:cNvPr>
          <p:cNvSpPr/>
          <p:nvPr/>
        </p:nvSpPr>
        <p:spPr>
          <a:xfrm>
            <a:off x="5923276" y="4213014"/>
            <a:ext cx="629922" cy="594362"/>
          </a:xfrm>
          <a:prstGeom prst="ellipse">
            <a:avLst/>
          </a:prstGeom>
          <a:ln w="381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B1</a:t>
            </a:r>
          </a:p>
        </p:txBody>
      </p:sp>
      <p:sp>
        <p:nvSpPr>
          <p:cNvPr id="14" name="Oval 13">
            <a:extLst>
              <a:ext uri="{FF2B5EF4-FFF2-40B4-BE49-F238E27FC236}">
                <a16:creationId xmlns="" xmlns:a16="http://schemas.microsoft.com/office/drawing/2014/main" id="{F555629C-B1F8-4EAD-A638-B361EF59EE2D}"/>
              </a:ext>
            </a:extLst>
          </p:cNvPr>
          <p:cNvSpPr/>
          <p:nvPr/>
        </p:nvSpPr>
        <p:spPr>
          <a:xfrm>
            <a:off x="7040878" y="4183380"/>
            <a:ext cx="629922" cy="594362"/>
          </a:xfrm>
          <a:prstGeom prst="ellipse">
            <a:avLst/>
          </a:prstGeom>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G1</a:t>
            </a:r>
          </a:p>
        </p:txBody>
      </p:sp>
      <p:sp>
        <p:nvSpPr>
          <p:cNvPr id="15" name="Oval 14">
            <a:extLst>
              <a:ext uri="{FF2B5EF4-FFF2-40B4-BE49-F238E27FC236}">
                <a16:creationId xmlns="" xmlns:a16="http://schemas.microsoft.com/office/drawing/2014/main" id="{F50263CC-9A0D-4792-BF28-5A8CB1070A8D}"/>
              </a:ext>
            </a:extLst>
          </p:cNvPr>
          <p:cNvSpPr/>
          <p:nvPr/>
        </p:nvSpPr>
        <p:spPr>
          <a:xfrm>
            <a:off x="5923276" y="5378028"/>
            <a:ext cx="609602" cy="594362"/>
          </a:xfrm>
          <a:prstGeom prst="ellipse">
            <a:avLst/>
          </a:prstGeom>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G1</a:t>
            </a:r>
          </a:p>
        </p:txBody>
      </p:sp>
      <p:sp>
        <p:nvSpPr>
          <p:cNvPr id="16" name="Oval 15">
            <a:extLst>
              <a:ext uri="{FF2B5EF4-FFF2-40B4-BE49-F238E27FC236}">
                <a16:creationId xmlns="" xmlns:a16="http://schemas.microsoft.com/office/drawing/2014/main" id="{586927CC-3041-4175-9183-D1C715DC4E6C}"/>
              </a:ext>
            </a:extLst>
          </p:cNvPr>
          <p:cNvSpPr/>
          <p:nvPr/>
        </p:nvSpPr>
        <p:spPr>
          <a:xfrm>
            <a:off x="7040878" y="5383955"/>
            <a:ext cx="629922" cy="594362"/>
          </a:xfrm>
          <a:prstGeom prst="ellipse">
            <a:avLst/>
          </a:prstGeom>
          <a:ln w="381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B1</a:t>
            </a:r>
          </a:p>
        </p:txBody>
      </p:sp>
      <p:sp>
        <p:nvSpPr>
          <p:cNvPr id="17" name="Oval 16">
            <a:extLst>
              <a:ext uri="{FF2B5EF4-FFF2-40B4-BE49-F238E27FC236}">
                <a16:creationId xmlns="" xmlns:a16="http://schemas.microsoft.com/office/drawing/2014/main" id="{D2CA81C6-5503-49BA-9635-02CBAB22C549}"/>
              </a:ext>
            </a:extLst>
          </p:cNvPr>
          <p:cNvSpPr/>
          <p:nvPr/>
        </p:nvSpPr>
        <p:spPr>
          <a:xfrm>
            <a:off x="7985756" y="4173220"/>
            <a:ext cx="609606" cy="586740"/>
          </a:xfrm>
          <a:prstGeom prst="ellipse">
            <a:avLst/>
          </a:prstGeom>
          <a:ln w="381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B1</a:t>
            </a:r>
          </a:p>
        </p:txBody>
      </p:sp>
      <p:sp>
        <p:nvSpPr>
          <p:cNvPr id="18" name="Oval 17">
            <a:extLst>
              <a:ext uri="{FF2B5EF4-FFF2-40B4-BE49-F238E27FC236}">
                <a16:creationId xmlns="" xmlns:a16="http://schemas.microsoft.com/office/drawing/2014/main" id="{FEE117D8-FECA-4DAC-9E45-C7D1FC091337}"/>
              </a:ext>
            </a:extLst>
          </p:cNvPr>
          <p:cNvSpPr/>
          <p:nvPr/>
        </p:nvSpPr>
        <p:spPr>
          <a:xfrm>
            <a:off x="9001762" y="4183380"/>
            <a:ext cx="629922" cy="594362"/>
          </a:xfrm>
          <a:prstGeom prst="ellipse">
            <a:avLst/>
          </a:prstGeom>
          <a:ln w="381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B2</a:t>
            </a:r>
          </a:p>
        </p:txBody>
      </p:sp>
      <p:sp>
        <p:nvSpPr>
          <p:cNvPr id="19" name="Oval 18">
            <a:extLst>
              <a:ext uri="{FF2B5EF4-FFF2-40B4-BE49-F238E27FC236}">
                <a16:creationId xmlns="" xmlns:a16="http://schemas.microsoft.com/office/drawing/2014/main" id="{8D79A80D-2DED-45BE-AAF5-6CA346D67AA5}"/>
              </a:ext>
            </a:extLst>
          </p:cNvPr>
          <p:cNvSpPr/>
          <p:nvPr/>
        </p:nvSpPr>
        <p:spPr>
          <a:xfrm>
            <a:off x="7965440" y="5369560"/>
            <a:ext cx="629922" cy="594362"/>
          </a:xfrm>
          <a:prstGeom prst="ellipse">
            <a:avLst/>
          </a:prstGeom>
          <a:ln w="381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B2</a:t>
            </a:r>
          </a:p>
        </p:txBody>
      </p:sp>
      <p:sp>
        <p:nvSpPr>
          <p:cNvPr id="20" name="Oval 19">
            <a:extLst>
              <a:ext uri="{FF2B5EF4-FFF2-40B4-BE49-F238E27FC236}">
                <a16:creationId xmlns="" xmlns:a16="http://schemas.microsoft.com/office/drawing/2014/main" id="{F8BA1293-F090-44F5-8D51-D4CF74CC2793}"/>
              </a:ext>
            </a:extLst>
          </p:cNvPr>
          <p:cNvSpPr/>
          <p:nvPr/>
        </p:nvSpPr>
        <p:spPr>
          <a:xfrm>
            <a:off x="9001762" y="5350086"/>
            <a:ext cx="619762" cy="594362"/>
          </a:xfrm>
          <a:prstGeom prst="ellipse">
            <a:avLst/>
          </a:prstGeom>
          <a:ln w="381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B1</a:t>
            </a:r>
          </a:p>
        </p:txBody>
      </p:sp>
      <p:cxnSp>
        <p:nvCxnSpPr>
          <p:cNvPr id="23" name="Straight Connector 22">
            <a:extLst>
              <a:ext uri="{FF2B5EF4-FFF2-40B4-BE49-F238E27FC236}">
                <a16:creationId xmlns="" xmlns:a16="http://schemas.microsoft.com/office/drawing/2014/main" id="{96BDAF88-8305-4654-BCE2-3C490001E332}"/>
              </a:ext>
            </a:extLst>
          </p:cNvPr>
          <p:cNvCxnSpPr>
            <a:stCxn id="5" idx="3"/>
            <a:endCxn id="6" idx="7"/>
          </p:cNvCxnSpPr>
          <p:nvPr/>
        </p:nvCxnSpPr>
        <p:spPr>
          <a:xfrm flipH="1">
            <a:off x="5465268" y="2515022"/>
            <a:ext cx="1152420" cy="6200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6E06883E-A8F1-46DC-BA84-70A5D82530CF}"/>
              </a:ext>
            </a:extLst>
          </p:cNvPr>
          <p:cNvCxnSpPr>
            <a:stCxn id="5" idx="5"/>
            <a:endCxn id="12" idx="1"/>
          </p:cNvCxnSpPr>
          <p:nvPr/>
        </p:nvCxnSpPr>
        <p:spPr>
          <a:xfrm>
            <a:off x="7027186" y="2515022"/>
            <a:ext cx="1101616" cy="6189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66D8882A-493B-4334-9694-DBF67DF7C79C}"/>
              </a:ext>
            </a:extLst>
          </p:cNvPr>
          <p:cNvCxnSpPr>
            <a:stCxn id="5" idx="4"/>
            <a:endCxn id="11" idx="0"/>
          </p:cNvCxnSpPr>
          <p:nvPr/>
        </p:nvCxnSpPr>
        <p:spPr>
          <a:xfrm flipH="1">
            <a:off x="6797035" y="2591649"/>
            <a:ext cx="25402" cy="45635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2AF948BB-41A6-421A-A6B8-6581D9988FAF}"/>
              </a:ext>
            </a:extLst>
          </p:cNvPr>
          <p:cNvCxnSpPr>
            <a:stCxn id="6" idx="3"/>
            <a:endCxn id="7" idx="7"/>
          </p:cNvCxnSpPr>
          <p:nvPr/>
        </p:nvCxnSpPr>
        <p:spPr>
          <a:xfrm flipH="1">
            <a:off x="4287937" y="3555320"/>
            <a:ext cx="731909" cy="7241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856901FA-FF95-48D3-BD03-69A90929D7C2}"/>
              </a:ext>
            </a:extLst>
          </p:cNvPr>
          <p:cNvCxnSpPr>
            <a:stCxn id="6" idx="4"/>
            <a:endCxn id="9" idx="0"/>
          </p:cNvCxnSpPr>
          <p:nvPr/>
        </p:nvCxnSpPr>
        <p:spPr>
          <a:xfrm flipH="1">
            <a:off x="5181596" y="3642362"/>
            <a:ext cx="60961" cy="57065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556E52CA-5DB3-45F4-A5F0-9F734DAF9665}"/>
              </a:ext>
            </a:extLst>
          </p:cNvPr>
          <p:cNvCxnSpPr>
            <a:stCxn id="7" idx="4"/>
            <a:endCxn id="8" idx="0"/>
          </p:cNvCxnSpPr>
          <p:nvPr/>
        </p:nvCxnSpPr>
        <p:spPr>
          <a:xfrm flipH="1">
            <a:off x="4038595" y="4839548"/>
            <a:ext cx="5080" cy="53847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BF88EF62-B1A6-4CD6-B544-FF638D840B6A}"/>
              </a:ext>
            </a:extLst>
          </p:cNvPr>
          <p:cNvCxnSpPr>
            <a:stCxn id="9" idx="4"/>
            <a:endCxn id="10" idx="0"/>
          </p:cNvCxnSpPr>
          <p:nvPr/>
        </p:nvCxnSpPr>
        <p:spPr>
          <a:xfrm>
            <a:off x="5181596" y="4807376"/>
            <a:ext cx="0" cy="57065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2D00121D-F334-4784-898B-75811EE08AD3}"/>
              </a:ext>
            </a:extLst>
          </p:cNvPr>
          <p:cNvCxnSpPr>
            <a:stCxn id="11" idx="4"/>
            <a:endCxn id="13" idx="0"/>
          </p:cNvCxnSpPr>
          <p:nvPr/>
        </p:nvCxnSpPr>
        <p:spPr>
          <a:xfrm flipH="1">
            <a:off x="6238237" y="3642362"/>
            <a:ext cx="558798" cy="57065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5C2F94B4-BE49-4B92-8CC6-0DDACEF3147B}"/>
              </a:ext>
            </a:extLst>
          </p:cNvPr>
          <p:cNvCxnSpPr>
            <a:stCxn id="11" idx="4"/>
            <a:endCxn id="14" idx="0"/>
          </p:cNvCxnSpPr>
          <p:nvPr/>
        </p:nvCxnSpPr>
        <p:spPr>
          <a:xfrm>
            <a:off x="6797035" y="3642362"/>
            <a:ext cx="558804" cy="54101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0563E2DE-25A6-4344-9E9B-D0339FBB12F9}"/>
              </a:ext>
            </a:extLst>
          </p:cNvPr>
          <p:cNvCxnSpPr>
            <a:stCxn id="13" idx="4"/>
            <a:endCxn id="15" idx="0"/>
          </p:cNvCxnSpPr>
          <p:nvPr/>
        </p:nvCxnSpPr>
        <p:spPr>
          <a:xfrm flipH="1">
            <a:off x="6228077" y="4807376"/>
            <a:ext cx="10160" cy="57065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54BB6702-5C91-4B5E-83C1-0E262CE0172C}"/>
              </a:ext>
            </a:extLst>
          </p:cNvPr>
          <p:cNvCxnSpPr>
            <a:stCxn id="14" idx="4"/>
            <a:endCxn id="16" idx="0"/>
          </p:cNvCxnSpPr>
          <p:nvPr/>
        </p:nvCxnSpPr>
        <p:spPr>
          <a:xfrm>
            <a:off x="7355839" y="4777742"/>
            <a:ext cx="0" cy="60621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7635F644-2766-44E7-9DE7-C75A6D6F59FF}"/>
              </a:ext>
            </a:extLst>
          </p:cNvPr>
          <p:cNvCxnSpPr>
            <a:stCxn id="12" idx="4"/>
            <a:endCxn id="17" idx="0"/>
          </p:cNvCxnSpPr>
          <p:nvPr/>
        </p:nvCxnSpPr>
        <p:spPr>
          <a:xfrm flipH="1">
            <a:off x="8290559" y="3634740"/>
            <a:ext cx="60954" cy="5384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 xmlns:a16="http://schemas.microsoft.com/office/drawing/2014/main" id="{B9FF1788-A7B8-4B34-95F9-780CCC39CF81}"/>
              </a:ext>
            </a:extLst>
          </p:cNvPr>
          <p:cNvCxnSpPr>
            <a:stCxn id="12" idx="5"/>
            <a:endCxn id="18" idx="0"/>
          </p:cNvCxnSpPr>
          <p:nvPr/>
        </p:nvCxnSpPr>
        <p:spPr>
          <a:xfrm>
            <a:off x="8574224" y="3548814"/>
            <a:ext cx="742499" cy="6345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8F3E00DA-D8CE-46F2-B03D-038C328D8218}"/>
              </a:ext>
            </a:extLst>
          </p:cNvPr>
          <p:cNvCxnSpPr>
            <a:stCxn id="17" idx="4"/>
            <a:endCxn id="19" idx="0"/>
          </p:cNvCxnSpPr>
          <p:nvPr/>
        </p:nvCxnSpPr>
        <p:spPr>
          <a:xfrm flipH="1">
            <a:off x="8280401" y="4759960"/>
            <a:ext cx="1015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 xmlns:a16="http://schemas.microsoft.com/office/drawing/2014/main" id="{53D19DC6-F4E0-4930-8048-4B2B553C7F34}"/>
              </a:ext>
            </a:extLst>
          </p:cNvPr>
          <p:cNvCxnSpPr>
            <a:stCxn id="18" idx="4"/>
            <a:endCxn id="20" idx="0"/>
          </p:cNvCxnSpPr>
          <p:nvPr/>
        </p:nvCxnSpPr>
        <p:spPr>
          <a:xfrm flipH="1">
            <a:off x="9311643" y="4777742"/>
            <a:ext cx="5080" cy="57234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 xmlns:a16="http://schemas.microsoft.com/office/drawing/2014/main" id="{2FB4A39C-42FC-417F-A544-6D0F4CFC0898}"/>
              </a:ext>
            </a:extLst>
          </p:cNvPr>
          <p:cNvSpPr txBox="1"/>
          <p:nvPr/>
        </p:nvSpPr>
        <p:spPr>
          <a:xfrm>
            <a:off x="0" y="2664368"/>
            <a:ext cx="4196983" cy="369332"/>
          </a:xfrm>
          <a:prstGeom prst="rect">
            <a:avLst/>
          </a:prstGeom>
          <a:noFill/>
        </p:spPr>
        <p:txBody>
          <a:bodyPr wrap="none" rtlCol="0">
            <a:spAutoFit/>
          </a:bodyPr>
          <a:lstStyle/>
          <a:p>
            <a:r>
              <a:rPr lang="en-IN" dirty="0"/>
              <a:t>CONSTRAINT : girl should not sit in between</a:t>
            </a:r>
          </a:p>
        </p:txBody>
      </p:sp>
      <p:sp>
        <p:nvSpPr>
          <p:cNvPr id="53" name="TextBox 52">
            <a:extLst>
              <a:ext uri="{FF2B5EF4-FFF2-40B4-BE49-F238E27FC236}">
                <a16:creationId xmlns="" xmlns:a16="http://schemas.microsoft.com/office/drawing/2014/main" id="{686F85FD-CB1F-4B89-A09C-F698EF228E46}"/>
              </a:ext>
            </a:extLst>
          </p:cNvPr>
          <p:cNvSpPr txBox="1"/>
          <p:nvPr/>
        </p:nvSpPr>
        <p:spPr>
          <a:xfrm>
            <a:off x="0" y="3090150"/>
            <a:ext cx="3894015" cy="369332"/>
          </a:xfrm>
          <a:prstGeom prst="rect">
            <a:avLst/>
          </a:prstGeom>
          <a:noFill/>
        </p:spPr>
        <p:txBody>
          <a:bodyPr wrap="none" rtlCol="0">
            <a:spAutoFit/>
          </a:bodyPr>
          <a:lstStyle/>
          <a:p>
            <a:r>
              <a:rPr lang="en-IN" dirty="0"/>
              <a:t>Apply bounding condition to kill the node</a:t>
            </a:r>
          </a:p>
        </p:txBody>
      </p:sp>
    </p:spTree>
    <p:extLst>
      <p:ext uri="{BB962C8B-B14F-4D97-AF65-F5344CB8AC3E}">
        <p14:creationId xmlns:p14="http://schemas.microsoft.com/office/powerpoint/2010/main" val="421091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500"/>
                                        <p:tgtEl>
                                          <p:spTgt spid="1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500"/>
                                        <p:tgtEl>
                                          <p:spTgt spid="1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fade">
                                      <p:cBhvr>
                                        <p:cTn id="95" dur="500"/>
                                        <p:tgtEl>
                                          <p:spTgt spid="4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500"/>
                                        <p:tgtEl>
                                          <p:spTgt spid="1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fade">
                                      <p:cBhvr>
                                        <p:cTn id="103" dur="500"/>
                                        <p:tgtEl>
                                          <p:spTgt spid="4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9"/>
                                        </p:tgtEl>
                                        <p:attrNameLst>
                                          <p:attrName>style.visibility</p:attrName>
                                        </p:attrNameLst>
                                      </p:cBhvr>
                                      <p:to>
                                        <p:strVal val="visible"/>
                                      </p:to>
                                    </p:set>
                                    <p:animEffect transition="in" filter="fade">
                                      <p:cBhvr>
                                        <p:cTn id="106" dur="500"/>
                                        <p:tgtEl>
                                          <p:spTgt spid="1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fade">
                                      <p:cBhvr>
                                        <p:cTn id="111" dur="500"/>
                                        <p:tgtEl>
                                          <p:spTgt spid="47"/>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8"/>
                                        </p:tgtEl>
                                        <p:attrNameLst>
                                          <p:attrName>style.visibility</p:attrName>
                                        </p:attrNameLst>
                                      </p:cBhvr>
                                      <p:to>
                                        <p:strVal val="visible"/>
                                      </p:to>
                                    </p:set>
                                    <p:animEffect transition="in" filter="fade">
                                      <p:cBhvr>
                                        <p:cTn id="114" dur="500"/>
                                        <p:tgtEl>
                                          <p:spTgt spid="1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51"/>
                                        </p:tgtEl>
                                        <p:attrNameLst>
                                          <p:attrName>style.visibility</p:attrName>
                                        </p:attrNameLst>
                                      </p:cBhvr>
                                      <p:to>
                                        <p:strVal val="visible"/>
                                      </p:to>
                                    </p:set>
                                    <p:animEffect transition="in" filter="fade">
                                      <p:cBhvr>
                                        <p:cTn id="119" dur="500"/>
                                        <p:tgtEl>
                                          <p:spTgt spid="51"/>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20"/>
                                        </p:tgtEl>
                                        <p:attrNameLst>
                                          <p:attrName>style.visibility</p:attrName>
                                        </p:attrNameLst>
                                      </p:cBhvr>
                                      <p:to>
                                        <p:strVal val="visible"/>
                                      </p:to>
                                    </p:set>
                                    <p:animEffect transition="in" filter="fade">
                                      <p:cBhvr>
                                        <p:cTn id="122" dur="500"/>
                                        <p:tgtEl>
                                          <p:spTgt spid="20"/>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52"/>
                                        </p:tgtEl>
                                        <p:attrNameLst>
                                          <p:attrName>style.visibility</p:attrName>
                                        </p:attrNameLst>
                                      </p:cBhvr>
                                      <p:to>
                                        <p:strVal val="visible"/>
                                      </p:to>
                                    </p:set>
                                    <p:animEffect transition="in" filter="fade">
                                      <p:cBhvr>
                                        <p:cTn id="127" dur="500"/>
                                        <p:tgtEl>
                                          <p:spTgt spid="5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53"/>
                                        </p:tgtEl>
                                        <p:attrNameLst>
                                          <p:attrName>style.visibility</p:attrName>
                                        </p:attrNameLst>
                                      </p:cBhvr>
                                      <p:to>
                                        <p:strVal val="visible"/>
                                      </p:to>
                                    </p:set>
                                    <p:animEffect transition="in" filter="fade">
                                      <p:cBhvr>
                                        <p:cTn id="1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52" grpId="0"/>
      <p:bldP spid="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N - Queens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a:t>
                </a:r>
                <a14:m>
                  <m:oMath xmlns:m="http://schemas.openxmlformats.org/officeDocument/2006/math">
                    <m:r>
                      <a:rPr lang="en-US" i="1" dirty="0" smtClean="0">
                        <a:latin typeface="Cambria Math" panose="02040503050406030204" pitchFamily="18" charset="0"/>
                      </a:rPr>
                      <m:t>𝑁</m:t>
                    </m:r>
                  </m:oMath>
                </a14:m>
                <a:r>
                  <a:rPr lang="en-US" dirty="0"/>
                  <a:t> - queen is the problem of </a:t>
                </a:r>
                <a:r>
                  <a:rPr lang="en-US" b="1" dirty="0"/>
                  <a:t>placing N chess queens </a:t>
                </a:r>
                <a:r>
                  <a:rPr lang="en-US" dirty="0"/>
                  <a:t>on an </a:t>
                </a:r>
                <a14:m>
                  <m:oMath xmlns:m="http://schemas.openxmlformats.org/officeDocument/2006/math">
                    <m:r>
                      <a:rPr lang="en-US" i="1" dirty="0" smtClean="0">
                        <a:latin typeface="Cambria Math" panose="02040503050406030204" pitchFamily="18" charset="0"/>
                      </a:rPr>
                      <m:t>𝑁</m:t>
                    </m:r>
                    <m:r>
                      <a:rPr lang="en-US" i="1" dirty="0" smtClean="0">
                        <a:latin typeface="Cambria Math" panose="02040503050406030204" pitchFamily="18" charset="0"/>
                      </a:rPr>
                      <m:t>×</m:t>
                    </m:r>
                    <m:r>
                      <a:rPr lang="en-US" i="1" dirty="0" smtClean="0">
                        <a:latin typeface="Cambria Math" panose="02040503050406030204" pitchFamily="18" charset="0"/>
                      </a:rPr>
                      <m:t>𝑁</m:t>
                    </m:r>
                  </m:oMath>
                </a14:m>
                <a:r>
                  <a:rPr lang="en-US" dirty="0"/>
                  <a:t> chessboard so that </a:t>
                </a:r>
                <a:r>
                  <a:rPr lang="en-US" b="1" dirty="0"/>
                  <a:t>no two queens attack each other</a:t>
                </a:r>
                <a:r>
                  <a:rPr lang="en-US" dirty="0"/>
                  <a:t>.</a:t>
                </a:r>
                <a:endParaRPr lang="en-IN" dirty="0"/>
              </a:p>
              <a:p>
                <a:pPr marL="300038"/>
                <a:r>
                  <a:rPr lang="en-IN" dirty="0"/>
                  <a:t>Two queens of </a:t>
                </a:r>
                <a:r>
                  <a:rPr lang="en-IN" b="1" dirty="0"/>
                  <a:t>same row, same column or the same diagonal </a:t>
                </a:r>
                <a:r>
                  <a:rPr lang="en-IN" dirty="0"/>
                  <a:t>can attack each other.</a:t>
                </a:r>
              </a:p>
              <a:p>
                <a:pPr marL="300038"/>
                <a:r>
                  <a:rPr lang="en-IN" b="1" dirty="0"/>
                  <a:t>K-Promising solution: </a:t>
                </a:r>
                <a:r>
                  <a:rPr lang="en-IN" dirty="0"/>
                  <a:t>A solution is called </a:t>
                </a:r>
                <a:r>
                  <a:rPr lang="en-IN" b="1" dirty="0"/>
                  <a:t>k-promising</a:t>
                </a:r>
                <a:r>
                  <a:rPr lang="en-IN" dirty="0"/>
                  <a:t> if it arranges the </a:t>
                </a:r>
                <a:r>
                  <a:rPr lang="en-IN" b="1" dirty="0"/>
                  <a:t>k - queens</a:t>
                </a:r>
                <a:r>
                  <a:rPr lang="en-IN" dirty="0"/>
                  <a:t> such a way that, they can not threat each other.</a:t>
                </a:r>
              </a:p>
              <a:p>
                <a:pPr marL="0" indent="0">
                  <a:buNone/>
                </a:pPr>
                <a:endParaRPr lang="en-IN" dirty="0"/>
              </a:p>
              <a:p>
                <a:pPr marL="300038"/>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457" r="-1043"/>
                </a:stretch>
              </a:blipFill>
            </p:spPr>
            <p:txBody>
              <a:bodyPr/>
              <a:lstStyle/>
              <a:p>
                <a:r>
                  <a:rPr lang="en-US">
                    <a:noFill/>
                  </a:rPr>
                  <a:t> </a:t>
                </a:r>
              </a:p>
            </p:txBody>
          </p:sp>
        </mc:Fallback>
      </mc:AlternateContent>
      <p:graphicFrame>
        <p:nvGraphicFramePr>
          <p:cNvPr id="4" name="Table 3"/>
          <p:cNvGraphicFramePr>
            <a:graphicFrameLocks noGrp="1"/>
          </p:cNvGraphicFramePr>
          <p:nvPr/>
        </p:nvGraphicFramePr>
        <p:xfrm>
          <a:off x="2278205" y="4661483"/>
          <a:ext cx="1141140" cy="914400"/>
        </p:xfrm>
        <a:graphic>
          <a:graphicData uri="http://schemas.openxmlformats.org/drawingml/2006/table">
            <a:tbl>
              <a:tblPr firstRow="1" bandRow="1">
                <a:tableStyleId>{5940675A-B579-460E-94D1-54222C63F5DA}</a:tableStyleId>
              </a:tblPr>
              <a:tblGrid>
                <a:gridCol w="570570">
                  <a:extLst>
                    <a:ext uri="{9D8B030D-6E8A-4147-A177-3AD203B41FA5}">
                      <a16:colId xmlns="" xmlns:a16="http://schemas.microsoft.com/office/drawing/2014/main" val="181233263"/>
                    </a:ext>
                  </a:extLst>
                </a:gridCol>
                <a:gridCol w="570570">
                  <a:extLst>
                    <a:ext uri="{9D8B030D-6E8A-4147-A177-3AD203B41FA5}">
                      <a16:colId xmlns="" xmlns:a16="http://schemas.microsoft.com/office/drawing/2014/main" val="2229902150"/>
                    </a:ext>
                  </a:extLst>
                </a:gridCol>
              </a:tblGrid>
              <a:tr h="305146">
                <a:tc>
                  <a:txBody>
                    <a:bodyPr/>
                    <a:lstStyle/>
                    <a:p>
                      <a:pPr algn="ctr"/>
                      <a:r>
                        <a:rPr lang="en-IN" sz="2400" dirty="0"/>
                        <a:t>Q</a:t>
                      </a:r>
                    </a:p>
                  </a:txBody>
                  <a:tcPr anchor="ctr"/>
                </a:tc>
                <a:tc>
                  <a:txBody>
                    <a:bodyPr/>
                    <a:lstStyle/>
                    <a:p>
                      <a:endParaRPr lang="en-IN" dirty="0"/>
                    </a:p>
                  </a:txBody>
                  <a:tcPr/>
                </a:tc>
                <a:extLst>
                  <a:ext uri="{0D108BD9-81ED-4DB2-BD59-A6C34878D82A}">
                    <a16:rowId xmlns="" xmlns:a16="http://schemas.microsoft.com/office/drawing/2014/main" val="3924688838"/>
                  </a:ext>
                </a:extLst>
              </a:tr>
              <a:tr h="305146">
                <a:tc>
                  <a:txBody>
                    <a:bodyPr/>
                    <a:lstStyle/>
                    <a:p>
                      <a:endParaRPr lang="en-IN" sz="2400" dirty="0"/>
                    </a:p>
                  </a:txBody>
                  <a:tcPr/>
                </a:tc>
                <a:tc>
                  <a:txBody>
                    <a:bodyPr/>
                    <a:lstStyle/>
                    <a:p>
                      <a:endParaRPr lang="en-IN" dirty="0"/>
                    </a:p>
                  </a:txBody>
                  <a:tcPr/>
                </a:tc>
                <a:extLst>
                  <a:ext uri="{0D108BD9-81ED-4DB2-BD59-A6C34878D82A}">
                    <a16:rowId xmlns="" xmlns:a16="http://schemas.microsoft.com/office/drawing/2014/main" val="479645466"/>
                  </a:ext>
                </a:extLst>
              </a:tr>
            </a:tbl>
          </a:graphicData>
        </a:graphic>
      </p:graphicFrame>
      <p:sp>
        <p:nvSpPr>
          <p:cNvPr id="5" name="TextBox 4"/>
          <p:cNvSpPr txBox="1"/>
          <p:nvPr/>
        </p:nvSpPr>
        <p:spPr>
          <a:xfrm>
            <a:off x="2002681" y="5575884"/>
            <a:ext cx="1692188" cy="769441"/>
          </a:xfrm>
          <a:prstGeom prst="rect">
            <a:avLst/>
          </a:prstGeom>
          <a:noFill/>
        </p:spPr>
        <p:txBody>
          <a:bodyPr wrap="square" rtlCol="0">
            <a:spAutoFit/>
          </a:bodyPr>
          <a:lstStyle/>
          <a:p>
            <a:pPr algn="ctr"/>
            <a:r>
              <a:rPr lang="en-IN" sz="2200" dirty="0"/>
              <a:t>1 - Promising Solution</a:t>
            </a:r>
          </a:p>
        </p:txBody>
      </p:sp>
      <p:graphicFrame>
        <p:nvGraphicFramePr>
          <p:cNvPr id="6" name="Table 5"/>
          <p:cNvGraphicFramePr>
            <a:graphicFrameLocks noGrp="1"/>
          </p:cNvGraphicFramePr>
          <p:nvPr/>
        </p:nvGraphicFramePr>
        <p:xfrm>
          <a:off x="8711784" y="4661483"/>
          <a:ext cx="1141140" cy="914400"/>
        </p:xfrm>
        <a:graphic>
          <a:graphicData uri="http://schemas.openxmlformats.org/drawingml/2006/table">
            <a:tbl>
              <a:tblPr firstRow="1" bandRow="1">
                <a:tableStyleId>{5940675A-B579-460E-94D1-54222C63F5DA}</a:tableStyleId>
              </a:tblPr>
              <a:tblGrid>
                <a:gridCol w="570570">
                  <a:extLst>
                    <a:ext uri="{9D8B030D-6E8A-4147-A177-3AD203B41FA5}">
                      <a16:colId xmlns="" xmlns:a16="http://schemas.microsoft.com/office/drawing/2014/main" val="181233263"/>
                    </a:ext>
                  </a:extLst>
                </a:gridCol>
                <a:gridCol w="570570">
                  <a:extLst>
                    <a:ext uri="{9D8B030D-6E8A-4147-A177-3AD203B41FA5}">
                      <a16:colId xmlns="" xmlns:a16="http://schemas.microsoft.com/office/drawing/2014/main" val="2229902150"/>
                    </a:ext>
                  </a:extLst>
                </a:gridCol>
              </a:tblGrid>
              <a:tr h="305146">
                <a:tc>
                  <a:txBody>
                    <a:bodyPr/>
                    <a:lstStyle/>
                    <a:p>
                      <a:pPr algn="ctr"/>
                      <a:endParaRPr lang="en-IN" sz="2400" dirty="0"/>
                    </a:p>
                  </a:txBody>
                  <a:tcPr anchor="ctr"/>
                </a:tc>
                <a:tc>
                  <a:txBody>
                    <a:bodyPr/>
                    <a:lstStyle/>
                    <a:p>
                      <a:endParaRPr lang="en-IN"/>
                    </a:p>
                  </a:txBody>
                  <a:tcPr/>
                </a:tc>
                <a:extLst>
                  <a:ext uri="{0D108BD9-81ED-4DB2-BD59-A6C34878D82A}">
                    <a16:rowId xmlns="" xmlns:a16="http://schemas.microsoft.com/office/drawing/2014/main" val="3924688838"/>
                  </a:ext>
                </a:extLst>
              </a:tr>
              <a:tr h="305146">
                <a:tc>
                  <a:txBody>
                    <a:bodyPr/>
                    <a:lstStyle/>
                    <a:p>
                      <a:endParaRPr lang="en-IN" sz="2400" dirty="0"/>
                    </a:p>
                  </a:txBody>
                  <a:tcPr/>
                </a:tc>
                <a:tc>
                  <a:txBody>
                    <a:bodyPr/>
                    <a:lstStyle/>
                    <a:p>
                      <a:endParaRPr lang="en-IN" dirty="0"/>
                    </a:p>
                  </a:txBody>
                  <a:tcPr/>
                </a:tc>
                <a:extLst>
                  <a:ext uri="{0D108BD9-81ED-4DB2-BD59-A6C34878D82A}">
                    <a16:rowId xmlns="" xmlns:a16="http://schemas.microsoft.com/office/drawing/2014/main" val="479645466"/>
                  </a:ext>
                </a:extLst>
              </a:tr>
            </a:tbl>
          </a:graphicData>
        </a:graphic>
      </p:graphicFrame>
      <p:sp>
        <p:nvSpPr>
          <p:cNvPr id="7" name="TextBox 6"/>
          <p:cNvSpPr txBox="1"/>
          <p:nvPr/>
        </p:nvSpPr>
        <p:spPr>
          <a:xfrm>
            <a:off x="8436260" y="5575884"/>
            <a:ext cx="1692188" cy="769441"/>
          </a:xfrm>
          <a:prstGeom prst="rect">
            <a:avLst/>
          </a:prstGeom>
          <a:noFill/>
        </p:spPr>
        <p:txBody>
          <a:bodyPr wrap="square" rtlCol="0">
            <a:spAutoFit/>
          </a:bodyPr>
          <a:lstStyle/>
          <a:p>
            <a:pPr algn="ctr"/>
            <a:r>
              <a:rPr lang="en-IN" sz="2200" dirty="0"/>
              <a:t>0 - Promising Solution</a:t>
            </a:r>
          </a:p>
        </p:txBody>
      </p:sp>
      <p:graphicFrame>
        <p:nvGraphicFramePr>
          <p:cNvPr id="8" name="Table 7"/>
          <p:cNvGraphicFramePr>
            <a:graphicFrameLocks noGrp="1"/>
          </p:cNvGraphicFramePr>
          <p:nvPr/>
        </p:nvGraphicFramePr>
        <p:xfrm>
          <a:off x="4330214" y="4661483"/>
          <a:ext cx="1141140" cy="914400"/>
        </p:xfrm>
        <a:graphic>
          <a:graphicData uri="http://schemas.openxmlformats.org/drawingml/2006/table">
            <a:tbl>
              <a:tblPr firstRow="1" bandRow="1">
                <a:tableStyleId>{5940675A-B579-460E-94D1-54222C63F5DA}</a:tableStyleId>
              </a:tblPr>
              <a:tblGrid>
                <a:gridCol w="570570">
                  <a:extLst>
                    <a:ext uri="{9D8B030D-6E8A-4147-A177-3AD203B41FA5}">
                      <a16:colId xmlns="" xmlns:a16="http://schemas.microsoft.com/office/drawing/2014/main" val="181233263"/>
                    </a:ext>
                  </a:extLst>
                </a:gridCol>
                <a:gridCol w="570570">
                  <a:extLst>
                    <a:ext uri="{9D8B030D-6E8A-4147-A177-3AD203B41FA5}">
                      <a16:colId xmlns="" xmlns:a16="http://schemas.microsoft.com/office/drawing/2014/main" val="2229902150"/>
                    </a:ext>
                  </a:extLst>
                </a:gridCol>
              </a:tblGrid>
              <a:tr h="305146">
                <a:tc>
                  <a:txBody>
                    <a:bodyPr/>
                    <a:lstStyle/>
                    <a:p>
                      <a:pPr algn="ctr"/>
                      <a:r>
                        <a:rPr lang="en-IN" sz="2400" dirty="0"/>
                        <a:t>Q</a:t>
                      </a:r>
                    </a:p>
                  </a:txBody>
                  <a:tcPr anchor="ctr"/>
                </a:tc>
                <a:tc>
                  <a:txBody>
                    <a:bodyPr/>
                    <a:lstStyle/>
                    <a:p>
                      <a:endParaRPr lang="en-IN" dirty="0"/>
                    </a:p>
                  </a:txBody>
                  <a:tcPr/>
                </a:tc>
                <a:extLst>
                  <a:ext uri="{0D108BD9-81ED-4DB2-BD59-A6C34878D82A}">
                    <a16:rowId xmlns="" xmlns:a16="http://schemas.microsoft.com/office/drawing/2014/main" val="3924688838"/>
                  </a:ext>
                </a:extLst>
              </a:tr>
              <a:tr h="305146">
                <a:tc>
                  <a:txBody>
                    <a:bodyPr/>
                    <a:lstStyle/>
                    <a:p>
                      <a:pPr algn="ctr"/>
                      <a:r>
                        <a:rPr lang="en-IN" sz="2400" dirty="0"/>
                        <a:t>Q</a:t>
                      </a:r>
                    </a:p>
                  </a:txBody>
                  <a:tcPr/>
                </a:tc>
                <a:tc>
                  <a:txBody>
                    <a:bodyPr/>
                    <a:lstStyle/>
                    <a:p>
                      <a:endParaRPr lang="en-IN" dirty="0"/>
                    </a:p>
                  </a:txBody>
                  <a:tcPr/>
                </a:tc>
                <a:extLst>
                  <a:ext uri="{0D108BD9-81ED-4DB2-BD59-A6C34878D82A}">
                    <a16:rowId xmlns="" xmlns:a16="http://schemas.microsoft.com/office/drawing/2014/main" val="479645466"/>
                  </a:ext>
                </a:extLst>
              </a:tr>
            </a:tbl>
          </a:graphicData>
        </a:graphic>
      </p:graphicFrame>
      <p:sp>
        <p:nvSpPr>
          <p:cNvPr id="9" name="TextBox 8"/>
          <p:cNvSpPr txBox="1"/>
          <p:nvPr/>
        </p:nvSpPr>
        <p:spPr>
          <a:xfrm>
            <a:off x="4054690" y="5575884"/>
            <a:ext cx="1692188" cy="769441"/>
          </a:xfrm>
          <a:prstGeom prst="rect">
            <a:avLst/>
          </a:prstGeom>
          <a:noFill/>
        </p:spPr>
        <p:txBody>
          <a:bodyPr wrap="square" rtlCol="0">
            <a:spAutoFit/>
          </a:bodyPr>
          <a:lstStyle/>
          <a:p>
            <a:pPr algn="ctr"/>
            <a:r>
              <a:rPr lang="en-IN" sz="2200" dirty="0"/>
              <a:t>0 - Promising Solution</a:t>
            </a:r>
          </a:p>
        </p:txBody>
      </p:sp>
      <p:graphicFrame>
        <p:nvGraphicFramePr>
          <p:cNvPr id="10" name="Table 9"/>
          <p:cNvGraphicFramePr>
            <a:graphicFrameLocks noGrp="1"/>
          </p:cNvGraphicFramePr>
          <p:nvPr/>
        </p:nvGraphicFramePr>
        <p:xfrm>
          <a:off x="6524543" y="4661483"/>
          <a:ext cx="1141140" cy="914400"/>
        </p:xfrm>
        <a:graphic>
          <a:graphicData uri="http://schemas.openxmlformats.org/drawingml/2006/table">
            <a:tbl>
              <a:tblPr firstRow="1" bandRow="1">
                <a:tableStyleId>{5940675A-B579-460E-94D1-54222C63F5DA}</a:tableStyleId>
              </a:tblPr>
              <a:tblGrid>
                <a:gridCol w="570570">
                  <a:extLst>
                    <a:ext uri="{9D8B030D-6E8A-4147-A177-3AD203B41FA5}">
                      <a16:colId xmlns="" xmlns:a16="http://schemas.microsoft.com/office/drawing/2014/main" val="181233263"/>
                    </a:ext>
                  </a:extLst>
                </a:gridCol>
                <a:gridCol w="570570">
                  <a:extLst>
                    <a:ext uri="{9D8B030D-6E8A-4147-A177-3AD203B41FA5}">
                      <a16:colId xmlns="" xmlns:a16="http://schemas.microsoft.com/office/drawing/2014/main" val="2229902150"/>
                    </a:ext>
                  </a:extLst>
                </a:gridCol>
              </a:tblGrid>
              <a:tr h="305146">
                <a:tc>
                  <a:txBody>
                    <a:bodyPr/>
                    <a:lstStyle/>
                    <a:p>
                      <a:pPr algn="ctr"/>
                      <a:r>
                        <a:rPr lang="en-IN" sz="2400" dirty="0"/>
                        <a:t>Q</a:t>
                      </a:r>
                    </a:p>
                  </a:txBody>
                  <a:tcPr anchor="ctr"/>
                </a:tc>
                <a:tc>
                  <a:txBody>
                    <a:bodyPr/>
                    <a:lstStyle/>
                    <a:p>
                      <a:endParaRPr lang="en-IN"/>
                    </a:p>
                  </a:txBody>
                  <a:tcPr/>
                </a:tc>
                <a:extLst>
                  <a:ext uri="{0D108BD9-81ED-4DB2-BD59-A6C34878D82A}">
                    <a16:rowId xmlns="" xmlns:a16="http://schemas.microsoft.com/office/drawing/2014/main" val="3924688838"/>
                  </a:ext>
                </a:extLst>
              </a:tr>
              <a:tr h="305146">
                <a:tc>
                  <a:txBody>
                    <a:bodyPr/>
                    <a:lstStyle/>
                    <a:p>
                      <a:endParaRPr lang="en-IN" sz="2400" dirty="0"/>
                    </a:p>
                  </a:txBody>
                  <a:tcPr/>
                </a:tc>
                <a:tc>
                  <a:txBody>
                    <a:bodyPr/>
                    <a:lstStyle/>
                    <a:p>
                      <a:pPr algn="ctr"/>
                      <a:r>
                        <a:rPr lang="en-IN" sz="2400" dirty="0"/>
                        <a:t>Q</a:t>
                      </a:r>
                    </a:p>
                  </a:txBody>
                  <a:tcPr/>
                </a:tc>
                <a:extLst>
                  <a:ext uri="{0D108BD9-81ED-4DB2-BD59-A6C34878D82A}">
                    <a16:rowId xmlns="" xmlns:a16="http://schemas.microsoft.com/office/drawing/2014/main" val="479645466"/>
                  </a:ext>
                </a:extLst>
              </a:tr>
            </a:tbl>
          </a:graphicData>
        </a:graphic>
      </p:graphicFrame>
      <p:sp>
        <p:nvSpPr>
          <p:cNvPr id="11" name="TextBox 10"/>
          <p:cNvSpPr txBox="1"/>
          <p:nvPr/>
        </p:nvSpPr>
        <p:spPr>
          <a:xfrm>
            <a:off x="6249019" y="5575884"/>
            <a:ext cx="1692188" cy="769441"/>
          </a:xfrm>
          <a:prstGeom prst="rect">
            <a:avLst/>
          </a:prstGeom>
          <a:noFill/>
        </p:spPr>
        <p:txBody>
          <a:bodyPr wrap="square" rtlCol="0">
            <a:spAutoFit/>
          </a:bodyPr>
          <a:lstStyle/>
          <a:p>
            <a:pPr algn="ctr"/>
            <a:r>
              <a:rPr lang="en-IN" sz="2200" dirty="0"/>
              <a:t>0 - Promising Solution</a:t>
            </a:r>
          </a:p>
        </p:txBody>
      </p:sp>
    </p:spTree>
    <p:extLst>
      <p:ext uri="{BB962C8B-B14F-4D97-AF65-F5344CB8AC3E}">
        <p14:creationId xmlns:p14="http://schemas.microsoft.com/office/powerpoint/2010/main" val="66114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4 - queen Problem </a:t>
            </a:r>
          </a:p>
        </p:txBody>
      </p:sp>
      <p:graphicFrame>
        <p:nvGraphicFramePr>
          <p:cNvPr id="7" name="Content Placeholder 3"/>
          <p:cNvGraphicFramePr>
            <a:graphicFrameLocks noGrp="1"/>
          </p:cNvGraphicFramePr>
          <p:nvPr>
            <p:ph idx="1"/>
          </p:nvPr>
        </p:nvGraphicFramePr>
        <p:xfrm>
          <a:off x="1643427" y="939681"/>
          <a:ext cx="2875993" cy="2286000"/>
        </p:xfrm>
        <a:graphic>
          <a:graphicData uri="http://schemas.openxmlformats.org/drawingml/2006/table">
            <a:tbl>
              <a:tblPr/>
              <a:tblGrid>
                <a:gridCol w="574584">
                  <a:extLst>
                    <a:ext uri="{9D8B030D-6E8A-4147-A177-3AD203B41FA5}">
                      <a16:colId xmlns="" xmlns:a16="http://schemas.microsoft.com/office/drawing/2014/main" val="3901345283"/>
                    </a:ext>
                  </a:extLst>
                </a:gridCol>
                <a:gridCol w="576121">
                  <a:extLst>
                    <a:ext uri="{9D8B030D-6E8A-4147-A177-3AD203B41FA5}">
                      <a16:colId xmlns="" xmlns:a16="http://schemas.microsoft.com/office/drawing/2014/main" val="2125101465"/>
                    </a:ext>
                  </a:extLst>
                </a:gridCol>
                <a:gridCol w="574584">
                  <a:extLst>
                    <a:ext uri="{9D8B030D-6E8A-4147-A177-3AD203B41FA5}">
                      <a16:colId xmlns="" xmlns:a16="http://schemas.microsoft.com/office/drawing/2014/main" val="4134223693"/>
                    </a:ext>
                  </a:extLst>
                </a:gridCol>
                <a:gridCol w="576120">
                  <a:extLst>
                    <a:ext uri="{9D8B030D-6E8A-4147-A177-3AD203B41FA5}">
                      <a16:colId xmlns="" xmlns:a16="http://schemas.microsoft.com/office/drawing/2014/main" val="3296346271"/>
                    </a:ext>
                  </a:extLst>
                </a:gridCol>
                <a:gridCol w="574584">
                  <a:extLst>
                    <a:ext uri="{9D8B030D-6E8A-4147-A177-3AD203B41FA5}">
                      <a16:colId xmlns="" xmlns:a16="http://schemas.microsoft.com/office/drawing/2014/main" val="1144392257"/>
                    </a:ext>
                  </a:extLst>
                </a:gridCol>
              </a:tblGrid>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1</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2</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3</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4</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389786686"/>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817278954"/>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708085560"/>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280114434"/>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982688077"/>
                  </a:ext>
                </a:extLst>
              </a:tr>
            </a:tbl>
          </a:graphicData>
        </a:graphic>
      </p:graphicFrame>
      <p:sp>
        <p:nvSpPr>
          <p:cNvPr id="8" name="TextBox 7"/>
          <p:cNvSpPr txBox="1"/>
          <p:nvPr/>
        </p:nvSpPr>
        <p:spPr>
          <a:xfrm>
            <a:off x="2423592" y="3292009"/>
            <a:ext cx="1679680" cy="430887"/>
          </a:xfrm>
          <a:prstGeom prst="rect">
            <a:avLst/>
          </a:prstGeom>
          <a:noFill/>
        </p:spPr>
        <p:txBody>
          <a:bodyPr wrap="square" rtlCol="0">
            <a:spAutoFit/>
          </a:bodyPr>
          <a:lstStyle/>
          <a:p>
            <a:pPr algn="ctr"/>
            <a:r>
              <a:rPr lang="en-IN" sz="2200" dirty="0"/>
              <a:t>1 - Promising</a:t>
            </a:r>
          </a:p>
        </p:txBody>
      </p:sp>
      <p:graphicFrame>
        <p:nvGraphicFramePr>
          <p:cNvPr id="30" name="Content Placeholder 3"/>
          <p:cNvGraphicFramePr>
            <a:graphicFrameLocks/>
          </p:cNvGraphicFramePr>
          <p:nvPr/>
        </p:nvGraphicFramePr>
        <p:xfrm>
          <a:off x="4517412" y="972845"/>
          <a:ext cx="2875993" cy="2286000"/>
        </p:xfrm>
        <a:graphic>
          <a:graphicData uri="http://schemas.openxmlformats.org/drawingml/2006/table">
            <a:tbl>
              <a:tblPr/>
              <a:tblGrid>
                <a:gridCol w="574584">
                  <a:extLst>
                    <a:ext uri="{9D8B030D-6E8A-4147-A177-3AD203B41FA5}">
                      <a16:colId xmlns="" xmlns:a16="http://schemas.microsoft.com/office/drawing/2014/main" val="3901345283"/>
                    </a:ext>
                  </a:extLst>
                </a:gridCol>
                <a:gridCol w="576121">
                  <a:extLst>
                    <a:ext uri="{9D8B030D-6E8A-4147-A177-3AD203B41FA5}">
                      <a16:colId xmlns="" xmlns:a16="http://schemas.microsoft.com/office/drawing/2014/main" val="2125101465"/>
                    </a:ext>
                  </a:extLst>
                </a:gridCol>
                <a:gridCol w="574584">
                  <a:extLst>
                    <a:ext uri="{9D8B030D-6E8A-4147-A177-3AD203B41FA5}">
                      <a16:colId xmlns="" xmlns:a16="http://schemas.microsoft.com/office/drawing/2014/main" val="4134223693"/>
                    </a:ext>
                  </a:extLst>
                </a:gridCol>
                <a:gridCol w="576120">
                  <a:extLst>
                    <a:ext uri="{9D8B030D-6E8A-4147-A177-3AD203B41FA5}">
                      <a16:colId xmlns="" xmlns:a16="http://schemas.microsoft.com/office/drawing/2014/main" val="3296346271"/>
                    </a:ext>
                  </a:extLst>
                </a:gridCol>
                <a:gridCol w="574584">
                  <a:extLst>
                    <a:ext uri="{9D8B030D-6E8A-4147-A177-3AD203B41FA5}">
                      <a16:colId xmlns="" xmlns:a16="http://schemas.microsoft.com/office/drawing/2014/main" val="1144392257"/>
                    </a:ext>
                  </a:extLst>
                </a:gridCol>
              </a:tblGrid>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1</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2</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3</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4</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389786686"/>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817278954"/>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708085560"/>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280114434"/>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982688077"/>
                  </a:ext>
                </a:extLst>
              </a:tr>
            </a:tbl>
          </a:graphicData>
        </a:graphic>
      </p:graphicFrame>
      <p:sp>
        <p:nvSpPr>
          <p:cNvPr id="3" name="Rectangle 2"/>
          <p:cNvSpPr/>
          <p:nvPr/>
        </p:nvSpPr>
        <p:spPr>
          <a:xfrm>
            <a:off x="5123892" y="1916832"/>
            <a:ext cx="504056" cy="39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
          <p:cNvSpPr/>
          <p:nvPr/>
        </p:nvSpPr>
        <p:spPr>
          <a:xfrm>
            <a:off x="5702865" y="1916832"/>
            <a:ext cx="504056" cy="39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4"/>
          <p:cNvSpPr/>
          <p:nvPr/>
        </p:nvSpPr>
        <p:spPr>
          <a:xfrm>
            <a:off x="6281838" y="1916832"/>
            <a:ext cx="504056" cy="39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Multiply 1"/>
          <p:cNvSpPr/>
          <p:nvPr/>
        </p:nvSpPr>
        <p:spPr>
          <a:xfrm>
            <a:off x="5186899" y="1927556"/>
            <a:ext cx="378042" cy="418485"/>
          </a:xfrm>
          <a:prstGeom prst="mathMultiply">
            <a:avLst>
              <a:gd name="adj1" fmla="val 165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Multiply 2"/>
          <p:cNvSpPr/>
          <p:nvPr/>
        </p:nvSpPr>
        <p:spPr>
          <a:xfrm>
            <a:off x="5761430" y="1927555"/>
            <a:ext cx="378042" cy="418485"/>
          </a:xfrm>
          <a:prstGeom prst="mathMultiply">
            <a:avLst>
              <a:gd name="adj1" fmla="val 165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p:cNvSpPr txBox="1"/>
          <p:nvPr/>
        </p:nvSpPr>
        <p:spPr>
          <a:xfrm>
            <a:off x="5375920" y="3313138"/>
            <a:ext cx="1679680" cy="430887"/>
          </a:xfrm>
          <a:prstGeom prst="rect">
            <a:avLst/>
          </a:prstGeom>
          <a:noFill/>
        </p:spPr>
        <p:txBody>
          <a:bodyPr wrap="square" rtlCol="0">
            <a:spAutoFit/>
          </a:bodyPr>
          <a:lstStyle/>
          <a:p>
            <a:pPr algn="ctr"/>
            <a:r>
              <a:rPr lang="en-IN" sz="2200" dirty="0"/>
              <a:t>2 - Promising</a:t>
            </a:r>
          </a:p>
        </p:txBody>
      </p:sp>
      <p:sp>
        <p:nvSpPr>
          <p:cNvPr id="37" name="Rectangle 5"/>
          <p:cNvSpPr/>
          <p:nvPr/>
        </p:nvSpPr>
        <p:spPr>
          <a:xfrm>
            <a:off x="5120795" y="2379204"/>
            <a:ext cx="504056" cy="39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6"/>
          <p:cNvSpPr/>
          <p:nvPr/>
        </p:nvSpPr>
        <p:spPr>
          <a:xfrm>
            <a:off x="5698423" y="2385305"/>
            <a:ext cx="504056" cy="39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7"/>
          <p:cNvSpPr/>
          <p:nvPr/>
        </p:nvSpPr>
        <p:spPr>
          <a:xfrm>
            <a:off x="6288466" y="2389816"/>
            <a:ext cx="504056" cy="39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8"/>
          <p:cNvSpPr/>
          <p:nvPr/>
        </p:nvSpPr>
        <p:spPr>
          <a:xfrm>
            <a:off x="6860549" y="2389816"/>
            <a:ext cx="504056" cy="39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Multiply 3"/>
          <p:cNvSpPr/>
          <p:nvPr/>
        </p:nvSpPr>
        <p:spPr>
          <a:xfrm>
            <a:off x="5183802" y="2372526"/>
            <a:ext cx="378042" cy="418485"/>
          </a:xfrm>
          <a:prstGeom prst="mathMultiply">
            <a:avLst>
              <a:gd name="adj1" fmla="val 165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Multiply 4"/>
          <p:cNvSpPr/>
          <p:nvPr/>
        </p:nvSpPr>
        <p:spPr>
          <a:xfrm>
            <a:off x="5761430" y="2384809"/>
            <a:ext cx="378042" cy="418485"/>
          </a:xfrm>
          <a:prstGeom prst="mathMultiply">
            <a:avLst>
              <a:gd name="adj1" fmla="val 165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Multiply 5"/>
          <p:cNvSpPr/>
          <p:nvPr/>
        </p:nvSpPr>
        <p:spPr>
          <a:xfrm>
            <a:off x="6351810" y="2382975"/>
            <a:ext cx="378042" cy="418485"/>
          </a:xfrm>
          <a:prstGeom prst="mathMultiply">
            <a:avLst>
              <a:gd name="adj1" fmla="val 165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Multiply 6"/>
          <p:cNvSpPr/>
          <p:nvPr/>
        </p:nvSpPr>
        <p:spPr>
          <a:xfrm>
            <a:off x="6926723" y="2367376"/>
            <a:ext cx="378042" cy="418485"/>
          </a:xfrm>
          <a:prstGeom prst="mathMultiply">
            <a:avLst>
              <a:gd name="adj1" fmla="val 165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4" name="Content Placeholder 3"/>
          <p:cNvGraphicFramePr>
            <a:graphicFrameLocks/>
          </p:cNvGraphicFramePr>
          <p:nvPr/>
        </p:nvGraphicFramePr>
        <p:xfrm>
          <a:off x="7364606" y="974459"/>
          <a:ext cx="2875993" cy="2286000"/>
        </p:xfrm>
        <a:graphic>
          <a:graphicData uri="http://schemas.openxmlformats.org/drawingml/2006/table">
            <a:tbl>
              <a:tblPr/>
              <a:tblGrid>
                <a:gridCol w="574584">
                  <a:extLst>
                    <a:ext uri="{9D8B030D-6E8A-4147-A177-3AD203B41FA5}">
                      <a16:colId xmlns="" xmlns:a16="http://schemas.microsoft.com/office/drawing/2014/main" val="3901345283"/>
                    </a:ext>
                  </a:extLst>
                </a:gridCol>
                <a:gridCol w="576121">
                  <a:extLst>
                    <a:ext uri="{9D8B030D-6E8A-4147-A177-3AD203B41FA5}">
                      <a16:colId xmlns="" xmlns:a16="http://schemas.microsoft.com/office/drawing/2014/main" val="2125101465"/>
                    </a:ext>
                  </a:extLst>
                </a:gridCol>
                <a:gridCol w="574584">
                  <a:extLst>
                    <a:ext uri="{9D8B030D-6E8A-4147-A177-3AD203B41FA5}">
                      <a16:colId xmlns="" xmlns:a16="http://schemas.microsoft.com/office/drawing/2014/main" val="4134223693"/>
                    </a:ext>
                  </a:extLst>
                </a:gridCol>
                <a:gridCol w="576120">
                  <a:extLst>
                    <a:ext uri="{9D8B030D-6E8A-4147-A177-3AD203B41FA5}">
                      <a16:colId xmlns="" xmlns:a16="http://schemas.microsoft.com/office/drawing/2014/main" val="3296346271"/>
                    </a:ext>
                  </a:extLst>
                </a:gridCol>
                <a:gridCol w="574584">
                  <a:extLst>
                    <a:ext uri="{9D8B030D-6E8A-4147-A177-3AD203B41FA5}">
                      <a16:colId xmlns="" xmlns:a16="http://schemas.microsoft.com/office/drawing/2014/main" val="1144392257"/>
                    </a:ext>
                  </a:extLst>
                </a:gridCol>
              </a:tblGrid>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1</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2</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3</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4</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389786686"/>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817278954"/>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708085560"/>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280114434"/>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982688077"/>
                  </a:ext>
                </a:extLst>
              </a:tr>
            </a:tbl>
          </a:graphicData>
        </a:graphic>
      </p:graphicFrame>
      <p:sp>
        <p:nvSpPr>
          <p:cNvPr id="68" name="Rectangle 9"/>
          <p:cNvSpPr/>
          <p:nvPr/>
        </p:nvSpPr>
        <p:spPr>
          <a:xfrm>
            <a:off x="7965487" y="1916832"/>
            <a:ext cx="504056" cy="39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10"/>
          <p:cNvSpPr/>
          <p:nvPr/>
        </p:nvSpPr>
        <p:spPr>
          <a:xfrm>
            <a:off x="7972758" y="2367375"/>
            <a:ext cx="504056" cy="39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11"/>
          <p:cNvSpPr/>
          <p:nvPr/>
        </p:nvSpPr>
        <p:spPr>
          <a:xfrm>
            <a:off x="8555683" y="2388407"/>
            <a:ext cx="504056" cy="39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12"/>
          <p:cNvSpPr/>
          <p:nvPr/>
        </p:nvSpPr>
        <p:spPr>
          <a:xfrm>
            <a:off x="9126930" y="2384603"/>
            <a:ext cx="504056" cy="39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13"/>
          <p:cNvSpPr/>
          <p:nvPr/>
        </p:nvSpPr>
        <p:spPr>
          <a:xfrm>
            <a:off x="9699004" y="2376519"/>
            <a:ext cx="504056" cy="39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Multiply 8"/>
          <p:cNvSpPr/>
          <p:nvPr/>
        </p:nvSpPr>
        <p:spPr>
          <a:xfrm>
            <a:off x="8030872" y="2393647"/>
            <a:ext cx="378042" cy="418485"/>
          </a:xfrm>
          <a:prstGeom prst="mathMultiply">
            <a:avLst>
              <a:gd name="adj1" fmla="val 165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Multiply 9"/>
          <p:cNvSpPr/>
          <p:nvPr/>
        </p:nvSpPr>
        <p:spPr>
          <a:xfrm>
            <a:off x="8618537" y="2388408"/>
            <a:ext cx="378042" cy="418485"/>
          </a:xfrm>
          <a:prstGeom prst="mathMultiply">
            <a:avLst>
              <a:gd name="adj1" fmla="val 165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Multiply 10"/>
          <p:cNvSpPr/>
          <p:nvPr/>
        </p:nvSpPr>
        <p:spPr>
          <a:xfrm>
            <a:off x="9190090" y="2384783"/>
            <a:ext cx="378042" cy="418485"/>
          </a:xfrm>
          <a:prstGeom prst="mathMultiply">
            <a:avLst>
              <a:gd name="adj1" fmla="val 165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13"/>
          <p:cNvSpPr/>
          <p:nvPr/>
        </p:nvSpPr>
        <p:spPr>
          <a:xfrm>
            <a:off x="7973351" y="2837257"/>
            <a:ext cx="504056" cy="39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14"/>
          <p:cNvSpPr/>
          <p:nvPr/>
        </p:nvSpPr>
        <p:spPr>
          <a:xfrm>
            <a:off x="8543656" y="2833158"/>
            <a:ext cx="504056" cy="39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Multiply 9"/>
          <p:cNvSpPr/>
          <p:nvPr/>
        </p:nvSpPr>
        <p:spPr>
          <a:xfrm>
            <a:off x="8037259" y="2833867"/>
            <a:ext cx="378042" cy="418485"/>
          </a:xfrm>
          <a:prstGeom prst="mathMultiply">
            <a:avLst>
              <a:gd name="adj1" fmla="val 165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TextBox 82"/>
          <p:cNvSpPr txBox="1"/>
          <p:nvPr/>
        </p:nvSpPr>
        <p:spPr>
          <a:xfrm>
            <a:off x="7883200" y="3305997"/>
            <a:ext cx="2319860" cy="769441"/>
          </a:xfrm>
          <a:prstGeom prst="rect">
            <a:avLst/>
          </a:prstGeom>
          <a:noFill/>
        </p:spPr>
        <p:txBody>
          <a:bodyPr wrap="square" rtlCol="0">
            <a:spAutoFit/>
          </a:bodyPr>
          <a:lstStyle/>
          <a:p>
            <a:pPr algn="ctr"/>
            <a:r>
              <a:rPr lang="en-IN" sz="2200" dirty="0"/>
              <a:t>4 – Promising</a:t>
            </a:r>
          </a:p>
          <a:p>
            <a:pPr algn="ctr"/>
            <a:r>
              <a:rPr lang="en-IN" sz="2200" b="1" dirty="0"/>
              <a:t>&lt;3, 1, 4, 2&gt;</a:t>
            </a:r>
          </a:p>
        </p:txBody>
      </p:sp>
      <p:sp>
        <p:nvSpPr>
          <p:cNvPr id="84" name="TextBox 83"/>
          <p:cNvSpPr txBox="1"/>
          <p:nvPr/>
        </p:nvSpPr>
        <p:spPr>
          <a:xfrm>
            <a:off x="5171697" y="4058058"/>
            <a:ext cx="5173356" cy="1938992"/>
          </a:xfrm>
          <a:prstGeom prst="rect">
            <a:avLst/>
          </a:prstGeom>
          <a:noFill/>
        </p:spPr>
        <p:txBody>
          <a:bodyPr wrap="square" rtlCol="0">
            <a:spAutoFit/>
          </a:bodyPr>
          <a:lstStyle/>
          <a:p>
            <a:pPr marL="342900" indent="-342900">
              <a:buFont typeface="Wingdings" panose="05000000000000000000" pitchFamily="2" charset="2"/>
              <a:buChar char="§"/>
            </a:pPr>
            <a:r>
              <a:rPr lang="en-IN" sz="2400" dirty="0"/>
              <a:t>Above 4-promising solution can be written as </a:t>
            </a:r>
          </a:p>
          <a:p>
            <a:r>
              <a:rPr lang="en-IN" sz="2400" b="1" dirty="0">
                <a:solidFill>
                  <a:schemeClr val="tx2"/>
                </a:solidFill>
              </a:rPr>
              <a:t>                    </a:t>
            </a:r>
            <a:r>
              <a:rPr lang="en-IN" sz="2400" b="1" dirty="0">
                <a:solidFill>
                  <a:srgbClr val="FF0000"/>
                </a:solidFill>
              </a:rPr>
              <a:t>&lt;3, 1, 4, 2&gt; </a:t>
            </a:r>
          </a:p>
          <a:p>
            <a:pPr marL="342900" indent="-342900">
              <a:buFont typeface="Wingdings" panose="05000000000000000000" pitchFamily="2" charset="2"/>
              <a:buChar char="§"/>
            </a:pPr>
            <a:r>
              <a:rPr lang="en-IN" sz="2400" dirty="0"/>
              <a:t>Another possible solution is </a:t>
            </a:r>
          </a:p>
          <a:p>
            <a:r>
              <a:rPr lang="en-IN" sz="2400" dirty="0"/>
              <a:t>                   </a:t>
            </a:r>
            <a:r>
              <a:rPr lang="en-IN" sz="2400" b="1" dirty="0">
                <a:solidFill>
                  <a:srgbClr val="FF0000"/>
                </a:solidFill>
              </a:rPr>
              <a:t>&lt;2, 4, 1, 3&gt;</a:t>
            </a:r>
          </a:p>
        </p:txBody>
      </p:sp>
      <p:graphicFrame>
        <p:nvGraphicFramePr>
          <p:cNvPr id="85" name="Content Placeholder 3"/>
          <p:cNvGraphicFramePr>
            <a:graphicFrameLocks/>
          </p:cNvGraphicFramePr>
          <p:nvPr/>
        </p:nvGraphicFramePr>
        <p:xfrm>
          <a:off x="1643427" y="3657572"/>
          <a:ext cx="2875993" cy="2286000"/>
        </p:xfrm>
        <a:graphic>
          <a:graphicData uri="http://schemas.openxmlformats.org/drawingml/2006/table">
            <a:tbl>
              <a:tblPr/>
              <a:tblGrid>
                <a:gridCol w="574584">
                  <a:extLst>
                    <a:ext uri="{9D8B030D-6E8A-4147-A177-3AD203B41FA5}">
                      <a16:colId xmlns="" xmlns:a16="http://schemas.microsoft.com/office/drawing/2014/main" val="3901345283"/>
                    </a:ext>
                  </a:extLst>
                </a:gridCol>
                <a:gridCol w="576121">
                  <a:extLst>
                    <a:ext uri="{9D8B030D-6E8A-4147-A177-3AD203B41FA5}">
                      <a16:colId xmlns="" xmlns:a16="http://schemas.microsoft.com/office/drawing/2014/main" val="2125101465"/>
                    </a:ext>
                  </a:extLst>
                </a:gridCol>
                <a:gridCol w="574584">
                  <a:extLst>
                    <a:ext uri="{9D8B030D-6E8A-4147-A177-3AD203B41FA5}">
                      <a16:colId xmlns="" xmlns:a16="http://schemas.microsoft.com/office/drawing/2014/main" val="4134223693"/>
                    </a:ext>
                  </a:extLst>
                </a:gridCol>
                <a:gridCol w="576120">
                  <a:extLst>
                    <a:ext uri="{9D8B030D-6E8A-4147-A177-3AD203B41FA5}">
                      <a16:colId xmlns="" xmlns:a16="http://schemas.microsoft.com/office/drawing/2014/main" val="3296346271"/>
                    </a:ext>
                  </a:extLst>
                </a:gridCol>
                <a:gridCol w="574584">
                  <a:extLst>
                    <a:ext uri="{9D8B030D-6E8A-4147-A177-3AD203B41FA5}">
                      <a16:colId xmlns="" xmlns:a16="http://schemas.microsoft.com/office/drawing/2014/main" val="1144392257"/>
                    </a:ext>
                  </a:extLst>
                </a:gridCol>
              </a:tblGrid>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1</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2</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3</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4</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389786686"/>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1</a:t>
                      </a: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817278954"/>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2</a:t>
                      </a: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708085560"/>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3</a:t>
                      </a: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280114434"/>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4</a:t>
                      </a: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982688077"/>
                  </a:ext>
                </a:extLst>
              </a:tr>
            </a:tbl>
          </a:graphicData>
        </a:graphic>
      </p:graphicFrame>
      <p:sp>
        <p:nvSpPr>
          <p:cNvPr id="86" name="TextBox 85"/>
          <p:cNvSpPr txBox="1"/>
          <p:nvPr/>
        </p:nvSpPr>
        <p:spPr>
          <a:xfrm>
            <a:off x="1721221" y="5985285"/>
            <a:ext cx="3084422" cy="430887"/>
          </a:xfrm>
          <a:prstGeom prst="rect">
            <a:avLst/>
          </a:prstGeom>
          <a:noFill/>
        </p:spPr>
        <p:txBody>
          <a:bodyPr wrap="square" rtlCol="0">
            <a:spAutoFit/>
          </a:bodyPr>
          <a:lstStyle/>
          <a:p>
            <a:pPr algn="ctr"/>
            <a:r>
              <a:rPr lang="en-IN" sz="2200" dirty="0"/>
              <a:t>4 – Promising </a:t>
            </a:r>
            <a:r>
              <a:rPr lang="en-IN" sz="2200" b="1" dirty="0"/>
              <a:t>&lt;2, 4, 1, 3&gt;</a:t>
            </a:r>
          </a:p>
        </p:txBody>
      </p:sp>
      <p:sp>
        <p:nvSpPr>
          <p:cNvPr id="5" name="TextBox 4">
            <a:extLst>
              <a:ext uri="{FF2B5EF4-FFF2-40B4-BE49-F238E27FC236}">
                <a16:creationId xmlns="" xmlns:a16="http://schemas.microsoft.com/office/drawing/2014/main" id="{D4864AD2-2C98-49B3-8F21-2F70320DFB88}"/>
              </a:ext>
            </a:extLst>
          </p:cNvPr>
          <p:cNvSpPr txBox="1"/>
          <p:nvPr/>
        </p:nvSpPr>
        <p:spPr>
          <a:xfrm>
            <a:off x="6580950" y="306900"/>
            <a:ext cx="949299" cy="400110"/>
          </a:xfrm>
          <a:prstGeom prst="rect">
            <a:avLst/>
          </a:prstGeom>
          <a:noFill/>
        </p:spPr>
        <p:txBody>
          <a:bodyPr wrap="none" rtlCol="0">
            <a:spAutoFit/>
          </a:bodyPr>
          <a:lstStyle/>
          <a:p>
            <a:r>
              <a:rPr lang="en-IN" sz="2000" b="1" dirty="0">
                <a:solidFill>
                  <a:srgbClr val="FF0000"/>
                </a:solidFill>
              </a:rPr>
              <a:t>C(16,4)</a:t>
            </a:r>
          </a:p>
        </p:txBody>
      </p:sp>
    </p:spTree>
    <p:extLst>
      <p:ext uri="{BB962C8B-B14F-4D97-AF65-F5344CB8AC3E}">
        <p14:creationId xmlns:p14="http://schemas.microsoft.com/office/powerpoint/2010/main" val="26486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 presetClass="exit" presetSubtype="0" fill="hold" grpId="1" nodeType="withEffect">
                                  <p:stCondLst>
                                    <p:cond delay="0"/>
                                  </p:stCondLst>
                                  <p:childTnLst>
                                    <p:set>
                                      <p:cBhvr>
                                        <p:cTn id="33" dur="1" fill="hold">
                                          <p:stCondLst>
                                            <p:cond delay="0"/>
                                          </p:stCondLst>
                                        </p:cTn>
                                        <p:tgtEl>
                                          <p:spTgt spid="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3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 presetClass="exit" presetSubtype="0" fill="hold" grpId="1" nodeType="withEffect">
                                  <p:stCondLst>
                                    <p:cond delay="0"/>
                                  </p:stCondLst>
                                  <p:childTnLst>
                                    <p:set>
                                      <p:cBhvr>
                                        <p:cTn id="49" dur="1" fill="hold">
                                          <p:stCondLst>
                                            <p:cond delay="0"/>
                                          </p:stCondLst>
                                        </p:cTn>
                                        <p:tgtEl>
                                          <p:spTgt spid="3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3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0" nodeType="clickEffect">
                                  <p:stCondLst>
                                    <p:cond delay="0"/>
                                  </p:stCondLst>
                                  <p:childTnLst>
                                    <p:set>
                                      <p:cBhvr>
                                        <p:cTn id="57" dur="1" fill="hold">
                                          <p:stCondLst>
                                            <p:cond delay="0"/>
                                          </p:stCondLst>
                                        </p:cTn>
                                        <p:tgtEl>
                                          <p:spTgt spid="37"/>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1"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par>
                                <p:cTn id="68" presetID="1" presetClass="exit" presetSubtype="0" fill="hold" grpId="1" nodeType="withEffect">
                                  <p:stCondLst>
                                    <p:cond delay="0"/>
                                  </p:stCondLst>
                                  <p:childTnLst>
                                    <p:set>
                                      <p:cBhvr>
                                        <p:cTn id="69" dur="1" fill="hold">
                                          <p:stCondLst>
                                            <p:cond delay="0"/>
                                          </p:stCondLst>
                                        </p:cTn>
                                        <p:tgtEl>
                                          <p:spTgt spid="4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0" nodeType="clickEffect">
                                  <p:stCondLst>
                                    <p:cond delay="0"/>
                                  </p:stCondLst>
                                  <p:childTnLst>
                                    <p:set>
                                      <p:cBhvr>
                                        <p:cTn id="73" dur="1" fill="hold">
                                          <p:stCondLst>
                                            <p:cond delay="0"/>
                                          </p:stCondLst>
                                        </p:cTn>
                                        <p:tgtEl>
                                          <p:spTgt spid="3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500"/>
                                        <p:tgtEl>
                                          <p:spTgt spid="4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1" nodeType="click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fade">
                                      <p:cBhvr>
                                        <p:cTn id="83" dur="500"/>
                                        <p:tgtEl>
                                          <p:spTgt spid="38"/>
                                        </p:tgtEl>
                                      </p:cBhvr>
                                    </p:animEffect>
                                  </p:childTnLst>
                                </p:cTn>
                              </p:par>
                              <p:par>
                                <p:cTn id="84" presetID="1" presetClass="exit" presetSubtype="0" fill="hold" grpId="1" nodeType="withEffect">
                                  <p:stCondLst>
                                    <p:cond delay="0"/>
                                  </p:stCondLst>
                                  <p:childTnLst>
                                    <p:set>
                                      <p:cBhvr>
                                        <p:cTn id="85" dur="1" fill="hold">
                                          <p:stCondLst>
                                            <p:cond delay="0"/>
                                          </p:stCondLst>
                                        </p:cTn>
                                        <p:tgtEl>
                                          <p:spTgt spid="43"/>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0" nodeType="clickEffect">
                                  <p:stCondLst>
                                    <p:cond delay="0"/>
                                  </p:stCondLst>
                                  <p:childTnLst>
                                    <p:set>
                                      <p:cBhvr>
                                        <p:cTn id="89" dur="1" fill="hold">
                                          <p:stCondLst>
                                            <p:cond delay="0"/>
                                          </p:stCondLst>
                                        </p:cTn>
                                        <p:tgtEl>
                                          <p:spTgt spid="39"/>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1" nodeType="clickEffect">
                                  <p:stCondLst>
                                    <p:cond delay="0"/>
                                  </p:stCondLst>
                                  <p:childTnLst>
                                    <p:set>
                                      <p:cBhvr>
                                        <p:cTn id="97" dur="1" fill="hold">
                                          <p:stCondLst>
                                            <p:cond delay="0"/>
                                          </p:stCondLst>
                                        </p:cTn>
                                        <p:tgtEl>
                                          <p:spTgt spid="39"/>
                                        </p:tgtEl>
                                        <p:attrNameLst>
                                          <p:attrName>style.visibility</p:attrName>
                                        </p:attrNameLst>
                                      </p:cBhvr>
                                      <p:to>
                                        <p:strVal val="visible"/>
                                      </p:to>
                                    </p:set>
                                  </p:childTnLst>
                                </p:cTn>
                              </p:par>
                              <p:par>
                                <p:cTn id="98" presetID="1" presetClass="exit" presetSubtype="0" fill="hold" grpId="1" nodeType="withEffect">
                                  <p:stCondLst>
                                    <p:cond delay="0"/>
                                  </p:stCondLst>
                                  <p:childTnLst>
                                    <p:set>
                                      <p:cBhvr>
                                        <p:cTn id="99" dur="1" fill="hold">
                                          <p:stCondLst>
                                            <p:cond delay="0"/>
                                          </p:stCondLst>
                                        </p:cTn>
                                        <p:tgtEl>
                                          <p:spTgt spid="53"/>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0" nodeType="clickEffect">
                                  <p:stCondLst>
                                    <p:cond delay="0"/>
                                  </p:stCondLst>
                                  <p:childTnLst>
                                    <p:set>
                                      <p:cBhvr>
                                        <p:cTn id="103" dur="1" fill="hold">
                                          <p:stCondLst>
                                            <p:cond delay="0"/>
                                          </p:stCondLst>
                                        </p:cTn>
                                        <p:tgtEl>
                                          <p:spTgt spid="40"/>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6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1" nodeType="clickEffect">
                                  <p:stCondLst>
                                    <p:cond delay="0"/>
                                  </p:stCondLst>
                                  <p:childTnLst>
                                    <p:set>
                                      <p:cBhvr>
                                        <p:cTn id="111" dur="1" fill="hold">
                                          <p:stCondLst>
                                            <p:cond delay="0"/>
                                          </p:stCondLst>
                                        </p:cTn>
                                        <p:tgtEl>
                                          <p:spTgt spid="40"/>
                                        </p:tgtEl>
                                        <p:attrNameLst>
                                          <p:attrName>style.visibility</p:attrName>
                                        </p:attrNameLst>
                                      </p:cBhvr>
                                      <p:to>
                                        <p:strVal val="visible"/>
                                      </p:to>
                                    </p:set>
                                  </p:childTnLst>
                                </p:cTn>
                              </p:par>
                              <p:par>
                                <p:cTn id="112" presetID="1" presetClass="exit" presetSubtype="0" fill="hold" grpId="1" nodeType="withEffect">
                                  <p:stCondLst>
                                    <p:cond delay="0"/>
                                  </p:stCondLst>
                                  <p:childTnLst>
                                    <p:set>
                                      <p:cBhvr>
                                        <p:cTn id="113" dur="1" fill="hold">
                                          <p:stCondLst>
                                            <p:cond delay="0"/>
                                          </p:stCondLst>
                                        </p:cTn>
                                        <p:tgtEl>
                                          <p:spTgt spid="61"/>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3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64"/>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0" nodeType="clickEffect">
                                  <p:stCondLst>
                                    <p:cond delay="0"/>
                                  </p:stCondLst>
                                  <p:childTnLst>
                                    <p:set>
                                      <p:cBhvr>
                                        <p:cTn id="125" dur="1" fill="hold">
                                          <p:stCondLst>
                                            <p:cond delay="0"/>
                                          </p:stCondLst>
                                        </p:cTn>
                                        <p:tgtEl>
                                          <p:spTgt spid="68"/>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0" nodeType="clickEffect">
                                  <p:stCondLst>
                                    <p:cond delay="0"/>
                                  </p:stCondLst>
                                  <p:childTnLst>
                                    <p:set>
                                      <p:cBhvr>
                                        <p:cTn id="129" dur="1" fill="hold">
                                          <p:stCondLst>
                                            <p:cond delay="0"/>
                                          </p:stCondLst>
                                        </p:cTn>
                                        <p:tgtEl>
                                          <p:spTgt spid="72"/>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76"/>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1" nodeType="clickEffect">
                                  <p:stCondLst>
                                    <p:cond delay="0"/>
                                  </p:stCondLst>
                                  <p:childTnLst>
                                    <p:set>
                                      <p:cBhvr>
                                        <p:cTn id="137" dur="1" fill="hold">
                                          <p:stCondLst>
                                            <p:cond delay="0"/>
                                          </p:stCondLst>
                                        </p:cTn>
                                        <p:tgtEl>
                                          <p:spTgt spid="72"/>
                                        </p:tgtEl>
                                        <p:attrNameLst>
                                          <p:attrName>style.visibility</p:attrName>
                                        </p:attrNameLst>
                                      </p:cBhvr>
                                      <p:to>
                                        <p:strVal val="visible"/>
                                      </p:to>
                                    </p:set>
                                  </p:childTnLst>
                                </p:cTn>
                              </p:par>
                              <p:par>
                                <p:cTn id="138" presetID="1" presetClass="exit" presetSubtype="0" fill="hold" grpId="1" nodeType="withEffect">
                                  <p:stCondLst>
                                    <p:cond delay="0"/>
                                  </p:stCondLst>
                                  <p:childTnLst>
                                    <p:set>
                                      <p:cBhvr>
                                        <p:cTn id="139" dur="1" fill="hold">
                                          <p:stCondLst>
                                            <p:cond delay="0"/>
                                          </p:stCondLst>
                                        </p:cTn>
                                        <p:tgtEl>
                                          <p:spTgt spid="76"/>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0" nodeType="clickEffect">
                                  <p:stCondLst>
                                    <p:cond delay="0"/>
                                  </p:stCondLst>
                                  <p:childTnLst>
                                    <p:set>
                                      <p:cBhvr>
                                        <p:cTn id="143" dur="1" fill="hold">
                                          <p:stCondLst>
                                            <p:cond delay="0"/>
                                          </p:stCondLst>
                                        </p:cTn>
                                        <p:tgtEl>
                                          <p:spTgt spid="73"/>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77"/>
                                        </p:tgtEl>
                                        <p:attrNameLst>
                                          <p:attrName>style.visibility</p:attrName>
                                        </p:attrNameLst>
                                      </p:cBhvr>
                                      <p:to>
                                        <p:strVal val="visible"/>
                                      </p:to>
                                    </p:set>
                                    <p:animEffect transition="in" filter="fade">
                                      <p:cBhvr>
                                        <p:cTn id="148" dur="500"/>
                                        <p:tgtEl>
                                          <p:spTgt spid="77"/>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77"/>
                                        </p:tgtEl>
                                        <p:attrNameLst>
                                          <p:attrName>style.visibility</p:attrName>
                                        </p:attrNameLst>
                                      </p:cBhvr>
                                      <p:to>
                                        <p:strVal val="hidden"/>
                                      </p:to>
                                    </p:set>
                                  </p:childTnLst>
                                </p:cTn>
                              </p:par>
                              <p:par>
                                <p:cTn id="153" presetID="10" presetClass="entr" presetSubtype="0" fill="hold" grpId="1" nodeType="withEffect">
                                  <p:stCondLst>
                                    <p:cond delay="0"/>
                                  </p:stCondLst>
                                  <p:childTnLst>
                                    <p:set>
                                      <p:cBhvr>
                                        <p:cTn id="154" dur="1" fill="hold">
                                          <p:stCondLst>
                                            <p:cond delay="0"/>
                                          </p:stCondLst>
                                        </p:cTn>
                                        <p:tgtEl>
                                          <p:spTgt spid="73"/>
                                        </p:tgtEl>
                                        <p:attrNameLst>
                                          <p:attrName>style.visibility</p:attrName>
                                        </p:attrNameLst>
                                      </p:cBhvr>
                                      <p:to>
                                        <p:strVal val="visible"/>
                                      </p:to>
                                    </p:set>
                                    <p:animEffect transition="in" filter="fade">
                                      <p:cBhvr>
                                        <p:cTn id="155" dur="500"/>
                                        <p:tgtEl>
                                          <p:spTgt spid="73"/>
                                        </p:tgtEl>
                                      </p:cBhvr>
                                    </p:animEffect>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0" nodeType="clickEffect">
                                  <p:stCondLst>
                                    <p:cond delay="0"/>
                                  </p:stCondLst>
                                  <p:childTnLst>
                                    <p:set>
                                      <p:cBhvr>
                                        <p:cTn id="159" dur="1" fill="hold">
                                          <p:stCondLst>
                                            <p:cond delay="0"/>
                                          </p:stCondLst>
                                        </p:cTn>
                                        <p:tgtEl>
                                          <p:spTgt spid="74"/>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78"/>
                                        </p:tgtEl>
                                        <p:attrNameLst>
                                          <p:attrName>style.visibility</p:attrName>
                                        </p:attrNameLst>
                                      </p:cBhvr>
                                      <p:to>
                                        <p:strVal val="visible"/>
                                      </p:to>
                                    </p:set>
                                    <p:animEffect transition="in" filter="fade">
                                      <p:cBhvr>
                                        <p:cTn id="164" dur="500"/>
                                        <p:tgtEl>
                                          <p:spTgt spid="78"/>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1" nodeType="clickEffect">
                                  <p:stCondLst>
                                    <p:cond delay="0"/>
                                  </p:stCondLst>
                                  <p:childTnLst>
                                    <p:set>
                                      <p:cBhvr>
                                        <p:cTn id="168" dur="1" fill="hold">
                                          <p:stCondLst>
                                            <p:cond delay="0"/>
                                          </p:stCondLst>
                                        </p:cTn>
                                        <p:tgtEl>
                                          <p:spTgt spid="74"/>
                                        </p:tgtEl>
                                        <p:attrNameLst>
                                          <p:attrName>style.visibility</p:attrName>
                                        </p:attrNameLst>
                                      </p:cBhvr>
                                      <p:to>
                                        <p:strVal val="visible"/>
                                      </p:to>
                                    </p:set>
                                    <p:animEffect transition="in" filter="fade">
                                      <p:cBhvr>
                                        <p:cTn id="169" dur="500"/>
                                        <p:tgtEl>
                                          <p:spTgt spid="74"/>
                                        </p:tgtEl>
                                      </p:cBhvr>
                                    </p:animEffect>
                                  </p:childTnLst>
                                </p:cTn>
                              </p:par>
                              <p:par>
                                <p:cTn id="170" presetID="1" presetClass="exit" presetSubtype="0" fill="hold" grpId="1" nodeType="withEffect">
                                  <p:stCondLst>
                                    <p:cond delay="0"/>
                                  </p:stCondLst>
                                  <p:childTnLst>
                                    <p:set>
                                      <p:cBhvr>
                                        <p:cTn id="171" dur="1" fill="hold">
                                          <p:stCondLst>
                                            <p:cond delay="0"/>
                                          </p:stCondLst>
                                        </p:cTn>
                                        <p:tgtEl>
                                          <p:spTgt spid="78"/>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0" nodeType="clickEffect">
                                  <p:stCondLst>
                                    <p:cond delay="0"/>
                                  </p:stCondLst>
                                  <p:childTnLst>
                                    <p:set>
                                      <p:cBhvr>
                                        <p:cTn id="175" dur="1" fill="hold">
                                          <p:stCondLst>
                                            <p:cond delay="0"/>
                                          </p:stCondLst>
                                        </p:cTn>
                                        <p:tgtEl>
                                          <p:spTgt spid="75"/>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0" nodeType="clickEffect">
                                  <p:stCondLst>
                                    <p:cond delay="0"/>
                                  </p:stCondLst>
                                  <p:childTnLst>
                                    <p:set>
                                      <p:cBhvr>
                                        <p:cTn id="179" dur="1" fill="hold">
                                          <p:stCondLst>
                                            <p:cond delay="0"/>
                                          </p:stCondLst>
                                        </p:cTn>
                                        <p:tgtEl>
                                          <p:spTgt spid="79"/>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grpId="0" nodeType="clickEffect">
                                  <p:stCondLst>
                                    <p:cond delay="0"/>
                                  </p:stCondLst>
                                  <p:childTnLst>
                                    <p:set>
                                      <p:cBhvr>
                                        <p:cTn id="183" dur="1" fill="hold">
                                          <p:stCondLst>
                                            <p:cond delay="0"/>
                                          </p:stCondLst>
                                        </p:cTn>
                                        <p:tgtEl>
                                          <p:spTgt spid="81"/>
                                        </p:tgtEl>
                                        <p:attrNameLst>
                                          <p:attrName>style.visibility</p:attrName>
                                        </p:attrNameLst>
                                      </p:cBhvr>
                                      <p:to>
                                        <p:strVal val="visible"/>
                                      </p:to>
                                    </p:set>
                                    <p:animEffect transition="in" filter="fade">
                                      <p:cBhvr>
                                        <p:cTn id="184" dur="500"/>
                                        <p:tgtEl>
                                          <p:spTgt spid="81"/>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grpId="1" nodeType="clickEffect">
                                  <p:stCondLst>
                                    <p:cond delay="0"/>
                                  </p:stCondLst>
                                  <p:childTnLst>
                                    <p:set>
                                      <p:cBhvr>
                                        <p:cTn id="188" dur="1" fill="hold">
                                          <p:stCondLst>
                                            <p:cond delay="0"/>
                                          </p:stCondLst>
                                        </p:cTn>
                                        <p:tgtEl>
                                          <p:spTgt spid="79"/>
                                        </p:tgtEl>
                                        <p:attrNameLst>
                                          <p:attrName>style.visibility</p:attrName>
                                        </p:attrNameLst>
                                      </p:cBhvr>
                                      <p:to>
                                        <p:strVal val="visible"/>
                                      </p:to>
                                    </p:set>
                                    <p:animEffect transition="in" filter="fade">
                                      <p:cBhvr>
                                        <p:cTn id="189" dur="500"/>
                                        <p:tgtEl>
                                          <p:spTgt spid="79"/>
                                        </p:tgtEl>
                                      </p:cBhvr>
                                    </p:animEffect>
                                  </p:childTnLst>
                                </p:cTn>
                              </p:par>
                              <p:par>
                                <p:cTn id="190" presetID="1" presetClass="exit" presetSubtype="0" fill="hold" grpId="1" nodeType="withEffect">
                                  <p:stCondLst>
                                    <p:cond delay="0"/>
                                  </p:stCondLst>
                                  <p:childTnLst>
                                    <p:set>
                                      <p:cBhvr>
                                        <p:cTn id="191" dur="1" fill="hold">
                                          <p:stCondLst>
                                            <p:cond delay="0"/>
                                          </p:stCondLst>
                                        </p:cTn>
                                        <p:tgtEl>
                                          <p:spTgt spid="81"/>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0" nodeType="clickEffect">
                                  <p:stCondLst>
                                    <p:cond delay="0"/>
                                  </p:stCondLst>
                                  <p:childTnLst>
                                    <p:set>
                                      <p:cBhvr>
                                        <p:cTn id="195" dur="1" fill="hold">
                                          <p:stCondLst>
                                            <p:cond delay="0"/>
                                          </p:stCondLst>
                                        </p:cTn>
                                        <p:tgtEl>
                                          <p:spTgt spid="80"/>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83"/>
                                        </p:tgtEl>
                                        <p:attrNameLst>
                                          <p:attrName>style.visibility</p:attrName>
                                        </p:attrNameLst>
                                      </p:cBhvr>
                                      <p:to>
                                        <p:strVal val="visible"/>
                                      </p:to>
                                    </p:set>
                                    <p:animEffect transition="in" filter="fade">
                                      <p:cBhvr>
                                        <p:cTn id="200" dur="500"/>
                                        <p:tgtEl>
                                          <p:spTgt spid="83"/>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nodeType="clickEffect">
                                  <p:stCondLst>
                                    <p:cond delay="0"/>
                                  </p:stCondLst>
                                  <p:childTnLst>
                                    <p:set>
                                      <p:cBhvr>
                                        <p:cTn id="204" dur="1" fill="hold">
                                          <p:stCondLst>
                                            <p:cond delay="0"/>
                                          </p:stCondLst>
                                        </p:cTn>
                                        <p:tgtEl>
                                          <p:spTgt spid="84">
                                            <p:txEl>
                                              <p:pRg st="0" end="0"/>
                                            </p:txEl>
                                          </p:spTgt>
                                        </p:tgtEl>
                                        <p:attrNameLst>
                                          <p:attrName>style.visibility</p:attrName>
                                        </p:attrNameLst>
                                      </p:cBhvr>
                                      <p:to>
                                        <p:strVal val="visible"/>
                                      </p:to>
                                    </p:set>
                                    <p:animEffect transition="in" filter="fade">
                                      <p:cBhvr>
                                        <p:cTn id="205" dur="500"/>
                                        <p:tgtEl>
                                          <p:spTgt spid="84">
                                            <p:txEl>
                                              <p:pRg st="0" end="0"/>
                                            </p:txEl>
                                          </p:spTgt>
                                        </p:tgtEl>
                                      </p:cBhvr>
                                    </p:animEffect>
                                  </p:childTnLst>
                                </p:cTn>
                              </p:par>
                              <p:par>
                                <p:cTn id="206" presetID="10" presetClass="entr" presetSubtype="0" fill="hold" nodeType="withEffect">
                                  <p:stCondLst>
                                    <p:cond delay="0"/>
                                  </p:stCondLst>
                                  <p:childTnLst>
                                    <p:set>
                                      <p:cBhvr>
                                        <p:cTn id="207" dur="1" fill="hold">
                                          <p:stCondLst>
                                            <p:cond delay="0"/>
                                          </p:stCondLst>
                                        </p:cTn>
                                        <p:tgtEl>
                                          <p:spTgt spid="84">
                                            <p:txEl>
                                              <p:pRg st="1" end="1"/>
                                            </p:txEl>
                                          </p:spTgt>
                                        </p:tgtEl>
                                        <p:attrNameLst>
                                          <p:attrName>style.visibility</p:attrName>
                                        </p:attrNameLst>
                                      </p:cBhvr>
                                      <p:to>
                                        <p:strVal val="visible"/>
                                      </p:to>
                                    </p:set>
                                    <p:animEffect transition="in" filter="fade">
                                      <p:cBhvr>
                                        <p:cTn id="208" dur="500"/>
                                        <p:tgtEl>
                                          <p:spTgt spid="84">
                                            <p:txEl>
                                              <p:pRg st="1" end="1"/>
                                            </p:txEl>
                                          </p:spTgt>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nodeType="clickEffect">
                                  <p:stCondLst>
                                    <p:cond delay="0"/>
                                  </p:stCondLst>
                                  <p:childTnLst>
                                    <p:set>
                                      <p:cBhvr>
                                        <p:cTn id="212" dur="1" fill="hold">
                                          <p:stCondLst>
                                            <p:cond delay="0"/>
                                          </p:stCondLst>
                                        </p:cTn>
                                        <p:tgtEl>
                                          <p:spTgt spid="84">
                                            <p:txEl>
                                              <p:pRg st="2" end="2"/>
                                            </p:txEl>
                                          </p:spTgt>
                                        </p:tgtEl>
                                        <p:attrNameLst>
                                          <p:attrName>style.visibility</p:attrName>
                                        </p:attrNameLst>
                                      </p:cBhvr>
                                      <p:to>
                                        <p:strVal val="visible"/>
                                      </p:to>
                                    </p:set>
                                    <p:animEffect transition="in" filter="fade">
                                      <p:cBhvr>
                                        <p:cTn id="213" dur="500"/>
                                        <p:tgtEl>
                                          <p:spTgt spid="84">
                                            <p:txEl>
                                              <p:pRg st="2" end="2"/>
                                            </p:txEl>
                                          </p:spTgt>
                                        </p:tgtEl>
                                      </p:cBhvr>
                                    </p:animEffect>
                                  </p:childTnLst>
                                </p:cTn>
                              </p:par>
                              <p:par>
                                <p:cTn id="214" presetID="10" presetClass="entr" presetSubtype="0" fill="hold" nodeType="withEffect">
                                  <p:stCondLst>
                                    <p:cond delay="0"/>
                                  </p:stCondLst>
                                  <p:childTnLst>
                                    <p:set>
                                      <p:cBhvr>
                                        <p:cTn id="215" dur="1" fill="hold">
                                          <p:stCondLst>
                                            <p:cond delay="0"/>
                                          </p:stCondLst>
                                        </p:cTn>
                                        <p:tgtEl>
                                          <p:spTgt spid="84">
                                            <p:txEl>
                                              <p:pRg st="3" end="3"/>
                                            </p:txEl>
                                          </p:spTgt>
                                        </p:tgtEl>
                                        <p:attrNameLst>
                                          <p:attrName>style.visibility</p:attrName>
                                        </p:attrNameLst>
                                      </p:cBhvr>
                                      <p:to>
                                        <p:strVal val="visible"/>
                                      </p:to>
                                    </p:set>
                                    <p:animEffect transition="in" filter="fade">
                                      <p:cBhvr>
                                        <p:cTn id="216" dur="500"/>
                                        <p:tgtEl>
                                          <p:spTgt spid="84">
                                            <p:txEl>
                                              <p:pRg st="3" end="3"/>
                                            </p:txEl>
                                          </p:spTgt>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nodeType="clickEffect">
                                  <p:stCondLst>
                                    <p:cond delay="0"/>
                                  </p:stCondLst>
                                  <p:childTnLst>
                                    <p:set>
                                      <p:cBhvr>
                                        <p:cTn id="220" dur="1" fill="hold">
                                          <p:stCondLst>
                                            <p:cond delay="0"/>
                                          </p:stCondLst>
                                        </p:cTn>
                                        <p:tgtEl>
                                          <p:spTgt spid="85"/>
                                        </p:tgtEl>
                                        <p:attrNameLst>
                                          <p:attrName>style.visibility</p:attrName>
                                        </p:attrNameLst>
                                      </p:cBhvr>
                                      <p:to>
                                        <p:strVal val="visible"/>
                                      </p:to>
                                    </p:set>
                                    <p:animEffect transition="in" filter="fade">
                                      <p:cBhvr>
                                        <p:cTn id="221" dur="500"/>
                                        <p:tgtEl>
                                          <p:spTgt spid="85"/>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86"/>
                                        </p:tgtEl>
                                        <p:attrNameLst>
                                          <p:attrName>style.visibility</p:attrName>
                                        </p:attrNameLst>
                                      </p:cBhvr>
                                      <p:to>
                                        <p:strVal val="visible"/>
                                      </p:to>
                                    </p:set>
                                    <p:animEffect transition="in" filter="fade">
                                      <p:cBhvr>
                                        <p:cTn id="22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P spid="3" grpId="1" animBg="1"/>
      <p:bldP spid="32" grpId="0" animBg="1"/>
      <p:bldP spid="32" grpId="1" animBg="1"/>
      <p:bldP spid="33" grpId="0" animBg="1"/>
      <p:bldP spid="4" grpId="0" animBg="1"/>
      <p:bldP spid="4" grpId="1" animBg="1"/>
      <p:bldP spid="35" grpId="0" animBg="1"/>
      <p:bldP spid="35" grpId="1" animBg="1"/>
      <p:bldP spid="36" grpId="0"/>
      <p:bldP spid="37" grpId="0" animBg="1"/>
      <p:bldP spid="37" grpId="1" animBg="1"/>
      <p:bldP spid="38" grpId="0" animBg="1"/>
      <p:bldP spid="38" grpId="1" animBg="1"/>
      <p:bldP spid="39" grpId="0" animBg="1"/>
      <p:bldP spid="39" grpId="1" animBg="1"/>
      <p:bldP spid="40" grpId="0" animBg="1"/>
      <p:bldP spid="40" grpId="1" animBg="1"/>
      <p:bldP spid="42" grpId="0" animBg="1"/>
      <p:bldP spid="42" grpId="1" animBg="1"/>
      <p:bldP spid="43" grpId="0" animBg="1"/>
      <p:bldP spid="43" grpId="1" animBg="1"/>
      <p:bldP spid="53" grpId="0" animBg="1"/>
      <p:bldP spid="53" grpId="1" animBg="1"/>
      <p:bldP spid="61" grpId="0" animBg="1"/>
      <p:bldP spid="61" grpId="1" animBg="1"/>
      <p:bldP spid="68" grpId="0" animBg="1"/>
      <p:bldP spid="72" grpId="0" animBg="1"/>
      <p:bldP spid="72" grpId="1" animBg="1"/>
      <p:bldP spid="73" grpId="0" animBg="1"/>
      <p:bldP spid="73" grpId="1" animBg="1"/>
      <p:bldP spid="74" grpId="0" animBg="1"/>
      <p:bldP spid="74" grpId="1" animBg="1"/>
      <p:bldP spid="75" grpId="0" animBg="1"/>
      <p:bldP spid="76" grpId="0" animBg="1"/>
      <p:bldP spid="76" grpId="1" animBg="1"/>
      <p:bldP spid="77" grpId="0" animBg="1"/>
      <p:bldP spid="77" grpId="1" animBg="1"/>
      <p:bldP spid="78" grpId="0" animBg="1"/>
      <p:bldP spid="78" grpId="1" animBg="1"/>
      <p:bldP spid="79" grpId="0" animBg="1"/>
      <p:bldP spid="79" grpId="1" animBg="1"/>
      <p:bldP spid="80" grpId="0" animBg="1"/>
      <p:bldP spid="81" grpId="0" animBg="1"/>
      <p:bldP spid="81" grpId="1" animBg="1"/>
      <p:bldP spid="83" grpId="0"/>
      <p:bldP spid="8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 - Queen Problem</a:t>
            </a:r>
          </a:p>
        </p:txBody>
      </p:sp>
      <p:graphicFrame>
        <p:nvGraphicFramePr>
          <p:cNvPr id="4" name="Content Placeholder 3"/>
          <p:cNvGraphicFramePr>
            <a:graphicFrameLocks noGrp="1"/>
          </p:cNvGraphicFramePr>
          <p:nvPr>
            <p:ph idx="1"/>
          </p:nvPr>
        </p:nvGraphicFramePr>
        <p:xfrm>
          <a:off x="3833242" y="990600"/>
          <a:ext cx="4525516" cy="5394960"/>
        </p:xfrm>
        <a:graphic>
          <a:graphicData uri="http://schemas.openxmlformats.org/drawingml/2006/table">
            <a:tbl>
              <a:tblPr firstRow="1" bandRow="1">
                <a:tableStyleId>{5C22544A-7EE6-4342-B048-85BDC9FD1C3A}</a:tableStyleId>
              </a:tblPr>
              <a:tblGrid>
                <a:gridCol w="2262758">
                  <a:extLst>
                    <a:ext uri="{9D8B030D-6E8A-4147-A177-3AD203B41FA5}">
                      <a16:colId xmlns="" xmlns:a16="http://schemas.microsoft.com/office/drawing/2014/main" val="3447454615"/>
                    </a:ext>
                  </a:extLst>
                </a:gridCol>
                <a:gridCol w="2262758">
                  <a:extLst>
                    <a:ext uri="{9D8B030D-6E8A-4147-A177-3AD203B41FA5}">
                      <a16:colId xmlns="" xmlns:a16="http://schemas.microsoft.com/office/drawing/2014/main" val="3929746018"/>
                    </a:ext>
                  </a:extLst>
                </a:gridCol>
              </a:tblGrid>
              <a:tr h="450789">
                <a:tc>
                  <a:txBody>
                    <a:bodyPr/>
                    <a:lstStyle/>
                    <a:p>
                      <a:pPr algn="ctr"/>
                      <a:r>
                        <a:rPr lang="en-IN" sz="2400" dirty="0">
                          <a:solidFill>
                            <a:srgbClr val="C00000"/>
                          </a:solidFill>
                        </a:rPr>
                        <a:t>Number</a:t>
                      </a:r>
                      <a:r>
                        <a:rPr lang="en-IN" sz="2400" baseline="0" dirty="0">
                          <a:solidFill>
                            <a:srgbClr val="C00000"/>
                          </a:solidFill>
                        </a:rPr>
                        <a:t> of Queens</a:t>
                      </a:r>
                      <a:endParaRPr lang="en-IN" sz="2400" dirty="0">
                        <a:solidFill>
                          <a:srgbClr val="C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r>
                        <a:rPr lang="en-IN" sz="2400" dirty="0">
                          <a:solidFill>
                            <a:srgbClr val="C00000"/>
                          </a:solidFill>
                        </a:rPr>
                        <a:t>Possible Solutions</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907579888"/>
                  </a:ext>
                </a:extLst>
              </a:tr>
              <a:tr h="450789">
                <a:tc>
                  <a:txBody>
                    <a:bodyPr/>
                    <a:lstStyle/>
                    <a:p>
                      <a:pPr algn="ctr"/>
                      <a:r>
                        <a:rPr lang="en-IN" sz="2400" dirty="0"/>
                        <a:t>1</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r>
                        <a:rPr lang="en-IN" sz="2400" dirty="0"/>
                        <a:t>1</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3059491248"/>
                  </a:ext>
                </a:extLst>
              </a:tr>
              <a:tr h="450789">
                <a:tc>
                  <a:txBody>
                    <a:bodyPr/>
                    <a:lstStyle/>
                    <a:p>
                      <a:pPr algn="ctr"/>
                      <a:r>
                        <a:rPr lang="en-IN" sz="2400" dirty="0"/>
                        <a:t>2</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r>
                        <a:rPr lang="en-IN" sz="2400" dirty="0"/>
                        <a:t>0</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2336649960"/>
                  </a:ext>
                </a:extLst>
              </a:tr>
              <a:tr h="450789">
                <a:tc>
                  <a:txBody>
                    <a:bodyPr/>
                    <a:lstStyle/>
                    <a:p>
                      <a:pPr algn="ctr"/>
                      <a:r>
                        <a:rPr lang="en-IN" sz="2400" dirty="0"/>
                        <a:t>3</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r>
                        <a:rPr lang="en-IN" sz="2400" dirty="0"/>
                        <a:t>0</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1029208249"/>
                  </a:ext>
                </a:extLst>
              </a:tr>
              <a:tr h="450789">
                <a:tc>
                  <a:txBody>
                    <a:bodyPr/>
                    <a:lstStyle/>
                    <a:p>
                      <a:pPr algn="ctr"/>
                      <a:r>
                        <a:rPr lang="en-IN" sz="2400" dirty="0"/>
                        <a:t>4</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r>
                        <a:rPr lang="en-IN" sz="2400" dirty="0"/>
                        <a:t>2</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2149352217"/>
                  </a:ext>
                </a:extLst>
              </a:tr>
              <a:tr h="450789">
                <a:tc>
                  <a:txBody>
                    <a:bodyPr/>
                    <a:lstStyle/>
                    <a:p>
                      <a:pPr algn="ctr"/>
                      <a:r>
                        <a:rPr lang="en-IN" sz="2400" dirty="0"/>
                        <a:t>5</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r>
                        <a:rPr lang="en-IN" sz="2400" dirty="0"/>
                        <a:t>10</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865750590"/>
                  </a:ext>
                </a:extLst>
              </a:tr>
              <a:tr h="450789">
                <a:tc>
                  <a:txBody>
                    <a:bodyPr/>
                    <a:lstStyle/>
                    <a:p>
                      <a:pPr algn="ctr"/>
                      <a:r>
                        <a:rPr lang="en-IN" sz="2400" dirty="0"/>
                        <a:t>6</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r>
                        <a:rPr lang="en-IN" sz="2400" dirty="0"/>
                        <a:t>4</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2977111852"/>
                  </a:ext>
                </a:extLst>
              </a:tr>
              <a:tr h="450789">
                <a:tc>
                  <a:txBody>
                    <a:bodyPr/>
                    <a:lstStyle/>
                    <a:p>
                      <a:pPr algn="ctr"/>
                      <a:r>
                        <a:rPr lang="en-IN" sz="2400" dirty="0"/>
                        <a:t>7</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r>
                        <a:rPr lang="en-IN" sz="2400" dirty="0"/>
                        <a:t>40</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3052643001"/>
                  </a:ext>
                </a:extLst>
              </a:tr>
              <a:tr h="450789">
                <a:tc>
                  <a:txBody>
                    <a:bodyPr/>
                    <a:lstStyle/>
                    <a:p>
                      <a:pPr algn="ctr"/>
                      <a:r>
                        <a:rPr lang="en-IN" sz="2400" dirty="0"/>
                        <a:t>8</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r>
                        <a:rPr lang="en-IN" sz="2400" dirty="0"/>
                        <a:t>92</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1876774889"/>
                  </a:ext>
                </a:extLst>
              </a:tr>
              <a:tr h="450789">
                <a:tc>
                  <a:txBody>
                    <a:bodyPr/>
                    <a:lstStyle/>
                    <a:p>
                      <a:pPr algn="ctr"/>
                      <a:r>
                        <a:rPr lang="en-IN" sz="2400" dirty="0"/>
                        <a:t>9</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r>
                        <a:rPr lang="en-IN" sz="2400" dirty="0"/>
                        <a:t>352</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652152810"/>
                  </a:ext>
                </a:extLst>
              </a:tr>
              <a:tr h="450789">
                <a:tc>
                  <a:txBody>
                    <a:bodyPr/>
                    <a:lstStyle/>
                    <a:p>
                      <a:pPr algn="ctr"/>
                      <a:r>
                        <a:rPr lang="en-IN" sz="2400" dirty="0"/>
                        <a:t>10</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r>
                        <a:rPr lang="en-IN" sz="2400" dirty="0"/>
                        <a:t>724</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1907488016"/>
                  </a:ext>
                </a:extLst>
              </a:tr>
            </a:tbl>
          </a:graphicData>
        </a:graphic>
      </p:graphicFrame>
    </p:spTree>
    <p:extLst>
      <p:ext uri="{BB962C8B-B14F-4D97-AF65-F5344CB8AC3E}">
        <p14:creationId xmlns:p14="http://schemas.microsoft.com/office/powerpoint/2010/main" val="369614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 - Queen Problem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4500" y="990600"/>
                <a:ext cx="5461620" cy="5334000"/>
              </a:xfrm>
            </p:spPr>
            <p:txBody>
              <a:bodyPr/>
              <a:lstStyle/>
              <a:p>
                <a:r>
                  <a:rPr lang="en-US" dirty="0"/>
                  <a:t>Here, queen position is </a:t>
                </a:r>
                <a14:m>
                  <m:oMath xmlns:m="http://schemas.openxmlformats.org/officeDocument/2006/math">
                    <m:r>
                      <a:rPr lang="en-US" i="1" dirty="0" smtClean="0">
                        <a:latin typeface="Cambria Math" panose="02040503050406030204" pitchFamily="18" charset="0"/>
                      </a:rPr>
                      <m:t>(2, 3)</m:t>
                    </m:r>
                  </m:oMath>
                </a14:m>
                <a:r>
                  <a:rPr lang="en-US" dirty="0"/>
                  <a:t>.</a:t>
                </a:r>
              </a:p>
              <a:p>
                <a:r>
                  <a:rPr lang="en-US" dirty="0"/>
                  <a:t>To identify the positions that can not be chosen, so that the queen does not attack.</a:t>
                </a:r>
              </a:p>
              <a:p>
                <a:r>
                  <a:rPr lang="en-US" dirty="0"/>
                  <a:t>The diagonal positions which are under attack are denoted as, </a:t>
                </a:r>
              </a:p>
              <a:p>
                <a:endParaRPr lang="en-US" dirty="0"/>
              </a:p>
              <a:p>
                <a:endParaRPr lang="en-US" dirty="0"/>
              </a:p>
              <a:p>
                <a:endParaRPr lang="en-US" dirty="0"/>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4500" y="990600"/>
                <a:ext cx="5461620" cy="5334000"/>
              </a:xfrm>
              <a:blipFill>
                <a:blip r:embed="rId2"/>
                <a:stretch>
                  <a:fillRect l="-1451" t="-571" r="-1786"/>
                </a:stretch>
              </a:blipFill>
            </p:spPr>
            <p:txBody>
              <a:bodyPr/>
              <a:lstStyle/>
              <a:p>
                <a:r>
                  <a:rPr lang="en-IN">
                    <a:noFill/>
                  </a:rPr>
                  <a:t> </a:t>
                </a:r>
              </a:p>
            </p:txBody>
          </p:sp>
        </mc:Fallback>
      </mc:AlternateContent>
      <p:graphicFrame>
        <p:nvGraphicFramePr>
          <p:cNvPr id="4" name="Content Placeholder 3"/>
          <p:cNvGraphicFramePr>
            <a:graphicFrameLocks/>
          </p:cNvGraphicFramePr>
          <p:nvPr/>
        </p:nvGraphicFramePr>
        <p:xfrm>
          <a:off x="7320137" y="1160748"/>
          <a:ext cx="2875993" cy="2286000"/>
        </p:xfrm>
        <a:graphic>
          <a:graphicData uri="http://schemas.openxmlformats.org/drawingml/2006/table">
            <a:tbl>
              <a:tblPr/>
              <a:tblGrid>
                <a:gridCol w="574584">
                  <a:extLst>
                    <a:ext uri="{9D8B030D-6E8A-4147-A177-3AD203B41FA5}">
                      <a16:colId xmlns="" xmlns:a16="http://schemas.microsoft.com/office/drawing/2014/main" val="3901345283"/>
                    </a:ext>
                  </a:extLst>
                </a:gridCol>
                <a:gridCol w="576121">
                  <a:extLst>
                    <a:ext uri="{9D8B030D-6E8A-4147-A177-3AD203B41FA5}">
                      <a16:colId xmlns="" xmlns:a16="http://schemas.microsoft.com/office/drawing/2014/main" val="2125101465"/>
                    </a:ext>
                  </a:extLst>
                </a:gridCol>
                <a:gridCol w="574584">
                  <a:extLst>
                    <a:ext uri="{9D8B030D-6E8A-4147-A177-3AD203B41FA5}">
                      <a16:colId xmlns="" xmlns:a16="http://schemas.microsoft.com/office/drawing/2014/main" val="4134223693"/>
                    </a:ext>
                  </a:extLst>
                </a:gridCol>
                <a:gridCol w="576120">
                  <a:extLst>
                    <a:ext uri="{9D8B030D-6E8A-4147-A177-3AD203B41FA5}">
                      <a16:colId xmlns="" xmlns:a16="http://schemas.microsoft.com/office/drawing/2014/main" val="3296346271"/>
                    </a:ext>
                  </a:extLst>
                </a:gridCol>
                <a:gridCol w="574584">
                  <a:extLst>
                    <a:ext uri="{9D8B030D-6E8A-4147-A177-3AD203B41FA5}">
                      <a16:colId xmlns="" xmlns:a16="http://schemas.microsoft.com/office/drawing/2014/main" val="1144392257"/>
                    </a:ext>
                  </a:extLst>
                </a:gridCol>
              </a:tblGrid>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1</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2</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3</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4</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389786686"/>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1</a:t>
                      </a: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extLst>
                  <a:ext uri="{0D108BD9-81ED-4DB2-BD59-A6C34878D82A}">
                    <a16:rowId xmlns="" xmlns:a16="http://schemas.microsoft.com/office/drawing/2014/main" val="1817278954"/>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2</a:t>
                      </a: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FF0000"/>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 xmlns:a16="http://schemas.microsoft.com/office/drawing/2014/main" val="1708085560"/>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3</a:t>
                      </a: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FF0000"/>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extLst>
                  <a:ext uri="{0D108BD9-81ED-4DB2-BD59-A6C34878D82A}">
                    <a16:rowId xmlns="" xmlns:a16="http://schemas.microsoft.com/office/drawing/2014/main" val="3280114434"/>
                  </a:ext>
                </a:extLst>
              </a:tr>
              <a:tr h="426770">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rPr>
                        <a:t>4</a:t>
                      </a: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FF0000"/>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spcBef>
                          <a:spcPct val="20000"/>
                        </a:spcBef>
                        <a:buClr>
                          <a:schemeClr val="accent1"/>
                        </a:buClr>
                        <a:buSzPct val="80000"/>
                        <a:buFont typeface="Wingdings 2" panose="05020102010507070707" pitchFamily="18" charset="2"/>
                        <a:defRPr sz="2600">
                          <a:solidFill>
                            <a:schemeClr val="tx1"/>
                          </a:solidFill>
                          <a:latin typeface="Century Gothic" panose="020B0502020202020204" pitchFamily="34" charset="0"/>
                          <a:ea typeface="ＭＳ Ｐゴシック" panose="020B0600070205080204" pitchFamily="34" charset="-128"/>
                        </a:defRPr>
                      </a:lvl1pPr>
                      <a:lvl2pPr marL="37931725" indent="-37474525">
                        <a:spcBef>
                          <a:spcPct val="20000"/>
                        </a:spcBef>
                        <a:buClr>
                          <a:schemeClr val="accent1"/>
                        </a:buClr>
                        <a:buSzPct val="95000"/>
                        <a:buFont typeface="Verdana" panose="020B0604030504040204" pitchFamily="34" charset="0"/>
                        <a:defRPr sz="2200">
                          <a:solidFill>
                            <a:schemeClr val="tx1"/>
                          </a:solidFill>
                          <a:latin typeface="Century Gothic" panose="020B0502020202020204" pitchFamily="34" charset="0"/>
                          <a:ea typeface="ＭＳ Ｐゴシック" panose="020B0600070205080204" pitchFamily="34" charset="-128"/>
                        </a:defRPr>
                      </a:lvl2pPr>
                      <a:lvl3pPr>
                        <a:spcBef>
                          <a:spcPct val="20000"/>
                        </a:spcBef>
                        <a:defRPr sz="2000">
                          <a:solidFill>
                            <a:schemeClr val="tx1"/>
                          </a:solidFill>
                          <a:latin typeface="Century Gothic" panose="020B0502020202020204" pitchFamily="34" charset="0"/>
                          <a:ea typeface="ＭＳ Ｐゴシック" panose="020B0600070205080204" pitchFamily="34" charset="-128"/>
                        </a:defRPr>
                      </a:lvl3pPr>
                      <a:lvl4pPr>
                        <a:spcBef>
                          <a:spcPct val="20000"/>
                        </a:spcBef>
                        <a:defRPr>
                          <a:solidFill>
                            <a:schemeClr val="tx1"/>
                          </a:solidFill>
                          <a:latin typeface="Century Gothic" panose="020B0502020202020204" pitchFamily="34" charset="0"/>
                          <a:ea typeface="ＭＳ Ｐゴシック" panose="020B0600070205080204" pitchFamily="34" charset="-128"/>
                        </a:defRPr>
                      </a:lvl4pPr>
                      <a:lvl5pPr>
                        <a:spcBef>
                          <a:spcPct val="20000"/>
                        </a:spcBef>
                        <a:defRPr sz="1700">
                          <a:solidFill>
                            <a:schemeClr val="tx1"/>
                          </a:solidFill>
                          <a:latin typeface="Century Gothic" panose="020B0502020202020204" pitchFamily="34" charset="0"/>
                          <a:ea typeface="ＭＳ Ｐゴシック" panose="020B0600070205080204" pitchFamily="34" charset="-128"/>
                        </a:defRPr>
                      </a:lvl5pPr>
                      <a:lvl6pPr marL="4572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6pPr>
                      <a:lvl7pPr marL="9144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7pPr>
                      <a:lvl8pPr marL="13716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8pPr>
                      <a:lvl9pPr marL="1828800" fontAlgn="base">
                        <a:spcBef>
                          <a:spcPct val="20000"/>
                        </a:spcBef>
                        <a:spcAft>
                          <a:spcPct val="0"/>
                        </a:spcAft>
                        <a:defRPr sz="1700">
                          <a:solidFill>
                            <a:schemeClr val="tx1"/>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a typeface="ＭＳ Ｐゴシック"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982688077"/>
                  </a:ext>
                </a:extLst>
              </a:tr>
            </a:tbl>
          </a:graphicData>
        </a:graphic>
      </p:graphicFrame>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2063552" y="3969060"/>
              <a:ext cx="4789154" cy="1706880"/>
            </p:xfrm>
            <a:graphic>
              <a:graphicData uri="http://schemas.openxmlformats.org/drawingml/2006/table">
                <a:tbl>
                  <a:tblPr firstRow="1" bandRow="1">
                    <a:tableStyleId>{5C22544A-7EE6-4342-B048-85BDC9FD1C3A}</a:tableStyleId>
                  </a:tblPr>
                  <a:tblGrid>
                    <a:gridCol w="1458162">
                      <a:extLst>
                        <a:ext uri="{9D8B030D-6E8A-4147-A177-3AD203B41FA5}">
                          <a16:colId xmlns="" xmlns:a16="http://schemas.microsoft.com/office/drawing/2014/main" val="3324478005"/>
                        </a:ext>
                      </a:extLst>
                    </a:gridCol>
                    <a:gridCol w="1314146">
                      <a:extLst>
                        <a:ext uri="{9D8B030D-6E8A-4147-A177-3AD203B41FA5}">
                          <a16:colId xmlns="" xmlns:a16="http://schemas.microsoft.com/office/drawing/2014/main" val="1096266728"/>
                        </a:ext>
                      </a:extLst>
                    </a:gridCol>
                    <a:gridCol w="1152750">
                      <a:extLst>
                        <a:ext uri="{9D8B030D-6E8A-4147-A177-3AD203B41FA5}">
                          <a16:colId xmlns="" xmlns:a16="http://schemas.microsoft.com/office/drawing/2014/main" val="3148696663"/>
                        </a:ext>
                      </a:extLst>
                    </a:gridCol>
                    <a:gridCol w="864096">
                      <a:extLst>
                        <a:ext uri="{9D8B030D-6E8A-4147-A177-3AD203B41FA5}">
                          <a16:colId xmlns="" xmlns:a16="http://schemas.microsoft.com/office/drawing/2014/main" val="4279874618"/>
                        </a:ext>
                      </a:extLst>
                    </a:gridCol>
                  </a:tblGrid>
                  <a:tr h="370840">
                    <a:tc>
                      <a:txBody>
                        <a:bodyPr/>
                        <a:lstStyle/>
                        <a:p>
                          <a:r>
                            <a:rPr lang="en-US" sz="2200" dirty="0">
                              <a:solidFill>
                                <a:srgbClr val="C00000"/>
                              </a:solidFill>
                            </a:rPr>
                            <a:t>Same Row</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r>
                            <a:rPr lang="en-US" sz="2200" dirty="0">
                              <a:solidFill>
                                <a:srgbClr val="C00000"/>
                              </a:solidFill>
                            </a:rPr>
                            <a:t>Same Col</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gridSpan="2">
                      <a:txBody>
                        <a:bodyPr/>
                        <a:lstStyle/>
                        <a:p>
                          <a:r>
                            <a:rPr lang="en-US" sz="2200" dirty="0">
                              <a:solidFill>
                                <a:srgbClr val="C00000"/>
                              </a:solidFill>
                            </a:rPr>
                            <a:t>Same Diagonal</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hMerge="1">
                      <a:txBody>
                        <a:bodyPr/>
                        <a:lstStyle/>
                        <a:p>
                          <a:endParaRPr lang="en-US" dirty="0">
                            <a:solidFill>
                              <a:srgbClr val="C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750617631"/>
                      </a:ext>
                    </a:extLst>
                  </a:tr>
                  <a:tr h="370840">
                    <a:tc>
                      <a:txBody>
                        <a:bodyPr/>
                        <a:lstStyle/>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(2, 1)</m:t>
                                </m:r>
                              </m:oMath>
                            </m:oMathPara>
                          </a14:m>
                          <a:endParaRPr lang="en-US" sz="22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(1, 3)</m:t>
                                </m:r>
                              </m:oMath>
                            </m:oMathPara>
                          </a14:m>
                          <a:endParaRPr lang="en-US" sz="22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(1, 4)</m:t>
                                </m:r>
                              </m:oMath>
                            </m:oMathPara>
                          </a14:m>
                          <a:endParaRPr lang="en-US" sz="22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(1, 2)</m:t>
                                </m:r>
                              </m:oMath>
                            </m:oMathPara>
                          </a14:m>
                          <a:endParaRPr lang="en-US" sz="22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1111903963"/>
                      </a:ext>
                    </a:extLst>
                  </a:tr>
                  <a:tr h="370840">
                    <a:tc>
                      <a:txBody>
                        <a:bodyPr/>
                        <a:lstStyle/>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(2,</m:t>
                                </m:r>
                                <m:r>
                                  <a:rPr lang="en-US" sz="2200" i="1" baseline="0" dirty="0" smtClean="0">
                                    <a:latin typeface="Cambria Math" panose="02040503050406030204" pitchFamily="18" charset="0"/>
                                  </a:rPr>
                                  <m:t> 2)</m:t>
                                </m:r>
                              </m:oMath>
                            </m:oMathPara>
                          </a14:m>
                          <a:endParaRPr lang="en-US" sz="22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(3, 3)</m:t>
                                </m:r>
                              </m:oMath>
                            </m:oMathPara>
                          </a14:m>
                          <a:endParaRPr lang="en-US" sz="22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(3, 2)</m:t>
                                </m:r>
                              </m:oMath>
                            </m:oMathPara>
                          </a14:m>
                          <a:endParaRPr lang="en-US" sz="22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(3, 4)</m:t>
                                </m:r>
                              </m:oMath>
                            </m:oMathPara>
                          </a14:m>
                          <a:endParaRPr lang="en-US" sz="22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600726404"/>
                      </a:ext>
                    </a:extLst>
                  </a:tr>
                  <a:tr h="291636">
                    <a:tc>
                      <a:txBody>
                        <a:bodyPr/>
                        <a:lstStyle/>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(2, 4)</m:t>
                                </m:r>
                              </m:oMath>
                            </m:oMathPara>
                          </a14:m>
                          <a:endParaRPr lang="en-US" sz="22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(4, 3)</m:t>
                                </m:r>
                              </m:oMath>
                            </m:oMathPara>
                          </a14:m>
                          <a:endParaRPr lang="en-US" sz="22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(4, 1)</m:t>
                                </m:r>
                              </m:oMath>
                            </m:oMathPara>
                          </a14:m>
                          <a:endParaRPr lang="en-US" sz="22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endParaRPr lang="en-US" sz="22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1900612074"/>
                      </a:ext>
                    </a:extLst>
                  </a:tr>
                </a:tbl>
              </a:graphicData>
            </a:graphic>
          </p:graphicFrame>
        </mc:Choice>
        <mc:Fallback xmlns="">
          <p:graphicFrame>
            <p:nvGraphicFramePr>
              <p:cNvPr id="5" name="Table 4"/>
              <p:cNvGraphicFramePr>
                <a:graphicFrameLocks noGrp="1"/>
              </p:cNvGraphicFramePr>
              <p:nvPr/>
            </p:nvGraphicFramePr>
            <p:xfrm>
              <a:off x="2063552" y="3969060"/>
              <a:ext cx="4789154" cy="1706880"/>
            </p:xfrm>
            <a:graphic>
              <a:graphicData uri="http://schemas.openxmlformats.org/drawingml/2006/table">
                <a:tbl>
                  <a:tblPr firstRow="1" bandRow="1">
                    <a:tableStyleId>{5C22544A-7EE6-4342-B048-85BDC9FD1C3A}</a:tableStyleId>
                  </a:tblPr>
                  <a:tblGrid>
                    <a:gridCol w="1458162">
                      <a:extLst>
                        <a:ext uri="{9D8B030D-6E8A-4147-A177-3AD203B41FA5}">
                          <a16:colId xmlns:a16="http://schemas.microsoft.com/office/drawing/2014/main" val="3324478005"/>
                        </a:ext>
                      </a:extLst>
                    </a:gridCol>
                    <a:gridCol w="1314146">
                      <a:extLst>
                        <a:ext uri="{9D8B030D-6E8A-4147-A177-3AD203B41FA5}">
                          <a16:colId xmlns:a16="http://schemas.microsoft.com/office/drawing/2014/main" val="1096266728"/>
                        </a:ext>
                      </a:extLst>
                    </a:gridCol>
                    <a:gridCol w="1152750">
                      <a:extLst>
                        <a:ext uri="{9D8B030D-6E8A-4147-A177-3AD203B41FA5}">
                          <a16:colId xmlns:a16="http://schemas.microsoft.com/office/drawing/2014/main" val="3148696663"/>
                        </a:ext>
                      </a:extLst>
                    </a:gridCol>
                    <a:gridCol w="864096">
                      <a:extLst>
                        <a:ext uri="{9D8B030D-6E8A-4147-A177-3AD203B41FA5}">
                          <a16:colId xmlns:a16="http://schemas.microsoft.com/office/drawing/2014/main" val="4279874618"/>
                        </a:ext>
                      </a:extLst>
                    </a:gridCol>
                  </a:tblGrid>
                  <a:tr h="426720">
                    <a:tc>
                      <a:txBody>
                        <a:bodyPr/>
                        <a:lstStyle/>
                        <a:p>
                          <a:r>
                            <a:rPr lang="en-US" sz="2200" dirty="0">
                              <a:solidFill>
                                <a:srgbClr val="C00000"/>
                              </a:solidFill>
                            </a:rPr>
                            <a:t>Same Row</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r>
                            <a:rPr lang="en-US" sz="2200" dirty="0">
                              <a:solidFill>
                                <a:srgbClr val="C00000"/>
                              </a:solidFill>
                            </a:rPr>
                            <a:t>Same Col</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gridSpan="2">
                      <a:txBody>
                        <a:bodyPr/>
                        <a:lstStyle/>
                        <a:p>
                          <a:r>
                            <a:rPr lang="en-US" sz="2200" dirty="0">
                              <a:solidFill>
                                <a:srgbClr val="C00000"/>
                              </a:solidFill>
                            </a:rPr>
                            <a:t>Same Diagonal</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hMerge="1">
                      <a:txBody>
                        <a:bodyPr/>
                        <a:lstStyle/>
                        <a:p>
                          <a:endParaRPr lang="en-US" dirty="0">
                            <a:solidFill>
                              <a:srgbClr val="C00000"/>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a16="http://schemas.microsoft.com/office/drawing/2014/main" val="750617631"/>
                      </a:ext>
                    </a:extLst>
                  </a:tr>
                  <a:tr h="426720">
                    <a:tc>
                      <a:txBody>
                        <a:bodyPr/>
                        <a:lstStyle/>
                        <a:p>
                          <a:endParaRPr lang="en-US"/>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blipFill>
                          <a:blip r:embed="rId3"/>
                          <a:stretch>
                            <a:fillRect l="-417" t="-107042" r="-228750" b="-214085"/>
                          </a:stretch>
                        </a:blipFill>
                      </a:tcPr>
                    </a:tc>
                    <a:tc>
                      <a:txBody>
                        <a:bodyPr/>
                        <a:lstStyle/>
                        <a:p>
                          <a:endParaRPr lang="en-US"/>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blipFill>
                          <a:blip r:embed="rId3"/>
                          <a:stretch>
                            <a:fillRect l="-111574" t="-107042" r="-154167" b="-214085"/>
                          </a:stretch>
                        </a:blipFill>
                      </a:tcPr>
                    </a:tc>
                    <a:tc>
                      <a:txBody>
                        <a:bodyPr/>
                        <a:lstStyle/>
                        <a:p>
                          <a:endParaRPr lang="en-US"/>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blipFill>
                          <a:blip r:embed="rId3"/>
                          <a:stretch>
                            <a:fillRect l="-241799" t="-107042" r="-76190" b="-214085"/>
                          </a:stretch>
                        </a:blipFill>
                      </a:tcPr>
                    </a:tc>
                    <a:tc>
                      <a:txBody>
                        <a:bodyPr/>
                        <a:lstStyle/>
                        <a:p>
                          <a:endParaRPr lang="en-US"/>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blipFill>
                          <a:blip r:embed="rId3"/>
                          <a:stretch>
                            <a:fillRect l="-454930" t="-107042" r="-1408" b="-214085"/>
                          </a:stretch>
                        </a:blipFill>
                      </a:tcPr>
                    </a:tc>
                    <a:extLst>
                      <a:ext uri="{0D108BD9-81ED-4DB2-BD59-A6C34878D82A}">
                        <a16:rowId xmlns:a16="http://schemas.microsoft.com/office/drawing/2014/main" val="1111903963"/>
                      </a:ext>
                    </a:extLst>
                  </a:tr>
                  <a:tr h="426720">
                    <a:tc>
                      <a:txBody>
                        <a:bodyPr/>
                        <a:lstStyle/>
                        <a:p>
                          <a:endParaRPr lang="en-US"/>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blipFill>
                          <a:blip r:embed="rId3"/>
                          <a:stretch>
                            <a:fillRect l="-417" t="-210000" r="-228750" b="-117143"/>
                          </a:stretch>
                        </a:blipFill>
                      </a:tcPr>
                    </a:tc>
                    <a:tc>
                      <a:txBody>
                        <a:bodyPr/>
                        <a:lstStyle/>
                        <a:p>
                          <a:endParaRPr lang="en-US"/>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blipFill>
                          <a:blip r:embed="rId3"/>
                          <a:stretch>
                            <a:fillRect l="-111574" t="-210000" r="-154167" b="-117143"/>
                          </a:stretch>
                        </a:blipFill>
                      </a:tcPr>
                    </a:tc>
                    <a:tc>
                      <a:txBody>
                        <a:bodyPr/>
                        <a:lstStyle/>
                        <a:p>
                          <a:endParaRPr lang="en-US"/>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blipFill>
                          <a:blip r:embed="rId3"/>
                          <a:stretch>
                            <a:fillRect l="-241799" t="-210000" r="-76190" b="-117143"/>
                          </a:stretch>
                        </a:blipFill>
                      </a:tcPr>
                    </a:tc>
                    <a:tc>
                      <a:txBody>
                        <a:bodyPr/>
                        <a:lstStyle/>
                        <a:p>
                          <a:endParaRPr lang="en-US"/>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blipFill>
                          <a:blip r:embed="rId3"/>
                          <a:stretch>
                            <a:fillRect l="-454930" t="-210000" r="-1408" b="-117143"/>
                          </a:stretch>
                        </a:blipFill>
                      </a:tcPr>
                    </a:tc>
                    <a:extLst>
                      <a:ext uri="{0D108BD9-81ED-4DB2-BD59-A6C34878D82A}">
                        <a16:rowId xmlns:a16="http://schemas.microsoft.com/office/drawing/2014/main" val="600726404"/>
                      </a:ext>
                    </a:extLst>
                  </a:tr>
                  <a:tr h="426720">
                    <a:tc>
                      <a:txBody>
                        <a:bodyPr/>
                        <a:lstStyle/>
                        <a:p>
                          <a:endParaRPr lang="en-US"/>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blipFill>
                          <a:blip r:embed="rId3"/>
                          <a:stretch>
                            <a:fillRect l="-417" t="-310000" r="-228750" b="-17143"/>
                          </a:stretch>
                        </a:blipFill>
                      </a:tcPr>
                    </a:tc>
                    <a:tc>
                      <a:txBody>
                        <a:bodyPr/>
                        <a:lstStyle/>
                        <a:p>
                          <a:endParaRPr lang="en-US"/>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blipFill>
                          <a:blip r:embed="rId3"/>
                          <a:stretch>
                            <a:fillRect l="-111574" t="-310000" r="-154167" b="-17143"/>
                          </a:stretch>
                        </a:blipFill>
                      </a:tcPr>
                    </a:tc>
                    <a:tc>
                      <a:txBody>
                        <a:bodyPr/>
                        <a:lstStyle/>
                        <a:p>
                          <a:endParaRPr lang="en-US"/>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blipFill>
                          <a:blip r:embed="rId3"/>
                          <a:stretch>
                            <a:fillRect l="-241799" t="-310000" r="-76190" b="-17143"/>
                          </a:stretch>
                        </a:blipFill>
                      </a:tcPr>
                    </a:tc>
                    <a:tc>
                      <a:txBody>
                        <a:bodyPr/>
                        <a:lstStyle/>
                        <a:p>
                          <a:pPr algn="ctr"/>
                          <a:endParaRPr lang="en-US" sz="22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a16="http://schemas.microsoft.com/office/drawing/2014/main" val="1900612074"/>
                      </a:ext>
                    </a:extLst>
                  </a:tr>
                </a:tbl>
              </a:graphicData>
            </a:graphic>
          </p:graphicFrame>
        </mc:Fallback>
      </mc:AlternateContent>
      <mc:AlternateContent xmlns:mc="http://schemas.openxmlformats.org/markup-compatibility/2006" xmlns:a14="http://schemas.microsoft.com/office/drawing/2010/main">
        <mc:Choice Requires="a14">
          <p:sp>
            <p:nvSpPr>
              <p:cNvPr id="8" name="Rectangular Callout 7"/>
              <p:cNvSpPr/>
              <p:nvPr/>
            </p:nvSpPr>
            <p:spPr>
              <a:xfrm>
                <a:off x="5123892" y="5949280"/>
                <a:ext cx="1728814" cy="360040"/>
              </a:xfrm>
              <a:prstGeom prst="wedgeRectCallout">
                <a:avLst>
                  <a:gd name="adj1" fmla="val -26860"/>
                  <a:gd name="adj2" fmla="val -117168"/>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a:solidFill>
                            <a:schemeClr val="tx1"/>
                          </a:solidFill>
                          <a:latin typeface="Cambria Math" panose="02040503050406030204" pitchFamily="18" charset="0"/>
                        </a:rPr>
                        <m:t>𝑅𝑜𝑤</m:t>
                      </m:r>
                      <m:r>
                        <a:rPr lang="en-US" sz="2400" i="1" dirty="0">
                          <a:solidFill>
                            <a:schemeClr val="tx1"/>
                          </a:solidFill>
                          <a:latin typeface="Cambria Math" panose="02040503050406030204" pitchFamily="18" charset="0"/>
                        </a:rPr>
                        <m:t> + </m:t>
                      </m:r>
                      <m:r>
                        <a:rPr lang="en-US" sz="2400" i="1" dirty="0">
                          <a:solidFill>
                            <a:schemeClr val="tx1"/>
                          </a:solidFill>
                          <a:latin typeface="Cambria Math" panose="02040503050406030204" pitchFamily="18" charset="0"/>
                        </a:rPr>
                        <m:t>𝐶𝑜𝑙</m:t>
                      </m:r>
                    </m:oMath>
                  </m:oMathPara>
                </a14:m>
                <a:endParaRPr lang="en-US" sz="2400" dirty="0">
                  <a:solidFill>
                    <a:schemeClr val="tx1"/>
                  </a:solidFill>
                </a:endParaRPr>
              </a:p>
            </p:txBody>
          </p:sp>
        </mc:Choice>
        <mc:Fallback xmlns="">
          <p:sp>
            <p:nvSpPr>
              <p:cNvPr id="8" name="Rectangular Callout 7"/>
              <p:cNvSpPr>
                <a:spLocks noRot="1" noChangeAspect="1" noMove="1" noResize="1" noEditPoints="1" noAdjustHandles="1" noChangeArrowheads="1" noChangeShapeType="1" noTextEdit="1"/>
              </p:cNvSpPr>
              <p:nvPr/>
            </p:nvSpPr>
            <p:spPr>
              <a:xfrm>
                <a:off x="5123892" y="5949280"/>
                <a:ext cx="1728814" cy="360040"/>
              </a:xfrm>
              <a:prstGeom prst="wedgeRectCallout">
                <a:avLst>
                  <a:gd name="adj1" fmla="val -26860"/>
                  <a:gd name="adj2" fmla="val -117168"/>
                </a:avLst>
              </a:prstGeom>
              <a:blipFill>
                <a:blip r:embed="rId4"/>
                <a:stretch>
                  <a:fillRect l="-2456" b="-4902"/>
                </a:stretch>
              </a:blipFill>
              <a:ln>
                <a:solidFill>
                  <a:srgbClr val="C0000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ular Callout 8"/>
              <p:cNvSpPr/>
              <p:nvPr/>
            </p:nvSpPr>
            <p:spPr>
              <a:xfrm>
                <a:off x="7045850" y="4539301"/>
                <a:ext cx="1732394" cy="457200"/>
              </a:xfrm>
              <a:prstGeom prst="wedgeRectCallout">
                <a:avLst>
                  <a:gd name="adj1" fmla="val -63394"/>
                  <a:gd name="adj2" fmla="val -9169"/>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a:solidFill>
                            <a:schemeClr val="tx1"/>
                          </a:solidFill>
                          <a:latin typeface="Cambria Math" panose="02040503050406030204" pitchFamily="18" charset="0"/>
                        </a:rPr>
                        <m:t>𝑅𝑜𝑤</m:t>
                      </m:r>
                      <m:r>
                        <a:rPr lang="en-US" sz="2400" i="1" dirty="0">
                          <a:solidFill>
                            <a:schemeClr val="tx1"/>
                          </a:solidFill>
                          <a:latin typeface="Cambria Math" panose="02040503050406030204" pitchFamily="18" charset="0"/>
                        </a:rPr>
                        <m:t>−</m:t>
                      </m:r>
                      <m:r>
                        <a:rPr lang="en-US" sz="2400" i="1" dirty="0">
                          <a:solidFill>
                            <a:schemeClr val="tx1"/>
                          </a:solidFill>
                          <a:latin typeface="Cambria Math" panose="02040503050406030204" pitchFamily="18" charset="0"/>
                        </a:rPr>
                        <m:t>𝐶𝑜𝑙</m:t>
                      </m:r>
                    </m:oMath>
                  </m:oMathPara>
                </a14:m>
                <a:endParaRPr lang="en-US" sz="2400" dirty="0">
                  <a:solidFill>
                    <a:schemeClr val="tx1"/>
                  </a:solidFill>
                </a:endParaRPr>
              </a:p>
            </p:txBody>
          </p:sp>
        </mc:Choice>
        <mc:Fallback xmlns="">
          <p:sp>
            <p:nvSpPr>
              <p:cNvPr id="9" name="Rectangular Callout 8"/>
              <p:cNvSpPr>
                <a:spLocks noRot="1" noChangeAspect="1" noMove="1" noResize="1" noEditPoints="1" noAdjustHandles="1" noChangeArrowheads="1" noChangeShapeType="1" noTextEdit="1"/>
              </p:cNvSpPr>
              <p:nvPr/>
            </p:nvSpPr>
            <p:spPr>
              <a:xfrm>
                <a:off x="7045850" y="4539301"/>
                <a:ext cx="1732394" cy="457200"/>
              </a:xfrm>
              <a:prstGeom prst="wedgeRectCallout">
                <a:avLst>
                  <a:gd name="adj1" fmla="val -63394"/>
                  <a:gd name="adj2" fmla="val -9169"/>
                </a:avLst>
              </a:prstGeom>
              <a:blipFill>
                <a:blip r:embed="rId5"/>
                <a:stretch>
                  <a:fillRect/>
                </a:stretch>
              </a:blipFill>
              <a:ln>
                <a:solidFill>
                  <a:srgbClr val="0070C0"/>
                </a:solidFill>
              </a:ln>
            </p:spPr>
            <p:txBody>
              <a:bodyPr/>
              <a:lstStyle/>
              <a:p>
                <a:r>
                  <a:rPr lang="en-IN">
                    <a:noFill/>
                  </a:rPr>
                  <a:t> </a:t>
                </a:r>
              </a:p>
            </p:txBody>
          </p:sp>
        </mc:Fallback>
      </mc:AlternateContent>
      <p:sp>
        <p:nvSpPr>
          <p:cNvPr id="10" name="Rounded Rectangle 9"/>
          <p:cNvSpPr/>
          <p:nvPr/>
        </p:nvSpPr>
        <p:spPr>
          <a:xfrm>
            <a:off x="4971636" y="4448352"/>
            <a:ext cx="839532" cy="11887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033808" y="4418857"/>
            <a:ext cx="731520" cy="82296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5094396" y="1461796"/>
            <a:ext cx="6872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912048" y="1651820"/>
            <a:ext cx="2225011" cy="179492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8521350" y="1651820"/>
            <a:ext cx="1615708" cy="127312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64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up)">
                                      <p:cBhvr>
                                        <p:cTn id="5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4702</TotalTime>
  <Words>3828</Words>
  <Application>Microsoft Office PowerPoint</Application>
  <PresentationFormat>Widescreen</PresentationFormat>
  <Paragraphs>771</Paragraphs>
  <Slides>44</Slides>
  <Notes>1</Notes>
  <HiddenSlides>2</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44</vt:i4>
      </vt:variant>
    </vt:vector>
  </HeadingPairs>
  <TitlesOfParts>
    <vt:vector size="58" baseType="lpstr">
      <vt:lpstr>Roboto Condensed</vt:lpstr>
      <vt:lpstr>Wingdings</vt:lpstr>
      <vt:lpstr>ＭＳ Ｐゴシック</vt:lpstr>
      <vt:lpstr>Roboto Condensed Light</vt:lpstr>
      <vt:lpstr>Arial</vt:lpstr>
      <vt:lpstr>Consolas</vt:lpstr>
      <vt:lpstr>Cambria Math</vt:lpstr>
      <vt:lpstr>Open Sans Semibold</vt:lpstr>
      <vt:lpstr>Calibri</vt:lpstr>
      <vt:lpstr>Times New Roman</vt:lpstr>
      <vt:lpstr>Segoe UI Black</vt:lpstr>
      <vt:lpstr>Wingdings 3</vt:lpstr>
      <vt:lpstr>Wingdings 2</vt:lpstr>
      <vt:lpstr>Office Theme</vt:lpstr>
      <vt:lpstr> Back Tracking and Branch &amp; Bound </vt:lpstr>
      <vt:lpstr>PowerPoint Presentation</vt:lpstr>
      <vt:lpstr>Introduction</vt:lpstr>
      <vt:lpstr>Backtracking</vt:lpstr>
      <vt:lpstr>Example</vt:lpstr>
      <vt:lpstr>The N - Queens Problem</vt:lpstr>
      <vt:lpstr>The 4 - queen Problem </vt:lpstr>
      <vt:lpstr>N - Queen Problem</vt:lpstr>
      <vt:lpstr>N - Queen Problem  </vt:lpstr>
      <vt:lpstr>PowerPoint Presentation</vt:lpstr>
      <vt:lpstr>PowerPoint Presentation</vt:lpstr>
      <vt:lpstr>N - Queens State Space Tree</vt:lpstr>
      <vt:lpstr>PowerPoint Presentation</vt:lpstr>
      <vt:lpstr>Knapsack Problem</vt:lpstr>
      <vt:lpstr>Knapsack Problem – Cont…</vt:lpstr>
      <vt:lpstr>Knapsack Problem – Algorithm</vt:lpstr>
      <vt:lpstr>Minimax Algorithm</vt:lpstr>
      <vt:lpstr>Minimax Principle</vt:lpstr>
      <vt:lpstr>Working of MiniMax</vt:lpstr>
      <vt:lpstr>PowerPoint Presentation</vt:lpstr>
      <vt:lpstr>Pseudo-code</vt:lpstr>
      <vt:lpstr>Analysis</vt:lpstr>
      <vt:lpstr>Minimax Principle</vt:lpstr>
      <vt:lpstr>Minimax Principle </vt:lpstr>
      <vt:lpstr>Minimax Principle – Cont…</vt:lpstr>
      <vt:lpstr>TSP</vt:lpstr>
      <vt:lpstr>PowerPoint Presentation</vt:lpstr>
      <vt:lpstr>Problem:</vt:lpstr>
      <vt:lpstr>PowerPoint Presentation</vt:lpstr>
      <vt:lpstr>PowerPoint Presentation</vt:lpstr>
      <vt:lpstr> Step-02: We consider all other vertices one by one. We select the best vertex where we can land upon to minimize the tour cost. </vt:lpstr>
      <vt:lpstr>PowerPoint Presentation</vt:lpstr>
      <vt:lpstr>PowerPoint Presentation</vt:lpstr>
      <vt:lpstr>PowerPoint Presentation</vt:lpstr>
      <vt:lpstr>PowerPoint Presentation</vt:lpstr>
      <vt:lpstr>PowerPoint Presentation</vt:lpstr>
      <vt:lpstr>Step-04: We explore vertex B from node-6. We start with the cost matrix at node-6 which is- </vt:lpstr>
      <vt:lpstr>Disjoint Set Data structure</vt:lpstr>
      <vt:lpstr>PowerPoint Presentation</vt:lpstr>
      <vt:lpstr>PowerPoint Presentation</vt:lpstr>
      <vt:lpstr>How can we detect a cycle in a graph?</vt:lpstr>
      <vt:lpstr>PowerPoint Presentation</vt:lpstr>
      <vt:lpstr>How can we represent the sets graphically?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ECEEIC258</cp:lastModifiedBy>
  <cp:revision>545</cp:revision>
  <dcterms:created xsi:type="dcterms:W3CDTF">2020-05-01T05:09:15Z</dcterms:created>
  <dcterms:modified xsi:type="dcterms:W3CDTF">2021-11-23T07:46:04Z</dcterms:modified>
</cp:coreProperties>
</file>