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120479D-0E19-4414-91CA-5F8BB21225FE}" type="datetimeFigureOut">
              <a:rPr lang="en-US" smtClean="0"/>
              <a:pPr/>
              <a:t>1/20/2021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7AD9435-03F1-4D1C-A7F8-59B01BA38185}"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20479D-0E19-4414-91CA-5F8BB21225FE}" type="datetimeFigureOut">
              <a:rPr lang="en-US" smtClean="0"/>
              <a:pPr/>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D9435-03F1-4D1C-A7F8-59B01BA3818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20479D-0E19-4414-91CA-5F8BB21225FE}" type="datetimeFigureOut">
              <a:rPr lang="en-US" smtClean="0"/>
              <a:pPr/>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D9435-03F1-4D1C-A7F8-59B01BA3818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120479D-0E19-4414-91CA-5F8BB21225FE}" type="datetimeFigureOut">
              <a:rPr lang="en-US" smtClean="0"/>
              <a:pPr/>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D9435-03F1-4D1C-A7F8-59B01BA38185}"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120479D-0E19-4414-91CA-5F8BB21225FE}" type="datetimeFigureOut">
              <a:rPr lang="en-US" smtClean="0"/>
              <a:pPr/>
              <a:t>1/20/2021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7AD9435-03F1-4D1C-A7F8-59B01BA3818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120479D-0E19-4414-91CA-5F8BB21225FE}" type="datetimeFigureOut">
              <a:rPr lang="en-US" smtClean="0"/>
              <a:pPr/>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D9435-03F1-4D1C-A7F8-59B01BA38185}"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120479D-0E19-4414-91CA-5F8BB21225FE}" type="datetimeFigureOut">
              <a:rPr lang="en-US" smtClean="0"/>
              <a:pPr/>
              <a:t>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AD9435-03F1-4D1C-A7F8-59B01BA38185}"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120479D-0E19-4414-91CA-5F8BB21225FE}" type="datetimeFigureOut">
              <a:rPr lang="en-US" smtClean="0"/>
              <a:pPr/>
              <a:t>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AD9435-03F1-4D1C-A7F8-59B01BA3818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20479D-0E19-4414-91CA-5F8BB21225FE}" type="datetimeFigureOut">
              <a:rPr lang="en-US" smtClean="0"/>
              <a:pPr/>
              <a:t>1/20/2021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AD9435-03F1-4D1C-A7F8-59B01BA3818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120479D-0E19-4414-91CA-5F8BB21225FE}" type="datetimeFigureOut">
              <a:rPr lang="en-US" smtClean="0"/>
              <a:pPr/>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D9435-03F1-4D1C-A7F8-59B01BA38185}"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120479D-0E19-4414-91CA-5F8BB21225FE}" type="datetimeFigureOut">
              <a:rPr lang="en-US" smtClean="0"/>
              <a:pPr/>
              <a:t>1/20/2021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7AD9435-03F1-4D1C-A7F8-59B01BA38185}"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120479D-0E19-4414-91CA-5F8BB21225FE}" type="datetimeFigureOut">
              <a:rPr lang="en-US" smtClean="0"/>
              <a:pPr/>
              <a:t>1/20/2021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7AD9435-03F1-4D1C-A7F8-59B01BA3818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rebelbisengineering.com/breach-of-professional-ethics/" TargetMode="External"/><Relationship Id="rId2" Type="http://schemas.openxmlformats.org/officeDocument/2006/relationships/hyperlink" Target="https://www.medscape.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corporatefinanceinstitute.com/resources/knowledge/strategy/corporate-strategy/"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ethics.org/resources/free-toolkit/code-of-conduct/" TargetMode="External"/><Relationship Id="rId2" Type="http://schemas.openxmlformats.org/officeDocument/2006/relationships/hyperlink" Target="https://corporatefinanceinstitute.com/resources/careers/designations/cpa-vs-cfa/"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UNIT 1</a:t>
            </a:r>
          </a:p>
          <a:p>
            <a:r>
              <a:rPr lang="en-US" dirty="0" smtClean="0"/>
              <a:t>DEFINITIONAL FRAMEWORK</a:t>
            </a:r>
            <a:endParaRPr lang="en-US" dirty="0"/>
          </a:p>
        </p:txBody>
      </p:sp>
      <p:sp>
        <p:nvSpPr>
          <p:cNvPr id="2" name="Title 1"/>
          <p:cNvSpPr>
            <a:spLocks noGrp="1"/>
          </p:cNvSpPr>
          <p:nvPr>
            <p:ph type="ctrTitle"/>
          </p:nvPr>
        </p:nvSpPr>
        <p:spPr/>
        <p:txBody>
          <a:bodyPr/>
          <a:lstStyle/>
          <a:p>
            <a:r>
              <a:rPr lang="en-US" dirty="0" smtClean="0"/>
              <a:t>ETHICS &amp; VALUES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a:bodyPr>
          <a:lstStyle/>
          <a:p>
            <a:r>
              <a:rPr lang="en-IN" dirty="0" smtClean="0"/>
              <a:t>2. Values related to PEACE are: Attention, calmness, concentration, contentment, dignity, discipline, equality, equanimity, faithfulness, focus, gratitude, happiness, harmony, humility, inner silence, optimism, patience, reflection, satisfaction, self-acceptance, self-confidence, self-control, self-discipline, self-esteem, self-respect, sense control, tolerance, and understanding</a:t>
            </a:r>
            <a:endParaRPr lang="en-US" dirty="0" smtClean="0"/>
          </a:p>
          <a:p>
            <a:r>
              <a:rPr lang="en-IN" dirty="0" smtClean="0"/>
              <a:t>3. Values related to TRUTH are: Accuracy, curiosity, discernment, fairness, fearlessness, honesty, integrity (unity of thought, word, and deed), intuition, justice, optimism, purity, quest for knowledge, reason, self-analysis, sincerity, sprit of enquiry, synthesis, trust, truthfulness and determination.</a:t>
            </a: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r>
              <a:rPr lang="en-IN" dirty="0" smtClean="0"/>
              <a:t>4. Values related to LOVE are: Acceptance, affection, care, compassion, consideration, dedication, devotion, empathy, forbearance, forgiveness, friendship, generosity, gentleness, humanness, interdependence, kindness, patience, patriotism, reverence, sacrifice, selflessness, service, sharing, sympathy, thoughtfulness, tolerance and trust</a:t>
            </a:r>
            <a:endParaRPr lang="en-US" dirty="0" smtClean="0"/>
          </a:p>
          <a:p>
            <a:r>
              <a:rPr lang="en-IN" dirty="0" smtClean="0"/>
              <a:t>5. Values related to NON-VIOLENCE are:</a:t>
            </a:r>
            <a:endParaRPr lang="en-US" dirty="0" smtClean="0"/>
          </a:p>
          <a:p>
            <a:r>
              <a:rPr lang="en-IN" dirty="0" smtClean="0"/>
              <a:t>(a)PSYCHOLOGICAL: Benevolence, compassion, concern for others, consideration, forbearance, forgiveness, manners, happiness, loyalty, morality, and universal love</a:t>
            </a:r>
            <a:endParaRPr lang="en-US" dirty="0" smtClean="0"/>
          </a:p>
          <a:p>
            <a:r>
              <a:rPr lang="en-IN" dirty="0" smtClean="0"/>
              <a:t>(b)SOCIAL: Appreciation of other cultures and religions, brotherhood, care of environment, citizenship, equality, harmlessness, national awareness, perseverance, respect for property, and social justice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HUMAN VALUES</a:t>
            </a:r>
            <a:endParaRPr lang="en-US" dirty="0"/>
          </a:p>
        </p:txBody>
      </p:sp>
      <p:sp>
        <p:nvSpPr>
          <p:cNvPr id="3" name="Content Placeholder 2"/>
          <p:cNvSpPr>
            <a:spLocks noGrp="1"/>
          </p:cNvSpPr>
          <p:nvPr>
            <p:ph sz="quarter" idx="1"/>
          </p:nvPr>
        </p:nvSpPr>
        <p:spPr/>
        <p:txBody>
          <a:bodyPr/>
          <a:lstStyle/>
          <a:p>
            <a:r>
              <a:rPr lang="en-IN" dirty="0" smtClean="0"/>
              <a:t>The human values evolve because of the following factors:</a:t>
            </a:r>
            <a:endParaRPr lang="en-US" dirty="0" smtClean="0"/>
          </a:p>
          <a:p>
            <a:r>
              <a:rPr lang="en-IN" dirty="0" smtClean="0"/>
              <a:t>1. The impact of norms of the society on the fulfilment of the individual’s needs or desires.</a:t>
            </a:r>
            <a:endParaRPr lang="en-US" dirty="0" smtClean="0"/>
          </a:p>
          <a:p>
            <a:r>
              <a:rPr lang="en-IN" dirty="0" smtClean="0"/>
              <a:t>2. Developed or modified by one’s own awareness, choice, and judgment in fulfilling the needs.</a:t>
            </a:r>
            <a:endParaRPr lang="en-US" dirty="0" smtClean="0"/>
          </a:p>
          <a:p>
            <a:r>
              <a:rPr lang="en-IN" dirty="0" smtClean="0"/>
              <a:t>3. By the teachings and practice of Preceptors (Gurus) or Saviours or religious leaders.</a:t>
            </a:r>
          </a:p>
          <a:p>
            <a:r>
              <a:rPr lang="en-IN" dirty="0" smtClean="0"/>
              <a:t>4.Fostered or modified by social leaders, rulers of kingdom, and by law (government).</a:t>
            </a: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ETHICS</a:t>
            </a:r>
            <a:endParaRPr lang="en-US" dirty="0"/>
          </a:p>
        </p:txBody>
      </p:sp>
      <p:sp>
        <p:nvSpPr>
          <p:cNvPr id="3" name="Content Placeholder 2"/>
          <p:cNvSpPr>
            <a:spLocks noGrp="1"/>
          </p:cNvSpPr>
          <p:nvPr>
            <p:ph sz="quarter" idx="1"/>
          </p:nvPr>
        </p:nvSpPr>
        <p:spPr/>
        <p:txBody>
          <a:bodyPr/>
          <a:lstStyle/>
          <a:p>
            <a:pPr>
              <a:lnSpc>
                <a:spcPct val="150000"/>
              </a:lnSpc>
              <a:defRPr/>
            </a:pPr>
            <a:r>
              <a:rPr lang="en-US" dirty="0" smtClean="0"/>
              <a:t>The term is derived from the Greek word </a:t>
            </a:r>
            <a:r>
              <a:rPr lang="en-US" i="1" dirty="0" smtClean="0"/>
              <a:t>ethos</a:t>
            </a:r>
            <a:r>
              <a:rPr lang="en-US" dirty="0" smtClean="0"/>
              <a:t> which can mean custom, habit, character or disposition.</a:t>
            </a:r>
          </a:p>
          <a:p>
            <a:pPr>
              <a:lnSpc>
                <a:spcPct val="150000"/>
              </a:lnSpc>
              <a:defRPr/>
            </a:pPr>
            <a:r>
              <a:rPr lang="en-US" dirty="0" smtClean="0"/>
              <a:t>Ethics covers the following dilemmas:</a:t>
            </a:r>
          </a:p>
          <a:p>
            <a:pPr lvl="1">
              <a:lnSpc>
                <a:spcPct val="150000"/>
              </a:lnSpc>
              <a:buNone/>
              <a:defRPr/>
            </a:pPr>
            <a:r>
              <a:rPr lang="en-US" dirty="0" smtClean="0"/>
              <a:t>- how to live a good life</a:t>
            </a:r>
          </a:p>
          <a:p>
            <a:pPr lvl="1">
              <a:lnSpc>
                <a:spcPct val="150000"/>
              </a:lnSpc>
              <a:buNone/>
              <a:defRPr/>
            </a:pPr>
            <a:r>
              <a:rPr lang="en-US" dirty="0" smtClean="0"/>
              <a:t>- our rights and responsibilities</a:t>
            </a:r>
          </a:p>
          <a:p>
            <a:pPr lvl="1">
              <a:lnSpc>
                <a:spcPct val="150000"/>
              </a:lnSpc>
              <a:buNone/>
              <a:defRPr/>
            </a:pPr>
            <a:r>
              <a:rPr lang="en-US" dirty="0" smtClean="0"/>
              <a:t>- the language of right and wrong</a:t>
            </a:r>
          </a:p>
          <a:p>
            <a:pPr lvl="1">
              <a:lnSpc>
                <a:spcPct val="150000"/>
              </a:lnSpc>
              <a:buNone/>
              <a:defRPr/>
            </a:pPr>
            <a:r>
              <a:rPr lang="en-US" dirty="0" smtClean="0"/>
              <a:t>- moral decisions - what is good and bad?</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pPr>
              <a:lnSpc>
                <a:spcPct val="150000"/>
              </a:lnSpc>
            </a:pPr>
            <a:r>
              <a:rPr lang="en-US" dirty="0" smtClean="0"/>
              <a:t>At its simplest, ethics is a system of moral principles. </a:t>
            </a:r>
          </a:p>
          <a:p>
            <a:pPr>
              <a:lnSpc>
                <a:spcPct val="150000"/>
              </a:lnSpc>
            </a:pPr>
            <a:r>
              <a:rPr lang="en-US" dirty="0" smtClean="0"/>
              <a:t>They affect how people make decisions and lead their lives.</a:t>
            </a:r>
          </a:p>
          <a:p>
            <a:pPr>
              <a:lnSpc>
                <a:spcPct val="150000"/>
              </a:lnSpc>
            </a:pPr>
            <a:r>
              <a:rPr lang="en-US" dirty="0" smtClean="0"/>
              <a:t>Ethics is concerned with what is good for individuals and society and is also described as moral philosophy.</a:t>
            </a:r>
          </a:p>
          <a:p>
            <a:r>
              <a:rPr lang="en-IN" dirty="0" smtClean="0"/>
              <a:t>Ethics is the word that refers to morals, values, and beliefs of the individuals, family or the society. The word has several meanings. Basically it is an activity and process of inquiry. Secondly, it is different from non-moral problems, when dealing with issues and controversies. Thirdly, ethics refers to a particular set of beliefs, attitudes, and habits of individuals or family or groups concerned with morals. Fourth, it is used to mean ‘morally correct’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r>
              <a:rPr lang="en-IN" dirty="0" smtClean="0"/>
              <a:t>The study on ethics helps to know the people’s beliefs, values, and morals, learn the good and bad of them, and practice them to maximize their well-being and happiness. </a:t>
            </a:r>
          </a:p>
          <a:p>
            <a:r>
              <a:rPr lang="en-IN" dirty="0" smtClean="0"/>
              <a:t>It involves the inquiry on the existing situations, form judgments and resolve the issues. </a:t>
            </a:r>
          </a:p>
          <a:p>
            <a:r>
              <a:rPr lang="en-IN" dirty="0" smtClean="0"/>
              <a:t>In addition, ethics tells us how to live, to respond to issues, through the duties, rights, responsibilities, and obligations. </a:t>
            </a:r>
          </a:p>
          <a:p>
            <a:r>
              <a:rPr lang="en-IN" dirty="0" smtClean="0"/>
              <a:t>In religion, similar principles are included, but the reasoning on procedures is limited. The principles and practices of religions have varied from to time to time (history), region (geography, climatic conditions), religion, society, language, caste and creed. </a:t>
            </a:r>
          </a:p>
          <a:p>
            <a:r>
              <a:rPr lang="en-IN" dirty="0" smtClean="0"/>
              <a:t>But ethics has grown to a large extent beyond the barriers listed above. In ethics, the focus is to study and apply the principles and practices, universally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BELIEFS</a:t>
            </a:r>
            <a:endParaRPr lang="en-US" dirty="0"/>
          </a:p>
        </p:txBody>
      </p:sp>
      <p:sp>
        <p:nvSpPr>
          <p:cNvPr id="3" name="Content Placeholder 2"/>
          <p:cNvSpPr>
            <a:spLocks noGrp="1"/>
          </p:cNvSpPr>
          <p:nvPr>
            <p:ph sz="quarter" idx="1"/>
          </p:nvPr>
        </p:nvSpPr>
        <p:spPr/>
        <p:txBody>
          <a:bodyPr/>
          <a:lstStyle/>
          <a:p>
            <a:r>
              <a:rPr lang="en-IN" dirty="0" smtClean="0"/>
              <a:t>A belief is the mental attitude that some proposition is true with or without there being any empirical evidence to prove with certainty that this is the case.</a:t>
            </a:r>
            <a:endParaRPr lang="en-US" dirty="0" smtClean="0"/>
          </a:p>
          <a:p>
            <a:r>
              <a:rPr lang="en-IN" dirty="0" smtClean="0"/>
              <a:t>For every given proposition, every person either has or lacks the mental attitude that is true – there is no middle ground between the presence of absence of belief. This idea is accepted as being true, based on observation, opinion, faith (trust) or reason (logic). Beliefs are frequently passed on from generation to generation and may be part of a person’s religious, social and / or cultural background. Beliefs are not used to explain things scientifically.  </a:t>
            </a:r>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LAW &amp; HUMAN RIGHTS</a:t>
            </a:r>
            <a:endParaRPr lang="en-US" dirty="0"/>
          </a:p>
        </p:txBody>
      </p:sp>
      <p:sp>
        <p:nvSpPr>
          <p:cNvPr id="3" name="Content Placeholder 2"/>
          <p:cNvSpPr>
            <a:spLocks noGrp="1"/>
          </p:cNvSpPr>
          <p:nvPr>
            <p:ph sz="quarter" idx="1"/>
          </p:nvPr>
        </p:nvSpPr>
        <p:spPr/>
        <p:txBody>
          <a:bodyPr>
            <a:normAutofit fontScale="92500"/>
          </a:bodyPr>
          <a:lstStyle/>
          <a:p>
            <a:r>
              <a:rPr lang="en-IN" b="1" dirty="0" smtClean="0"/>
              <a:t>John Austin’s</a:t>
            </a:r>
            <a:r>
              <a:rPr lang="en-IN" dirty="0" smtClean="0"/>
              <a:t> definition states “</a:t>
            </a:r>
            <a:r>
              <a:rPr lang="en-IN" b="1" dirty="0" smtClean="0"/>
              <a:t>Law</a:t>
            </a:r>
            <a:r>
              <a:rPr lang="en-IN" dirty="0" smtClean="0"/>
              <a:t> is the aggregate set of rules set by a man as politically superior, or sovereign to men, as political subjects.” Thus, this definition defines law as a set of rules to be followed by everyone, regardless of their stature.</a:t>
            </a:r>
          </a:p>
          <a:p>
            <a:r>
              <a:rPr lang="en-IN" dirty="0" smtClean="0"/>
              <a:t>According to the definition of UN (United Nations)</a:t>
            </a:r>
            <a:endParaRPr lang="en-US" dirty="0" smtClean="0"/>
          </a:p>
          <a:p>
            <a:pPr>
              <a:buNone/>
            </a:pPr>
            <a:r>
              <a:rPr lang="en-IN" dirty="0" smtClean="0"/>
              <a:t>    </a:t>
            </a:r>
            <a:r>
              <a:rPr lang="en-IN" b="1" dirty="0" smtClean="0"/>
              <a:t>Human rights </a:t>
            </a:r>
            <a:r>
              <a:rPr lang="en-IN" dirty="0" smtClean="0"/>
              <a:t>are rights inherent to all human beings, regardless of race, sex, nationality, ethnicity, language, religion, or any other status. Human rights include the right to life and liberty, freedom from slavery and torture, freedom of opinion and expression, the right to work and education, and many more.  Everyone is entitled to these rights, without discrimination.</a:t>
            </a:r>
            <a:endParaRPr lang="en-US" dirty="0" smtClean="0"/>
          </a:p>
          <a:p>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SOCIAL RESPONSIBILITY</a:t>
            </a:r>
            <a:endParaRPr lang="en-US" dirty="0"/>
          </a:p>
        </p:txBody>
      </p:sp>
      <p:sp>
        <p:nvSpPr>
          <p:cNvPr id="3" name="Content Placeholder 2"/>
          <p:cNvSpPr>
            <a:spLocks noGrp="1"/>
          </p:cNvSpPr>
          <p:nvPr>
            <p:ph sz="quarter" idx="1"/>
          </p:nvPr>
        </p:nvSpPr>
        <p:spPr/>
        <p:txBody>
          <a:bodyPr>
            <a:normAutofit fontScale="85000" lnSpcReduction="20000"/>
          </a:bodyPr>
          <a:lstStyle/>
          <a:p>
            <a:r>
              <a:rPr lang="en-IN" dirty="0" smtClean="0"/>
              <a:t>Social responsibility is the ideological notion that organizations should not behave unethically or function amorally, and should aim (instead) to deliberately contribute to the welfare of society or societies – comprised of various communities and stakeholders – that they operate in and interact with. </a:t>
            </a:r>
          </a:p>
          <a:p>
            <a:r>
              <a:rPr lang="en-IN" dirty="0" smtClean="0"/>
              <a:t>As such, the notion of social responsibility is effectively taken to apply to all and any organizational entities, whether a government, a corporation, and institution, or an individual, dealing with society at large when conducting core (commercial) activities. </a:t>
            </a:r>
          </a:p>
          <a:p>
            <a:r>
              <a:rPr lang="en-IN" dirty="0" smtClean="0"/>
              <a:t>In recent decades, however, social responsibility has come to be acknowledged as particularly relevant in relation to corporate behaviour, that is, in relation to the way in which businesses and managers behave and conduct themselves in societal relationships, and the extent to which these actors commit themselves to socially oriented initiatives aimed at improving the quality of life in and overall well-being of the society.</a:t>
            </a:r>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ETHICAL DILEMMA</a:t>
            </a:r>
            <a:endParaRPr lang="en-US" dirty="0"/>
          </a:p>
        </p:txBody>
      </p:sp>
      <p:sp>
        <p:nvSpPr>
          <p:cNvPr id="3" name="Content Placeholder 2"/>
          <p:cNvSpPr>
            <a:spLocks noGrp="1"/>
          </p:cNvSpPr>
          <p:nvPr>
            <p:ph sz="quarter" idx="1"/>
          </p:nvPr>
        </p:nvSpPr>
        <p:spPr/>
        <p:txBody>
          <a:bodyPr/>
          <a:lstStyle/>
          <a:p>
            <a:r>
              <a:rPr lang="en-IN" dirty="0" smtClean="0"/>
              <a:t>An ethical dilemma is a situation of making a choice between two or more alternatives. An agent is in unpleasant and difficult situation because he/she often needs to make a choice between ethical and unethical alternatives, and when it comes to the ethical alternatives, he/she should choose the best one. </a:t>
            </a:r>
          </a:p>
          <a:p>
            <a:r>
              <a:rPr lang="en-IN" dirty="0" smtClean="0"/>
              <a:t>Selection reflects to a large number of principles, so this situation causes conflicts between different levels of ethical dilemmas, but also the conflicts within the same level.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WHY ETHICS?</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IN" dirty="0" smtClean="0"/>
              <a:t>    The objectives of the study on Ethics may be listed as:</a:t>
            </a:r>
            <a:endParaRPr lang="en-US" dirty="0" smtClean="0"/>
          </a:p>
          <a:p>
            <a:r>
              <a:rPr lang="en-IN" dirty="0" smtClean="0"/>
              <a:t>(A)Improvement of the cognitive skills (skills of the intellect in thinking clearly)</a:t>
            </a:r>
            <a:endParaRPr lang="en-US" dirty="0" smtClean="0"/>
          </a:p>
          <a:p>
            <a:r>
              <a:rPr lang="en-IN" dirty="0" smtClean="0"/>
              <a:t>1.Moral awareness (proficiency in recognizing moral problems in engineering)</a:t>
            </a:r>
            <a:endParaRPr lang="en-US" dirty="0" smtClean="0"/>
          </a:p>
          <a:p>
            <a:r>
              <a:rPr lang="en-IN" dirty="0" smtClean="0"/>
              <a:t>2.Cogent (strongly &amp; clearly expressed in a way that influences what people believe)moral reasoning (comprehending, assessing different views)</a:t>
            </a:r>
            <a:endParaRPr lang="en-US" dirty="0" smtClean="0"/>
          </a:p>
          <a:p>
            <a:r>
              <a:rPr lang="en-IN" dirty="0" smtClean="0"/>
              <a:t>3.Moral coherence (forming consistent viewpoints based on facts)</a:t>
            </a:r>
            <a:endParaRPr lang="en-US" dirty="0" smtClean="0"/>
          </a:p>
          <a:p>
            <a:r>
              <a:rPr lang="en-IN" dirty="0" smtClean="0"/>
              <a:t>4.Moral imagination (searching beyond obvious the alternative responses to issues and being receptive to creative solutions)</a:t>
            </a:r>
            <a:endParaRPr lang="en-US" dirty="0" smtClean="0"/>
          </a:p>
          <a:p>
            <a:r>
              <a:rPr lang="en-IN" dirty="0" smtClean="0"/>
              <a:t>5.Moral communication, to express and support one’s views to others.</a:t>
            </a:r>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85786" y="428604"/>
            <a:ext cx="7772400" cy="5857916"/>
          </a:xfrm>
        </p:spPr>
        <p:txBody>
          <a:bodyPr>
            <a:normAutofit fontScale="92500" lnSpcReduction="10000"/>
          </a:bodyPr>
          <a:lstStyle/>
          <a:p>
            <a:r>
              <a:rPr lang="en-IN" dirty="0" smtClean="0"/>
              <a:t>These conflicts can be solved by applying the hierarchy and priority rules which are incorporated in the procedure and, in particular, in the strategy for solving the ethical dilemmas. </a:t>
            </a:r>
            <a:endParaRPr lang="en-US" dirty="0" smtClean="0"/>
          </a:p>
          <a:p>
            <a:r>
              <a:rPr lang="en-IN" dirty="0" smtClean="0"/>
              <a:t>There are three conditions that must be present for a situation to be considered an ethical dilemma. </a:t>
            </a:r>
            <a:r>
              <a:rPr lang="en-IN" b="1" dirty="0" smtClean="0"/>
              <a:t>The first </a:t>
            </a:r>
            <a:r>
              <a:rPr lang="en-IN" dirty="0" smtClean="0"/>
              <a:t>condition occurs in situations when an individual, called the “agent,” must make a decision about which course of action is best Situations that are uncomfortable but that don’t require a choice, are not ethical dilemmas. For example, students in their internships are required to be under the supervision of an appropriately credentialed social work field instructor. Therefore, because there is no choice in the matter, there is no ethical violation or breach of confidentiality when a student discusses a case with the supervisor. </a:t>
            </a:r>
            <a:r>
              <a:rPr lang="en-IN" b="1" dirty="0" smtClean="0"/>
              <a:t>The second </a:t>
            </a:r>
            <a:r>
              <a:rPr lang="en-IN" dirty="0" smtClean="0"/>
              <a:t>condition for ethical dilemma is that there must be different courses of action to choose from. </a:t>
            </a:r>
            <a:r>
              <a:rPr lang="en-IN" b="1" dirty="0" smtClean="0"/>
              <a:t>Third</a:t>
            </a:r>
            <a:r>
              <a:rPr lang="en-IN" dirty="0" smtClean="0"/>
              <a:t>, in an ethical dilemma, no matter what course of action is taken, some ethical principle is compromised. In other words, there is no perfect solution.</a:t>
            </a:r>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ETHICAL PROBLEMS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Ethical Problem: This is a situation when a moral conflict arises and must be addressed. In other words, it can be defined as an occasion where a moral standard is questioned.</a:t>
            </a:r>
          </a:p>
          <a:p>
            <a:r>
              <a:rPr lang="en-US" dirty="0" smtClean="0"/>
              <a:t>These conflicts are sometimes legally dangerous, since some of the alternatives to solve the problem might breach a particular law. In other occasions, the problem might not have legal consequences but it might generate a negative reaction from third parties. </a:t>
            </a:r>
          </a:p>
          <a:p>
            <a:r>
              <a:rPr lang="en-US" dirty="0" smtClean="0"/>
              <a:t>Ethical problems are challenging because they are difficult to deal with if no guidelines or precedents are known. For this reason, many professional and industry associations have ethical codes that are discussed and approved by key participants to provide a useful framework for companies and individuals to make adequate decisions whenever they face one of these conflicts.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00042"/>
            <a:ext cx="7772400" cy="5929354"/>
          </a:xfrm>
        </p:spPr>
        <p:txBody>
          <a:bodyPr>
            <a:normAutofit fontScale="92500" lnSpcReduction="10000"/>
          </a:bodyPr>
          <a:lstStyle/>
          <a:p>
            <a:pPr>
              <a:buNone/>
            </a:pPr>
            <a:r>
              <a:rPr lang="en-US" dirty="0" smtClean="0"/>
              <a:t>    EXAMPLE:</a:t>
            </a:r>
          </a:p>
          <a:p>
            <a:r>
              <a:rPr lang="en-US" dirty="0" smtClean="0"/>
              <a:t>Mr. Pal is a Regional Sales Manager at a company called Synthetic Fabrics Co. He monitors ten different states within the India., supervising more than 50 sales representatives. He travels very frequently to visit each of these states to meet clients and help representatives to close deals. As part of these assignments he receives a sum of money for all his travel expenses. He has to report his actual expenses after the trip has ended and he has to send back the remaining money to the company.</a:t>
            </a:r>
          </a:p>
          <a:p>
            <a:r>
              <a:rPr lang="en-US" dirty="0" smtClean="0"/>
              <a:t>Some of his colleagues, other regional managers, often tell him about how they cheat the system to keep the remaining money. This is a practice that is not considered illegal but it breaches the company’s Code of Conduct. For Mr. Pal, this is an ethical issue that he must address. He could do what his peers do and make some extra cash or he could be ethical about it and send back what’s left. ..WHAT SHOULD HE DO?</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ETHICAL BREACH</a:t>
            </a:r>
            <a:endParaRPr lang="en-US" dirty="0"/>
          </a:p>
        </p:txBody>
      </p:sp>
      <p:sp>
        <p:nvSpPr>
          <p:cNvPr id="3" name="Content Placeholder 2"/>
          <p:cNvSpPr>
            <a:spLocks noGrp="1"/>
          </p:cNvSpPr>
          <p:nvPr>
            <p:ph sz="quarter" idx="1"/>
          </p:nvPr>
        </p:nvSpPr>
        <p:spPr>
          <a:xfrm>
            <a:off x="214282" y="1447800"/>
            <a:ext cx="8786874" cy="5053034"/>
          </a:xfrm>
        </p:spPr>
        <p:txBody>
          <a:bodyPr>
            <a:normAutofit fontScale="85000" lnSpcReduction="20000"/>
          </a:bodyPr>
          <a:lstStyle/>
          <a:p>
            <a:r>
              <a:rPr lang="en-US" dirty="0" smtClean="0"/>
              <a:t>The nature of a breach of ethics varies among professions. In medicine, it might include divulging confidential medical information. In finance, putting personal profit ahead of growing the client's wealth is a breach of ethics. Conduct may be both legal and unethical. For example, a doctor who treats a patient disrespectfully is unethical, even if the doctor delivers first-rate care.</a:t>
            </a:r>
          </a:p>
          <a:p>
            <a:r>
              <a:rPr lang="en-US" dirty="0" smtClean="0"/>
              <a:t>If a professional commits a breach of ethics, there are different ways in which they can be disciplined. Medical news website </a:t>
            </a:r>
            <a:r>
              <a:rPr lang="en-US" dirty="0" err="1" smtClean="0">
                <a:hlinkClick r:id="rId2"/>
              </a:rPr>
              <a:t>Medscape</a:t>
            </a:r>
            <a:r>
              <a:rPr lang="en-US" dirty="0" smtClean="0"/>
              <a:t> says a medical licensing board can punish a doctor's unethical conduct even if he hasn't broken any laws. As the </a:t>
            </a:r>
            <a:r>
              <a:rPr lang="en-US" dirty="0" err="1" smtClean="0">
                <a:hlinkClick r:id="rId3"/>
              </a:rPr>
              <a:t>Drebelbis</a:t>
            </a:r>
            <a:r>
              <a:rPr lang="en-US" dirty="0" smtClean="0">
                <a:hlinkClick r:id="rId3"/>
              </a:rPr>
              <a:t> Engineering</a:t>
            </a:r>
            <a:r>
              <a:rPr lang="en-US" dirty="0" smtClean="0"/>
              <a:t> firm notes, professional associations can't revoke a license, but they can withdraw membership, which lowers the status of the professional in question.</a:t>
            </a:r>
          </a:p>
          <a:p>
            <a:r>
              <a:rPr lang="en-US" dirty="0" smtClean="0"/>
              <a:t>If the profession and licensing board take no action, the client or patient can turn to the courts. Unethical medical behavior doesn't always rise to the level of malpractice, but when it does, a patient can sue and collect damages.</a:t>
            </a:r>
          </a:p>
          <a:p>
            <a:r>
              <a:rPr lang="en-US" dirty="0" smtClean="0"/>
              <a:t>(https://work.chron.com/breach-professional-ethics-17344.html)</a:t>
            </a:r>
          </a:p>
          <a:p>
            <a:pPr>
              <a:buNone/>
            </a:pPr>
            <a:r>
              <a:rPr lang="en-US" dirty="0" smtClean="0"/>
              <a:t/>
            </a:r>
            <a:br>
              <a:rPr lang="en-US" dirty="0" smtClean="0"/>
            </a:b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ETHICAL DILEMMA</a:t>
            </a:r>
            <a:endParaRPr lang="en-US" dirty="0"/>
          </a:p>
        </p:txBody>
      </p:sp>
      <p:sp>
        <p:nvSpPr>
          <p:cNvPr id="3" name="Content Placeholder 2"/>
          <p:cNvSpPr>
            <a:spLocks noGrp="1"/>
          </p:cNvSpPr>
          <p:nvPr>
            <p:ph sz="quarter" idx="1"/>
          </p:nvPr>
        </p:nvSpPr>
        <p:spPr>
          <a:solidFill>
            <a:schemeClr val="bg1"/>
          </a:solidFill>
          <a:ln>
            <a:solidFill>
              <a:schemeClr val="tx1"/>
            </a:solidFill>
          </a:ln>
        </p:spPr>
        <p:txBody>
          <a:bodyPr>
            <a:normAutofit fontScale="92500" lnSpcReduction="10000"/>
          </a:bodyPr>
          <a:lstStyle/>
          <a:p>
            <a:r>
              <a:rPr lang="en-US" dirty="0" smtClean="0"/>
              <a:t>An ethical dilemma (ethical paradox or moral dilemma) is a problem in the </a:t>
            </a:r>
            <a:r>
              <a:rPr lang="en-US" sz="3000" dirty="0" smtClean="0">
                <a:hlinkClick r:id="rId2"/>
              </a:rPr>
              <a:t>decision-making process</a:t>
            </a:r>
            <a:r>
              <a:rPr lang="en-US" dirty="0" smtClean="0"/>
              <a:t> between two possible options, neither of which is absolutely acceptable from an ethical perspective. Although we face many ethical and moral problems in our lives, most of them come with relatively straightforward solutions.</a:t>
            </a:r>
          </a:p>
          <a:p>
            <a:r>
              <a:rPr lang="en-US" dirty="0" smtClean="0"/>
              <a:t>On the other hand, ethical dilemmas are extremely complicated challenges that cannot be easily solved. Therefore, the ability to find the optimal solution in such situations is critical to everyone.</a:t>
            </a:r>
          </a:p>
          <a:p>
            <a:r>
              <a:rPr lang="en-US" dirty="0" smtClean="0"/>
              <a:t>Every person may encounter an ethical dilemma in almost every aspect of their life, including personal, social, and professional.</a:t>
            </a:r>
          </a:p>
          <a:p>
            <a:pPr>
              <a:buNone/>
            </a:pPr>
            <a:r>
              <a:rPr lang="en-US" dirty="0" smtClean="0"/>
              <a:t> </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642918"/>
            <a:ext cx="8258204" cy="5857916"/>
          </a:xfrm>
        </p:spPr>
        <p:txBody>
          <a:bodyPr/>
          <a:lstStyle/>
          <a:p>
            <a:pPr>
              <a:buNone/>
            </a:pPr>
            <a:r>
              <a:rPr lang="en-US" dirty="0" smtClean="0"/>
              <a:t>    Examples:</a:t>
            </a:r>
          </a:p>
          <a:p>
            <a:r>
              <a:rPr lang="en-US" dirty="0" smtClean="0"/>
              <a:t>Taking credit for others’ work</a:t>
            </a:r>
          </a:p>
          <a:p>
            <a:r>
              <a:rPr lang="en-US" dirty="0" smtClean="0"/>
              <a:t>Offering a client a worse product for your own profit</a:t>
            </a:r>
          </a:p>
          <a:p>
            <a:r>
              <a:rPr lang="en-US" dirty="0" smtClean="0"/>
              <a:t>Utilizing inside knowledge for your own profit</a:t>
            </a:r>
          </a:p>
          <a:p>
            <a:r>
              <a:rPr lang="en-US" dirty="0" smtClean="0"/>
              <a:t> Ethical dilemmas are especially significant in professional life, as they frequently occur in the workplace. Some companies and professional organizations (e.g. </a:t>
            </a:r>
            <a:r>
              <a:rPr lang="en-US" dirty="0" smtClean="0">
                <a:hlinkClick r:id="rId2"/>
              </a:rPr>
              <a:t>CFA</a:t>
            </a:r>
            <a:r>
              <a:rPr lang="en-US" dirty="0" smtClean="0"/>
              <a:t> - Chartered Financial Analyst) adhere to their own </a:t>
            </a:r>
            <a:r>
              <a:rPr lang="en-US" dirty="0" smtClean="0">
                <a:hlinkClick r:id="rId3"/>
              </a:rPr>
              <a:t>codes of conduct</a:t>
            </a:r>
            <a:r>
              <a:rPr lang="en-US" dirty="0" smtClean="0"/>
              <a:t> and ethical standards. Violation of the standards may lead to disciplinary sanctions.</a:t>
            </a:r>
          </a:p>
          <a:p>
            <a:r>
              <a:rPr lang="en-US" dirty="0" smtClean="0"/>
              <a:t>Almost every aspect of business can become a possible ground for ethical dilemmas. It may include relationships with co-workers, management, clients, and business partners.</a:t>
            </a:r>
          </a:p>
          <a:p>
            <a:pPr>
              <a:buNone/>
            </a:pPr>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4638"/>
            <a:ext cx="8258204" cy="1143000"/>
          </a:xfrm>
        </p:spPr>
        <p:txBody>
          <a:bodyPr/>
          <a:lstStyle/>
          <a:p>
            <a:r>
              <a:rPr lang="en-US" dirty="0" smtClean="0"/>
              <a:t>     SOLVING AN ETHICAL DILEMMA</a:t>
            </a:r>
            <a:endParaRPr lang="en-US" dirty="0"/>
          </a:p>
        </p:txBody>
      </p:sp>
      <p:sp>
        <p:nvSpPr>
          <p:cNvPr id="3" name="Content Placeholder 2"/>
          <p:cNvSpPr>
            <a:spLocks noGrp="1"/>
          </p:cNvSpPr>
          <p:nvPr>
            <p:ph sz="quarter" idx="1"/>
          </p:nvPr>
        </p:nvSpPr>
        <p:spPr>
          <a:xfrm>
            <a:off x="357158" y="1428736"/>
            <a:ext cx="8429684" cy="4929222"/>
          </a:xfrm>
        </p:spPr>
        <p:txBody>
          <a:bodyPr>
            <a:normAutofit fontScale="92500"/>
          </a:bodyPr>
          <a:lstStyle/>
          <a:p>
            <a:r>
              <a:rPr lang="en-US" dirty="0" smtClean="0"/>
              <a:t>The biggest challenge of an ethical dilemma is that it does not offer an obvious solution that would comply with ethics al norms. Throughout the history of humanity, people have faced such dilemmas, and philosophers aimed and worked to find solutions to them.</a:t>
            </a:r>
          </a:p>
          <a:p>
            <a:r>
              <a:rPr lang="en-US" dirty="0" smtClean="0"/>
              <a:t>The following approaches to solve an ethical dilemma were deduced:</a:t>
            </a:r>
          </a:p>
          <a:p>
            <a:r>
              <a:rPr lang="en-US" b="1" dirty="0" smtClean="0"/>
              <a:t>Refute the paradox (dilemma): </a:t>
            </a:r>
            <a:r>
              <a:rPr lang="en-US" dirty="0" smtClean="0"/>
              <a:t>The situation must be carefully analyzed. In some cases, the existence of the dilemma can be logically refuted.</a:t>
            </a:r>
          </a:p>
          <a:p>
            <a:r>
              <a:rPr lang="en-US" b="1" dirty="0" smtClean="0"/>
              <a:t>Value theory approach:</a:t>
            </a:r>
            <a:r>
              <a:rPr lang="en-US" dirty="0" smtClean="0"/>
              <a:t> Choose the alternative that offers the greater good or the lesser evil.</a:t>
            </a:r>
          </a:p>
          <a:p>
            <a:r>
              <a:rPr lang="en-US" b="1" dirty="0" smtClean="0"/>
              <a:t>Find alternative solutions:</a:t>
            </a:r>
            <a:r>
              <a:rPr lang="en-US" dirty="0" smtClean="0"/>
              <a:t> In some cases, the problem can be reconsidered, and new alternative solutions may arise.</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FREEDOM</a:t>
            </a:r>
            <a:endParaRPr lang="en-US" dirty="0"/>
          </a:p>
        </p:txBody>
      </p:sp>
      <p:sp>
        <p:nvSpPr>
          <p:cNvPr id="3" name="Content Placeholder 2"/>
          <p:cNvSpPr>
            <a:spLocks noGrp="1"/>
          </p:cNvSpPr>
          <p:nvPr>
            <p:ph sz="quarter" idx="1"/>
          </p:nvPr>
        </p:nvSpPr>
        <p:spPr>
          <a:xfrm>
            <a:off x="0" y="1500174"/>
            <a:ext cx="8929718" cy="5072098"/>
          </a:xfrm>
        </p:spPr>
        <p:txBody>
          <a:bodyPr>
            <a:normAutofit fontScale="32500" lnSpcReduction="20000"/>
          </a:bodyPr>
          <a:lstStyle/>
          <a:p>
            <a:pPr>
              <a:buNone/>
            </a:pPr>
            <a:r>
              <a:rPr lang="en-US" b="1" dirty="0" smtClean="0"/>
              <a:t>    </a:t>
            </a:r>
            <a:r>
              <a:rPr lang="en-US" sz="6200" b="1" dirty="0" smtClean="0"/>
              <a:t>Freedom is defined as the state of being free, independent, without restrictions, or release from prison.</a:t>
            </a:r>
          </a:p>
          <a:p>
            <a:r>
              <a:rPr lang="en-US" sz="6200" i="1" dirty="0" smtClean="0"/>
              <a:t>An example of freedom is a bird being let out of a cage.</a:t>
            </a:r>
          </a:p>
          <a:p>
            <a:r>
              <a:rPr lang="en-US" sz="6200" i="1" dirty="0" smtClean="0"/>
              <a:t>An example of freedom is a woman regaining her independence after a controlling marriage is over.</a:t>
            </a:r>
          </a:p>
          <a:p>
            <a:r>
              <a:rPr lang="en-US" sz="6200" i="1" dirty="0" smtClean="0"/>
              <a:t>An example of freedom is a prisoner being let out of prison after serving their time.</a:t>
            </a:r>
          </a:p>
          <a:p>
            <a:r>
              <a:rPr lang="en-US" sz="6200" b="1" dirty="0" smtClean="0"/>
              <a:t>A right or privilege.</a:t>
            </a:r>
          </a:p>
          <a:p>
            <a:r>
              <a:rPr lang="en-US" sz="6200" b="1" dirty="0" smtClean="0"/>
              <a:t>The condition of not being in prison or captivity.</a:t>
            </a:r>
          </a:p>
          <a:p>
            <a:r>
              <a:rPr lang="en-US" sz="6200" b="1" dirty="0" smtClean="0"/>
              <a:t>The capacity to act by choice rather than by determination, as from fate or a deity; free will.</a:t>
            </a:r>
          </a:p>
          <a:p>
            <a:r>
              <a:rPr lang="en-US" sz="6200" b="1" dirty="0" smtClean="0"/>
              <a:t>The right to unrestricted use; full access.</a:t>
            </a:r>
          </a:p>
          <a:p>
            <a:r>
              <a:rPr lang="en-US" sz="6200" b="1" dirty="0" smtClean="0"/>
              <a:t>The condition of being free of restraints, especially the ability to act without control or interference by another or by circumstance.</a:t>
            </a:r>
          </a:p>
          <a:p>
            <a:r>
              <a:rPr lang="en-US" sz="6200" b="1" dirty="0" smtClean="0"/>
              <a:t>The condition of not being a slave.</a:t>
            </a:r>
          </a:p>
          <a:p>
            <a:pPr>
              <a:buNone/>
            </a:pPr>
            <a:r>
              <a:rPr lang="en-US" dirty="0" smtClean="0"/>
              <a:t/>
            </a:r>
            <a:br>
              <a:rPr lang="en-US" dirty="0" smtClean="0"/>
            </a:br>
            <a:endParaRPr lang="en-US" b="1" dirty="0" smtClean="0"/>
          </a:p>
          <a:p>
            <a:pPr>
              <a:buNone/>
            </a:pPr>
            <a:r>
              <a:rPr lang="en-US" dirty="0" smtClean="0"/>
              <a:t/>
            </a:r>
            <a:br>
              <a:rPr lang="en-US" dirty="0" smtClean="0"/>
            </a:br>
            <a:r>
              <a:rPr lang="en-US" dirty="0" smtClean="0"/>
              <a:t/>
            </a:r>
            <a:br>
              <a:rPr lang="en-US" dirty="0" smtClean="0"/>
            </a:br>
            <a:endParaRPr lang="en-US" dirty="0" smtClean="0"/>
          </a:p>
          <a:p>
            <a:pPr>
              <a:buNone/>
            </a:pPr>
            <a:r>
              <a:rPr lang="en-US" dirty="0" smtClean="0"/>
              <a:t/>
            </a:r>
            <a:br>
              <a:rPr lang="en-US" dirty="0" smtClean="0"/>
            </a:br>
            <a:endParaRPr lang="en-US" i="1"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Users\LENOVO\Desktop\360_F_208910416_XvgGGiletZcDLATXzcpKmYvuNsvwHoYe.jpg"/>
          <p:cNvPicPr>
            <a:picLocks noGrp="1" noChangeAspect="1" noChangeArrowheads="1"/>
          </p:cNvPicPr>
          <p:nvPr>
            <p:ph sz="quarter" idx="1"/>
          </p:nvPr>
        </p:nvPicPr>
        <p:blipFill>
          <a:blip r:embed="rId2"/>
          <a:srcRect/>
          <a:stretch>
            <a:fillRect/>
          </a:stretch>
        </p:blipFill>
        <p:spPr bwMode="auto">
          <a:xfrm>
            <a:off x="857224" y="1142984"/>
            <a:ext cx="7500990" cy="4857784"/>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r>
              <a:rPr lang="en-IN" dirty="0" smtClean="0"/>
              <a:t>(B)To act in morally desirable ways, towards moral commitment and responsible conduct</a:t>
            </a:r>
            <a:endParaRPr lang="en-US" dirty="0" smtClean="0"/>
          </a:p>
          <a:p>
            <a:r>
              <a:rPr lang="en-IN" dirty="0" smtClean="0"/>
              <a:t>6.Moral reasonableness i.e., willing and able to be morally responsible.</a:t>
            </a:r>
            <a:endParaRPr lang="en-US" dirty="0" smtClean="0"/>
          </a:p>
          <a:p>
            <a:r>
              <a:rPr lang="en-IN" dirty="0" smtClean="0"/>
              <a:t>7.Respect for persons, which means showing concern for the well-being of others, besides oneself.</a:t>
            </a:r>
            <a:endParaRPr lang="en-US" dirty="0" smtClean="0"/>
          </a:p>
          <a:p>
            <a:r>
              <a:rPr lang="en-IN" dirty="0" smtClean="0"/>
              <a:t>8.Tolerance of diversity i.e., respect for ethnic and religious differences, and acceptance of reasonable differences in moral perspectives.</a:t>
            </a:r>
            <a:endParaRPr lang="en-US" dirty="0" smtClean="0"/>
          </a:p>
          <a:p>
            <a:r>
              <a:rPr lang="en-IN" dirty="0" smtClean="0"/>
              <a:t>9.Moral hope i.e., believe in using rational dialogue for resolving moral conflicts.</a:t>
            </a:r>
            <a:endParaRPr lang="en-US" dirty="0" smtClean="0"/>
          </a:p>
          <a:p>
            <a:r>
              <a:rPr lang="en-IN" dirty="0" smtClean="0"/>
              <a:t>10. Integrity, which means moral integrity, and integrating one’s professional life and personal convictions.</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MORALS</a:t>
            </a:r>
            <a:endParaRPr lang="en-US" dirty="0"/>
          </a:p>
        </p:txBody>
      </p:sp>
      <p:sp>
        <p:nvSpPr>
          <p:cNvPr id="3" name="Content Placeholder 2"/>
          <p:cNvSpPr>
            <a:spLocks noGrp="1"/>
          </p:cNvSpPr>
          <p:nvPr>
            <p:ph sz="quarter" idx="1"/>
          </p:nvPr>
        </p:nvSpPr>
        <p:spPr/>
        <p:txBody>
          <a:bodyPr>
            <a:normAutofit fontScale="92500"/>
          </a:bodyPr>
          <a:lstStyle/>
          <a:p>
            <a:r>
              <a:rPr lang="en-IN" dirty="0" smtClean="0"/>
              <a:t>Morals are the welfare principles enunciated by the wise people, based on their experience and wisdom. They were edited, changed or modified or evolved to suit the geography of the region, rulers (dynasty),and in accordance with development of knowledge in science and technology and with time. Morality is concerned with principles and practices of morals such as: </a:t>
            </a:r>
            <a:endParaRPr lang="en-US" dirty="0" smtClean="0"/>
          </a:p>
          <a:p>
            <a:r>
              <a:rPr lang="en-IN" dirty="0" smtClean="0"/>
              <a:t>(a) What ought or ought not to be done in a given situation? </a:t>
            </a:r>
            <a:endParaRPr lang="en-US" dirty="0" smtClean="0"/>
          </a:p>
          <a:p>
            <a:r>
              <a:rPr lang="en-IN" dirty="0" smtClean="0"/>
              <a:t>(b) What is right or wrong about the handling of a situation? And</a:t>
            </a:r>
            <a:endParaRPr lang="en-US" dirty="0" smtClean="0"/>
          </a:p>
          <a:p>
            <a:r>
              <a:rPr lang="en-IN" dirty="0" smtClean="0"/>
              <a:t>(c) What is good or bad about the people, policies, and ideals involved?</a:t>
            </a:r>
            <a:endParaRPr lang="en-US" dirty="0" smtClean="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ETHICALITY VS MORALITY</a:t>
            </a:r>
            <a:endParaRPr lang="en-US" dirty="0"/>
          </a:p>
        </p:txBody>
      </p:sp>
      <p:sp>
        <p:nvSpPr>
          <p:cNvPr id="3" name="Content Placeholder 2"/>
          <p:cNvSpPr>
            <a:spLocks noGrp="1"/>
          </p:cNvSpPr>
          <p:nvPr>
            <p:ph sz="quarter" idx="1"/>
          </p:nvPr>
        </p:nvSpPr>
        <p:spPr/>
        <p:txBody>
          <a:bodyPr>
            <a:normAutofit fontScale="92500"/>
          </a:bodyPr>
          <a:lstStyle/>
          <a:p>
            <a:pPr>
              <a:buNone/>
            </a:pPr>
            <a:r>
              <a:rPr lang="en-IN" dirty="0" smtClean="0"/>
              <a:t>    Morality- </a:t>
            </a:r>
          </a:p>
          <a:p>
            <a:r>
              <a:rPr lang="en-IN" dirty="0" smtClean="0"/>
              <a:t>1.More general and prescriptive based on customs and traditions.</a:t>
            </a:r>
          </a:p>
          <a:p>
            <a:r>
              <a:rPr lang="en-IN" dirty="0" smtClean="0"/>
              <a:t>2.More concerned with the results of wrong action, when done.</a:t>
            </a:r>
          </a:p>
          <a:p>
            <a:r>
              <a:rPr lang="en-IN" dirty="0" smtClean="0"/>
              <a:t>3.Thrust is on judgment and punishment in the name of God or by laws.</a:t>
            </a:r>
          </a:p>
          <a:p>
            <a:r>
              <a:rPr lang="en-IN" dirty="0" smtClean="0"/>
              <a:t>4.In case of conflict between the two, morality is given top priority, because the damage is more. It is more common and basic.</a:t>
            </a:r>
          </a:p>
          <a:p>
            <a:r>
              <a:rPr lang="en-IN" dirty="0" smtClean="0"/>
              <a:t>5.Example: Character flaw, corruption, extortion, and crime.</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a:bodyPr>
          <a:lstStyle/>
          <a:p>
            <a:pPr>
              <a:buNone/>
            </a:pPr>
            <a:r>
              <a:rPr lang="en-IN" dirty="0" smtClean="0"/>
              <a:t>    Ethicality – </a:t>
            </a:r>
          </a:p>
          <a:p>
            <a:r>
              <a:rPr lang="en-IN" dirty="0" smtClean="0"/>
              <a:t>1. Specific and descriptive. It is a critical reflection on morals.</a:t>
            </a:r>
          </a:p>
          <a:p>
            <a:r>
              <a:rPr lang="en-IN" dirty="0" smtClean="0"/>
              <a:t>2.More concerned with the results of a right action, when not done.</a:t>
            </a:r>
          </a:p>
          <a:p>
            <a:r>
              <a:rPr lang="en-IN" dirty="0" smtClean="0"/>
              <a:t>3.Thrust is on influence, education, training through codes, guidelines, and correction.</a:t>
            </a:r>
          </a:p>
          <a:p>
            <a:r>
              <a:rPr lang="en-IN" dirty="0" smtClean="0"/>
              <a:t>4.Less serious, hence second priority only. Less common. But relevant today, because of complex interactions in the modern society.</a:t>
            </a:r>
          </a:p>
          <a:p>
            <a:r>
              <a:rPr lang="en-IN" dirty="0" smtClean="0"/>
              <a:t>5.Example: Notions or beliefs about manners, tastes, customs, and towards laws.</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VALUES</a:t>
            </a:r>
            <a:endParaRPr lang="en-US" dirty="0"/>
          </a:p>
        </p:txBody>
      </p:sp>
      <p:sp>
        <p:nvSpPr>
          <p:cNvPr id="3" name="Content Placeholder 2"/>
          <p:cNvSpPr>
            <a:spLocks noGrp="1"/>
          </p:cNvSpPr>
          <p:nvPr>
            <p:ph sz="quarter" idx="1"/>
          </p:nvPr>
        </p:nvSpPr>
        <p:spPr/>
        <p:txBody>
          <a:bodyPr/>
          <a:lstStyle/>
          <a:p>
            <a:r>
              <a:rPr lang="en-IN" dirty="0" smtClean="0"/>
              <a:t>Humans have the unique ability to define their identity, choose their values and establish their beliefs. All three of these directly influence a person’s </a:t>
            </a:r>
            <a:r>
              <a:rPr lang="en-IN" dirty="0" err="1" smtClean="0"/>
              <a:t>behavior</a:t>
            </a:r>
            <a:r>
              <a:rPr lang="en-IN" dirty="0" smtClean="0"/>
              <a:t>. People have gone to great lengths to demonstrate the validity of their beliefs, including war and sacrificing their own life! Conversely, people are not motivated to support or validate the beliefs of another, when those beliefs are contrary to their own. People will act congruent with their personal values or what they deem to be important. </a:t>
            </a:r>
          </a:p>
          <a:p>
            <a:r>
              <a:rPr lang="en-IN" dirty="0" smtClean="0"/>
              <a:t>A value is defined as a principle that promotes well-being or prevents harm.”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r>
              <a:rPr lang="en-IN" dirty="0" smtClean="0"/>
              <a:t>Another definition is: Values are our guidelines for our success—our paradigm (a standard/perspective / set of ideas) about what is acceptable.” </a:t>
            </a:r>
          </a:p>
          <a:p>
            <a:r>
              <a:rPr lang="en-IN" dirty="0" smtClean="0"/>
              <a:t>Personal values are defined as: “Emotional beliefs in principles regarded as particularly favourable or important for the individual.” Our values associate emotions to our experiences and guide our choices, decisions and actions. </a:t>
            </a:r>
          </a:p>
          <a:p>
            <a:r>
              <a:rPr lang="en-IN" dirty="0" smtClean="0"/>
              <a:t>Said in another way, “Values are the scales we use to weigh our choices for our actions, whether to move towards or away from something” Not all values have the same weight or priority. Some are more important than others and must be satisfied before others can be addressed. </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TYPES PF VALUES</a:t>
            </a:r>
            <a:endParaRPr lang="en-US" dirty="0"/>
          </a:p>
        </p:txBody>
      </p:sp>
      <p:sp>
        <p:nvSpPr>
          <p:cNvPr id="3" name="Content Placeholder 2"/>
          <p:cNvSpPr>
            <a:spLocks noGrp="1"/>
          </p:cNvSpPr>
          <p:nvPr>
            <p:ph sz="quarter" idx="1"/>
          </p:nvPr>
        </p:nvSpPr>
        <p:spPr/>
        <p:txBody>
          <a:bodyPr>
            <a:normAutofit fontScale="92500" lnSpcReduction="10000"/>
          </a:bodyPr>
          <a:lstStyle/>
          <a:p>
            <a:r>
              <a:rPr lang="en-IN" dirty="0" smtClean="0"/>
              <a:t>The five core human values are: (1) Right conduct, (2) Peace, (3) Truth, (4) Love, and (5) Non-violence.</a:t>
            </a:r>
            <a:endParaRPr lang="en-US" dirty="0" smtClean="0"/>
          </a:p>
          <a:p>
            <a:r>
              <a:rPr lang="en-IN" dirty="0" smtClean="0"/>
              <a:t>1. Values related to RIGHT CONDUCT are:</a:t>
            </a:r>
            <a:endParaRPr lang="en-US" dirty="0" smtClean="0"/>
          </a:p>
          <a:p>
            <a:pPr>
              <a:buNone/>
            </a:pPr>
            <a:r>
              <a:rPr lang="en-IN" dirty="0" smtClean="0"/>
              <a:t>(a)SELF-HELP SKILLS: Care of possessions, diet, hygiene, modesty, posture, self-reliance, and tidy appearance</a:t>
            </a:r>
            <a:endParaRPr lang="en-US" dirty="0" smtClean="0"/>
          </a:p>
          <a:p>
            <a:pPr>
              <a:buNone/>
            </a:pPr>
            <a:r>
              <a:rPr lang="en-IN" dirty="0" smtClean="0"/>
              <a:t>(b)SOCIAL SKILLS: Good behaviour, good manners, good relationships, helpfulness, Now a stage, and good environment, and</a:t>
            </a:r>
            <a:endParaRPr lang="en-US" dirty="0" smtClean="0"/>
          </a:p>
          <a:p>
            <a:pPr>
              <a:buNone/>
            </a:pPr>
            <a:r>
              <a:rPr lang="en-IN" dirty="0" smtClean="0"/>
              <a:t>(c)ETHICAL SKILLS: Code of conduct, courage, dependability, duty, efficiency, ingenuity (cleverness / aptness), initiative, perseverance, punctuality, resourcefulness, respect for all, and responsibility.</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265</TotalTime>
  <Words>2782</Words>
  <Application>Microsoft Office PowerPoint</Application>
  <PresentationFormat>On-screen Show (4:3)</PresentationFormat>
  <Paragraphs>135</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Franklin Gothic Book</vt:lpstr>
      <vt:lpstr>Perpetua</vt:lpstr>
      <vt:lpstr>Wingdings 2</vt:lpstr>
      <vt:lpstr>Equity</vt:lpstr>
      <vt:lpstr>ETHICS &amp; VALUES</vt:lpstr>
      <vt:lpstr>                   WHY ETHICS?</vt:lpstr>
      <vt:lpstr>PowerPoint Presentation</vt:lpstr>
      <vt:lpstr>                        MORALS</vt:lpstr>
      <vt:lpstr>        ETHICALITY VS MORALITY</vt:lpstr>
      <vt:lpstr>PowerPoint Presentation</vt:lpstr>
      <vt:lpstr>                       VALUES</vt:lpstr>
      <vt:lpstr>PowerPoint Presentation</vt:lpstr>
      <vt:lpstr>              TYPES PF VALUES</vt:lpstr>
      <vt:lpstr>PowerPoint Presentation</vt:lpstr>
      <vt:lpstr>PowerPoint Presentation</vt:lpstr>
      <vt:lpstr>EVOLUTION OF HUMAN VALUES</vt:lpstr>
      <vt:lpstr>                        ETHICS</vt:lpstr>
      <vt:lpstr>PowerPoint Presentation</vt:lpstr>
      <vt:lpstr>PowerPoint Presentation</vt:lpstr>
      <vt:lpstr>                       BELIEFS</vt:lpstr>
      <vt:lpstr>          LAW &amp; HUMAN RIGHTS</vt:lpstr>
      <vt:lpstr>        SOCIAL RESPONSIBILITY</vt:lpstr>
      <vt:lpstr>              ETHICAL DILEMMA</vt:lpstr>
      <vt:lpstr>PowerPoint Presentation</vt:lpstr>
      <vt:lpstr>             ETHICAL PROBLEMS</vt:lpstr>
      <vt:lpstr>PowerPoint Presentation</vt:lpstr>
      <vt:lpstr>              ETHICAL BREACH</vt:lpstr>
      <vt:lpstr>             ETHICAL DILEMMA</vt:lpstr>
      <vt:lpstr>PowerPoint Presentation</vt:lpstr>
      <vt:lpstr>     SOLVING AN ETHICAL DILEMMA</vt:lpstr>
      <vt:lpstr>                      FREEDOM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&amp; VALUES</dc:title>
  <dc:creator>LENOVO</dc:creator>
  <cp:lastModifiedBy>CSE47</cp:lastModifiedBy>
  <cp:revision>14</cp:revision>
  <dcterms:created xsi:type="dcterms:W3CDTF">2021-01-18T12:31:00Z</dcterms:created>
  <dcterms:modified xsi:type="dcterms:W3CDTF">2021-01-20T05:35:25Z</dcterms:modified>
</cp:coreProperties>
</file>