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3" r:id="rId3"/>
    <p:sldId id="283" r:id="rId4"/>
    <p:sldId id="265" r:id="rId5"/>
    <p:sldId id="266" r:id="rId6"/>
    <p:sldId id="267" r:id="rId7"/>
    <p:sldId id="269" r:id="rId8"/>
    <p:sldId id="270" r:id="rId9"/>
    <p:sldId id="279" r:id="rId1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67945">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omic Sans MS"/>
                <a:cs typeface="Comic Sans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67945">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omic Sans MS"/>
                <a:cs typeface="Comic Sans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11/15/2021</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67945">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omic Sans MS"/>
                <a:cs typeface="Comic Sans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11/15/2021</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67945">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11/15/2021</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67945">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45714" y="22605"/>
            <a:ext cx="3052571" cy="635000"/>
          </a:xfrm>
          <a:prstGeom prst="rect">
            <a:avLst/>
          </a:prstGeom>
        </p:spPr>
        <p:txBody>
          <a:bodyPr wrap="square" lIns="0" tIns="0" rIns="0" bIns="0">
            <a:spAutoFit/>
          </a:bodyPr>
          <a:lstStyle>
            <a:lvl1pPr>
              <a:defRPr sz="4000" b="0" i="0">
                <a:solidFill>
                  <a:schemeClr val="tx1"/>
                </a:solidFill>
                <a:latin typeface="Comic Sans MS"/>
                <a:cs typeface="Comic Sans MS"/>
              </a:defRPr>
            </a:lvl1pPr>
          </a:lstStyle>
          <a:p>
            <a:endParaRPr/>
          </a:p>
        </p:txBody>
      </p:sp>
      <p:sp>
        <p:nvSpPr>
          <p:cNvPr id="3" name="Holder 3"/>
          <p:cNvSpPr>
            <a:spLocks noGrp="1"/>
          </p:cNvSpPr>
          <p:nvPr>
            <p:ph type="body" idx="1"/>
          </p:nvPr>
        </p:nvSpPr>
        <p:spPr>
          <a:xfrm>
            <a:off x="581164" y="1853183"/>
            <a:ext cx="7661275" cy="33350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11/15/2021</a:t>
            </a:fld>
            <a:endParaRPr lang="en-US"/>
          </a:p>
        </p:txBody>
      </p:sp>
      <p:sp>
        <p:nvSpPr>
          <p:cNvPr id="6" name="Holder 6"/>
          <p:cNvSpPr>
            <a:spLocks noGrp="1"/>
          </p:cNvSpPr>
          <p:nvPr>
            <p:ph type="sldNum" sz="quarter" idx="7"/>
          </p:nvPr>
        </p:nvSpPr>
        <p:spPr>
          <a:xfrm>
            <a:off x="8371078" y="6412750"/>
            <a:ext cx="262254" cy="238759"/>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67945">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what-is-deep-learning-and-how-does-it-work-2ce44bb692ac" TargetMode="External"/><Relationship Id="rId2" Type="http://schemas.openxmlformats.org/officeDocument/2006/relationships/hyperlink" Target="https://www.simplilearn.com/tutorials/deep-learning-tutorial/deep-learning-algorithm" TargetMode="External"/><Relationship Id="rId1" Type="http://schemas.openxmlformats.org/officeDocument/2006/relationships/slideLayout" Target="../slideLayouts/slideLayout2.xml"/><Relationship Id="rId6" Type="http://schemas.openxmlformats.org/officeDocument/2006/relationships/hyperlink" Target="https://www.safaribooksonline.com/library/view/deep-learning/9781491924570/ch04.html" TargetMode="External"/><Relationship Id="rId5" Type="http://schemas.openxmlformats.org/officeDocument/2006/relationships/hyperlink" Target="https://www.safaribooksonline.com/library/view/deep-" TargetMode="External"/><Relationship Id="rId4" Type="http://schemas.openxmlformats.org/officeDocument/2006/relationships/hyperlink" Target="https://semiengineering.com/deep-learning-spreads/"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4806" y="2511628"/>
            <a:ext cx="7620634"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mn-lt"/>
              </a:rPr>
              <a:t>Deep</a:t>
            </a:r>
            <a:r>
              <a:rPr sz="4400" spc="-20" dirty="0">
                <a:latin typeface="+mn-lt"/>
              </a:rPr>
              <a:t> </a:t>
            </a:r>
            <a:r>
              <a:rPr sz="4400" dirty="0">
                <a:latin typeface="+mn-lt"/>
              </a:rPr>
              <a:t>Learning</a:t>
            </a:r>
            <a:r>
              <a:rPr sz="4400" spc="-50" dirty="0">
                <a:latin typeface="+mn-lt"/>
              </a:rPr>
              <a:t> </a:t>
            </a:r>
            <a:r>
              <a:rPr sz="4400" dirty="0">
                <a:latin typeface="+mn-lt"/>
              </a:rPr>
              <a:t>-</a:t>
            </a:r>
            <a:r>
              <a:rPr sz="4400" spc="5" dirty="0">
                <a:latin typeface="+mn-lt"/>
              </a:rPr>
              <a:t> </a:t>
            </a:r>
            <a:r>
              <a:rPr sz="4400" spc="-5" dirty="0">
                <a:latin typeface="+mn-lt"/>
              </a:rPr>
              <a:t>Introduction</a:t>
            </a:r>
            <a:endParaRPr sz="4400"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Introduction</a:t>
            </a:r>
          </a:p>
        </p:txBody>
      </p:sp>
      <p:sp>
        <p:nvSpPr>
          <p:cNvPr id="3" name="object 3"/>
          <p:cNvSpPr txBox="1"/>
          <p:nvPr/>
        </p:nvSpPr>
        <p:spPr>
          <a:xfrm>
            <a:off x="764540" y="856234"/>
            <a:ext cx="2524125" cy="391160"/>
          </a:xfrm>
          <a:prstGeom prst="rect">
            <a:avLst/>
          </a:prstGeom>
        </p:spPr>
        <p:txBody>
          <a:bodyPr vert="horz" wrap="square" lIns="0" tIns="12700" rIns="0" bIns="0" rtlCol="0">
            <a:spAutoFit/>
          </a:bodyPr>
          <a:lstStyle/>
          <a:p>
            <a:pPr marL="445770" indent="-433705">
              <a:lnSpc>
                <a:spcPct val="100000"/>
              </a:lnSpc>
              <a:spcBef>
                <a:spcPts val="100"/>
              </a:spcBef>
              <a:buFont typeface="Wingdings"/>
              <a:buChar char=""/>
              <a:tabLst>
                <a:tab pos="445134" algn="l"/>
                <a:tab pos="446405" algn="l"/>
              </a:tabLst>
            </a:pPr>
            <a:r>
              <a:rPr sz="2400" spc="-5" dirty="0">
                <a:latin typeface="Comic Sans MS"/>
                <a:cs typeface="Comic Sans MS"/>
              </a:rPr>
              <a:t>AI,</a:t>
            </a:r>
            <a:r>
              <a:rPr sz="2400" spc="-35" dirty="0">
                <a:latin typeface="Comic Sans MS"/>
                <a:cs typeface="Comic Sans MS"/>
              </a:rPr>
              <a:t> </a:t>
            </a:r>
            <a:r>
              <a:rPr sz="2400" dirty="0">
                <a:latin typeface="Comic Sans MS"/>
                <a:cs typeface="Comic Sans MS"/>
              </a:rPr>
              <a:t>ML</a:t>
            </a:r>
            <a:r>
              <a:rPr sz="2400" spc="-30" dirty="0">
                <a:latin typeface="Comic Sans MS"/>
                <a:cs typeface="Comic Sans MS"/>
              </a:rPr>
              <a:t> </a:t>
            </a:r>
            <a:r>
              <a:rPr sz="2400" dirty="0">
                <a:latin typeface="Comic Sans MS"/>
                <a:cs typeface="Comic Sans MS"/>
              </a:rPr>
              <a:t>and</a:t>
            </a:r>
            <a:r>
              <a:rPr sz="2400" spc="-35" dirty="0">
                <a:latin typeface="Comic Sans MS"/>
                <a:cs typeface="Comic Sans MS"/>
              </a:rPr>
              <a:t> </a:t>
            </a:r>
            <a:r>
              <a:rPr sz="2400" spc="-5" dirty="0">
                <a:latin typeface="Comic Sans MS"/>
                <a:cs typeface="Comic Sans MS"/>
              </a:rPr>
              <a:t>DL</a:t>
            </a:r>
            <a:endParaRPr sz="2400">
              <a:latin typeface="Comic Sans MS"/>
              <a:cs typeface="Comic Sans MS"/>
            </a:endParaRPr>
          </a:p>
        </p:txBody>
      </p:sp>
      <p:pic>
        <p:nvPicPr>
          <p:cNvPr id="4" name="object 4"/>
          <p:cNvPicPr/>
          <p:nvPr/>
        </p:nvPicPr>
        <p:blipFill>
          <a:blip r:embed="rId2" cstate="print"/>
          <a:stretch>
            <a:fillRect/>
          </a:stretch>
        </p:blipFill>
        <p:spPr>
          <a:xfrm>
            <a:off x="5486400" y="1424414"/>
            <a:ext cx="3364865" cy="3581398"/>
          </a:xfrm>
          <a:prstGeom prst="rect">
            <a:avLst/>
          </a:prstGeom>
        </p:spPr>
      </p:pic>
      <p:sp>
        <p:nvSpPr>
          <p:cNvPr id="8" name="Rectangle 7"/>
          <p:cNvSpPr/>
          <p:nvPr/>
        </p:nvSpPr>
        <p:spPr>
          <a:xfrm>
            <a:off x="459740" y="1422139"/>
            <a:ext cx="4712335" cy="4524315"/>
          </a:xfrm>
          <a:prstGeom prst="rect">
            <a:avLst/>
          </a:prstGeom>
        </p:spPr>
        <p:txBody>
          <a:bodyPr wrap="square">
            <a:spAutoFit/>
          </a:bodyPr>
          <a:lstStyle/>
          <a:p>
            <a:pPr algn="just"/>
            <a:r>
              <a:rPr lang="en-IN" dirty="0"/>
              <a:t>Deep Learning is a subset of Machine Learning, which on the other hand is a subset of Artificial Intelligence. Artificial Intelligence is a general term that refers to techniques that enable computers to mimic human </a:t>
            </a:r>
            <a:r>
              <a:rPr lang="en-IN" dirty="0" err="1"/>
              <a:t>behavior</a:t>
            </a:r>
            <a:r>
              <a:rPr lang="en-IN" dirty="0"/>
              <a:t>. Machine Learning represents a set of algorithms trained on data that make all of this possible. Deep Learning, on the other hand, is just a type of Machine Learning, inspired by the structure of a human brain. Deep learning algorithms attempt to draw similar conclusions as humans would by continually </a:t>
            </a:r>
            <a:r>
              <a:rPr lang="en-IN" dirty="0" err="1"/>
              <a:t>analyzing</a:t>
            </a:r>
            <a:r>
              <a:rPr lang="en-IN" dirty="0"/>
              <a:t> data with a given logical structure. To achieve this, deep learning uses a multi-layered structure of algorithms called neural networks.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399319"/>
            <a:ext cx="4800600" cy="5847755"/>
          </a:xfrm>
        </p:spPr>
        <p:txBody>
          <a:bodyPr/>
          <a:lstStyle/>
          <a:p>
            <a:pPr algn="just"/>
            <a:r>
              <a:rPr lang="en-IN" sz="2000" dirty="0" smtClean="0"/>
              <a:t>Advantages of DL</a:t>
            </a:r>
          </a:p>
          <a:p>
            <a:pPr marL="342900" indent="-342900" algn="just">
              <a:buFont typeface="Arial" panose="020B0604020202020204" pitchFamily="34" charset="0"/>
              <a:buChar char="•"/>
            </a:pPr>
            <a:r>
              <a:rPr lang="en-IN" sz="2000" i="1" dirty="0" smtClean="0"/>
              <a:t>The </a:t>
            </a:r>
            <a:r>
              <a:rPr lang="en-IN" sz="2000" i="1" dirty="0"/>
              <a:t>first advantage of deep learning over machine learning is the needlessness of the so-called feature extraction</a:t>
            </a:r>
            <a:r>
              <a:rPr lang="en-IN" sz="2000" i="1" dirty="0" smtClean="0"/>
              <a:t>. - </a:t>
            </a:r>
            <a:r>
              <a:rPr lang="en-IN" sz="2000" dirty="0"/>
              <a:t>Feature Extraction is usually quite complex and requires detailed knowledge of the problem domain. This </a:t>
            </a:r>
            <a:r>
              <a:rPr lang="en-IN" sz="2000" dirty="0" err="1"/>
              <a:t>preprocessing</a:t>
            </a:r>
            <a:r>
              <a:rPr lang="en-IN" sz="2000" dirty="0"/>
              <a:t> layer must be adapted, tested and refined over several iterations for optimal </a:t>
            </a:r>
            <a:r>
              <a:rPr lang="en-IN" sz="2000" dirty="0" smtClean="0"/>
              <a:t>results.</a:t>
            </a:r>
          </a:p>
          <a:p>
            <a:pPr marL="342900" indent="-342900" algn="just">
              <a:buFont typeface="Arial" panose="020B0604020202020204" pitchFamily="34" charset="0"/>
              <a:buChar char="•"/>
            </a:pPr>
            <a:r>
              <a:rPr lang="en-IN" sz="2000" dirty="0" smtClean="0"/>
              <a:t>Big </a:t>
            </a:r>
            <a:r>
              <a:rPr lang="en-IN" sz="2000" dirty="0"/>
              <a:t>Data </a:t>
            </a:r>
            <a:r>
              <a:rPr lang="en-IN" sz="2000" dirty="0" smtClean="0"/>
              <a:t>Era- Deep </a:t>
            </a:r>
            <a:r>
              <a:rPr lang="en-IN" sz="2000" dirty="0"/>
              <a:t>Learning models tend to increase their accuracy with the increasing amount of training data, where’s traditional machine learning models such as SVM and Naive Bayes classifier stop improving after a saturation point</a:t>
            </a:r>
            <a:endParaRPr lang="en-IN" sz="2000" i="1" dirty="0" smtClean="0"/>
          </a:p>
          <a:p>
            <a:pPr marL="800100" lvl="1" indent="-342900" algn="just">
              <a:buFont typeface="Arial" panose="020B0604020202020204" pitchFamily="34" charset="0"/>
              <a:buChar char="•"/>
            </a:pPr>
            <a:endParaRPr lang="en-IN" sz="2000" dirty="0" smtClean="0"/>
          </a:p>
          <a:p>
            <a:pPr algn="just"/>
            <a:endParaRPr lang="en-IN" sz="2000" dirty="0"/>
          </a:p>
        </p:txBody>
      </p:sp>
      <p:pic>
        <p:nvPicPr>
          <p:cNvPr id="4" name="object 5"/>
          <p:cNvPicPr/>
          <p:nvPr/>
        </p:nvPicPr>
        <p:blipFill>
          <a:blip r:embed="rId2" cstate="print"/>
          <a:stretch>
            <a:fillRect/>
          </a:stretch>
        </p:blipFill>
        <p:spPr>
          <a:xfrm>
            <a:off x="5181600" y="2057400"/>
            <a:ext cx="3848512" cy="2825985"/>
          </a:xfrm>
          <a:prstGeom prst="rect">
            <a:avLst/>
          </a:prstGeom>
        </p:spPr>
      </p:pic>
      <p:sp>
        <p:nvSpPr>
          <p:cNvPr id="5" name="Rectangle 4"/>
          <p:cNvSpPr/>
          <p:nvPr/>
        </p:nvSpPr>
        <p:spPr>
          <a:xfrm>
            <a:off x="228600" y="475989"/>
            <a:ext cx="8534400" cy="923330"/>
          </a:xfrm>
          <a:prstGeom prst="rect">
            <a:avLst/>
          </a:prstGeom>
        </p:spPr>
        <p:txBody>
          <a:bodyPr wrap="square">
            <a:spAutoFit/>
          </a:bodyPr>
          <a:lstStyle/>
          <a:p>
            <a:pPr algn="just"/>
            <a:r>
              <a:rPr lang="en-IN" dirty="0" smtClean="0"/>
              <a:t>The design of the neural network is based on the structure of the human brain. Just as we use our brains to identify patterns and classify different types of information, neural networks can be taught to perform the same tasks on data.</a:t>
            </a:r>
          </a:p>
        </p:txBody>
      </p:sp>
    </p:spTree>
    <p:extLst>
      <p:ext uri="{BB962C8B-B14F-4D97-AF65-F5344CB8AC3E}">
        <p14:creationId xmlns:p14="http://schemas.microsoft.com/office/powerpoint/2010/main" val="98650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609600"/>
            <a:ext cx="8271509" cy="559435"/>
          </a:xfrm>
          <a:prstGeom prst="rect">
            <a:avLst/>
          </a:prstGeom>
        </p:spPr>
        <p:txBody>
          <a:bodyPr vert="horz" wrap="square" lIns="0" tIns="12700" rIns="0" bIns="0" rtlCol="0">
            <a:spAutoFit/>
          </a:bodyPr>
          <a:lstStyle/>
          <a:p>
            <a:pPr marL="12700">
              <a:lnSpc>
                <a:spcPct val="100000"/>
              </a:lnSpc>
              <a:spcBef>
                <a:spcPts val="100"/>
              </a:spcBef>
            </a:pPr>
            <a:r>
              <a:rPr sz="3500" dirty="0">
                <a:latin typeface="Cambria" panose="02040503050406030204" pitchFamily="18" charset="0"/>
              </a:rPr>
              <a:t>Major </a:t>
            </a:r>
            <a:r>
              <a:rPr sz="3500" spc="-5" dirty="0">
                <a:latin typeface="Cambria" panose="02040503050406030204" pitchFamily="18" charset="0"/>
              </a:rPr>
              <a:t>Architectures</a:t>
            </a:r>
            <a:r>
              <a:rPr sz="3500" spc="-30" dirty="0">
                <a:latin typeface="Cambria" panose="02040503050406030204" pitchFamily="18" charset="0"/>
              </a:rPr>
              <a:t> </a:t>
            </a:r>
            <a:r>
              <a:rPr sz="3500" dirty="0">
                <a:latin typeface="Cambria" panose="02040503050406030204" pitchFamily="18" charset="0"/>
              </a:rPr>
              <a:t>of Deep</a:t>
            </a:r>
            <a:r>
              <a:rPr sz="3500" spc="-25" dirty="0">
                <a:latin typeface="Cambria" panose="02040503050406030204" pitchFamily="18" charset="0"/>
              </a:rPr>
              <a:t> </a:t>
            </a:r>
            <a:r>
              <a:rPr sz="3500" spc="-5" dirty="0">
                <a:latin typeface="Cambria" panose="02040503050406030204" pitchFamily="18" charset="0"/>
              </a:rPr>
              <a:t>Networks</a:t>
            </a:r>
            <a:endParaRPr sz="3500" dirty="0">
              <a:latin typeface="Cambria" panose="02040503050406030204" pitchFamily="18" charset="0"/>
            </a:endParaRPr>
          </a:p>
        </p:txBody>
      </p:sp>
      <p:sp>
        <p:nvSpPr>
          <p:cNvPr id="3" name="object 3"/>
          <p:cNvSpPr txBox="1"/>
          <p:nvPr/>
        </p:nvSpPr>
        <p:spPr>
          <a:xfrm>
            <a:off x="762000" y="1447800"/>
            <a:ext cx="5880100" cy="1931670"/>
          </a:xfrm>
          <a:prstGeom prst="rect">
            <a:avLst/>
          </a:prstGeom>
        </p:spPr>
        <p:txBody>
          <a:bodyPr vert="horz" wrap="square" lIns="0" tIns="87630" rIns="0" bIns="0" rtlCol="0">
            <a:spAutoFit/>
          </a:bodyPr>
          <a:lstStyle/>
          <a:p>
            <a:pPr marL="445770" indent="-433705">
              <a:lnSpc>
                <a:spcPct val="100000"/>
              </a:lnSpc>
              <a:spcBef>
                <a:spcPts val="690"/>
              </a:spcBef>
              <a:buFont typeface="Wingdings"/>
              <a:buChar char=""/>
              <a:tabLst>
                <a:tab pos="445134" algn="l"/>
                <a:tab pos="446405" algn="l"/>
              </a:tabLst>
            </a:pPr>
            <a:r>
              <a:rPr sz="2400" spc="-5" dirty="0">
                <a:latin typeface="Cambria" panose="02040503050406030204" pitchFamily="18" charset="0"/>
                <a:cs typeface="Comic Sans MS"/>
              </a:rPr>
              <a:t>Four </a:t>
            </a:r>
            <a:r>
              <a:rPr sz="2400" dirty="0">
                <a:latin typeface="Cambria" panose="02040503050406030204" pitchFamily="18" charset="0"/>
                <a:cs typeface="Comic Sans MS"/>
              </a:rPr>
              <a:t>Major</a:t>
            </a:r>
            <a:r>
              <a:rPr sz="2400" spc="-25" dirty="0">
                <a:latin typeface="Cambria" panose="02040503050406030204" pitchFamily="18" charset="0"/>
                <a:cs typeface="Comic Sans MS"/>
              </a:rPr>
              <a:t> </a:t>
            </a:r>
            <a:r>
              <a:rPr sz="2400" spc="-5" dirty="0">
                <a:latin typeface="Cambria" panose="02040503050406030204" pitchFamily="18" charset="0"/>
                <a:cs typeface="Comic Sans MS"/>
              </a:rPr>
              <a:t>Architectures:</a:t>
            </a:r>
            <a:endParaRPr sz="2400" dirty="0">
              <a:latin typeface="Cambria" panose="02040503050406030204" pitchFamily="18" charset="0"/>
              <a:cs typeface="Comic Sans MS"/>
            </a:endParaRPr>
          </a:p>
          <a:p>
            <a:pPr marL="812800" lvl="1" indent="-343535">
              <a:lnSpc>
                <a:spcPct val="100000"/>
              </a:lnSpc>
              <a:spcBef>
                <a:spcPts val="495"/>
              </a:spcBef>
              <a:buFont typeface="Wingdings"/>
              <a:buChar char=""/>
              <a:tabLst>
                <a:tab pos="812800" algn="l"/>
                <a:tab pos="813435" algn="l"/>
              </a:tabLst>
            </a:pPr>
            <a:r>
              <a:rPr sz="2000" spc="-5" dirty="0">
                <a:latin typeface="Cambria" panose="02040503050406030204" pitchFamily="18" charset="0"/>
                <a:cs typeface="Comic Sans MS"/>
              </a:rPr>
              <a:t>Unsupervised</a:t>
            </a:r>
            <a:r>
              <a:rPr sz="2000" spc="35" dirty="0">
                <a:latin typeface="Cambria" panose="02040503050406030204" pitchFamily="18" charset="0"/>
                <a:cs typeface="Comic Sans MS"/>
              </a:rPr>
              <a:t> </a:t>
            </a:r>
            <a:r>
              <a:rPr sz="2000" spc="-5" dirty="0">
                <a:latin typeface="Cambria" panose="02040503050406030204" pitchFamily="18" charset="0"/>
                <a:cs typeface="Comic Sans MS"/>
              </a:rPr>
              <a:t>Pretrained</a:t>
            </a:r>
            <a:r>
              <a:rPr sz="2000" spc="5" dirty="0">
                <a:latin typeface="Cambria" panose="02040503050406030204" pitchFamily="18" charset="0"/>
                <a:cs typeface="Comic Sans MS"/>
              </a:rPr>
              <a:t> </a:t>
            </a:r>
            <a:r>
              <a:rPr sz="2000" spc="-5" dirty="0">
                <a:latin typeface="Cambria" panose="02040503050406030204" pitchFamily="18" charset="0"/>
                <a:cs typeface="Comic Sans MS"/>
              </a:rPr>
              <a:t>Networks</a:t>
            </a:r>
            <a:r>
              <a:rPr sz="2000" spc="-20" dirty="0">
                <a:latin typeface="Cambria" panose="02040503050406030204" pitchFamily="18" charset="0"/>
                <a:cs typeface="Comic Sans MS"/>
              </a:rPr>
              <a:t> </a:t>
            </a:r>
            <a:r>
              <a:rPr sz="2000" spc="-5" dirty="0">
                <a:latin typeface="Cambria" panose="02040503050406030204" pitchFamily="18" charset="0"/>
                <a:cs typeface="Comic Sans MS"/>
              </a:rPr>
              <a:t>(UPNs)</a:t>
            </a:r>
            <a:endParaRPr sz="2000" dirty="0">
              <a:latin typeface="Cambria" panose="02040503050406030204" pitchFamily="18" charset="0"/>
              <a:cs typeface="Comic Sans MS"/>
            </a:endParaRPr>
          </a:p>
          <a:p>
            <a:pPr marL="812800" lvl="1" indent="-343535">
              <a:lnSpc>
                <a:spcPct val="100000"/>
              </a:lnSpc>
              <a:spcBef>
                <a:spcPts val="480"/>
              </a:spcBef>
              <a:buFont typeface="Wingdings"/>
              <a:buChar char=""/>
              <a:tabLst>
                <a:tab pos="812800" algn="l"/>
                <a:tab pos="813435" algn="l"/>
              </a:tabLst>
            </a:pPr>
            <a:r>
              <a:rPr sz="2000" dirty="0">
                <a:latin typeface="Cambria" panose="02040503050406030204" pitchFamily="18" charset="0"/>
                <a:cs typeface="Comic Sans MS"/>
              </a:rPr>
              <a:t>Convolutional</a:t>
            </a:r>
            <a:r>
              <a:rPr sz="2000" spc="-45" dirty="0">
                <a:latin typeface="Cambria" panose="02040503050406030204" pitchFamily="18" charset="0"/>
                <a:cs typeface="Comic Sans MS"/>
              </a:rPr>
              <a:t> </a:t>
            </a:r>
            <a:r>
              <a:rPr sz="2000" spc="-5" dirty="0">
                <a:latin typeface="Cambria" panose="02040503050406030204" pitchFamily="18" charset="0"/>
                <a:cs typeface="Comic Sans MS"/>
              </a:rPr>
              <a:t>Neural</a:t>
            </a:r>
            <a:r>
              <a:rPr sz="2000" spc="5" dirty="0">
                <a:latin typeface="Cambria" panose="02040503050406030204" pitchFamily="18" charset="0"/>
                <a:cs typeface="Comic Sans MS"/>
              </a:rPr>
              <a:t> </a:t>
            </a:r>
            <a:r>
              <a:rPr sz="2000" spc="-5" dirty="0">
                <a:latin typeface="Cambria" panose="02040503050406030204" pitchFamily="18" charset="0"/>
                <a:cs typeface="Comic Sans MS"/>
              </a:rPr>
              <a:t>Networks</a:t>
            </a:r>
            <a:r>
              <a:rPr sz="2000" spc="-20" dirty="0">
                <a:latin typeface="Cambria" panose="02040503050406030204" pitchFamily="18" charset="0"/>
                <a:cs typeface="Comic Sans MS"/>
              </a:rPr>
              <a:t> </a:t>
            </a:r>
            <a:r>
              <a:rPr sz="2000" spc="-5" dirty="0">
                <a:latin typeface="Cambria" panose="02040503050406030204" pitchFamily="18" charset="0"/>
                <a:cs typeface="Comic Sans MS"/>
              </a:rPr>
              <a:t>(CNNs)</a:t>
            </a:r>
            <a:endParaRPr sz="2000" dirty="0">
              <a:latin typeface="Cambria" panose="02040503050406030204" pitchFamily="18" charset="0"/>
              <a:cs typeface="Comic Sans MS"/>
            </a:endParaRPr>
          </a:p>
          <a:p>
            <a:pPr marL="812800" lvl="1" indent="-343535">
              <a:lnSpc>
                <a:spcPct val="100000"/>
              </a:lnSpc>
              <a:spcBef>
                <a:spcPts val="480"/>
              </a:spcBef>
              <a:buFont typeface="Wingdings"/>
              <a:buChar char=""/>
              <a:tabLst>
                <a:tab pos="812800" algn="l"/>
                <a:tab pos="813435" algn="l"/>
              </a:tabLst>
            </a:pPr>
            <a:r>
              <a:rPr sz="2000" spc="-5" dirty="0">
                <a:latin typeface="Cambria" panose="02040503050406030204" pitchFamily="18" charset="0"/>
                <a:cs typeface="Comic Sans MS"/>
              </a:rPr>
              <a:t>Recurrent</a:t>
            </a:r>
            <a:r>
              <a:rPr sz="2000" spc="-15" dirty="0">
                <a:latin typeface="Cambria" panose="02040503050406030204" pitchFamily="18" charset="0"/>
                <a:cs typeface="Comic Sans MS"/>
              </a:rPr>
              <a:t> </a:t>
            </a:r>
            <a:r>
              <a:rPr sz="2000" dirty="0">
                <a:latin typeface="Cambria" panose="02040503050406030204" pitchFamily="18" charset="0"/>
                <a:cs typeface="Comic Sans MS"/>
              </a:rPr>
              <a:t>Neural</a:t>
            </a:r>
            <a:r>
              <a:rPr sz="2000" spc="-15" dirty="0">
                <a:latin typeface="Cambria" panose="02040503050406030204" pitchFamily="18" charset="0"/>
                <a:cs typeface="Comic Sans MS"/>
              </a:rPr>
              <a:t> </a:t>
            </a:r>
            <a:r>
              <a:rPr sz="2000" spc="-5" dirty="0">
                <a:latin typeface="Cambria" panose="02040503050406030204" pitchFamily="18" charset="0"/>
                <a:cs typeface="Comic Sans MS"/>
              </a:rPr>
              <a:t>Networks</a:t>
            </a:r>
            <a:endParaRPr sz="2000" dirty="0">
              <a:latin typeface="Cambria" panose="02040503050406030204" pitchFamily="18" charset="0"/>
              <a:cs typeface="Comic Sans MS"/>
            </a:endParaRPr>
          </a:p>
          <a:p>
            <a:pPr marL="812800" lvl="1" indent="-343535">
              <a:lnSpc>
                <a:spcPct val="100000"/>
              </a:lnSpc>
              <a:spcBef>
                <a:spcPts val="480"/>
              </a:spcBef>
              <a:buFont typeface="Wingdings"/>
              <a:buChar char=""/>
              <a:tabLst>
                <a:tab pos="812800" algn="l"/>
                <a:tab pos="813435" algn="l"/>
              </a:tabLst>
            </a:pPr>
            <a:r>
              <a:rPr sz="2000" spc="-5" dirty="0">
                <a:latin typeface="Cambria" panose="02040503050406030204" pitchFamily="18" charset="0"/>
                <a:cs typeface="Comic Sans MS"/>
              </a:rPr>
              <a:t>Recursive</a:t>
            </a:r>
            <a:r>
              <a:rPr sz="2000" spc="-10" dirty="0">
                <a:latin typeface="Cambria" panose="02040503050406030204" pitchFamily="18" charset="0"/>
                <a:cs typeface="Comic Sans MS"/>
              </a:rPr>
              <a:t> </a:t>
            </a:r>
            <a:r>
              <a:rPr sz="2000" dirty="0">
                <a:latin typeface="Cambria" panose="02040503050406030204" pitchFamily="18" charset="0"/>
                <a:cs typeface="Comic Sans MS"/>
              </a:rPr>
              <a:t>Neural</a:t>
            </a:r>
            <a:r>
              <a:rPr sz="2000" spc="-10" dirty="0">
                <a:latin typeface="Cambria" panose="02040503050406030204" pitchFamily="18" charset="0"/>
                <a:cs typeface="Comic Sans MS"/>
              </a:rPr>
              <a:t> </a:t>
            </a:r>
            <a:r>
              <a:rPr sz="2000" spc="-5" dirty="0">
                <a:latin typeface="Cambria" panose="02040503050406030204" pitchFamily="18" charset="0"/>
                <a:cs typeface="Comic Sans MS"/>
              </a:rPr>
              <a:t>Networks</a:t>
            </a:r>
            <a:endParaRPr sz="2000" dirty="0">
              <a:latin typeface="Cambria" panose="02040503050406030204" pitchFamily="18" charset="0"/>
              <a:cs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33400"/>
            <a:ext cx="8271509" cy="559435"/>
          </a:xfrm>
          <a:prstGeom prst="rect">
            <a:avLst/>
          </a:prstGeom>
        </p:spPr>
        <p:txBody>
          <a:bodyPr vert="horz" wrap="square" lIns="0" tIns="12700" rIns="0" bIns="0" rtlCol="0">
            <a:spAutoFit/>
          </a:bodyPr>
          <a:lstStyle/>
          <a:p>
            <a:pPr marL="12700">
              <a:lnSpc>
                <a:spcPct val="100000"/>
              </a:lnSpc>
              <a:spcBef>
                <a:spcPts val="100"/>
              </a:spcBef>
            </a:pPr>
            <a:r>
              <a:rPr sz="3500" dirty="0">
                <a:latin typeface="+mn-lt"/>
              </a:rPr>
              <a:t>Major </a:t>
            </a:r>
            <a:r>
              <a:rPr sz="3500" spc="-5" dirty="0">
                <a:latin typeface="+mn-lt"/>
              </a:rPr>
              <a:t>Architectures</a:t>
            </a:r>
            <a:r>
              <a:rPr sz="3500" spc="-30" dirty="0">
                <a:latin typeface="+mn-lt"/>
              </a:rPr>
              <a:t> </a:t>
            </a:r>
            <a:r>
              <a:rPr sz="3500" dirty="0">
                <a:latin typeface="+mn-lt"/>
              </a:rPr>
              <a:t>of Deep</a:t>
            </a:r>
            <a:r>
              <a:rPr sz="3500" spc="-25" dirty="0">
                <a:latin typeface="+mn-lt"/>
              </a:rPr>
              <a:t> </a:t>
            </a:r>
            <a:r>
              <a:rPr sz="3500" spc="-5" dirty="0">
                <a:latin typeface="+mn-lt"/>
              </a:rPr>
              <a:t>Networks</a:t>
            </a:r>
            <a:endParaRPr sz="3500" dirty="0">
              <a:latin typeface="+mn-lt"/>
            </a:endParaRPr>
          </a:p>
        </p:txBody>
      </p:sp>
      <p:sp>
        <p:nvSpPr>
          <p:cNvPr id="3" name="object 3"/>
          <p:cNvSpPr txBox="1"/>
          <p:nvPr/>
        </p:nvSpPr>
        <p:spPr>
          <a:xfrm>
            <a:off x="838200" y="1524000"/>
            <a:ext cx="6196330" cy="3173946"/>
          </a:xfrm>
          <a:prstGeom prst="rect">
            <a:avLst/>
          </a:prstGeom>
        </p:spPr>
        <p:txBody>
          <a:bodyPr vert="horz" wrap="square" lIns="0" tIns="87630" rIns="0" bIns="0" rtlCol="0">
            <a:spAutoFit/>
          </a:bodyPr>
          <a:lstStyle/>
          <a:p>
            <a:pPr marL="926465" lvl="1" indent="-457200">
              <a:lnSpc>
                <a:spcPct val="100000"/>
              </a:lnSpc>
              <a:spcBef>
                <a:spcPts val="495"/>
              </a:spcBef>
              <a:buAutoNum type="arabicPeriod"/>
              <a:tabLst>
                <a:tab pos="812800" algn="l"/>
                <a:tab pos="813435" algn="l"/>
              </a:tabLst>
            </a:pPr>
            <a:r>
              <a:rPr sz="2000" b="1" spc="-5" dirty="0" smtClean="0">
                <a:cs typeface="Comic Sans MS"/>
              </a:rPr>
              <a:t>Unsupervised</a:t>
            </a:r>
            <a:r>
              <a:rPr sz="2000" b="1" spc="35" dirty="0" smtClean="0">
                <a:cs typeface="Comic Sans MS"/>
              </a:rPr>
              <a:t> </a:t>
            </a:r>
            <a:r>
              <a:rPr sz="2000" b="1" spc="-5" dirty="0">
                <a:cs typeface="Comic Sans MS"/>
              </a:rPr>
              <a:t>Pretrained</a:t>
            </a:r>
            <a:r>
              <a:rPr sz="2000" b="1" spc="10" dirty="0">
                <a:cs typeface="Comic Sans MS"/>
              </a:rPr>
              <a:t> </a:t>
            </a:r>
            <a:r>
              <a:rPr sz="2000" b="1" spc="-5" dirty="0">
                <a:cs typeface="Comic Sans MS"/>
              </a:rPr>
              <a:t>Networks</a:t>
            </a:r>
            <a:r>
              <a:rPr sz="2000" b="1" spc="-20" dirty="0">
                <a:cs typeface="Comic Sans MS"/>
              </a:rPr>
              <a:t> </a:t>
            </a:r>
            <a:r>
              <a:rPr sz="2000" b="1" spc="-5" dirty="0">
                <a:cs typeface="Comic Sans MS"/>
              </a:rPr>
              <a:t>(UPNs</a:t>
            </a:r>
            <a:r>
              <a:rPr sz="2000" b="1" spc="-5" dirty="0" smtClean="0">
                <a:cs typeface="Comic Sans MS"/>
              </a:rPr>
              <a:t>)</a:t>
            </a:r>
            <a:endParaRPr sz="2000" b="1" dirty="0">
              <a:cs typeface="Comic Sans MS"/>
            </a:endParaRPr>
          </a:p>
          <a:p>
            <a:pPr marL="1270000" lvl="2" indent="-343535">
              <a:lnSpc>
                <a:spcPct val="100000"/>
              </a:lnSpc>
              <a:spcBef>
                <a:spcPts val="480"/>
              </a:spcBef>
              <a:buFont typeface="Wingdings"/>
              <a:buChar char=""/>
              <a:tabLst>
                <a:tab pos="1270000" algn="l"/>
                <a:tab pos="1270635" algn="l"/>
              </a:tabLst>
            </a:pPr>
            <a:r>
              <a:rPr sz="2000" spc="-5" dirty="0">
                <a:cs typeface="Comic Sans MS"/>
              </a:rPr>
              <a:t>Autoencoders</a:t>
            </a:r>
            <a:endParaRPr sz="2000" dirty="0">
              <a:cs typeface="Comic Sans MS"/>
            </a:endParaRPr>
          </a:p>
          <a:p>
            <a:pPr marL="1270000" lvl="2" indent="-343535">
              <a:lnSpc>
                <a:spcPct val="100000"/>
              </a:lnSpc>
              <a:spcBef>
                <a:spcPts val="480"/>
              </a:spcBef>
              <a:buFont typeface="Wingdings"/>
              <a:buChar char=""/>
              <a:tabLst>
                <a:tab pos="1270000" algn="l"/>
                <a:tab pos="1270635" algn="l"/>
              </a:tabLst>
            </a:pPr>
            <a:r>
              <a:rPr sz="2000" spc="-5" dirty="0">
                <a:cs typeface="Comic Sans MS"/>
              </a:rPr>
              <a:t>Deep</a:t>
            </a:r>
            <a:r>
              <a:rPr sz="2000" spc="5" dirty="0">
                <a:cs typeface="Comic Sans MS"/>
              </a:rPr>
              <a:t> </a:t>
            </a:r>
            <a:r>
              <a:rPr sz="2000" spc="-5" dirty="0">
                <a:cs typeface="Comic Sans MS"/>
              </a:rPr>
              <a:t>Belief</a:t>
            </a:r>
            <a:r>
              <a:rPr sz="2000" spc="5" dirty="0">
                <a:cs typeface="Comic Sans MS"/>
              </a:rPr>
              <a:t> </a:t>
            </a:r>
            <a:r>
              <a:rPr sz="2000" spc="-5" dirty="0">
                <a:cs typeface="Comic Sans MS"/>
              </a:rPr>
              <a:t>Networks</a:t>
            </a:r>
            <a:r>
              <a:rPr sz="2000" spc="-10" dirty="0">
                <a:cs typeface="Comic Sans MS"/>
              </a:rPr>
              <a:t> </a:t>
            </a:r>
            <a:r>
              <a:rPr sz="2000" spc="-5" dirty="0">
                <a:cs typeface="Comic Sans MS"/>
              </a:rPr>
              <a:t>(DBNs)</a:t>
            </a:r>
            <a:endParaRPr sz="2000" dirty="0">
              <a:cs typeface="Comic Sans MS"/>
            </a:endParaRPr>
          </a:p>
          <a:p>
            <a:pPr marL="1270000" lvl="2" indent="-343535">
              <a:lnSpc>
                <a:spcPct val="100000"/>
              </a:lnSpc>
              <a:spcBef>
                <a:spcPts val="480"/>
              </a:spcBef>
              <a:buFont typeface="Wingdings"/>
              <a:buChar char=""/>
              <a:tabLst>
                <a:tab pos="1270000" algn="l"/>
                <a:tab pos="1270635" algn="l"/>
              </a:tabLst>
            </a:pPr>
            <a:r>
              <a:rPr sz="2000" spc="-5" dirty="0">
                <a:cs typeface="Comic Sans MS"/>
              </a:rPr>
              <a:t>Generative</a:t>
            </a:r>
            <a:r>
              <a:rPr sz="2000" spc="15" dirty="0">
                <a:cs typeface="Comic Sans MS"/>
              </a:rPr>
              <a:t> </a:t>
            </a:r>
            <a:r>
              <a:rPr sz="2000" spc="-5" dirty="0">
                <a:cs typeface="Comic Sans MS"/>
              </a:rPr>
              <a:t>Adversarial</a:t>
            </a:r>
            <a:r>
              <a:rPr sz="2000" spc="25" dirty="0">
                <a:cs typeface="Comic Sans MS"/>
              </a:rPr>
              <a:t> </a:t>
            </a:r>
            <a:r>
              <a:rPr sz="2000" spc="-5" dirty="0">
                <a:cs typeface="Comic Sans MS"/>
              </a:rPr>
              <a:t>Networks</a:t>
            </a:r>
            <a:r>
              <a:rPr sz="2000" spc="-20" dirty="0">
                <a:cs typeface="Comic Sans MS"/>
              </a:rPr>
              <a:t> </a:t>
            </a:r>
            <a:r>
              <a:rPr sz="2000" spc="-5" dirty="0">
                <a:cs typeface="Comic Sans MS"/>
              </a:rPr>
              <a:t>(GANs)</a:t>
            </a:r>
            <a:endParaRPr sz="2000" dirty="0">
              <a:cs typeface="Comic Sans MS"/>
            </a:endParaRPr>
          </a:p>
          <a:p>
            <a:pPr lvl="2">
              <a:lnSpc>
                <a:spcPct val="100000"/>
              </a:lnSpc>
              <a:spcBef>
                <a:spcPts val="20"/>
              </a:spcBef>
              <a:buFont typeface="Wingdings"/>
              <a:buChar char=""/>
            </a:pPr>
            <a:endParaRPr sz="2400" dirty="0">
              <a:cs typeface="Comic Sans MS"/>
            </a:endParaRPr>
          </a:p>
          <a:p>
            <a:pPr marL="1270000" lvl="2" indent="-343535">
              <a:lnSpc>
                <a:spcPct val="100000"/>
              </a:lnSpc>
              <a:buFont typeface="Wingdings"/>
              <a:buChar char=""/>
              <a:tabLst>
                <a:tab pos="1270000" algn="l"/>
                <a:tab pos="1270635" algn="l"/>
              </a:tabLst>
            </a:pPr>
            <a:r>
              <a:rPr sz="2000" dirty="0">
                <a:cs typeface="Comic Sans MS"/>
              </a:rPr>
              <a:t>Use</a:t>
            </a:r>
            <a:r>
              <a:rPr sz="2000" spc="-40" dirty="0">
                <a:cs typeface="Comic Sans MS"/>
              </a:rPr>
              <a:t> </a:t>
            </a:r>
            <a:r>
              <a:rPr sz="2000" spc="-5" dirty="0">
                <a:cs typeface="Comic Sans MS"/>
              </a:rPr>
              <a:t>Cases:</a:t>
            </a:r>
            <a:endParaRPr sz="2000" dirty="0">
              <a:cs typeface="Comic Sans MS"/>
            </a:endParaRPr>
          </a:p>
          <a:p>
            <a:pPr marL="1727200" lvl="3" indent="-343535">
              <a:lnSpc>
                <a:spcPct val="100000"/>
              </a:lnSpc>
              <a:spcBef>
                <a:spcPts val="440"/>
              </a:spcBef>
              <a:buFont typeface="Wingdings"/>
              <a:buChar char=""/>
              <a:tabLst>
                <a:tab pos="1727200" algn="l"/>
                <a:tab pos="1727835" algn="l"/>
              </a:tabLst>
            </a:pPr>
            <a:r>
              <a:rPr sz="1800" dirty="0">
                <a:cs typeface="Comic Sans MS"/>
              </a:rPr>
              <a:t>Feature</a:t>
            </a:r>
            <a:r>
              <a:rPr sz="1800" spc="-45" dirty="0">
                <a:cs typeface="Comic Sans MS"/>
              </a:rPr>
              <a:t> </a:t>
            </a:r>
            <a:r>
              <a:rPr sz="1800" dirty="0">
                <a:cs typeface="Comic Sans MS"/>
              </a:rPr>
              <a:t>Extraction</a:t>
            </a:r>
          </a:p>
          <a:p>
            <a:pPr marL="1727200" lvl="3" indent="-343535">
              <a:lnSpc>
                <a:spcPct val="100000"/>
              </a:lnSpc>
              <a:spcBef>
                <a:spcPts val="430"/>
              </a:spcBef>
              <a:buFont typeface="Wingdings"/>
              <a:buChar char=""/>
              <a:tabLst>
                <a:tab pos="1727200" algn="l"/>
                <a:tab pos="1727835" algn="l"/>
              </a:tabLst>
            </a:pPr>
            <a:r>
              <a:rPr sz="1800" spc="-5" dirty="0">
                <a:cs typeface="Comic Sans MS"/>
              </a:rPr>
              <a:t>Initialization</a:t>
            </a:r>
            <a:endParaRPr sz="1800" dirty="0">
              <a:cs typeface="Comic Sans MS"/>
            </a:endParaRPr>
          </a:p>
          <a:p>
            <a:pPr marL="1727200" lvl="3" indent="-343535">
              <a:lnSpc>
                <a:spcPct val="100000"/>
              </a:lnSpc>
              <a:spcBef>
                <a:spcPts val="434"/>
              </a:spcBef>
              <a:buFont typeface="Wingdings"/>
              <a:buChar char=""/>
              <a:tabLst>
                <a:tab pos="1727200" algn="l"/>
                <a:tab pos="1727835" algn="l"/>
              </a:tabLst>
            </a:pPr>
            <a:r>
              <a:rPr sz="1800" spc="-5" dirty="0">
                <a:cs typeface="Comic Sans MS"/>
              </a:rPr>
              <a:t>Synthesizing</a:t>
            </a:r>
            <a:endParaRPr sz="1800" dirty="0">
              <a:cs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685800"/>
            <a:ext cx="8271509" cy="559435"/>
          </a:xfrm>
          <a:prstGeom prst="rect">
            <a:avLst/>
          </a:prstGeom>
        </p:spPr>
        <p:txBody>
          <a:bodyPr vert="horz" wrap="square" lIns="0" tIns="12700" rIns="0" bIns="0" rtlCol="0">
            <a:spAutoFit/>
          </a:bodyPr>
          <a:lstStyle/>
          <a:p>
            <a:pPr marL="12700">
              <a:lnSpc>
                <a:spcPct val="100000"/>
              </a:lnSpc>
              <a:spcBef>
                <a:spcPts val="100"/>
              </a:spcBef>
            </a:pPr>
            <a:r>
              <a:rPr sz="3500" dirty="0">
                <a:latin typeface="+mn-lt"/>
              </a:rPr>
              <a:t>Major </a:t>
            </a:r>
            <a:r>
              <a:rPr sz="3500" spc="-5" dirty="0">
                <a:latin typeface="+mn-lt"/>
              </a:rPr>
              <a:t>Architectures</a:t>
            </a:r>
            <a:r>
              <a:rPr sz="3500" spc="-30" dirty="0">
                <a:latin typeface="+mn-lt"/>
              </a:rPr>
              <a:t> </a:t>
            </a:r>
            <a:r>
              <a:rPr sz="3500" dirty="0">
                <a:latin typeface="+mn-lt"/>
              </a:rPr>
              <a:t>of Deep</a:t>
            </a:r>
            <a:r>
              <a:rPr sz="3500" spc="-25" dirty="0">
                <a:latin typeface="+mn-lt"/>
              </a:rPr>
              <a:t> </a:t>
            </a:r>
            <a:r>
              <a:rPr sz="3500" spc="-5" dirty="0">
                <a:latin typeface="+mn-lt"/>
              </a:rPr>
              <a:t>Networks</a:t>
            </a:r>
            <a:endParaRPr sz="3500" dirty="0">
              <a:latin typeface="+mn-lt"/>
            </a:endParaRPr>
          </a:p>
        </p:txBody>
      </p:sp>
      <p:sp>
        <p:nvSpPr>
          <p:cNvPr id="3" name="object 3"/>
          <p:cNvSpPr txBox="1"/>
          <p:nvPr/>
        </p:nvSpPr>
        <p:spPr>
          <a:xfrm>
            <a:off x="304800" y="1600200"/>
            <a:ext cx="5406390" cy="4794902"/>
          </a:xfrm>
          <a:prstGeom prst="rect">
            <a:avLst/>
          </a:prstGeom>
        </p:spPr>
        <p:txBody>
          <a:bodyPr vert="horz" wrap="square" lIns="0" tIns="87630" rIns="0" bIns="0" rtlCol="0">
            <a:spAutoFit/>
          </a:bodyPr>
          <a:lstStyle/>
          <a:p>
            <a:pPr marL="926465" lvl="1" indent="-457200">
              <a:lnSpc>
                <a:spcPct val="100000"/>
              </a:lnSpc>
              <a:spcBef>
                <a:spcPts val="495"/>
              </a:spcBef>
              <a:buAutoNum type="arabicPeriod" startAt="2"/>
              <a:tabLst>
                <a:tab pos="812800" algn="l"/>
                <a:tab pos="813435" algn="l"/>
              </a:tabLst>
            </a:pPr>
            <a:r>
              <a:rPr sz="2000" b="1" dirty="0" smtClean="0">
                <a:cs typeface="Comic Sans MS"/>
              </a:rPr>
              <a:t>Convolutional</a:t>
            </a:r>
            <a:r>
              <a:rPr sz="2000" b="1" spc="-45" dirty="0" smtClean="0">
                <a:cs typeface="Comic Sans MS"/>
              </a:rPr>
              <a:t> </a:t>
            </a:r>
            <a:r>
              <a:rPr sz="2000" b="1" spc="-5" dirty="0">
                <a:cs typeface="Comic Sans MS"/>
              </a:rPr>
              <a:t>Neural</a:t>
            </a:r>
            <a:r>
              <a:rPr sz="2000" b="1" spc="5" dirty="0">
                <a:cs typeface="Comic Sans MS"/>
              </a:rPr>
              <a:t> </a:t>
            </a:r>
            <a:r>
              <a:rPr sz="2000" b="1" spc="-5" dirty="0">
                <a:cs typeface="Comic Sans MS"/>
              </a:rPr>
              <a:t>Networks</a:t>
            </a:r>
            <a:r>
              <a:rPr sz="2000" b="1" spc="-25" dirty="0">
                <a:cs typeface="Comic Sans MS"/>
              </a:rPr>
              <a:t> </a:t>
            </a:r>
            <a:r>
              <a:rPr sz="2000" b="1" spc="-5" dirty="0">
                <a:cs typeface="Comic Sans MS"/>
              </a:rPr>
              <a:t>(CNNs</a:t>
            </a:r>
            <a:r>
              <a:rPr sz="2000" b="1" spc="-5" dirty="0" smtClean="0">
                <a:cs typeface="Comic Sans MS"/>
              </a:rPr>
              <a:t>)</a:t>
            </a:r>
            <a:endParaRPr sz="2000" b="1" dirty="0">
              <a:cs typeface="Comic Sans MS"/>
            </a:endParaRPr>
          </a:p>
          <a:p>
            <a:pPr marL="1270000" lvl="2" indent="-343535">
              <a:lnSpc>
                <a:spcPct val="100000"/>
              </a:lnSpc>
              <a:spcBef>
                <a:spcPts val="480"/>
              </a:spcBef>
              <a:buFont typeface="Wingdings"/>
              <a:buChar char=""/>
              <a:tabLst>
                <a:tab pos="1270000" algn="l"/>
                <a:tab pos="1270635" algn="l"/>
              </a:tabLst>
            </a:pPr>
            <a:r>
              <a:rPr sz="2000" spc="-5" dirty="0">
                <a:cs typeface="Comic Sans MS"/>
              </a:rPr>
              <a:t>Lenet-5</a:t>
            </a:r>
            <a:endParaRPr sz="2000" dirty="0">
              <a:cs typeface="Comic Sans MS"/>
            </a:endParaRPr>
          </a:p>
          <a:p>
            <a:pPr marL="1270000" lvl="2" indent="-343535">
              <a:lnSpc>
                <a:spcPct val="100000"/>
              </a:lnSpc>
              <a:spcBef>
                <a:spcPts val="480"/>
              </a:spcBef>
              <a:buFont typeface="Wingdings"/>
              <a:buChar char=""/>
              <a:tabLst>
                <a:tab pos="1270000" algn="l"/>
                <a:tab pos="1270635" algn="l"/>
              </a:tabLst>
            </a:pPr>
            <a:r>
              <a:rPr sz="2000" spc="-5" dirty="0">
                <a:cs typeface="Comic Sans MS"/>
              </a:rPr>
              <a:t>AlexNet</a:t>
            </a:r>
            <a:endParaRPr sz="2000" dirty="0">
              <a:cs typeface="Comic Sans MS"/>
            </a:endParaRPr>
          </a:p>
          <a:p>
            <a:pPr marL="1270000" lvl="2" indent="-343535">
              <a:lnSpc>
                <a:spcPct val="100000"/>
              </a:lnSpc>
              <a:spcBef>
                <a:spcPts val="480"/>
              </a:spcBef>
              <a:buFont typeface="Wingdings"/>
              <a:buChar char=""/>
              <a:tabLst>
                <a:tab pos="1270000" algn="l"/>
                <a:tab pos="1270635" algn="l"/>
              </a:tabLst>
            </a:pPr>
            <a:r>
              <a:rPr sz="2000" dirty="0">
                <a:cs typeface="Comic Sans MS"/>
              </a:rPr>
              <a:t>VGGNet</a:t>
            </a:r>
          </a:p>
          <a:p>
            <a:pPr marL="1270000" lvl="2" indent="-343535">
              <a:lnSpc>
                <a:spcPct val="100000"/>
              </a:lnSpc>
              <a:spcBef>
                <a:spcPts val="480"/>
              </a:spcBef>
              <a:buFont typeface="Wingdings"/>
              <a:buChar char=""/>
              <a:tabLst>
                <a:tab pos="1270000" algn="l"/>
                <a:tab pos="1270635" algn="l"/>
              </a:tabLst>
            </a:pPr>
            <a:r>
              <a:rPr sz="2000" dirty="0">
                <a:cs typeface="Comic Sans MS"/>
              </a:rPr>
              <a:t>GoogleNet</a:t>
            </a:r>
            <a:r>
              <a:rPr sz="2000" spc="-20" dirty="0">
                <a:cs typeface="Comic Sans MS"/>
              </a:rPr>
              <a:t> </a:t>
            </a:r>
            <a:r>
              <a:rPr sz="2000" spc="-5" dirty="0">
                <a:cs typeface="Comic Sans MS"/>
              </a:rPr>
              <a:t>(Inception)</a:t>
            </a:r>
            <a:endParaRPr sz="2000" dirty="0">
              <a:cs typeface="Comic Sans MS"/>
            </a:endParaRPr>
          </a:p>
          <a:p>
            <a:pPr marL="1270000" lvl="2" indent="-343535">
              <a:lnSpc>
                <a:spcPct val="100000"/>
              </a:lnSpc>
              <a:spcBef>
                <a:spcPts val="484"/>
              </a:spcBef>
              <a:buFont typeface="Wingdings"/>
              <a:buChar char=""/>
              <a:tabLst>
                <a:tab pos="1270000" algn="l"/>
                <a:tab pos="1270635" algn="l"/>
              </a:tabLst>
            </a:pPr>
            <a:r>
              <a:rPr sz="2000" spc="-5" dirty="0">
                <a:cs typeface="Comic Sans MS"/>
              </a:rPr>
              <a:t>ResNet</a:t>
            </a:r>
            <a:endParaRPr sz="2000" dirty="0">
              <a:cs typeface="Comic Sans MS"/>
            </a:endParaRPr>
          </a:p>
          <a:p>
            <a:pPr marL="1270000" lvl="2" indent="-343535">
              <a:lnSpc>
                <a:spcPct val="100000"/>
              </a:lnSpc>
              <a:spcBef>
                <a:spcPts val="480"/>
              </a:spcBef>
              <a:buFont typeface="Wingdings"/>
              <a:buChar char=""/>
              <a:tabLst>
                <a:tab pos="1270000" algn="l"/>
                <a:tab pos="1270635" algn="l"/>
              </a:tabLst>
            </a:pPr>
            <a:r>
              <a:rPr sz="2000" spc="-5" dirty="0">
                <a:cs typeface="Comic Sans MS"/>
              </a:rPr>
              <a:t>ResNext</a:t>
            </a:r>
            <a:endParaRPr sz="2000" dirty="0">
              <a:cs typeface="Comic Sans MS"/>
            </a:endParaRPr>
          </a:p>
          <a:p>
            <a:pPr marL="1270000" lvl="2" indent="-343535">
              <a:lnSpc>
                <a:spcPct val="100000"/>
              </a:lnSpc>
              <a:spcBef>
                <a:spcPts val="480"/>
              </a:spcBef>
              <a:buFont typeface="Wingdings"/>
              <a:buChar char=""/>
              <a:tabLst>
                <a:tab pos="1270000" algn="l"/>
                <a:tab pos="1270635" algn="l"/>
              </a:tabLst>
            </a:pPr>
            <a:r>
              <a:rPr sz="2000" spc="-5" dirty="0">
                <a:cs typeface="Comic Sans MS"/>
              </a:rPr>
              <a:t>DenseNet</a:t>
            </a:r>
            <a:endParaRPr sz="2000" dirty="0">
              <a:cs typeface="Comic Sans MS"/>
            </a:endParaRPr>
          </a:p>
          <a:p>
            <a:pPr marL="1270000" lvl="2" indent="-343535">
              <a:lnSpc>
                <a:spcPct val="100000"/>
              </a:lnSpc>
              <a:spcBef>
                <a:spcPts val="480"/>
              </a:spcBef>
              <a:buFont typeface="Wingdings"/>
              <a:buChar char=""/>
              <a:tabLst>
                <a:tab pos="1270000" algn="l"/>
                <a:tab pos="1270635" algn="l"/>
              </a:tabLst>
            </a:pPr>
            <a:r>
              <a:rPr sz="2000" spc="-5" dirty="0">
                <a:cs typeface="Comic Sans MS"/>
              </a:rPr>
              <a:t>RCNN</a:t>
            </a:r>
            <a:r>
              <a:rPr sz="2000" spc="-10" dirty="0">
                <a:cs typeface="Comic Sans MS"/>
              </a:rPr>
              <a:t> </a:t>
            </a:r>
            <a:r>
              <a:rPr sz="2000" dirty="0">
                <a:cs typeface="Comic Sans MS"/>
              </a:rPr>
              <a:t>(Region</a:t>
            </a:r>
            <a:r>
              <a:rPr sz="2000" spc="-15" dirty="0">
                <a:cs typeface="Comic Sans MS"/>
              </a:rPr>
              <a:t> </a:t>
            </a:r>
            <a:r>
              <a:rPr sz="2000" spc="-5" dirty="0">
                <a:cs typeface="Comic Sans MS"/>
              </a:rPr>
              <a:t>Based </a:t>
            </a:r>
            <a:r>
              <a:rPr sz="2000" dirty="0">
                <a:cs typeface="Comic Sans MS"/>
              </a:rPr>
              <a:t>CNN)</a:t>
            </a:r>
          </a:p>
          <a:p>
            <a:pPr marL="1270000" lvl="2" indent="-343535">
              <a:lnSpc>
                <a:spcPct val="100000"/>
              </a:lnSpc>
              <a:spcBef>
                <a:spcPts val="480"/>
              </a:spcBef>
              <a:buFont typeface="Wingdings"/>
              <a:buChar char=""/>
              <a:tabLst>
                <a:tab pos="1270000" algn="l"/>
                <a:tab pos="1270635" algn="l"/>
              </a:tabLst>
            </a:pPr>
            <a:r>
              <a:rPr sz="2000" spc="-5" dirty="0">
                <a:cs typeface="Comic Sans MS"/>
              </a:rPr>
              <a:t>YOLO </a:t>
            </a:r>
            <a:r>
              <a:rPr sz="2000" dirty="0">
                <a:cs typeface="Comic Sans MS"/>
              </a:rPr>
              <a:t>(You</a:t>
            </a:r>
            <a:r>
              <a:rPr sz="2000" spc="-25" dirty="0">
                <a:cs typeface="Comic Sans MS"/>
              </a:rPr>
              <a:t> </a:t>
            </a:r>
            <a:r>
              <a:rPr sz="2000" spc="-5" dirty="0">
                <a:cs typeface="Comic Sans MS"/>
              </a:rPr>
              <a:t>Only </a:t>
            </a:r>
            <a:r>
              <a:rPr sz="2000" dirty="0">
                <a:cs typeface="Comic Sans MS"/>
              </a:rPr>
              <a:t>Look</a:t>
            </a:r>
            <a:r>
              <a:rPr sz="2000" spc="-20" dirty="0">
                <a:cs typeface="Comic Sans MS"/>
              </a:rPr>
              <a:t> </a:t>
            </a:r>
            <a:r>
              <a:rPr sz="2000" spc="-5" dirty="0">
                <a:cs typeface="Comic Sans MS"/>
              </a:rPr>
              <a:t>Once)</a:t>
            </a:r>
            <a:endParaRPr sz="2000" dirty="0">
              <a:cs typeface="Comic Sans MS"/>
            </a:endParaRPr>
          </a:p>
          <a:p>
            <a:pPr marL="1270000" lvl="2" indent="-343535">
              <a:lnSpc>
                <a:spcPct val="100000"/>
              </a:lnSpc>
              <a:spcBef>
                <a:spcPts val="480"/>
              </a:spcBef>
              <a:buFont typeface="Wingdings"/>
              <a:buChar char=""/>
              <a:tabLst>
                <a:tab pos="1270000" algn="l"/>
                <a:tab pos="1270635" algn="l"/>
              </a:tabLst>
            </a:pPr>
            <a:r>
              <a:rPr sz="2000" spc="-5" dirty="0">
                <a:cs typeface="Comic Sans MS"/>
              </a:rPr>
              <a:t>SqueezeNet</a:t>
            </a:r>
            <a:endParaRPr sz="2000" dirty="0">
              <a:cs typeface="Comic Sans MS"/>
            </a:endParaRPr>
          </a:p>
          <a:p>
            <a:pPr marL="1270000" lvl="2" indent="-343535">
              <a:lnSpc>
                <a:spcPct val="100000"/>
              </a:lnSpc>
              <a:spcBef>
                <a:spcPts val="484"/>
              </a:spcBef>
              <a:buFont typeface="Wingdings"/>
              <a:buChar char=""/>
              <a:tabLst>
                <a:tab pos="1270000" algn="l"/>
                <a:tab pos="1270635" algn="l"/>
              </a:tabLst>
            </a:pPr>
            <a:r>
              <a:rPr sz="2000" spc="-5" dirty="0">
                <a:cs typeface="Comic Sans MS"/>
              </a:rPr>
              <a:t>SegNet</a:t>
            </a:r>
            <a:endParaRPr sz="2000" dirty="0">
              <a:cs typeface="Comic Sans MS"/>
            </a:endParaRPr>
          </a:p>
        </p:txBody>
      </p:sp>
      <p:sp>
        <p:nvSpPr>
          <p:cNvPr id="6" name="object 3"/>
          <p:cNvSpPr txBox="1"/>
          <p:nvPr/>
        </p:nvSpPr>
        <p:spPr>
          <a:xfrm>
            <a:off x="4724400" y="2514600"/>
            <a:ext cx="4267200" cy="1052852"/>
          </a:xfrm>
          <a:prstGeom prst="rect">
            <a:avLst/>
          </a:prstGeom>
        </p:spPr>
        <p:txBody>
          <a:bodyPr vert="horz" wrap="square" lIns="0" tIns="87630" rIns="0" bIns="0" rtlCol="0">
            <a:spAutoFit/>
          </a:bodyPr>
          <a:lstStyle/>
          <a:p>
            <a:pPr marL="812800" lvl="1" indent="-343535">
              <a:lnSpc>
                <a:spcPct val="100000"/>
              </a:lnSpc>
              <a:spcBef>
                <a:spcPts val="480"/>
              </a:spcBef>
              <a:buFont typeface="Wingdings"/>
              <a:buChar char=""/>
              <a:tabLst>
                <a:tab pos="812800" algn="l"/>
                <a:tab pos="813435" algn="l"/>
              </a:tabLst>
            </a:pPr>
            <a:r>
              <a:rPr sz="2000" b="1" dirty="0" smtClean="0">
                <a:cs typeface="Comic Sans MS"/>
              </a:rPr>
              <a:t>Use</a:t>
            </a:r>
            <a:r>
              <a:rPr sz="2000" b="1" spc="-40" dirty="0" smtClean="0">
                <a:cs typeface="Comic Sans MS"/>
              </a:rPr>
              <a:t> </a:t>
            </a:r>
            <a:r>
              <a:rPr sz="2000" b="1" spc="-5" dirty="0">
                <a:cs typeface="Comic Sans MS"/>
              </a:rPr>
              <a:t>Cases:</a:t>
            </a:r>
            <a:endParaRPr sz="2000" b="1" dirty="0">
              <a:cs typeface="Comic Sans MS"/>
            </a:endParaRPr>
          </a:p>
          <a:p>
            <a:pPr marL="1270000" lvl="2" indent="-343535">
              <a:lnSpc>
                <a:spcPct val="100000"/>
              </a:lnSpc>
              <a:spcBef>
                <a:spcPts val="440"/>
              </a:spcBef>
              <a:buFont typeface="Wingdings"/>
              <a:buChar char=""/>
              <a:tabLst>
                <a:tab pos="1270000" algn="l"/>
                <a:tab pos="1270635" algn="l"/>
              </a:tabLst>
            </a:pPr>
            <a:r>
              <a:rPr sz="1800" dirty="0">
                <a:cs typeface="Comic Sans MS"/>
              </a:rPr>
              <a:t>Computer</a:t>
            </a:r>
            <a:r>
              <a:rPr sz="1800" spc="-30" dirty="0">
                <a:cs typeface="Comic Sans MS"/>
              </a:rPr>
              <a:t> </a:t>
            </a:r>
            <a:r>
              <a:rPr sz="1800" spc="-10" dirty="0">
                <a:cs typeface="Comic Sans MS"/>
              </a:rPr>
              <a:t>Vision</a:t>
            </a:r>
            <a:endParaRPr sz="1800" dirty="0">
              <a:cs typeface="Comic Sans MS"/>
            </a:endParaRPr>
          </a:p>
          <a:p>
            <a:pPr marL="1270000" lvl="2" indent="-343535">
              <a:lnSpc>
                <a:spcPct val="100000"/>
              </a:lnSpc>
              <a:spcBef>
                <a:spcPts val="434"/>
              </a:spcBef>
              <a:buFont typeface="Wingdings"/>
              <a:buChar char=""/>
              <a:tabLst>
                <a:tab pos="1270000" algn="l"/>
                <a:tab pos="1270635" algn="l"/>
              </a:tabLst>
            </a:pPr>
            <a:r>
              <a:rPr sz="1800" dirty="0">
                <a:cs typeface="Comic Sans MS"/>
              </a:rPr>
              <a:t>Natural</a:t>
            </a:r>
            <a:r>
              <a:rPr sz="1800" spc="-20" dirty="0">
                <a:cs typeface="Comic Sans MS"/>
              </a:rPr>
              <a:t> </a:t>
            </a:r>
            <a:r>
              <a:rPr sz="1800" dirty="0">
                <a:cs typeface="Comic Sans MS"/>
              </a:rPr>
              <a:t>Language</a:t>
            </a:r>
            <a:r>
              <a:rPr sz="1800" spc="-50" dirty="0">
                <a:cs typeface="Comic Sans MS"/>
              </a:rPr>
              <a:t> </a:t>
            </a:r>
            <a:r>
              <a:rPr sz="1800" spc="-5" dirty="0">
                <a:cs typeface="Comic Sans MS"/>
              </a:rPr>
              <a:t>Processing</a:t>
            </a:r>
            <a:endParaRPr sz="1800" dirty="0">
              <a:cs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33400"/>
            <a:ext cx="8271509" cy="559435"/>
          </a:xfrm>
          <a:prstGeom prst="rect">
            <a:avLst/>
          </a:prstGeom>
        </p:spPr>
        <p:txBody>
          <a:bodyPr vert="horz" wrap="square" lIns="0" tIns="12700" rIns="0" bIns="0" rtlCol="0">
            <a:spAutoFit/>
          </a:bodyPr>
          <a:lstStyle/>
          <a:p>
            <a:pPr marL="12700">
              <a:lnSpc>
                <a:spcPct val="100000"/>
              </a:lnSpc>
              <a:spcBef>
                <a:spcPts val="100"/>
              </a:spcBef>
            </a:pPr>
            <a:r>
              <a:rPr sz="3500" dirty="0">
                <a:latin typeface="Cambria" panose="02040503050406030204" pitchFamily="18" charset="0"/>
              </a:rPr>
              <a:t>Major </a:t>
            </a:r>
            <a:r>
              <a:rPr sz="3500" spc="-5" dirty="0">
                <a:latin typeface="Cambria" panose="02040503050406030204" pitchFamily="18" charset="0"/>
              </a:rPr>
              <a:t>Architectures</a:t>
            </a:r>
            <a:r>
              <a:rPr sz="3500" spc="-30" dirty="0">
                <a:latin typeface="Cambria" panose="02040503050406030204" pitchFamily="18" charset="0"/>
              </a:rPr>
              <a:t> </a:t>
            </a:r>
            <a:r>
              <a:rPr sz="3500" dirty="0">
                <a:latin typeface="Cambria" panose="02040503050406030204" pitchFamily="18" charset="0"/>
              </a:rPr>
              <a:t>of Deep</a:t>
            </a:r>
            <a:r>
              <a:rPr sz="3500" spc="-25" dirty="0">
                <a:latin typeface="Cambria" panose="02040503050406030204" pitchFamily="18" charset="0"/>
              </a:rPr>
              <a:t> </a:t>
            </a:r>
            <a:r>
              <a:rPr sz="3500" spc="-5" dirty="0">
                <a:latin typeface="Cambria" panose="02040503050406030204" pitchFamily="18" charset="0"/>
              </a:rPr>
              <a:t>Networks</a:t>
            </a:r>
            <a:endParaRPr sz="3500" dirty="0">
              <a:latin typeface="Cambria" panose="02040503050406030204" pitchFamily="18" charset="0"/>
            </a:endParaRPr>
          </a:p>
        </p:txBody>
      </p:sp>
      <p:sp>
        <p:nvSpPr>
          <p:cNvPr id="3" name="object 3"/>
          <p:cNvSpPr txBox="1"/>
          <p:nvPr/>
        </p:nvSpPr>
        <p:spPr>
          <a:xfrm>
            <a:off x="838200" y="1676400"/>
            <a:ext cx="4928870" cy="3066224"/>
          </a:xfrm>
          <a:prstGeom prst="rect">
            <a:avLst/>
          </a:prstGeom>
        </p:spPr>
        <p:txBody>
          <a:bodyPr vert="horz" wrap="square" lIns="0" tIns="87630" rIns="0" bIns="0" rtlCol="0">
            <a:spAutoFit/>
          </a:bodyPr>
          <a:lstStyle/>
          <a:p>
            <a:pPr marL="469265" lvl="1">
              <a:lnSpc>
                <a:spcPct val="100000"/>
              </a:lnSpc>
              <a:spcBef>
                <a:spcPts val="495"/>
              </a:spcBef>
              <a:tabLst>
                <a:tab pos="812800" algn="l"/>
                <a:tab pos="813435" algn="l"/>
              </a:tabLst>
            </a:pPr>
            <a:r>
              <a:rPr lang="en-IN" sz="2000" spc="-5" dirty="0" smtClean="0">
                <a:latin typeface="Comic Sans MS"/>
                <a:cs typeface="Comic Sans MS"/>
              </a:rPr>
              <a:t>3. </a:t>
            </a:r>
            <a:r>
              <a:rPr sz="2000" b="1" spc="-5" dirty="0" smtClean="0">
                <a:latin typeface="Cambria" panose="02040503050406030204" pitchFamily="18" charset="0"/>
                <a:cs typeface="Comic Sans MS"/>
              </a:rPr>
              <a:t>Recurrent</a:t>
            </a:r>
            <a:r>
              <a:rPr sz="2000" b="1" spc="-15" dirty="0" smtClean="0">
                <a:latin typeface="Cambria" panose="02040503050406030204" pitchFamily="18" charset="0"/>
                <a:cs typeface="Comic Sans MS"/>
              </a:rPr>
              <a:t> </a:t>
            </a:r>
            <a:r>
              <a:rPr sz="2000" b="1" dirty="0">
                <a:latin typeface="Cambria" panose="02040503050406030204" pitchFamily="18" charset="0"/>
                <a:cs typeface="Comic Sans MS"/>
              </a:rPr>
              <a:t>Neural</a:t>
            </a:r>
            <a:r>
              <a:rPr sz="2000" b="1" spc="-15" dirty="0">
                <a:latin typeface="Cambria" panose="02040503050406030204" pitchFamily="18" charset="0"/>
                <a:cs typeface="Comic Sans MS"/>
              </a:rPr>
              <a:t> </a:t>
            </a:r>
            <a:r>
              <a:rPr sz="2000" b="1" spc="-5" dirty="0" smtClean="0">
                <a:latin typeface="Cambria" panose="02040503050406030204" pitchFamily="18" charset="0"/>
                <a:cs typeface="Comic Sans MS"/>
              </a:rPr>
              <a:t>Networks</a:t>
            </a:r>
            <a:endParaRPr sz="2000" b="1" dirty="0">
              <a:latin typeface="Cambria" panose="02040503050406030204" pitchFamily="18" charset="0"/>
              <a:cs typeface="Comic Sans MS"/>
            </a:endParaRPr>
          </a:p>
          <a:p>
            <a:pPr marL="1270000" lvl="2" indent="-343535">
              <a:lnSpc>
                <a:spcPct val="100000"/>
              </a:lnSpc>
              <a:spcBef>
                <a:spcPts val="440"/>
              </a:spcBef>
              <a:buFont typeface="Wingdings"/>
              <a:buChar char=""/>
              <a:tabLst>
                <a:tab pos="1270000" algn="l"/>
                <a:tab pos="1270635" algn="l"/>
              </a:tabLst>
            </a:pPr>
            <a:r>
              <a:rPr sz="1800" spc="-5" dirty="0">
                <a:latin typeface="Cambria" panose="02040503050406030204" pitchFamily="18" charset="0"/>
                <a:cs typeface="Comic Sans MS"/>
              </a:rPr>
              <a:t>Hopfield</a:t>
            </a:r>
            <a:r>
              <a:rPr sz="1800" spc="-40" dirty="0">
                <a:latin typeface="Cambria" panose="02040503050406030204" pitchFamily="18" charset="0"/>
                <a:cs typeface="Comic Sans MS"/>
              </a:rPr>
              <a:t> </a:t>
            </a:r>
            <a:r>
              <a:rPr sz="1800" dirty="0">
                <a:latin typeface="Cambria" panose="02040503050406030204" pitchFamily="18" charset="0"/>
                <a:cs typeface="Comic Sans MS"/>
              </a:rPr>
              <a:t>Network</a:t>
            </a:r>
          </a:p>
          <a:p>
            <a:pPr marL="1270000" lvl="2" indent="-343535">
              <a:lnSpc>
                <a:spcPct val="100000"/>
              </a:lnSpc>
              <a:spcBef>
                <a:spcPts val="434"/>
              </a:spcBef>
              <a:buFont typeface="Wingdings"/>
              <a:buChar char=""/>
              <a:tabLst>
                <a:tab pos="1270000" algn="l"/>
                <a:tab pos="1270635" algn="l"/>
              </a:tabLst>
            </a:pPr>
            <a:r>
              <a:rPr sz="1800" dirty="0">
                <a:latin typeface="Cambria" panose="02040503050406030204" pitchFamily="18" charset="0"/>
                <a:cs typeface="Comic Sans MS"/>
              </a:rPr>
              <a:t>Long</a:t>
            </a:r>
            <a:r>
              <a:rPr sz="1800" spc="-30" dirty="0">
                <a:latin typeface="Cambria" panose="02040503050406030204" pitchFamily="18" charset="0"/>
                <a:cs typeface="Comic Sans MS"/>
              </a:rPr>
              <a:t> </a:t>
            </a:r>
            <a:r>
              <a:rPr sz="1800" spc="-5" dirty="0">
                <a:latin typeface="Cambria" panose="02040503050406030204" pitchFamily="18" charset="0"/>
                <a:cs typeface="Comic Sans MS"/>
              </a:rPr>
              <a:t>Short-Term</a:t>
            </a:r>
            <a:r>
              <a:rPr sz="1800" spc="-20" dirty="0">
                <a:latin typeface="Cambria" panose="02040503050406030204" pitchFamily="18" charset="0"/>
                <a:cs typeface="Comic Sans MS"/>
              </a:rPr>
              <a:t> </a:t>
            </a:r>
            <a:r>
              <a:rPr sz="1800" spc="-5" dirty="0">
                <a:latin typeface="Cambria" panose="02040503050406030204" pitchFamily="18" charset="0"/>
                <a:cs typeface="Comic Sans MS"/>
              </a:rPr>
              <a:t>Memory (LSTM)</a:t>
            </a:r>
            <a:endParaRPr sz="1800" dirty="0">
              <a:latin typeface="Cambria" panose="02040503050406030204" pitchFamily="18" charset="0"/>
              <a:cs typeface="Comic Sans MS"/>
            </a:endParaRPr>
          </a:p>
          <a:p>
            <a:pPr marL="1270000" lvl="2" indent="-343535">
              <a:lnSpc>
                <a:spcPct val="100000"/>
              </a:lnSpc>
              <a:spcBef>
                <a:spcPts val="430"/>
              </a:spcBef>
              <a:buFont typeface="Wingdings"/>
              <a:buChar char=""/>
              <a:tabLst>
                <a:tab pos="1270000" algn="l"/>
                <a:tab pos="1270635" algn="l"/>
              </a:tabLst>
            </a:pPr>
            <a:r>
              <a:rPr sz="1800" dirty="0">
                <a:latin typeface="Cambria" panose="02040503050406030204" pitchFamily="18" charset="0"/>
                <a:cs typeface="Comic Sans MS"/>
              </a:rPr>
              <a:t>Gated</a:t>
            </a:r>
            <a:r>
              <a:rPr sz="1800" spc="-5" dirty="0">
                <a:latin typeface="Cambria" panose="02040503050406030204" pitchFamily="18" charset="0"/>
                <a:cs typeface="Comic Sans MS"/>
              </a:rPr>
              <a:t> Recurrent</a:t>
            </a:r>
            <a:r>
              <a:rPr sz="1800" spc="-15" dirty="0">
                <a:latin typeface="Cambria" panose="02040503050406030204" pitchFamily="18" charset="0"/>
                <a:cs typeface="Comic Sans MS"/>
              </a:rPr>
              <a:t> </a:t>
            </a:r>
            <a:r>
              <a:rPr sz="1800" spc="-5" dirty="0">
                <a:latin typeface="Cambria" panose="02040503050406030204" pitchFamily="18" charset="0"/>
                <a:cs typeface="Comic Sans MS"/>
              </a:rPr>
              <a:t>Unit</a:t>
            </a:r>
            <a:r>
              <a:rPr sz="1800" spc="-30" dirty="0">
                <a:latin typeface="Cambria" panose="02040503050406030204" pitchFamily="18" charset="0"/>
                <a:cs typeface="Comic Sans MS"/>
              </a:rPr>
              <a:t> </a:t>
            </a:r>
            <a:r>
              <a:rPr sz="1800" spc="-5" dirty="0">
                <a:latin typeface="Cambria" panose="02040503050406030204" pitchFamily="18" charset="0"/>
                <a:cs typeface="Comic Sans MS"/>
              </a:rPr>
              <a:t>(GRU)</a:t>
            </a:r>
            <a:endParaRPr sz="1800" dirty="0">
              <a:latin typeface="Cambria" panose="02040503050406030204" pitchFamily="18" charset="0"/>
              <a:cs typeface="Comic Sans MS"/>
            </a:endParaRPr>
          </a:p>
          <a:p>
            <a:pPr marL="812800" lvl="1" indent="-343535">
              <a:lnSpc>
                <a:spcPct val="100000"/>
              </a:lnSpc>
              <a:spcBef>
                <a:spcPts val="475"/>
              </a:spcBef>
              <a:buFont typeface="Wingdings"/>
              <a:buChar char=""/>
              <a:tabLst>
                <a:tab pos="812800" algn="l"/>
                <a:tab pos="813435" algn="l"/>
              </a:tabLst>
            </a:pPr>
            <a:r>
              <a:rPr sz="2000" dirty="0">
                <a:latin typeface="Cambria" panose="02040503050406030204" pitchFamily="18" charset="0"/>
                <a:cs typeface="Comic Sans MS"/>
              </a:rPr>
              <a:t>Use</a:t>
            </a:r>
            <a:r>
              <a:rPr sz="2000" spc="-35" dirty="0">
                <a:latin typeface="Cambria" panose="02040503050406030204" pitchFamily="18" charset="0"/>
                <a:cs typeface="Comic Sans MS"/>
              </a:rPr>
              <a:t> </a:t>
            </a:r>
            <a:r>
              <a:rPr sz="2000" spc="-5" dirty="0">
                <a:latin typeface="Cambria" panose="02040503050406030204" pitchFamily="18" charset="0"/>
                <a:cs typeface="Comic Sans MS"/>
              </a:rPr>
              <a:t>Cases:</a:t>
            </a:r>
            <a:endParaRPr sz="2000" dirty="0">
              <a:latin typeface="Cambria" panose="02040503050406030204" pitchFamily="18" charset="0"/>
              <a:cs typeface="Comic Sans MS"/>
            </a:endParaRPr>
          </a:p>
          <a:p>
            <a:pPr marL="1270000" lvl="2" indent="-343535">
              <a:lnSpc>
                <a:spcPct val="100000"/>
              </a:lnSpc>
              <a:spcBef>
                <a:spcPts val="440"/>
              </a:spcBef>
              <a:buFont typeface="Wingdings"/>
              <a:buChar char=""/>
              <a:tabLst>
                <a:tab pos="1270000" algn="l"/>
                <a:tab pos="1270635" algn="l"/>
              </a:tabLst>
            </a:pPr>
            <a:r>
              <a:rPr sz="1800" spc="-5" dirty="0">
                <a:latin typeface="Cambria" panose="02040503050406030204" pitchFamily="18" charset="0"/>
                <a:cs typeface="Comic Sans MS"/>
              </a:rPr>
              <a:t>Sentiment</a:t>
            </a:r>
            <a:r>
              <a:rPr sz="1800" spc="-20" dirty="0">
                <a:latin typeface="Cambria" panose="02040503050406030204" pitchFamily="18" charset="0"/>
                <a:cs typeface="Comic Sans MS"/>
              </a:rPr>
              <a:t> </a:t>
            </a:r>
            <a:r>
              <a:rPr sz="1800" spc="-5" dirty="0">
                <a:latin typeface="Cambria" panose="02040503050406030204" pitchFamily="18" charset="0"/>
                <a:cs typeface="Comic Sans MS"/>
              </a:rPr>
              <a:t>Classification</a:t>
            </a:r>
            <a:endParaRPr sz="1800" dirty="0">
              <a:latin typeface="Cambria" panose="02040503050406030204" pitchFamily="18" charset="0"/>
              <a:cs typeface="Comic Sans MS"/>
            </a:endParaRPr>
          </a:p>
          <a:p>
            <a:pPr marL="1270000" lvl="2" indent="-343535">
              <a:lnSpc>
                <a:spcPct val="100000"/>
              </a:lnSpc>
              <a:spcBef>
                <a:spcPts val="430"/>
              </a:spcBef>
              <a:buFont typeface="Wingdings"/>
              <a:buChar char=""/>
              <a:tabLst>
                <a:tab pos="1270000" algn="l"/>
                <a:tab pos="1270635" algn="l"/>
              </a:tabLst>
            </a:pPr>
            <a:r>
              <a:rPr sz="1800" dirty="0">
                <a:latin typeface="Cambria" panose="02040503050406030204" pitchFamily="18" charset="0"/>
                <a:cs typeface="Comic Sans MS"/>
              </a:rPr>
              <a:t>Image</a:t>
            </a:r>
            <a:r>
              <a:rPr sz="1800" spc="-55" dirty="0">
                <a:latin typeface="Cambria" panose="02040503050406030204" pitchFamily="18" charset="0"/>
                <a:cs typeface="Comic Sans MS"/>
              </a:rPr>
              <a:t> </a:t>
            </a:r>
            <a:r>
              <a:rPr sz="1800" dirty="0">
                <a:latin typeface="Cambria" panose="02040503050406030204" pitchFamily="18" charset="0"/>
                <a:cs typeface="Comic Sans MS"/>
              </a:rPr>
              <a:t>Captioning</a:t>
            </a:r>
          </a:p>
          <a:p>
            <a:pPr marL="1270000" lvl="2" indent="-343535">
              <a:lnSpc>
                <a:spcPct val="100000"/>
              </a:lnSpc>
              <a:spcBef>
                <a:spcPts val="434"/>
              </a:spcBef>
              <a:buFont typeface="Wingdings"/>
              <a:buChar char=""/>
              <a:tabLst>
                <a:tab pos="1270000" algn="l"/>
                <a:tab pos="1270635" algn="l"/>
              </a:tabLst>
            </a:pPr>
            <a:r>
              <a:rPr sz="1800" dirty="0">
                <a:latin typeface="Cambria" panose="02040503050406030204" pitchFamily="18" charset="0"/>
                <a:cs typeface="Comic Sans MS"/>
              </a:rPr>
              <a:t>Language</a:t>
            </a:r>
            <a:r>
              <a:rPr sz="1800" spc="-70" dirty="0">
                <a:latin typeface="Cambria" panose="02040503050406030204" pitchFamily="18" charset="0"/>
                <a:cs typeface="Comic Sans MS"/>
              </a:rPr>
              <a:t> </a:t>
            </a:r>
            <a:r>
              <a:rPr sz="1800" dirty="0">
                <a:latin typeface="Cambria" panose="02040503050406030204" pitchFamily="18" charset="0"/>
                <a:cs typeface="Comic Sans MS"/>
              </a:rPr>
              <a:t>Translation</a:t>
            </a:r>
          </a:p>
          <a:p>
            <a:pPr marL="1270000" lvl="2" indent="-343535">
              <a:lnSpc>
                <a:spcPct val="100000"/>
              </a:lnSpc>
              <a:spcBef>
                <a:spcPts val="430"/>
              </a:spcBef>
              <a:buFont typeface="Wingdings"/>
              <a:buChar char=""/>
              <a:tabLst>
                <a:tab pos="1270000" algn="l"/>
                <a:tab pos="1270635" algn="l"/>
              </a:tabLst>
            </a:pPr>
            <a:r>
              <a:rPr sz="1800" spc="-5" dirty="0">
                <a:latin typeface="Cambria" panose="02040503050406030204" pitchFamily="18" charset="0"/>
                <a:cs typeface="Comic Sans MS"/>
              </a:rPr>
              <a:t>Video</a:t>
            </a:r>
            <a:r>
              <a:rPr sz="1800" spc="-30" dirty="0">
                <a:latin typeface="Cambria" panose="02040503050406030204" pitchFamily="18" charset="0"/>
                <a:cs typeface="Comic Sans MS"/>
              </a:rPr>
              <a:t> </a:t>
            </a:r>
            <a:r>
              <a:rPr sz="1800" dirty="0">
                <a:latin typeface="Cambria" panose="02040503050406030204" pitchFamily="18" charset="0"/>
                <a:cs typeface="Comic Sans MS"/>
              </a:rPr>
              <a:t>Captioning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57200"/>
            <a:ext cx="8271509" cy="559435"/>
          </a:xfrm>
          <a:prstGeom prst="rect">
            <a:avLst/>
          </a:prstGeom>
        </p:spPr>
        <p:txBody>
          <a:bodyPr vert="horz" wrap="square" lIns="0" tIns="12700" rIns="0" bIns="0" rtlCol="0">
            <a:spAutoFit/>
          </a:bodyPr>
          <a:lstStyle/>
          <a:p>
            <a:pPr marL="12700">
              <a:lnSpc>
                <a:spcPct val="100000"/>
              </a:lnSpc>
              <a:spcBef>
                <a:spcPts val="100"/>
              </a:spcBef>
            </a:pPr>
            <a:r>
              <a:rPr sz="3500" dirty="0">
                <a:latin typeface="Cambria" panose="02040503050406030204" pitchFamily="18" charset="0"/>
              </a:rPr>
              <a:t>Major </a:t>
            </a:r>
            <a:r>
              <a:rPr sz="3500" spc="-5" dirty="0">
                <a:latin typeface="Cambria" panose="02040503050406030204" pitchFamily="18" charset="0"/>
              </a:rPr>
              <a:t>Architectures</a:t>
            </a:r>
            <a:r>
              <a:rPr sz="3500" spc="-30" dirty="0">
                <a:latin typeface="Cambria" panose="02040503050406030204" pitchFamily="18" charset="0"/>
              </a:rPr>
              <a:t> </a:t>
            </a:r>
            <a:r>
              <a:rPr sz="3500" dirty="0">
                <a:latin typeface="Cambria" panose="02040503050406030204" pitchFamily="18" charset="0"/>
              </a:rPr>
              <a:t>of Deep</a:t>
            </a:r>
            <a:r>
              <a:rPr sz="3500" spc="-25" dirty="0">
                <a:latin typeface="Cambria" panose="02040503050406030204" pitchFamily="18" charset="0"/>
              </a:rPr>
              <a:t> </a:t>
            </a:r>
            <a:r>
              <a:rPr sz="3500" spc="-5" dirty="0">
                <a:latin typeface="Cambria" panose="02040503050406030204" pitchFamily="18" charset="0"/>
              </a:rPr>
              <a:t>Networks</a:t>
            </a:r>
            <a:endParaRPr sz="3500" dirty="0">
              <a:latin typeface="Cambria" panose="02040503050406030204" pitchFamily="18" charset="0"/>
            </a:endParaRPr>
          </a:p>
        </p:txBody>
      </p:sp>
      <p:sp>
        <p:nvSpPr>
          <p:cNvPr id="3" name="object 3"/>
          <p:cNvSpPr txBox="1"/>
          <p:nvPr/>
        </p:nvSpPr>
        <p:spPr>
          <a:xfrm>
            <a:off x="1066800" y="1371600"/>
            <a:ext cx="4899660" cy="2409634"/>
          </a:xfrm>
          <a:prstGeom prst="rect">
            <a:avLst/>
          </a:prstGeom>
        </p:spPr>
        <p:txBody>
          <a:bodyPr vert="horz" wrap="square" lIns="0" tIns="87630" rIns="0" bIns="0" rtlCol="0">
            <a:spAutoFit/>
          </a:bodyPr>
          <a:lstStyle/>
          <a:p>
            <a:pPr marL="926465" lvl="1" indent="-457200">
              <a:lnSpc>
                <a:spcPct val="100000"/>
              </a:lnSpc>
              <a:spcBef>
                <a:spcPts val="495"/>
              </a:spcBef>
              <a:buAutoNum type="arabicPeriod" startAt="4"/>
              <a:tabLst>
                <a:tab pos="812800" algn="l"/>
                <a:tab pos="813435" algn="l"/>
              </a:tabLst>
            </a:pPr>
            <a:r>
              <a:rPr sz="2000" b="1" spc="-5" dirty="0" smtClean="0">
                <a:latin typeface="Cambria" panose="02040503050406030204" pitchFamily="18" charset="0"/>
                <a:cs typeface="Comic Sans MS"/>
              </a:rPr>
              <a:t>Recursive</a:t>
            </a:r>
            <a:r>
              <a:rPr sz="2000" b="1" spc="-10" dirty="0" smtClean="0">
                <a:latin typeface="Cambria" panose="02040503050406030204" pitchFamily="18" charset="0"/>
                <a:cs typeface="Comic Sans MS"/>
              </a:rPr>
              <a:t> </a:t>
            </a:r>
            <a:r>
              <a:rPr sz="2000" b="1" dirty="0">
                <a:latin typeface="Cambria" panose="02040503050406030204" pitchFamily="18" charset="0"/>
                <a:cs typeface="Comic Sans MS"/>
              </a:rPr>
              <a:t>Neural</a:t>
            </a:r>
            <a:r>
              <a:rPr sz="2000" b="1" spc="-10" dirty="0">
                <a:latin typeface="Cambria" panose="02040503050406030204" pitchFamily="18" charset="0"/>
                <a:cs typeface="Comic Sans MS"/>
              </a:rPr>
              <a:t> </a:t>
            </a:r>
            <a:r>
              <a:rPr sz="2000" b="1" spc="-5" dirty="0" smtClean="0">
                <a:latin typeface="Cambria" panose="02040503050406030204" pitchFamily="18" charset="0"/>
                <a:cs typeface="Comic Sans MS"/>
              </a:rPr>
              <a:t>Networks</a:t>
            </a:r>
            <a:endParaRPr sz="2000" b="1" dirty="0">
              <a:latin typeface="Cambria" panose="02040503050406030204" pitchFamily="18" charset="0"/>
              <a:cs typeface="Comic Sans MS"/>
            </a:endParaRPr>
          </a:p>
          <a:p>
            <a:pPr marL="1270000" lvl="2" indent="-343535">
              <a:lnSpc>
                <a:spcPct val="100000"/>
              </a:lnSpc>
              <a:spcBef>
                <a:spcPts val="440"/>
              </a:spcBef>
              <a:buFont typeface="Wingdings"/>
              <a:buChar char=""/>
              <a:tabLst>
                <a:tab pos="1270000" algn="l"/>
                <a:tab pos="1270635" algn="l"/>
              </a:tabLst>
            </a:pPr>
            <a:r>
              <a:rPr sz="1800" spc="-5" dirty="0">
                <a:latin typeface="Cambria" panose="02040503050406030204" pitchFamily="18" charset="0"/>
                <a:cs typeface="Comic Sans MS"/>
              </a:rPr>
              <a:t>Recursive</a:t>
            </a:r>
            <a:r>
              <a:rPr sz="1800" spc="-15" dirty="0">
                <a:latin typeface="Cambria" panose="02040503050406030204" pitchFamily="18" charset="0"/>
                <a:cs typeface="Comic Sans MS"/>
              </a:rPr>
              <a:t> </a:t>
            </a:r>
            <a:r>
              <a:rPr sz="1800" spc="-5" dirty="0">
                <a:latin typeface="Cambria" panose="02040503050406030204" pitchFamily="18" charset="0"/>
                <a:cs typeface="Comic Sans MS"/>
              </a:rPr>
              <a:t>Autoencoder</a:t>
            </a:r>
            <a:endParaRPr sz="1800" dirty="0">
              <a:latin typeface="Cambria" panose="02040503050406030204" pitchFamily="18" charset="0"/>
              <a:cs typeface="Comic Sans MS"/>
            </a:endParaRPr>
          </a:p>
          <a:p>
            <a:pPr marL="1270000" lvl="2" indent="-343535">
              <a:lnSpc>
                <a:spcPct val="100000"/>
              </a:lnSpc>
              <a:spcBef>
                <a:spcPts val="434"/>
              </a:spcBef>
              <a:buFont typeface="Wingdings"/>
              <a:buChar char=""/>
              <a:tabLst>
                <a:tab pos="1270000" algn="l"/>
                <a:tab pos="1270635" algn="l"/>
              </a:tabLst>
            </a:pPr>
            <a:r>
              <a:rPr sz="1800" spc="-5" dirty="0">
                <a:latin typeface="Cambria" panose="02040503050406030204" pitchFamily="18" charset="0"/>
                <a:cs typeface="Comic Sans MS"/>
              </a:rPr>
              <a:t>Recursive</a:t>
            </a:r>
            <a:r>
              <a:rPr sz="1800" spc="-20" dirty="0">
                <a:latin typeface="Cambria" panose="02040503050406030204" pitchFamily="18" charset="0"/>
                <a:cs typeface="Comic Sans MS"/>
              </a:rPr>
              <a:t> </a:t>
            </a:r>
            <a:r>
              <a:rPr sz="1800" dirty="0">
                <a:latin typeface="Cambria" panose="02040503050406030204" pitchFamily="18" charset="0"/>
                <a:cs typeface="Comic Sans MS"/>
              </a:rPr>
              <a:t>Neural</a:t>
            </a:r>
            <a:r>
              <a:rPr sz="1800" spc="-35" dirty="0">
                <a:latin typeface="Cambria" panose="02040503050406030204" pitchFamily="18" charset="0"/>
                <a:cs typeface="Comic Sans MS"/>
              </a:rPr>
              <a:t> </a:t>
            </a:r>
            <a:r>
              <a:rPr sz="1800" dirty="0">
                <a:latin typeface="Cambria" panose="02040503050406030204" pitchFamily="18" charset="0"/>
                <a:cs typeface="Comic Sans MS"/>
              </a:rPr>
              <a:t>Tensor</a:t>
            </a:r>
            <a:r>
              <a:rPr sz="1800" spc="-20" dirty="0">
                <a:latin typeface="Cambria" panose="02040503050406030204" pitchFamily="18" charset="0"/>
                <a:cs typeface="Comic Sans MS"/>
              </a:rPr>
              <a:t> </a:t>
            </a:r>
            <a:r>
              <a:rPr sz="1800" dirty="0">
                <a:latin typeface="Cambria" panose="02040503050406030204" pitchFamily="18" charset="0"/>
                <a:cs typeface="Comic Sans MS"/>
              </a:rPr>
              <a:t>Network</a:t>
            </a:r>
          </a:p>
          <a:p>
            <a:pPr marL="812800" lvl="1" indent="-343535">
              <a:lnSpc>
                <a:spcPct val="100000"/>
              </a:lnSpc>
              <a:spcBef>
                <a:spcPts val="470"/>
              </a:spcBef>
              <a:buFont typeface="Wingdings"/>
              <a:buChar char=""/>
              <a:tabLst>
                <a:tab pos="812800" algn="l"/>
                <a:tab pos="813435" algn="l"/>
              </a:tabLst>
            </a:pPr>
            <a:r>
              <a:rPr sz="2000" dirty="0">
                <a:latin typeface="Cambria" panose="02040503050406030204" pitchFamily="18" charset="0"/>
                <a:cs typeface="Comic Sans MS"/>
              </a:rPr>
              <a:t>Use</a:t>
            </a:r>
            <a:r>
              <a:rPr sz="2000" spc="-40" dirty="0">
                <a:latin typeface="Cambria" panose="02040503050406030204" pitchFamily="18" charset="0"/>
                <a:cs typeface="Comic Sans MS"/>
              </a:rPr>
              <a:t> </a:t>
            </a:r>
            <a:r>
              <a:rPr sz="2000" spc="-5" dirty="0">
                <a:latin typeface="Cambria" panose="02040503050406030204" pitchFamily="18" charset="0"/>
                <a:cs typeface="Comic Sans MS"/>
              </a:rPr>
              <a:t>Cases:</a:t>
            </a:r>
            <a:endParaRPr sz="2000" dirty="0">
              <a:latin typeface="Cambria" panose="02040503050406030204" pitchFamily="18" charset="0"/>
              <a:cs typeface="Comic Sans MS"/>
            </a:endParaRPr>
          </a:p>
          <a:p>
            <a:pPr marL="1270000" lvl="2" indent="-343535">
              <a:lnSpc>
                <a:spcPct val="100000"/>
              </a:lnSpc>
              <a:spcBef>
                <a:spcPts val="440"/>
              </a:spcBef>
              <a:buFont typeface="Wingdings"/>
              <a:buChar char=""/>
              <a:tabLst>
                <a:tab pos="1270000" algn="l"/>
                <a:tab pos="1270635" algn="l"/>
              </a:tabLst>
            </a:pPr>
            <a:r>
              <a:rPr sz="1800" spc="-5" dirty="0">
                <a:latin typeface="Cambria" panose="02040503050406030204" pitchFamily="18" charset="0"/>
                <a:cs typeface="Comic Sans MS"/>
              </a:rPr>
              <a:t>Image</a:t>
            </a:r>
            <a:r>
              <a:rPr sz="1800" spc="-20" dirty="0">
                <a:latin typeface="Cambria" panose="02040503050406030204" pitchFamily="18" charset="0"/>
                <a:cs typeface="Comic Sans MS"/>
              </a:rPr>
              <a:t> </a:t>
            </a:r>
            <a:r>
              <a:rPr sz="1800" dirty="0">
                <a:latin typeface="Cambria" panose="02040503050406030204" pitchFamily="18" charset="0"/>
                <a:cs typeface="Comic Sans MS"/>
              </a:rPr>
              <a:t>scene</a:t>
            </a:r>
            <a:r>
              <a:rPr sz="1800" spc="-20" dirty="0">
                <a:latin typeface="Cambria" panose="02040503050406030204" pitchFamily="18" charset="0"/>
                <a:cs typeface="Comic Sans MS"/>
              </a:rPr>
              <a:t> </a:t>
            </a:r>
            <a:r>
              <a:rPr sz="1800" spc="-5" dirty="0">
                <a:latin typeface="Cambria" panose="02040503050406030204" pitchFamily="18" charset="0"/>
                <a:cs typeface="Comic Sans MS"/>
              </a:rPr>
              <a:t>decomposition</a:t>
            </a:r>
            <a:endParaRPr sz="1800" dirty="0">
              <a:latin typeface="Cambria" panose="02040503050406030204" pitchFamily="18" charset="0"/>
              <a:cs typeface="Comic Sans MS"/>
            </a:endParaRPr>
          </a:p>
          <a:p>
            <a:pPr marL="1270000" lvl="2" indent="-343535">
              <a:lnSpc>
                <a:spcPct val="100000"/>
              </a:lnSpc>
              <a:spcBef>
                <a:spcPts val="434"/>
              </a:spcBef>
              <a:buFont typeface="Wingdings"/>
              <a:buChar char=""/>
              <a:tabLst>
                <a:tab pos="1270000" algn="l"/>
                <a:tab pos="1270635" algn="l"/>
              </a:tabLst>
            </a:pPr>
            <a:r>
              <a:rPr sz="1800" dirty="0">
                <a:latin typeface="Cambria" panose="02040503050406030204" pitchFamily="18" charset="0"/>
                <a:cs typeface="Comic Sans MS"/>
              </a:rPr>
              <a:t>NLP</a:t>
            </a:r>
          </a:p>
          <a:p>
            <a:pPr marL="1270000" lvl="2" indent="-343535">
              <a:lnSpc>
                <a:spcPct val="100000"/>
              </a:lnSpc>
              <a:spcBef>
                <a:spcPts val="430"/>
              </a:spcBef>
              <a:buFont typeface="Wingdings"/>
              <a:buChar char=""/>
              <a:tabLst>
                <a:tab pos="1270000" algn="l"/>
                <a:tab pos="1270635" algn="l"/>
              </a:tabLst>
            </a:pPr>
            <a:r>
              <a:rPr sz="1800" spc="-5" dirty="0">
                <a:latin typeface="Cambria" panose="02040503050406030204" pitchFamily="18" charset="0"/>
                <a:cs typeface="Comic Sans MS"/>
              </a:rPr>
              <a:t>Audio-to-text transcription</a:t>
            </a:r>
            <a:endParaRPr sz="1800" dirty="0">
              <a:latin typeface="Cambria" panose="02040503050406030204" pitchFamily="18" charset="0"/>
              <a:cs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381000"/>
            <a:ext cx="3006090" cy="696595"/>
          </a:xfrm>
          <a:prstGeom prst="rect">
            <a:avLst/>
          </a:prstGeom>
        </p:spPr>
        <p:txBody>
          <a:bodyPr vert="horz" wrap="square" lIns="0" tIns="12700" rIns="0" bIns="0" rtlCol="0">
            <a:spAutoFit/>
          </a:bodyPr>
          <a:lstStyle/>
          <a:p>
            <a:pPr marL="12700">
              <a:lnSpc>
                <a:spcPct val="100000"/>
              </a:lnSpc>
              <a:spcBef>
                <a:spcPts val="100"/>
              </a:spcBef>
            </a:pPr>
            <a:r>
              <a:rPr sz="4400" spc="-5" dirty="0">
                <a:latin typeface="Cambria" panose="02040503050406030204" pitchFamily="18" charset="0"/>
              </a:rPr>
              <a:t>References</a:t>
            </a:r>
            <a:endParaRPr sz="4400" dirty="0">
              <a:latin typeface="Cambria" panose="02040503050406030204" pitchFamily="18" charset="0"/>
            </a:endParaRPr>
          </a:p>
        </p:txBody>
      </p:sp>
      <p:sp>
        <p:nvSpPr>
          <p:cNvPr id="3" name="object 3"/>
          <p:cNvSpPr txBox="1"/>
          <p:nvPr/>
        </p:nvSpPr>
        <p:spPr>
          <a:xfrm>
            <a:off x="609600" y="1447800"/>
            <a:ext cx="7980045" cy="4344779"/>
          </a:xfrm>
          <a:prstGeom prst="rect">
            <a:avLst/>
          </a:prstGeom>
        </p:spPr>
        <p:txBody>
          <a:bodyPr vert="horz" wrap="square" lIns="0" tIns="12700" rIns="0" bIns="0" rtlCol="0">
            <a:spAutoFit/>
          </a:bodyPr>
          <a:lstStyle/>
          <a:p>
            <a:pPr marL="527685" marR="5080" indent="-515620">
              <a:lnSpc>
                <a:spcPct val="99700"/>
              </a:lnSpc>
              <a:spcBef>
                <a:spcPts val="100"/>
              </a:spcBef>
              <a:buClr>
                <a:srgbClr val="000000"/>
              </a:buClr>
              <a:buSzPct val="78431"/>
              <a:buAutoNum type="arabicPeriod"/>
              <a:tabLst>
                <a:tab pos="527685" algn="l"/>
                <a:tab pos="528320" algn="l"/>
              </a:tabLst>
            </a:pPr>
            <a:r>
              <a:rPr lang="en-IN" sz="2550" u="heavy" spc="-10" dirty="0" smtClean="0">
                <a:solidFill>
                  <a:srgbClr val="0000FF"/>
                </a:solidFill>
                <a:uFill>
                  <a:solidFill>
                    <a:srgbClr val="0000FF"/>
                  </a:solidFill>
                </a:uFill>
                <a:latin typeface="Cambria" panose="02040503050406030204" pitchFamily="18" charset="0"/>
                <a:cs typeface="Comic Sans MS"/>
                <a:hlinkClick r:id="rId2"/>
              </a:rPr>
              <a:t>https://www.simplilearn.com/tutorials/deep-learning-tutorial/deep-learning-algorithm</a:t>
            </a:r>
            <a:endParaRPr lang="en-IN" sz="2550" u="heavy" spc="-10" dirty="0" smtClean="0">
              <a:solidFill>
                <a:srgbClr val="0000FF"/>
              </a:solidFill>
              <a:uFill>
                <a:solidFill>
                  <a:srgbClr val="0000FF"/>
                </a:solidFill>
              </a:uFill>
              <a:latin typeface="Cambria" panose="02040503050406030204" pitchFamily="18" charset="0"/>
              <a:cs typeface="Comic Sans MS"/>
            </a:endParaRPr>
          </a:p>
          <a:p>
            <a:pPr marL="527685" marR="5080" indent="-515620">
              <a:lnSpc>
                <a:spcPct val="99700"/>
              </a:lnSpc>
              <a:spcBef>
                <a:spcPts val="100"/>
              </a:spcBef>
              <a:buClr>
                <a:srgbClr val="000000"/>
              </a:buClr>
              <a:buSzPct val="78431"/>
              <a:buAutoNum type="arabicPeriod"/>
              <a:tabLst>
                <a:tab pos="527685" algn="l"/>
                <a:tab pos="528320" algn="l"/>
              </a:tabLst>
            </a:pPr>
            <a:endParaRPr lang="en-IN" sz="2550" u="heavy" spc="-10" dirty="0">
              <a:solidFill>
                <a:srgbClr val="0000FF"/>
              </a:solidFill>
              <a:uFill>
                <a:solidFill>
                  <a:srgbClr val="0000FF"/>
                </a:solidFill>
              </a:uFill>
              <a:latin typeface="Cambria" panose="02040503050406030204" pitchFamily="18" charset="0"/>
              <a:cs typeface="Comic Sans MS"/>
            </a:endParaRPr>
          </a:p>
          <a:p>
            <a:pPr marL="527685" marR="5080" indent="-515620">
              <a:lnSpc>
                <a:spcPct val="99700"/>
              </a:lnSpc>
              <a:spcBef>
                <a:spcPts val="100"/>
              </a:spcBef>
              <a:buClr>
                <a:srgbClr val="000000"/>
              </a:buClr>
              <a:buSzPct val="78431"/>
              <a:buAutoNum type="arabicPeriod"/>
              <a:tabLst>
                <a:tab pos="527685" algn="l"/>
                <a:tab pos="528320" algn="l"/>
              </a:tabLst>
            </a:pPr>
            <a:r>
              <a:rPr lang="en-IN" sz="2550" u="heavy" spc="-10" dirty="0" smtClean="0">
                <a:solidFill>
                  <a:srgbClr val="0000FF"/>
                </a:solidFill>
                <a:uFill>
                  <a:solidFill>
                    <a:srgbClr val="0000FF"/>
                  </a:solidFill>
                </a:uFill>
                <a:latin typeface="Cambria" panose="02040503050406030204" pitchFamily="18" charset="0"/>
                <a:cs typeface="Comic Sans MS"/>
                <a:hlinkClick r:id="rId3"/>
              </a:rPr>
              <a:t>https://towardsdatascience.com/what-is-deep-learning-and-how-does-it-work-2ce44bb692ac</a:t>
            </a:r>
            <a:endParaRPr lang="en-IN" sz="2550" u="heavy" spc="-10" dirty="0" smtClean="0">
              <a:solidFill>
                <a:srgbClr val="0000FF"/>
              </a:solidFill>
              <a:uFill>
                <a:solidFill>
                  <a:srgbClr val="0000FF"/>
                </a:solidFill>
              </a:uFill>
              <a:latin typeface="Cambria" panose="02040503050406030204" pitchFamily="18" charset="0"/>
              <a:cs typeface="Comic Sans MS"/>
            </a:endParaRPr>
          </a:p>
          <a:p>
            <a:pPr marL="527685" marR="5080" indent="-515620">
              <a:lnSpc>
                <a:spcPct val="99700"/>
              </a:lnSpc>
              <a:spcBef>
                <a:spcPts val="100"/>
              </a:spcBef>
              <a:buClr>
                <a:srgbClr val="000000"/>
              </a:buClr>
              <a:buSzPct val="78431"/>
              <a:buAutoNum type="arabicPeriod"/>
              <a:tabLst>
                <a:tab pos="527685" algn="l"/>
                <a:tab pos="528320" algn="l"/>
              </a:tabLst>
            </a:pPr>
            <a:endParaRPr lang="en-IN" sz="2150" u="heavy" spc="10" dirty="0" smtClean="0">
              <a:solidFill>
                <a:srgbClr val="0000FF"/>
              </a:solidFill>
              <a:uFill>
                <a:solidFill>
                  <a:srgbClr val="0000FF"/>
                </a:solidFill>
              </a:uFill>
              <a:latin typeface="Cambria" panose="02040503050406030204" pitchFamily="18" charset="0"/>
              <a:cs typeface="Comic Sans MS"/>
              <a:hlinkClick r:id="rId4"/>
            </a:endParaRPr>
          </a:p>
          <a:p>
            <a:pPr marL="527685" marR="5080" indent="-515620">
              <a:lnSpc>
                <a:spcPct val="99700"/>
              </a:lnSpc>
              <a:spcBef>
                <a:spcPts val="100"/>
              </a:spcBef>
              <a:buClr>
                <a:srgbClr val="000000"/>
              </a:buClr>
              <a:buSzPct val="78431"/>
              <a:buAutoNum type="arabicPeriod"/>
              <a:tabLst>
                <a:tab pos="527685" algn="l"/>
                <a:tab pos="528320" algn="l"/>
              </a:tabLst>
            </a:pPr>
            <a:r>
              <a:rPr sz="2550" u="heavy" spc="10" dirty="0" smtClean="0">
                <a:solidFill>
                  <a:srgbClr val="0000FF"/>
                </a:solidFill>
                <a:uFill>
                  <a:solidFill>
                    <a:srgbClr val="0000FF"/>
                  </a:solidFill>
                </a:uFill>
                <a:latin typeface="Cambria" panose="02040503050406030204" pitchFamily="18" charset="0"/>
                <a:cs typeface="Comic Sans MS"/>
                <a:hlinkClick r:id="rId4"/>
              </a:rPr>
              <a:t>https</a:t>
            </a:r>
            <a:r>
              <a:rPr sz="2550" u="heavy" spc="10" dirty="0">
                <a:solidFill>
                  <a:srgbClr val="0000FF"/>
                </a:solidFill>
                <a:uFill>
                  <a:solidFill>
                    <a:srgbClr val="0000FF"/>
                  </a:solidFill>
                </a:uFill>
                <a:latin typeface="Cambria" panose="02040503050406030204" pitchFamily="18" charset="0"/>
                <a:cs typeface="Comic Sans MS"/>
                <a:hlinkClick r:id="rId4"/>
              </a:rPr>
              <a:t>://</a:t>
            </a:r>
            <a:r>
              <a:rPr sz="2550" u="heavy" spc="10" dirty="0" smtClean="0">
                <a:solidFill>
                  <a:srgbClr val="0000FF"/>
                </a:solidFill>
                <a:uFill>
                  <a:solidFill>
                    <a:srgbClr val="0000FF"/>
                  </a:solidFill>
                </a:uFill>
                <a:latin typeface="Cambria" panose="02040503050406030204" pitchFamily="18" charset="0"/>
                <a:cs typeface="Comic Sans MS"/>
                <a:hlinkClick r:id="rId4"/>
              </a:rPr>
              <a:t>semiengineering.com/deep-learning-spreads/</a:t>
            </a:r>
            <a:endParaRPr lang="en-IN" sz="2550" dirty="0">
              <a:latin typeface="Cambria" panose="02040503050406030204" pitchFamily="18" charset="0"/>
              <a:cs typeface="Comic Sans MS"/>
            </a:endParaRPr>
          </a:p>
          <a:p>
            <a:pPr marL="527685" marR="5080" indent="-515620">
              <a:lnSpc>
                <a:spcPct val="99700"/>
              </a:lnSpc>
              <a:spcBef>
                <a:spcPts val="100"/>
              </a:spcBef>
              <a:buClr>
                <a:srgbClr val="000000"/>
              </a:buClr>
              <a:buSzPct val="78431"/>
              <a:buAutoNum type="arabicPeriod"/>
              <a:tabLst>
                <a:tab pos="527685" algn="l"/>
                <a:tab pos="528320" algn="l"/>
              </a:tabLst>
            </a:pPr>
            <a:endParaRPr lang="en-IN" sz="2550" u="heavy" spc="10" dirty="0" smtClean="0">
              <a:solidFill>
                <a:srgbClr val="0000FF"/>
              </a:solidFill>
              <a:uFill>
                <a:solidFill>
                  <a:srgbClr val="0000FF"/>
                </a:solidFill>
              </a:uFill>
              <a:latin typeface="Cambria" panose="02040503050406030204" pitchFamily="18" charset="0"/>
              <a:cs typeface="Comic Sans MS"/>
              <a:hlinkClick r:id="rId5"/>
            </a:endParaRPr>
          </a:p>
          <a:p>
            <a:pPr marL="527685" marR="5080" indent="-515620">
              <a:lnSpc>
                <a:spcPct val="99700"/>
              </a:lnSpc>
              <a:spcBef>
                <a:spcPts val="100"/>
              </a:spcBef>
              <a:buClr>
                <a:srgbClr val="000000"/>
              </a:buClr>
              <a:buSzPct val="78431"/>
              <a:buAutoNum type="arabicPeriod"/>
              <a:tabLst>
                <a:tab pos="527685" algn="l"/>
                <a:tab pos="528320" algn="l"/>
              </a:tabLst>
            </a:pPr>
            <a:r>
              <a:rPr sz="2550" u="heavy" spc="10" dirty="0" smtClean="0">
                <a:solidFill>
                  <a:srgbClr val="0000FF"/>
                </a:solidFill>
                <a:uFill>
                  <a:solidFill>
                    <a:srgbClr val="0000FF"/>
                  </a:solidFill>
                </a:uFill>
                <a:latin typeface="Cambria" panose="02040503050406030204" pitchFamily="18" charset="0"/>
                <a:cs typeface="Comic Sans MS"/>
                <a:hlinkClick r:id="rId5"/>
              </a:rPr>
              <a:t>https</a:t>
            </a:r>
            <a:r>
              <a:rPr sz="2550" u="heavy" spc="10" dirty="0">
                <a:solidFill>
                  <a:srgbClr val="0000FF"/>
                </a:solidFill>
                <a:uFill>
                  <a:solidFill>
                    <a:srgbClr val="0000FF"/>
                  </a:solidFill>
                </a:uFill>
                <a:latin typeface="Cambria" panose="02040503050406030204" pitchFamily="18" charset="0"/>
                <a:cs typeface="Comic Sans MS"/>
                <a:hlinkClick r:id="rId5"/>
              </a:rPr>
              <a:t>://</a:t>
            </a:r>
            <a:r>
              <a:rPr sz="2550" u="heavy" spc="10" dirty="0" smtClean="0">
                <a:solidFill>
                  <a:srgbClr val="0000FF"/>
                </a:solidFill>
                <a:uFill>
                  <a:solidFill>
                    <a:srgbClr val="0000FF"/>
                  </a:solidFill>
                </a:uFill>
                <a:latin typeface="Cambria" panose="02040503050406030204" pitchFamily="18" charset="0"/>
                <a:cs typeface="Comic Sans MS"/>
                <a:hlinkClick r:id="rId5"/>
              </a:rPr>
              <a:t>www.safaribooksonline.com/library/view/deep-</a:t>
            </a:r>
            <a:r>
              <a:rPr sz="2550" u="heavy" spc="5" dirty="0" smtClean="0">
                <a:solidFill>
                  <a:srgbClr val="0000FF"/>
                </a:solidFill>
                <a:uFill>
                  <a:solidFill>
                    <a:srgbClr val="0000FF"/>
                  </a:solidFill>
                </a:uFill>
                <a:latin typeface="Cambria" panose="02040503050406030204" pitchFamily="18" charset="0"/>
                <a:cs typeface="Comic Sans MS"/>
                <a:hlinkClick r:id="rId6"/>
              </a:rPr>
              <a:t>learning/9781491924570/ch04.html</a:t>
            </a:r>
            <a:endParaRPr sz="2550" dirty="0">
              <a:latin typeface="Cambria" panose="02040503050406030204" pitchFamily="18" charset="0"/>
              <a:cs typeface="Comic Sans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TotalTime>
  <Words>438</Words>
  <Application>Microsoft Office PowerPoint</Application>
  <PresentationFormat>On-screen Show (4:3)</PresentationFormat>
  <Paragraphs>66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vt:lpstr>
      <vt:lpstr>Comic Sans MS</vt:lpstr>
      <vt:lpstr>Wingdings</vt:lpstr>
      <vt:lpstr>Office Theme</vt:lpstr>
      <vt:lpstr>Deep Learning - Introduction</vt:lpstr>
      <vt:lpstr>Introduction</vt:lpstr>
      <vt:lpstr>PowerPoint Presentation</vt:lpstr>
      <vt:lpstr>Major Architectures of Deep Networks</vt:lpstr>
      <vt:lpstr>Major Architectures of Deep Networks</vt:lpstr>
      <vt:lpstr>Major Architectures of Deep Networks</vt:lpstr>
      <vt:lpstr>Major Architectures of Deep Networks</vt:lpstr>
      <vt:lpstr>Major Architectures of Deep Networks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Piecewise-Linear Transformation Functions</dc:title>
  <dc:creator>CEIT</dc:creator>
  <cp:lastModifiedBy>Microsoft account</cp:lastModifiedBy>
  <cp:revision>9</cp:revision>
  <dcterms:created xsi:type="dcterms:W3CDTF">2021-11-10T07:05:45Z</dcterms:created>
  <dcterms:modified xsi:type="dcterms:W3CDTF">2021-11-15T05:50:01Z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2021-02-06T00:00:00Z</vt:filetime>
  </property>
  <property fmtid="{D5CDD505-2E9C-101B-9397-08002B2CF9AE}" pid="3" name="Creator">
    <vt:lpwstr>Microsoft® PowerPoint® 2013</vt:lpwstr>
  </property>
  <property fmtid="{D5CDD505-2E9C-101B-9397-08002B2CF9AE}" pid="4" name="LastSaved">
    <vt:filetime>2021-11-10T00:00:00Z</vt:filetime>
  </property>
</Properties>
</file>