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3" r:id="rId16"/>
    <p:sldId id="276" r:id="rId17"/>
    <p:sldId id="316" r:id="rId18"/>
    <p:sldId id="288" r:id="rId19"/>
    <p:sldId id="290" r:id="rId20"/>
    <p:sldId id="292" r:id="rId21"/>
    <p:sldId id="293" r:id="rId22"/>
    <p:sldId id="294" r:id="rId23"/>
    <p:sldId id="295" r:id="rId24"/>
    <p:sldId id="296" r:id="rId25"/>
    <p:sldId id="298" r:id="rId26"/>
    <p:sldId id="299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6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1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9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5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DC89-09BF-4092-B4F8-5C160AF9417D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0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CC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latin typeface="Garamond" panose="02020404030301010803" pitchFamily="18" charset="0"/>
              </a:rPr>
              <a:t>Solution:</a:t>
            </a:r>
          </a:p>
          <a:p>
            <a:r>
              <a:rPr lang="en-IN" dirty="0">
                <a:latin typeface="Garamond" panose="02020404030301010803" pitchFamily="18" charset="0"/>
              </a:rPr>
              <a:t>a</a:t>
            </a:r>
            <a:r>
              <a:rPr lang="en-IN" dirty="0" smtClean="0">
                <a:latin typeface="Garamond" panose="02020404030301010803" pitchFamily="18" charset="0"/>
              </a:rPr>
              <a:t>) d(</a:t>
            </a:r>
            <a:r>
              <a:rPr lang="en-IN" dirty="0" err="1" smtClean="0">
                <a:latin typeface="Garamond" panose="02020404030301010803" pitchFamily="18" charset="0"/>
              </a:rPr>
              <a:t>a,b</a:t>
            </a:r>
            <a:r>
              <a:rPr lang="en-IN" dirty="0">
                <a:latin typeface="Garamond" panose="02020404030301010803" pitchFamily="18" charset="0"/>
              </a:rPr>
              <a:t>) denotes the </a:t>
            </a:r>
            <a:r>
              <a:rPr lang="en-IN" dirty="0" smtClean="0">
                <a:latin typeface="Garamond" panose="02020404030301010803" pitchFamily="18" charset="0"/>
              </a:rPr>
              <a:t>Euclidean </a:t>
            </a:r>
            <a:r>
              <a:rPr lang="en-IN" dirty="0">
                <a:latin typeface="Garamond" panose="02020404030301010803" pitchFamily="18" charset="0"/>
              </a:rPr>
              <a:t>distance between a and b. It is obtained directly from the distance matrix </a:t>
            </a:r>
            <a:r>
              <a:rPr lang="en-IN" dirty="0" smtClean="0">
                <a:latin typeface="Garamond" panose="02020404030301010803" pitchFamily="18" charset="0"/>
              </a:rPr>
              <a:t>or calculated </a:t>
            </a:r>
            <a:r>
              <a:rPr lang="en-IN" dirty="0">
                <a:latin typeface="Garamond" panose="02020404030301010803" pitchFamily="18" charset="0"/>
              </a:rPr>
              <a:t>as follows: d(</a:t>
            </a:r>
            <a:r>
              <a:rPr lang="en-IN" dirty="0" err="1">
                <a:latin typeface="Garamond" panose="02020404030301010803" pitchFamily="18" charset="0"/>
              </a:rPr>
              <a:t>a,b</a:t>
            </a:r>
            <a:r>
              <a:rPr lang="en-IN" dirty="0">
                <a:latin typeface="Garamond" panose="02020404030301010803" pitchFamily="18" charset="0"/>
              </a:rPr>
              <a:t>)=sqrt((x</a:t>
            </a:r>
            <a:r>
              <a:rPr lang="en-IN" baseline="-25000" dirty="0">
                <a:latin typeface="Garamond" panose="02020404030301010803" pitchFamily="18" charset="0"/>
              </a:rPr>
              <a:t>b</a:t>
            </a:r>
            <a:r>
              <a:rPr lang="en-IN" dirty="0">
                <a:latin typeface="Garamond" panose="02020404030301010803" pitchFamily="18" charset="0"/>
              </a:rPr>
              <a:t>-x</a:t>
            </a:r>
            <a:r>
              <a:rPr lang="en-IN" baseline="-25000" dirty="0">
                <a:latin typeface="Garamond" panose="02020404030301010803" pitchFamily="18" charset="0"/>
              </a:rPr>
              <a:t>a</a:t>
            </a:r>
            <a:r>
              <a:rPr lang="en-IN" dirty="0">
                <a:latin typeface="Garamond" panose="02020404030301010803" pitchFamily="18" charset="0"/>
              </a:rPr>
              <a:t>)</a:t>
            </a:r>
            <a:r>
              <a:rPr lang="en-IN" baseline="30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+(</a:t>
            </a:r>
            <a:r>
              <a:rPr lang="en-IN" dirty="0" err="1">
                <a:latin typeface="Garamond" panose="02020404030301010803" pitchFamily="18" charset="0"/>
              </a:rPr>
              <a:t>y</a:t>
            </a:r>
            <a:r>
              <a:rPr lang="en-IN" baseline="-25000" dirty="0" err="1">
                <a:latin typeface="Garamond" panose="02020404030301010803" pitchFamily="18" charset="0"/>
              </a:rPr>
              <a:t>b</a:t>
            </a:r>
            <a:r>
              <a:rPr lang="en-IN" dirty="0" err="1">
                <a:latin typeface="Garamond" panose="02020404030301010803" pitchFamily="18" charset="0"/>
              </a:rPr>
              <a:t>-y</a:t>
            </a:r>
            <a:r>
              <a:rPr lang="en-IN" baseline="-25000" dirty="0" err="1">
                <a:latin typeface="Garamond" panose="02020404030301010803" pitchFamily="18" charset="0"/>
              </a:rPr>
              <a:t>a</a:t>
            </a:r>
            <a:r>
              <a:rPr lang="en-IN" dirty="0">
                <a:latin typeface="Garamond" panose="02020404030301010803" pitchFamily="18" charset="0"/>
              </a:rPr>
              <a:t>)</a:t>
            </a:r>
            <a:r>
              <a:rPr lang="en-IN" baseline="30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))</a:t>
            </a:r>
          </a:p>
          <a:p>
            <a:r>
              <a:rPr lang="en-IN" dirty="0">
                <a:latin typeface="Garamond" panose="02020404030301010803" pitchFamily="18" charset="0"/>
              </a:rPr>
              <a:t>seed1=A1=(2,10), seed2=A4=(5,8), seed3=A7=(1,2</a:t>
            </a:r>
            <a:r>
              <a:rPr lang="en-IN" dirty="0" smtClean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7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epoch1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934"/>
            <a:ext cx="2691809" cy="1743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09" y="1899933"/>
            <a:ext cx="2691808" cy="1743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819" y="1899933"/>
            <a:ext cx="2691807" cy="1743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626" y="1768256"/>
            <a:ext cx="2691809" cy="187541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38200" y="4026445"/>
            <a:ext cx="2521688" cy="1743741"/>
            <a:chOff x="838200" y="3143620"/>
            <a:chExt cx="4827058" cy="1994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3143620"/>
              <a:ext cx="3455157" cy="7367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880401"/>
              <a:ext cx="4827058" cy="12576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530009" y="4026445"/>
            <a:ext cx="2691808" cy="1743741"/>
            <a:chOff x="4343016" y="3073312"/>
            <a:chExt cx="4827058" cy="18927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3016" y="3073312"/>
              <a:ext cx="3505968" cy="7113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43016" y="3784687"/>
              <a:ext cx="4827058" cy="118139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8909" y="4026444"/>
            <a:ext cx="2817626" cy="1743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626" y="4026444"/>
            <a:ext cx="2691809" cy="17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2" y="745859"/>
            <a:ext cx="10258177" cy="2159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68" y="2773171"/>
            <a:ext cx="4638782" cy="323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14" y="2905391"/>
            <a:ext cx="4638782" cy="31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0" y="1825625"/>
            <a:ext cx="10219660" cy="35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23" y="1287384"/>
            <a:ext cx="5020340" cy="4889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12" y="1356218"/>
            <a:ext cx="4882117" cy="48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 of K-means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algorithm is sensitive to </a:t>
            </a:r>
            <a:r>
              <a:rPr lang="en-IN" b="1" dirty="0" smtClean="0"/>
              <a:t>outliers – </a:t>
            </a:r>
            <a:r>
              <a:rPr lang="en-IN" dirty="0" smtClean="0"/>
              <a:t>as the mean is easily influenced by the extreme values.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6" y="2147597"/>
            <a:ext cx="7674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Sensitive to initial seeds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76" y="1825625"/>
            <a:ext cx="8370184" cy="42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20" y="206274"/>
            <a:ext cx="10998558" cy="1325563"/>
          </a:xfrm>
        </p:spPr>
        <p:txBody>
          <a:bodyPr/>
          <a:lstStyle/>
          <a:p>
            <a:r>
              <a:rPr lang="en-IN" b="1" dirty="0" smtClean="0">
                <a:latin typeface="Garamond" panose="02020404030301010803" pitchFamily="18" charset="0"/>
              </a:rPr>
              <a:t>K-</a:t>
            </a:r>
            <a:r>
              <a:rPr lang="en-IN" b="1" dirty="0" err="1" smtClean="0">
                <a:latin typeface="Garamond" panose="02020404030301010803" pitchFamily="18" charset="0"/>
              </a:rPr>
              <a:t>medoids</a:t>
            </a:r>
            <a:r>
              <a:rPr lang="en-IN" b="1" dirty="0" smtClean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(</a:t>
            </a:r>
            <a:r>
              <a:rPr lang="en-IN" b="1" dirty="0" smtClean="0">
                <a:latin typeface="Garamond" panose="02020404030301010803" pitchFamily="18" charset="0"/>
              </a:rPr>
              <a:t>partitioning around </a:t>
            </a:r>
            <a:r>
              <a:rPr lang="en-IN" b="1" dirty="0" err="1" smtClean="0">
                <a:latin typeface="Garamond" panose="02020404030301010803" pitchFamily="18" charset="0"/>
              </a:rPr>
              <a:t>medoids</a:t>
            </a:r>
            <a:r>
              <a:rPr lang="en-IN" b="1" dirty="0" smtClean="0">
                <a:latin typeface="Garamond" panose="02020404030301010803" pitchFamily="18" charset="0"/>
              </a:rPr>
              <a:t>(PAM)) Algorithm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280338"/>
          </a:xfrm>
        </p:spPr>
        <p:txBody>
          <a:bodyPr>
            <a:normAutofit/>
          </a:bodyPr>
          <a:lstStyle/>
          <a:p>
            <a:pPr algn="just"/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-</a:t>
            </a:r>
            <a:r>
              <a:rPr lang="en-IN" dirty="0" err="1">
                <a:latin typeface="Garamond" panose="02020404030301010803" pitchFamily="18" charset="0"/>
              </a:rPr>
              <a:t>medoids</a:t>
            </a:r>
            <a:r>
              <a:rPr lang="en-IN" dirty="0">
                <a:latin typeface="Garamond" panose="02020404030301010803" pitchFamily="18" charset="0"/>
              </a:rPr>
              <a:t> uses an actual point in the cluster to represent it. </a:t>
            </a:r>
            <a:endParaRPr lang="en-IN" dirty="0" smtClean="0">
              <a:latin typeface="Garamond" panose="02020404030301010803" pitchFamily="18" charset="0"/>
            </a:endParaRPr>
          </a:p>
          <a:p>
            <a:pPr algn="just"/>
            <a:r>
              <a:rPr lang="en-IN" dirty="0" err="1" smtClean="0">
                <a:latin typeface="Garamond" panose="02020404030301010803" pitchFamily="18" charset="0"/>
              </a:rPr>
              <a:t>Medoid</a:t>
            </a:r>
            <a:r>
              <a:rPr lang="en-IN" dirty="0" smtClean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is the most centrally located object of the cluster, with minimum sum of distances to other points. </a:t>
            </a:r>
            <a:endParaRPr lang="en-IN" dirty="0" smtClean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 smtClean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 smtClean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Mean is greatly influenced by the outlier and thus cannot represent the correct cluster </a:t>
            </a:r>
            <a:r>
              <a:rPr lang="en-IN" dirty="0" err="1">
                <a:latin typeface="Garamond" panose="02020404030301010803" pitchFamily="18" charset="0"/>
              </a:rPr>
              <a:t>center</a:t>
            </a:r>
            <a:r>
              <a:rPr lang="en-IN" dirty="0">
                <a:latin typeface="Garamond" panose="02020404030301010803" pitchFamily="18" charset="0"/>
              </a:rPr>
              <a:t>, while </a:t>
            </a:r>
            <a:r>
              <a:rPr lang="en-IN" dirty="0" err="1">
                <a:latin typeface="Garamond" panose="02020404030301010803" pitchFamily="18" charset="0"/>
              </a:rPr>
              <a:t>medoid</a:t>
            </a:r>
            <a:r>
              <a:rPr lang="en-IN" dirty="0">
                <a:latin typeface="Garamond" panose="02020404030301010803" pitchFamily="18" charset="0"/>
              </a:rPr>
              <a:t> is robust to the outlier and correctly represents the cluster </a:t>
            </a:r>
            <a:r>
              <a:rPr lang="en-IN" dirty="0" err="1">
                <a:latin typeface="Garamond" panose="02020404030301010803" pitchFamily="18" charset="0"/>
              </a:rPr>
              <a:t>center</a:t>
            </a:r>
            <a:r>
              <a:rPr lang="en-IN" dirty="0">
                <a:latin typeface="Garamond" panose="02020404030301010803" pitchFamily="18" charset="0"/>
              </a:rPr>
              <a:t>.</a:t>
            </a:r>
            <a:endParaRPr lang="en-IN" dirty="0" smtClean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K-Medoids Clustering. Figure 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00" y="2959681"/>
            <a:ext cx="6077799" cy="248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Hierarchical Agglomerative </a:t>
            </a:r>
            <a:r>
              <a:rPr lang="en-IN" dirty="0" smtClean="0">
                <a:latin typeface="Garamond" panose="02020404030301010803" pitchFamily="18" charset="0"/>
              </a:rPr>
              <a:t>Clustering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Garamond" panose="02020404030301010803" pitchFamily="18" charset="0"/>
              </a:rPr>
              <a:t>This type of clustering works </a:t>
            </a:r>
            <a:r>
              <a:rPr lang="en-IN" dirty="0">
                <a:latin typeface="Garamond" panose="02020404030301010803" pitchFamily="18" charset="0"/>
              </a:rPr>
              <a:t>by grouping data objects into a hierarchy or “tree” of clusters</a:t>
            </a:r>
            <a:r>
              <a:rPr lang="en-IN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Representing data objects in the form of a hierarchy is useful for data </a:t>
            </a:r>
            <a:r>
              <a:rPr lang="en-IN" dirty="0" smtClean="0">
                <a:latin typeface="Garamond" panose="02020404030301010803" pitchFamily="18" charset="0"/>
              </a:rPr>
              <a:t>summarization and </a:t>
            </a:r>
            <a:r>
              <a:rPr lang="en-IN" dirty="0">
                <a:latin typeface="Garamond" panose="02020404030301010803" pitchFamily="18" charset="0"/>
              </a:rPr>
              <a:t>visualization</a:t>
            </a:r>
            <a:r>
              <a:rPr lang="en-IN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IN" dirty="0" smtClean="0">
                <a:latin typeface="Garamond" panose="02020404030301010803" pitchFamily="18" charset="0"/>
              </a:rPr>
              <a:t>E.g. </a:t>
            </a:r>
            <a:r>
              <a:rPr lang="en-IN" dirty="0">
                <a:latin typeface="Garamond" panose="02020404030301010803" pitchFamily="18" charset="0"/>
              </a:rPr>
              <a:t>handwritten character </a:t>
            </a:r>
            <a:r>
              <a:rPr lang="en-IN" dirty="0" smtClean="0">
                <a:latin typeface="Garamond" panose="02020404030301010803" pitchFamily="18" charset="0"/>
              </a:rPr>
              <a:t>recognition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hierarchical partitioning can be continued recursively until a desired granularity </a:t>
            </a:r>
            <a:r>
              <a:rPr lang="en-IN" dirty="0" smtClean="0">
                <a:latin typeface="Garamond" panose="02020404030301010803" pitchFamily="18" charset="0"/>
              </a:rPr>
              <a:t>is reached.</a:t>
            </a:r>
          </a:p>
          <a:p>
            <a:pPr algn="just"/>
            <a:endParaRPr lang="en-IN" dirty="0" smtClean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785095"/>
            <a:ext cx="5420933" cy="4351338"/>
          </a:xfrm>
        </p:spPr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An </a:t>
            </a:r>
            <a:r>
              <a:rPr lang="en-IN" b="1" dirty="0" smtClean="0">
                <a:latin typeface="Garamond" panose="02020404030301010803" pitchFamily="18" charset="0"/>
              </a:rPr>
              <a:t>hierarchical agglomerative </a:t>
            </a:r>
            <a:r>
              <a:rPr lang="en-IN" b="1" dirty="0">
                <a:latin typeface="Garamond" panose="02020404030301010803" pitchFamily="18" charset="0"/>
              </a:rPr>
              <a:t>approach </a:t>
            </a:r>
            <a:r>
              <a:rPr lang="en-IN" dirty="0">
                <a:latin typeface="Garamond" panose="02020404030301010803" pitchFamily="18" charset="0"/>
              </a:rPr>
              <a:t>uses a bottom-up strategy. </a:t>
            </a:r>
            <a:endParaRPr lang="en-IN" dirty="0" smtClean="0">
              <a:latin typeface="Garamond" panose="02020404030301010803" pitchFamily="18" charset="0"/>
            </a:endParaRPr>
          </a:p>
          <a:p>
            <a:pPr algn="just"/>
            <a:r>
              <a:rPr lang="en-IN" dirty="0" smtClean="0">
                <a:latin typeface="Garamond" panose="02020404030301010803" pitchFamily="18" charset="0"/>
              </a:rPr>
              <a:t>It typically  starts </a:t>
            </a:r>
            <a:r>
              <a:rPr lang="en-IN" dirty="0">
                <a:latin typeface="Garamond" panose="02020404030301010803" pitchFamily="18" charset="0"/>
              </a:rPr>
              <a:t>by letting each object form its own cluster and iteratively merges </a:t>
            </a:r>
            <a:r>
              <a:rPr lang="en-IN" dirty="0" smtClean="0">
                <a:latin typeface="Garamond" panose="02020404030301010803" pitchFamily="18" charset="0"/>
              </a:rPr>
              <a:t>clusters into </a:t>
            </a:r>
            <a:r>
              <a:rPr lang="en-IN" dirty="0">
                <a:latin typeface="Garamond" panose="02020404030301010803" pitchFamily="18" charset="0"/>
              </a:rPr>
              <a:t>larger and larger clusters, until all the objects are in a single cluster or certain </a:t>
            </a:r>
            <a:r>
              <a:rPr lang="en-IN" dirty="0" smtClean="0">
                <a:latin typeface="Garamond" panose="02020404030301010803" pitchFamily="18" charset="0"/>
              </a:rPr>
              <a:t>termination conditions </a:t>
            </a:r>
            <a:r>
              <a:rPr lang="en-IN" dirty="0">
                <a:latin typeface="Garamond" panose="02020404030301010803" pitchFamily="18" charset="0"/>
              </a:rPr>
              <a:t>are satisfied.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63" y="1397948"/>
            <a:ext cx="4991637" cy="343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597" y="5012783"/>
            <a:ext cx="1676767" cy="4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r>
              <a:rPr lang="en-IN" dirty="0"/>
              <a:t>to clustering</a:t>
            </a:r>
          </a:p>
          <a:p>
            <a:r>
              <a:rPr lang="en-IN" dirty="0" smtClean="0"/>
              <a:t>K-means</a:t>
            </a:r>
          </a:p>
          <a:p>
            <a:r>
              <a:rPr lang="en-IN" dirty="0" smtClean="0"/>
              <a:t>Examples related to </a:t>
            </a:r>
            <a:r>
              <a:rPr lang="en-IN" dirty="0"/>
              <a:t>K</a:t>
            </a:r>
            <a:r>
              <a:rPr lang="en-IN" dirty="0" smtClean="0"/>
              <a:t>-means clustering</a:t>
            </a:r>
          </a:p>
          <a:p>
            <a:r>
              <a:rPr lang="en-IN" dirty="0" smtClean="0"/>
              <a:t>Clustering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7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Garamond" panose="02020404030301010803" pitchFamily="18" charset="0"/>
              </a:rPr>
              <a:t>Dendrogram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A </a:t>
            </a:r>
            <a:r>
              <a:rPr lang="en-IN" dirty="0">
                <a:latin typeface="Garamond" panose="02020404030301010803" pitchFamily="18" charset="0"/>
              </a:rPr>
              <a:t>tree that shows how clusters are merged/split </a:t>
            </a:r>
            <a:r>
              <a:rPr lang="en-IN" dirty="0" smtClean="0">
                <a:latin typeface="Garamond" panose="02020404030301010803" pitchFamily="18" charset="0"/>
              </a:rPr>
              <a:t>hierarchically. </a:t>
            </a:r>
            <a:endParaRPr lang="en-IN" dirty="0">
              <a:latin typeface="Garamond" panose="02020404030301010803" pitchFamily="18" charset="0"/>
            </a:endParaRPr>
          </a:p>
          <a:p>
            <a:r>
              <a:rPr lang="en-IN" dirty="0" smtClean="0">
                <a:latin typeface="Garamond" panose="02020404030301010803" pitchFamily="18" charset="0"/>
              </a:rPr>
              <a:t>Each </a:t>
            </a:r>
            <a:r>
              <a:rPr lang="en-IN" dirty="0">
                <a:latin typeface="Garamond" panose="02020404030301010803" pitchFamily="18" charset="0"/>
              </a:rPr>
              <a:t>node on the tree is a cluster; each leaf node is a singleton cluster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67" y="2735024"/>
            <a:ext cx="8078970" cy="34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Garamond" panose="02020404030301010803" pitchFamily="18" charset="0"/>
              </a:rPr>
              <a:t>Dendrogram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Garamond" panose="02020404030301010803" pitchFamily="18" charset="0"/>
              </a:rPr>
              <a:t>A </a:t>
            </a:r>
            <a:r>
              <a:rPr lang="en-IN" dirty="0">
                <a:latin typeface="Garamond" panose="02020404030301010803" pitchFamily="18" charset="0"/>
              </a:rPr>
              <a:t>clustering of the data objects is obtained by cutting the </a:t>
            </a:r>
            <a:r>
              <a:rPr lang="en-IN" i="1" dirty="0" err="1">
                <a:latin typeface="Garamond" panose="02020404030301010803" pitchFamily="18" charset="0"/>
              </a:rPr>
              <a:t>dendrogram</a:t>
            </a:r>
            <a:r>
              <a:rPr lang="en-IN" i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at the desired level, then each connected component forms a cluster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31" y="2614411"/>
            <a:ext cx="8841137" cy="4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Agglomerative Clusterin</a:t>
            </a:r>
            <a:r>
              <a:rPr lang="en-IN" dirty="0">
                <a:latin typeface="Garamond" panose="02020404030301010803" pitchFamily="18" charset="0"/>
              </a:rPr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Basic </a:t>
            </a:r>
            <a:r>
              <a:rPr lang="en-IN" dirty="0">
                <a:latin typeface="Garamond" panose="02020404030301010803" pitchFamily="18" charset="0"/>
              </a:rPr>
              <a:t>algorithm is straightforward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Compute </a:t>
            </a:r>
            <a:r>
              <a:rPr lang="en-IN" dirty="0">
                <a:latin typeface="Garamond" panose="02020404030301010803" pitchFamily="18" charset="0"/>
              </a:rPr>
              <a:t>the distance </a:t>
            </a:r>
            <a:r>
              <a:rPr lang="en-IN" dirty="0" smtClean="0">
                <a:latin typeface="Garamond" panose="02020404030301010803" pitchFamily="18" charset="0"/>
              </a:rPr>
              <a:t>matrix.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Let </a:t>
            </a:r>
            <a:r>
              <a:rPr lang="en-IN" dirty="0">
                <a:latin typeface="Garamond" panose="02020404030301010803" pitchFamily="18" charset="0"/>
              </a:rPr>
              <a:t>each data point be a </a:t>
            </a:r>
            <a:r>
              <a:rPr lang="en-IN" dirty="0" smtClean="0">
                <a:latin typeface="Garamond" panose="02020404030301010803" pitchFamily="18" charset="0"/>
              </a:rPr>
              <a:t>cluster.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latin typeface="Garamond" panose="02020404030301010803" pitchFamily="18" charset="0"/>
              </a:rPr>
              <a:t>Repeat </a:t>
            </a:r>
            <a:endParaRPr lang="en-IN" dirty="0">
              <a:latin typeface="Garamond" panose="02020404030301010803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Merge </a:t>
            </a:r>
            <a:r>
              <a:rPr lang="en-IN" dirty="0">
                <a:latin typeface="Garamond" panose="02020404030301010803" pitchFamily="18" charset="0"/>
              </a:rPr>
              <a:t>the two closest clusters </a:t>
            </a:r>
            <a:endParaRPr lang="en-IN" dirty="0" smtClean="0">
              <a:latin typeface="Garamond" panose="02020404030301010803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Update </a:t>
            </a:r>
            <a:r>
              <a:rPr lang="en-IN" dirty="0">
                <a:latin typeface="Garamond" panose="02020404030301010803" pitchFamily="18" charset="0"/>
              </a:rPr>
              <a:t>the distance matrix </a:t>
            </a:r>
            <a:endParaRPr lang="en-IN" dirty="0" smtClean="0">
              <a:latin typeface="Garamond" panose="020204040303010108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Until</a:t>
            </a:r>
            <a:r>
              <a:rPr lang="en-IN" b="1" dirty="0" smtClean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only a single cluster remains </a:t>
            </a:r>
          </a:p>
        </p:txBody>
      </p:sp>
    </p:spTree>
    <p:extLst>
      <p:ext uri="{BB962C8B-B14F-4D97-AF65-F5344CB8AC3E}">
        <p14:creationId xmlns:p14="http://schemas.microsoft.com/office/powerpoint/2010/main" val="15855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Simple Example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6" y="2569275"/>
            <a:ext cx="8246080" cy="3607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36" y="2264400"/>
            <a:ext cx="3258354" cy="39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Distance Measures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50871" cy="851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672"/>
            <a:ext cx="9247626" cy="774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7911"/>
            <a:ext cx="8688704" cy="495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0161"/>
            <a:ext cx="7520048" cy="9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Example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Use Min distance to construct agglomerative clustering for the following.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26" y="3178954"/>
            <a:ext cx="4064891" cy="2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3" y="365125"/>
            <a:ext cx="3710707" cy="1843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" y="2596568"/>
            <a:ext cx="7855039" cy="254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683" y="2984014"/>
            <a:ext cx="2493117" cy="17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Hierarchical Clustering Summary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Hierarchical clustering should be treated with caution.</a:t>
            </a:r>
          </a:p>
          <a:p>
            <a:r>
              <a:rPr lang="en-IN" dirty="0" smtClean="0">
                <a:latin typeface="Garamond" panose="02020404030301010803" pitchFamily="18" charset="0"/>
              </a:rPr>
              <a:t>Different </a:t>
            </a:r>
            <a:r>
              <a:rPr lang="en-IN" dirty="0">
                <a:latin typeface="Garamond" panose="02020404030301010803" pitchFamily="18" charset="0"/>
              </a:rPr>
              <a:t>decisions about group similarities can lead to </a:t>
            </a:r>
            <a:r>
              <a:rPr lang="en-IN" dirty="0" smtClean="0">
                <a:latin typeface="Garamond" panose="02020404030301010803" pitchFamily="18" charset="0"/>
              </a:rPr>
              <a:t>vastly different </a:t>
            </a:r>
            <a:r>
              <a:rPr lang="en-IN" dirty="0" err="1">
                <a:latin typeface="Garamond" panose="02020404030301010803" pitchFamily="18" charset="0"/>
              </a:rPr>
              <a:t>dendrograms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r>
              <a:rPr lang="en-IN" dirty="0">
                <a:latin typeface="Garamond" panose="02020404030301010803" pitchFamily="18" charset="0"/>
              </a:rPr>
              <a:t>T</a:t>
            </a:r>
            <a:r>
              <a:rPr lang="en-IN" dirty="0" smtClean="0">
                <a:latin typeface="Garamond" panose="02020404030301010803" pitchFamily="18" charset="0"/>
              </a:rPr>
              <a:t>he </a:t>
            </a:r>
            <a:r>
              <a:rPr lang="en-IN" dirty="0">
                <a:latin typeface="Garamond" panose="02020404030301010803" pitchFamily="18" charset="0"/>
              </a:rPr>
              <a:t>algorithm imposes a hierarchical structure on the </a:t>
            </a:r>
            <a:r>
              <a:rPr lang="en-IN" dirty="0" smtClean="0">
                <a:latin typeface="Garamond" panose="02020404030301010803" pitchFamily="18" charset="0"/>
              </a:rPr>
              <a:t>data, even </a:t>
            </a:r>
            <a:r>
              <a:rPr lang="en-IN" dirty="0">
                <a:latin typeface="Garamond" panose="02020404030301010803" pitchFamily="18" charset="0"/>
              </a:rPr>
              <a:t>data for which such structure is not appropriate</a:t>
            </a:r>
            <a:r>
              <a:rPr lang="en-IN" dirty="0" smtClean="0">
                <a:latin typeface="Garamond" panose="02020404030301010803" pitchFamily="18" charset="0"/>
              </a:rPr>
              <a:t>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What is Clustering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Garamond" panose="02020404030301010803" pitchFamily="18" charset="0"/>
              </a:rPr>
              <a:t>The </a:t>
            </a:r>
            <a:r>
              <a:rPr lang="en-IN" dirty="0">
                <a:latin typeface="Garamond" panose="02020404030301010803" pitchFamily="18" charset="0"/>
              </a:rPr>
              <a:t>organization of </a:t>
            </a:r>
            <a:r>
              <a:rPr lang="en-IN" dirty="0" err="1">
                <a:latin typeface="Garamond" panose="02020404030301010803" pitchFamily="18" charset="0"/>
              </a:rPr>
              <a:t>unlabeled</a:t>
            </a:r>
            <a:r>
              <a:rPr lang="en-IN" dirty="0">
                <a:latin typeface="Garamond" panose="02020404030301010803" pitchFamily="18" charset="0"/>
              </a:rPr>
              <a:t> data into similarity groups called clusters.</a:t>
            </a:r>
          </a:p>
          <a:p>
            <a:pPr algn="just"/>
            <a:r>
              <a:rPr lang="en-IN" dirty="0" smtClean="0">
                <a:latin typeface="Garamond" panose="02020404030301010803" pitchFamily="18" charset="0"/>
              </a:rPr>
              <a:t>A </a:t>
            </a:r>
            <a:r>
              <a:rPr lang="en-IN" dirty="0">
                <a:latin typeface="Garamond" panose="02020404030301010803" pitchFamily="18" charset="0"/>
              </a:rPr>
              <a:t>cluster is a collection of data items which are “similar” between them, and “dissimilar” to data items in other clusters.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7" y="3801359"/>
            <a:ext cx="2947046" cy="2629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42" y="3568025"/>
            <a:ext cx="2845424" cy="27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Cluster Evaluation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>
                <a:latin typeface="Garamond" panose="02020404030301010803" pitchFamily="18" charset="0"/>
              </a:rPr>
              <a:t>Intra-cluster </a:t>
            </a:r>
            <a:r>
              <a:rPr lang="en-IN" b="1" dirty="0">
                <a:latin typeface="Garamond" panose="02020404030301010803" pitchFamily="18" charset="0"/>
              </a:rPr>
              <a:t>cohesion</a:t>
            </a:r>
            <a:r>
              <a:rPr lang="en-IN" dirty="0">
                <a:latin typeface="Garamond" panose="02020404030301010803" pitchFamily="18" charset="0"/>
              </a:rPr>
              <a:t>(compactness):</a:t>
            </a:r>
          </a:p>
          <a:p>
            <a:pPr lvl="1" algn="just"/>
            <a:r>
              <a:rPr lang="en-IN" dirty="0" smtClean="0">
                <a:latin typeface="Garamond" panose="02020404030301010803" pitchFamily="18" charset="0"/>
              </a:rPr>
              <a:t>Cohesion </a:t>
            </a:r>
            <a:r>
              <a:rPr lang="en-IN" dirty="0">
                <a:latin typeface="Garamond" panose="02020404030301010803" pitchFamily="18" charset="0"/>
              </a:rPr>
              <a:t>measures how near the data points in a cluster are to the cluster centroid. </a:t>
            </a:r>
          </a:p>
          <a:p>
            <a:pPr lvl="1" algn="just"/>
            <a:r>
              <a:rPr lang="en-IN" dirty="0" smtClean="0">
                <a:latin typeface="Garamond" panose="02020404030301010803" pitchFamily="18" charset="0"/>
              </a:rPr>
              <a:t>Sum </a:t>
            </a:r>
            <a:r>
              <a:rPr lang="en-IN" dirty="0">
                <a:latin typeface="Garamond" panose="02020404030301010803" pitchFamily="18" charset="0"/>
              </a:rPr>
              <a:t>of squared error (SSE) is a commonly used measure. </a:t>
            </a:r>
          </a:p>
          <a:p>
            <a:pPr algn="just"/>
            <a:r>
              <a:rPr lang="en-IN" b="1" dirty="0" smtClean="0">
                <a:latin typeface="Garamond" panose="02020404030301010803" pitchFamily="18" charset="0"/>
              </a:rPr>
              <a:t>Inter-cluster </a:t>
            </a:r>
            <a:r>
              <a:rPr lang="en-IN" b="1" dirty="0">
                <a:latin typeface="Garamond" panose="02020404030301010803" pitchFamily="18" charset="0"/>
              </a:rPr>
              <a:t>separation</a:t>
            </a:r>
            <a:r>
              <a:rPr lang="en-IN" dirty="0">
                <a:latin typeface="Garamond" panose="02020404030301010803" pitchFamily="18" charset="0"/>
              </a:rPr>
              <a:t>(isolation): </a:t>
            </a:r>
          </a:p>
          <a:p>
            <a:pPr lvl="1" algn="just"/>
            <a:r>
              <a:rPr lang="en-IN" dirty="0" smtClean="0">
                <a:latin typeface="Garamond" panose="02020404030301010803" pitchFamily="18" charset="0"/>
              </a:rPr>
              <a:t>Separation </a:t>
            </a:r>
            <a:r>
              <a:rPr lang="en-IN" dirty="0">
                <a:latin typeface="Garamond" panose="02020404030301010803" pitchFamily="18" charset="0"/>
              </a:rPr>
              <a:t>means that different cluster centroids should be far away from one another. </a:t>
            </a:r>
          </a:p>
          <a:p>
            <a:pPr algn="just"/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K-means Clustering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aramond" panose="02020404030301010803" pitchFamily="18" charset="0"/>
            </a:endParaRPr>
          </a:p>
          <a:p>
            <a:r>
              <a:rPr lang="en-IN" dirty="0">
                <a:latin typeface="Garamond" panose="02020404030301010803" pitchFamily="18" charset="0"/>
              </a:rPr>
              <a:t>K-means (</a:t>
            </a:r>
            <a:r>
              <a:rPr lang="en-IN" dirty="0" err="1">
                <a:latin typeface="Garamond" panose="02020404030301010803" pitchFamily="18" charset="0"/>
              </a:rPr>
              <a:t>MacQueen</a:t>
            </a:r>
            <a:r>
              <a:rPr lang="en-IN" dirty="0">
                <a:latin typeface="Garamond" panose="02020404030301010803" pitchFamily="18" charset="0"/>
              </a:rPr>
              <a:t>, 1967) is a </a:t>
            </a:r>
            <a:r>
              <a:rPr lang="en-IN" dirty="0" err="1" smtClean="0">
                <a:latin typeface="Garamond" panose="02020404030301010803" pitchFamily="18" charset="0"/>
              </a:rPr>
              <a:t>partitional</a:t>
            </a:r>
            <a:r>
              <a:rPr lang="en-IN" dirty="0" smtClean="0">
                <a:latin typeface="Garamond" panose="02020404030301010803" pitchFamily="18" charset="0"/>
              </a:rPr>
              <a:t> clustering algorithm.</a:t>
            </a:r>
            <a:endParaRPr lang="en-IN" dirty="0">
              <a:latin typeface="Garamond" panose="02020404030301010803" pitchFamily="18" charset="0"/>
            </a:endParaRPr>
          </a:p>
          <a:p>
            <a:r>
              <a:rPr lang="en-IN" dirty="0" smtClean="0">
                <a:latin typeface="Garamond" panose="02020404030301010803" pitchFamily="18" charset="0"/>
              </a:rPr>
              <a:t>Let </a:t>
            </a:r>
            <a:r>
              <a:rPr lang="en-IN" dirty="0">
                <a:latin typeface="Garamond" panose="02020404030301010803" pitchFamily="18" charset="0"/>
              </a:rPr>
              <a:t>the set of data points </a:t>
            </a:r>
            <a:r>
              <a:rPr lang="en-IN" i="1" dirty="0" smtClean="0">
                <a:latin typeface="Garamond" panose="02020404030301010803" pitchFamily="18" charset="0"/>
              </a:rPr>
              <a:t>D </a:t>
            </a:r>
            <a:r>
              <a:rPr lang="en-IN" dirty="0" smtClean="0">
                <a:latin typeface="Garamond" panose="02020404030301010803" pitchFamily="18" charset="0"/>
              </a:rPr>
              <a:t>be </a:t>
            </a:r>
            <a:r>
              <a:rPr lang="en-IN" dirty="0">
                <a:latin typeface="Garamond" panose="02020404030301010803" pitchFamily="18" charset="0"/>
              </a:rPr>
              <a:t>{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baseline="-25000" dirty="0">
                <a:latin typeface="Garamond" panose="02020404030301010803" pitchFamily="18" charset="0"/>
              </a:rPr>
              <a:t>1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baseline="-25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, …, </a:t>
            </a:r>
            <a:r>
              <a:rPr lang="en-IN" b="1" dirty="0" err="1">
                <a:latin typeface="Garamond" panose="02020404030301010803" pitchFamily="18" charset="0"/>
              </a:rPr>
              <a:t>x</a:t>
            </a:r>
            <a:r>
              <a:rPr lang="en-IN" baseline="-25000" dirty="0" err="1">
                <a:latin typeface="Garamond" panose="02020404030301010803" pitchFamily="18" charset="0"/>
              </a:rPr>
              <a:t>n</a:t>
            </a:r>
            <a:r>
              <a:rPr lang="en-IN" dirty="0">
                <a:latin typeface="Garamond" panose="02020404030301010803" pitchFamily="18" charset="0"/>
              </a:rPr>
              <a:t>}, </a:t>
            </a:r>
          </a:p>
          <a:p>
            <a:r>
              <a:rPr lang="en-IN" dirty="0">
                <a:latin typeface="Garamond" panose="02020404030301010803" pitchFamily="18" charset="0"/>
              </a:rPr>
              <a:t>where 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i="1" dirty="0">
                <a:latin typeface="Garamond" panose="02020404030301010803" pitchFamily="18" charset="0"/>
              </a:rPr>
              <a:t>i</a:t>
            </a:r>
            <a:r>
              <a:rPr lang="en-IN" dirty="0">
                <a:latin typeface="Garamond" panose="02020404030301010803" pitchFamily="18" charset="0"/>
              </a:rPr>
              <a:t>= (</a:t>
            </a:r>
            <a:r>
              <a:rPr lang="en-IN" i="1" dirty="0">
                <a:latin typeface="Garamond" panose="02020404030301010803" pitchFamily="18" charset="0"/>
              </a:rPr>
              <a:t>x</a:t>
            </a:r>
            <a:r>
              <a:rPr lang="en-IN" i="1" baseline="-25000" dirty="0">
                <a:latin typeface="Garamond" panose="02020404030301010803" pitchFamily="18" charset="0"/>
              </a:rPr>
              <a:t>i</a:t>
            </a:r>
            <a:r>
              <a:rPr lang="en-IN" baseline="-25000" dirty="0">
                <a:latin typeface="Garamond" panose="02020404030301010803" pitchFamily="18" charset="0"/>
              </a:rPr>
              <a:t>1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r>
              <a:rPr lang="en-IN" i="1" dirty="0">
                <a:latin typeface="Garamond" panose="02020404030301010803" pitchFamily="18" charset="0"/>
              </a:rPr>
              <a:t>x</a:t>
            </a:r>
            <a:r>
              <a:rPr lang="en-IN" i="1" baseline="-25000" dirty="0">
                <a:latin typeface="Garamond" panose="02020404030301010803" pitchFamily="18" charset="0"/>
              </a:rPr>
              <a:t>i</a:t>
            </a:r>
            <a:r>
              <a:rPr lang="en-IN" baseline="-25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, …, </a:t>
            </a:r>
            <a:r>
              <a:rPr lang="en-IN" i="1" dirty="0" err="1">
                <a:latin typeface="Garamond" panose="02020404030301010803" pitchFamily="18" charset="0"/>
              </a:rPr>
              <a:t>x</a:t>
            </a:r>
            <a:r>
              <a:rPr lang="en-IN" i="1" baseline="-25000" dirty="0" err="1">
                <a:latin typeface="Garamond" panose="02020404030301010803" pitchFamily="18" charset="0"/>
              </a:rPr>
              <a:t>ir</a:t>
            </a:r>
            <a:r>
              <a:rPr lang="en-IN" dirty="0">
                <a:latin typeface="Garamond" panose="02020404030301010803" pitchFamily="18" charset="0"/>
              </a:rPr>
              <a:t>) is a </a:t>
            </a:r>
            <a:r>
              <a:rPr lang="en-IN" dirty="0" smtClean="0">
                <a:latin typeface="Garamond" panose="02020404030301010803" pitchFamily="18" charset="0"/>
              </a:rPr>
              <a:t>vector in </a:t>
            </a:r>
            <a:r>
              <a:rPr lang="en-IN" i="1" dirty="0" smtClean="0">
                <a:latin typeface="Garamond" panose="02020404030301010803" pitchFamily="18" charset="0"/>
              </a:rPr>
              <a:t>X</a:t>
            </a:r>
            <a:r>
              <a:rPr lang="en-IN" dirty="0" smtClean="0">
                <a:latin typeface="Garamond" panose="02020404030301010803" pitchFamily="18" charset="0"/>
                <a:ea typeface="Cambria Math" panose="02040503050406030204" pitchFamily="18" charset="0"/>
              </a:rPr>
              <a:t>⊆</a:t>
            </a:r>
            <a:r>
              <a:rPr lang="en-IN" i="1" dirty="0" smtClean="0">
                <a:latin typeface="Garamond" panose="02020404030301010803" pitchFamily="18" charset="0"/>
              </a:rPr>
              <a:t>R</a:t>
            </a:r>
            <a:r>
              <a:rPr lang="en-IN" i="1" baseline="30000" dirty="0" smtClean="0">
                <a:latin typeface="Garamond" panose="02020404030301010803" pitchFamily="18" charset="0"/>
              </a:rPr>
              <a:t>r</a:t>
            </a:r>
            <a:r>
              <a:rPr lang="en-IN" dirty="0">
                <a:latin typeface="Garamond" panose="02020404030301010803" pitchFamily="18" charset="0"/>
              </a:rPr>
              <a:t>, and </a:t>
            </a:r>
            <a:r>
              <a:rPr lang="en-IN" i="1" dirty="0" smtClean="0">
                <a:latin typeface="Garamond" panose="02020404030301010803" pitchFamily="18" charset="0"/>
              </a:rPr>
              <a:t>r </a:t>
            </a:r>
            <a:r>
              <a:rPr lang="en-IN" dirty="0" smtClean="0">
                <a:latin typeface="Garamond" panose="02020404030301010803" pitchFamily="18" charset="0"/>
              </a:rPr>
              <a:t>is </a:t>
            </a:r>
            <a:r>
              <a:rPr lang="en-IN" dirty="0">
                <a:latin typeface="Garamond" panose="02020404030301010803" pitchFamily="18" charset="0"/>
              </a:rPr>
              <a:t>the number of dimensions. </a:t>
            </a:r>
          </a:p>
          <a:p>
            <a:r>
              <a:rPr lang="en-IN" dirty="0" smtClean="0">
                <a:latin typeface="Garamond" panose="02020404030301010803" pitchFamily="18" charset="0"/>
              </a:rPr>
              <a:t>The </a:t>
            </a:r>
            <a:r>
              <a:rPr lang="en-IN" i="1" dirty="0" smtClean="0">
                <a:latin typeface="Garamond" panose="02020404030301010803" pitchFamily="18" charset="0"/>
              </a:rPr>
              <a:t>K</a:t>
            </a:r>
            <a:r>
              <a:rPr lang="en-IN" dirty="0" smtClean="0">
                <a:latin typeface="Garamond" panose="02020404030301010803" pitchFamily="18" charset="0"/>
              </a:rPr>
              <a:t>-means </a:t>
            </a:r>
            <a:r>
              <a:rPr lang="en-IN" dirty="0">
                <a:latin typeface="Garamond" panose="02020404030301010803" pitchFamily="18" charset="0"/>
              </a:rPr>
              <a:t>algorithm partitions the given data into </a:t>
            </a:r>
            <a:r>
              <a:rPr lang="en-IN" i="1" dirty="0" smtClean="0">
                <a:latin typeface="Garamond" panose="02020404030301010803" pitchFamily="18" charset="0"/>
              </a:rPr>
              <a:t>k </a:t>
            </a:r>
            <a:r>
              <a:rPr lang="en-IN" dirty="0" smtClean="0">
                <a:latin typeface="Garamond" panose="02020404030301010803" pitchFamily="18" charset="0"/>
              </a:rPr>
              <a:t>clusters</a:t>
            </a:r>
            <a:r>
              <a:rPr lang="en-IN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IN" dirty="0" smtClean="0">
                <a:latin typeface="Garamond" panose="02020404030301010803" pitchFamily="18" charset="0"/>
              </a:rPr>
              <a:t>Each </a:t>
            </a:r>
            <a:r>
              <a:rPr lang="en-IN" dirty="0">
                <a:latin typeface="Garamond" panose="02020404030301010803" pitchFamily="18" charset="0"/>
              </a:rPr>
              <a:t>cluster has a cluster </a:t>
            </a:r>
            <a:r>
              <a:rPr lang="en-IN" b="1" dirty="0" err="1">
                <a:latin typeface="Garamond" panose="02020404030301010803" pitchFamily="18" charset="0"/>
              </a:rPr>
              <a:t>center</a:t>
            </a:r>
            <a:r>
              <a:rPr lang="en-IN" dirty="0">
                <a:latin typeface="Garamond" panose="02020404030301010803" pitchFamily="18" charset="0"/>
              </a:rPr>
              <a:t>, called </a:t>
            </a:r>
            <a:r>
              <a:rPr lang="en-IN" b="1" dirty="0">
                <a:latin typeface="Garamond" panose="02020404030301010803" pitchFamily="18" charset="0"/>
              </a:rPr>
              <a:t>centroid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IN" dirty="0" smtClean="0">
                <a:latin typeface="Garamond" panose="02020404030301010803" pitchFamily="18" charset="0"/>
              </a:rPr>
              <a:t>K is </a:t>
            </a:r>
            <a:r>
              <a:rPr lang="en-IN" dirty="0">
                <a:latin typeface="Garamond" panose="02020404030301010803" pitchFamily="18" charset="0"/>
              </a:rPr>
              <a:t>specified by the </a:t>
            </a:r>
            <a:r>
              <a:rPr lang="en-IN" dirty="0" smtClean="0">
                <a:latin typeface="Garamond" panose="02020404030301010803" pitchFamily="18" charset="0"/>
              </a:rPr>
              <a:t>user. </a:t>
            </a:r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K-means algorithm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aramond" panose="02020404030301010803" pitchFamily="18" charset="0"/>
            </a:endParaRPr>
          </a:p>
          <a:p>
            <a:r>
              <a:rPr lang="en-IN" dirty="0">
                <a:latin typeface="Garamond" panose="02020404030301010803" pitchFamily="18" charset="0"/>
              </a:rPr>
              <a:t>Given </a:t>
            </a:r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, the </a:t>
            </a:r>
            <a:r>
              <a:rPr lang="en-IN" i="1" dirty="0" smtClean="0">
                <a:latin typeface="Garamond" panose="02020404030301010803" pitchFamily="18" charset="0"/>
              </a:rPr>
              <a:t>k-means </a:t>
            </a:r>
            <a:r>
              <a:rPr lang="en-IN" dirty="0" smtClean="0">
                <a:latin typeface="Garamond" panose="02020404030301010803" pitchFamily="18" charset="0"/>
              </a:rPr>
              <a:t>algorithm </a:t>
            </a:r>
            <a:r>
              <a:rPr lang="en-IN" dirty="0">
                <a:latin typeface="Garamond" panose="02020404030301010803" pitchFamily="18" charset="0"/>
              </a:rPr>
              <a:t>works as follows: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Choose </a:t>
            </a:r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(random) data points (seeds) to be the initial centroids, cluster </a:t>
            </a:r>
            <a:r>
              <a:rPr lang="en-IN" dirty="0" err="1" smtClean="0">
                <a:latin typeface="Garamond" panose="02020404030301010803" pitchFamily="18" charset="0"/>
              </a:rPr>
              <a:t>centers</a:t>
            </a:r>
            <a:r>
              <a:rPr lang="en-IN" dirty="0" smtClean="0">
                <a:latin typeface="Garamond" panose="020204040303010108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Assign </a:t>
            </a:r>
            <a:r>
              <a:rPr lang="en-IN" dirty="0">
                <a:latin typeface="Garamond" panose="02020404030301010803" pitchFamily="18" charset="0"/>
              </a:rPr>
              <a:t>each data point to the closest </a:t>
            </a:r>
            <a:r>
              <a:rPr lang="en-IN" dirty="0" smtClean="0">
                <a:latin typeface="Garamond" panose="02020404030301010803" pitchFamily="18" charset="0"/>
              </a:rPr>
              <a:t>centroid.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Re-compute </a:t>
            </a:r>
            <a:r>
              <a:rPr lang="en-IN" dirty="0">
                <a:latin typeface="Garamond" panose="02020404030301010803" pitchFamily="18" charset="0"/>
              </a:rPr>
              <a:t>the </a:t>
            </a:r>
            <a:r>
              <a:rPr lang="en-IN" dirty="0" smtClean="0">
                <a:latin typeface="Garamond" panose="02020404030301010803" pitchFamily="18" charset="0"/>
              </a:rPr>
              <a:t>centroids using </a:t>
            </a:r>
            <a:r>
              <a:rPr lang="en-IN" dirty="0">
                <a:latin typeface="Garamond" panose="02020404030301010803" pitchFamily="18" charset="0"/>
              </a:rPr>
              <a:t>the current cluster </a:t>
            </a:r>
            <a:r>
              <a:rPr lang="en-IN" dirty="0" smtClean="0">
                <a:latin typeface="Garamond" panose="02020404030301010803" pitchFamily="18" charset="0"/>
              </a:rPr>
              <a:t>memberships.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Garamond" panose="02020404030301010803" pitchFamily="18" charset="0"/>
              </a:rPr>
              <a:t>If </a:t>
            </a:r>
            <a:r>
              <a:rPr lang="en-IN" dirty="0">
                <a:latin typeface="Garamond" panose="02020404030301010803" pitchFamily="18" charset="0"/>
              </a:rPr>
              <a:t>a convergence criterion is not met, repeat steps 2 and </a:t>
            </a:r>
            <a:r>
              <a:rPr lang="en-IN" dirty="0" smtClean="0">
                <a:latin typeface="Garamond" panose="02020404030301010803" pitchFamily="18" charset="0"/>
              </a:rPr>
              <a:t>3.</a:t>
            </a:r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K-means stopping criteria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85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no </a:t>
            </a:r>
            <a:r>
              <a:rPr lang="en-IN" dirty="0">
                <a:latin typeface="Garamond" panose="02020404030301010803" pitchFamily="18" charset="0"/>
              </a:rPr>
              <a:t>(or minimum) re-assignments of data points to different clusters, </a:t>
            </a:r>
            <a:r>
              <a:rPr lang="en-IN" i="1" dirty="0">
                <a:latin typeface="Garamond" panose="02020404030301010803" pitchFamily="18" charset="0"/>
              </a:rPr>
              <a:t>or</a:t>
            </a:r>
            <a:endParaRPr lang="en-IN" dirty="0">
              <a:latin typeface="Garamond" panose="02020404030301010803" pitchFamily="18" charset="0"/>
            </a:endParaRPr>
          </a:p>
          <a:p>
            <a:r>
              <a:rPr lang="en-IN" dirty="0" smtClean="0">
                <a:latin typeface="Garamond" panose="02020404030301010803" pitchFamily="18" charset="0"/>
              </a:rPr>
              <a:t>no </a:t>
            </a:r>
            <a:r>
              <a:rPr lang="en-IN" dirty="0">
                <a:latin typeface="Garamond" panose="02020404030301010803" pitchFamily="18" charset="0"/>
              </a:rPr>
              <a:t>(or minimum) change of centroids, or</a:t>
            </a:r>
          </a:p>
          <a:p>
            <a:r>
              <a:rPr lang="en-IN" dirty="0" smtClean="0">
                <a:latin typeface="Garamond" panose="02020404030301010803" pitchFamily="18" charset="0"/>
              </a:rPr>
              <a:t>minimum </a:t>
            </a:r>
            <a:r>
              <a:rPr lang="en-IN" dirty="0">
                <a:latin typeface="Garamond" panose="02020404030301010803" pitchFamily="18" charset="0"/>
              </a:rPr>
              <a:t>decrease in the </a:t>
            </a:r>
            <a:r>
              <a:rPr lang="en-IN" b="1" dirty="0">
                <a:latin typeface="Garamond" panose="02020404030301010803" pitchFamily="18" charset="0"/>
              </a:rPr>
              <a:t>sum of squared error</a:t>
            </a:r>
            <a:r>
              <a:rPr lang="en-IN" dirty="0">
                <a:latin typeface="Garamond" panose="02020404030301010803" pitchFamily="18" charset="0"/>
              </a:rPr>
              <a:t>(SSE), </a:t>
            </a:r>
            <a:endParaRPr lang="en-IN" dirty="0" smtClean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 smtClean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  <a:p>
            <a:pPr lvl="1"/>
            <a:r>
              <a:rPr lang="en-IN" i="1" dirty="0" smtClean="0">
                <a:latin typeface="Garamond" panose="02020404030301010803" pitchFamily="18" charset="0"/>
              </a:rPr>
              <a:t>C</a:t>
            </a:r>
            <a:r>
              <a:rPr lang="en-IN" i="1" baseline="-25000" dirty="0" smtClean="0">
                <a:latin typeface="Garamond" panose="02020404030301010803" pitchFamily="18" charset="0"/>
              </a:rPr>
              <a:t>j</a:t>
            </a:r>
            <a:r>
              <a:rPr lang="en-IN" i="1" dirty="0" smtClean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is </a:t>
            </a:r>
            <a:r>
              <a:rPr lang="en-IN" dirty="0">
                <a:latin typeface="Garamond" panose="02020404030301010803" pitchFamily="18" charset="0"/>
              </a:rPr>
              <a:t>the </a:t>
            </a:r>
            <a:r>
              <a:rPr lang="en-IN" i="1" dirty="0" err="1" smtClean="0">
                <a:latin typeface="Garamond" panose="02020404030301010803" pitchFamily="18" charset="0"/>
              </a:rPr>
              <a:t>j</a:t>
            </a:r>
            <a:r>
              <a:rPr lang="en-IN" dirty="0" err="1" smtClean="0">
                <a:latin typeface="Garamond" panose="02020404030301010803" pitchFamily="18" charset="0"/>
              </a:rPr>
              <a:t>th</a:t>
            </a:r>
            <a:r>
              <a:rPr lang="en-IN" dirty="0" smtClean="0">
                <a:latin typeface="Garamond" panose="02020404030301010803" pitchFamily="18" charset="0"/>
              </a:rPr>
              <a:t> cluster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endParaRPr lang="en-IN" dirty="0" smtClean="0">
              <a:latin typeface="Garamond" panose="02020404030301010803" pitchFamily="18" charset="0"/>
            </a:endParaRPr>
          </a:p>
          <a:p>
            <a:pPr lvl="1"/>
            <a:r>
              <a:rPr lang="en-IN" b="1" dirty="0" smtClean="0">
                <a:latin typeface="Garamond" panose="02020404030301010803" pitchFamily="18" charset="0"/>
              </a:rPr>
              <a:t>m</a:t>
            </a:r>
            <a:r>
              <a:rPr lang="en-IN" i="1" baseline="-25000" dirty="0" smtClean="0">
                <a:latin typeface="Garamond" panose="02020404030301010803" pitchFamily="18" charset="0"/>
              </a:rPr>
              <a:t>j</a:t>
            </a:r>
            <a:r>
              <a:rPr lang="en-IN" i="1" dirty="0" smtClean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is </a:t>
            </a:r>
            <a:r>
              <a:rPr lang="en-IN" dirty="0">
                <a:latin typeface="Garamond" panose="02020404030301010803" pitchFamily="18" charset="0"/>
              </a:rPr>
              <a:t>the centroid of cluster </a:t>
            </a:r>
            <a:r>
              <a:rPr lang="en-IN" i="1" dirty="0" smtClean="0">
                <a:latin typeface="Garamond" panose="02020404030301010803" pitchFamily="18" charset="0"/>
              </a:rPr>
              <a:t>C</a:t>
            </a:r>
            <a:r>
              <a:rPr lang="en-IN" i="1" baseline="-25000" dirty="0" smtClean="0">
                <a:latin typeface="Garamond" panose="02020404030301010803" pitchFamily="18" charset="0"/>
              </a:rPr>
              <a:t>j</a:t>
            </a:r>
            <a:r>
              <a:rPr lang="en-IN" i="1" dirty="0" smtClean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(</a:t>
            </a:r>
            <a:r>
              <a:rPr lang="en-IN" dirty="0">
                <a:latin typeface="Garamond" panose="02020404030301010803" pitchFamily="18" charset="0"/>
              </a:rPr>
              <a:t>the mean vector of all the data points in </a:t>
            </a:r>
            <a:r>
              <a:rPr lang="en-IN" i="1" dirty="0">
                <a:latin typeface="Garamond" panose="02020404030301010803" pitchFamily="18" charset="0"/>
              </a:rPr>
              <a:t>C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dirty="0">
                <a:latin typeface="Garamond" panose="02020404030301010803" pitchFamily="18" charset="0"/>
              </a:rPr>
              <a:t>), </a:t>
            </a:r>
            <a:endParaRPr lang="en-IN" dirty="0" smtClean="0">
              <a:latin typeface="Garamond" panose="02020404030301010803" pitchFamily="18" charset="0"/>
            </a:endParaRPr>
          </a:p>
          <a:p>
            <a:pPr lvl="1"/>
            <a:r>
              <a:rPr lang="en-IN" i="1" dirty="0" smtClean="0">
                <a:latin typeface="Garamond" panose="02020404030301010803" pitchFamily="18" charset="0"/>
              </a:rPr>
              <a:t>d</a:t>
            </a:r>
            <a:r>
              <a:rPr lang="en-IN" dirty="0" smtClean="0">
                <a:latin typeface="Garamond" panose="02020404030301010803" pitchFamily="18" charset="0"/>
              </a:rPr>
              <a:t>(</a:t>
            </a:r>
            <a:r>
              <a:rPr lang="en-IN" b="1" dirty="0" smtClean="0">
                <a:latin typeface="Garamond" panose="02020404030301010803" pitchFamily="18" charset="0"/>
              </a:rPr>
              <a:t>x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r>
              <a:rPr lang="en-IN" b="1" dirty="0">
                <a:latin typeface="Garamond" panose="02020404030301010803" pitchFamily="18" charset="0"/>
              </a:rPr>
              <a:t>m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dirty="0">
                <a:latin typeface="Garamond" panose="02020404030301010803" pitchFamily="18" charset="0"/>
              </a:rPr>
              <a:t>) is the </a:t>
            </a:r>
            <a:r>
              <a:rPr lang="en-IN" dirty="0" smtClean="0">
                <a:latin typeface="Garamond" panose="02020404030301010803" pitchFamily="18" charset="0"/>
              </a:rPr>
              <a:t>(Euclidian) </a:t>
            </a:r>
            <a:r>
              <a:rPr lang="en-IN" dirty="0">
                <a:latin typeface="Garamond" panose="02020404030301010803" pitchFamily="18" charset="0"/>
              </a:rPr>
              <a:t>distance between data point </a:t>
            </a:r>
            <a:r>
              <a:rPr lang="en-IN" b="1" dirty="0" smtClean="0">
                <a:latin typeface="Garamond" panose="02020404030301010803" pitchFamily="18" charset="0"/>
              </a:rPr>
              <a:t>x </a:t>
            </a:r>
            <a:r>
              <a:rPr lang="en-IN" dirty="0" smtClean="0">
                <a:latin typeface="Garamond" panose="02020404030301010803" pitchFamily="18" charset="0"/>
              </a:rPr>
              <a:t>and </a:t>
            </a:r>
            <a:r>
              <a:rPr lang="en-IN" dirty="0">
                <a:latin typeface="Garamond" panose="02020404030301010803" pitchFamily="18" charset="0"/>
              </a:rPr>
              <a:t>centroid </a:t>
            </a:r>
            <a:r>
              <a:rPr lang="en-IN" b="1" dirty="0" smtClean="0">
                <a:latin typeface="Garamond" panose="02020404030301010803" pitchFamily="18" charset="0"/>
              </a:rPr>
              <a:t>m</a:t>
            </a:r>
            <a:r>
              <a:rPr lang="en-IN" i="1" baseline="-25000" dirty="0" smtClean="0">
                <a:latin typeface="Garamond" panose="02020404030301010803" pitchFamily="18" charset="0"/>
              </a:rPr>
              <a:t>j</a:t>
            </a:r>
            <a:r>
              <a:rPr lang="en-IN" dirty="0" smtClean="0">
                <a:latin typeface="Garamond" panose="02020404030301010803" pitchFamily="18" charset="0"/>
              </a:rPr>
              <a:t>. </a:t>
            </a:r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91" y="3402907"/>
            <a:ext cx="4284921" cy="9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Example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Use the k-means algorithm and Euclidean distance to cluster the following 8 examples into 3 clusters:</a:t>
            </a:r>
          </a:p>
          <a:p>
            <a:r>
              <a:rPr lang="pt-BR" dirty="0">
                <a:latin typeface="Garamond" panose="02020404030301010803" pitchFamily="18" charset="0"/>
              </a:rPr>
              <a:t>A1=(2,10), A2=(2,5), A3=(8,4), A4=(5,8), A5=(7,5), A6=(6,4), A7=(1,2), A8=(4,9).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17" y="3367260"/>
            <a:ext cx="5528703" cy="30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Suppose that the initial seeds (</a:t>
            </a:r>
            <a:r>
              <a:rPr lang="en-IN" dirty="0" err="1">
                <a:latin typeface="Garamond" panose="02020404030301010803" pitchFamily="18" charset="0"/>
              </a:rPr>
              <a:t>centers</a:t>
            </a:r>
            <a:r>
              <a:rPr lang="en-IN" dirty="0">
                <a:latin typeface="Garamond" panose="02020404030301010803" pitchFamily="18" charset="0"/>
              </a:rPr>
              <a:t> of each cluster) are A1, A4 and A7. Run the k-means algorithm </a:t>
            </a:r>
            <a:r>
              <a:rPr lang="en-IN" dirty="0" smtClean="0">
                <a:latin typeface="Garamond" panose="02020404030301010803" pitchFamily="18" charset="0"/>
              </a:rPr>
              <a:t>for 1 </a:t>
            </a:r>
            <a:r>
              <a:rPr lang="en-IN" dirty="0">
                <a:latin typeface="Garamond" panose="02020404030301010803" pitchFamily="18" charset="0"/>
              </a:rPr>
              <a:t>epoch only. At the end of this epoch show: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	a</a:t>
            </a:r>
            <a:r>
              <a:rPr lang="en-IN" dirty="0">
                <a:latin typeface="Garamond" panose="02020404030301010803" pitchFamily="18" charset="0"/>
              </a:rPr>
              <a:t>) The new clusters (i.e. the examples belonging to each cluster)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	b</a:t>
            </a:r>
            <a:r>
              <a:rPr lang="en-IN" dirty="0">
                <a:latin typeface="Garamond" panose="02020404030301010803" pitchFamily="18" charset="0"/>
              </a:rPr>
              <a:t>) The </a:t>
            </a:r>
            <a:r>
              <a:rPr lang="en-IN" dirty="0" err="1">
                <a:latin typeface="Garamond" panose="02020404030301010803" pitchFamily="18" charset="0"/>
              </a:rPr>
              <a:t>centers</a:t>
            </a:r>
            <a:r>
              <a:rPr lang="en-IN" dirty="0">
                <a:latin typeface="Garamond" panose="02020404030301010803" pitchFamily="18" charset="0"/>
              </a:rPr>
              <a:t> of the new clusters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	c</a:t>
            </a:r>
            <a:r>
              <a:rPr lang="en-IN" dirty="0">
                <a:latin typeface="Garamond" panose="02020404030301010803" pitchFamily="18" charset="0"/>
              </a:rPr>
              <a:t>) Draw a 10 by 10 space with all the 8 points and show the clusters after the first epoch and the </a:t>
            </a:r>
            <a:r>
              <a:rPr lang="en-IN" dirty="0" smtClean="0">
                <a:latin typeface="Garamond" panose="02020404030301010803" pitchFamily="18" charset="0"/>
              </a:rPr>
              <a:t>new centroids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	d</a:t>
            </a:r>
            <a:r>
              <a:rPr lang="en-IN" dirty="0">
                <a:latin typeface="Garamond" panose="02020404030301010803" pitchFamily="18" charset="0"/>
              </a:rPr>
              <a:t>) How many more iterations are needed to converge? Draw the result for each epoch.</a:t>
            </a:r>
          </a:p>
        </p:txBody>
      </p:sp>
    </p:spTree>
    <p:extLst>
      <p:ext uri="{BB962C8B-B14F-4D97-AF65-F5344CB8AC3E}">
        <p14:creationId xmlns:p14="http://schemas.microsoft.com/office/powerpoint/2010/main" val="131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778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</vt:lpstr>
      <vt:lpstr>Cambria Math</vt:lpstr>
      <vt:lpstr>Garamond</vt:lpstr>
      <vt:lpstr>Office Theme</vt:lpstr>
      <vt:lpstr>Unsupervised Learning</vt:lpstr>
      <vt:lpstr>Outline</vt:lpstr>
      <vt:lpstr>What is Clustering</vt:lpstr>
      <vt:lpstr>Cluster Evaluation</vt:lpstr>
      <vt:lpstr>K-means Clustering</vt:lpstr>
      <vt:lpstr>K-means algorithm</vt:lpstr>
      <vt:lpstr>K-means stopping criteria</vt:lpstr>
      <vt:lpstr>Example</vt:lpstr>
      <vt:lpstr>PowerPoint Presentation</vt:lpstr>
      <vt:lpstr>PowerPoint Presentation</vt:lpstr>
      <vt:lpstr>epoch1</vt:lpstr>
      <vt:lpstr>PowerPoint Presentation</vt:lpstr>
      <vt:lpstr>PowerPoint Presentation</vt:lpstr>
      <vt:lpstr>PowerPoint Presentation</vt:lpstr>
      <vt:lpstr>Limitation of K-means</vt:lpstr>
      <vt:lpstr>Sensitive to initial seeds</vt:lpstr>
      <vt:lpstr>K-medoids (partitioning around medoids(PAM)) Algorithm</vt:lpstr>
      <vt:lpstr>Hierarchical Agglomerative Clustering</vt:lpstr>
      <vt:lpstr>PowerPoint Presentation</vt:lpstr>
      <vt:lpstr>Dendrogram</vt:lpstr>
      <vt:lpstr>Dendrogram</vt:lpstr>
      <vt:lpstr>Agglomerative Clustering</vt:lpstr>
      <vt:lpstr>PowerPoint Presentation</vt:lpstr>
      <vt:lpstr>Distance Measures</vt:lpstr>
      <vt:lpstr>Example</vt:lpstr>
      <vt:lpstr>PowerPoint Presentation</vt:lpstr>
      <vt:lpstr>Hierarchical Clustering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CSE10</dc:creator>
  <cp:lastModifiedBy>Microsoft account</cp:lastModifiedBy>
  <cp:revision>55</cp:revision>
  <dcterms:created xsi:type="dcterms:W3CDTF">2020-03-25T01:11:31Z</dcterms:created>
  <dcterms:modified xsi:type="dcterms:W3CDTF">2021-10-27T09:15:06Z</dcterms:modified>
</cp:coreProperties>
</file>