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eb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2" r:id="rId5"/>
    <p:sldId id="268" r:id="rId6"/>
    <p:sldId id="260" r:id="rId7"/>
    <p:sldId id="264" r:id="rId8"/>
    <p:sldId id="297" r:id="rId9"/>
    <p:sldId id="298" r:id="rId10"/>
    <p:sldId id="299" r:id="rId11"/>
    <p:sldId id="300" r:id="rId12"/>
    <p:sldId id="265" r:id="rId13"/>
    <p:sldId id="266" r:id="rId14"/>
    <p:sldId id="269" r:id="rId15"/>
    <p:sldId id="270" r:id="rId16"/>
    <p:sldId id="282" r:id="rId17"/>
    <p:sldId id="283" r:id="rId18"/>
    <p:sldId id="284" r:id="rId19"/>
    <p:sldId id="285" r:id="rId20"/>
    <p:sldId id="271" r:id="rId21"/>
    <p:sldId id="272" r:id="rId22"/>
    <p:sldId id="274" r:id="rId23"/>
    <p:sldId id="275" r:id="rId24"/>
    <p:sldId id="293" r:id="rId25"/>
    <p:sldId id="276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77" r:id="rId34"/>
    <p:sldId id="278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0D6AE-57EC-44CE-BE57-AC9F31FE96C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65F9A-D2B1-40FD-8D57-8E98F50FE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3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65F9A-D2B1-40FD-8D57-8E98F50FE7B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3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C13E6BE4-7B9F-49B3-8008-5294CE4238DC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143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DE49951E-A697-4949-93F2-90364BE9925D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3147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73619D40-A468-4B33-973A-D10C7179C765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220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2D8A4BC4-1EFD-4B4D-822C-78B8A1822B46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573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8B27FC-116B-45A1-85DD-E9EE23941BE9}" type="slidenum">
              <a:rPr lang="en-US">
                <a:latin typeface="Times New Roman" panose="02020603050405020304" pitchFamily="18" charset="0"/>
              </a:rPr>
              <a:pPr/>
              <a:t>25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852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2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7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30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3780B-C40C-4002-85D4-DBA919CD16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8688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08534-5B0E-421F-A27C-097A1D36D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1213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9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41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96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53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16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94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D4271-6525-4385-BE4E-53A601939B8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2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xture_mode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g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zy_learning" TargetMode="External"/><Relationship Id="rId2" Type="http://schemas.openxmlformats.org/officeDocument/2006/relationships/hyperlink" Target="https://en.wikipedia.org/wiki/Instance-based_lear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K – Nearest Neighbours Classifier / </a:t>
            </a:r>
            <a:r>
              <a:rPr lang="en-IN" dirty="0" err="1" smtClean="0"/>
              <a:t>Regressor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9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4670" y="1825625"/>
            <a:ext cx="61626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7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1601" y="1690686"/>
            <a:ext cx="4739242" cy="50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22" y="522070"/>
            <a:ext cx="7778044" cy="101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37" y="365125"/>
            <a:ext cx="6094726" cy="567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1-NN : B</a:t>
            </a:r>
          </a:p>
          <a:p>
            <a:r>
              <a:rPr lang="en-IN" dirty="0" smtClean="0"/>
              <a:t>K-NN: </a:t>
            </a:r>
          </a:p>
          <a:p>
            <a:pPr lvl="1"/>
            <a:r>
              <a:rPr lang="en-IN" dirty="0" smtClean="0"/>
              <a:t>3-NN : B</a:t>
            </a:r>
          </a:p>
          <a:p>
            <a:pPr lvl="1"/>
            <a:r>
              <a:rPr lang="en-IN" dirty="0" smtClean="0"/>
              <a:t>5-NN : A</a:t>
            </a:r>
          </a:p>
          <a:p>
            <a:r>
              <a:rPr lang="en-IN" dirty="0" smtClean="0"/>
              <a:t>Distance weighted k-NN</a:t>
            </a:r>
          </a:p>
          <a:p>
            <a:pPr lvl="1"/>
            <a:r>
              <a:rPr lang="en-IN" dirty="0" smtClean="0"/>
              <a:t>Distance weighted 3-NN: B</a:t>
            </a:r>
          </a:p>
          <a:p>
            <a:pPr lvl="1"/>
            <a:r>
              <a:rPr lang="en-IN" dirty="0" smtClean="0"/>
              <a:t>Distance weighted 19-NN: A</a:t>
            </a:r>
          </a:p>
        </p:txBody>
      </p:sp>
    </p:spTree>
    <p:extLst>
      <p:ext uri="{BB962C8B-B14F-4D97-AF65-F5344CB8AC3E}">
        <p14:creationId xmlns:p14="http://schemas.microsoft.com/office/powerpoint/2010/main" val="28778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choose the value of 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There is no straightforward method to calculate K. You P</a:t>
            </a:r>
            <a:r>
              <a:rPr lang="en-IN" dirty="0" smtClean="0"/>
              <a:t>lay </a:t>
            </a:r>
            <a:r>
              <a:rPr lang="en-IN" dirty="0"/>
              <a:t>around with different values to choose the optimal K for your problem and data.</a:t>
            </a:r>
          </a:p>
          <a:p>
            <a:pPr lvl="1"/>
            <a:r>
              <a:rPr lang="en-IN" b="1" dirty="0"/>
              <a:t>Thumb rule is k = </a:t>
            </a:r>
            <a:r>
              <a:rPr lang="en-IN" b="1" dirty="0" err="1" smtClean="0"/>
              <a:t>sqrt</a:t>
            </a:r>
            <a:r>
              <a:rPr lang="en-IN" b="1" dirty="0" smtClean="0"/>
              <a:t>(n), where n is the number of training examples.</a:t>
            </a:r>
            <a:endParaRPr lang="en-IN" dirty="0"/>
          </a:p>
          <a:p>
            <a:r>
              <a:rPr lang="en-IN" i="1" dirty="0"/>
              <a:t>But few points to be considered:</a:t>
            </a:r>
            <a:endParaRPr lang="en-IN" dirty="0"/>
          </a:p>
          <a:p>
            <a:pPr lvl="1"/>
            <a:r>
              <a:rPr lang="en-IN" dirty="0"/>
              <a:t>K value should be </a:t>
            </a:r>
            <a:r>
              <a:rPr lang="en-IN" dirty="0" smtClean="0"/>
              <a:t>odd.</a:t>
            </a:r>
            <a:endParaRPr lang="en-IN" dirty="0"/>
          </a:p>
          <a:p>
            <a:pPr lvl="1"/>
            <a:r>
              <a:rPr lang="en-IN" dirty="0"/>
              <a:t>K value must not be multiples of the number of </a:t>
            </a:r>
            <a:r>
              <a:rPr lang="en-IN" dirty="0" smtClean="0"/>
              <a:t>classes.</a:t>
            </a:r>
            <a:endParaRPr lang="en-IN" dirty="0"/>
          </a:p>
          <a:p>
            <a:pPr lvl="1"/>
            <a:r>
              <a:rPr lang="en-IN" dirty="0"/>
              <a:t>Should not be too small or too </a:t>
            </a:r>
            <a:r>
              <a:rPr lang="en-IN" dirty="0" smtClean="0"/>
              <a:t>large (too small – greater influence of noise, too high – biased towards highly probable class)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0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Naïve Bayes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Bayesian classifiers are statistical classifiers which predict class membership probabilities such as the probability that a given tuple belongs to a particular class.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518" y="3446538"/>
            <a:ext cx="2794612" cy="685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849" y="4443360"/>
            <a:ext cx="5030302" cy="7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Bayes’ Theorem: Basics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59690" y="1609859"/>
            <a:ext cx="11127346" cy="2311646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Total probability Theorem: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Bayes’ Theorem:</a:t>
            </a:r>
          </a:p>
          <a:p>
            <a:pPr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Let </a:t>
            </a:r>
            <a:r>
              <a:rPr lang="en-US" sz="2000" b="1" dirty="0" smtClean="0"/>
              <a:t>X</a:t>
            </a:r>
            <a:r>
              <a:rPr lang="en-US" sz="2000" dirty="0" smtClean="0"/>
              <a:t> be a data sample (“</a:t>
            </a:r>
            <a:r>
              <a:rPr lang="en-US" sz="2000" i="1" dirty="0" smtClean="0"/>
              <a:t>evidence</a:t>
            </a:r>
            <a:r>
              <a:rPr lang="en-US" sz="2000" dirty="0" smtClean="0"/>
              <a:t>”): class label is unknown</a:t>
            </a:r>
          </a:p>
          <a:p>
            <a:pPr lvl="1" eaLnBrk="1" hangingPunct="1"/>
            <a:r>
              <a:rPr lang="en-US" sz="2000" dirty="0" smtClean="0"/>
              <a:t>Let H be a </a:t>
            </a:r>
            <a:r>
              <a:rPr lang="en-US" sz="2000" i="1" dirty="0" smtClean="0"/>
              <a:t>hypothesis</a:t>
            </a:r>
            <a:r>
              <a:rPr lang="en-US" sz="2000" dirty="0" smtClean="0"/>
              <a:t> that X belongs to class C </a:t>
            </a:r>
          </a:p>
          <a:p>
            <a:pPr lvl="1" eaLnBrk="1" hangingPunct="1"/>
            <a:r>
              <a:rPr lang="en-US" sz="2000" dirty="0" smtClean="0"/>
              <a:t>Classification is to determine P(H|</a:t>
            </a:r>
            <a:r>
              <a:rPr lang="en-US" sz="2000" b="1" dirty="0" smtClean="0"/>
              <a:t>X</a:t>
            </a:r>
            <a:r>
              <a:rPr lang="en-US" sz="2000" dirty="0" smtClean="0"/>
              <a:t>), (i.e., </a:t>
            </a:r>
            <a:r>
              <a:rPr lang="en-US" sz="2000" i="1" dirty="0" smtClean="0"/>
              <a:t>posteriori probability): </a:t>
            </a:r>
            <a:r>
              <a:rPr lang="en-US" sz="2000" dirty="0" smtClean="0"/>
              <a:t> the probability that the hypothesis holds given the observed data sample </a:t>
            </a:r>
            <a:r>
              <a:rPr lang="en-US" sz="2000" b="1" dirty="0" smtClean="0"/>
              <a:t>X</a:t>
            </a:r>
          </a:p>
          <a:p>
            <a:pPr lvl="1" eaLnBrk="1" hangingPunct="1"/>
            <a:r>
              <a:rPr lang="en-US" sz="2000" dirty="0" smtClean="0"/>
              <a:t>P(H) (</a:t>
            </a:r>
            <a:r>
              <a:rPr lang="en-US" sz="2000" i="1" dirty="0" smtClean="0"/>
              <a:t>prior probability</a:t>
            </a:r>
            <a:r>
              <a:rPr lang="en-US" sz="2000" dirty="0" smtClean="0"/>
              <a:t>): the initial probability</a:t>
            </a:r>
          </a:p>
          <a:p>
            <a:pPr lvl="2" eaLnBrk="1" hangingPunct="1"/>
            <a:r>
              <a:rPr lang="en-US" dirty="0"/>
              <a:t>E.g.,</a:t>
            </a:r>
            <a:r>
              <a:rPr lang="en-US" b="1" dirty="0"/>
              <a:t> X</a:t>
            </a:r>
            <a:r>
              <a:rPr lang="en-US" dirty="0"/>
              <a:t> will buy computer, regardless of age, income, …</a:t>
            </a:r>
          </a:p>
          <a:p>
            <a:pPr lvl="1" eaLnBrk="1" hangingPunct="1"/>
            <a:r>
              <a:rPr lang="en-US" sz="2000" dirty="0" smtClean="0"/>
              <a:t>P(</a:t>
            </a:r>
            <a:r>
              <a:rPr lang="en-US" sz="2000" b="1" dirty="0" smtClean="0"/>
              <a:t>X</a:t>
            </a:r>
            <a:r>
              <a:rPr lang="en-US" sz="2000" dirty="0" smtClean="0"/>
              <a:t>): probability that sample data is observed</a:t>
            </a:r>
          </a:p>
          <a:p>
            <a:pPr lvl="1" eaLnBrk="1" hangingPunct="1"/>
            <a:r>
              <a:rPr lang="en-US" sz="2000" dirty="0" smtClean="0"/>
              <a:t>P(</a:t>
            </a:r>
            <a:r>
              <a:rPr lang="en-US" sz="2000" b="1" dirty="0" smtClean="0"/>
              <a:t>X</a:t>
            </a:r>
            <a:r>
              <a:rPr lang="en-US" sz="2000" dirty="0" smtClean="0"/>
              <a:t>|H) (likelihood): the probability of observing the sample </a:t>
            </a:r>
            <a:r>
              <a:rPr lang="en-US" sz="2000" b="1" dirty="0" smtClean="0"/>
              <a:t>X</a:t>
            </a:r>
            <a:r>
              <a:rPr lang="en-US" sz="2000" dirty="0" smtClean="0"/>
              <a:t>, given that the hypothesis holds</a:t>
            </a:r>
          </a:p>
          <a:p>
            <a:pPr lvl="2" eaLnBrk="1" hangingPunct="1"/>
            <a:r>
              <a:rPr lang="en-US" dirty="0"/>
              <a:t>E.g.,</a:t>
            </a:r>
            <a:r>
              <a:rPr lang="en-US" b="1" dirty="0"/>
              <a:t> </a:t>
            </a:r>
            <a:r>
              <a:rPr lang="en-US" dirty="0"/>
              <a:t>Given that</a:t>
            </a:r>
            <a:r>
              <a:rPr lang="en-US" b="1" dirty="0"/>
              <a:t> X</a:t>
            </a:r>
            <a:r>
              <a:rPr lang="en-US" dirty="0"/>
              <a:t> will buy computer, the prob. that X is 31..40, medium income</a:t>
            </a:r>
          </a:p>
        </p:txBody>
      </p:sp>
      <p:graphicFrame>
        <p:nvGraphicFramePr>
          <p:cNvPr id="90116" name="Object 1"/>
          <p:cNvGraphicFramePr>
            <a:graphicFrameLocks noChangeAspect="1"/>
          </p:cNvGraphicFramePr>
          <p:nvPr>
            <p:extLst/>
          </p:nvPr>
        </p:nvGraphicFramePr>
        <p:xfrm>
          <a:off x="2889161" y="1981200"/>
          <a:ext cx="2165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4" imgW="2476500" imgH="685800" progId="Equation.3">
                  <p:embed/>
                </p:oleObj>
              </mc:Choice>
              <mc:Fallback>
                <p:oleObj name="Equation" r:id="rId4" imgW="2476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161" y="1981200"/>
                        <a:ext cx="21653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577857"/>
              </p:ext>
            </p:extLst>
          </p:nvPr>
        </p:nvGraphicFramePr>
        <p:xfrm>
          <a:off x="3971836" y="2635440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6" imgW="4813300" imgH="558800" progId="Equation.3">
                  <p:embed/>
                </p:oleObj>
              </mc:Choice>
              <mc:Fallback>
                <p:oleObj name="Equation" r:id="rId6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836" y="2635440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3399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Based on Bayes’ Theorem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641474" y="1867437"/>
            <a:ext cx="9601781" cy="4095482"/>
          </a:xfrm>
        </p:spPr>
        <p:txBody>
          <a:bodyPr rtlCol="0">
            <a:normAutofit fontScale="85000" lnSpcReduction="20000"/>
          </a:bodyPr>
          <a:lstStyle/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training data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posteriori probability of a hypothesis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P(H|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follows the Bayes’ theorem</a:t>
            </a:r>
          </a:p>
          <a:p>
            <a:pPr marL="91440" indent="-91440" eaLnBrk="1" fontAlgn="auto" hangingPunct="1">
              <a:lnSpc>
                <a:spcPct val="120000"/>
              </a:lnSpc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Informally, this can be viewed as </a:t>
            </a:r>
          </a:p>
          <a:p>
            <a:pPr marL="384048" lvl="1" indent="-182880" eaLnBrk="1" fontAlgn="auto" hangingPunct="1">
              <a:lnSpc>
                <a:spcPct val="120000"/>
              </a:lnSpc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posteriori = likelihood x prior/evidence</a:t>
            </a: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belongs to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iff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probability P(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is the highest among all the P(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|X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for all the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</a:t>
            </a: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difficulty:  It requires initial knowledge of many probabilities, involving significant computational cost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/>
          </p:nvPr>
        </p:nvGraphicFramePr>
        <p:xfrm>
          <a:off x="2649826" y="2605826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826" y="2605826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4824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292" y="572312"/>
            <a:ext cx="96012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derive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osteriori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3076" y="1815922"/>
            <a:ext cx="9675633" cy="4393842"/>
          </a:xfrm>
        </p:spPr>
        <p:txBody>
          <a:bodyPr rtlCol="0">
            <a:normAutofit/>
          </a:bodyPr>
          <a:lstStyle/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 D be a training set of tuples and their associated class labels, and each tuple is represented by an n-D attribute vector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(x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x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…,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Suppose there are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C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…, C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is to derive the maximum posteriori, i.e., the maximal P(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can be derived from Bayes’ theorem</a:t>
            </a:r>
          </a:p>
          <a:p>
            <a:pPr marL="91440" indent="-91440" eaLnBrk="1" fontAlgn="auto" hangingPunct="1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 P(X) is constant for all classes, only                                        </a:t>
            </a:r>
          </a:p>
          <a:p>
            <a:pPr marL="91440" indent="-91440" eaLnBrk="1" fontAlgn="auto" hangingPunct="1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needs to be maximized</a:t>
            </a:r>
          </a:p>
        </p:txBody>
      </p:sp>
      <p:graphicFrame>
        <p:nvGraphicFramePr>
          <p:cNvPr id="94212" name="Object 5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5567966" y="3996622"/>
          <a:ext cx="27416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4" imgW="2501640" imgH="647640" progId="Equation.3">
                  <p:embed/>
                </p:oleObj>
              </mc:Choice>
              <mc:Fallback>
                <p:oleObj name="Equation" r:id="rId4" imgW="2501640" imgH="647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966" y="3996622"/>
                        <a:ext cx="274161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7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5567966" y="5364655"/>
          <a:ext cx="2895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966" y="5364655"/>
                        <a:ext cx="28956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601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02638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Naïve Bayes Classifier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821" y="1752600"/>
            <a:ext cx="11552348" cy="4648200"/>
          </a:xfrm>
        </p:spPr>
        <p:txBody>
          <a:bodyPr/>
          <a:lstStyle/>
          <a:p>
            <a:pPr eaLnBrk="1" hangingPunct="1"/>
            <a:r>
              <a:rPr lang="en-US" sz="2400" dirty="0"/>
              <a:t>A simplified assumption: attributes are conditionally independent (i.e., no dependence relation between attributes):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This greatly reduces the computation cost: Only counts the class distribution</a:t>
            </a:r>
          </a:p>
          <a:p>
            <a:pPr eaLnBrk="1" hangingPunct="1"/>
            <a:r>
              <a:rPr lang="en-US" sz="2400" dirty="0"/>
              <a:t>If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is categorical,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the # of tuples in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/>
              <a:t> having value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for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divided by |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, D</a:t>
            </a:r>
            <a:r>
              <a:rPr lang="en-US" sz="2400" dirty="0"/>
              <a:t>| (# of tuples of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/>
              <a:t> in D)</a:t>
            </a:r>
          </a:p>
          <a:p>
            <a:pPr eaLnBrk="1" hangingPunct="1"/>
            <a:r>
              <a:rPr lang="en-US" sz="2400" dirty="0"/>
              <a:t>If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is </a:t>
            </a:r>
            <a:r>
              <a:rPr lang="en-US" sz="2400" dirty="0" err="1"/>
              <a:t>continous</a:t>
            </a:r>
            <a:r>
              <a:rPr lang="en-US" sz="2400" dirty="0"/>
              <a:t>-valued,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usually computed based on Gaussian distribution with a mean </a:t>
            </a:r>
            <a:r>
              <a:rPr lang="el-GR" sz="2400" dirty="0"/>
              <a:t>μ</a:t>
            </a:r>
            <a:r>
              <a:rPr lang="en-US" sz="2400" dirty="0"/>
              <a:t> and standard deviation </a:t>
            </a:r>
            <a:r>
              <a:rPr lang="el-GR" sz="2400" dirty="0"/>
              <a:t>σ</a:t>
            </a:r>
          </a:p>
          <a:p>
            <a:pPr eaLnBrk="1" hangingPunct="1"/>
            <a:endParaRPr 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dirty="0"/>
              <a:t>and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96260" name="Object 10"/>
          <p:cNvGraphicFramePr>
            <a:graphicFrameLocks noGrp="1"/>
          </p:cNvGraphicFramePr>
          <p:nvPr>
            <p:ph sz="quarter" idx="2"/>
            <p:extLst/>
          </p:nvPr>
        </p:nvGraphicFramePr>
        <p:xfrm>
          <a:off x="3785316" y="2266950"/>
          <a:ext cx="61722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4" imgW="4089240" imgH="507960" progId="Equation.3">
                  <p:embed/>
                </p:oleObj>
              </mc:Choice>
              <mc:Fallback>
                <p:oleObj name="Equation" r:id="rId4" imgW="4089240" imgH="50796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316" y="2266950"/>
                        <a:ext cx="61722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12"/>
          <p:cNvGraphicFramePr>
            <a:graphicFrameLocks noGrp="1"/>
          </p:cNvGraphicFramePr>
          <p:nvPr>
            <p:ph sz="quarter" idx="3"/>
            <p:extLst/>
          </p:nvPr>
        </p:nvGraphicFramePr>
        <p:xfrm>
          <a:off x="5715491" y="4824010"/>
          <a:ext cx="2889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491" y="4824010"/>
                        <a:ext cx="28892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14"/>
          <p:cNvGraphicFramePr>
            <a:graphicFrameLocks/>
          </p:cNvGraphicFramePr>
          <p:nvPr>
            <p:extLst/>
          </p:nvPr>
        </p:nvGraphicFramePr>
        <p:xfrm>
          <a:off x="3314700" y="5764805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764805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862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dirty="0"/>
              <a:t>K-Nearest </a:t>
            </a:r>
            <a:r>
              <a:rPr lang="en-IN" dirty="0" err="1"/>
              <a:t>Neighbors</a:t>
            </a:r>
            <a:r>
              <a:rPr lang="en-IN" dirty="0"/>
              <a:t> is one of the most basic yet essential classification algorithms in Machine Learning. </a:t>
            </a:r>
            <a:endParaRPr lang="en-IN" dirty="0" smtClean="0"/>
          </a:p>
          <a:p>
            <a:pPr algn="just" fontAlgn="base"/>
            <a:r>
              <a:rPr lang="en-IN" dirty="0" smtClean="0"/>
              <a:t>It </a:t>
            </a:r>
            <a:r>
              <a:rPr lang="en-IN" dirty="0"/>
              <a:t>belongs to the supervised learning domain </a:t>
            </a:r>
            <a:r>
              <a:rPr lang="en-IN" dirty="0" smtClean="0"/>
              <a:t>which is applied for  </a:t>
            </a:r>
            <a:r>
              <a:rPr lang="en-IN" dirty="0"/>
              <a:t>pattern recognition, data mining and intrusion detection.</a:t>
            </a:r>
          </a:p>
          <a:p>
            <a:pPr algn="just" fontAlgn="base"/>
            <a:r>
              <a:rPr lang="en-IN" dirty="0" smtClean="0"/>
              <a:t>It </a:t>
            </a:r>
            <a:r>
              <a:rPr lang="en-IN" dirty="0"/>
              <a:t>is </a:t>
            </a:r>
            <a:r>
              <a:rPr lang="en-IN" dirty="0" smtClean="0"/>
              <a:t>non-parametric classification/regression method, </a:t>
            </a:r>
            <a:r>
              <a:rPr lang="en-IN" dirty="0"/>
              <a:t>meaning, it does not make any underlying assumptions about the distribution of data (as opposed to other algorithms such as </a:t>
            </a:r>
            <a:r>
              <a:rPr lang="en-IN" dirty="0">
                <a:hlinkClick r:id="rId2"/>
              </a:rPr>
              <a:t>GMM</a:t>
            </a:r>
            <a:r>
              <a:rPr lang="en-IN" dirty="0"/>
              <a:t>, which assume a Gaussian distribution of the given data).</a:t>
            </a:r>
          </a:p>
          <a:p>
            <a:pPr algn="just" fontAlgn="base"/>
            <a:r>
              <a:rPr lang="en-IN" dirty="0"/>
              <a:t>We are given some prior data (also called training data), which classifies coordinates into groups identified by an attribute.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2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Multivariate Bernoulli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1446"/>
            <a:ext cx="7759556" cy="5299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317" y="3068875"/>
            <a:ext cx="2794612" cy="304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317" y="3489104"/>
            <a:ext cx="2739483" cy="34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756" y="2247969"/>
            <a:ext cx="2794612" cy="6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621" y="1904198"/>
            <a:ext cx="2794612" cy="685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67" y="113973"/>
            <a:ext cx="8637893" cy="4907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67" y="5021521"/>
            <a:ext cx="8282215" cy="1033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67" y="6108650"/>
            <a:ext cx="5820359" cy="40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590" y="6106949"/>
            <a:ext cx="5324061" cy="3810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1014" y="2596168"/>
            <a:ext cx="29218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31" y="494236"/>
            <a:ext cx="7828156" cy="5452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3" y="6097411"/>
            <a:ext cx="10967828" cy="4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400" dirty="0" smtClean="0"/>
              <a:t>P(</a:t>
            </a:r>
            <a:r>
              <a:rPr lang="en-US" sz="1400" dirty="0" err="1" smtClean="0"/>
              <a:t>C</a:t>
            </a:r>
            <a:r>
              <a:rPr lang="en-US" sz="1400" baseline="-25000" dirty="0" err="1" smtClean="0"/>
              <a:t>i</a:t>
            </a:r>
            <a:r>
              <a:rPr lang="en-US" sz="1400" dirty="0" smtClean="0"/>
              <a:t>):    P(</a:t>
            </a:r>
            <a:r>
              <a:rPr lang="en-US" sz="1400" dirty="0" err="1" smtClean="0"/>
              <a:t>buys_computer</a:t>
            </a:r>
            <a:r>
              <a:rPr lang="en-US" sz="1400" dirty="0" smtClean="0"/>
              <a:t> = “yes”)  = 9/14 = 0.643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                   P(</a:t>
            </a:r>
            <a:r>
              <a:rPr lang="en-US" sz="1400" dirty="0" err="1" smtClean="0"/>
              <a:t>buys_computer</a:t>
            </a:r>
            <a:r>
              <a:rPr lang="en-US" sz="1400" dirty="0" smtClean="0"/>
              <a:t> = “no”) = 5/14= 0.357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 smtClean="0"/>
              <a:t>Compute P(</a:t>
            </a:r>
            <a:r>
              <a:rPr lang="en-US" sz="1400" dirty="0" err="1" smtClean="0"/>
              <a:t>X|C</a:t>
            </a:r>
            <a:r>
              <a:rPr lang="en-US" sz="1400" baseline="-25000" dirty="0" err="1" smtClean="0"/>
              <a:t>i</a:t>
            </a:r>
            <a:r>
              <a:rPr lang="en-US" sz="1400" dirty="0" smtClean="0"/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     P(age = “youth” | </a:t>
            </a:r>
            <a:r>
              <a:rPr lang="en-US" sz="1400" dirty="0" err="1" smtClean="0"/>
              <a:t>buys_computer</a:t>
            </a:r>
            <a:r>
              <a:rPr lang="en-US" sz="1400" dirty="0" smtClean="0"/>
              <a:t> = “yes”)  = 2/9 = 0.222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     P(age = “youth” | </a:t>
            </a:r>
            <a:r>
              <a:rPr lang="en-US" sz="1400" dirty="0" err="1" smtClean="0"/>
              <a:t>buys_computer</a:t>
            </a:r>
            <a:r>
              <a:rPr lang="en-US" sz="1400" dirty="0" smtClean="0"/>
              <a:t> = “no”) = 3/5 = 0.6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     P(income = “medium” | </a:t>
            </a:r>
            <a:r>
              <a:rPr lang="en-US" sz="1400" dirty="0" err="1" smtClean="0"/>
              <a:t>buys_computer</a:t>
            </a:r>
            <a:r>
              <a:rPr lang="en-US" sz="1400" dirty="0" smtClean="0"/>
              <a:t> = “yes”) = 4/9 = 0.444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     P(income = “medium” | </a:t>
            </a:r>
            <a:r>
              <a:rPr lang="en-US" sz="1400" dirty="0" err="1" smtClean="0"/>
              <a:t>buys_computer</a:t>
            </a:r>
            <a:r>
              <a:rPr lang="en-US" sz="1400" dirty="0" smtClean="0"/>
              <a:t> = “no”) = 2/5 = 0.4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     P(student = “yes” | </a:t>
            </a:r>
            <a:r>
              <a:rPr lang="en-US" sz="1400" dirty="0" err="1" smtClean="0"/>
              <a:t>buys_computer</a:t>
            </a:r>
            <a:r>
              <a:rPr lang="en-US" sz="1400" dirty="0" smtClean="0"/>
              <a:t> = “yes)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     P(student = “yes” | </a:t>
            </a:r>
            <a:r>
              <a:rPr lang="en-US" sz="1400" dirty="0" err="1" smtClean="0"/>
              <a:t>buys_computer</a:t>
            </a:r>
            <a:r>
              <a:rPr lang="en-US" sz="1400" dirty="0" smtClean="0"/>
              <a:t> = “no”) = 1/5 = 0.2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     P(</a:t>
            </a:r>
            <a:r>
              <a:rPr lang="en-US" sz="1400" dirty="0" err="1" smtClean="0"/>
              <a:t>credit_rating</a:t>
            </a:r>
            <a:r>
              <a:rPr lang="en-US" sz="1400" dirty="0" smtClean="0"/>
              <a:t> = “fair” | </a:t>
            </a:r>
            <a:r>
              <a:rPr lang="en-US" sz="1400" dirty="0" err="1" smtClean="0"/>
              <a:t>buys_computer</a:t>
            </a:r>
            <a:r>
              <a:rPr lang="en-US" sz="1400" dirty="0" smtClean="0"/>
              <a:t> = “yes”)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     P(</a:t>
            </a:r>
            <a:r>
              <a:rPr lang="en-US" sz="1400" dirty="0" err="1" smtClean="0"/>
              <a:t>credit_rating</a:t>
            </a:r>
            <a:r>
              <a:rPr lang="en-US" sz="1400" dirty="0" smtClean="0"/>
              <a:t> = “fair” | </a:t>
            </a:r>
            <a:r>
              <a:rPr lang="en-US" sz="1400" dirty="0" err="1" smtClean="0"/>
              <a:t>buys_computer</a:t>
            </a:r>
            <a:r>
              <a:rPr lang="en-US" sz="1400" dirty="0" smtClean="0"/>
              <a:t> = “no”) = 2/5 = 0.4</a:t>
            </a:r>
            <a:endParaRPr 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 </a:t>
            </a:r>
            <a:r>
              <a:rPr lang="en-US" sz="1400" b="1" dirty="0" smtClean="0"/>
              <a:t>P(</a:t>
            </a:r>
            <a:r>
              <a:rPr lang="en-US" sz="1400" b="1" dirty="0" err="1" smtClean="0"/>
              <a:t>X|C</a:t>
            </a:r>
            <a:r>
              <a:rPr lang="en-US" sz="1400" b="1" baseline="-25000" dirty="0" err="1" smtClean="0"/>
              <a:t>i</a:t>
            </a:r>
            <a:r>
              <a:rPr lang="en-US" sz="1400" b="1" dirty="0" smtClean="0"/>
              <a:t>) :</a:t>
            </a:r>
            <a:r>
              <a:rPr lang="en-US" sz="1400" dirty="0" smtClean="0"/>
              <a:t> P(</a:t>
            </a:r>
            <a:r>
              <a:rPr lang="en-US" sz="1400" dirty="0" err="1" smtClean="0"/>
              <a:t>X|buys_computer</a:t>
            </a:r>
            <a:r>
              <a:rPr lang="en-US" sz="1400" dirty="0" smtClean="0"/>
              <a:t> = “yes”) = 0.222 x 0.444 x 0.667 x 0.667 = 0.044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                P(</a:t>
            </a:r>
            <a:r>
              <a:rPr lang="en-US" sz="1400" dirty="0" err="1" smtClean="0"/>
              <a:t>X|buys_computer</a:t>
            </a:r>
            <a:r>
              <a:rPr lang="en-US" sz="1400" dirty="0" smtClean="0"/>
              <a:t> = “no”) = 0.6 x 0.4 x 0.2 x 0.4 = 0.019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b="1" dirty="0" smtClean="0"/>
              <a:t>P(</a:t>
            </a:r>
            <a:r>
              <a:rPr lang="en-US" sz="1400" b="1" dirty="0" err="1" smtClean="0"/>
              <a:t>X|C</a:t>
            </a:r>
            <a:r>
              <a:rPr lang="en-US" sz="1400" b="1" baseline="-25000" dirty="0" err="1" smtClean="0"/>
              <a:t>i</a:t>
            </a:r>
            <a:r>
              <a:rPr lang="en-US" sz="1400" b="1" dirty="0" smtClean="0"/>
              <a:t>)*P(</a:t>
            </a:r>
            <a:r>
              <a:rPr lang="en-US" sz="1400" b="1" dirty="0" err="1" smtClean="0"/>
              <a:t>C</a:t>
            </a:r>
            <a:r>
              <a:rPr lang="en-US" sz="1400" b="1" baseline="-25000" dirty="0" err="1" smtClean="0"/>
              <a:t>i</a:t>
            </a:r>
            <a:r>
              <a:rPr lang="en-US" sz="1400" b="1" dirty="0" smtClean="0"/>
              <a:t>) : </a:t>
            </a:r>
            <a:r>
              <a:rPr lang="en-US" sz="1400" dirty="0" smtClean="0"/>
              <a:t>P(</a:t>
            </a:r>
            <a:r>
              <a:rPr lang="en-US" sz="1400" dirty="0" err="1" smtClean="0"/>
              <a:t>X|buys_computer</a:t>
            </a:r>
            <a:r>
              <a:rPr lang="en-US" sz="1400" dirty="0" smtClean="0"/>
              <a:t> = “yes”) * P(</a:t>
            </a:r>
            <a:r>
              <a:rPr lang="en-US" sz="1400" dirty="0" err="1" smtClean="0"/>
              <a:t>buys_computer</a:t>
            </a:r>
            <a:r>
              <a:rPr lang="en-US" sz="1400" dirty="0" smtClean="0"/>
              <a:t> = “yes”) = 0.028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b="1" dirty="0" smtClean="0"/>
              <a:t>		             </a:t>
            </a:r>
            <a:r>
              <a:rPr lang="en-US" sz="1400" dirty="0" smtClean="0"/>
              <a:t>P(</a:t>
            </a:r>
            <a:r>
              <a:rPr lang="en-US" sz="1400" dirty="0" err="1" smtClean="0"/>
              <a:t>X|buys_computer</a:t>
            </a:r>
            <a:r>
              <a:rPr lang="en-US" sz="1400" dirty="0" smtClean="0"/>
              <a:t> = “no”) * P(</a:t>
            </a:r>
            <a:r>
              <a:rPr lang="en-US" sz="1400" dirty="0" err="1" smtClean="0"/>
              <a:t>buys_computer</a:t>
            </a:r>
            <a:r>
              <a:rPr lang="en-US" sz="1400" dirty="0" smtClean="0"/>
              <a:t> = “no”) = 0.007</a:t>
            </a:r>
            <a:endParaRPr 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b="1" dirty="0" smtClean="0"/>
              <a:t>Therefore,  X belongs to class (“</a:t>
            </a:r>
            <a:r>
              <a:rPr lang="en-US" sz="1400" b="1" dirty="0" err="1" smtClean="0"/>
              <a:t>buys_computer</a:t>
            </a:r>
            <a:r>
              <a:rPr lang="en-US" sz="1400" b="1" dirty="0" smtClean="0"/>
              <a:t> = yes”)	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08" y="813417"/>
            <a:ext cx="10256765" cy="4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X = (age=</a:t>
            </a:r>
            <a:r>
              <a:rPr lang="en-IN" dirty="0" err="1" smtClean="0"/>
              <a:t>middle_aged</a:t>
            </a:r>
            <a:r>
              <a:rPr lang="en-IN" dirty="0" smtClean="0"/>
              <a:t>, income=low, student=yes, </a:t>
            </a:r>
            <a:r>
              <a:rPr lang="en-IN" dirty="0" err="1" smtClean="0"/>
              <a:t>credit_rating</a:t>
            </a:r>
            <a:r>
              <a:rPr lang="en-IN" dirty="0" smtClean="0"/>
              <a:t>=fair)</a:t>
            </a:r>
          </a:p>
          <a:p>
            <a:pPr marL="0" indent="0">
              <a:buNone/>
            </a:pPr>
            <a:r>
              <a:rPr lang="en-IN" dirty="0"/>
              <a:t>X = (</a:t>
            </a:r>
            <a:r>
              <a:rPr lang="en-IN" dirty="0" smtClean="0"/>
              <a:t>age=senior, income=high, student=no, </a:t>
            </a:r>
            <a:r>
              <a:rPr lang="en-IN" dirty="0" err="1"/>
              <a:t>credit_rating</a:t>
            </a:r>
            <a:r>
              <a:rPr lang="en-IN" dirty="0"/>
              <a:t>=fair)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7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4026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Avoiding the Zero-Probability Problem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19200"/>
            <a:ext cx="8382000" cy="5486400"/>
          </a:xfrm>
        </p:spPr>
        <p:txBody>
          <a:bodyPr/>
          <a:lstStyle/>
          <a:p>
            <a:pPr eaLnBrk="1" hangingPunct="1"/>
            <a:r>
              <a:rPr lang="en-US" sz="2400"/>
              <a:t>Naïve Bayesian prediction requires each conditional prob. be </a:t>
            </a:r>
            <a:r>
              <a:rPr lang="en-US" sz="2400" b="1"/>
              <a:t>non-zero</a:t>
            </a:r>
            <a:r>
              <a:rPr lang="en-US" sz="2400"/>
              <a:t>.  Otherwise, the predicted prob. will be zero</a:t>
            </a:r>
          </a:p>
          <a:p>
            <a:pPr eaLnBrk="1" hangingPunct="1"/>
            <a:endParaRPr 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/>
              <a:t>	</a:t>
            </a:r>
          </a:p>
          <a:p>
            <a:pPr eaLnBrk="1" hangingPunct="1"/>
            <a:r>
              <a:rPr lang="en-US" sz="2400"/>
              <a:t>Ex. Suppose a dataset with 1000 tuples, income=low (0), income= medium (990), and income = high (10)</a:t>
            </a:r>
          </a:p>
          <a:p>
            <a:pPr eaLnBrk="1" hangingPunct="1"/>
            <a:r>
              <a:rPr lang="en-US" sz="2400"/>
              <a:t>Use </a:t>
            </a:r>
            <a:r>
              <a:rPr lang="en-US" sz="2400" b="1"/>
              <a:t>Laplacian correction</a:t>
            </a:r>
            <a:r>
              <a:rPr lang="en-US" sz="2400"/>
              <a:t> (or Laplacian estimator)</a:t>
            </a:r>
          </a:p>
          <a:p>
            <a:pPr lvl="1" eaLnBrk="1" hangingPunct="1"/>
            <a:r>
              <a:rPr lang="en-US" i="1"/>
              <a:t>Adding 1 to each case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Prob(income = low) = 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Prob(income = medium) = 991/1003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Prob(income = high) = 11/1003</a:t>
            </a:r>
          </a:p>
          <a:p>
            <a:pPr lvl="1" eaLnBrk="1" hangingPunct="1"/>
            <a:r>
              <a:rPr lang="en-US"/>
              <a:t>The “corrected” prob. estimates are close to their “uncorrected” counterparts</a:t>
            </a:r>
          </a:p>
        </p:txBody>
      </p:sp>
      <p:graphicFrame>
        <p:nvGraphicFramePr>
          <p:cNvPr id="40965" name="Object 4"/>
          <p:cNvGraphicFramePr>
            <a:graphicFrameLocks noGrp="1"/>
          </p:cNvGraphicFramePr>
          <p:nvPr>
            <p:ph sz="half" idx="2"/>
          </p:nvPr>
        </p:nvGraphicFramePr>
        <p:xfrm>
          <a:off x="3733800" y="19812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3709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Gaussian Naïve Bayes classification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068659"/>
            <a:ext cx="11078489" cy="54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9575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2138" y="1171979"/>
          <a:ext cx="10515600" cy="4301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949"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Gender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height (feet)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weight (</a:t>
                      </a:r>
                      <a:r>
                        <a:rPr lang="en-IN" sz="2400" dirty="0" err="1">
                          <a:effectLst/>
                        </a:rPr>
                        <a:t>lbs</a:t>
                      </a:r>
                      <a:r>
                        <a:rPr lang="en-IN" sz="2400" dirty="0">
                          <a:effectLst/>
                        </a:rPr>
                        <a:t>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foot size(inches)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6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180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5.92 (5'11")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190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5.58 (5'7")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170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5.92 (5'11")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165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female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100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6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female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5.5 (5'6")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150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8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female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5.42 (5'5")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130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7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female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5.75 (5'9")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150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9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8372" y="5687095"/>
            <a:ext cx="11203517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Find mean and variance for each attribute</a:t>
            </a: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1679" y="288701"/>
            <a:ext cx="1120351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Gaussian Naïve Bayes Classification -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5440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4452" y="4425693"/>
          <a:ext cx="10515600" cy="1458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9136"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Gender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height (feet)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weight (</a:t>
                      </a:r>
                      <a:r>
                        <a:rPr lang="en-IN" sz="2400" dirty="0" err="1">
                          <a:effectLst/>
                        </a:rPr>
                        <a:t>lbs</a:t>
                      </a:r>
                      <a:r>
                        <a:rPr lang="en-IN" sz="2400" dirty="0">
                          <a:effectLst/>
                        </a:rPr>
                        <a:t>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foot size(inches)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136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sample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6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130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8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64474" y="2224849"/>
            <a:ext cx="1088787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Let's say we have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equiprobable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classes so P(male)= P(female) = 0.5. This prior probability distribution might be based on our knowledge of frequencies in the larger population, or on frequency in the training set.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Below is a sample to be classified as a male or female.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4474" y="540913"/>
          <a:ext cx="10515603" cy="1497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8845"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Gender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mean (height)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variance (height)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mean (weight)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variance (weight)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mean (foot size)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variance (foot size)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33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5.855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3.5033e-02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176.25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1.2292e+02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11.25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9.1667e-01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33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female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5.4175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9.7225e-02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132.5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5.5833e+02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7.5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1.6667e+00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7689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15" descr="&#10;\text{posterior (male)} = \frac{P(\text{male}) \, p(\text{height} | \text{male}) \, p(\text{weight} | \text{male}) \, p(\text{foot size} | \text{male})}{evidence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4" y="1941093"/>
            <a:ext cx="7956849" cy="8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14" descr="&#10;\text{posterior (female)} = \frac{P(\text{female}) \, p(\text{height} | \text{female}) \, p(\text{weight} | \text{female}) \, p(\text{foot size} | \text{female})}{evidence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02" y="4156518"/>
            <a:ext cx="5934075" cy="84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26434" y="686281"/>
            <a:ext cx="104645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wish to determine which posterior is greater, male or female. For the classification as male the posterior is given by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26434" y="3034241"/>
            <a:ext cx="714009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the classification as female the posterior is given by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730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k-nearest-neighbours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315" y="2183054"/>
            <a:ext cx="6601369" cy="37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9218" name="Picture 12" descr="&#10;P(\text{male}) = 0.5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54" y="1621769"/>
            <a:ext cx="2240922" cy="46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11" descr="p({\text{height}} | {male}) = \frac{1}{\sqrt{2\pi \sigma^2}}\exp\left(\frac{-(6-\mu)^2}{2\sigma^2}\right) \approx 1.57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66" y="2440158"/>
            <a:ext cx="6117463" cy="74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424016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2852641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/>
          </a:p>
        </p:txBody>
      </p:sp>
      <p:pic>
        <p:nvPicPr>
          <p:cNvPr id="9222" name="Picture 9" descr="\sigma^2 = 3.5033 \cdot 10^{-2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738" y="3433774"/>
            <a:ext cx="2300653" cy="28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15656" y="4122610"/>
            <a:ext cx="97866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252525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here </a:t>
            </a:r>
            <a:r>
              <a:rPr kumimoji="0" lang="el-GR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μ</a:t>
            </a: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l-GR" sz="2400" dirty="0" smtClean="0">
                <a:solidFill>
                  <a:srgbClr val="252525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IN" sz="2400" dirty="0" smtClean="0">
                <a:solidFill>
                  <a:srgbClr val="252525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are the parameters of normal distribution which have been previously determined from the training set. Note that a value greater than 1 is OK here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it is a probability density rather than a probability, because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height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a continuous variable.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0" descr="\mu = 5.85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16" y="3433774"/>
            <a:ext cx="1925164" cy="28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0460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 descr="&#10;p({\text{weight}} | {male}) = 5.9881 \cdot 10^{-6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1" y="1912913"/>
            <a:ext cx="4340181" cy="58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&#10;p({\text{foot size}} | {male}) = 1.3112 \cdot 10^{-3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2" y="1455544"/>
            <a:ext cx="4198513" cy="47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&#10;\text{posterior numerator (male)} = \text{their product} = 6.1984 \cdot 10^{-9}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1" y="2383374"/>
            <a:ext cx="5589433" cy="61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&#10;P({\text{female}}) = 0.5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0" y="3014386"/>
            <a:ext cx="2343957" cy="4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&#10;p({\text{height}} | {\text{female}}) = 2.2346 \cdot 10^{-1}&#10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44" y="3422469"/>
            <a:ext cx="2804241" cy="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&#10;p({\text{weight}} | {\text{female}}) = 1.6789 \cdot 10^{-2}&#10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59" y="4082415"/>
            <a:ext cx="2915525" cy="6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&#10;p({\text{foot size}} | {\text{female}}) = 2.8669 \cdot 10^{-1}&#10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0" y="4630935"/>
            <a:ext cx="3134466" cy="71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Picture 1" descr="&#10;\text{posterior numerator (female)} = \text{their product} = 5.3778 \cdot 10^{-4}&#10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44" y="5192875"/>
            <a:ext cx="5272359" cy="7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-1339402" y="25886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-882202" y="326493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-882202" y="348400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-882202" y="370308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-882202" y="390310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-882202" y="412218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-882202" y="434125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-882202" y="456033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-882202" y="477940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086040" y="3243216"/>
            <a:ext cx="524153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25"/>
              </a:lnSpc>
              <a:spcAft>
                <a:spcPts val="120"/>
              </a:spcAft>
            </a:pPr>
            <a:r>
              <a:rPr lang="en-IN" sz="2400" dirty="0">
                <a:solidFill>
                  <a:srgbClr val="252525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Since posterior numerator is greater in the female case, we predict the sample is female.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569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4661210"/>
          </a:xfrm>
        </p:spPr>
        <p:txBody>
          <a:bodyPr/>
          <a:lstStyle/>
          <a:p>
            <a:r>
              <a:rPr lang="en-IN" dirty="0"/>
              <a:t>Assume training set shown in the following table.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Assume “Play” as the class attribute. Use naïve Bayes classifier to predict whether play will be possible given the Temperature=83 and Humidity=64. Fit Gaussian distribution to the data</a:t>
            </a:r>
            <a:r>
              <a:rPr lang="en-IN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827" y="1169105"/>
            <a:ext cx="5731146" cy="48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305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11873"/>
            <a:ext cx="11203517" cy="778727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Multinomial Naïve Bayes Classifier – document classification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399" y="1371600"/>
            <a:ext cx="11203517" cy="5105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87" y="990600"/>
            <a:ext cx="9049835" cy="4295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" y="5299899"/>
            <a:ext cx="4604197" cy="1027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202" y="5299899"/>
            <a:ext cx="7029975" cy="429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857" y="5729582"/>
            <a:ext cx="659932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854" y="5729582"/>
            <a:ext cx="181036" cy="5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18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59313"/>
            <a:ext cx="8041946" cy="11680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5483" y="344269"/>
            <a:ext cx="2092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mic Sans MS" panose="030F0702030302020204" pitchFamily="66" charset="0"/>
              </a:rPr>
              <a:t>, m –Terms</a:t>
            </a:r>
          </a:p>
          <a:p>
            <a:r>
              <a:rPr lang="en-IN" b="1" dirty="0">
                <a:solidFill>
                  <a:srgbClr val="000000"/>
                </a:solidFill>
                <a:latin typeface="Comic Sans MS" panose="030F0702030302020204" pitchFamily="66" charset="0"/>
              </a:rPr>
              <a:t>j, n -Documents</a:t>
            </a:r>
            <a:endParaRPr lang="en-IN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6" y="1427356"/>
            <a:ext cx="9049835" cy="42950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16" y="5722435"/>
            <a:ext cx="10534670" cy="11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483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71" y="1215484"/>
            <a:ext cx="11073546" cy="16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853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3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k-NN classification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output is a class membership. An object is classified by a plurality vote of its neighbors, with the object being assigned to the class most common among its 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nearest neighbors (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positive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Integer"/>
              </a:rPr>
              <a:t>integer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typically small). If 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1, then the object is simply assigned to the class of that single nearest neighbor.</a:t>
            </a:r>
          </a:p>
          <a:p>
            <a:pPr marL="457200" lvl="3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k-NN regression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output is the property value for the object. This value is the average of the values of 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nearest neighbors.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7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k</a:t>
            </a:r>
            <a:r>
              <a:rPr lang="en-IN" dirty="0"/>
              <a:t>-NN is a type of </a:t>
            </a:r>
            <a:r>
              <a:rPr lang="en-IN" dirty="0">
                <a:hlinkClick r:id="rId2" tooltip="Instance-based learning"/>
              </a:rPr>
              <a:t>instance-based learning</a:t>
            </a:r>
            <a:r>
              <a:rPr lang="en-IN" dirty="0"/>
              <a:t>, or </a:t>
            </a:r>
            <a:r>
              <a:rPr lang="en-IN" dirty="0">
                <a:hlinkClick r:id="rId3" tooltip="Lazy learning"/>
              </a:rPr>
              <a:t>lazy learning</a:t>
            </a:r>
            <a:r>
              <a:rPr lang="en-IN" dirty="0"/>
              <a:t>, where the function is only approximated locally and all computation is deferred until classification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Both for classification and regression, a useful technique can be to assign weights to the contributions of the </a:t>
            </a:r>
            <a:r>
              <a:rPr lang="en-IN" dirty="0" err="1"/>
              <a:t>neighbors</a:t>
            </a:r>
            <a:r>
              <a:rPr lang="en-IN" dirty="0"/>
              <a:t>, so that the nearer </a:t>
            </a:r>
            <a:r>
              <a:rPr lang="en-IN" dirty="0" err="1" smtClean="0"/>
              <a:t>neighbors</a:t>
            </a:r>
            <a:r>
              <a:rPr lang="en-IN" dirty="0" smtClean="0"/>
              <a:t> </a:t>
            </a:r>
            <a:r>
              <a:rPr lang="en-IN" dirty="0"/>
              <a:t>contribute more to the average than the more distant ones.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50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K-NN classification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Let m be the number of training data samples. Let p be an unknown point.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Store the training samples in an array of data points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arr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[]. This means each element of this array represents a tuple (x</a:t>
            </a:r>
            <a:r>
              <a:rPr kumimoji="0" lang="en-US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, </a:t>
            </a:r>
            <a:r>
              <a:rPr lang="en-US" dirty="0" smtClean="0">
                <a:latin typeface="Roboto"/>
              </a:rPr>
              <a:t>x</a:t>
            </a:r>
            <a:r>
              <a:rPr lang="en-US" baseline="-25000" dirty="0" smtClean="0">
                <a:latin typeface="Roboto"/>
              </a:rPr>
              <a:t>2</a:t>
            </a:r>
            <a:r>
              <a:rPr lang="en-US" dirty="0" smtClean="0">
                <a:latin typeface="Roboto"/>
              </a:rPr>
              <a:t>, x</a:t>
            </a:r>
            <a:r>
              <a:rPr lang="en-US" baseline="-25000" dirty="0" smtClean="0">
                <a:latin typeface="Roboto"/>
              </a:rPr>
              <a:t>3</a:t>
            </a:r>
            <a:r>
              <a:rPr lang="en-US" dirty="0" smtClean="0">
                <a:latin typeface="Roboto"/>
              </a:rPr>
              <a:t>, …., </a:t>
            </a:r>
            <a:r>
              <a:rPr lang="en-US" dirty="0" err="1" smtClean="0">
                <a:latin typeface="Roboto"/>
              </a:rPr>
              <a:t>x</a:t>
            </a:r>
            <a:r>
              <a:rPr lang="en-US" baseline="-25000" dirty="0" err="1" smtClean="0">
                <a:latin typeface="Roboto"/>
              </a:rPr>
              <a:t>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>
                <a:latin typeface="Roboto"/>
              </a:rPr>
              <a:t>for </a:t>
            </a:r>
            <a:r>
              <a:rPr lang="en-US" dirty="0" err="1">
                <a:latin typeface="Roboto"/>
              </a:rPr>
              <a:t>i</a:t>
            </a:r>
            <a:r>
              <a:rPr lang="en-US" dirty="0">
                <a:latin typeface="Roboto"/>
              </a:rPr>
              <a:t>=0 to m: Calculate cosine similarity </a:t>
            </a:r>
            <a:r>
              <a:rPr lang="en-US" b="1" i="1" dirty="0" err="1">
                <a:latin typeface="Roboto"/>
              </a:rPr>
              <a:t>cos</a:t>
            </a:r>
            <a:r>
              <a:rPr lang="az-Cyrl-AZ" b="1" i="1" dirty="0">
                <a:latin typeface="Roboto"/>
              </a:rPr>
              <a:t>Ф</a:t>
            </a:r>
            <a:r>
              <a:rPr lang="en-IN" b="1" i="1" dirty="0">
                <a:latin typeface="Roboto"/>
              </a:rPr>
              <a:t>  = (a * b)/(||a|| ||b||) </a:t>
            </a:r>
            <a:r>
              <a:rPr lang="en-IN" dirty="0">
                <a:latin typeface="Roboto"/>
              </a:rPr>
              <a:t>where </a:t>
            </a:r>
            <a:r>
              <a:rPr lang="en-IN" b="1" i="1" dirty="0">
                <a:latin typeface="Roboto"/>
              </a:rPr>
              <a:t>a</a:t>
            </a:r>
            <a:r>
              <a:rPr lang="en-IN" dirty="0">
                <a:latin typeface="Roboto"/>
              </a:rPr>
              <a:t> </a:t>
            </a:r>
            <a:r>
              <a:rPr lang="en-IN" dirty="0" smtClean="0">
                <a:latin typeface="Roboto"/>
              </a:rPr>
              <a:t>is </a:t>
            </a:r>
            <a:r>
              <a:rPr lang="en-IN" dirty="0">
                <a:latin typeface="Roboto"/>
              </a:rPr>
              <a:t>the input training tuple and </a:t>
            </a:r>
            <a:r>
              <a:rPr lang="en-IN" b="1" i="1" dirty="0">
                <a:latin typeface="Roboto"/>
              </a:rPr>
              <a:t>b</a:t>
            </a:r>
            <a:r>
              <a:rPr lang="en-IN" dirty="0">
                <a:latin typeface="Roboto"/>
              </a:rPr>
              <a:t> is the targeted tuple. </a:t>
            </a:r>
            <a:endParaRPr lang="en-US" dirty="0">
              <a:latin typeface="Roboto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Make set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of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smallest distances obtained. Each of these distances corresponds to an already classified data point.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Return the majority label / distance weighted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label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among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dirty="0">
              <a:latin typeface="Roboto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176964"/>
            <a:ext cx="7315200" cy="500062"/>
          </a:xfrm>
        </p:spPr>
        <p:txBody>
          <a:bodyPr/>
          <a:lstStyle/>
          <a:p>
            <a:pPr algn="l"/>
            <a:r>
              <a:rPr lang="en-IN" dirty="0" smtClean="0"/>
              <a:t>https://iq.opengenus.org/minkowski-distance/#:~:text=Minkowski%20distance%20is%20a%20distance,distance%20and%20the%20Manhattan%20distance.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7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41" y="245328"/>
            <a:ext cx="8928117" cy="60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73" y="2250515"/>
            <a:ext cx="6550451" cy="37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72" y="2652688"/>
            <a:ext cx="6550451" cy="3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Cosine Similarity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Cosine similarity is a metric used to determine how similar the documents are irrespective of their size.</a:t>
            </a:r>
          </a:p>
          <a:p>
            <a:pPr fontAlgn="base"/>
            <a:r>
              <a:rPr lang="en-US" dirty="0"/>
              <a:t>Mathematically, it measures the cosine of the angle between two vectors projected in a multi-dimensional space. In this context, the two vectors I am talking about are arrays containing the word counts of two documents.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1238</Words>
  <Application>Microsoft Office PowerPoint</Application>
  <PresentationFormat>Widescreen</PresentationFormat>
  <Paragraphs>195</Paragraphs>
  <Slides>35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Bookman Old Style</vt:lpstr>
      <vt:lpstr>Calibri</vt:lpstr>
      <vt:lpstr>Calibri Light</vt:lpstr>
      <vt:lpstr>Comic Sans MS</vt:lpstr>
      <vt:lpstr>Roboto</vt:lpstr>
      <vt:lpstr>Times New Roman</vt:lpstr>
      <vt:lpstr>Wingdings</vt:lpstr>
      <vt:lpstr>Office Theme</vt:lpstr>
      <vt:lpstr>Equation</vt:lpstr>
      <vt:lpstr>K – Nearest Neighbours Classifier / Regressor</vt:lpstr>
      <vt:lpstr>K-NN</vt:lpstr>
      <vt:lpstr>PowerPoint Presentation</vt:lpstr>
      <vt:lpstr>PowerPoint Presentation</vt:lpstr>
      <vt:lpstr>PowerPoint Presentation</vt:lpstr>
      <vt:lpstr>K-NN classification Algorithm</vt:lpstr>
      <vt:lpstr>PowerPoint Presentation</vt:lpstr>
      <vt:lpstr>PowerPoint Presentation</vt:lpstr>
      <vt:lpstr>Cosine Similarity</vt:lpstr>
      <vt:lpstr>PowerPoint Presentation</vt:lpstr>
      <vt:lpstr>PowerPoint Presentation</vt:lpstr>
      <vt:lpstr>PowerPoint Presentation</vt:lpstr>
      <vt:lpstr>PowerPoint Presentation</vt:lpstr>
      <vt:lpstr>How to choose the value of K?</vt:lpstr>
      <vt:lpstr>Naïve Bayes classifier</vt:lpstr>
      <vt:lpstr>Bayes’ Theorem: Basics</vt:lpstr>
      <vt:lpstr>Prediction Based on Bayes’ Theorem</vt:lpstr>
      <vt:lpstr>Classification is to derive the maximum posteriori</vt:lpstr>
      <vt:lpstr>Naïve Bayes Classifier </vt:lpstr>
      <vt:lpstr>Multivariate Bernoulli Distribution</vt:lpstr>
      <vt:lpstr>PowerPoint Presentation</vt:lpstr>
      <vt:lpstr>Example</vt:lpstr>
      <vt:lpstr>PowerPoint Presentation</vt:lpstr>
      <vt:lpstr>PowerPoint Presentation</vt:lpstr>
      <vt:lpstr>Avoiding the Zero-Probability Problem</vt:lpstr>
      <vt:lpstr>Gaussian Naïve Bayes classification</vt:lpstr>
      <vt:lpstr>Find mean and variance for each attribute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Multinomial Naïve Bayes Classifier – document classification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CSE10</dc:creator>
  <cp:lastModifiedBy>Swati Jain</cp:lastModifiedBy>
  <cp:revision>57</cp:revision>
  <dcterms:created xsi:type="dcterms:W3CDTF">2020-02-13T06:01:18Z</dcterms:created>
  <dcterms:modified xsi:type="dcterms:W3CDTF">2021-08-27T04:32:13Z</dcterms:modified>
</cp:coreProperties>
</file>