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77" r:id="rId3"/>
    <p:sldId id="268" r:id="rId4"/>
    <p:sldId id="266" r:id="rId5"/>
    <p:sldId id="274" r:id="rId6"/>
    <p:sldId id="269" r:id="rId7"/>
    <p:sldId id="270" r:id="rId8"/>
    <p:sldId id="271" r:id="rId9"/>
    <p:sldId id="276" r:id="rId10"/>
    <p:sldId id="278" r:id="rId11"/>
    <p:sldId id="279" r:id="rId12"/>
    <p:sldId id="280" r:id="rId13"/>
    <p:sldId id="281" r:id="rId14"/>
    <p:sldId id="282" r:id="rId15"/>
    <p:sldId id="283" r:id="rId16"/>
    <p:sldId id="284" r:id="rId17"/>
    <p:sldId id="285" r:id="rId18"/>
    <p:sldId id="272" r:id="rId19"/>
    <p:sldId id="275" r:id="rId20"/>
    <p:sldId id="286" r:id="rId21"/>
    <p:sldId id="287" r:id="rId22"/>
    <p:sldId id="288" r:id="rId23"/>
    <p:sldId id="264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>
      <p:cViewPr>
        <p:scale>
          <a:sx n="77" d="100"/>
          <a:sy n="77" d="100"/>
        </p:scale>
        <p:origin x="-1032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B3FF0-1C83-4FC5-81D3-8C87BD923B96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1D6D9-23FC-4167-8F76-B4124227A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469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B3FF0-1C83-4FC5-81D3-8C87BD923B96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1D6D9-23FC-4167-8F76-B4124227A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422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B3FF0-1C83-4FC5-81D3-8C87BD923B96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1D6D9-23FC-4167-8F76-B4124227A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101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B3FF0-1C83-4FC5-81D3-8C87BD923B96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1D6D9-23FC-4167-8F76-B4124227A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585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B3FF0-1C83-4FC5-81D3-8C87BD923B96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1D6D9-23FC-4167-8F76-B4124227A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85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B3FF0-1C83-4FC5-81D3-8C87BD923B96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1D6D9-23FC-4167-8F76-B4124227A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534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B3FF0-1C83-4FC5-81D3-8C87BD923B96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1D6D9-23FC-4167-8F76-B4124227A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856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B3FF0-1C83-4FC5-81D3-8C87BD923B96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1D6D9-23FC-4167-8F76-B4124227A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226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B3FF0-1C83-4FC5-81D3-8C87BD923B96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1D6D9-23FC-4167-8F76-B4124227A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015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B3FF0-1C83-4FC5-81D3-8C87BD923B96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1D6D9-23FC-4167-8F76-B4124227A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434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B3FF0-1C83-4FC5-81D3-8C87BD923B96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1D6D9-23FC-4167-8F76-B4124227A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112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0B3FF0-1C83-4FC5-81D3-8C87BD923B96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31D6D9-23FC-4167-8F76-B4124227A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755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archive.ics.uci.edu/ml/datasets/Tic-Tac-Toe+Endgam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-457199"/>
            <a:ext cx="7772400" cy="152400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152400"/>
            <a:ext cx="7924800" cy="6172200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Rectangle 3"/>
          <p:cNvSpPr/>
          <p:nvPr/>
        </p:nvSpPr>
        <p:spPr>
          <a:xfrm>
            <a:off x="1371600" y="2590800"/>
            <a:ext cx="6705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Linear Discriminant Analysis (LDA) 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1870972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   	</a:t>
            </a:r>
            <a:endParaRPr lang="en-US" dirty="0"/>
          </a:p>
        </p:txBody>
      </p:sp>
      <p:sp>
        <p:nvSpPr>
          <p:cNvPr id="4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00" spc="-5" dirty="0"/>
              <a:t>Linear Discriminant Analysis, two-classes</a:t>
            </a:r>
            <a:r>
              <a:rPr sz="2600" spc="70" dirty="0"/>
              <a:t> </a:t>
            </a:r>
            <a:r>
              <a:rPr sz="2600" spc="-5" dirty="0"/>
              <a:t>(1)</a:t>
            </a:r>
            <a:endParaRPr sz="2600" dirty="0"/>
          </a:p>
        </p:txBody>
      </p:sp>
      <p:sp>
        <p:nvSpPr>
          <p:cNvPr id="6" name="object 59"/>
          <p:cNvSpPr txBox="1"/>
          <p:nvPr/>
        </p:nvSpPr>
        <p:spPr>
          <a:xfrm>
            <a:off x="574801" y="1219200"/>
            <a:ext cx="7943850" cy="29649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0670" marR="519430" indent="-230504">
              <a:lnSpc>
                <a:spcPct val="100000"/>
              </a:lnSpc>
              <a:spcBef>
                <a:spcPts val="100"/>
              </a:spcBef>
            </a:pPr>
            <a:r>
              <a:rPr sz="900" b="0" dirty="0">
                <a:solidFill>
                  <a:srgbClr val="630021"/>
                </a:solidFill>
                <a:latin typeface="Marlett"/>
                <a:cs typeface="Marlett"/>
              </a:rPr>
              <a:t></a:t>
            </a:r>
            <a:r>
              <a:rPr sz="900" b="0" dirty="0">
                <a:solidFill>
                  <a:srgbClr val="630021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630021"/>
                </a:solidFill>
                <a:latin typeface="Arial"/>
                <a:cs typeface="Arial"/>
              </a:rPr>
              <a:t>The </a:t>
            </a:r>
            <a:r>
              <a:rPr sz="1800" b="1" spc="-5" dirty="0">
                <a:solidFill>
                  <a:srgbClr val="630021"/>
                </a:solidFill>
                <a:latin typeface="Arial"/>
                <a:cs typeface="Arial"/>
              </a:rPr>
              <a:t>objective </a:t>
            </a:r>
            <a:r>
              <a:rPr sz="1800" b="1" dirty="0">
                <a:solidFill>
                  <a:srgbClr val="630021"/>
                </a:solidFill>
                <a:latin typeface="Arial"/>
                <a:cs typeface="Arial"/>
              </a:rPr>
              <a:t>of </a:t>
            </a:r>
            <a:r>
              <a:rPr sz="1800" b="1" spc="-10" dirty="0">
                <a:solidFill>
                  <a:srgbClr val="630021"/>
                </a:solidFill>
                <a:latin typeface="Arial"/>
                <a:cs typeface="Arial"/>
              </a:rPr>
              <a:t>LDA </a:t>
            </a:r>
            <a:r>
              <a:rPr sz="1800" b="1" dirty="0">
                <a:solidFill>
                  <a:srgbClr val="630021"/>
                </a:solidFill>
                <a:latin typeface="Arial"/>
                <a:cs typeface="Arial"/>
              </a:rPr>
              <a:t>is to perform dimensionality </a:t>
            </a:r>
            <a:r>
              <a:rPr sz="1800" b="1" spc="-5" dirty="0">
                <a:solidFill>
                  <a:srgbClr val="630021"/>
                </a:solidFill>
                <a:latin typeface="Arial"/>
                <a:cs typeface="Arial"/>
              </a:rPr>
              <a:t>reduction </a:t>
            </a:r>
            <a:r>
              <a:rPr sz="1800" b="1" spc="5" dirty="0">
                <a:solidFill>
                  <a:srgbClr val="630021"/>
                </a:solidFill>
                <a:latin typeface="Arial"/>
                <a:cs typeface="Arial"/>
              </a:rPr>
              <a:t>while  </a:t>
            </a:r>
            <a:r>
              <a:rPr sz="1800" b="1" spc="-5" dirty="0">
                <a:solidFill>
                  <a:srgbClr val="630021"/>
                </a:solidFill>
                <a:latin typeface="Arial"/>
                <a:cs typeface="Arial"/>
              </a:rPr>
              <a:t>preserving as much </a:t>
            </a:r>
            <a:r>
              <a:rPr sz="1800" b="1" dirty="0">
                <a:solidFill>
                  <a:srgbClr val="630021"/>
                </a:solidFill>
                <a:latin typeface="Arial"/>
                <a:cs typeface="Arial"/>
              </a:rPr>
              <a:t>of the </a:t>
            </a:r>
            <a:r>
              <a:rPr sz="1800" b="1" spc="-5" dirty="0">
                <a:solidFill>
                  <a:srgbClr val="630021"/>
                </a:solidFill>
                <a:latin typeface="Arial"/>
                <a:cs typeface="Arial"/>
              </a:rPr>
              <a:t>class </a:t>
            </a:r>
            <a:r>
              <a:rPr sz="1800" b="1" dirty="0">
                <a:solidFill>
                  <a:srgbClr val="630021"/>
                </a:solidFill>
                <a:latin typeface="Arial"/>
                <a:cs typeface="Arial"/>
              </a:rPr>
              <a:t>discriminatory information </a:t>
            </a:r>
            <a:r>
              <a:rPr sz="1800" b="1" spc="-5" dirty="0">
                <a:solidFill>
                  <a:srgbClr val="630021"/>
                </a:solidFill>
                <a:latin typeface="Arial"/>
                <a:cs typeface="Arial"/>
              </a:rPr>
              <a:t>as  </a:t>
            </a:r>
            <a:r>
              <a:rPr sz="1800" b="1" dirty="0">
                <a:solidFill>
                  <a:srgbClr val="630021"/>
                </a:solidFill>
                <a:latin typeface="Arial"/>
                <a:cs typeface="Arial"/>
              </a:rPr>
              <a:t>possible</a:t>
            </a:r>
            <a:endParaRPr sz="1800" dirty="0">
              <a:latin typeface="Arial"/>
              <a:cs typeface="Arial"/>
            </a:endParaRPr>
          </a:p>
          <a:p>
            <a:pPr marL="620395" marR="43180" indent="-226060">
              <a:lnSpc>
                <a:spcPct val="100299"/>
              </a:lnSpc>
              <a:spcBef>
                <a:spcPts val="385"/>
              </a:spcBef>
            </a:pPr>
            <a:r>
              <a:rPr sz="800" b="0" spc="-5" dirty="0">
                <a:latin typeface="Marlett"/>
                <a:cs typeface="Marlett"/>
              </a:rPr>
              <a:t></a:t>
            </a:r>
            <a:r>
              <a:rPr sz="800" b="0" spc="-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Arial"/>
                <a:cs typeface="Arial"/>
              </a:rPr>
              <a:t>Assume we have </a:t>
            </a:r>
            <a:r>
              <a:rPr sz="1600" dirty="0">
                <a:latin typeface="Arial"/>
                <a:cs typeface="Arial"/>
              </a:rPr>
              <a:t>a </a:t>
            </a:r>
            <a:r>
              <a:rPr sz="1600" spc="-5" dirty="0">
                <a:latin typeface="Arial"/>
                <a:cs typeface="Arial"/>
              </a:rPr>
              <a:t>set of D-dimensional samples </a:t>
            </a:r>
            <a:r>
              <a:rPr sz="1600" dirty="0">
                <a:latin typeface="Arial"/>
                <a:cs typeface="Arial"/>
              </a:rPr>
              <a:t>{</a:t>
            </a:r>
            <a:r>
              <a:rPr sz="1600" i="1" dirty="0">
                <a:latin typeface="Arial"/>
                <a:cs typeface="Arial"/>
              </a:rPr>
              <a:t>x</a:t>
            </a:r>
            <a:r>
              <a:rPr sz="1650" i="1" baseline="25252" dirty="0">
                <a:latin typeface="Arial"/>
                <a:cs typeface="Arial"/>
              </a:rPr>
              <a:t>(1</a:t>
            </a:r>
            <a:r>
              <a:rPr sz="1600" i="1" dirty="0">
                <a:latin typeface="Arial"/>
                <a:cs typeface="Arial"/>
              </a:rPr>
              <a:t>, </a:t>
            </a:r>
            <a:r>
              <a:rPr sz="1600" i="1" spc="-5" dirty="0">
                <a:latin typeface="Arial"/>
                <a:cs typeface="Arial"/>
              </a:rPr>
              <a:t>x</a:t>
            </a:r>
            <a:r>
              <a:rPr sz="1650" i="1" spc="-7" baseline="25252" dirty="0">
                <a:latin typeface="Arial"/>
                <a:cs typeface="Arial"/>
              </a:rPr>
              <a:t>(2</a:t>
            </a:r>
            <a:r>
              <a:rPr sz="1600" i="1" spc="-5" dirty="0">
                <a:latin typeface="Arial"/>
                <a:cs typeface="Arial"/>
              </a:rPr>
              <a:t>, </a:t>
            </a:r>
            <a:r>
              <a:rPr sz="1600" i="1" dirty="0">
                <a:latin typeface="Arial"/>
                <a:cs typeface="Arial"/>
              </a:rPr>
              <a:t>…, x</a:t>
            </a:r>
            <a:r>
              <a:rPr sz="1650" i="1" baseline="25252" dirty="0">
                <a:latin typeface="Arial"/>
                <a:cs typeface="Arial"/>
              </a:rPr>
              <a:t>(N</a:t>
            </a:r>
            <a:r>
              <a:rPr sz="1600" dirty="0">
                <a:latin typeface="Arial"/>
                <a:cs typeface="Arial"/>
              </a:rPr>
              <a:t>}, N</a:t>
            </a:r>
            <a:r>
              <a:rPr sz="1650" baseline="-20202" dirty="0">
                <a:latin typeface="Arial"/>
                <a:cs typeface="Arial"/>
              </a:rPr>
              <a:t>1 </a:t>
            </a:r>
            <a:r>
              <a:rPr sz="1600" spc="-5" dirty="0">
                <a:latin typeface="Arial"/>
                <a:cs typeface="Arial"/>
              </a:rPr>
              <a:t>of which  belong to class </a:t>
            </a:r>
            <a:r>
              <a:rPr sz="1600" spc="-5" dirty="0">
                <a:latin typeface="Symbol"/>
                <a:cs typeface="Symbol"/>
              </a:rPr>
              <a:t></a:t>
            </a:r>
            <a:r>
              <a:rPr sz="1650" spc="-7" baseline="-20202" dirty="0">
                <a:latin typeface="Arial"/>
                <a:cs typeface="Arial"/>
              </a:rPr>
              <a:t>1</a:t>
            </a:r>
            <a:r>
              <a:rPr sz="1600" spc="-5" dirty="0">
                <a:latin typeface="Arial"/>
                <a:cs typeface="Arial"/>
              </a:rPr>
              <a:t>, </a:t>
            </a:r>
            <a:r>
              <a:rPr sz="1600" dirty="0">
                <a:latin typeface="Arial"/>
                <a:cs typeface="Arial"/>
              </a:rPr>
              <a:t>and </a:t>
            </a:r>
            <a:r>
              <a:rPr sz="1600" spc="-5" dirty="0">
                <a:latin typeface="Arial"/>
                <a:cs typeface="Arial"/>
              </a:rPr>
              <a:t>N</a:t>
            </a:r>
            <a:r>
              <a:rPr sz="1650" spc="-7" baseline="-20202" dirty="0">
                <a:latin typeface="Arial"/>
                <a:cs typeface="Arial"/>
              </a:rPr>
              <a:t>2 </a:t>
            </a:r>
            <a:r>
              <a:rPr sz="1600" dirty="0">
                <a:latin typeface="Arial"/>
                <a:cs typeface="Arial"/>
              </a:rPr>
              <a:t>to </a:t>
            </a:r>
            <a:r>
              <a:rPr sz="1600" spc="-5" dirty="0">
                <a:latin typeface="Arial"/>
                <a:cs typeface="Arial"/>
              </a:rPr>
              <a:t>class </a:t>
            </a:r>
            <a:r>
              <a:rPr sz="1600" spc="-5" dirty="0">
                <a:latin typeface="Symbol"/>
                <a:cs typeface="Symbol"/>
              </a:rPr>
              <a:t></a:t>
            </a:r>
            <a:r>
              <a:rPr sz="1650" spc="-7" baseline="-20202" dirty="0">
                <a:latin typeface="Arial"/>
                <a:cs typeface="Arial"/>
              </a:rPr>
              <a:t>2</a:t>
            </a:r>
            <a:r>
              <a:rPr sz="1600" spc="-5" dirty="0">
                <a:latin typeface="Arial"/>
                <a:cs typeface="Arial"/>
              </a:rPr>
              <a:t>. </a:t>
            </a:r>
            <a:r>
              <a:rPr sz="1600" spc="10" dirty="0">
                <a:latin typeface="Arial"/>
                <a:cs typeface="Arial"/>
              </a:rPr>
              <a:t>We </a:t>
            </a:r>
            <a:r>
              <a:rPr sz="1600" dirty="0">
                <a:latin typeface="Arial"/>
                <a:cs typeface="Arial"/>
              </a:rPr>
              <a:t>seek to obtain a scalar </a:t>
            </a:r>
            <a:r>
              <a:rPr sz="1600" b="1" i="1" dirty="0">
                <a:latin typeface="Arial"/>
                <a:cs typeface="Arial"/>
              </a:rPr>
              <a:t>y </a:t>
            </a:r>
            <a:r>
              <a:rPr sz="1600" spc="-15" dirty="0">
                <a:latin typeface="Arial"/>
                <a:cs typeface="Arial"/>
              </a:rPr>
              <a:t>by </a:t>
            </a:r>
            <a:r>
              <a:rPr sz="1600" spc="-5" dirty="0">
                <a:latin typeface="Arial"/>
                <a:cs typeface="Arial"/>
              </a:rPr>
              <a:t>projecting  </a:t>
            </a:r>
            <a:r>
              <a:rPr sz="1600" dirty="0">
                <a:latin typeface="Arial"/>
                <a:cs typeface="Arial"/>
              </a:rPr>
              <a:t>the samples </a:t>
            </a:r>
            <a:r>
              <a:rPr sz="1600" b="1" i="1" dirty="0">
                <a:latin typeface="Arial"/>
                <a:cs typeface="Arial"/>
              </a:rPr>
              <a:t>x </a:t>
            </a:r>
            <a:r>
              <a:rPr sz="1600" spc="-5" dirty="0">
                <a:latin typeface="Arial"/>
                <a:cs typeface="Arial"/>
              </a:rPr>
              <a:t>onto </a:t>
            </a:r>
            <a:r>
              <a:rPr sz="1600" dirty="0">
                <a:latin typeface="Arial"/>
                <a:cs typeface="Arial"/>
              </a:rPr>
              <a:t>a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line</a:t>
            </a:r>
            <a:endParaRPr sz="1600" dirty="0">
              <a:latin typeface="Arial"/>
              <a:cs typeface="Arial"/>
            </a:endParaRPr>
          </a:p>
          <a:p>
            <a:pPr marL="3637915">
              <a:lnSpc>
                <a:spcPct val="100000"/>
              </a:lnSpc>
              <a:spcBef>
                <a:spcPts val="310"/>
              </a:spcBef>
            </a:pPr>
            <a:r>
              <a:rPr sz="1650" spc="-5" dirty="0">
                <a:latin typeface="Arial"/>
                <a:cs typeface="Arial"/>
              </a:rPr>
              <a:t>y </a:t>
            </a:r>
            <a:r>
              <a:rPr sz="1650" spc="-5" dirty="0">
                <a:latin typeface="Symbol"/>
                <a:cs typeface="Symbol"/>
              </a:rPr>
              <a:t></a:t>
            </a:r>
            <a:r>
              <a:rPr sz="1650" spc="-5" dirty="0">
                <a:latin typeface="Times New Roman"/>
                <a:cs typeface="Times New Roman"/>
              </a:rPr>
              <a:t> </a:t>
            </a:r>
            <a:r>
              <a:rPr sz="1650" spc="-5" dirty="0">
                <a:latin typeface="Arial"/>
                <a:cs typeface="Arial"/>
              </a:rPr>
              <a:t>w</a:t>
            </a:r>
            <a:r>
              <a:rPr sz="1650" spc="-395" dirty="0">
                <a:latin typeface="Arial"/>
                <a:cs typeface="Arial"/>
              </a:rPr>
              <a:t> </a:t>
            </a:r>
            <a:r>
              <a:rPr sz="1425" spc="7" baseline="43859" dirty="0">
                <a:latin typeface="Arial"/>
                <a:cs typeface="Arial"/>
              </a:rPr>
              <a:t>T </a:t>
            </a:r>
            <a:r>
              <a:rPr sz="1650" spc="-5" dirty="0">
                <a:latin typeface="Arial"/>
                <a:cs typeface="Arial"/>
              </a:rPr>
              <a:t>x</a:t>
            </a:r>
            <a:endParaRPr sz="1650" dirty="0">
              <a:latin typeface="Arial"/>
              <a:cs typeface="Arial"/>
            </a:endParaRPr>
          </a:p>
          <a:p>
            <a:pPr marL="620395" marR="662940" indent="-226060">
              <a:lnSpc>
                <a:spcPct val="100000"/>
              </a:lnSpc>
            </a:pPr>
            <a:r>
              <a:rPr sz="800" b="0" spc="-5" dirty="0" smtClean="0">
                <a:latin typeface="Marlett"/>
                <a:cs typeface="Marlett"/>
              </a:rPr>
              <a:t></a:t>
            </a:r>
            <a:r>
              <a:rPr sz="800" b="0" spc="-5" dirty="0" smtClean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Arial"/>
                <a:cs typeface="Arial"/>
              </a:rPr>
              <a:t>Of all the possible lines we would like </a:t>
            </a:r>
            <a:r>
              <a:rPr sz="1600" dirty="0">
                <a:latin typeface="Arial"/>
                <a:cs typeface="Arial"/>
              </a:rPr>
              <a:t>to </a:t>
            </a:r>
            <a:r>
              <a:rPr sz="1600" spc="-5" dirty="0">
                <a:latin typeface="Arial"/>
                <a:cs typeface="Arial"/>
              </a:rPr>
              <a:t>select </a:t>
            </a:r>
            <a:r>
              <a:rPr sz="1600" dirty="0">
                <a:latin typeface="Arial"/>
                <a:cs typeface="Arial"/>
              </a:rPr>
              <a:t>the one that </a:t>
            </a:r>
            <a:r>
              <a:rPr sz="1600" spc="-5" dirty="0">
                <a:latin typeface="Arial"/>
                <a:cs typeface="Arial"/>
              </a:rPr>
              <a:t>maximizes </a:t>
            </a:r>
            <a:r>
              <a:rPr sz="1600" dirty="0">
                <a:latin typeface="Arial"/>
                <a:cs typeface="Arial"/>
              </a:rPr>
              <a:t>the  </a:t>
            </a:r>
            <a:r>
              <a:rPr sz="1600" spc="-5" dirty="0">
                <a:latin typeface="Arial"/>
                <a:cs typeface="Arial"/>
              </a:rPr>
              <a:t>separability of the scalars</a:t>
            </a:r>
            <a:endParaRPr sz="1600" dirty="0">
              <a:latin typeface="Arial"/>
              <a:cs typeface="Arial"/>
            </a:endParaRPr>
          </a:p>
          <a:p>
            <a:pPr marL="734695">
              <a:lnSpc>
                <a:spcPct val="100000"/>
              </a:lnSpc>
              <a:spcBef>
                <a:spcPts val="335"/>
              </a:spcBef>
              <a:tabLst>
                <a:tab pos="958850" algn="l"/>
              </a:tabLst>
            </a:pPr>
            <a:r>
              <a:rPr sz="700" b="0" dirty="0">
                <a:latin typeface="Marlett"/>
                <a:cs typeface="Marlett"/>
              </a:rPr>
              <a:t></a:t>
            </a:r>
            <a:r>
              <a:rPr sz="700" dirty="0">
                <a:latin typeface="Times New Roman"/>
                <a:cs typeface="Times New Roman"/>
              </a:rPr>
              <a:t>	</a:t>
            </a:r>
            <a:r>
              <a:rPr sz="1400" spc="-5" dirty="0">
                <a:latin typeface="Arial"/>
                <a:cs typeface="Arial"/>
              </a:rPr>
              <a:t>This is </a:t>
            </a:r>
            <a:r>
              <a:rPr sz="1400" spc="-10" dirty="0">
                <a:latin typeface="Arial"/>
                <a:cs typeface="Arial"/>
              </a:rPr>
              <a:t>illustrated </a:t>
            </a:r>
            <a:r>
              <a:rPr sz="1400" spc="-5" dirty="0">
                <a:latin typeface="Arial"/>
                <a:cs typeface="Arial"/>
              </a:rPr>
              <a:t>for the two-dimensional case in the </a:t>
            </a:r>
            <a:r>
              <a:rPr sz="1400" spc="-10" dirty="0">
                <a:latin typeface="Arial"/>
                <a:cs typeface="Arial"/>
              </a:rPr>
              <a:t>following</a:t>
            </a:r>
            <a:r>
              <a:rPr sz="1400" spc="3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figures</a:t>
            </a:r>
            <a:endParaRPr sz="1400" dirty="0">
              <a:latin typeface="Arial"/>
              <a:cs typeface="Arial"/>
            </a:endParaRPr>
          </a:p>
          <a:p>
            <a:pPr marL="883285">
              <a:lnSpc>
                <a:spcPct val="100000"/>
              </a:lnSpc>
              <a:spcBef>
                <a:spcPts val="865"/>
              </a:spcBef>
              <a:tabLst>
                <a:tab pos="4331335" algn="l"/>
              </a:tabLst>
            </a:pPr>
            <a:r>
              <a:rPr sz="1150" spc="5" dirty="0">
                <a:latin typeface="Arial"/>
                <a:cs typeface="Arial"/>
              </a:rPr>
              <a:t>x</a:t>
            </a:r>
            <a:r>
              <a:rPr sz="1200" spc="7" baseline="-24305" dirty="0">
                <a:latin typeface="Arial"/>
                <a:cs typeface="Arial"/>
              </a:rPr>
              <a:t>2	</a:t>
            </a:r>
            <a:r>
              <a:rPr sz="1150" dirty="0">
                <a:latin typeface="Arial"/>
                <a:cs typeface="Arial"/>
              </a:rPr>
              <a:t>x</a:t>
            </a:r>
            <a:r>
              <a:rPr sz="1200" baseline="-24305" dirty="0">
                <a:latin typeface="Arial"/>
                <a:cs typeface="Arial"/>
              </a:rPr>
              <a:t>2</a:t>
            </a:r>
          </a:p>
        </p:txBody>
      </p:sp>
      <p:grpSp>
        <p:nvGrpSpPr>
          <p:cNvPr id="7" name="object 31"/>
          <p:cNvGrpSpPr/>
          <p:nvPr/>
        </p:nvGrpSpPr>
        <p:grpSpPr>
          <a:xfrm>
            <a:off x="1521134" y="4184114"/>
            <a:ext cx="2520315" cy="2165985"/>
            <a:chOff x="1572647" y="3922655"/>
            <a:chExt cx="2520315" cy="2165985"/>
          </a:xfrm>
        </p:grpSpPr>
        <p:sp>
          <p:nvSpPr>
            <p:cNvPr id="8" name="object 32"/>
            <p:cNvSpPr/>
            <p:nvPr/>
          </p:nvSpPr>
          <p:spPr>
            <a:xfrm>
              <a:off x="1610867" y="5999226"/>
              <a:ext cx="2481580" cy="88900"/>
            </a:xfrm>
            <a:custGeom>
              <a:avLst/>
              <a:gdLst/>
              <a:ahLst/>
              <a:cxnLst/>
              <a:rect l="l" t="t" r="r" b="b"/>
              <a:pathLst>
                <a:path w="2481579" h="88900">
                  <a:moveTo>
                    <a:pt x="1524" y="46481"/>
                  </a:moveTo>
                  <a:lnTo>
                    <a:pt x="1524" y="41148"/>
                  </a:lnTo>
                  <a:lnTo>
                    <a:pt x="0" y="44196"/>
                  </a:lnTo>
                  <a:lnTo>
                    <a:pt x="1524" y="46481"/>
                  </a:lnTo>
                  <a:close/>
                </a:path>
                <a:path w="2481579" h="88900">
                  <a:moveTo>
                    <a:pt x="2411730" y="46481"/>
                  </a:moveTo>
                  <a:lnTo>
                    <a:pt x="2411730" y="41148"/>
                  </a:lnTo>
                  <a:lnTo>
                    <a:pt x="2410206" y="38862"/>
                  </a:lnTo>
                  <a:lnTo>
                    <a:pt x="2408682" y="38862"/>
                  </a:lnTo>
                  <a:lnTo>
                    <a:pt x="2406396" y="37337"/>
                  </a:lnTo>
                  <a:lnTo>
                    <a:pt x="6857" y="37337"/>
                  </a:lnTo>
                  <a:lnTo>
                    <a:pt x="3048" y="38862"/>
                  </a:lnTo>
                  <a:lnTo>
                    <a:pt x="1524" y="38862"/>
                  </a:lnTo>
                  <a:lnTo>
                    <a:pt x="1524" y="48005"/>
                  </a:lnTo>
                  <a:lnTo>
                    <a:pt x="3048" y="48005"/>
                  </a:lnTo>
                  <a:lnTo>
                    <a:pt x="6857" y="49529"/>
                  </a:lnTo>
                  <a:lnTo>
                    <a:pt x="2406396" y="49529"/>
                  </a:lnTo>
                  <a:lnTo>
                    <a:pt x="2408682" y="48005"/>
                  </a:lnTo>
                  <a:lnTo>
                    <a:pt x="2410206" y="48005"/>
                  </a:lnTo>
                  <a:lnTo>
                    <a:pt x="2411730" y="46481"/>
                  </a:lnTo>
                  <a:close/>
                </a:path>
                <a:path w="2481579" h="88900">
                  <a:moveTo>
                    <a:pt x="2481072" y="44196"/>
                  </a:moveTo>
                  <a:lnTo>
                    <a:pt x="2392680" y="0"/>
                  </a:lnTo>
                  <a:lnTo>
                    <a:pt x="2392680" y="37337"/>
                  </a:lnTo>
                  <a:lnTo>
                    <a:pt x="2406396" y="37337"/>
                  </a:lnTo>
                  <a:lnTo>
                    <a:pt x="2408682" y="38862"/>
                  </a:lnTo>
                  <a:lnTo>
                    <a:pt x="2410206" y="38862"/>
                  </a:lnTo>
                  <a:lnTo>
                    <a:pt x="2411730" y="41148"/>
                  </a:lnTo>
                  <a:lnTo>
                    <a:pt x="2411730" y="78867"/>
                  </a:lnTo>
                  <a:lnTo>
                    <a:pt x="2481072" y="44196"/>
                  </a:lnTo>
                  <a:close/>
                </a:path>
                <a:path w="2481579" h="88900">
                  <a:moveTo>
                    <a:pt x="2411730" y="78867"/>
                  </a:moveTo>
                  <a:lnTo>
                    <a:pt x="2411730" y="46481"/>
                  </a:lnTo>
                  <a:lnTo>
                    <a:pt x="2410206" y="48005"/>
                  </a:lnTo>
                  <a:lnTo>
                    <a:pt x="2408682" y="48005"/>
                  </a:lnTo>
                  <a:lnTo>
                    <a:pt x="2406396" y="49529"/>
                  </a:lnTo>
                  <a:lnTo>
                    <a:pt x="2392680" y="49529"/>
                  </a:lnTo>
                  <a:lnTo>
                    <a:pt x="2392680" y="88392"/>
                  </a:lnTo>
                  <a:lnTo>
                    <a:pt x="2411730" y="7886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33"/>
            <p:cNvSpPr/>
            <p:nvPr/>
          </p:nvSpPr>
          <p:spPr>
            <a:xfrm>
              <a:off x="1610867" y="6036564"/>
              <a:ext cx="2411730" cy="12700"/>
            </a:xfrm>
            <a:custGeom>
              <a:avLst/>
              <a:gdLst/>
              <a:ahLst/>
              <a:cxnLst/>
              <a:rect l="l" t="t" r="r" b="b"/>
              <a:pathLst>
                <a:path w="2411729" h="12700">
                  <a:moveTo>
                    <a:pt x="-882" y="6095"/>
                  </a:moveTo>
                  <a:lnTo>
                    <a:pt x="2412612" y="6095"/>
                  </a:lnTo>
                </a:path>
              </a:pathLst>
            </a:custGeom>
            <a:ln w="139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34"/>
            <p:cNvSpPr/>
            <p:nvPr/>
          </p:nvSpPr>
          <p:spPr>
            <a:xfrm>
              <a:off x="4003547" y="5999226"/>
              <a:ext cx="88900" cy="88900"/>
            </a:xfrm>
            <a:custGeom>
              <a:avLst/>
              <a:gdLst/>
              <a:ahLst/>
              <a:cxnLst/>
              <a:rect l="l" t="t" r="r" b="b"/>
              <a:pathLst>
                <a:path w="88900" h="88900">
                  <a:moveTo>
                    <a:pt x="0" y="0"/>
                  </a:moveTo>
                  <a:lnTo>
                    <a:pt x="88391" y="44196"/>
                  </a:lnTo>
                  <a:lnTo>
                    <a:pt x="0" y="88392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35"/>
            <p:cNvSpPr/>
            <p:nvPr/>
          </p:nvSpPr>
          <p:spPr>
            <a:xfrm>
              <a:off x="1573529" y="3923538"/>
              <a:ext cx="88900" cy="2125345"/>
            </a:xfrm>
            <a:custGeom>
              <a:avLst/>
              <a:gdLst/>
              <a:ahLst/>
              <a:cxnLst/>
              <a:rect l="l" t="t" r="r" b="b"/>
              <a:pathLst>
                <a:path w="88900" h="2125345">
                  <a:moveTo>
                    <a:pt x="88392" y="88391"/>
                  </a:moveTo>
                  <a:lnTo>
                    <a:pt x="44195" y="0"/>
                  </a:lnTo>
                  <a:lnTo>
                    <a:pt x="0" y="88391"/>
                  </a:lnTo>
                  <a:lnTo>
                    <a:pt x="37337" y="88391"/>
                  </a:lnTo>
                  <a:lnTo>
                    <a:pt x="37337" y="72389"/>
                  </a:lnTo>
                  <a:lnTo>
                    <a:pt x="38862" y="70865"/>
                  </a:lnTo>
                  <a:lnTo>
                    <a:pt x="38862" y="69341"/>
                  </a:lnTo>
                  <a:lnTo>
                    <a:pt x="40386" y="67056"/>
                  </a:lnTo>
                  <a:lnTo>
                    <a:pt x="45719" y="67056"/>
                  </a:lnTo>
                  <a:lnTo>
                    <a:pt x="48006" y="69341"/>
                  </a:lnTo>
                  <a:lnTo>
                    <a:pt x="48006" y="70865"/>
                  </a:lnTo>
                  <a:lnTo>
                    <a:pt x="49530" y="72389"/>
                  </a:lnTo>
                  <a:lnTo>
                    <a:pt x="49530" y="88391"/>
                  </a:lnTo>
                  <a:lnTo>
                    <a:pt x="88392" y="88391"/>
                  </a:lnTo>
                  <a:close/>
                </a:path>
                <a:path w="88900" h="2125345">
                  <a:moveTo>
                    <a:pt x="49530" y="88391"/>
                  </a:moveTo>
                  <a:lnTo>
                    <a:pt x="49530" y="72389"/>
                  </a:lnTo>
                  <a:lnTo>
                    <a:pt x="48006" y="70865"/>
                  </a:lnTo>
                  <a:lnTo>
                    <a:pt x="48006" y="69341"/>
                  </a:lnTo>
                  <a:lnTo>
                    <a:pt x="45719" y="67056"/>
                  </a:lnTo>
                  <a:lnTo>
                    <a:pt x="40386" y="67056"/>
                  </a:lnTo>
                  <a:lnTo>
                    <a:pt x="38862" y="69341"/>
                  </a:lnTo>
                  <a:lnTo>
                    <a:pt x="38862" y="70865"/>
                  </a:lnTo>
                  <a:lnTo>
                    <a:pt x="37337" y="72389"/>
                  </a:lnTo>
                  <a:lnTo>
                    <a:pt x="37337" y="88391"/>
                  </a:lnTo>
                  <a:lnTo>
                    <a:pt x="49530" y="88391"/>
                  </a:lnTo>
                  <a:close/>
                </a:path>
                <a:path w="88900" h="2125345">
                  <a:moveTo>
                    <a:pt x="49530" y="2119884"/>
                  </a:moveTo>
                  <a:lnTo>
                    <a:pt x="49530" y="88391"/>
                  </a:lnTo>
                  <a:lnTo>
                    <a:pt x="37337" y="88391"/>
                  </a:lnTo>
                  <a:lnTo>
                    <a:pt x="37337" y="2119884"/>
                  </a:lnTo>
                  <a:lnTo>
                    <a:pt x="38862" y="2122169"/>
                  </a:lnTo>
                  <a:lnTo>
                    <a:pt x="38862" y="2123693"/>
                  </a:lnTo>
                  <a:lnTo>
                    <a:pt x="40386" y="2123693"/>
                  </a:lnTo>
                  <a:lnTo>
                    <a:pt x="44195" y="2125217"/>
                  </a:lnTo>
                  <a:lnTo>
                    <a:pt x="45719" y="2123693"/>
                  </a:lnTo>
                  <a:lnTo>
                    <a:pt x="48006" y="2123693"/>
                  </a:lnTo>
                  <a:lnTo>
                    <a:pt x="48006" y="2122169"/>
                  </a:lnTo>
                  <a:lnTo>
                    <a:pt x="49530" y="211988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36"/>
            <p:cNvSpPr/>
            <p:nvPr/>
          </p:nvSpPr>
          <p:spPr>
            <a:xfrm>
              <a:off x="1610867" y="3990594"/>
              <a:ext cx="12700" cy="2058670"/>
            </a:xfrm>
            <a:custGeom>
              <a:avLst/>
              <a:gdLst/>
              <a:ahLst/>
              <a:cxnLst/>
              <a:rect l="l" t="t" r="r" b="b"/>
              <a:pathLst>
                <a:path w="12700" h="2058670">
                  <a:moveTo>
                    <a:pt x="6096" y="-882"/>
                  </a:moveTo>
                  <a:lnTo>
                    <a:pt x="6096" y="2059044"/>
                  </a:lnTo>
                </a:path>
              </a:pathLst>
            </a:custGeom>
            <a:ln w="139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37"/>
            <p:cNvSpPr/>
            <p:nvPr/>
          </p:nvSpPr>
          <p:spPr>
            <a:xfrm>
              <a:off x="1573529" y="3923538"/>
              <a:ext cx="88900" cy="88900"/>
            </a:xfrm>
            <a:custGeom>
              <a:avLst/>
              <a:gdLst/>
              <a:ahLst/>
              <a:cxnLst/>
              <a:rect l="l" t="t" r="r" b="b"/>
              <a:pathLst>
                <a:path w="88900" h="88900">
                  <a:moveTo>
                    <a:pt x="0" y="88391"/>
                  </a:moveTo>
                  <a:lnTo>
                    <a:pt x="44195" y="0"/>
                  </a:lnTo>
                  <a:lnTo>
                    <a:pt x="88392" y="88391"/>
                  </a:lnTo>
                  <a:lnTo>
                    <a:pt x="0" y="8839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38"/>
            <p:cNvSpPr/>
            <p:nvPr/>
          </p:nvSpPr>
          <p:spPr>
            <a:xfrm>
              <a:off x="1617725" y="5903976"/>
              <a:ext cx="1855470" cy="139700"/>
            </a:xfrm>
            <a:custGeom>
              <a:avLst/>
              <a:gdLst/>
              <a:ahLst/>
              <a:cxnLst/>
              <a:rect l="l" t="t" r="r" b="b"/>
              <a:pathLst>
                <a:path w="1855470" h="139700">
                  <a:moveTo>
                    <a:pt x="0" y="139446"/>
                  </a:moveTo>
                  <a:lnTo>
                    <a:pt x="1855470" y="0"/>
                  </a:lnTo>
                </a:path>
              </a:pathLst>
            </a:custGeom>
            <a:ln w="105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39"/>
            <p:cNvSpPr/>
            <p:nvPr/>
          </p:nvSpPr>
          <p:spPr>
            <a:xfrm>
              <a:off x="2547365" y="4927092"/>
              <a:ext cx="470534" cy="1046480"/>
            </a:xfrm>
            <a:custGeom>
              <a:avLst/>
              <a:gdLst/>
              <a:ahLst/>
              <a:cxnLst/>
              <a:rect l="l" t="t" r="r" b="b"/>
              <a:pathLst>
                <a:path w="470535" h="1046479">
                  <a:moveTo>
                    <a:pt x="49529" y="1046226"/>
                  </a:moveTo>
                  <a:lnTo>
                    <a:pt x="0" y="374904"/>
                  </a:lnTo>
                </a:path>
                <a:path w="470535" h="1046479">
                  <a:moveTo>
                    <a:pt x="116585" y="1037082"/>
                  </a:moveTo>
                  <a:lnTo>
                    <a:pt x="60197" y="254508"/>
                  </a:lnTo>
                </a:path>
                <a:path w="470535" h="1046479">
                  <a:moveTo>
                    <a:pt x="286512" y="1030224"/>
                  </a:moveTo>
                  <a:lnTo>
                    <a:pt x="242315" y="435102"/>
                  </a:lnTo>
                </a:path>
                <a:path w="470535" h="1046479">
                  <a:moveTo>
                    <a:pt x="245363" y="1026413"/>
                  </a:moveTo>
                  <a:lnTo>
                    <a:pt x="171450" y="0"/>
                  </a:lnTo>
                </a:path>
                <a:path w="470535" h="1046479">
                  <a:moveTo>
                    <a:pt x="325374" y="1018032"/>
                  </a:moveTo>
                  <a:lnTo>
                    <a:pt x="270509" y="275844"/>
                  </a:lnTo>
                </a:path>
                <a:path w="470535" h="1046479">
                  <a:moveTo>
                    <a:pt x="372618" y="1018032"/>
                  </a:moveTo>
                  <a:lnTo>
                    <a:pt x="309371" y="148590"/>
                  </a:lnTo>
                </a:path>
                <a:path w="470535" h="1046479">
                  <a:moveTo>
                    <a:pt x="470154" y="1010412"/>
                  </a:moveTo>
                  <a:lnTo>
                    <a:pt x="415289" y="254508"/>
                  </a:lnTo>
                </a:path>
              </a:pathLst>
            </a:custGeom>
            <a:ln w="70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40"/>
            <p:cNvSpPr/>
            <p:nvPr/>
          </p:nvSpPr>
          <p:spPr>
            <a:xfrm>
              <a:off x="2575560" y="5930646"/>
              <a:ext cx="330835" cy="71120"/>
            </a:xfrm>
            <a:custGeom>
              <a:avLst/>
              <a:gdLst/>
              <a:ahLst/>
              <a:cxnLst/>
              <a:rect l="l" t="t" r="r" b="b"/>
              <a:pathLst>
                <a:path w="330835" h="71120">
                  <a:moveTo>
                    <a:pt x="54864" y="44196"/>
                  </a:moveTo>
                  <a:lnTo>
                    <a:pt x="53340" y="37338"/>
                  </a:lnTo>
                  <a:lnTo>
                    <a:pt x="51054" y="33528"/>
                  </a:lnTo>
                  <a:lnTo>
                    <a:pt x="49530" y="28194"/>
                  </a:lnTo>
                  <a:lnTo>
                    <a:pt x="42672" y="21336"/>
                  </a:lnTo>
                  <a:lnTo>
                    <a:pt x="37338" y="19812"/>
                  </a:lnTo>
                  <a:lnTo>
                    <a:pt x="32004" y="17526"/>
                  </a:lnTo>
                  <a:lnTo>
                    <a:pt x="26670" y="16002"/>
                  </a:lnTo>
                  <a:lnTo>
                    <a:pt x="21336" y="17526"/>
                  </a:lnTo>
                  <a:lnTo>
                    <a:pt x="12192" y="21336"/>
                  </a:lnTo>
                  <a:lnTo>
                    <a:pt x="5334" y="28194"/>
                  </a:lnTo>
                  <a:lnTo>
                    <a:pt x="1524" y="33528"/>
                  </a:lnTo>
                  <a:lnTo>
                    <a:pt x="1524" y="37338"/>
                  </a:lnTo>
                  <a:lnTo>
                    <a:pt x="0" y="44196"/>
                  </a:lnTo>
                  <a:lnTo>
                    <a:pt x="1524" y="49530"/>
                  </a:lnTo>
                  <a:lnTo>
                    <a:pt x="1524" y="53340"/>
                  </a:lnTo>
                  <a:lnTo>
                    <a:pt x="5334" y="58674"/>
                  </a:lnTo>
                  <a:lnTo>
                    <a:pt x="9144" y="61722"/>
                  </a:lnTo>
                  <a:lnTo>
                    <a:pt x="12192" y="65532"/>
                  </a:lnTo>
                  <a:lnTo>
                    <a:pt x="16002" y="67056"/>
                  </a:lnTo>
                  <a:lnTo>
                    <a:pt x="21336" y="68580"/>
                  </a:lnTo>
                  <a:lnTo>
                    <a:pt x="26670" y="70866"/>
                  </a:lnTo>
                  <a:lnTo>
                    <a:pt x="32004" y="68580"/>
                  </a:lnTo>
                  <a:lnTo>
                    <a:pt x="42672" y="65532"/>
                  </a:lnTo>
                  <a:lnTo>
                    <a:pt x="45720" y="61722"/>
                  </a:lnTo>
                  <a:lnTo>
                    <a:pt x="49530" y="58674"/>
                  </a:lnTo>
                  <a:lnTo>
                    <a:pt x="51054" y="53340"/>
                  </a:lnTo>
                  <a:lnTo>
                    <a:pt x="53340" y="49530"/>
                  </a:lnTo>
                  <a:lnTo>
                    <a:pt x="54864" y="44196"/>
                  </a:lnTo>
                  <a:close/>
                </a:path>
                <a:path w="330835" h="71120">
                  <a:moveTo>
                    <a:pt x="123444" y="33528"/>
                  </a:moveTo>
                  <a:lnTo>
                    <a:pt x="121920" y="29718"/>
                  </a:lnTo>
                  <a:lnTo>
                    <a:pt x="118110" y="24384"/>
                  </a:lnTo>
                  <a:lnTo>
                    <a:pt x="116586" y="21336"/>
                  </a:lnTo>
                  <a:lnTo>
                    <a:pt x="111252" y="17526"/>
                  </a:lnTo>
                  <a:lnTo>
                    <a:pt x="107442" y="14478"/>
                  </a:lnTo>
                  <a:lnTo>
                    <a:pt x="102108" y="14478"/>
                  </a:lnTo>
                  <a:lnTo>
                    <a:pt x="97536" y="12192"/>
                  </a:lnTo>
                  <a:lnTo>
                    <a:pt x="92202" y="14478"/>
                  </a:lnTo>
                  <a:lnTo>
                    <a:pt x="86868" y="14478"/>
                  </a:lnTo>
                  <a:lnTo>
                    <a:pt x="83058" y="17526"/>
                  </a:lnTo>
                  <a:lnTo>
                    <a:pt x="77724" y="21336"/>
                  </a:lnTo>
                  <a:lnTo>
                    <a:pt x="73914" y="24384"/>
                  </a:lnTo>
                  <a:lnTo>
                    <a:pt x="72390" y="29718"/>
                  </a:lnTo>
                  <a:lnTo>
                    <a:pt x="70866" y="33528"/>
                  </a:lnTo>
                  <a:lnTo>
                    <a:pt x="70866" y="44196"/>
                  </a:lnTo>
                  <a:lnTo>
                    <a:pt x="73914" y="54864"/>
                  </a:lnTo>
                  <a:lnTo>
                    <a:pt x="77724" y="58674"/>
                  </a:lnTo>
                  <a:lnTo>
                    <a:pt x="86868" y="64008"/>
                  </a:lnTo>
                  <a:lnTo>
                    <a:pt x="97536" y="67056"/>
                  </a:lnTo>
                  <a:lnTo>
                    <a:pt x="107442" y="64008"/>
                  </a:lnTo>
                  <a:lnTo>
                    <a:pt x="116586" y="58674"/>
                  </a:lnTo>
                  <a:lnTo>
                    <a:pt x="118110" y="54864"/>
                  </a:lnTo>
                  <a:lnTo>
                    <a:pt x="121920" y="49530"/>
                  </a:lnTo>
                  <a:lnTo>
                    <a:pt x="123444" y="44196"/>
                  </a:lnTo>
                  <a:lnTo>
                    <a:pt x="123444" y="33528"/>
                  </a:lnTo>
                  <a:close/>
                </a:path>
                <a:path w="330835" h="71120">
                  <a:moveTo>
                    <a:pt x="330708" y="26670"/>
                  </a:moveTo>
                  <a:lnTo>
                    <a:pt x="328422" y="21336"/>
                  </a:lnTo>
                  <a:lnTo>
                    <a:pt x="328422" y="16002"/>
                  </a:lnTo>
                  <a:lnTo>
                    <a:pt x="325374" y="12192"/>
                  </a:lnTo>
                  <a:lnTo>
                    <a:pt x="321564" y="6858"/>
                  </a:lnTo>
                  <a:lnTo>
                    <a:pt x="317754" y="5334"/>
                  </a:lnTo>
                  <a:lnTo>
                    <a:pt x="314706" y="1524"/>
                  </a:lnTo>
                  <a:lnTo>
                    <a:pt x="309372" y="0"/>
                  </a:lnTo>
                  <a:lnTo>
                    <a:pt x="298704" y="0"/>
                  </a:lnTo>
                  <a:lnTo>
                    <a:pt x="293370" y="1524"/>
                  </a:lnTo>
                  <a:lnTo>
                    <a:pt x="288036" y="5334"/>
                  </a:lnTo>
                  <a:lnTo>
                    <a:pt x="284226" y="6858"/>
                  </a:lnTo>
                  <a:lnTo>
                    <a:pt x="281127" y="12166"/>
                  </a:lnTo>
                  <a:lnTo>
                    <a:pt x="277368" y="9144"/>
                  </a:lnTo>
                  <a:lnTo>
                    <a:pt x="273558" y="5334"/>
                  </a:lnTo>
                  <a:lnTo>
                    <a:pt x="268224" y="3810"/>
                  </a:lnTo>
                  <a:lnTo>
                    <a:pt x="258318" y="3810"/>
                  </a:lnTo>
                  <a:lnTo>
                    <a:pt x="252984" y="5334"/>
                  </a:lnTo>
                  <a:lnTo>
                    <a:pt x="236982" y="24384"/>
                  </a:lnTo>
                  <a:lnTo>
                    <a:pt x="236982" y="35052"/>
                  </a:lnTo>
                  <a:lnTo>
                    <a:pt x="240030" y="45720"/>
                  </a:lnTo>
                  <a:lnTo>
                    <a:pt x="247650" y="53340"/>
                  </a:lnTo>
                  <a:lnTo>
                    <a:pt x="258318" y="56388"/>
                  </a:lnTo>
                  <a:lnTo>
                    <a:pt x="268224" y="56388"/>
                  </a:lnTo>
                  <a:lnTo>
                    <a:pt x="273558" y="54864"/>
                  </a:lnTo>
                  <a:lnTo>
                    <a:pt x="277368" y="53340"/>
                  </a:lnTo>
                  <a:lnTo>
                    <a:pt x="281178" y="49530"/>
                  </a:lnTo>
                  <a:lnTo>
                    <a:pt x="284226" y="45720"/>
                  </a:lnTo>
                  <a:lnTo>
                    <a:pt x="288036" y="49530"/>
                  </a:lnTo>
                  <a:lnTo>
                    <a:pt x="293370" y="51054"/>
                  </a:lnTo>
                  <a:lnTo>
                    <a:pt x="298704" y="53340"/>
                  </a:lnTo>
                  <a:lnTo>
                    <a:pt x="309372" y="53340"/>
                  </a:lnTo>
                  <a:lnTo>
                    <a:pt x="317754" y="49530"/>
                  </a:lnTo>
                  <a:lnTo>
                    <a:pt x="321564" y="45720"/>
                  </a:lnTo>
                  <a:lnTo>
                    <a:pt x="325374" y="42672"/>
                  </a:lnTo>
                  <a:lnTo>
                    <a:pt x="328422" y="37338"/>
                  </a:lnTo>
                  <a:lnTo>
                    <a:pt x="328422" y="32004"/>
                  </a:lnTo>
                  <a:lnTo>
                    <a:pt x="330708" y="2667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41"/>
            <p:cNvSpPr/>
            <p:nvPr/>
          </p:nvSpPr>
          <p:spPr>
            <a:xfrm>
              <a:off x="2711958" y="4421886"/>
              <a:ext cx="542925" cy="1533525"/>
            </a:xfrm>
            <a:custGeom>
              <a:avLst/>
              <a:gdLst/>
              <a:ahLst/>
              <a:cxnLst/>
              <a:rect l="l" t="t" r="r" b="b"/>
              <a:pathLst>
                <a:path w="542925" h="1533525">
                  <a:moveTo>
                    <a:pt x="542544" y="1498091"/>
                  </a:moveTo>
                  <a:lnTo>
                    <a:pt x="445007" y="175260"/>
                  </a:lnTo>
                </a:path>
                <a:path w="542925" h="1533525">
                  <a:moveTo>
                    <a:pt x="257556" y="1520952"/>
                  </a:moveTo>
                  <a:lnTo>
                    <a:pt x="156971" y="147065"/>
                  </a:lnTo>
                </a:path>
                <a:path w="542925" h="1533525">
                  <a:moveTo>
                    <a:pt x="383286" y="1512569"/>
                  </a:moveTo>
                  <a:lnTo>
                    <a:pt x="273557" y="0"/>
                  </a:lnTo>
                </a:path>
                <a:path w="542925" h="1533525">
                  <a:moveTo>
                    <a:pt x="112776" y="1533143"/>
                  </a:moveTo>
                  <a:lnTo>
                    <a:pt x="0" y="9143"/>
                  </a:lnTo>
                </a:path>
                <a:path w="542925" h="1533525">
                  <a:moveTo>
                    <a:pt x="185166" y="1526286"/>
                  </a:moveTo>
                  <a:lnTo>
                    <a:pt x="98297" y="351281"/>
                  </a:lnTo>
                </a:path>
                <a:path w="542925" h="1533525">
                  <a:moveTo>
                    <a:pt x="345948" y="1515617"/>
                  </a:moveTo>
                  <a:lnTo>
                    <a:pt x="254507" y="252984"/>
                  </a:lnTo>
                </a:path>
                <a:path w="542925" h="1533525">
                  <a:moveTo>
                    <a:pt x="454152" y="1514093"/>
                  </a:moveTo>
                  <a:lnTo>
                    <a:pt x="379475" y="420624"/>
                  </a:lnTo>
                </a:path>
              </a:pathLst>
            </a:custGeom>
            <a:ln w="70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42"/>
            <p:cNvSpPr/>
            <p:nvPr/>
          </p:nvSpPr>
          <p:spPr>
            <a:xfrm>
              <a:off x="2799588" y="5914644"/>
              <a:ext cx="288925" cy="69850"/>
            </a:xfrm>
            <a:custGeom>
              <a:avLst/>
              <a:gdLst/>
              <a:ahLst/>
              <a:cxnLst/>
              <a:rect l="l" t="t" r="r" b="b"/>
              <a:pathLst>
                <a:path w="288925" h="69850">
                  <a:moveTo>
                    <a:pt x="54864" y="16002"/>
                  </a:moveTo>
                  <a:lnTo>
                    <a:pt x="0" y="16002"/>
                  </a:lnTo>
                  <a:lnTo>
                    <a:pt x="0" y="69342"/>
                  </a:lnTo>
                  <a:lnTo>
                    <a:pt x="54864" y="69342"/>
                  </a:lnTo>
                  <a:lnTo>
                    <a:pt x="54864" y="16002"/>
                  </a:lnTo>
                  <a:close/>
                </a:path>
                <a:path w="288925" h="69850">
                  <a:moveTo>
                    <a:pt x="125730" y="9144"/>
                  </a:moveTo>
                  <a:lnTo>
                    <a:pt x="73152" y="9144"/>
                  </a:lnTo>
                  <a:lnTo>
                    <a:pt x="73152" y="61722"/>
                  </a:lnTo>
                  <a:lnTo>
                    <a:pt x="125730" y="61722"/>
                  </a:lnTo>
                  <a:lnTo>
                    <a:pt x="125730" y="9144"/>
                  </a:lnTo>
                  <a:close/>
                </a:path>
                <a:path w="288925" h="69850">
                  <a:moveTo>
                    <a:pt x="288798" y="0"/>
                  </a:moveTo>
                  <a:lnTo>
                    <a:pt x="235458" y="0"/>
                  </a:lnTo>
                  <a:lnTo>
                    <a:pt x="235458" y="53340"/>
                  </a:lnTo>
                  <a:lnTo>
                    <a:pt x="288798" y="53340"/>
                  </a:lnTo>
                  <a:lnTo>
                    <a:pt x="288798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43"/>
            <p:cNvSpPr/>
            <p:nvPr/>
          </p:nvSpPr>
          <p:spPr>
            <a:xfrm>
              <a:off x="2527554" y="4911090"/>
              <a:ext cx="527050" cy="1076325"/>
            </a:xfrm>
            <a:custGeom>
              <a:avLst/>
              <a:gdLst/>
              <a:ahLst/>
              <a:cxnLst/>
              <a:rect l="l" t="t" r="r" b="b"/>
              <a:pathLst>
                <a:path w="527050" h="1076325">
                  <a:moveTo>
                    <a:pt x="53340" y="387096"/>
                  </a:moveTo>
                  <a:lnTo>
                    <a:pt x="51816" y="381762"/>
                  </a:lnTo>
                  <a:lnTo>
                    <a:pt x="49530" y="377952"/>
                  </a:lnTo>
                  <a:lnTo>
                    <a:pt x="42672" y="371094"/>
                  </a:lnTo>
                  <a:lnTo>
                    <a:pt x="37338" y="368046"/>
                  </a:lnTo>
                  <a:lnTo>
                    <a:pt x="32004" y="368046"/>
                  </a:lnTo>
                  <a:lnTo>
                    <a:pt x="26670" y="365760"/>
                  </a:lnTo>
                  <a:lnTo>
                    <a:pt x="21336" y="368046"/>
                  </a:lnTo>
                  <a:lnTo>
                    <a:pt x="16002" y="368046"/>
                  </a:lnTo>
                  <a:lnTo>
                    <a:pt x="9144" y="374904"/>
                  </a:lnTo>
                  <a:lnTo>
                    <a:pt x="5334" y="377952"/>
                  </a:lnTo>
                  <a:lnTo>
                    <a:pt x="2286" y="381762"/>
                  </a:lnTo>
                  <a:lnTo>
                    <a:pt x="0" y="387096"/>
                  </a:lnTo>
                  <a:lnTo>
                    <a:pt x="0" y="397764"/>
                  </a:lnTo>
                  <a:lnTo>
                    <a:pt x="21336" y="419100"/>
                  </a:lnTo>
                  <a:lnTo>
                    <a:pt x="32004" y="419100"/>
                  </a:lnTo>
                  <a:lnTo>
                    <a:pt x="37338" y="416814"/>
                  </a:lnTo>
                  <a:lnTo>
                    <a:pt x="42672" y="415290"/>
                  </a:lnTo>
                  <a:lnTo>
                    <a:pt x="46482" y="412242"/>
                  </a:lnTo>
                  <a:lnTo>
                    <a:pt x="49530" y="408432"/>
                  </a:lnTo>
                  <a:lnTo>
                    <a:pt x="51816" y="403098"/>
                  </a:lnTo>
                  <a:lnTo>
                    <a:pt x="53340" y="397764"/>
                  </a:lnTo>
                  <a:lnTo>
                    <a:pt x="53340" y="387096"/>
                  </a:lnTo>
                  <a:close/>
                </a:path>
                <a:path w="527050" h="1076325">
                  <a:moveTo>
                    <a:pt x="115062" y="275844"/>
                  </a:moveTo>
                  <a:lnTo>
                    <a:pt x="113538" y="270510"/>
                  </a:lnTo>
                  <a:lnTo>
                    <a:pt x="113538" y="265176"/>
                  </a:lnTo>
                  <a:lnTo>
                    <a:pt x="109728" y="259842"/>
                  </a:lnTo>
                  <a:lnTo>
                    <a:pt x="102870" y="252984"/>
                  </a:lnTo>
                  <a:lnTo>
                    <a:pt x="93726" y="249174"/>
                  </a:lnTo>
                  <a:lnTo>
                    <a:pt x="83058" y="249174"/>
                  </a:lnTo>
                  <a:lnTo>
                    <a:pt x="77724" y="251460"/>
                  </a:lnTo>
                  <a:lnTo>
                    <a:pt x="72390" y="252984"/>
                  </a:lnTo>
                  <a:lnTo>
                    <a:pt x="65532" y="259842"/>
                  </a:lnTo>
                  <a:lnTo>
                    <a:pt x="62484" y="270510"/>
                  </a:lnTo>
                  <a:lnTo>
                    <a:pt x="62484" y="281178"/>
                  </a:lnTo>
                  <a:lnTo>
                    <a:pt x="64008" y="286512"/>
                  </a:lnTo>
                  <a:lnTo>
                    <a:pt x="65532" y="290322"/>
                  </a:lnTo>
                  <a:lnTo>
                    <a:pt x="69342" y="293370"/>
                  </a:lnTo>
                  <a:lnTo>
                    <a:pt x="72390" y="297180"/>
                  </a:lnTo>
                  <a:lnTo>
                    <a:pt x="77724" y="300228"/>
                  </a:lnTo>
                  <a:lnTo>
                    <a:pt x="83058" y="300228"/>
                  </a:lnTo>
                  <a:lnTo>
                    <a:pt x="88392" y="302514"/>
                  </a:lnTo>
                  <a:lnTo>
                    <a:pt x="93726" y="300228"/>
                  </a:lnTo>
                  <a:lnTo>
                    <a:pt x="99060" y="300228"/>
                  </a:lnTo>
                  <a:lnTo>
                    <a:pt x="102870" y="297180"/>
                  </a:lnTo>
                  <a:lnTo>
                    <a:pt x="105918" y="293370"/>
                  </a:lnTo>
                  <a:lnTo>
                    <a:pt x="109728" y="290322"/>
                  </a:lnTo>
                  <a:lnTo>
                    <a:pt x="113538" y="286512"/>
                  </a:lnTo>
                  <a:lnTo>
                    <a:pt x="113538" y="281178"/>
                  </a:lnTo>
                  <a:lnTo>
                    <a:pt x="115062" y="275844"/>
                  </a:lnTo>
                  <a:close/>
                </a:path>
                <a:path w="527050" h="1076325">
                  <a:moveTo>
                    <a:pt x="224790" y="21336"/>
                  </a:moveTo>
                  <a:lnTo>
                    <a:pt x="223266" y="16002"/>
                  </a:lnTo>
                  <a:lnTo>
                    <a:pt x="220980" y="12954"/>
                  </a:lnTo>
                  <a:lnTo>
                    <a:pt x="217932" y="7620"/>
                  </a:lnTo>
                  <a:lnTo>
                    <a:pt x="208788" y="2286"/>
                  </a:lnTo>
                  <a:lnTo>
                    <a:pt x="203454" y="0"/>
                  </a:lnTo>
                  <a:lnTo>
                    <a:pt x="192786" y="0"/>
                  </a:lnTo>
                  <a:lnTo>
                    <a:pt x="187452" y="2286"/>
                  </a:lnTo>
                  <a:lnTo>
                    <a:pt x="184404" y="5334"/>
                  </a:lnTo>
                  <a:lnTo>
                    <a:pt x="179070" y="7620"/>
                  </a:lnTo>
                  <a:lnTo>
                    <a:pt x="176784" y="12954"/>
                  </a:lnTo>
                  <a:lnTo>
                    <a:pt x="173736" y="16002"/>
                  </a:lnTo>
                  <a:lnTo>
                    <a:pt x="171450" y="21336"/>
                  </a:lnTo>
                  <a:lnTo>
                    <a:pt x="171450" y="32004"/>
                  </a:lnTo>
                  <a:lnTo>
                    <a:pt x="173736" y="37338"/>
                  </a:lnTo>
                  <a:lnTo>
                    <a:pt x="176784" y="41148"/>
                  </a:lnTo>
                  <a:lnTo>
                    <a:pt x="179070" y="46482"/>
                  </a:lnTo>
                  <a:lnTo>
                    <a:pt x="184404" y="49530"/>
                  </a:lnTo>
                  <a:lnTo>
                    <a:pt x="187452" y="51816"/>
                  </a:lnTo>
                  <a:lnTo>
                    <a:pt x="192786" y="53340"/>
                  </a:lnTo>
                  <a:lnTo>
                    <a:pt x="203454" y="53340"/>
                  </a:lnTo>
                  <a:lnTo>
                    <a:pt x="208788" y="51816"/>
                  </a:lnTo>
                  <a:lnTo>
                    <a:pt x="214122" y="49530"/>
                  </a:lnTo>
                  <a:lnTo>
                    <a:pt x="217932" y="46482"/>
                  </a:lnTo>
                  <a:lnTo>
                    <a:pt x="223266" y="37338"/>
                  </a:lnTo>
                  <a:lnTo>
                    <a:pt x="224790" y="32004"/>
                  </a:lnTo>
                  <a:lnTo>
                    <a:pt x="224790" y="21336"/>
                  </a:lnTo>
                  <a:close/>
                </a:path>
                <a:path w="527050" h="1076325">
                  <a:moveTo>
                    <a:pt x="293370" y="459486"/>
                  </a:moveTo>
                  <a:lnTo>
                    <a:pt x="291846" y="454152"/>
                  </a:lnTo>
                  <a:lnTo>
                    <a:pt x="291846" y="448818"/>
                  </a:lnTo>
                  <a:lnTo>
                    <a:pt x="288036" y="443484"/>
                  </a:lnTo>
                  <a:lnTo>
                    <a:pt x="281178" y="436626"/>
                  </a:lnTo>
                  <a:lnTo>
                    <a:pt x="272034" y="432816"/>
                  </a:lnTo>
                  <a:lnTo>
                    <a:pt x="262128" y="432816"/>
                  </a:lnTo>
                  <a:lnTo>
                    <a:pt x="256794" y="435102"/>
                  </a:lnTo>
                  <a:lnTo>
                    <a:pt x="251460" y="436626"/>
                  </a:lnTo>
                  <a:lnTo>
                    <a:pt x="247650" y="440436"/>
                  </a:lnTo>
                  <a:lnTo>
                    <a:pt x="243840" y="443484"/>
                  </a:lnTo>
                  <a:lnTo>
                    <a:pt x="240792" y="454152"/>
                  </a:lnTo>
                  <a:lnTo>
                    <a:pt x="240792" y="464820"/>
                  </a:lnTo>
                  <a:lnTo>
                    <a:pt x="242316" y="470154"/>
                  </a:lnTo>
                  <a:lnTo>
                    <a:pt x="243840" y="473964"/>
                  </a:lnTo>
                  <a:lnTo>
                    <a:pt x="247650" y="477012"/>
                  </a:lnTo>
                  <a:lnTo>
                    <a:pt x="251460" y="480822"/>
                  </a:lnTo>
                  <a:lnTo>
                    <a:pt x="256794" y="484632"/>
                  </a:lnTo>
                  <a:lnTo>
                    <a:pt x="262128" y="486156"/>
                  </a:lnTo>
                  <a:lnTo>
                    <a:pt x="272034" y="486156"/>
                  </a:lnTo>
                  <a:lnTo>
                    <a:pt x="277368" y="484632"/>
                  </a:lnTo>
                  <a:lnTo>
                    <a:pt x="291846" y="470154"/>
                  </a:lnTo>
                  <a:lnTo>
                    <a:pt x="291846" y="464820"/>
                  </a:lnTo>
                  <a:lnTo>
                    <a:pt x="293370" y="459486"/>
                  </a:lnTo>
                  <a:close/>
                </a:path>
                <a:path w="527050" h="1076325">
                  <a:moveTo>
                    <a:pt x="302514" y="1043940"/>
                  </a:moveTo>
                  <a:lnTo>
                    <a:pt x="300990" y="1039368"/>
                  </a:lnTo>
                  <a:lnTo>
                    <a:pt x="297180" y="1035558"/>
                  </a:lnTo>
                  <a:lnTo>
                    <a:pt x="295656" y="1031748"/>
                  </a:lnTo>
                  <a:lnTo>
                    <a:pt x="290322" y="1028700"/>
                  </a:lnTo>
                  <a:lnTo>
                    <a:pt x="286512" y="1024890"/>
                  </a:lnTo>
                  <a:lnTo>
                    <a:pt x="281178" y="1023366"/>
                  </a:lnTo>
                  <a:lnTo>
                    <a:pt x="270510" y="1023366"/>
                  </a:lnTo>
                  <a:lnTo>
                    <a:pt x="265176" y="1024890"/>
                  </a:lnTo>
                  <a:lnTo>
                    <a:pt x="259842" y="1028700"/>
                  </a:lnTo>
                  <a:lnTo>
                    <a:pt x="252984" y="1035558"/>
                  </a:lnTo>
                  <a:lnTo>
                    <a:pt x="251460" y="1039368"/>
                  </a:lnTo>
                  <a:lnTo>
                    <a:pt x="249174" y="1043940"/>
                  </a:lnTo>
                  <a:lnTo>
                    <a:pt x="249174" y="1054608"/>
                  </a:lnTo>
                  <a:lnTo>
                    <a:pt x="251460" y="1059942"/>
                  </a:lnTo>
                  <a:lnTo>
                    <a:pt x="252984" y="1065276"/>
                  </a:lnTo>
                  <a:lnTo>
                    <a:pt x="256794" y="1069086"/>
                  </a:lnTo>
                  <a:lnTo>
                    <a:pt x="259842" y="1072896"/>
                  </a:lnTo>
                  <a:lnTo>
                    <a:pt x="270510" y="1075944"/>
                  </a:lnTo>
                  <a:lnTo>
                    <a:pt x="281178" y="1075944"/>
                  </a:lnTo>
                  <a:lnTo>
                    <a:pt x="286512" y="1074420"/>
                  </a:lnTo>
                  <a:lnTo>
                    <a:pt x="290322" y="1072896"/>
                  </a:lnTo>
                  <a:lnTo>
                    <a:pt x="295656" y="1069086"/>
                  </a:lnTo>
                  <a:lnTo>
                    <a:pt x="297180" y="1065276"/>
                  </a:lnTo>
                  <a:lnTo>
                    <a:pt x="300990" y="1059942"/>
                  </a:lnTo>
                  <a:lnTo>
                    <a:pt x="302514" y="1054608"/>
                  </a:lnTo>
                  <a:lnTo>
                    <a:pt x="302514" y="1043940"/>
                  </a:lnTo>
                  <a:close/>
                </a:path>
                <a:path w="527050" h="1076325">
                  <a:moveTo>
                    <a:pt x="326898" y="297180"/>
                  </a:moveTo>
                  <a:lnTo>
                    <a:pt x="323850" y="286512"/>
                  </a:lnTo>
                  <a:lnTo>
                    <a:pt x="318516" y="277368"/>
                  </a:lnTo>
                  <a:lnTo>
                    <a:pt x="314706" y="275844"/>
                  </a:lnTo>
                  <a:lnTo>
                    <a:pt x="309372" y="272034"/>
                  </a:lnTo>
                  <a:lnTo>
                    <a:pt x="306324" y="270510"/>
                  </a:lnTo>
                  <a:lnTo>
                    <a:pt x="293370" y="270510"/>
                  </a:lnTo>
                  <a:lnTo>
                    <a:pt x="290322" y="272034"/>
                  </a:lnTo>
                  <a:lnTo>
                    <a:pt x="284988" y="275844"/>
                  </a:lnTo>
                  <a:lnTo>
                    <a:pt x="281178" y="277368"/>
                  </a:lnTo>
                  <a:lnTo>
                    <a:pt x="277368" y="282702"/>
                  </a:lnTo>
                  <a:lnTo>
                    <a:pt x="275844" y="286512"/>
                  </a:lnTo>
                  <a:lnTo>
                    <a:pt x="274320" y="291846"/>
                  </a:lnTo>
                  <a:lnTo>
                    <a:pt x="272034" y="297180"/>
                  </a:lnTo>
                  <a:lnTo>
                    <a:pt x="274320" y="302514"/>
                  </a:lnTo>
                  <a:lnTo>
                    <a:pt x="277368" y="313182"/>
                  </a:lnTo>
                  <a:lnTo>
                    <a:pt x="281178" y="316230"/>
                  </a:lnTo>
                  <a:lnTo>
                    <a:pt x="284988" y="320040"/>
                  </a:lnTo>
                  <a:lnTo>
                    <a:pt x="290322" y="321564"/>
                  </a:lnTo>
                  <a:lnTo>
                    <a:pt x="293370" y="323850"/>
                  </a:lnTo>
                  <a:lnTo>
                    <a:pt x="306324" y="323850"/>
                  </a:lnTo>
                  <a:lnTo>
                    <a:pt x="309372" y="321564"/>
                  </a:lnTo>
                  <a:lnTo>
                    <a:pt x="314706" y="320040"/>
                  </a:lnTo>
                  <a:lnTo>
                    <a:pt x="321564" y="313182"/>
                  </a:lnTo>
                  <a:lnTo>
                    <a:pt x="323850" y="307848"/>
                  </a:lnTo>
                  <a:lnTo>
                    <a:pt x="326898" y="297180"/>
                  </a:lnTo>
                  <a:close/>
                </a:path>
                <a:path w="527050" h="1076325">
                  <a:moveTo>
                    <a:pt x="362712" y="166116"/>
                  </a:moveTo>
                  <a:lnTo>
                    <a:pt x="358902" y="157734"/>
                  </a:lnTo>
                  <a:lnTo>
                    <a:pt x="355854" y="153924"/>
                  </a:lnTo>
                  <a:lnTo>
                    <a:pt x="352044" y="150114"/>
                  </a:lnTo>
                  <a:lnTo>
                    <a:pt x="346710" y="147066"/>
                  </a:lnTo>
                  <a:lnTo>
                    <a:pt x="341376" y="147066"/>
                  </a:lnTo>
                  <a:lnTo>
                    <a:pt x="336042" y="144780"/>
                  </a:lnTo>
                  <a:lnTo>
                    <a:pt x="330708" y="147066"/>
                  </a:lnTo>
                  <a:lnTo>
                    <a:pt x="325374" y="147066"/>
                  </a:lnTo>
                  <a:lnTo>
                    <a:pt x="321564" y="150114"/>
                  </a:lnTo>
                  <a:lnTo>
                    <a:pt x="318516" y="153924"/>
                  </a:lnTo>
                  <a:lnTo>
                    <a:pt x="311658" y="160782"/>
                  </a:lnTo>
                  <a:lnTo>
                    <a:pt x="309372" y="166116"/>
                  </a:lnTo>
                  <a:lnTo>
                    <a:pt x="309372" y="176784"/>
                  </a:lnTo>
                  <a:lnTo>
                    <a:pt x="311658" y="182118"/>
                  </a:lnTo>
                  <a:lnTo>
                    <a:pt x="314706" y="187452"/>
                  </a:lnTo>
                  <a:lnTo>
                    <a:pt x="321564" y="194310"/>
                  </a:lnTo>
                  <a:lnTo>
                    <a:pt x="325374" y="196596"/>
                  </a:lnTo>
                  <a:lnTo>
                    <a:pt x="330708" y="198120"/>
                  </a:lnTo>
                  <a:lnTo>
                    <a:pt x="341376" y="198120"/>
                  </a:lnTo>
                  <a:lnTo>
                    <a:pt x="360426" y="182118"/>
                  </a:lnTo>
                  <a:lnTo>
                    <a:pt x="362712" y="176784"/>
                  </a:lnTo>
                  <a:lnTo>
                    <a:pt x="362712" y="166116"/>
                  </a:lnTo>
                  <a:close/>
                </a:path>
                <a:path w="527050" h="1076325">
                  <a:moveTo>
                    <a:pt x="422910" y="1040892"/>
                  </a:moveTo>
                  <a:lnTo>
                    <a:pt x="420624" y="1035558"/>
                  </a:lnTo>
                  <a:lnTo>
                    <a:pt x="420624" y="1030224"/>
                  </a:lnTo>
                  <a:lnTo>
                    <a:pt x="417576" y="1026414"/>
                  </a:lnTo>
                  <a:lnTo>
                    <a:pt x="413766" y="1021080"/>
                  </a:lnTo>
                  <a:lnTo>
                    <a:pt x="406908" y="1015746"/>
                  </a:lnTo>
                  <a:lnTo>
                    <a:pt x="401574" y="1014222"/>
                  </a:lnTo>
                  <a:lnTo>
                    <a:pt x="390906" y="1014222"/>
                  </a:lnTo>
                  <a:lnTo>
                    <a:pt x="369570" y="1035558"/>
                  </a:lnTo>
                  <a:lnTo>
                    <a:pt x="369570" y="1046226"/>
                  </a:lnTo>
                  <a:lnTo>
                    <a:pt x="371094" y="1051560"/>
                  </a:lnTo>
                  <a:lnTo>
                    <a:pt x="373380" y="1054608"/>
                  </a:lnTo>
                  <a:lnTo>
                    <a:pt x="376428" y="1059942"/>
                  </a:lnTo>
                  <a:lnTo>
                    <a:pt x="380238" y="1063752"/>
                  </a:lnTo>
                  <a:lnTo>
                    <a:pt x="385572" y="1065276"/>
                  </a:lnTo>
                  <a:lnTo>
                    <a:pt x="390906" y="1067562"/>
                  </a:lnTo>
                  <a:lnTo>
                    <a:pt x="401574" y="1067562"/>
                  </a:lnTo>
                  <a:lnTo>
                    <a:pt x="409956" y="1063752"/>
                  </a:lnTo>
                  <a:lnTo>
                    <a:pt x="413766" y="1059942"/>
                  </a:lnTo>
                  <a:lnTo>
                    <a:pt x="417576" y="1054608"/>
                  </a:lnTo>
                  <a:lnTo>
                    <a:pt x="420624" y="1051560"/>
                  </a:lnTo>
                  <a:lnTo>
                    <a:pt x="420624" y="1046226"/>
                  </a:lnTo>
                  <a:lnTo>
                    <a:pt x="422910" y="1040892"/>
                  </a:lnTo>
                  <a:close/>
                </a:path>
                <a:path w="527050" h="1076325">
                  <a:moveTo>
                    <a:pt x="473964" y="275844"/>
                  </a:moveTo>
                  <a:lnTo>
                    <a:pt x="452628" y="254508"/>
                  </a:lnTo>
                  <a:lnTo>
                    <a:pt x="441960" y="254508"/>
                  </a:lnTo>
                  <a:lnTo>
                    <a:pt x="436626" y="256032"/>
                  </a:lnTo>
                  <a:lnTo>
                    <a:pt x="431292" y="258318"/>
                  </a:lnTo>
                  <a:lnTo>
                    <a:pt x="424434" y="265176"/>
                  </a:lnTo>
                  <a:lnTo>
                    <a:pt x="422910" y="270510"/>
                  </a:lnTo>
                  <a:lnTo>
                    <a:pt x="420624" y="275844"/>
                  </a:lnTo>
                  <a:lnTo>
                    <a:pt x="420624" y="286512"/>
                  </a:lnTo>
                  <a:lnTo>
                    <a:pt x="424434" y="294894"/>
                  </a:lnTo>
                  <a:lnTo>
                    <a:pt x="428244" y="298704"/>
                  </a:lnTo>
                  <a:lnTo>
                    <a:pt x="431292" y="302514"/>
                  </a:lnTo>
                  <a:lnTo>
                    <a:pt x="436626" y="305562"/>
                  </a:lnTo>
                  <a:lnTo>
                    <a:pt x="441960" y="307848"/>
                  </a:lnTo>
                  <a:lnTo>
                    <a:pt x="452628" y="307848"/>
                  </a:lnTo>
                  <a:lnTo>
                    <a:pt x="457962" y="305562"/>
                  </a:lnTo>
                  <a:lnTo>
                    <a:pt x="461772" y="302514"/>
                  </a:lnTo>
                  <a:lnTo>
                    <a:pt x="464820" y="298704"/>
                  </a:lnTo>
                  <a:lnTo>
                    <a:pt x="468630" y="294894"/>
                  </a:lnTo>
                  <a:lnTo>
                    <a:pt x="472440" y="291846"/>
                  </a:lnTo>
                  <a:lnTo>
                    <a:pt x="473964" y="286512"/>
                  </a:lnTo>
                  <a:lnTo>
                    <a:pt x="473964" y="275844"/>
                  </a:lnTo>
                  <a:close/>
                </a:path>
                <a:path w="527050" h="1076325">
                  <a:moveTo>
                    <a:pt x="526542" y="1028700"/>
                  </a:moveTo>
                  <a:lnTo>
                    <a:pt x="505968" y="1007364"/>
                  </a:lnTo>
                  <a:lnTo>
                    <a:pt x="495300" y="1007364"/>
                  </a:lnTo>
                  <a:lnTo>
                    <a:pt x="473964" y="1028700"/>
                  </a:lnTo>
                  <a:lnTo>
                    <a:pt x="473964" y="1039368"/>
                  </a:lnTo>
                  <a:lnTo>
                    <a:pt x="475488" y="1043940"/>
                  </a:lnTo>
                  <a:lnTo>
                    <a:pt x="477774" y="1047750"/>
                  </a:lnTo>
                  <a:lnTo>
                    <a:pt x="480822" y="1051560"/>
                  </a:lnTo>
                  <a:lnTo>
                    <a:pt x="486156" y="1054608"/>
                  </a:lnTo>
                  <a:lnTo>
                    <a:pt x="489966" y="1058418"/>
                  </a:lnTo>
                  <a:lnTo>
                    <a:pt x="495300" y="1059942"/>
                  </a:lnTo>
                  <a:lnTo>
                    <a:pt x="505968" y="1059942"/>
                  </a:lnTo>
                  <a:lnTo>
                    <a:pt x="511302" y="1058418"/>
                  </a:lnTo>
                  <a:lnTo>
                    <a:pt x="514350" y="1054608"/>
                  </a:lnTo>
                  <a:lnTo>
                    <a:pt x="519684" y="1051560"/>
                  </a:lnTo>
                  <a:lnTo>
                    <a:pt x="523494" y="1047750"/>
                  </a:lnTo>
                  <a:lnTo>
                    <a:pt x="525018" y="1043940"/>
                  </a:lnTo>
                  <a:lnTo>
                    <a:pt x="526542" y="1039368"/>
                  </a:lnTo>
                  <a:lnTo>
                    <a:pt x="526542" y="102870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44"/>
            <p:cNvSpPr/>
            <p:nvPr/>
          </p:nvSpPr>
          <p:spPr>
            <a:xfrm>
              <a:off x="1610867" y="5999226"/>
              <a:ext cx="2481580" cy="88900"/>
            </a:xfrm>
            <a:custGeom>
              <a:avLst/>
              <a:gdLst/>
              <a:ahLst/>
              <a:cxnLst/>
              <a:rect l="l" t="t" r="r" b="b"/>
              <a:pathLst>
                <a:path w="2481579" h="88900">
                  <a:moveTo>
                    <a:pt x="1524" y="46481"/>
                  </a:moveTo>
                  <a:lnTo>
                    <a:pt x="1524" y="41148"/>
                  </a:lnTo>
                  <a:lnTo>
                    <a:pt x="0" y="44196"/>
                  </a:lnTo>
                  <a:lnTo>
                    <a:pt x="1524" y="46481"/>
                  </a:lnTo>
                  <a:close/>
                </a:path>
                <a:path w="2481579" h="88900">
                  <a:moveTo>
                    <a:pt x="2411730" y="46481"/>
                  </a:moveTo>
                  <a:lnTo>
                    <a:pt x="2411730" y="41148"/>
                  </a:lnTo>
                  <a:lnTo>
                    <a:pt x="2410206" y="38862"/>
                  </a:lnTo>
                  <a:lnTo>
                    <a:pt x="2408682" y="38862"/>
                  </a:lnTo>
                  <a:lnTo>
                    <a:pt x="2406396" y="37337"/>
                  </a:lnTo>
                  <a:lnTo>
                    <a:pt x="6857" y="37337"/>
                  </a:lnTo>
                  <a:lnTo>
                    <a:pt x="3048" y="38862"/>
                  </a:lnTo>
                  <a:lnTo>
                    <a:pt x="1524" y="38862"/>
                  </a:lnTo>
                  <a:lnTo>
                    <a:pt x="1524" y="48005"/>
                  </a:lnTo>
                  <a:lnTo>
                    <a:pt x="3048" y="48005"/>
                  </a:lnTo>
                  <a:lnTo>
                    <a:pt x="6857" y="49529"/>
                  </a:lnTo>
                  <a:lnTo>
                    <a:pt x="2406396" y="49529"/>
                  </a:lnTo>
                  <a:lnTo>
                    <a:pt x="2408682" y="48005"/>
                  </a:lnTo>
                  <a:lnTo>
                    <a:pt x="2410206" y="48005"/>
                  </a:lnTo>
                  <a:lnTo>
                    <a:pt x="2411730" y="46481"/>
                  </a:lnTo>
                  <a:close/>
                </a:path>
                <a:path w="2481579" h="88900">
                  <a:moveTo>
                    <a:pt x="2481072" y="44196"/>
                  </a:moveTo>
                  <a:lnTo>
                    <a:pt x="2392680" y="0"/>
                  </a:lnTo>
                  <a:lnTo>
                    <a:pt x="2392680" y="37337"/>
                  </a:lnTo>
                  <a:lnTo>
                    <a:pt x="2406396" y="37337"/>
                  </a:lnTo>
                  <a:lnTo>
                    <a:pt x="2408682" y="38862"/>
                  </a:lnTo>
                  <a:lnTo>
                    <a:pt x="2410206" y="38862"/>
                  </a:lnTo>
                  <a:lnTo>
                    <a:pt x="2411730" y="41148"/>
                  </a:lnTo>
                  <a:lnTo>
                    <a:pt x="2411730" y="78867"/>
                  </a:lnTo>
                  <a:lnTo>
                    <a:pt x="2481072" y="44196"/>
                  </a:lnTo>
                  <a:close/>
                </a:path>
                <a:path w="2481579" h="88900">
                  <a:moveTo>
                    <a:pt x="2411730" y="78867"/>
                  </a:moveTo>
                  <a:lnTo>
                    <a:pt x="2411730" y="46481"/>
                  </a:lnTo>
                  <a:lnTo>
                    <a:pt x="2410206" y="48005"/>
                  </a:lnTo>
                  <a:lnTo>
                    <a:pt x="2408682" y="48005"/>
                  </a:lnTo>
                  <a:lnTo>
                    <a:pt x="2406396" y="49529"/>
                  </a:lnTo>
                  <a:lnTo>
                    <a:pt x="2392680" y="49529"/>
                  </a:lnTo>
                  <a:lnTo>
                    <a:pt x="2392680" y="88392"/>
                  </a:lnTo>
                  <a:lnTo>
                    <a:pt x="2411730" y="7886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45"/>
            <p:cNvSpPr/>
            <p:nvPr/>
          </p:nvSpPr>
          <p:spPr>
            <a:xfrm>
              <a:off x="1610867" y="6036564"/>
              <a:ext cx="2411730" cy="12700"/>
            </a:xfrm>
            <a:custGeom>
              <a:avLst/>
              <a:gdLst/>
              <a:ahLst/>
              <a:cxnLst/>
              <a:rect l="l" t="t" r="r" b="b"/>
              <a:pathLst>
                <a:path w="2411729" h="12700">
                  <a:moveTo>
                    <a:pt x="-882" y="6095"/>
                  </a:moveTo>
                  <a:lnTo>
                    <a:pt x="2412612" y="6095"/>
                  </a:lnTo>
                </a:path>
              </a:pathLst>
            </a:custGeom>
            <a:ln w="139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46"/>
            <p:cNvSpPr/>
            <p:nvPr/>
          </p:nvSpPr>
          <p:spPr>
            <a:xfrm>
              <a:off x="4003547" y="5999226"/>
              <a:ext cx="88900" cy="88900"/>
            </a:xfrm>
            <a:custGeom>
              <a:avLst/>
              <a:gdLst/>
              <a:ahLst/>
              <a:cxnLst/>
              <a:rect l="l" t="t" r="r" b="b"/>
              <a:pathLst>
                <a:path w="88900" h="88900">
                  <a:moveTo>
                    <a:pt x="0" y="0"/>
                  </a:moveTo>
                  <a:lnTo>
                    <a:pt x="88391" y="44196"/>
                  </a:lnTo>
                  <a:lnTo>
                    <a:pt x="0" y="88392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47"/>
            <p:cNvSpPr/>
            <p:nvPr/>
          </p:nvSpPr>
          <p:spPr>
            <a:xfrm>
              <a:off x="1573529" y="3923538"/>
              <a:ext cx="88900" cy="2125345"/>
            </a:xfrm>
            <a:custGeom>
              <a:avLst/>
              <a:gdLst/>
              <a:ahLst/>
              <a:cxnLst/>
              <a:rect l="l" t="t" r="r" b="b"/>
              <a:pathLst>
                <a:path w="88900" h="2125345">
                  <a:moveTo>
                    <a:pt x="88392" y="88391"/>
                  </a:moveTo>
                  <a:lnTo>
                    <a:pt x="44195" y="0"/>
                  </a:lnTo>
                  <a:lnTo>
                    <a:pt x="0" y="88391"/>
                  </a:lnTo>
                  <a:lnTo>
                    <a:pt x="37337" y="88391"/>
                  </a:lnTo>
                  <a:lnTo>
                    <a:pt x="37337" y="72389"/>
                  </a:lnTo>
                  <a:lnTo>
                    <a:pt x="38862" y="70865"/>
                  </a:lnTo>
                  <a:lnTo>
                    <a:pt x="38862" y="69341"/>
                  </a:lnTo>
                  <a:lnTo>
                    <a:pt x="40386" y="67056"/>
                  </a:lnTo>
                  <a:lnTo>
                    <a:pt x="45719" y="67056"/>
                  </a:lnTo>
                  <a:lnTo>
                    <a:pt x="48006" y="69341"/>
                  </a:lnTo>
                  <a:lnTo>
                    <a:pt x="48006" y="70865"/>
                  </a:lnTo>
                  <a:lnTo>
                    <a:pt x="49530" y="72389"/>
                  </a:lnTo>
                  <a:lnTo>
                    <a:pt x="49530" y="88391"/>
                  </a:lnTo>
                  <a:lnTo>
                    <a:pt x="88392" y="88391"/>
                  </a:lnTo>
                  <a:close/>
                </a:path>
                <a:path w="88900" h="2125345">
                  <a:moveTo>
                    <a:pt x="49530" y="88391"/>
                  </a:moveTo>
                  <a:lnTo>
                    <a:pt x="49530" y="72389"/>
                  </a:lnTo>
                  <a:lnTo>
                    <a:pt x="48006" y="70865"/>
                  </a:lnTo>
                  <a:lnTo>
                    <a:pt x="48006" y="69341"/>
                  </a:lnTo>
                  <a:lnTo>
                    <a:pt x="45719" y="67056"/>
                  </a:lnTo>
                  <a:lnTo>
                    <a:pt x="40386" y="67056"/>
                  </a:lnTo>
                  <a:lnTo>
                    <a:pt x="38862" y="69341"/>
                  </a:lnTo>
                  <a:lnTo>
                    <a:pt x="38862" y="70865"/>
                  </a:lnTo>
                  <a:lnTo>
                    <a:pt x="37337" y="72389"/>
                  </a:lnTo>
                  <a:lnTo>
                    <a:pt x="37337" y="88391"/>
                  </a:lnTo>
                  <a:lnTo>
                    <a:pt x="49530" y="88391"/>
                  </a:lnTo>
                  <a:close/>
                </a:path>
                <a:path w="88900" h="2125345">
                  <a:moveTo>
                    <a:pt x="49530" y="2119884"/>
                  </a:moveTo>
                  <a:lnTo>
                    <a:pt x="49530" y="88391"/>
                  </a:lnTo>
                  <a:lnTo>
                    <a:pt x="37337" y="88391"/>
                  </a:lnTo>
                  <a:lnTo>
                    <a:pt x="37337" y="2119884"/>
                  </a:lnTo>
                  <a:lnTo>
                    <a:pt x="38862" y="2122169"/>
                  </a:lnTo>
                  <a:lnTo>
                    <a:pt x="38862" y="2123693"/>
                  </a:lnTo>
                  <a:lnTo>
                    <a:pt x="40386" y="2123693"/>
                  </a:lnTo>
                  <a:lnTo>
                    <a:pt x="44195" y="2125217"/>
                  </a:lnTo>
                  <a:lnTo>
                    <a:pt x="45719" y="2123693"/>
                  </a:lnTo>
                  <a:lnTo>
                    <a:pt x="48006" y="2123693"/>
                  </a:lnTo>
                  <a:lnTo>
                    <a:pt x="48006" y="2122169"/>
                  </a:lnTo>
                  <a:lnTo>
                    <a:pt x="49530" y="211988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48"/>
            <p:cNvSpPr/>
            <p:nvPr/>
          </p:nvSpPr>
          <p:spPr>
            <a:xfrm>
              <a:off x="1610867" y="3990594"/>
              <a:ext cx="12700" cy="2058670"/>
            </a:xfrm>
            <a:custGeom>
              <a:avLst/>
              <a:gdLst/>
              <a:ahLst/>
              <a:cxnLst/>
              <a:rect l="l" t="t" r="r" b="b"/>
              <a:pathLst>
                <a:path w="12700" h="2058670">
                  <a:moveTo>
                    <a:pt x="6096" y="-882"/>
                  </a:moveTo>
                  <a:lnTo>
                    <a:pt x="6096" y="2059044"/>
                  </a:lnTo>
                </a:path>
              </a:pathLst>
            </a:custGeom>
            <a:ln w="139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49"/>
            <p:cNvSpPr/>
            <p:nvPr/>
          </p:nvSpPr>
          <p:spPr>
            <a:xfrm>
              <a:off x="1573529" y="3923538"/>
              <a:ext cx="88900" cy="88900"/>
            </a:xfrm>
            <a:custGeom>
              <a:avLst/>
              <a:gdLst/>
              <a:ahLst/>
              <a:cxnLst/>
              <a:rect l="l" t="t" r="r" b="b"/>
              <a:pathLst>
                <a:path w="88900" h="88900">
                  <a:moveTo>
                    <a:pt x="0" y="88391"/>
                  </a:moveTo>
                  <a:lnTo>
                    <a:pt x="44195" y="0"/>
                  </a:lnTo>
                  <a:lnTo>
                    <a:pt x="88392" y="88391"/>
                  </a:lnTo>
                  <a:lnTo>
                    <a:pt x="0" y="8839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50"/>
            <p:cNvSpPr/>
            <p:nvPr/>
          </p:nvSpPr>
          <p:spPr>
            <a:xfrm>
              <a:off x="1617725" y="5903976"/>
              <a:ext cx="1855470" cy="139700"/>
            </a:xfrm>
            <a:custGeom>
              <a:avLst/>
              <a:gdLst/>
              <a:ahLst/>
              <a:cxnLst/>
              <a:rect l="l" t="t" r="r" b="b"/>
              <a:pathLst>
                <a:path w="1855470" h="139700">
                  <a:moveTo>
                    <a:pt x="0" y="139446"/>
                  </a:moveTo>
                  <a:lnTo>
                    <a:pt x="1855470" y="0"/>
                  </a:lnTo>
                </a:path>
              </a:pathLst>
            </a:custGeom>
            <a:ln w="105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51"/>
            <p:cNvSpPr/>
            <p:nvPr/>
          </p:nvSpPr>
          <p:spPr>
            <a:xfrm>
              <a:off x="2547365" y="4927092"/>
              <a:ext cx="470534" cy="1046480"/>
            </a:xfrm>
            <a:custGeom>
              <a:avLst/>
              <a:gdLst/>
              <a:ahLst/>
              <a:cxnLst/>
              <a:rect l="l" t="t" r="r" b="b"/>
              <a:pathLst>
                <a:path w="470535" h="1046479">
                  <a:moveTo>
                    <a:pt x="49529" y="1046226"/>
                  </a:moveTo>
                  <a:lnTo>
                    <a:pt x="0" y="374904"/>
                  </a:lnTo>
                </a:path>
                <a:path w="470535" h="1046479">
                  <a:moveTo>
                    <a:pt x="116585" y="1037082"/>
                  </a:moveTo>
                  <a:lnTo>
                    <a:pt x="60197" y="254508"/>
                  </a:lnTo>
                </a:path>
                <a:path w="470535" h="1046479">
                  <a:moveTo>
                    <a:pt x="286512" y="1030224"/>
                  </a:moveTo>
                  <a:lnTo>
                    <a:pt x="242315" y="435102"/>
                  </a:lnTo>
                </a:path>
                <a:path w="470535" h="1046479">
                  <a:moveTo>
                    <a:pt x="245363" y="1026413"/>
                  </a:moveTo>
                  <a:lnTo>
                    <a:pt x="171450" y="0"/>
                  </a:lnTo>
                </a:path>
                <a:path w="470535" h="1046479">
                  <a:moveTo>
                    <a:pt x="325374" y="1018032"/>
                  </a:moveTo>
                  <a:lnTo>
                    <a:pt x="270509" y="275844"/>
                  </a:lnTo>
                </a:path>
                <a:path w="470535" h="1046479">
                  <a:moveTo>
                    <a:pt x="372618" y="1018032"/>
                  </a:moveTo>
                  <a:lnTo>
                    <a:pt x="309371" y="148590"/>
                  </a:lnTo>
                </a:path>
                <a:path w="470535" h="1046479">
                  <a:moveTo>
                    <a:pt x="470154" y="1010412"/>
                  </a:moveTo>
                  <a:lnTo>
                    <a:pt x="415289" y="254508"/>
                  </a:lnTo>
                </a:path>
              </a:pathLst>
            </a:custGeom>
            <a:ln w="70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52"/>
            <p:cNvSpPr/>
            <p:nvPr/>
          </p:nvSpPr>
          <p:spPr>
            <a:xfrm>
              <a:off x="2575560" y="5930646"/>
              <a:ext cx="330835" cy="71120"/>
            </a:xfrm>
            <a:custGeom>
              <a:avLst/>
              <a:gdLst/>
              <a:ahLst/>
              <a:cxnLst/>
              <a:rect l="l" t="t" r="r" b="b"/>
              <a:pathLst>
                <a:path w="330835" h="71120">
                  <a:moveTo>
                    <a:pt x="54864" y="44196"/>
                  </a:moveTo>
                  <a:lnTo>
                    <a:pt x="53340" y="37338"/>
                  </a:lnTo>
                  <a:lnTo>
                    <a:pt x="51054" y="33528"/>
                  </a:lnTo>
                  <a:lnTo>
                    <a:pt x="49530" y="28194"/>
                  </a:lnTo>
                  <a:lnTo>
                    <a:pt x="42672" y="21336"/>
                  </a:lnTo>
                  <a:lnTo>
                    <a:pt x="37338" y="19812"/>
                  </a:lnTo>
                  <a:lnTo>
                    <a:pt x="32004" y="17526"/>
                  </a:lnTo>
                  <a:lnTo>
                    <a:pt x="26670" y="16002"/>
                  </a:lnTo>
                  <a:lnTo>
                    <a:pt x="21336" y="17526"/>
                  </a:lnTo>
                  <a:lnTo>
                    <a:pt x="12192" y="21336"/>
                  </a:lnTo>
                  <a:lnTo>
                    <a:pt x="5334" y="28194"/>
                  </a:lnTo>
                  <a:lnTo>
                    <a:pt x="1524" y="33528"/>
                  </a:lnTo>
                  <a:lnTo>
                    <a:pt x="1524" y="37338"/>
                  </a:lnTo>
                  <a:lnTo>
                    <a:pt x="0" y="44196"/>
                  </a:lnTo>
                  <a:lnTo>
                    <a:pt x="1524" y="49530"/>
                  </a:lnTo>
                  <a:lnTo>
                    <a:pt x="1524" y="53340"/>
                  </a:lnTo>
                  <a:lnTo>
                    <a:pt x="5334" y="58674"/>
                  </a:lnTo>
                  <a:lnTo>
                    <a:pt x="9144" y="61722"/>
                  </a:lnTo>
                  <a:lnTo>
                    <a:pt x="12192" y="65532"/>
                  </a:lnTo>
                  <a:lnTo>
                    <a:pt x="16002" y="67056"/>
                  </a:lnTo>
                  <a:lnTo>
                    <a:pt x="21336" y="68580"/>
                  </a:lnTo>
                  <a:lnTo>
                    <a:pt x="26670" y="70866"/>
                  </a:lnTo>
                  <a:lnTo>
                    <a:pt x="32004" y="68580"/>
                  </a:lnTo>
                  <a:lnTo>
                    <a:pt x="42672" y="65532"/>
                  </a:lnTo>
                  <a:lnTo>
                    <a:pt x="45720" y="61722"/>
                  </a:lnTo>
                  <a:lnTo>
                    <a:pt x="49530" y="58674"/>
                  </a:lnTo>
                  <a:lnTo>
                    <a:pt x="51054" y="53340"/>
                  </a:lnTo>
                  <a:lnTo>
                    <a:pt x="53340" y="49530"/>
                  </a:lnTo>
                  <a:lnTo>
                    <a:pt x="54864" y="44196"/>
                  </a:lnTo>
                  <a:close/>
                </a:path>
                <a:path w="330835" h="71120">
                  <a:moveTo>
                    <a:pt x="123444" y="33528"/>
                  </a:moveTo>
                  <a:lnTo>
                    <a:pt x="121920" y="29718"/>
                  </a:lnTo>
                  <a:lnTo>
                    <a:pt x="118110" y="24384"/>
                  </a:lnTo>
                  <a:lnTo>
                    <a:pt x="116586" y="21336"/>
                  </a:lnTo>
                  <a:lnTo>
                    <a:pt x="111252" y="17526"/>
                  </a:lnTo>
                  <a:lnTo>
                    <a:pt x="107442" y="14478"/>
                  </a:lnTo>
                  <a:lnTo>
                    <a:pt x="102108" y="14478"/>
                  </a:lnTo>
                  <a:lnTo>
                    <a:pt x="97536" y="12192"/>
                  </a:lnTo>
                  <a:lnTo>
                    <a:pt x="92202" y="14478"/>
                  </a:lnTo>
                  <a:lnTo>
                    <a:pt x="86868" y="14478"/>
                  </a:lnTo>
                  <a:lnTo>
                    <a:pt x="83058" y="17526"/>
                  </a:lnTo>
                  <a:lnTo>
                    <a:pt x="77724" y="21336"/>
                  </a:lnTo>
                  <a:lnTo>
                    <a:pt x="73914" y="24384"/>
                  </a:lnTo>
                  <a:lnTo>
                    <a:pt x="72390" y="29718"/>
                  </a:lnTo>
                  <a:lnTo>
                    <a:pt x="70866" y="33528"/>
                  </a:lnTo>
                  <a:lnTo>
                    <a:pt x="70866" y="44196"/>
                  </a:lnTo>
                  <a:lnTo>
                    <a:pt x="73914" y="54864"/>
                  </a:lnTo>
                  <a:lnTo>
                    <a:pt x="77724" y="58674"/>
                  </a:lnTo>
                  <a:lnTo>
                    <a:pt x="86868" y="64008"/>
                  </a:lnTo>
                  <a:lnTo>
                    <a:pt x="97536" y="67056"/>
                  </a:lnTo>
                  <a:lnTo>
                    <a:pt x="107442" y="64008"/>
                  </a:lnTo>
                  <a:lnTo>
                    <a:pt x="116586" y="58674"/>
                  </a:lnTo>
                  <a:lnTo>
                    <a:pt x="118110" y="54864"/>
                  </a:lnTo>
                  <a:lnTo>
                    <a:pt x="121920" y="49530"/>
                  </a:lnTo>
                  <a:lnTo>
                    <a:pt x="123444" y="44196"/>
                  </a:lnTo>
                  <a:lnTo>
                    <a:pt x="123444" y="33528"/>
                  </a:lnTo>
                  <a:close/>
                </a:path>
                <a:path w="330835" h="71120">
                  <a:moveTo>
                    <a:pt x="330708" y="26670"/>
                  </a:moveTo>
                  <a:lnTo>
                    <a:pt x="328422" y="21336"/>
                  </a:lnTo>
                  <a:lnTo>
                    <a:pt x="328422" y="16002"/>
                  </a:lnTo>
                  <a:lnTo>
                    <a:pt x="325374" y="12192"/>
                  </a:lnTo>
                  <a:lnTo>
                    <a:pt x="321564" y="6858"/>
                  </a:lnTo>
                  <a:lnTo>
                    <a:pt x="317754" y="5334"/>
                  </a:lnTo>
                  <a:lnTo>
                    <a:pt x="314706" y="1524"/>
                  </a:lnTo>
                  <a:lnTo>
                    <a:pt x="309372" y="0"/>
                  </a:lnTo>
                  <a:lnTo>
                    <a:pt x="298704" y="0"/>
                  </a:lnTo>
                  <a:lnTo>
                    <a:pt x="293370" y="1524"/>
                  </a:lnTo>
                  <a:lnTo>
                    <a:pt x="288036" y="5334"/>
                  </a:lnTo>
                  <a:lnTo>
                    <a:pt x="284226" y="6858"/>
                  </a:lnTo>
                  <a:lnTo>
                    <a:pt x="281127" y="12166"/>
                  </a:lnTo>
                  <a:lnTo>
                    <a:pt x="277368" y="9144"/>
                  </a:lnTo>
                  <a:lnTo>
                    <a:pt x="273558" y="5334"/>
                  </a:lnTo>
                  <a:lnTo>
                    <a:pt x="268224" y="3810"/>
                  </a:lnTo>
                  <a:lnTo>
                    <a:pt x="258318" y="3810"/>
                  </a:lnTo>
                  <a:lnTo>
                    <a:pt x="252984" y="5334"/>
                  </a:lnTo>
                  <a:lnTo>
                    <a:pt x="236982" y="24384"/>
                  </a:lnTo>
                  <a:lnTo>
                    <a:pt x="236982" y="35052"/>
                  </a:lnTo>
                  <a:lnTo>
                    <a:pt x="240030" y="45720"/>
                  </a:lnTo>
                  <a:lnTo>
                    <a:pt x="247650" y="53340"/>
                  </a:lnTo>
                  <a:lnTo>
                    <a:pt x="258318" y="56388"/>
                  </a:lnTo>
                  <a:lnTo>
                    <a:pt x="268224" y="56388"/>
                  </a:lnTo>
                  <a:lnTo>
                    <a:pt x="273558" y="54864"/>
                  </a:lnTo>
                  <a:lnTo>
                    <a:pt x="277368" y="53340"/>
                  </a:lnTo>
                  <a:lnTo>
                    <a:pt x="281178" y="49530"/>
                  </a:lnTo>
                  <a:lnTo>
                    <a:pt x="284226" y="45720"/>
                  </a:lnTo>
                  <a:lnTo>
                    <a:pt x="288036" y="49530"/>
                  </a:lnTo>
                  <a:lnTo>
                    <a:pt x="293370" y="51054"/>
                  </a:lnTo>
                  <a:lnTo>
                    <a:pt x="298704" y="53340"/>
                  </a:lnTo>
                  <a:lnTo>
                    <a:pt x="309372" y="53340"/>
                  </a:lnTo>
                  <a:lnTo>
                    <a:pt x="317754" y="49530"/>
                  </a:lnTo>
                  <a:lnTo>
                    <a:pt x="321564" y="45720"/>
                  </a:lnTo>
                  <a:lnTo>
                    <a:pt x="325374" y="42672"/>
                  </a:lnTo>
                  <a:lnTo>
                    <a:pt x="328422" y="37338"/>
                  </a:lnTo>
                  <a:lnTo>
                    <a:pt x="328422" y="32004"/>
                  </a:lnTo>
                  <a:lnTo>
                    <a:pt x="330708" y="2667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53"/>
            <p:cNvSpPr/>
            <p:nvPr/>
          </p:nvSpPr>
          <p:spPr>
            <a:xfrm>
              <a:off x="2711958" y="4421886"/>
              <a:ext cx="542925" cy="1533525"/>
            </a:xfrm>
            <a:custGeom>
              <a:avLst/>
              <a:gdLst/>
              <a:ahLst/>
              <a:cxnLst/>
              <a:rect l="l" t="t" r="r" b="b"/>
              <a:pathLst>
                <a:path w="542925" h="1533525">
                  <a:moveTo>
                    <a:pt x="542544" y="1498091"/>
                  </a:moveTo>
                  <a:lnTo>
                    <a:pt x="445007" y="175260"/>
                  </a:lnTo>
                </a:path>
                <a:path w="542925" h="1533525">
                  <a:moveTo>
                    <a:pt x="257556" y="1520952"/>
                  </a:moveTo>
                  <a:lnTo>
                    <a:pt x="156971" y="147065"/>
                  </a:lnTo>
                </a:path>
                <a:path w="542925" h="1533525">
                  <a:moveTo>
                    <a:pt x="383286" y="1512569"/>
                  </a:moveTo>
                  <a:lnTo>
                    <a:pt x="273557" y="0"/>
                  </a:lnTo>
                </a:path>
                <a:path w="542925" h="1533525">
                  <a:moveTo>
                    <a:pt x="112776" y="1533143"/>
                  </a:moveTo>
                  <a:lnTo>
                    <a:pt x="0" y="9143"/>
                  </a:lnTo>
                </a:path>
                <a:path w="542925" h="1533525">
                  <a:moveTo>
                    <a:pt x="185166" y="1526286"/>
                  </a:moveTo>
                  <a:lnTo>
                    <a:pt x="98297" y="351281"/>
                  </a:lnTo>
                </a:path>
                <a:path w="542925" h="1533525">
                  <a:moveTo>
                    <a:pt x="345948" y="1515617"/>
                  </a:moveTo>
                  <a:lnTo>
                    <a:pt x="254507" y="252984"/>
                  </a:lnTo>
                </a:path>
                <a:path w="542925" h="1533525">
                  <a:moveTo>
                    <a:pt x="454152" y="1514093"/>
                  </a:moveTo>
                  <a:lnTo>
                    <a:pt x="379475" y="420624"/>
                  </a:lnTo>
                </a:path>
              </a:pathLst>
            </a:custGeom>
            <a:ln w="70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54"/>
            <p:cNvSpPr/>
            <p:nvPr/>
          </p:nvSpPr>
          <p:spPr>
            <a:xfrm>
              <a:off x="2799588" y="5900928"/>
              <a:ext cx="494030" cy="83185"/>
            </a:xfrm>
            <a:custGeom>
              <a:avLst/>
              <a:gdLst/>
              <a:ahLst/>
              <a:cxnLst/>
              <a:rect l="l" t="t" r="r" b="b"/>
              <a:pathLst>
                <a:path w="494029" h="83185">
                  <a:moveTo>
                    <a:pt x="54864" y="29718"/>
                  </a:moveTo>
                  <a:lnTo>
                    <a:pt x="0" y="29718"/>
                  </a:lnTo>
                  <a:lnTo>
                    <a:pt x="0" y="83058"/>
                  </a:lnTo>
                  <a:lnTo>
                    <a:pt x="54864" y="83058"/>
                  </a:lnTo>
                  <a:lnTo>
                    <a:pt x="54864" y="29718"/>
                  </a:lnTo>
                  <a:close/>
                </a:path>
                <a:path w="494029" h="83185">
                  <a:moveTo>
                    <a:pt x="125730" y="22860"/>
                  </a:moveTo>
                  <a:lnTo>
                    <a:pt x="73152" y="22860"/>
                  </a:lnTo>
                  <a:lnTo>
                    <a:pt x="73152" y="75438"/>
                  </a:lnTo>
                  <a:lnTo>
                    <a:pt x="125730" y="75438"/>
                  </a:lnTo>
                  <a:lnTo>
                    <a:pt x="125730" y="22860"/>
                  </a:lnTo>
                  <a:close/>
                </a:path>
                <a:path w="494029" h="83185">
                  <a:moveTo>
                    <a:pt x="200406" y="19050"/>
                  </a:moveTo>
                  <a:lnTo>
                    <a:pt x="147066" y="19050"/>
                  </a:lnTo>
                  <a:lnTo>
                    <a:pt x="147066" y="72390"/>
                  </a:lnTo>
                  <a:lnTo>
                    <a:pt x="200406" y="72390"/>
                  </a:lnTo>
                  <a:lnTo>
                    <a:pt x="200406" y="19050"/>
                  </a:lnTo>
                  <a:close/>
                </a:path>
                <a:path w="494029" h="83185">
                  <a:moveTo>
                    <a:pt x="330708" y="13716"/>
                  </a:moveTo>
                  <a:lnTo>
                    <a:pt x="288798" y="13716"/>
                  </a:lnTo>
                  <a:lnTo>
                    <a:pt x="278130" y="13716"/>
                  </a:lnTo>
                  <a:lnTo>
                    <a:pt x="235458" y="13716"/>
                  </a:lnTo>
                  <a:lnTo>
                    <a:pt x="235458" y="67056"/>
                  </a:lnTo>
                  <a:lnTo>
                    <a:pt x="278130" y="67056"/>
                  </a:lnTo>
                  <a:lnTo>
                    <a:pt x="288798" y="67056"/>
                  </a:lnTo>
                  <a:lnTo>
                    <a:pt x="330708" y="67056"/>
                  </a:lnTo>
                  <a:lnTo>
                    <a:pt x="330708" y="13716"/>
                  </a:lnTo>
                  <a:close/>
                </a:path>
                <a:path w="494029" h="83185">
                  <a:moveTo>
                    <a:pt x="397764" y="3048"/>
                  </a:moveTo>
                  <a:lnTo>
                    <a:pt x="345186" y="3048"/>
                  </a:lnTo>
                  <a:lnTo>
                    <a:pt x="345186" y="57912"/>
                  </a:lnTo>
                  <a:lnTo>
                    <a:pt x="397764" y="57912"/>
                  </a:lnTo>
                  <a:lnTo>
                    <a:pt x="397764" y="3048"/>
                  </a:lnTo>
                  <a:close/>
                </a:path>
                <a:path w="494029" h="83185">
                  <a:moveTo>
                    <a:pt x="493776" y="0"/>
                  </a:moveTo>
                  <a:lnTo>
                    <a:pt x="438912" y="0"/>
                  </a:lnTo>
                  <a:lnTo>
                    <a:pt x="438912" y="54102"/>
                  </a:lnTo>
                  <a:lnTo>
                    <a:pt x="493776" y="54102"/>
                  </a:lnTo>
                  <a:lnTo>
                    <a:pt x="493776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55"/>
            <p:cNvSpPr/>
            <p:nvPr/>
          </p:nvSpPr>
          <p:spPr>
            <a:xfrm>
              <a:off x="2776728" y="5918454"/>
              <a:ext cx="277495" cy="68580"/>
            </a:xfrm>
            <a:custGeom>
              <a:avLst/>
              <a:gdLst/>
              <a:ahLst/>
              <a:cxnLst/>
              <a:rect l="l" t="t" r="r" b="b"/>
              <a:pathLst>
                <a:path w="277494" h="68579">
                  <a:moveTo>
                    <a:pt x="53340" y="36576"/>
                  </a:moveTo>
                  <a:lnTo>
                    <a:pt x="51816" y="32004"/>
                  </a:lnTo>
                  <a:lnTo>
                    <a:pt x="48006" y="28194"/>
                  </a:lnTo>
                  <a:lnTo>
                    <a:pt x="46482" y="24384"/>
                  </a:lnTo>
                  <a:lnTo>
                    <a:pt x="41148" y="21336"/>
                  </a:lnTo>
                  <a:lnTo>
                    <a:pt x="37338" y="17526"/>
                  </a:lnTo>
                  <a:lnTo>
                    <a:pt x="32004" y="16002"/>
                  </a:lnTo>
                  <a:lnTo>
                    <a:pt x="21336" y="16002"/>
                  </a:lnTo>
                  <a:lnTo>
                    <a:pt x="16002" y="17526"/>
                  </a:lnTo>
                  <a:lnTo>
                    <a:pt x="10668" y="21336"/>
                  </a:lnTo>
                  <a:lnTo>
                    <a:pt x="3810" y="28194"/>
                  </a:lnTo>
                  <a:lnTo>
                    <a:pt x="2286" y="32004"/>
                  </a:lnTo>
                  <a:lnTo>
                    <a:pt x="0" y="36576"/>
                  </a:lnTo>
                  <a:lnTo>
                    <a:pt x="0" y="47244"/>
                  </a:lnTo>
                  <a:lnTo>
                    <a:pt x="2286" y="52578"/>
                  </a:lnTo>
                  <a:lnTo>
                    <a:pt x="3810" y="57912"/>
                  </a:lnTo>
                  <a:lnTo>
                    <a:pt x="7620" y="61722"/>
                  </a:lnTo>
                  <a:lnTo>
                    <a:pt x="10668" y="65532"/>
                  </a:lnTo>
                  <a:lnTo>
                    <a:pt x="21336" y="68580"/>
                  </a:lnTo>
                  <a:lnTo>
                    <a:pt x="32004" y="68580"/>
                  </a:lnTo>
                  <a:lnTo>
                    <a:pt x="37338" y="67056"/>
                  </a:lnTo>
                  <a:lnTo>
                    <a:pt x="41148" y="65532"/>
                  </a:lnTo>
                  <a:lnTo>
                    <a:pt x="46482" y="61722"/>
                  </a:lnTo>
                  <a:lnTo>
                    <a:pt x="48006" y="57912"/>
                  </a:lnTo>
                  <a:lnTo>
                    <a:pt x="51816" y="52578"/>
                  </a:lnTo>
                  <a:lnTo>
                    <a:pt x="53340" y="47244"/>
                  </a:lnTo>
                  <a:lnTo>
                    <a:pt x="53340" y="36576"/>
                  </a:lnTo>
                  <a:close/>
                </a:path>
                <a:path w="277494" h="68579">
                  <a:moveTo>
                    <a:pt x="173736" y="33528"/>
                  </a:moveTo>
                  <a:lnTo>
                    <a:pt x="171450" y="28194"/>
                  </a:lnTo>
                  <a:lnTo>
                    <a:pt x="171450" y="22860"/>
                  </a:lnTo>
                  <a:lnTo>
                    <a:pt x="168402" y="19050"/>
                  </a:lnTo>
                  <a:lnTo>
                    <a:pt x="164592" y="13716"/>
                  </a:lnTo>
                  <a:lnTo>
                    <a:pt x="157734" y="8382"/>
                  </a:lnTo>
                  <a:lnTo>
                    <a:pt x="152400" y="6858"/>
                  </a:lnTo>
                  <a:lnTo>
                    <a:pt x="141732" y="6858"/>
                  </a:lnTo>
                  <a:lnTo>
                    <a:pt x="120396" y="28194"/>
                  </a:lnTo>
                  <a:lnTo>
                    <a:pt x="120396" y="38862"/>
                  </a:lnTo>
                  <a:lnTo>
                    <a:pt x="121920" y="44196"/>
                  </a:lnTo>
                  <a:lnTo>
                    <a:pt x="124206" y="47244"/>
                  </a:lnTo>
                  <a:lnTo>
                    <a:pt x="127254" y="52578"/>
                  </a:lnTo>
                  <a:lnTo>
                    <a:pt x="131064" y="56388"/>
                  </a:lnTo>
                  <a:lnTo>
                    <a:pt x="136398" y="57912"/>
                  </a:lnTo>
                  <a:lnTo>
                    <a:pt x="141732" y="60198"/>
                  </a:lnTo>
                  <a:lnTo>
                    <a:pt x="152400" y="60198"/>
                  </a:lnTo>
                  <a:lnTo>
                    <a:pt x="160782" y="56388"/>
                  </a:lnTo>
                  <a:lnTo>
                    <a:pt x="164592" y="52578"/>
                  </a:lnTo>
                  <a:lnTo>
                    <a:pt x="168402" y="47244"/>
                  </a:lnTo>
                  <a:lnTo>
                    <a:pt x="171450" y="44196"/>
                  </a:lnTo>
                  <a:lnTo>
                    <a:pt x="171450" y="38862"/>
                  </a:lnTo>
                  <a:lnTo>
                    <a:pt x="173736" y="33528"/>
                  </a:lnTo>
                  <a:close/>
                </a:path>
                <a:path w="277494" h="68579">
                  <a:moveTo>
                    <a:pt x="277368" y="21336"/>
                  </a:moveTo>
                  <a:lnTo>
                    <a:pt x="256794" y="0"/>
                  </a:lnTo>
                  <a:lnTo>
                    <a:pt x="246126" y="0"/>
                  </a:lnTo>
                  <a:lnTo>
                    <a:pt x="224790" y="21336"/>
                  </a:lnTo>
                  <a:lnTo>
                    <a:pt x="224790" y="32004"/>
                  </a:lnTo>
                  <a:lnTo>
                    <a:pt x="226314" y="36576"/>
                  </a:lnTo>
                  <a:lnTo>
                    <a:pt x="228600" y="40386"/>
                  </a:lnTo>
                  <a:lnTo>
                    <a:pt x="231648" y="44196"/>
                  </a:lnTo>
                  <a:lnTo>
                    <a:pt x="236982" y="47244"/>
                  </a:lnTo>
                  <a:lnTo>
                    <a:pt x="240792" y="51054"/>
                  </a:lnTo>
                  <a:lnTo>
                    <a:pt x="246126" y="52578"/>
                  </a:lnTo>
                  <a:lnTo>
                    <a:pt x="256794" y="52578"/>
                  </a:lnTo>
                  <a:lnTo>
                    <a:pt x="262128" y="51054"/>
                  </a:lnTo>
                  <a:lnTo>
                    <a:pt x="265176" y="47244"/>
                  </a:lnTo>
                  <a:lnTo>
                    <a:pt x="270510" y="44196"/>
                  </a:lnTo>
                  <a:lnTo>
                    <a:pt x="274320" y="40386"/>
                  </a:lnTo>
                  <a:lnTo>
                    <a:pt x="275844" y="36576"/>
                  </a:lnTo>
                  <a:lnTo>
                    <a:pt x="277368" y="32004"/>
                  </a:lnTo>
                  <a:lnTo>
                    <a:pt x="277368" y="21336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56"/>
            <p:cNvSpPr/>
            <p:nvPr/>
          </p:nvSpPr>
          <p:spPr>
            <a:xfrm>
              <a:off x="2693670" y="4408170"/>
              <a:ext cx="497205" cy="455930"/>
            </a:xfrm>
            <a:custGeom>
              <a:avLst/>
              <a:gdLst/>
              <a:ahLst/>
              <a:cxnLst/>
              <a:rect l="l" t="t" r="r" b="b"/>
              <a:pathLst>
                <a:path w="497205" h="455929">
                  <a:moveTo>
                    <a:pt x="53340" y="8382"/>
                  </a:moveTo>
                  <a:lnTo>
                    <a:pt x="0" y="8382"/>
                  </a:lnTo>
                  <a:lnTo>
                    <a:pt x="0" y="61722"/>
                  </a:lnTo>
                  <a:lnTo>
                    <a:pt x="53340" y="61722"/>
                  </a:lnTo>
                  <a:lnTo>
                    <a:pt x="53340" y="8382"/>
                  </a:lnTo>
                  <a:close/>
                </a:path>
                <a:path w="497205" h="455929">
                  <a:moveTo>
                    <a:pt x="148590" y="345948"/>
                  </a:moveTo>
                  <a:lnTo>
                    <a:pt x="96012" y="345948"/>
                  </a:lnTo>
                  <a:lnTo>
                    <a:pt x="96012" y="400812"/>
                  </a:lnTo>
                  <a:lnTo>
                    <a:pt x="148590" y="400812"/>
                  </a:lnTo>
                  <a:lnTo>
                    <a:pt x="148590" y="345948"/>
                  </a:lnTo>
                  <a:close/>
                </a:path>
                <a:path w="497205" h="455929">
                  <a:moveTo>
                    <a:pt x="204978" y="144780"/>
                  </a:moveTo>
                  <a:lnTo>
                    <a:pt x="150114" y="144780"/>
                  </a:lnTo>
                  <a:lnTo>
                    <a:pt x="150114" y="197358"/>
                  </a:lnTo>
                  <a:lnTo>
                    <a:pt x="204978" y="197358"/>
                  </a:lnTo>
                  <a:lnTo>
                    <a:pt x="204978" y="144780"/>
                  </a:lnTo>
                  <a:close/>
                </a:path>
                <a:path w="497205" h="455929">
                  <a:moveTo>
                    <a:pt x="307848" y="248412"/>
                  </a:moveTo>
                  <a:lnTo>
                    <a:pt x="254508" y="248412"/>
                  </a:lnTo>
                  <a:lnTo>
                    <a:pt x="254508" y="301752"/>
                  </a:lnTo>
                  <a:lnTo>
                    <a:pt x="307848" y="301752"/>
                  </a:lnTo>
                  <a:lnTo>
                    <a:pt x="307848" y="248412"/>
                  </a:lnTo>
                  <a:close/>
                </a:path>
                <a:path w="497205" h="455929">
                  <a:moveTo>
                    <a:pt x="320040" y="0"/>
                  </a:moveTo>
                  <a:lnTo>
                    <a:pt x="267462" y="0"/>
                  </a:lnTo>
                  <a:lnTo>
                    <a:pt x="267462" y="52578"/>
                  </a:lnTo>
                  <a:lnTo>
                    <a:pt x="320040" y="52578"/>
                  </a:lnTo>
                  <a:lnTo>
                    <a:pt x="320040" y="0"/>
                  </a:lnTo>
                  <a:close/>
                </a:path>
                <a:path w="497205" h="455929">
                  <a:moveTo>
                    <a:pt x="428244" y="402336"/>
                  </a:moveTo>
                  <a:lnTo>
                    <a:pt x="373380" y="402336"/>
                  </a:lnTo>
                  <a:lnTo>
                    <a:pt x="373380" y="455676"/>
                  </a:lnTo>
                  <a:lnTo>
                    <a:pt x="428244" y="455676"/>
                  </a:lnTo>
                  <a:lnTo>
                    <a:pt x="428244" y="402336"/>
                  </a:lnTo>
                  <a:close/>
                </a:path>
                <a:path w="497205" h="455929">
                  <a:moveTo>
                    <a:pt x="496824" y="174498"/>
                  </a:moveTo>
                  <a:lnTo>
                    <a:pt x="443484" y="174498"/>
                  </a:lnTo>
                  <a:lnTo>
                    <a:pt x="443484" y="227838"/>
                  </a:lnTo>
                  <a:lnTo>
                    <a:pt x="496824" y="227838"/>
                  </a:lnTo>
                  <a:lnTo>
                    <a:pt x="496824" y="174498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57"/>
            <p:cNvSpPr/>
            <p:nvPr/>
          </p:nvSpPr>
          <p:spPr>
            <a:xfrm>
              <a:off x="2527554" y="4911090"/>
              <a:ext cx="474345" cy="486409"/>
            </a:xfrm>
            <a:custGeom>
              <a:avLst/>
              <a:gdLst/>
              <a:ahLst/>
              <a:cxnLst/>
              <a:rect l="l" t="t" r="r" b="b"/>
              <a:pathLst>
                <a:path w="474344" h="486410">
                  <a:moveTo>
                    <a:pt x="53340" y="387096"/>
                  </a:moveTo>
                  <a:lnTo>
                    <a:pt x="51816" y="381762"/>
                  </a:lnTo>
                  <a:lnTo>
                    <a:pt x="49530" y="377952"/>
                  </a:lnTo>
                  <a:lnTo>
                    <a:pt x="42672" y="371094"/>
                  </a:lnTo>
                  <a:lnTo>
                    <a:pt x="37338" y="368046"/>
                  </a:lnTo>
                  <a:lnTo>
                    <a:pt x="32004" y="368046"/>
                  </a:lnTo>
                  <a:lnTo>
                    <a:pt x="26670" y="365760"/>
                  </a:lnTo>
                  <a:lnTo>
                    <a:pt x="21336" y="368046"/>
                  </a:lnTo>
                  <a:lnTo>
                    <a:pt x="16002" y="368046"/>
                  </a:lnTo>
                  <a:lnTo>
                    <a:pt x="9144" y="374904"/>
                  </a:lnTo>
                  <a:lnTo>
                    <a:pt x="5334" y="377952"/>
                  </a:lnTo>
                  <a:lnTo>
                    <a:pt x="2286" y="381762"/>
                  </a:lnTo>
                  <a:lnTo>
                    <a:pt x="0" y="387096"/>
                  </a:lnTo>
                  <a:lnTo>
                    <a:pt x="0" y="397764"/>
                  </a:lnTo>
                  <a:lnTo>
                    <a:pt x="21336" y="419100"/>
                  </a:lnTo>
                  <a:lnTo>
                    <a:pt x="32004" y="419100"/>
                  </a:lnTo>
                  <a:lnTo>
                    <a:pt x="37338" y="416814"/>
                  </a:lnTo>
                  <a:lnTo>
                    <a:pt x="42672" y="415290"/>
                  </a:lnTo>
                  <a:lnTo>
                    <a:pt x="46482" y="412242"/>
                  </a:lnTo>
                  <a:lnTo>
                    <a:pt x="49530" y="408432"/>
                  </a:lnTo>
                  <a:lnTo>
                    <a:pt x="51816" y="403098"/>
                  </a:lnTo>
                  <a:lnTo>
                    <a:pt x="53340" y="397764"/>
                  </a:lnTo>
                  <a:lnTo>
                    <a:pt x="53340" y="387096"/>
                  </a:lnTo>
                  <a:close/>
                </a:path>
                <a:path w="474344" h="486410">
                  <a:moveTo>
                    <a:pt x="115062" y="275844"/>
                  </a:moveTo>
                  <a:lnTo>
                    <a:pt x="113538" y="270510"/>
                  </a:lnTo>
                  <a:lnTo>
                    <a:pt x="113538" y="265176"/>
                  </a:lnTo>
                  <a:lnTo>
                    <a:pt x="109728" y="259842"/>
                  </a:lnTo>
                  <a:lnTo>
                    <a:pt x="102870" y="252984"/>
                  </a:lnTo>
                  <a:lnTo>
                    <a:pt x="93726" y="249174"/>
                  </a:lnTo>
                  <a:lnTo>
                    <a:pt x="83058" y="249174"/>
                  </a:lnTo>
                  <a:lnTo>
                    <a:pt x="77724" y="251460"/>
                  </a:lnTo>
                  <a:lnTo>
                    <a:pt x="72390" y="252984"/>
                  </a:lnTo>
                  <a:lnTo>
                    <a:pt x="65532" y="259842"/>
                  </a:lnTo>
                  <a:lnTo>
                    <a:pt x="62484" y="270510"/>
                  </a:lnTo>
                  <a:lnTo>
                    <a:pt x="62484" y="281178"/>
                  </a:lnTo>
                  <a:lnTo>
                    <a:pt x="64008" y="286512"/>
                  </a:lnTo>
                  <a:lnTo>
                    <a:pt x="65532" y="290322"/>
                  </a:lnTo>
                  <a:lnTo>
                    <a:pt x="69342" y="293370"/>
                  </a:lnTo>
                  <a:lnTo>
                    <a:pt x="72390" y="297180"/>
                  </a:lnTo>
                  <a:lnTo>
                    <a:pt x="77724" y="300228"/>
                  </a:lnTo>
                  <a:lnTo>
                    <a:pt x="83058" y="300228"/>
                  </a:lnTo>
                  <a:lnTo>
                    <a:pt x="88392" y="302514"/>
                  </a:lnTo>
                  <a:lnTo>
                    <a:pt x="93726" y="300228"/>
                  </a:lnTo>
                  <a:lnTo>
                    <a:pt x="99060" y="300228"/>
                  </a:lnTo>
                  <a:lnTo>
                    <a:pt x="102870" y="297180"/>
                  </a:lnTo>
                  <a:lnTo>
                    <a:pt x="105918" y="293370"/>
                  </a:lnTo>
                  <a:lnTo>
                    <a:pt x="109728" y="290322"/>
                  </a:lnTo>
                  <a:lnTo>
                    <a:pt x="113538" y="286512"/>
                  </a:lnTo>
                  <a:lnTo>
                    <a:pt x="113538" y="281178"/>
                  </a:lnTo>
                  <a:lnTo>
                    <a:pt x="115062" y="275844"/>
                  </a:lnTo>
                  <a:close/>
                </a:path>
                <a:path w="474344" h="486410">
                  <a:moveTo>
                    <a:pt x="224790" y="21336"/>
                  </a:moveTo>
                  <a:lnTo>
                    <a:pt x="223266" y="16002"/>
                  </a:lnTo>
                  <a:lnTo>
                    <a:pt x="220980" y="12954"/>
                  </a:lnTo>
                  <a:lnTo>
                    <a:pt x="217932" y="7620"/>
                  </a:lnTo>
                  <a:lnTo>
                    <a:pt x="208788" y="2286"/>
                  </a:lnTo>
                  <a:lnTo>
                    <a:pt x="203454" y="0"/>
                  </a:lnTo>
                  <a:lnTo>
                    <a:pt x="192786" y="0"/>
                  </a:lnTo>
                  <a:lnTo>
                    <a:pt x="187452" y="2286"/>
                  </a:lnTo>
                  <a:lnTo>
                    <a:pt x="184404" y="5334"/>
                  </a:lnTo>
                  <a:lnTo>
                    <a:pt x="179070" y="7620"/>
                  </a:lnTo>
                  <a:lnTo>
                    <a:pt x="176784" y="12954"/>
                  </a:lnTo>
                  <a:lnTo>
                    <a:pt x="173736" y="16002"/>
                  </a:lnTo>
                  <a:lnTo>
                    <a:pt x="171450" y="21336"/>
                  </a:lnTo>
                  <a:lnTo>
                    <a:pt x="171450" y="32004"/>
                  </a:lnTo>
                  <a:lnTo>
                    <a:pt x="173736" y="37338"/>
                  </a:lnTo>
                  <a:lnTo>
                    <a:pt x="176784" y="41148"/>
                  </a:lnTo>
                  <a:lnTo>
                    <a:pt x="179070" y="46482"/>
                  </a:lnTo>
                  <a:lnTo>
                    <a:pt x="184404" y="49530"/>
                  </a:lnTo>
                  <a:lnTo>
                    <a:pt x="187452" y="51816"/>
                  </a:lnTo>
                  <a:lnTo>
                    <a:pt x="192786" y="53340"/>
                  </a:lnTo>
                  <a:lnTo>
                    <a:pt x="203454" y="53340"/>
                  </a:lnTo>
                  <a:lnTo>
                    <a:pt x="208788" y="51816"/>
                  </a:lnTo>
                  <a:lnTo>
                    <a:pt x="214122" y="49530"/>
                  </a:lnTo>
                  <a:lnTo>
                    <a:pt x="217932" y="46482"/>
                  </a:lnTo>
                  <a:lnTo>
                    <a:pt x="223266" y="37338"/>
                  </a:lnTo>
                  <a:lnTo>
                    <a:pt x="224790" y="32004"/>
                  </a:lnTo>
                  <a:lnTo>
                    <a:pt x="224790" y="21336"/>
                  </a:lnTo>
                  <a:close/>
                </a:path>
                <a:path w="474344" h="486410">
                  <a:moveTo>
                    <a:pt x="293370" y="459486"/>
                  </a:moveTo>
                  <a:lnTo>
                    <a:pt x="291846" y="454152"/>
                  </a:lnTo>
                  <a:lnTo>
                    <a:pt x="291846" y="448818"/>
                  </a:lnTo>
                  <a:lnTo>
                    <a:pt x="288036" y="443484"/>
                  </a:lnTo>
                  <a:lnTo>
                    <a:pt x="281178" y="436626"/>
                  </a:lnTo>
                  <a:lnTo>
                    <a:pt x="272034" y="432816"/>
                  </a:lnTo>
                  <a:lnTo>
                    <a:pt x="262128" y="432816"/>
                  </a:lnTo>
                  <a:lnTo>
                    <a:pt x="256794" y="435102"/>
                  </a:lnTo>
                  <a:lnTo>
                    <a:pt x="251460" y="436626"/>
                  </a:lnTo>
                  <a:lnTo>
                    <a:pt x="247650" y="440436"/>
                  </a:lnTo>
                  <a:lnTo>
                    <a:pt x="243840" y="443484"/>
                  </a:lnTo>
                  <a:lnTo>
                    <a:pt x="240792" y="454152"/>
                  </a:lnTo>
                  <a:lnTo>
                    <a:pt x="240792" y="464820"/>
                  </a:lnTo>
                  <a:lnTo>
                    <a:pt x="242316" y="470154"/>
                  </a:lnTo>
                  <a:lnTo>
                    <a:pt x="243840" y="473964"/>
                  </a:lnTo>
                  <a:lnTo>
                    <a:pt x="247650" y="477012"/>
                  </a:lnTo>
                  <a:lnTo>
                    <a:pt x="251460" y="480822"/>
                  </a:lnTo>
                  <a:lnTo>
                    <a:pt x="256794" y="484632"/>
                  </a:lnTo>
                  <a:lnTo>
                    <a:pt x="262128" y="486156"/>
                  </a:lnTo>
                  <a:lnTo>
                    <a:pt x="272034" y="486156"/>
                  </a:lnTo>
                  <a:lnTo>
                    <a:pt x="277368" y="484632"/>
                  </a:lnTo>
                  <a:lnTo>
                    <a:pt x="291846" y="470154"/>
                  </a:lnTo>
                  <a:lnTo>
                    <a:pt x="291846" y="464820"/>
                  </a:lnTo>
                  <a:lnTo>
                    <a:pt x="293370" y="459486"/>
                  </a:lnTo>
                  <a:close/>
                </a:path>
                <a:path w="474344" h="486410">
                  <a:moveTo>
                    <a:pt x="326898" y="297180"/>
                  </a:moveTo>
                  <a:lnTo>
                    <a:pt x="323850" y="286512"/>
                  </a:lnTo>
                  <a:lnTo>
                    <a:pt x="318516" y="277368"/>
                  </a:lnTo>
                  <a:lnTo>
                    <a:pt x="314706" y="275844"/>
                  </a:lnTo>
                  <a:lnTo>
                    <a:pt x="309372" y="272034"/>
                  </a:lnTo>
                  <a:lnTo>
                    <a:pt x="306324" y="270510"/>
                  </a:lnTo>
                  <a:lnTo>
                    <a:pt x="293370" y="270510"/>
                  </a:lnTo>
                  <a:lnTo>
                    <a:pt x="290322" y="272034"/>
                  </a:lnTo>
                  <a:lnTo>
                    <a:pt x="284988" y="275844"/>
                  </a:lnTo>
                  <a:lnTo>
                    <a:pt x="281178" y="277368"/>
                  </a:lnTo>
                  <a:lnTo>
                    <a:pt x="277368" y="282702"/>
                  </a:lnTo>
                  <a:lnTo>
                    <a:pt x="275844" y="286512"/>
                  </a:lnTo>
                  <a:lnTo>
                    <a:pt x="274320" y="291846"/>
                  </a:lnTo>
                  <a:lnTo>
                    <a:pt x="272034" y="297180"/>
                  </a:lnTo>
                  <a:lnTo>
                    <a:pt x="274320" y="302514"/>
                  </a:lnTo>
                  <a:lnTo>
                    <a:pt x="277368" y="313182"/>
                  </a:lnTo>
                  <a:lnTo>
                    <a:pt x="281178" y="316230"/>
                  </a:lnTo>
                  <a:lnTo>
                    <a:pt x="284988" y="320040"/>
                  </a:lnTo>
                  <a:lnTo>
                    <a:pt x="290322" y="321564"/>
                  </a:lnTo>
                  <a:lnTo>
                    <a:pt x="293370" y="323850"/>
                  </a:lnTo>
                  <a:lnTo>
                    <a:pt x="306324" y="323850"/>
                  </a:lnTo>
                  <a:lnTo>
                    <a:pt x="309372" y="321564"/>
                  </a:lnTo>
                  <a:lnTo>
                    <a:pt x="314706" y="320040"/>
                  </a:lnTo>
                  <a:lnTo>
                    <a:pt x="321564" y="313182"/>
                  </a:lnTo>
                  <a:lnTo>
                    <a:pt x="323850" y="307848"/>
                  </a:lnTo>
                  <a:lnTo>
                    <a:pt x="326898" y="297180"/>
                  </a:lnTo>
                  <a:close/>
                </a:path>
                <a:path w="474344" h="486410">
                  <a:moveTo>
                    <a:pt x="362712" y="166116"/>
                  </a:moveTo>
                  <a:lnTo>
                    <a:pt x="358902" y="157734"/>
                  </a:lnTo>
                  <a:lnTo>
                    <a:pt x="355854" y="153924"/>
                  </a:lnTo>
                  <a:lnTo>
                    <a:pt x="352044" y="150114"/>
                  </a:lnTo>
                  <a:lnTo>
                    <a:pt x="346710" y="147066"/>
                  </a:lnTo>
                  <a:lnTo>
                    <a:pt x="341376" y="147066"/>
                  </a:lnTo>
                  <a:lnTo>
                    <a:pt x="336042" y="144780"/>
                  </a:lnTo>
                  <a:lnTo>
                    <a:pt x="330708" y="147066"/>
                  </a:lnTo>
                  <a:lnTo>
                    <a:pt x="325374" y="147066"/>
                  </a:lnTo>
                  <a:lnTo>
                    <a:pt x="321564" y="150114"/>
                  </a:lnTo>
                  <a:lnTo>
                    <a:pt x="318516" y="153924"/>
                  </a:lnTo>
                  <a:lnTo>
                    <a:pt x="311658" y="160782"/>
                  </a:lnTo>
                  <a:lnTo>
                    <a:pt x="309372" y="166116"/>
                  </a:lnTo>
                  <a:lnTo>
                    <a:pt x="309372" y="176784"/>
                  </a:lnTo>
                  <a:lnTo>
                    <a:pt x="311658" y="182118"/>
                  </a:lnTo>
                  <a:lnTo>
                    <a:pt x="314706" y="187452"/>
                  </a:lnTo>
                  <a:lnTo>
                    <a:pt x="321564" y="194310"/>
                  </a:lnTo>
                  <a:lnTo>
                    <a:pt x="325374" y="196596"/>
                  </a:lnTo>
                  <a:lnTo>
                    <a:pt x="330708" y="198120"/>
                  </a:lnTo>
                  <a:lnTo>
                    <a:pt x="341376" y="198120"/>
                  </a:lnTo>
                  <a:lnTo>
                    <a:pt x="360426" y="182118"/>
                  </a:lnTo>
                  <a:lnTo>
                    <a:pt x="362712" y="176784"/>
                  </a:lnTo>
                  <a:lnTo>
                    <a:pt x="362712" y="166116"/>
                  </a:lnTo>
                  <a:close/>
                </a:path>
                <a:path w="474344" h="486410">
                  <a:moveTo>
                    <a:pt x="473964" y="275844"/>
                  </a:moveTo>
                  <a:lnTo>
                    <a:pt x="452628" y="254508"/>
                  </a:lnTo>
                  <a:lnTo>
                    <a:pt x="441960" y="254508"/>
                  </a:lnTo>
                  <a:lnTo>
                    <a:pt x="436626" y="256032"/>
                  </a:lnTo>
                  <a:lnTo>
                    <a:pt x="431292" y="258318"/>
                  </a:lnTo>
                  <a:lnTo>
                    <a:pt x="424434" y="265176"/>
                  </a:lnTo>
                  <a:lnTo>
                    <a:pt x="422910" y="270510"/>
                  </a:lnTo>
                  <a:lnTo>
                    <a:pt x="420624" y="275844"/>
                  </a:lnTo>
                  <a:lnTo>
                    <a:pt x="420624" y="286512"/>
                  </a:lnTo>
                  <a:lnTo>
                    <a:pt x="424434" y="294894"/>
                  </a:lnTo>
                  <a:lnTo>
                    <a:pt x="428244" y="298704"/>
                  </a:lnTo>
                  <a:lnTo>
                    <a:pt x="431292" y="302514"/>
                  </a:lnTo>
                  <a:lnTo>
                    <a:pt x="436626" y="305562"/>
                  </a:lnTo>
                  <a:lnTo>
                    <a:pt x="441960" y="307848"/>
                  </a:lnTo>
                  <a:lnTo>
                    <a:pt x="452628" y="307848"/>
                  </a:lnTo>
                  <a:lnTo>
                    <a:pt x="457962" y="305562"/>
                  </a:lnTo>
                  <a:lnTo>
                    <a:pt x="461772" y="302514"/>
                  </a:lnTo>
                  <a:lnTo>
                    <a:pt x="464820" y="298704"/>
                  </a:lnTo>
                  <a:lnTo>
                    <a:pt x="468630" y="294894"/>
                  </a:lnTo>
                  <a:lnTo>
                    <a:pt x="472440" y="291846"/>
                  </a:lnTo>
                  <a:lnTo>
                    <a:pt x="473964" y="286512"/>
                  </a:lnTo>
                  <a:lnTo>
                    <a:pt x="473964" y="275844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4" name="object 3"/>
          <p:cNvGrpSpPr/>
          <p:nvPr/>
        </p:nvGrpSpPr>
        <p:grpSpPr>
          <a:xfrm>
            <a:off x="5071237" y="4110176"/>
            <a:ext cx="2519045" cy="2165985"/>
            <a:chOff x="5020627" y="3922585"/>
            <a:chExt cx="2519045" cy="2165985"/>
          </a:xfrm>
        </p:grpSpPr>
        <p:sp>
          <p:nvSpPr>
            <p:cNvPr id="35" name="object 4"/>
            <p:cNvSpPr/>
            <p:nvPr/>
          </p:nvSpPr>
          <p:spPr>
            <a:xfrm>
              <a:off x="5060442" y="5999225"/>
              <a:ext cx="2478405" cy="88900"/>
            </a:xfrm>
            <a:custGeom>
              <a:avLst/>
              <a:gdLst/>
              <a:ahLst/>
              <a:cxnLst/>
              <a:rect l="l" t="t" r="r" b="b"/>
              <a:pathLst>
                <a:path w="2478404" h="88900">
                  <a:moveTo>
                    <a:pt x="2408681" y="46482"/>
                  </a:moveTo>
                  <a:lnTo>
                    <a:pt x="2408681" y="41148"/>
                  </a:lnTo>
                  <a:lnTo>
                    <a:pt x="2407157" y="38862"/>
                  </a:lnTo>
                  <a:lnTo>
                    <a:pt x="0" y="38862"/>
                  </a:lnTo>
                  <a:lnTo>
                    <a:pt x="0" y="48006"/>
                  </a:lnTo>
                  <a:lnTo>
                    <a:pt x="1524" y="49530"/>
                  </a:lnTo>
                  <a:lnTo>
                    <a:pt x="2405633" y="49530"/>
                  </a:lnTo>
                  <a:lnTo>
                    <a:pt x="2408681" y="46482"/>
                  </a:lnTo>
                  <a:close/>
                </a:path>
                <a:path w="2478404" h="88900">
                  <a:moveTo>
                    <a:pt x="2478024" y="44196"/>
                  </a:moveTo>
                  <a:lnTo>
                    <a:pt x="2389631" y="0"/>
                  </a:lnTo>
                  <a:lnTo>
                    <a:pt x="2389631" y="38862"/>
                  </a:lnTo>
                  <a:lnTo>
                    <a:pt x="2407157" y="38862"/>
                  </a:lnTo>
                  <a:lnTo>
                    <a:pt x="2408681" y="41148"/>
                  </a:lnTo>
                  <a:lnTo>
                    <a:pt x="2408681" y="78867"/>
                  </a:lnTo>
                  <a:lnTo>
                    <a:pt x="2478024" y="44196"/>
                  </a:lnTo>
                  <a:close/>
                </a:path>
                <a:path w="2478404" h="88900">
                  <a:moveTo>
                    <a:pt x="2408681" y="78867"/>
                  </a:moveTo>
                  <a:lnTo>
                    <a:pt x="2408681" y="46482"/>
                  </a:lnTo>
                  <a:lnTo>
                    <a:pt x="2405633" y="49530"/>
                  </a:lnTo>
                  <a:lnTo>
                    <a:pt x="2389631" y="49530"/>
                  </a:lnTo>
                  <a:lnTo>
                    <a:pt x="2389631" y="88392"/>
                  </a:lnTo>
                  <a:lnTo>
                    <a:pt x="2408681" y="7886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5"/>
            <p:cNvSpPr/>
            <p:nvPr/>
          </p:nvSpPr>
          <p:spPr>
            <a:xfrm>
              <a:off x="5060442" y="6038087"/>
              <a:ext cx="2409190" cy="10795"/>
            </a:xfrm>
            <a:custGeom>
              <a:avLst/>
              <a:gdLst/>
              <a:ahLst/>
              <a:cxnLst/>
              <a:rect l="l" t="t" r="r" b="b"/>
              <a:pathLst>
                <a:path w="2409190" h="10795">
                  <a:moveTo>
                    <a:pt x="-882" y="5334"/>
                  </a:moveTo>
                  <a:lnTo>
                    <a:pt x="2409564" y="5334"/>
                  </a:lnTo>
                </a:path>
              </a:pathLst>
            </a:custGeom>
            <a:ln w="124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6"/>
            <p:cNvSpPr/>
            <p:nvPr/>
          </p:nvSpPr>
          <p:spPr>
            <a:xfrm>
              <a:off x="7450074" y="5999225"/>
              <a:ext cx="88900" cy="88900"/>
            </a:xfrm>
            <a:custGeom>
              <a:avLst/>
              <a:gdLst/>
              <a:ahLst/>
              <a:cxnLst/>
              <a:rect l="l" t="t" r="r" b="b"/>
              <a:pathLst>
                <a:path w="88900" h="88900">
                  <a:moveTo>
                    <a:pt x="0" y="0"/>
                  </a:moveTo>
                  <a:lnTo>
                    <a:pt x="88392" y="44196"/>
                  </a:lnTo>
                  <a:lnTo>
                    <a:pt x="0" y="88392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7"/>
            <p:cNvSpPr/>
            <p:nvPr/>
          </p:nvSpPr>
          <p:spPr>
            <a:xfrm>
              <a:off x="5021580" y="3923537"/>
              <a:ext cx="88900" cy="2125345"/>
            </a:xfrm>
            <a:custGeom>
              <a:avLst/>
              <a:gdLst/>
              <a:ahLst/>
              <a:cxnLst/>
              <a:rect l="l" t="t" r="r" b="b"/>
              <a:pathLst>
                <a:path w="88900" h="2125345">
                  <a:moveTo>
                    <a:pt x="88392" y="88391"/>
                  </a:moveTo>
                  <a:lnTo>
                    <a:pt x="44196" y="0"/>
                  </a:lnTo>
                  <a:lnTo>
                    <a:pt x="0" y="88391"/>
                  </a:lnTo>
                  <a:lnTo>
                    <a:pt x="38862" y="88391"/>
                  </a:lnTo>
                  <a:lnTo>
                    <a:pt x="38862" y="69341"/>
                  </a:lnTo>
                  <a:lnTo>
                    <a:pt x="40386" y="67056"/>
                  </a:lnTo>
                  <a:lnTo>
                    <a:pt x="45720" y="67056"/>
                  </a:lnTo>
                  <a:lnTo>
                    <a:pt x="47244" y="69341"/>
                  </a:lnTo>
                  <a:lnTo>
                    <a:pt x="49530" y="70865"/>
                  </a:lnTo>
                  <a:lnTo>
                    <a:pt x="49530" y="88391"/>
                  </a:lnTo>
                  <a:lnTo>
                    <a:pt x="88392" y="88391"/>
                  </a:lnTo>
                  <a:close/>
                </a:path>
                <a:path w="88900" h="2125345">
                  <a:moveTo>
                    <a:pt x="49530" y="88391"/>
                  </a:moveTo>
                  <a:lnTo>
                    <a:pt x="49530" y="70865"/>
                  </a:lnTo>
                  <a:lnTo>
                    <a:pt x="47244" y="69341"/>
                  </a:lnTo>
                  <a:lnTo>
                    <a:pt x="45720" y="67056"/>
                  </a:lnTo>
                  <a:lnTo>
                    <a:pt x="40386" y="67056"/>
                  </a:lnTo>
                  <a:lnTo>
                    <a:pt x="38862" y="69341"/>
                  </a:lnTo>
                  <a:lnTo>
                    <a:pt x="38862" y="88391"/>
                  </a:lnTo>
                  <a:lnTo>
                    <a:pt x="49530" y="88391"/>
                  </a:lnTo>
                  <a:close/>
                </a:path>
                <a:path w="88900" h="2125345">
                  <a:moveTo>
                    <a:pt x="49530" y="2122169"/>
                  </a:moveTo>
                  <a:lnTo>
                    <a:pt x="49530" y="88391"/>
                  </a:lnTo>
                  <a:lnTo>
                    <a:pt x="38862" y="88391"/>
                  </a:lnTo>
                  <a:lnTo>
                    <a:pt x="38862" y="2123693"/>
                  </a:lnTo>
                  <a:lnTo>
                    <a:pt x="40386" y="2125217"/>
                  </a:lnTo>
                  <a:lnTo>
                    <a:pt x="45720" y="2125217"/>
                  </a:lnTo>
                  <a:lnTo>
                    <a:pt x="47244" y="2123693"/>
                  </a:lnTo>
                  <a:lnTo>
                    <a:pt x="49530" y="212216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8"/>
            <p:cNvSpPr/>
            <p:nvPr/>
          </p:nvSpPr>
          <p:spPr>
            <a:xfrm>
              <a:off x="5060442" y="3990593"/>
              <a:ext cx="10795" cy="2058670"/>
            </a:xfrm>
            <a:custGeom>
              <a:avLst/>
              <a:gdLst/>
              <a:ahLst/>
              <a:cxnLst/>
              <a:rect l="l" t="t" r="r" b="b"/>
              <a:pathLst>
                <a:path w="10795" h="2058670">
                  <a:moveTo>
                    <a:pt x="5334" y="-882"/>
                  </a:moveTo>
                  <a:lnTo>
                    <a:pt x="5334" y="2059044"/>
                  </a:lnTo>
                </a:path>
              </a:pathLst>
            </a:custGeom>
            <a:ln w="124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9"/>
            <p:cNvSpPr/>
            <p:nvPr/>
          </p:nvSpPr>
          <p:spPr>
            <a:xfrm>
              <a:off x="5021580" y="3923537"/>
              <a:ext cx="88900" cy="88900"/>
            </a:xfrm>
            <a:custGeom>
              <a:avLst/>
              <a:gdLst/>
              <a:ahLst/>
              <a:cxnLst/>
              <a:rect l="l" t="t" r="r" b="b"/>
              <a:pathLst>
                <a:path w="88900" h="88900">
                  <a:moveTo>
                    <a:pt x="0" y="88391"/>
                  </a:moveTo>
                  <a:lnTo>
                    <a:pt x="44196" y="0"/>
                  </a:lnTo>
                  <a:lnTo>
                    <a:pt x="88392" y="88391"/>
                  </a:lnTo>
                  <a:lnTo>
                    <a:pt x="0" y="8839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10"/>
            <p:cNvSpPr/>
            <p:nvPr/>
          </p:nvSpPr>
          <p:spPr>
            <a:xfrm>
              <a:off x="5065776" y="4100321"/>
              <a:ext cx="925194" cy="1943100"/>
            </a:xfrm>
            <a:custGeom>
              <a:avLst/>
              <a:gdLst/>
              <a:ahLst/>
              <a:cxnLst/>
              <a:rect l="l" t="t" r="r" b="b"/>
              <a:pathLst>
                <a:path w="925195" h="1943100">
                  <a:moveTo>
                    <a:pt x="0" y="1943100"/>
                  </a:moveTo>
                  <a:lnTo>
                    <a:pt x="925067" y="0"/>
                  </a:lnTo>
                </a:path>
              </a:pathLst>
            </a:custGeom>
            <a:ln w="105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11"/>
            <p:cNvSpPr/>
            <p:nvPr/>
          </p:nvSpPr>
          <p:spPr>
            <a:xfrm>
              <a:off x="5521452" y="4197857"/>
              <a:ext cx="1092835" cy="1169035"/>
            </a:xfrm>
            <a:custGeom>
              <a:avLst/>
              <a:gdLst/>
              <a:ahLst/>
              <a:cxnLst/>
              <a:rect l="l" t="t" r="r" b="b"/>
              <a:pathLst>
                <a:path w="1092834" h="1169035">
                  <a:moveTo>
                    <a:pt x="918209" y="236219"/>
                  </a:moveTo>
                  <a:lnTo>
                    <a:pt x="422148" y="0"/>
                  </a:lnTo>
                </a:path>
                <a:path w="1092834" h="1169035">
                  <a:moveTo>
                    <a:pt x="642366" y="238505"/>
                  </a:moveTo>
                  <a:lnTo>
                    <a:pt x="363474" y="105917"/>
                  </a:lnTo>
                </a:path>
                <a:path w="1092834" h="1169035">
                  <a:moveTo>
                    <a:pt x="1092707" y="407669"/>
                  </a:moveTo>
                  <a:lnTo>
                    <a:pt x="386334" y="72389"/>
                  </a:lnTo>
                </a:path>
                <a:path w="1092834" h="1169035">
                  <a:moveTo>
                    <a:pt x="794766" y="374141"/>
                  </a:moveTo>
                  <a:lnTo>
                    <a:pt x="336803" y="155447"/>
                  </a:lnTo>
                </a:path>
                <a:path w="1092834" h="1169035">
                  <a:moveTo>
                    <a:pt x="900683" y="482345"/>
                  </a:moveTo>
                  <a:lnTo>
                    <a:pt x="313944" y="202691"/>
                  </a:lnTo>
                </a:path>
                <a:path w="1092834" h="1169035">
                  <a:moveTo>
                    <a:pt x="738377" y="575309"/>
                  </a:moveTo>
                  <a:lnTo>
                    <a:pt x="262889" y="349757"/>
                  </a:lnTo>
                </a:path>
                <a:path w="1092834" h="1169035">
                  <a:moveTo>
                    <a:pt x="1008126" y="630174"/>
                  </a:moveTo>
                  <a:lnTo>
                    <a:pt x="292608" y="288036"/>
                  </a:lnTo>
                </a:path>
                <a:path w="1092834" h="1169035">
                  <a:moveTo>
                    <a:pt x="649986" y="734567"/>
                  </a:moveTo>
                  <a:lnTo>
                    <a:pt x="174498" y="506729"/>
                  </a:lnTo>
                </a:path>
                <a:path w="1092834" h="1169035">
                  <a:moveTo>
                    <a:pt x="541781" y="982217"/>
                  </a:moveTo>
                  <a:lnTo>
                    <a:pt x="60198" y="752093"/>
                  </a:lnTo>
                </a:path>
                <a:path w="1092834" h="1169035">
                  <a:moveTo>
                    <a:pt x="474725" y="1100327"/>
                  </a:moveTo>
                  <a:lnTo>
                    <a:pt x="0" y="874013"/>
                  </a:lnTo>
                </a:path>
                <a:path w="1092834" h="1169035">
                  <a:moveTo>
                    <a:pt x="746759" y="994409"/>
                  </a:moveTo>
                  <a:lnTo>
                    <a:pt x="86106" y="679703"/>
                  </a:lnTo>
                </a:path>
                <a:path w="1092834" h="1169035">
                  <a:moveTo>
                    <a:pt x="714755" y="1168907"/>
                  </a:moveTo>
                  <a:lnTo>
                    <a:pt x="12192" y="835151"/>
                  </a:lnTo>
                </a:path>
                <a:path w="1092834" h="1169035">
                  <a:moveTo>
                    <a:pt x="787146" y="877824"/>
                  </a:moveTo>
                  <a:lnTo>
                    <a:pt x="150113" y="573786"/>
                  </a:lnTo>
                </a:path>
                <a:path w="1092834" h="1169035">
                  <a:moveTo>
                    <a:pt x="893064" y="989076"/>
                  </a:moveTo>
                  <a:lnTo>
                    <a:pt x="118110" y="619505"/>
                  </a:lnTo>
                </a:path>
              </a:pathLst>
            </a:custGeom>
            <a:ln w="70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12"/>
            <p:cNvSpPr/>
            <p:nvPr/>
          </p:nvSpPr>
          <p:spPr>
            <a:xfrm>
              <a:off x="5501640" y="5010149"/>
              <a:ext cx="76200" cy="10058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13"/>
            <p:cNvSpPr/>
            <p:nvPr/>
          </p:nvSpPr>
          <p:spPr>
            <a:xfrm>
              <a:off x="5565648" y="4688585"/>
              <a:ext cx="169163" cy="29489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14"/>
            <p:cNvSpPr/>
            <p:nvPr/>
          </p:nvSpPr>
          <p:spPr>
            <a:xfrm>
              <a:off x="5974842" y="4911089"/>
              <a:ext cx="474345" cy="486409"/>
            </a:xfrm>
            <a:custGeom>
              <a:avLst/>
              <a:gdLst/>
              <a:ahLst/>
              <a:cxnLst/>
              <a:rect l="l" t="t" r="r" b="b"/>
              <a:pathLst>
                <a:path w="474345" h="486410">
                  <a:moveTo>
                    <a:pt x="54864" y="393954"/>
                  </a:moveTo>
                  <a:lnTo>
                    <a:pt x="53340" y="387096"/>
                  </a:lnTo>
                  <a:lnTo>
                    <a:pt x="49530" y="377952"/>
                  </a:lnTo>
                  <a:lnTo>
                    <a:pt x="42672" y="371094"/>
                  </a:lnTo>
                  <a:lnTo>
                    <a:pt x="37338" y="368046"/>
                  </a:lnTo>
                  <a:lnTo>
                    <a:pt x="32004" y="368046"/>
                  </a:lnTo>
                  <a:lnTo>
                    <a:pt x="26670" y="365760"/>
                  </a:lnTo>
                  <a:lnTo>
                    <a:pt x="21336" y="368046"/>
                  </a:lnTo>
                  <a:lnTo>
                    <a:pt x="16002" y="368046"/>
                  </a:lnTo>
                  <a:lnTo>
                    <a:pt x="9144" y="374904"/>
                  </a:lnTo>
                  <a:lnTo>
                    <a:pt x="5334" y="377952"/>
                  </a:lnTo>
                  <a:lnTo>
                    <a:pt x="2286" y="383286"/>
                  </a:lnTo>
                  <a:lnTo>
                    <a:pt x="2286" y="387096"/>
                  </a:lnTo>
                  <a:lnTo>
                    <a:pt x="0" y="393954"/>
                  </a:lnTo>
                  <a:lnTo>
                    <a:pt x="2286" y="399288"/>
                  </a:lnTo>
                  <a:lnTo>
                    <a:pt x="2286" y="403098"/>
                  </a:lnTo>
                  <a:lnTo>
                    <a:pt x="5334" y="408432"/>
                  </a:lnTo>
                  <a:lnTo>
                    <a:pt x="9144" y="412242"/>
                  </a:lnTo>
                  <a:lnTo>
                    <a:pt x="12954" y="415290"/>
                  </a:lnTo>
                  <a:lnTo>
                    <a:pt x="21336" y="419100"/>
                  </a:lnTo>
                  <a:lnTo>
                    <a:pt x="26670" y="420624"/>
                  </a:lnTo>
                  <a:lnTo>
                    <a:pt x="32004" y="419100"/>
                  </a:lnTo>
                  <a:lnTo>
                    <a:pt x="37338" y="416814"/>
                  </a:lnTo>
                  <a:lnTo>
                    <a:pt x="42672" y="415290"/>
                  </a:lnTo>
                  <a:lnTo>
                    <a:pt x="46482" y="412242"/>
                  </a:lnTo>
                  <a:lnTo>
                    <a:pt x="49530" y="408432"/>
                  </a:lnTo>
                  <a:lnTo>
                    <a:pt x="53340" y="399288"/>
                  </a:lnTo>
                  <a:lnTo>
                    <a:pt x="54864" y="393954"/>
                  </a:lnTo>
                  <a:close/>
                </a:path>
                <a:path w="474345" h="486410">
                  <a:moveTo>
                    <a:pt x="115062" y="275844"/>
                  </a:moveTo>
                  <a:lnTo>
                    <a:pt x="113538" y="270510"/>
                  </a:lnTo>
                  <a:lnTo>
                    <a:pt x="113538" y="265176"/>
                  </a:lnTo>
                  <a:lnTo>
                    <a:pt x="109728" y="259842"/>
                  </a:lnTo>
                  <a:lnTo>
                    <a:pt x="102857" y="252984"/>
                  </a:lnTo>
                  <a:lnTo>
                    <a:pt x="93726" y="249174"/>
                  </a:lnTo>
                  <a:lnTo>
                    <a:pt x="83058" y="249174"/>
                  </a:lnTo>
                  <a:lnTo>
                    <a:pt x="77724" y="251460"/>
                  </a:lnTo>
                  <a:lnTo>
                    <a:pt x="72377" y="252984"/>
                  </a:lnTo>
                  <a:lnTo>
                    <a:pt x="65532" y="259842"/>
                  </a:lnTo>
                  <a:lnTo>
                    <a:pt x="64008" y="265176"/>
                  </a:lnTo>
                  <a:lnTo>
                    <a:pt x="61722" y="270510"/>
                  </a:lnTo>
                  <a:lnTo>
                    <a:pt x="61722" y="281178"/>
                  </a:lnTo>
                  <a:lnTo>
                    <a:pt x="65532" y="290322"/>
                  </a:lnTo>
                  <a:lnTo>
                    <a:pt x="69342" y="293370"/>
                  </a:lnTo>
                  <a:lnTo>
                    <a:pt x="72377" y="297180"/>
                  </a:lnTo>
                  <a:lnTo>
                    <a:pt x="77724" y="300228"/>
                  </a:lnTo>
                  <a:lnTo>
                    <a:pt x="83058" y="300228"/>
                  </a:lnTo>
                  <a:lnTo>
                    <a:pt x="88379" y="302514"/>
                  </a:lnTo>
                  <a:lnTo>
                    <a:pt x="93726" y="300228"/>
                  </a:lnTo>
                  <a:lnTo>
                    <a:pt x="99060" y="300228"/>
                  </a:lnTo>
                  <a:lnTo>
                    <a:pt x="102857" y="297180"/>
                  </a:lnTo>
                  <a:lnTo>
                    <a:pt x="105905" y="293370"/>
                  </a:lnTo>
                  <a:lnTo>
                    <a:pt x="109728" y="290322"/>
                  </a:lnTo>
                  <a:lnTo>
                    <a:pt x="113538" y="286512"/>
                  </a:lnTo>
                  <a:lnTo>
                    <a:pt x="113538" y="281178"/>
                  </a:lnTo>
                  <a:lnTo>
                    <a:pt x="115062" y="275844"/>
                  </a:lnTo>
                  <a:close/>
                </a:path>
                <a:path w="474345" h="486410">
                  <a:moveTo>
                    <a:pt x="224777" y="21336"/>
                  </a:moveTo>
                  <a:lnTo>
                    <a:pt x="203454" y="0"/>
                  </a:lnTo>
                  <a:lnTo>
                    <a:pt x="192786" y="0"/>
                  </a:lnTo>
                  <a:lnTo>
                    <a:pt x="187452" y="2286"/>
                  </a:lnTo>
                  <a:lnTo>
                    <a:pt x="180581" y="7620"/>
                  </a:lnTo>
                  <a:lnTo>
                    <a:pt x="176784" y="12954"/>
                  </a:lnTo>
                  <a:lnTo>
                    <a:pt x="173736" y="16002"/>
                  </a:lnTo>
                  <a:lnTo>
                    <a:pt x="171450" y="21336"/>
                  </a:lnTo>
                  <a:lnTo>
                    <a:pt x="171450" y="32004"/>
                  </a:lnTo>
                  <a:lnTo>
                    <a:pt x="192786" y="53340"/>
                  </a:lnTo>
                  <a:lnTo>
                    <a:pt x="203454" y="53340"/>
                  </a:lnTo>
                  <a:lnTo>
                    <a:pt x="208788" y="51816"/>
                  </a:lnTo>
                  <a:lnTo>
                    <a:pt x="214122" y="49530"/>
                  </a:lnTo>
                  <a:lnTo>
                    <a:pt x="220980" y="42672"/>
                  </a:lnTo>
                  <a:lnTo>
                    <a:pt x="222504" y="37338"/>
                  </a:lnTo>
                  <a:lnTo>
                    <a:pt x="224777" y="32004"/>
                  </a:lnTo>
                  <a:lnTo>
                    <a:pt x="224777" y="21336"/>
                  </a:lnTo>
                  <a:close/>
                </a:path>
                <a:path w="474345" h="486410">
                  <a:moveTo>
                    <a:pt x="297180" y="454152"/>
                  </a:moveTo>
                  <a:lnTo>
                    <a:pt x="275844" y="432816"/>
                  </a:lnTo>
                  <a:lnTo>
                    <a:pt x="265176" y="432816"/>
                  </a:lnTo>
                  <a:lnTo>
                    <a:pt x="259842" y="435102"/>
                  </a:lnTo>
                  <a:lnTo>
                    <a:pt x="254508" y="436626"/>
                  </a:lnTo>
                  <a:lnTo>
                    <a:pt x="247650" y="443484"/>
                  </a:lnTo>
                  <a:lnTo>
                    <a:pt x="246126" y="448818"/>
                  </a:lnTo>
                  <a:lnTo>
                    <a:pt x="243840" y="454152"/>
                  </a:lnTo>
                  <a:lnTo>
                    <a:pt x="243840" y="464820"/>
                  </a:lnTo>
                  <a:lnTo>
                    <a:pt x="247650" y="473964"/>
                  </a:lnTo>
                  <a:lnTo>
                    <a:pt x="250698" y="479298"/>
                  </a:lnTo>
                  <a:lnTo>
                    <a:pt x="254508" y="480822"/>
                  </a:lnTo>
                  <a:lnTo>
                    <a:pt x="259842" y="484632"/>
                  </a:lnTo>
                  <a:lnTo>
                    <a:pt x="265176" y="486156"/>
                  </a:lnTo>
                  <a:lnTo>
                    <a:pt x="275844" y="486156"/>
                  </a:lnTo>
                  <a:lnTo>
                    <a:pt x="281178" y="484632"/>
                  </a:lnTo>
                  <a:lnTo>
                    <a:pt x="284988" y="480822"/>
                  </a:lnTo>
                  <a:lnTo>
                    <a:pt x="289560" y="479298"/>
                  </a:lnTo>
                  <a:lnTo>
                    <a:pt x="291846" y="473964"/>
                  </a:lnTo>
                  <a:lnTo>
                    <a:pt x="294894" y="470154"/>
                  </a:lnTo>
                  <a:lnTo>
                    <a:pt x="297180" y="464820"/>
                  </a:lnTo>
                  <a:lnTo>
                    <a:pt x="297180" y="454152"/>
                  </a:lnTo>
                  <a:close/>
                </a:path>
                <a:path w="474345" h="486410">
                  <a:moveTo>
                    <a:pt x="326898" y="297180"/>
                  </a:moveTo>
                  <a:lnTo>
                    <a:pt x="305562" y="270510"/>
                  </a:lnTo>
                  <a:lnTo>
                    <a:pt x="294894" y="270510"/>
                  </a:lnTo>
                  <a:lnTo>
                    <a:pt x="289560" y="272034"/>
                  </a:lnTo>
                  <a:lnTo>
                    <a:pt x="284988" y="275844"/>
                  </a:lnTo>
                  <a:lnTo>
                    <a:pt x="281178" y="279654"/>
                  </a:lnTo>
                  <a:lnTo>
                    <a:pt x="277368" y="282702"/>
                  </a:lnTo>
                  <a:lnTo>
                    <a:pt x="275844" y="286512"/>
                  </a:lnTo>
                  <a:lnTo>
                    <a:pt x="274320" y="291846"/>
                  </a:lnTo>
                  <a:lnTo>
                    <a:pt x="274320" y="302514"/>
                  </a:lnTo>
                  <a:lnTo>
                    <a:pt x="277368" y="313182"/>
                  </a:lnTo>
                  <a:lnTo>
                    <a:pt x="281178" y="316230"/>
                  </a:lnTo>
                  <a:lnTo>
                    <a:pt x="284988" y="320040"/>
                  </a:lnTo>
                  <a:lnTo>
                    <a:pt x="289560" y="321564"/>
                  </a:lnTo>
                  <a:lnTo>
                    <a:pt x="294894" y="323850"/>
                  </a:lnTo>
                  <a:lnTo>
                    <a:pt x="305562" y="323850"/>
                  </a:lnTo>
                  <a:lnTo>
                    <a:pt x="309372" y="321564"/>
                  </a:lnTo>
                  <a:lnTo>
                    <a:pt x="314706" y="320040"/>
                  </a:lnTo>
                  <a:lnTo>
                    <a:pt x="321564" y="313182"/>
                  </a:lnTo>
                  <a:lnTo>
                    <a:pt x="323850" y="307848"/>
                  </a:lnTo>
                  <a:lnTo>
                    <a:pt x="326898" y="297180"/>
                  </a:lnTo>
                  <a:close/>
                </a:path>
                <a:path w="474345" h="486410">
                  <a:moveTo>
                    <a:pt x="364236" y="173736"/>
                  </a:moveTo>
                  <a:lnTo>
                    <a:pt x="362712" y="166116"/>
                  </a:lnTo>
                  <a:lnTo>
                    <a:pt x="360426" y="163068"/>
                  </a:lnTo>
                  <a:lnTo>
                    <a:pt x="358902" y="157734"/>
                  </a:lnTo>
                  <a:lnTo>
                    <a:pt x="355092" y="153924"/>
                  </a:lnTo>
                  <a:lnTo>
                    <a:pt x="352044" y="150114"/>
                  </a:lnTo>
                  <a:lnTo>
                    <a:pt x="346710" y="147066"/>
                  </a:lnTo>
                  <a:lnTo>
                    <a:pt x="341376" y="147066"/>
                  </a:lnTo>
                  <a:lnTo>
                    <a:pt x="336042" y="144780"/>
                  </a:lnTo>
                  <a:lnTo>
                    <a:pt x="330708" y="147066"/>
                  </a:lnTo>
                  <a:lnTo>
                    <a:pt x="325374" y="147066"/>
                  </a:lnTo>
                  <a:lnTo>
                    <a:pt x="321564" y="150114"/>
                  </a:lnTo>
                  <a:lnTo>
                    <a:pt x="318516" y="153924"/>
                  </a:lnTo>
                  <a:lnTo>
                    <a:pt x="314706" y="157734"/>
                  </a:lnTo>
                  <a:lnTo>
                    <a:pt x="310896" y="163068"/>
                  </a:lnTo>
                  <a:lnTo>
                    <a:pt x="310896" y="166116"/>
                  </a:lnTo>
                  <a:lnTo>
                    <a:pt x="309372" y="173736"/>
                  </a:lnTo>
                  <a:lnTo>
                    <a:pt x="310896" y="178308"/>
                  </a:lnTo>
                  <a:lnTo>
                    <a:pt x="310896" y="182118"/>
                  </a:lnTo>
                  <a:lnTo>
                    <a:pt x="314706" y="187452"/>
                  </a:lnTo>
                  <a:lnTo>
                    <a:pt x="321564" y="194310"/>
                  </a:lnTo>
                  <a:lnTo>
                    <a:pt x="325374" y="196596"/>
                  </a:lnTo>
                  <a:lnTo>
                    <a:pt x="336042" y="199644"/>
                  </a:lnTo>
                  <a:lnTo>
                    <a:pt x="346710" y="196596"/>
                  </a:lnTo>
                  <a:lnTo>
                    <a:pt x="352044" y="194310"/>
                  </a:lnTo>
                  <a:lnTo>
                    <a:pt x="358902" y="187452"/>
                  </a:lnTo>
                  <a:lnTo>
                    <a:pt x="360426" y="182118"/>
                  </a:lnTo>
                  <a:lnTo>
                    <a:pt x="362712" y="178308"/>
                  </a:lnTo>
                  <a:lnTo>
                    <a:pt x="364236" y="173736"/>
                  </a:lnTo>
                  <a:close/>
                </a:path>
                <a:path w="474345" h="486410">
                  <a:moveTo>
                    <a:pt x="473964" y="275844"/>
                  </a:moveTo>
                  <a:lnTo>
                    <a:pt x="471678" y="270510"/>
                  </a:lnTo>
                  <a:lnTo>
                    <a:pt x="466344" y="261366"/>
                  </a:lnTo>
                  <a:lnTo>
                    <a:pt x="461010" y="258318"/>
                  </a:lnTo>
                  <a:lnTo>
                    <a:pt x="457962" y="256032"/>
                  </a:lnTo>
                  <a:lnTo>
                    <a:pt x="452628" y="254508"/>
                  </a:lnTo>
                  <a:lnTo>
                    <a:pt x="441960" y="254508"/>
                  </a:lnTo>
                  <a:lnTo>
                    <a:pt x="420624" y="275844"/>
                  </a:lnTo>
                  <a:lnTo>
                    <a:pt x="420624" y="286512"/>
                  </a:lnTo>
                  <a:lnTo>
                    <a:pt x="422148" y="291846"/>
                  </a:lnTo>
                  <a:lnTo>
                    <a:pt x="424434" y="294894"/>
                  </a:lnTo>
                  <a:lnTo>
                    <a:pt x="427482" y="300228"/>
                  </a:lnTo>
                  <a:lnTo>
                    <a:pt x="436626" y="305562"/>
                  </a:lnTo>
                  <a:lnTo>
                    <a:pt x="441960" y="307848"/>
                  </a:lnTo>
                  <a:lnTo>
                    <a:pt x="452628" y="307848"/>
                  </a:lnTo>
                  <a:lnTo>
                    <a:pt x="457962" y="305562"/>
                  </a:lnTo>
                  <a:lnTo>
                    <a:pt x="461010" y="302514"/>
                  </a:lnTo>
                  <a:lnTo>
                    <a:pt x="466344" y="300228"/>
                  </a:lnTo>
                  <a:lnTo>
                    <a:pt x="468630" y="294894"/>
                  </a:lnTo>
                  <a:lnTo>
                    <a:pt x="471678" y="291846"/>
                  </a:lnTo>
                  <a:lnTo>
                    <a:pt x="473964" y="286512"/>
                  </a:lnTo>
                  <a:lnTo>
                    <a:pt x="473964" y="275844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15"/>
            <p:cNvSpPr/>
            <p:nvPr/>
          </p:nvSpPr>
          <p:spPr>
            <a:xfrm>
              <a:off x="5060442" y="5999225"/>
              <a:ext cx="2478405" cy="88900"/>
            </a:xfrm>
            <a:custGeom>
              <a:avLst/>
              <a:gdLst/>
              <a:ahLst/>
              <a:cxnLst/>
              <a:rect l="l" t="t" r="r" b="b"/>
              <a:pathLst>
                <a:path w="2478404" h="88900">
                  <a:moveTo>
                    <a:pt x="2408681" y="46482"/>
                  </a:moveTo>
                  <a:lnTo>
                    <a:pt x="2408681" y="41148"/>
                  </a:lnTo>
                  <a:lnTo>
                    <a:pt x="2407157" y="38862"/>
                  </a:lnTo>
                  <a:lnTo>
                    <a:pt x="0" y="38862"/>
                  </a:lnTo>
                  <a:lnTo>
                    <a:pt x="0" y="48006"/>
                  </a:lnTo>
                  <a:lnTo>
                    <a:pt x="1524" y="49530"/>
                  </a:lnTo>
                  <a:lnTo>
                    <a:pt x="2405633" y="49530"/>
                  </a:lnTo>
                  <a:lnTo>
                    <a:pt x="2408681" y="46482"/>
                  </a:lnTo>
                  <a:close/>
                </a:path>
                <a:path w="2478404" h="88900">
                  <a:moveTo>
                    <a:pt x="2478024" y="44196"/>
                  </a:moveTo>
                  <a:lnTo>
                    <a:pt x="2389631" y="0"/>
                  </a:lnTo>
                  <a:lnTo>
                    <a:pt x="2389631" y="38862"/>
                  </a:lnTo>
                  <a:lnTo>
                    <a:pt x="2407157" y="38862"/>
                  </a:lnTo>
                  <a:lnTo>
                    <a:pt x="2408681" y="41148"/>
                  </a:lnTo>
                  <a:lnTo>
                    <a:pt x="2408681" y="78867"/>
                  </a:lnTo>
                  <a:lnTo>
                    <a:pt x="2478024" y="44196"/>
                  </a:lnTo>
                  <a:close/>
                </a:path>
                <a:path w="2478404" h="88900">
                  <a:moveTo>
                    <a:pt x="2408681" y="78867"/>
                  </a:moveTo>
                  <a:lnTo>
                    <a:pt x="2408681" y="46482"/>
                  </a:lnTo>
                  <a:lnTo>
                    <a:pt x="2405633" y="49530"/>
                  </a:lnTo>
                  <a:lnTo>
                    <a:pt x="2389631" y="49530"/>
                  </a:lnTo>
                  <a:lnTo>
                    <a:pt x="2389631" y="88392"/>
                  </a:lnTo>
                  <a:lnTo>
                    <a:pt x="2408681" y="7886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16"/>
            <p:cNvSpPr/>
            <p:nvPr/>
          </p:nvSpPr>
          <p:spPr>
            <a:xfrm>
              <a:off x="5060442" y="6038087"/>
              <a:ext cx="2409190" cy="10795"/>
            </a:xfrm>
            <a:custGeom>
              <a:avLst/>
              <a:gdLst/>
              <a:ahLst/>
              <a:cxnLst/>
              <a:rect l="l" t="t" r="r" b="b"/>
              <a:pathLst>
                <a:path w="2409190" h="10795">
                  <a:moveTo>
                    <a:pt x="-882" y="5334"/>
                  </a:moveTo>
                  <a:lnTo>
                    <a:pt x="2409564" y="5334"/>
                  </a:lnTo>
                </a:path>
              </a:pathLst>
            </a:custGeom>
            <a:ln w="124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17"/>
            <p:cNvSpPr/>
            <p:nvPr/>
          </p:nvSpPr>
          <p:spPr>
            <a:xfrm>
              <a:off x="7450074" y="5999225"/>
              <a:ext cx="88900" cy="88900"/>
            </a:xfrm>
            <a:custGeom>
              <a:avLst/>
              <a:gdLst/>
              <a:ahLst/>
              <a:cxnLst/>
              <a:rect l="l" t="t" r="r" b="b"/>
              <a:pathLst>
                <a:path w="88900" h="88900">
                  <a:moveTo>
                    <a:pt x="0" y="0"/>
                  </a:moveTo>
                  <a:lnTo>
                    <a:pt x="88392" y="44196"/>
                  </a:lnTo>
                  <a:lnTo>
                    <a:pt x="0" y="88392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18"/>
            <p:cNvSpPr/>
            <p:nvPr/>
          </p:nvSpPr>
          <p:spPr>
            <a:xfrm>
              <a:off x="5021580" y="3923537"/>
              <a:ext cx="88900" cy="2125345"/>
            </a:xfrm>
            <a:custGeom>
              <a:avLst/>
              <a:gdLst/>
              <a:ahLst/>
              <a:cxnLst/>
              <a:rect l="l" t="t" r="r" b="b"/>
              <a:pathLst>
                <a:path w="88900" h="2125345">
                  <a:moveTo>
                    <a:pt x="88392" y="88391"/>
                  </a:moveTo>
                  <a:lnTo>
                    <a:pt x="44196" y="0"/>
                  </a:lnTo>
                  <a:lnTo>
                    <a:pt x="0" y="88391"/>
                  </a:lnTo>
                  <a:lnTo>
                    <a:pt x="38862" y="88391"/>
                  </a:lnTo>
                  <a:lnTo>
                    <a:pt x="38862" y="69341"/>
                  </a:lnTo>
                  <a:lnTo>
                    <a:pt x="40386" y="67056"/>
                  </a:lnTo>
                  <a:lnTo>
                    <a:pt x="45720" y="67056"/>
                  </a:lnTo>
                  <a:lnTo>
                    <a:pt x="47244" y="69341"/>
                  </a:lnTo>
                  <a:lnTo>
                    <a:pt x="49530" y="70865"/>
                  </a:lnTo>
                  <a:lnTo>
                    <a:pt x="49530" y="88391"/>
                  </a:lnTo>
                  <a:lnTo>
                    <a:pt x="88392" y="88391"/>
                  </a:lnTo>
                  <a:close/>
                </a:path>
                <a:path w="88900" h="2125345">
                  <a:moveTo>
                    <a:pt x="49530" y="88391"/>
                  </a:moveTo>
                  <a:lnTo>
                    <a:pt x="49530" y="70865"/>
                  </a:lnTo>
                  <a:lnTo>
                    <a:pt x="47244" y="69341"/>
                  </a:lnTo>
                  <a:lnTo>
                    <a:pt x="45720" y="67056"/>
                  </a:lnTo>
                  <a:lnTo>
                    <a:pt x="40386" y="67056"/>
                  </a:lnTo>
                  <a:lnTo>
                    <a:pt x="38862" y="69341"/>
                  </a:lnTo>
                  <a:lnTo>
                    <a:pt x="38862" y="88391"/>
                  </a:lnTo>
                  <a:lnTo>
                    <a:pt x="49530" y="88391"/>
                  </a:lnTo>
                  <a:close/>
                </a:path>
                <a:path w="88900" h="2125345">
                  <a:moveTo>
                    <a:pt x="49530" y="2122169"/>
                  </a:moveTo>
                  <a:lnTo>
                    <a:pt x="49530" y="88391"/>
                  </a:lnTo>
                  <a:lnTo>
                    <a:pt x="38862" y="88391"/>
                  </a:lnTo>
                  <a:lnTo>
                    <a:pt x="38862" y="2123693"/>
                  </a:lnTo>
                  <a:lnTo>
                    <a:pt x="40386" y="2125217"/>
                  </a:lnTo>
                  <a:lnTo>
                    <a:pt x="45720" y="2125217"/>
                  </a:lnTo>
                  <a:lnTo>
                    <a:pt x="47244" y="2123693"/>
                  </a:lnTo>
                  <a:lnTo>
                    <a:pt x="49530" y="212216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19"/>
            <p:cNvSpPr/>
            <p:nvPr/>
          </p:nvSpPr>
          <p:spPr>
            <a:xfrm>
              <a:off x="5060442" y="3990593"/>
              <a:ext cx="10795" cy="2058670"/>
            </a:xfrm>
            <a:custGeom>
              <a:avLst/>
              <a:gdLst/>
              <a:ahLst/>
              <a:cxnLst/>
              <a:rect l="l" t="t" r="r" b="b"/>
              <a:pathLst>
                <a:path w="10795" h="2058670">
                  <a:moveTo>
                    <a:pt x="5334" y="-882"/>
                  </a:moveTo>
                  <a:lnTo>
                    <a:pt x="5334" y="2059044"/>
                  </a:lnTo>
                </a:path>
              </a:pathLst>
            </a:custGeom>
            <a:ln w="124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20"/>
            <p:cNvSpPr/>
            <p:nvPr/>
          </p:nvSpPr>
          <p:spPr>
            <a:xfrm>
              <a:off x="5021580" y="3923537"/>
              <a:ext cx="88900" cy="88900"/>
            </a:xfrm>
            <a:custGeom>
              <a:avLst/>
              <a:gdLst/>
              <a:ahLst/>
              <a:cxnLst/>
              <a:rect l="l" t="t" r="r" b="b"/>
              <a:pathLst>
                <a:path w="88900" h="88900">
                  <a:moveTo>
                    <a:pt x="0" y="88391"/>
                  </a:moveTo>
                  <a:lnTo>
                    <a:pt x="44196" y="0"/>
                  </a:lnTo>
                  <a:lnTo>
                    <a:pt x="88392" y="88391"/>
                  </a:lnTo>
                  <a:lnTo>
                    <a:pt x="0" y="8839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21"/>
            <p:cNvSpPr/>
            <p:nvPr/>
          </p:nvSpPr>
          <p:spPr>
            <a:xfrm>
              <a:off x="5065776" y="4100321"/>
              <a:ext cx="925194" cy="1943100"/>
            </a:xfrm>
            <a:custGeom>
              <a:avLst/>
              <a:gdLst/>
              <a:ahLst/>
              <a:cxnLst/>
              <a:rect l="l" t="t" r="r" b="b"/>
              <a:pathLst>
                <a:path w="925195" h="1943100">
                  <a:moveTo>
                    <a:pt x="0" y="1943100"/>
                  </a:moveTo>
                  <a:lnTo>
                    <a:pt x="925067" y="0"/>
                  </a:lnTo>
                </a:path>
              </a:pathLst>
            </a:custGeom>
            <a:ln w="105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2" name="object 58"/>
          <p:cNvSpPr txBox="1"/>
          <p:nvPr/>
        </p:nvSpPr>
        <p:spPr>
          <a:xfrm>
            <a:off x="3829180" y="6357936"/>
            <a:ext cx="208279" cy="2019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150" spc="5" dirty="0">
                <a:latin typeface="Arial"/>
                <a:cs typeface="Arial"/>
              </a:rPr>
              <a:t>x</a:t>
            </a:r>
            <a:r>
              <a:rPr sz="1200" spc="7" baseline="-24305" dirty="0">
                <a:latin typeface="Arial"/>
                <a:cs typeface="Arial"/>
              </a:rPr>
              <a:t>1</a:t>
            </a:r>
            <a:endParaRPr sz="1200" baseline="-24305" dirty="0">
              <a:latin typeface="Arial"/>
              <a:cs typeface="Arial"/>
            </a:endParaRPr>
          </a:p>
        </p:txBody>
      </p:sp>
      <p:sp>
        <p:nvSpPr>
          <p:cNvPr id="73" name="object 58"/>
          <p:cNvSpPr txBox="1"/>
          <p:nvPr/>
        </p:nvSpPr>
        <p:spPr>
          <a:xfrm>
            <a:off x="7440994" y="6395339"/>
            <a:ext cx="208279" cy="2019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150" spc="5" dirty="0">
                <a:latin typeface="Arial"/>
                <a:cs typeface="Arial"/>
              </a:rPr>
              <a:t>x</a:t>
            </a:r>
            <a:r>
              <a:rPr sz="1200" spc="7" baseline="-24305" dirty="0">
                <a:latin typeface="Arial"/>
                <a:cs typeface="Arial"/>
              </a:rPr>
              <a:t>1</a:t>
            </a:r>
            <a:endParaRPr sz="1200" baseline="-24305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025148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>
            <a:spLocks/>
          </p:cNvSpPr>
          <p:nvPr/>
        </p:nvSpPr>
        <p:spPr>
          <a:xfrm>
            <a:off x="612901" y="268477"/>
            <a:ext cx="7118984" cy="4216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US" sz="2600" spc="-5" smtClean="0"/>
              <a:t>Linear Discriminant Analysis, two-classes</a:t>
            </a:r>
            <a:r>
              <a:rPr lang="en-US" sz="2600" spc="70" smtClean="0"/>
              <a:t> </a:t>
            </a:r>
            <a:r>
              <a:rPr lang="en-US" sz="2600" spc="-5" smtClean="0"/>
              <a:t>(2)</a:t>
            </a:r>
            <a:endParaRPr lang="en-US" sz="2600"/>
          </a:p>
        </p:txBody>
      </p:sp>
      <p:sp>
        <p:nvSpPr>
          <p:cNvPr id="5" name="object 3"/>
          <p:cNvSpPr txBox="1"/>
          <p:nvPr/>
        </p:nvSpPr>
        <p:spPr>
          <a:xfrm>
            <a:off x="612901" y="865123"/>
            <a:ext cx="7837805" cy="831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2570" marR="5080" indent="-230504">
              <a:lnSpc>
                <a:spcPct val="100000"/>
              </a:lnSpc>
              <a:spcBef>
                <a:spcPts val="100"/>
              </a:spcBef>
            </a:pPr>
            <a:r>
              <a:rPr sz="900" b="0" dirty="0">
                <a:solidFill>
                  <a:srgbClr val="630021"/>
                </a:solidFill>
                <a:latin typeface="Marlett"/>
                <a:cs typeface="Marlett"/>
              </a:rPr>
              <a:t></a:t>
            </a:r>
            <a:r>
              <a:rPr sz="900" b="0" dirty="0">
                <a:solidFill>
                  <a:srgbClr val="630021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630021"/>
                </a:solidFill>
                <a:latin typeface="Arial"/>
                <a:cs typeface="Arial"/>
              </a:rPr>
              <a:t>In order to find a good projection </a:t>
            </a:r>
            <a:r>
              <a:rPr sz="1800" b="1" spc="-10" dirty="0">
                <a:solidFill>
                  <a:srgbClr val="630021"/>
                </a:solidFill>
                <a:latin typeface="Arial"/>
                <a:cs typeface="Arial"/>
              </a:rPr>
              <a:t>vector, </a:t>
            </a:r>
            <a:r>
              <a:rPr sz="1800" b="1" dirty="0">
                <a:solidFill>
                  <a:srgbClr val="630021"/>
                </a:solidFill>
                <a:latin typeface="Arial"/>
                <a:cs typeface="Arial"/>
              </a:rPr>
              <a:t>we need </a:t>
            </a:r>
            <a:r>
              <a:rPr sz="1800" b="1" spc="-5" dirty="0">
                <a:solidFill>
                  <a:srgbClr val="630021"/>
                </a:solidFill>
                <a:latin typeface="Arial"/>
                <a:cs typeface="Arial"/>
              </a:rPr>
              <a:t>to </a:t>
            </a:r>
            <a:r>
              <a:rPr sz="1800" b="1" dirty="0">
                <a:solidFill>
                  <a:srgbClr val="630021"/>
                </a:solidFill>
                <a:latin typeface="Arial"/>
                <a:cs typeface="Arial"/>
              </a:rPr>
              <a:t>define a </a:t>
            </a:r>
            <a:r>
              <a:rPr sz="1800" b="1" spc="-5" dirty="0">
                <a:solidFill>
                  <a:srgbClr val="630021"/>
                </a:solidFill>
                <a:latin typeface="Arial"/>
                <a:cs typeface="Arial"/>
              </a:rPr>
              <a:t>measure  </a:t>
            </a:r>
            <a:r>
              <a:rPr sz="1800" b="1" dirty="0">
                <a:solidFill>
                  <a:srgbClr val="630021"/>
                </a:solidFill>
                <a:latin typeface="Arial"/>
                <a:cs typeface="Arial"/>
              </a:rPr>
              <a:t>of </a:t>
            </a:r>
            <a:r>
              <a:rPr sz="1800" b="1" spc="-5" dirty="0">
                <a:solidFill>
                  <a:srgbClr val="630021"/>
                </a:solidFill>
                <a:latin typeface="Arial"/>
                <a:cs typeface="Arial"/>
              </a:rPr>
              <a:t>separation </a:t>
            </a:r>
            <a:r>
              <a:rPr sz="1800" b="1" dirty="0">
                <a:solidFill>
                  <a:srgbClr val="630021"/>
                </a:solidFill>
                <a:latin typeface="Arial"/>
                <a:cs typeface="Arial"/>
              </a:rPr>
              <a:t>between </a:t>
            </a:r>
            <a:r>
              <a:rPr sz="1800" b="1" spc="-5" dirty="0">
                <a:solidFill>
                  <a:srgbClr val="630021"/>
                </a:solidFill>
                <a:latin typeface="Arial"/>
                <a:cs typeface="Arial"/>
              </a:rPr>
              <a:t>the</a:t>
            </a:r>
            <a:r>
              <a:rPr sz="1800" b="1" spc="-20" dirty="0">
                <a:solidFill>
                  <a:srgbClr val="630021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630021"/>
                </a:solidFill>
                <a:latin typeface="Arial"/>
                <a:cs typeface="Arial"/>
              </a:rPr>
              <a:t>projections</a:t>
            </a:r>
            <a:endParaRPr sz="1800" dirty="0">
              <a:latin typeface="Arial"/>
              <a:cs typeface="Arial"/>
            </a:endParaRPr>
          </a:p>
          <a:p>
            <a:pPr marL="696595">
              <a:lnSpc>
                <a:spcPct val="100000"/>
              </a:lnSpc>
              <a:spcBef>
                <a:spcPts val="345"/>
              </a:spcBef>
              <a:tabLst>
                <a:tab pos="920750" algn="l"/>
              </a:tabLst>
            </a:pPr>
            <a:r>
              <a:rPr sz="700" b="0" dirty="0">
                <a:latin typeface="Marlett"/>
                <a:cs typeface="Marlett"/>
              </a:rPr>
              <a:t></a:t>
            </a:r>
            <a:r>
              <a:rPr sz="700" dirty="0">
                <a:latin typeface="Times New Roman"/>
                <a:cs typeface="Times New Roman"/>
              </a:rPr>
              <a:t>	</a:t>
            </a:r>
            <a:r>
              <a:rPr sz="1400" spc="-5" dirty="0">
                <a:latin typeface="Arial"/>
                <a:cs typeface="Arial"/>
              </a:rPr>
              <a:t>The mean </a:t>
            </a:r>
            <a:r>
              <a:rPr sz="1400" spc="-10" dirty="0">
                <a:latin typeface="Arial"/>
                <a:cs typeface="Arial"/>
              </a:rPr>
              <a:t>vector </a:t>
            </a:r>
            <a:r>
              <a:rPr sz="1400" spc="-5" dirty="0">
                <a:latin typeface="Arial"/>
                <a:cs typeface="Arial"/>
              </a:rPr>
              <a:t>of each class in </a:t>
            </a:r>
            <a:r>
              <a:rPr sz="1400" b="1" i="1" spc="-5" dirty="0">
                <a:latin typeface="Arial"/>
                <a:cs typeface="Arial"/>
              </a:rPr>
              <a:t>x </a:t>
            </a:r>
            <a:r>
              <a:rPr sz="1400" spc="-5" dirty="0">
                <a:latin typeface="Arial"/>
                <a:cs typeface="Arial"/>
              </a:rPr>
              <a:t>and </a:t>
            </a:r>
            <a:r>
              <a:rPr sz="1400" b="1" i="1" spc="-5" dirty="0">
                <a:latin typeface="Arial"/>
                <a:cs typeface="Arial"/>
              </a:rPr>
              <a:t>y </a:t>
            </a:r>
            <a:r>
              <a:rPr sz="1400" spc="-10" dirty="0">
                <a:latin typeface="Arial"/>
                <a:cs typeface="Arial"/>
              </a:rPr>
              <a:t>feature space</a:t>
            </a:r>
            <a:r>
              <a:rPr sz="1400" spc="1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is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6" name="object 4"/>
          <p:cNvSpPr txBox="1"/>
          <p:nvPr/>
        </p:nvSpPr>
        <p:spPr>
          <a:xfrm>
            <a:off x="1297177" y="2369312"/>
            <a:ext cx="6675755" cy="4514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36220" marR="5080" indent="-224154">
              <a:lnSpc>
                <a:spcPct val="100000"/>
              </a:lnSpc>
              <a:spcBef>
                <a:spcPts val="95"/>
              </a:spcBef>
              <a:tabLst>
                <a:tab pos="236220" algn="l"/>
              </a:tabLst>
            </a:pPr>
            <a:r>
              <a:rPr sz="700" b="0" dirty="0">
                <a:latin typeface="Marlett"/>
                <a:cs typeface="Marlett"/>
              </a:rPr>
              <a:t></a:t>
            </a:r>
            <a:r>
              <a:rPr sz="700" dirty="0">
                <a:latin typeface="Times New Roman"/>
                <a:cs typeface="Times New Roman"/>
              </a:rPr>
              <a:t>	</a:t>
            </a:r>
            <a:r>
              <a:rPr sz="1400" dirty="0">
                <a:latin typeface="Arial"/>
                <a:cs typeface="Arial"/>
              </a:rPr>
              <a:t>We </a:t>
            </a:r>
            <a:r>
              <a:rPr sz="1400" spc="-5" dirty="0">
                <a:latin typeface="Arial"/>
                <a:cs typeface="Arial"/>
              </a:rPr>
              <a:t>could then </a:t>
            </a:r>
            <a:r>
              <a:rPr sz="1400" spc="-10" dirty="0">
                <a:latin typeface="Arial"/>
                <a:cs typeface="Arial"/>
              </a:rPr>
              <a:t>choose </a:t>
            </a:r>
            <a:r>
              <a:rPr sz="1400" spc="-5" dirty="0">
                <a:latin typeface="Arial"/>
                <a:cs typeface="Arial"/>
              </a:rPr>
              <a:t>the </a:t>
            </a:r>
            <a:r>
              <a:rPr sz="1400" spc="-10" dirty="0">
                <a:latin typeface="Arial"/>
                <a:cs typeface="Arial"/>
              </a:rPr>
              <a:t>distance between </a:t>
            </a:r>
            <a:r>
              <a:rPr sz="1400" spc="-5" dirty="0">
                <a:latin typeface="Arial"/>
                <a:cs typeface="Arial"/>
              </a:rPr>
              <a:t>the projected </a:t>
            </a:r>
            <a:r>
              <a:rPr sz="1400" spc="-10" dirty="0">
                <a:latin typeface="Arial"/>
                <a:cs typeface="Arial"/>
              </a:rPr>
              <a:t>means </a:t>
            </a:r>
            <a:r>
              <a:rPr sz="1400" spc="-5" dirty="0">
                <a:latin typeface="Arial"/>
                <a:cs typeface="Arial"/>
              </a:rPr>
              <a:t>as our </a:t>
            </a:r>
            <a:r>
              <a:rPr sz="1400" spc="-10" dirty="0">
                <a:latin typeface="Arial"/>
                <a:cs typeface="Arial"/>
              </a:rPr>
              <a:t>objective  </a:t>
            </a:r>
            <a:r>
              <a:rPr sz="1400" spc="-5" dirty="0">
                <a:latin typeface="Arial"/>
                <a:cs typeface="Arial"/>
              </a:rPr>
              <a:t>function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7" name="object 5"/>
          <p:cNvSpPr txBox="1"/>
          <p:nvPr/>
        </p:nvSpPr>
        <p:spPr>
          <a:xfrm>
            <a:off x="1297177" y="3348482"/>
            <a:ext cx="7164705" cy="4514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36220" marR="5080" indent="-224154">
              <a:lnSpc>
                <a:spcPct val="100000"/>
              </a:lnSpc>
              <a:spcBef>
                <a:spcPts val="95"/>
              </a:spcBef>
              <a:tabLst>
                <a:tab pos="236220" algn="l"/>
              </a:tabLst>
            </a:pPr>
            <a:r>
              <a:rPr sz="700" b="0" dirty="0">
                <a:latin typeface="Marlett"/>
                <a:cs typeface="Marlett"/>
              </a:rPr>
              <a:t></a:t>
            </a:r>
            <a:r>
              <a:rPr sz="700" dirty="0">
                <a:latin typeface="Times New Roman"/>
                <a:cs typeface="Times New Roman"/>
              </a:rPr>
              <a:t>	</a:t>
            </a:r>
            <a:r>
              <a:rPr sz="1400" spc="-10" dirty="0">
                <a:latin typeface="Arial"/>
                <a:cs typeface="Arial"/>
              </a:rPr>
              <a:t>However, </a:t>
            </a:r>
            <a:r>
              <a:rPr sz="1400" spc="-5" dirty="0">
                <a:latin typeface="Arial"/>
                <a:cs typeface="Arial"/>
              </a:rPr>
              <a:t>the </a:t>
            </a:r>
            <a:r>
              <a:rPr sz="1400" spc="-10" dirty="0">
                <a:latin typeface="Arial"/>
                <a:cs typeface="Arial"/>
              </a:rPr>
              <a:t>distance </a:t>
            </a:r>
            <a:r>
              <a:rPr sz="1400" spc="-5" dirty="0">
                <a:latin typeface="Arial"/>
                <a:cs typeface="Arial"/>
              </a:rPr>
              <a:t>between the </a:t>
            </a:r>
            <a:r>
              <a:rPr sz="1400" spc="-10" dirty="0">
                <a:latin typeface="Arial"/>
                <a:cs typeface="Arial"/>
              </a:rPr>
              <a:t>projected means </a:t>
            </a:r>
            <a:r>
              <a:rPr sz="1400" spc="-5" dirty="0">
                <a:latin typeface="Arial"/>
                <a:cs typeface="Arial"/>
              </a:rPr>
              <a:t>is not a </a:t>
            </a:r>
            <a:r>
              <a:rPr sz="1400" spc="-10" dirty="0">
                <a:latin typeface="Arial"/>
                <a:cs typeface="Arial"/>
              </a:rPr>
              <a:t>very </a:t>
            </a:r>
            <a:r>
              <a:rPr sz="1400" spc="-5" dirty="0">
                <a:latin typeface="Arial"/>
                <a:cs typeface="Arial"/>
              </a:rPr>
              <a:t>good measure since </a:t>
            </a:r>
            <a:r>
              <a:rPr sz="1400" spc="-10" dirty="0">
                <a:latin typeface="Arial"/>
                <a:cs typeface="Arial"/>
              </a:rPr>
              <a:t>it  </a:t>
            </a:r>
            <a:r>
              <a:rPr sz="1400" spc="-5" dirty="0">
                <a:latin typeface="Arial"/>
                <a:cs typeface="Arial"/>
              </a:rPr>
              <a:t>does not take into account the </a:t>
            </a:r>
            <a:r>
              <a:rPr sz="1400" spc="-10" dirty="0">
                <a:latin typeface="Arial"/>
                <a:cs typeface="Arial"/>
              </a:rPr>
              <a:t>standard deviation </a:t>
            </a:r>
            <a:r>
              <a:rPr sz="1400" spc="-5" dirty="0">
                <a:latin typeface="Arial"/>
                <a:cs typeface="Arial"/>
              </a:rPr>
              <a:t>within the</a:t>
            </a:r>
            <a:r>
              <a:rPr sz="1400" spc="2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classes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6"/>
          <p:cNvSpPr txBox="1"/>
          <p:nvPr/>
        </p:nvSpPr>
        <p:spPr>
          <a:xfrm>
            <a:off x="6467347" y="2023364"/>
            <a:ext cx="46990" cy="1416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50" dirty="0">
                <a:latin typeface="Arial"/>
                <a:cs typeface="Arial"/>
              </a:rPr>
              <a:t>i</a:t>
            </a:r>
            <a:endParaRPr sz="750">
              <a:latin typeface="Arial"/>
              <a:cs typeface="Arial"/>
            </a:endParaRPr>
          </a:p>
        </p:txBody>
      </p:sp>
      <p:sp>
        <p:nvSpPr>
          <p:cNvPr id="9" name="object 7"/>
          <p:cNvSpPr txBox="1"/>
          <p:nvPr/>
        </p:nvSpPr>
        <p:spPr>
          <a:xfrm>
            <a:off x="5847839" y="1907544"/>
            <a:ext cx="551180" cy="1416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478790" algn="l"/>
              </a:tabLst>
            </a:pPr>
            <a:r>
              <a:rPr sz="750" spc="5" dirty="0">
                <a:latin typeface="Arial"/>
                <a:cs typeface="Arial"/>
              </a:rPr>
              <a:t>T	T</a:t>
            </a:r>
            <a:endParaRPr sz="750">
              <a:latin typeface="Arial"/>
              <a:cs typeface="Arial"/>
            </a:endParaRPr>
          </a:p>
        </p:txBody>
      </p:sp>
      <p:sp>
        <p:nvSpPr>
          <p:cNvPr id="10" name="object 8"/>
          <p:cNvSpPr txBox="1"/>
          <p:nvPr/>
        </p:nvSpPr>
        <p:spPr>
          <a:xfrm>
            <a:off x="4424429" y="2023364"/>
            <a:ext cx="46990" cy="1416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50" dirty="0">
                <a:latin typeface="Arial"/>
                <a:cs typeface="Arial"/>
              </a:rPr>
              <a:t>i</a:t>
            </a:r>
            <a:endParaRPr sz="750">
              <a:latin typeface="Arial"/>
              <a:cs typeface="Arial"/>
            </a:endParaRPr>
          </a:p>
        </p:txBody>
      </p:sp>
      <p:sp>
        <p:nvSpPr>
          <p:cNvPr id="11" name="object 9"/>
          <p:cNvSpPr txBox="1"/>
          <p:nvPr/>
        </p:nvSpPr>
        <p:spPr>
          <a:xfrm>
            <a:off x="3009400" y="2023364"/>
            <a:ext cx="46990" cy="1416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50" dirty="0">
                <a:latin typeface="Arial"/>
                <a:cs typeface="Arial"/>
              </a:rPr>
              <a:t>i</a:t>
            </a:r>
            <a:endParaRPr sz="750">
              <a:latin typeface="Arial"/>
              <a:cs typeface="Arial"/>
            </a:endParaRPr>
          </a:p>
        </p:txBody>
      </p:sp>
      <p:sp>
        <p:nvSpPr>
          <p:cNvPr id="12" name="object 10"/>
          <p:cNvSpPr txBox="1"/>
          <p:nvPr/>
        </p:nvSpPr>
        <p:spPr>
          <a:xfrm>
            <a:off x="4633169" y="2042658"/>
            <a:ext cx="814705" cy="224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681355" algn="l"/>
              </a:tabLst>
            </a:pPr>
            <a:r>
              <a:rPr sz="1300" dirty="0">
                <a:latin typeface="Arial"/>
                <a:cs typeface="Arial"/>
              </a:rPr>
              <a:t>N	N</a:t>
            </a:r>
            <a:endParaRPr sz="1300">
              <a:latin typeface="Arial"/>
              <a:cs typeface="Arial"/>
            </a:endParaRPr>
          </a:p>
        </p:txBody>
      </p:sp>
      <p:sp>
        <p:nvSpPr>
          <p:cNvPr id="13" name="object 11"/>
          <p:cNvSpPr txBox="1"/>
          <p:nvPr/>
        </p:nvSpPr>
        <p:spPr>
          <a:xfrm>
            <a:off x="4632452" y="1808728"/>
            <a:ext cx="827405" cy="224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681355" algn="l"/>
              </a:tabLst>
            </a:pPr>
            <a:r>
              <a:rPr sz="1300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1</a:t>
            </a:r>
            <a:r>
              <a:rPr sz="1300" dirty="0">
                <a:latin typeface="Arial"/>
                <a:cs typeface="Arial"/>
              </a:rPr>
              <a:t>	</a:t>
            </a:r>
            <a:r>
              <a:rPr sz="1300" u="sng" spc="-5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300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1</a:t>
            </a:r>
            <a:endParaRPr sz="1300">
              <a:latin typeface="Arial"/>
              <a:cs typeface="Arial"/>
            </a:endParaRPr>
          </a:p>
        </p:txBody>
      </p:sp>
      <p:sp>
        <p:nvSpPr>
          <p:cNvPr id="14" name="object 12"/>
          <p:cNvSpPr txBox="1"/>
          <p:nvPr/>
        </p:nvSpPr>
        <p:spPr>
          <a:xfrm>
            <a:off x="3218124" y="2042675"/>
            <a:ext cx="145415" cy="224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00" dirty="0">
                <a:latin typeface="Arial"/>
                <a:cs typeface="Arial"/>
              </a:rPr>
              <a:t>N</a:t>
            </a:r>
            <a:endParaRPr sz="1300">
              <a:latin typeface="Arial"/>
              <a:cs typeface="Arial"/>
            </a:endParaRPr>
          </a:p>
        </p:txBody>
      </p:sp>
      <p:sp>
        <p:nvSpPr>
          <p:cNvPr id="15" name="object 13"/>
          <p:cNvSpPr txBox="1"/>
          <p:nvPr/>
        </p:nvSpPr>
        <p:spPr>
          <a:xfrm>
            <a:off x="5043895" y="1913110"/>
            <a:ext cx="1451610" cy="224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681355" algn="l"/>
              </a:tabLst>
            </a:pPr>
            <a:r>
              <a:rPr sz="1300" dirty="0">
                <a:latin typeface="Arial"/>
                <a:cs typeface="Arial"/>
              </a:rPr>
              <a:t>y</a:t>
            </a:r>
            <a:r>
              <a:rPr sz="1300" spc="-30" dirty="0">
                <a:latin typeface="Arial"/>
                <a:cs typeface="Arial"/>
              </a:rPr>
              <a:t> </a:t>
            </a:r>
            <a:r>
              <a:rPr sz="1300" dirty="0">
                <a:latin typeface="Symbol"/>
                <a:cs typeface="Symbol"/>
              </a:rPr>
              <a:t></a:t>
            </a:r>
            <a:r>
              <a:rPr sz="1300" dirty="0">
                <a:latin typeface="Times New Roman"/>
                <a:cs typeface="Times New Roman"/>
              </a:rPr>
              <a:t>	</a:t>
            </a:r>
            <a:r>
              <a:rPr sz="1300" dirty="0">
                <a:latin typeface="Arial"/>
                <a:cs typeface="Arial"/>
              </a:rPr>
              <a:t>w x </a:t>
            </a:r>
            <a:r>
              <a:rPr sz="1300" dirty="0">
                <a:latin typeface="Symbol"/>
                <a:cs typeface="Symbol"/>
              </a:rPr>
              <a:t>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Arial"/>
                <a:cs typeface="Arial"/>
              </a:rPr>
              <a:t>w</a:t>
            </a:r>
            <a:r>
              <a:rPr sz="1300" spc="9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µ</a:t>
            </a:r>
            <a:endParaRPr sz="1300">
              <a:latin typeface="Arial"/>
              <a:cs typeface="Arial"/>
            </a:endParaRPr>
          </a:p>
        </p:txBody>
      </p:sp>
      <p:sp>
        <p:nvSpPr>
          <p:cNvPr id="16" name="object 14"/>
          <p:cNvSpPr txBox="1"/>
          <p:nvPr/>
        </p:nvSpPr>
        <p:spPr>
          <a:xfrm>
            <a:off x="4840481" y="1868243"/>
            <a:ext cx="873125" cy="3244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681990" algn="l"/>
              </a:tabLst>
            </a:pPr>
            <a:r>
              <a:rPr sz="1950" spc="5" dirty="0">
                <a:latin typeface="Symbol"/>
                <a:cs typeface="Symbol"/>
              </a:rPr>
              <a:t></a:t>
            </a:r>
            <a:r>
              <a:rPr sz="1950" spc="5" dirty="0">
                <a:latin typeface="Times New Roman"/>
                <a:cs typeface="Times New Roman"/>
              </a:rPr>
              <a:t>	</a:t>
            </a:r>
            <a:r>
              <a:rPr sz="1950" spc="5" dirty="0">
                <a:latin typeface="Symbol"/>
                <a:cs typeface="Symbol"/>
              </a:rPr>
              <a:t></a:t>
            </a:r>
            <a:endParaRPr sz="1950">
              <a:latin typeface="Symbol"/>
              <a:cs typeface="Symbol"/>
            </a:endParaRPr>
          </a:p>
        </p:txBody>
      </p:sp>
      <p:sp>
        <p:nvSpPr>
          <p:cNvPr id="17" name="object 15"/>
          <p:cNvSpPr txBox="1"/>
          <p:nvPr/>
        </p:nvSpPr>
        <p:spPr>
          <a:xfrm>
            <a:off x="2878258" y="1830193"/>
            <a:ext cx="1764030" cy="3244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10"/>
              </a:spcBef>
              <a:tabLst>
                <a:tab pos="1023619" algn="l"/>
                <a:tab pos="1473835" algn="l"/>
              </a:tabLst>
            </a:pPr>
            <a:r>
              <a:rPr sz="1300" dirty="0">
                <a:latin typeface="Arial"/>
                <a:cs typeface="Arial"/>
              </a:rPr>
              <a:t>µ  </a:t>
            </a:r>
            <a:r>
              <a:rPr sz="1300" dirty="0">
                <a:latin typeface="Symbol"/>
                <a:cs typeface="Symbol"/>
              </a:rPr>
              <a:t></a:t>
            </a:r>
            <a:r>
              <a:rPr sz="1950" u="sng" spc="254" baseline="34188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950" u="sng" baseline="34188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1</a:t>
            </a:r>
            <a:r>
              <a:rPr sz="1950" spc="352" baseline="34188" dirty="0">
                <a:latin typeface="Arial"/>
                <a:cs typeface="Arial"/>
              </a:rPr>
              <a:t> </a:t>
            </a:r>
            <a:r>
              <a:rPr sz="2925" spc="150" baseline="-8547" dirty="0">
                <a:latin typeface="Symbol"/>
                <a:cs typeface="Symbol"/>
              </a:rPr>
              <a:t></a:t>
            </a:r>
            <a:r>
              <a:rPr sz="1300" spc="100" dirty="0">
                <a:latin typeface="Arial"/>
                <a:cs typeface="Arial"/>
              </a:rPr>
              <a:t>x	</a:t>
            </a:r>
            <a:r>
              <a:rPr sz="1300" dirty="0">
                <a:latin typeface="Arial"/>
                <a:cs typeface="Arial"/>
              </a:rPr>
              <a:t>and	µ</a:t>
            </a:r>
            <a:r>
              <a:rPr sz="1300" spc="85" dirty="0">
                <a:latin typeface="Arial"/>
                <a:cs typeface="Arial"/>
              </a:rPr>
              <a:t> </a:t>
            </a:r>
            <a:r>
              <a:rPr sz="1300" dirty="0">
                <a:latin typeface="Symbol"/>
                <a:cs typeface="Symbol"/>
              </a:rPr>
              <a:t></a:t>
            </a:r>
            <a:endParaRPr sz="1300">
              <a:latin typeface="Symbol"/>
              <a:cs typeface="Symbol"/>
            </a:endParaRPr>
          </a:p>
        </p:txBody>
      </p:sp>
      <p:sp>
        <p:nvSpPr>
          <p:cNvPr id="18" name="object 16"/>
          <p:cNvSpPr txBox="1"/>
          <p:nvPr/>
        </p:nvSpPr>
        <p:spPr>
          <a:xfrm>
            <a:off x="3283973" y="2140712"/>
            <a:ext cx="2474595" cy="1416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110"/>
              </a:spcBef>
              <a:tabLst>
                <a:tab pos="1478280" algn="l"/>
                <a:tab pos="2146935" algn="l"/>
              </a:tabLst>
            </a:pPr>
            <a:r>
              <a:rPr sz="1125" baseline="-7407" dirty="0">
                <a:latin typeface="Arial"/>
                <a:cs typeface="Arial"/>
              </a:rPr>
              <a:t>i </a:t>
            </a:r>
            <a:r>
              <a:rPr sz="1125" spc="7" baseline="-7407" dirty="0">
                <a:latin typeface="Arial"/>
                <a:cs typeface="Arial"/>
              </a:rPr>
              <a:t> </a:t>
            </a:r>
            <a:r>
              <a:rPr sz="750" spc="-15" dirty="0">
                <a:latin typeface="Arial"/>
                <a:cs typeface="Arial"/>
              </a:rPr>
              <a:t>x</a:t>
            </a:r>
            <a:r>
              <a:rPr sz="750" spc="-15" dirty="0">
                <a:latin typeface="Symbol"/>
                <a:cs typeface="Symbol"/>
              </a:rPr>
              <a:t></a:t>
            </a:r>
            <a:r>
              <a:rPr sz="750" spc="-15" dirty="0">
                <a:latin typeface="Arial"/>
                <a:cs typeface="Arial"/>
              </a:rPr>
              <a:t>ω</a:t>
            </a:r>
            <a:r>
              <a:rPr sz="825" spc="-22" baseline="-20202" dirty="0">
                <a:latin typeface="Arial"/>
                <a:cs typeface="Arial"/>
              </a:rPr>
              <a:t>i	</a:t>
            </a:r>
            <a:r>
              <a:rPr sz="1125" baseline="-7407" dirty="0">
                <a:latin typeface="Arial"/>
                <a:cs typeface="Arial"/>
              </a:rPr>
              <a:t>i </a:t>
            </a:r>
            <a:r>
              <a:rPr sz="1125" spc="22" baseline="-7407" dirty="0">
                <a:latin typeface="Arial"/>
                <a:cs typeface="Arial"/>
              </a:rPr>
              <a:t> </a:t>
            </a:r>
            <a:r>
              <a:rPr sz="750" spc="-15" dirty="0">
                <a:latin typeface="Arial"/>
                <a:cs typeface="Arial"/>
              </a:rPr>
              <a:t>y</a:t>
            </a:r>
            <a:r>
              <a:rPr sz="750" spc="-15" dirty="0">
                <a:latin typeface="Symbol"/>
                <a:cs typeface="Symbol"/>
              </a:rPr>
              <a:t></a:t>
            </a:r>
            <a:r>
              <a:rPr sz="750" spc="-15" dirty="0">
                <a:latin typeface="Arial"/>
                <a:cs typeface="Arial"/>
              </a:rPr>
              <a:t>ω</a:t>
            </a:r>
            <a:r>
              <a:rPr sz="825" spc="-22" baseline="-20202" dirty="0">
                <a:latin typeface="Arial"/>
                <a:cs typeface="Arial"/>
              </a:rPr>
              <a:t>i	</a:t>
            </a:r>
            <a:r>
              <a:rPr sz="1125" baseline="-7407" dirty="0">
                <a:latin typeface="Arial"/>
                <a:cs typeface="Arial"/>
              </a:rPr>
              <a:t>i</a:t>
            </a:r>
            <a:r>
              <a:rPr sz="1125" spc="254" baseline="-7407" dirty="0">
                <a:latin typeface="Arial"/>
                <a:cs typeface="Arial"/>
              </a:rPr>
              <a:t> </a:t>
            </a:r>
            <a:r>
              <a:rPr sz="750" spc="-15" dirty="0">
                <a:latin typeface="Arial"/>
                <a:cs typeface="Arial"/>
              </a:rPr>
              <a:t>x</a:t>
            </a:r>
            <a:r>
              <a:rPr sz="750" spc="-15" dirty="0">
                <a:latin typeface="Symbol"/>
                <a:cs typeface="Symbol"/>
              </a:rPr>
              <a:t></a:t>
            </a:r>
            <a:r>
              <a:rPr sz="750" spc="-15" dirty="0">
                <a:latin typeface="Arial"/>
                <a:cs typeface="Arial"/>
              </a:rPr>
              <a:t>ω</a:t>
            </a:r>
            <a:r>
              <a:rPr sz="825" spc="-22" baseline="-20202" dirty="0">
                <a:latin typeface="Arial"/>
                <a:cs typeface="Arial"/>
              </a:rPr>
              <a:t>i</a:t>
            </a:r>
            <a:endParaRPr sz="825" baseline="-20202">
              <a:latin typeface="Arial"/>
              <a:cs typeface="Arial"/>
            </a:endParaRPr>
          </a:p>
        </p:txBody>
      </p:sp>
      <p:sp>
        <p:nvSpPr>
          <p:cNvPr id="19" name="object 17"/>
          <p:cNvSpPr txBox="1"/>
          <p:nvPr/>
        </p:nvSpPr>
        <p:spPr>
          <a:xfrm>
            <a:off x="4342129" y="1835369"/>
            <a:ext cx="115570" cy="224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00" dirty="0">
                <a:latin typeface="Times New Roman"/>
                <a:cs typeface="Times New Roman"/>
              </a:rPr>
              <a:t>~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20" name="object 18"/>
          <p:cNvSpPr/>
          <p:nvPr/>
        </p:nvSpPr>
        <p:spPr>
          <a:xfrm>
            <a:off x="4119371" y="2862833"/>
            <a:ext cx="0" cy="224154"/>
          </a:xfrm>
          <a:custGeom>
            <a:avLst/>
            <a:gdLst/>
            <a:ahLst/>
            <a:cxnLst/>
            <a:rect l="l" t="t" r="r" b="b"/>
            <a:pathLst>
              <a:path h="224155">
                <a:moveTo>
                  <a:pt x="0" y="0"/>
                </a:moveTo>
                <a:lnTo>
                  <a:pt x="0" y="224027"/>
                </a:lnTo>
              </a:path>
            </a:pathLst>
          </a:custGeom>
          <a:ln w="7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19"/>
          <p:cNvSpPr/>
          <p:nvPr/>
        </p:nvSpPr>
        <p:spPr>
          <a:xfrm>
            <a:off x="4626864" y="2862833"/>
            <a:ext cx="0" cy="224154"/>
          </a:xfrm>
          <a:custGeom>
            <a:avLst/>
            <a:gdLst/>
            <a:ahLst/>
            <a:cxnLst/>
            <a:rect l="l" t="t" r="r" b="b"/>
            <a:pathLst>
              <a:path h="224155">
                <a:moveTo>
                  <a:pt x="0" y="0"/>
                </a:moveTo>
                <a:lnTo>
                  <a:pt x="0" y="224027"/>
                </a:lnTo>
              </a:path>
            </a:pathLst>
          </a:custGeom>
          <a:ln w="7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0"/>
          <p:cNvSpPr/>
          <p:nvPr/>
        </p:nvSpPr>
        <p:spPr>
          <a:xfrm>
            <a:off x="4828794" y="2849879"/>
            <a:ext cx="0" cy="250190"/>
          </a:xfrm>
          <a:custGeom>
            <a:avLst/>
            <a:gdLst/>
            <a:ahLst/>
            <a:cxnLst/>
            <a:rect l="l" t="t" r="r" b="b"/>
            <a:pathLst>
              <a:path h="250189">
                <a:moveTo>
                  <a:pt x="0" y="0"/>
                </a:moveTo>
                <a:lnTo>
                  <a:pt x="0" y="249936"/>
                </a:lnTo>
              </a:path>
            </a:pathLst>
          </a:custGeom>
          <a:ln w="7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1"/>
          <p:cNvSpPr/>
          <p:nvPr/>
        </p:nvSpPr>
        <p:spPr>
          <a:xfrm>
            <a:off x="5658611" y="2849879"/>
            <a:ext cx="0" cy="250190"/>
          </a:xfrm>
          <a:custGeom>
            <a:avLst/>
            <a:gdLst/>
            <a:ahLst/>
            <a:cxnLst/>
            <a:rect l="l" t="t" r="r" b="b"/>
            <a:pathLst>
              <a:path h="250189">
                <a:moveTo>
                  <a:pt x="0" y="0"/>
                </a:moveTo>
                <a:lnTo>
                  <a:pt x="0" y="249936"/>
                </a:lnTo>
              </a:path>
            </a:pathLst>
          </a:custGeom>
          <a:ln w="7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2"/>
          <p:cNvSpPr txBox="1"/>
          <p:nvPr/>
        </p:nvSpPr>
        <p:spPr>
          <a:xfrm>
            <a:off x="5219185" y="2947809"/>
            <a:ext cx="377190" cy="1441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308610" algn="l"/>
              </a:tabLst>
            </a:pPr>
            <a:r>
              <a:rPr sz="750" spc="15" dirty="0">
                <a:latin typeface="Arial"/>
                <a:cs typeface="Arial"/>
              </a:rPr>
              <a:t>1	2</a:t>
            </a:r>
            <a:endParaRPr sz="750">
              <a:latin typeface="Arial"/>
              <a:cs typeface="Arial"/>
            </a:endParaRPr>
          </a:p>
        </p:txBody>
      </p:sp>
      <p:sp>
        <p:nvSpPr>
          <p:cNvPr id="25" name="object 23"/>
          <p:cNvSpPr txBox="1"/>
          <p:nvPr/>
        </p:nvSpPr>
        <p:spPr>
          <a:xfrm>
            <a:off x="5005824" y="2829698"/>
            <a:ext cx="86360" cy="1441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750" spc="15" dirty="0">
                <a:latin typeface="Arial"/>
                <a:cs typeface="Arial"/>
              </a:rPr>
              <a:t>T</a:t>
            </a:r>
            <a:endParaRPr sz="750">
              <a:latin typeface="Arial"/>
              <a:cs typeface="Arial"/>
            </a:endParaRPr>
          </a:p>
        </p:txBody>
      </p:sp>
      <p:sp>
        <p:nvSpPr>
          <p:cNvPr id="26" name="object 24"/>
          <p:cNvSpPr txBox="1"/>
          <p:nvPr/>
        </p:nvSpPr>
        <p:spPr>
          <a:xfrm>
            <a:off x="4867912" y="2775181"/>
            <a:ext cx="807720" cy="3009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00" spc="25" dirty="0">
                <a:latin typeface="Arial"/>
                <a:cs typeface="Arial"/>
              </a:rPr>
              <a:t>w </a:t>
            </a:r>
            <a:r>
              <a:rPr sz="1800" spc="-130" dirty="0">
                <a:latin typeface="Symbol"/>
                <a:cs typeface="Symbol"/>
              </a:rPr>
              <a:t></a:t>
            </a:r>
            <a:r>
              <a:rPr sz="1300" spc="-130" dirty="0">
                <a:latin typeface="Arial"/>
                <a:cs typeface="Arial"/>
              </a:rPr>
              <a:t>µ </a:t>
            </a:r>
            <a:r>
              <a:rPr sz="1300" spc="65" dirty="0">
                <a:latin typeface="Symbol"/>
                <a:cs typeface="Symbol"/>
              </a:rPr>
              <a:t></a:t>
            </a:r>
            <a:r>
              <a:rPr sz="1300" spc="65" dirty="0">
                <a:latin typeface="Arial"/>
                <a:cs typeface="Arial"/>
              </a:rPr>
              <a:t>µ</a:t>
            </a:r>
            <a:r>
              <a:rPr sz="1300" spc="145" dirty="0">
                <a:latin typeface="Arial"/>
                <a:cs typeface="Arial"/>
              </a:rPr>
              <a:t> </a:t>
            </a:r>
            <a:r>
              <a:rPr sz="1800" spc="-165" dirty="0">
                <a:latin typeface="Symbol"/>
                <a:cs typeface="Symbol"/>
              </a:rPr>
              <a:t>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27" name="object 25"/>
          <p:cNvSpPr txBox="1"/>
          <p:nvPr/>
        </p:nvSpPr>
        <p:spPr>
          <a:xfrm>
            <a:off x="3540750" y="2835242"/>
            <a:ext cx="1288415" cy="2571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63500">
              <a:lnSpc>
                <a:spcPts val="1220"/>
              </a:lnSpc>
              <a:spcBef>
                <a:spcPts val="135"/>
              </a:spcBef>
              <a:tabLst>
                <a:tab pos="1143635" algn="l"/>
              </a:tabLst>
            </a:pPr>
            <a:r>
              <a:rPr sz="1300" spc="35" dirty="0">
                <a:latin typeface="Arial"/>
                <a:cs typeface="Arial"/>
              </a:rPr>
              <a:t>J(w) </a:t>
            </a:r>
            <a:r>
              <a:rPr sz="1300" spc="15" dirty="0">
                <a:latin typeface="Symbol"/>
                <a:cs typeface="Symbol"/>
              </a:rPr>
              <a:t></a:t>
            </a:r>
            <a:r>
              <a:rPr sz="1300" spc="15" dirty="0">
                <a:latin typeface="Times New Roman"/>
                <a:cs typeface="Times New Roman"/>
              </a:rPr>
              <a:t>  </a:t>
            </a:r>
            <a:r>
              <a:rPr sz="1300" spc="-360" dirty="0">
                <a:latin typeface="Arial"/>
                <a:cs typeface="Arial"/>
              </a:rPr>
              <a:t>µ</a:t>
            </a:r>
            <a:r>
              <a:rPr sz="1950" spc="-540" baseline="21367" dirty="0">
                <a:latin typeface="Arial"/>
                <a:cs typeface="Arial"/>
              </a:rPr>
              <a:t>~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r>
              <a:rPr sz="1300" spc="15" dirty="0">
                <a:latin typeface="Symbol"/>
                <a:cs typeface="Symbol"/>
              </a:rPr>
              <a:t></a:t>
            </a:r>
            <a:r>
              <a:rPr sz="1300" spc="-170" dirty="0">
                <a:latin typeface="Times New Roman"/>
                <a:cs typeface="Times New Roman"/>
              </a:rPr>
              <a:t> </a:t>
            </a:r>
            <a:r>
              <a:rPr sz="1300" spc="-360" dirty="0">
                <a:latin typeface="Arial"/>
                <a:cs typeface="Arial"/>
              </a:rPr>
              <a:t>µ</a:t>
            </a:r>
            <a:r>
              <a:rPr sz="1950" spc="-540" baseline="21367" dirty="0">
                <a:latin typeface="Arial"/>
                <a:cs typeface="Arial"/>
              </a:rPr>
              <a:t>~	</a:t>
            </a:r>
            <a:r>
              <a:rPr sz="1300" spc="15" dirty="0">
                <a:latin typeface="Symbol"/>
                <a:cs typeface="Symbol"/>
              </a:rPr>
              <a:t></a:t>
            </a:r>
            <a:endParaRPr sz="1300">
              <a:latin typeface="Symbol"/>
              <a:cs typeface="Symbol"/>
            </a:endParaRPr>
          </a:p>
          <a:p>
            <a:pPr marL="708025">
              <a:lnSpc>
                <a:spcPts val="560"/>
              </a:lnSpc>
              <a:tabLst>
                <a:tab pos="1003935" algn="l"/>
              </a:tabLst>
            </a:pPr>
            <a:r>
              <a:rPr sz="750" spc="15" dirty="0">
                <a:latin typeface="Arial"/>
                <a:cs typeface="Arial"/>
              </a:rPr>
              <a:t>1	2</a:t>
            </a:r>
            <a:endParaRPr sz="750">
              <a:latin typeface="Arial"/>
              <a:cs typeface="Arial"/>
            </a:endParaRPr>
          </a:p>
        </p:txBody>
      </p:sp>
      <p:sp>
        <p:nvSpPr>
          <p:cNvPr id="28" name="object 26"/>
          <p:cNvSpPr/>
          <p:nvPr/>
        </p:nvSpPr>
        <p:spPr>
          <a:xfrm>
            <a:off x="3940302" y="3914394"/>
            <a:ext cx="2171700" cy="1866900"/>
          </a:xfrm>
          <a:custGeom>
            <a:avLst/>
            <a:gdLst/>
            <a:ahLst/>
            <a:cxnLst/>
            <a:rect l="l" t="t" r="r" b="b"/>
            <a:pathLst>
              <a:path w="2171700" h="1866900">
                <a:moveTo>
                  <a:pt x="2171700" y="1828800"/>
                </a:moveTo>
                <a:lnTo>
                  <a:pt x="2095500" y="1790700"/>
                </a:lnTo>
                <a:lnTo>
                  <a:pt x="2095500" y="1824228"/>
                </a:lnTo>
                <a:lnTo>
                  <a:pt x="42672" y="1824228"/>
                </a:lnTo>
                <a:lnTo>
                  <a:pt x="42672" y="76200"/>
                </a:lnTo>
                <a:lnTo>
                  <a:pt x="76200" y="76200"/>
                </a:lnTo>
                <a:lnTo>
                  <a:pt x="38100" y="0"/>
                </a:lnTo>
                <a:lnTo>
                  <a:pt x="0" y="76200"/>
                </a:lnTo>
                <a:lnTo>
                  <a:pt x="33528" y="76200"/>
                </a:lnTo>
                <a:lnTo>
                  <a:pt x="33528" y="1826514"/>
                </a:lnTo>
                <a:lnTo>
                  <a:pt x="33528" y="1831848"/>
                </a:lnTo>
                <a:lnTo>
                  <a:pt x="35052" y="1834134"/>
                </a:lnTo>
                <a:lnTo>
                  <a:pt x="40386" y="1834134"/>
                </a:lnTo>
                <a:lnTo>
                  <a:pt x="2095500" y="1834134"/>
                </a:lnTo>
                <a:lnTo>
                  <a:pt x="2095500" y="1866900"/>
                </a:lnTo>
                <a:lnTo>
                  <a:pt x="2113026" y="1858137"/>
                </a:lnTo>
                <a:lnTo>
                  <a:pt x="2171700" y="182880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7"/>
          <p:cNvSpPr txBox="1"/>
          <p:nvPr/>
        </p:nvSpPr>
        <p:spPr>
          <a:xfrm>
            <a:off x="3803903" y="3944366"/>
            <a:ext cx="189865" cy="17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Arial"/>
                <a:cs typeface="Arial"/>
              </a:rPr>
              <a:t>x</a:t>
            </a:r>
            <a:r>
              <a:rPr sz="1050" baseline="-23809" dirty="0">
                <a:latin typeface="Arial"/>
                <a:cs typeface="Arial"/>
              </a:rPr>
              <a:t>2</a:t>
            </a:r>
            <a:endParaRPr sz="1050" baseline="-23809">
              <a:latin typeface="Arial"/>
              <a:cs typeface="Arial"/>
            </a:endParaRPr>
          </a:p>
        </p:txBody>
      </p:sp>
      <p:sp>
        <p:nvSpPr>
          <p:cNvPr id="30" name="object 28"/>
          <p:cNvSpPr txBox="1"/>
          <p:nvPr/>
        </p:nvSpPr>
        <p:spPr>
          <a:xfrm>
            <a:off x="4784597" y="4328414"/>
            <a:ext cx="198755" cy="17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latin typeface="Symbol"/>
                <a:cs typeface="Symbol"/>
              </a:rPr>
              <a:t></a:t>
            </a:r>
            <a:r>
              <a:rPr sz="1050" spc="-7" baseline="-23809" dirty="0">
                <a:latin typeface="Arial"/>
                <a:cs typeface="Arial"/>
              </a:rPr>
              <a:t>1</a:t>
            </a:r>
            <a:endParaRPr sz="1050" baseline="-23809">
              <a:latin typeface="Arial"/>
              <a:cs typeface="Arial"/>
            </a:endParaRPr>
          </a:p>
        </p:txBody>
      </p:sp>
      <p:grpSp>
        <p:nvGrpSpPr>
          <p:cNvPr id="31" name="object 29"/>
          <p:cNvGrpSpPr/>
          <p:nvPr/>
        </p:nvGrpSpPr>
        <p:grpSpPr>
          <a:xfrm>
            <a:off x="4132135" y="4269910"/>
            <a:ext cx="2131060" cy="661035"/>
            <a:chOff x="4132135" y="4269910"/>
            <a:chExt cx="2131060" cy="661035"/>
          </a:xfrm>
        </p:grpSpPr>
        <p:sp>
          <p:nvSpPr>
            <p:cNvPr id="32" name="object 30"/>
            <p:cNvSpPr/>
            <p:nvPr/>
          </p:nvSpPr>
          <p:spPr>
            <a:xfrm>
              <a:off x="4136897" y="4274673"/>
              <a:ext cx="1207135" cy="346710"/>
            </a:xfrm>
            <a:custGeom>
              <a:avLst/>
              <a:gdLst/>
              <a:ahLst/>
              <a:cxnLst/>
              <a:rect l="l" t="t" r="r" b="b"/>
              <a:pathLst>
                <a:path w="1207135" h="346710">
                  <a:moveTo>
                    <a:pt x="582167" y="22244"/>
                  </a:moveTo>
                  <a:lnTo>
                    <a:pt x="511841" y="33237"/>
                  </a:lnTo>
                  <a:lnTo>
                    <a:pt x="444190" y="45849"/>
                  </a:lnTo>
                  <a:lnTo>
                    <a:pt x="379652" y="59903"/>
                  </a:lnTo>
                  <a:lnTo>
                    <a:pt x="318662" y="75225"/>
                  </a:lnTo>
                  <a:lnTo>
                    <a:pt x="261658" y="91635"/>
                  </a:lnTo>
                  <a:lnTo>
                    <a:pt x="209076" y="108959"/>
                  </a:lnTo>
                  <a:lnTo>
                    <a:pt x="161353" y="127019"/>
                  </a:lnTo>
                  <a:lnTo>
                    <a:pt x="118925" y="145640"/>
                  </a:lnTo>
                  <a:lnTo>
                    <a:pt x="82228" y="164643"/>
                  </a:lnTo>
                  <a:lnTo>
                    <a:pt x="27776" y="203093"/>
                  </a:lnTo>
                  <a:lnTo>
                    <a:pt x="1490" y="240956"/>
                  </a:lnTo>
                  <a:lnTo>
                    <a:pt x="0" y="259226"/>
                  </a:lnTo>
                  <a:lnTo>
                    <a:pt x="6476" y="276188"/>
                  </a:lnTo>
                  <a:lnTo>
                    <a:pt x="42190" y="304951"/>
                  </a:lnTo>
                  <a:lnTo>
                    <a:pt x="105129" y="326508"/>
                  </a:lnTo>
                  <a:lnTo>
                    <a:pt x="145637" y="334464"/>
                  </a:lnTo>
                  <a:lnTo>
                    <a:pt x="191547" y="340475"/>
                  </a:lnTo>
                  <a:lnTo>
                    <a:pt x="242391" y="344490"/>
                  </a:lnTo>
                  <a:lnTo>
                    <a:pt x="297700" y="346463"/>
                  </a:lnTo>
                  <a:lnTo>
                    <a:pt x="357006" y="346345"/>
                  </a:lnTo>
                  <a:lnTo>
                    <a:pt x="419842" y="344088"/>
                  </a:lnTo>
                  <a:lnTo>
                    <a:pt x="485738" y="339643"/>
                  </a:lnTo>
                  <a:lnTo>
                    <a:pt x="554226" y="332962"/>
                  </a:lnTo>
                  <a:lnTo>
                    <a:pt x="624839" y="323996"/>
                  </a:lnTo>
                  <a:lnTo>
                    <a:pt x="695015" y="313156"/>
                  </a:lnTo>
                  <a:lnTo>
                    <a:pt x="762537" y="300674"/>
                  </a:lnTo>
                  <a:lnTo>
                    <a:pt x="826971" y="286730"/>
                  </a:lnTo>
                  <a:lnTo>
                    <a:pt x="887878" y="271501"/>
                  </a:lnTo>
                  <a:lnTo>
                    <a:pt x="944824" y="255165"/>
                  </a:lnTo>
                  <a:lnTo>
                    <a:pt x="997371" y="237902"/>
                  </a:lnTo>
                  <a:lnTo>
                    <a:pt x="1045083" y="219888"/>
                  </a:lnTo>
                  <a:lnTo>
                    <a:pt x="1087522" y="201303"/>
                  </a:lnTo>
                  <a:lnTo>
                    <a:pt x="1124254" y="182325"/>
                  </a:lnTo>
                  <a:lnTo>
                    <a:pt x="1178846" y="143903"/>
                  </a:lnTo>
                  <a:lnTo>
                    <a:pt x="1205366" y="106046"/>
                  </a:lnTo>
                  <a:lnTo>
                    <a:pt x="1207007" y="87776"/>
                  </a:lnTo>
                  <a:lnTo>
                    <a:pt x="1200379" y="70803"/>
                  </a:lnTo>
                  <a:lnTo>
                    <a:pt x="1164432" y="41962"/>
                  </a:lnTo>
                  <a:lnTo>
                    <a:pt x="1101354" y="20272"/>
                  </a:lnTo>
                  <a:lnTo>
                    <a:pt x="1060810" y="12238"/>
                  </a:lnTo>
                  <a:lnTo>
                    <a:pt x="1014888" y="6147"/>
                  </a:lnTo>
                  <a:lnTo>
                    <a:pt x="964056" y="2050"/>
                  </a:lnTo>
                  <a:lnTo>
                    <a:pt x="908782" y="0"/>
                  </a:lnTo>
                  <a:lnTo>
                    <a:pt x="849534" y="46"/>
                  </a:lnTo>
                  <a:lnTo>
                    <a:pt x="786780" y="2243"/>
                  </a:lnTo>
                  <a:lnTo>
                    <a:pt x="720989" y="6640"/>
                  </a:lnTo>
                  <a:lnTo>
                    <a:pt x="652629" y="13290"/>
                  </a:lnTo>
                  <a:lnTo>
                    <a:pt x="582167" y="22244"/>
                  </a:lnTo>
                  <a:close/>
                </a:path>
              </a:pathLst>
            </a:custGeom>
            <a:ln w="9525">
              <a:solidFill>
                <a:srgbClr val="FF010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1"/>
            <p:cNvSpPr/>
            <p:nvPr/>
          </p:nvSpPr>
          <p:spPr>
            <a:xfrm>
              <a:off x="4705921" y="4413313"/>
              <a:ext cx="64388" cy="6438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2"/>
            <p:cNvSpPr/>
            <p:nvPr/>
          </p:nvSpPr>
          <p:spPr>
            <a:xfrm>
              <a:off x="5051297" y="4579473"/>
              <a:ext cx="1207135" cy="346710"/>
            </a:xfrm>
            <a:custGeom>
              <a:avLst/>
              <a:gdLst/>
              <a:ahLst/>
              <a:cxnLst/>
              <a:rect l="l" t="t" r="r" b="b"/>
              <a:pathLst>
                <a:path w="1207135" h="346710">
                  <a:moveTo>
                    <a:pt x="582167" y="22244"/>
                  </a:moveTo>
                  <a:lnTo>
                    <a:pt x="511841" y="33237"/>
                  </a:lnTo>
                  <a:lnTo>
                    <a:pt x="444190" y="45849"/>
                  </a:lnTo>
                  <a:lnTo>
                    <a:pt x="379652" y="59903"/>
                  </a:lnTo>
                  <a:lnTo>
                    <a:pt x="318662" y="75225"/>
                  </a:lnTo>
                  <a:lnTo>
                    <a:pt x="261658" y="91635"/>
                  </a:lnTo>
                  <a:lnTo>
                    <a:pt x="209076" y="108959"/>
                  </a:lnTo>
                  <a:lnTo>
                    <a:pt x="161353" y="127019"/>
                  </a:lnTo>
                  <a:lnTo>
                    <a:pt x="118925" y="145640"/>
                  </a:lnTo>
                  <a:lnTo>
                    <a:pt x="82228" y="164643"/>
                  </a:lnTo>
                  <a:lnTo>
                    <a:pt x="27776" y="203093"/>
                  </a:lnTo>
                  <a:lnTo>
                    <a:pt x="1490" y="240956"/>
                  </a:lnTo>
                  <a:lnTo>
                    <a:pt x="0" y="259226"/>
                  </a:lnTo>
                  <a:lnTo>
                    <a:pt x="6476" y="276188"/>
                  </a:lnTo>
                  <a:lnTo>
                    <a:pt x="42190" y="304951"/>
                  </a:lnTo>
                  <a:lnTo>
                    <a:pt x="105129" y="326508"/>
                  </a:lnTo>
                  <a:lnTo>
                    <a:pt x="145637" y="334464"/>
                  </a:lnTo>
                  <a:lnTo>
                    <a:pt x="191547" y="340475"/>
                  </a:lnTo>
                  <a:lnTo>
                    <a:pt x="242391" y="344490"/>
                  </a:lnTo>
                  <a:lnTo>
                    <a:pt x="297700" y="346463"/>
                  </a:lnTo>
                  <a:lnTo>
                    <a:pt x="357006" y="346345"/>
                  </a:lnTo>
                  <a:lnTo>
                    <a:pt x="419842" y="344088"/>
                  </a:lnTo>
                  <a:lnTo>
                    <a:pt x="485738" y="339643"/>
                  </a:lnTo>
                  <a:lnTo>
                    <a:pt x="554226" y="332962"/>
                  </a:lnTo>
                  <a:lnTo>
                    <a:pt x="624839" y="323996"/>
                  </a:lnTo>
                  <a:lnTo>
                    <a:pt x="695015" y="313156"/>
                  </a:lnTo>
                  <a:lnTo>
                    <a:pt x="762537" y="300674"/>
                  </a:lnTo>
                  <a:lnTo>
                    <a:pt x="826971" y="286730"/>
                  </a:lnTo>
                  <a:lnTo>
                    <a:pt x="887878" y="271501"/>
                  </a:lnTo>
                  <a:lnTo>
                    <a:pt x="944824" y="255165"/>
                  </a:lnTo>
                  <a:lnTo>
                    <a:pt x="997371" y="237902"/>
                  </a:lnTo>
                  <a:lnTo>
                    <a:pt x="1045082" y="219888"/>
                  </a:lnTo>
                  <a:lnTo>
                    <a:pt x="1087522" y="201303"/>
                  </a:lnTo>
                  <a:lnTo>
                    <a:pt x="1124254" y="182325"/>
                  </a:lnTo>
                  <a:lnTo>
                    <a:pt x="1178846" y="143903"/>
                  </a:lnTo>
                  <a:lnTo>
                    <a:pt x="1205366" y="106046"/>
                  </a:lnTo>
                  <a:lnTo>
                    <a:pt x="1207007" y="87776"/>
                  </a:lnTo>
                  <a:lnTo>
                    <a:pt x="1200379" y="70803"/>
                  </a:lnTo>
                  <a:lnTo>
                    <a:pt x="1164432" y="41962"/>
                  </a:lnTo>
                  <a:lnTo>
                    <a:pt x="1101354" y="20272"/>
                  </a:lnTo>
                  <a:lnTo>
                    <a:pt x="1060810" y="12238"/>
                  </a:lnTo>
                  <a:lnTo>
                    <a:pt x="1014888" y="6147"/>
                  </a:lnTo>
                  <a:lnTo>
                    <a:pt x="964056" y="2050"/>
                  </a:lnTo>
                  <a:lnTo>
                    <a:pt x="908782" y="0"/>
                  </a:lnTo>
                  <a:lnTo>
                    <a:pt x="849534" y="46"/>
                  </a:lnTo>
                  <a:lnTo>
                    <a:pt x="786780" y="2243"/>
                  </a:lnTo>
                  <a:lnTo>
                    <a:pt x="720989" y="6640"/>
                  </a:lnTo>
                  <a:lnTo>
                    <a:pt x="652629" y="13290"/>
                  </a:lnTo>
                  <a:lnTo>
                    <a:pt x="582167" y="22244"/>
                  </a:lnTo>
                  <a:close/>
                </a:path>
              </a:pathLst>
            </a:custGeom>
            <a:ln w="9525">
              <a:solidFill>
                <a:srgbClr val="3434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3"/>
            <p:cNvSpPr/>
            <p:nvPr/>
          </p:nvSpPr>
          <p:spPr>
            <a:xfrm>
              <a:off x="5620321" y="4718113"/>
              <a:ext cx="64388" cy="6438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4"/>
          <p:cNvSpPr txBox="1"/>
          <p:nvPr/>
        </p:nvSpPr>
        <p:spPr>
          <a:xfrm>
            <a:off x="5691378" y="4625594"/>
            <a:ext cx="198755" cy="17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latin typeface="Symbol"/>
                <a:cs typeface="Symbol"/>
              </a:rPr>
              <a:t></a:t>
            </a:r>
            <a:r>
              <a:rPr sz="1050" spc="-7" baseline="-23809" dirty="0">
                <a:latin typeface="Arial"/>
                <a:cs typeface="Arial"/>
              </a:rPr>
              <a:t>2</a:t>
            </a:r>
            <a:endParaRPr sz="1050" baseline="-23809">
              <a:latin typeface="Arial"/>
              <a:cs typeface="Arial"/>
            </a:endParaRPr>
          </a:p>
        </p:txBody>
      </p:sp>
      <p:grpSp>
        <p:nvGrpSpPr>
          <p:cNvPr id="37" name="object 35"/>
          <p:cNvGrpSpPr/>
          <p:nvPr/>
        </p:nvGrpSpPr>
        <p:grpSpPr>
          <a:xfrm>
            <a:off x="3821239" y="4443031"/>
            <a:ext cx="1838325" cy="1457325"/>
            <a:chOff x="3821239" y="4443031"/>
            <a:chExt cx="1838325" cy="1457325"/>
          </a:xfrm>
        </p:grpSpPr>
        <p:sp>
          <p:nvSpPr>
            <p:cNvPr id="38" name="object 36"/>
            <p:cNvSpPr/>
            <p:nvPr/>
          </p:nvSpPr>
          <p:spPr>
            <a:xfrm>
              <a:off x="3978402" y="4447794"/>
              <a:ext cx="762000" cy="0"/>
            </a:xfrm>
            <a:custGeom>
              <a:avLst/>
              <a:gdLst/>
              <a:ahLst/>
              <a:cxnLst/>
              <a:rect l="l" t="t" r="r" b="b"/>
              <a:pathLst>
                <a:path w="762000">
                  <a:moveTo>
                    <a:pt x="762000" y="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010101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7"/>
            <p:cNvSpPr/>
            <p:nvPr/>
          </p:nvSpPr>
          <p:spPr>
            <a:xfrm>
              <a:off x="4740402" y="4447794"/>
              <a:ext cx="0" cy="1295400"/>
            </a:xfrm>
            <a:custGeom>
              <a:avLst/>
              <a:gdLst/>
              <a:ahLst/>
              <a:cxnLst/>
              <a:rect l="l" t="t" r="r" b="b"/>
              <a:pathLst>
                <a:path h="1295400">
                  <a:moveTo>
                    <a:pt x="0" y="0"/>
                  </a:moveTo>
                  <a:lnTo>
                    <a:pt x="0" y="1295400"/>
                  </a:lnTo>
                </a:path>
              </a:pathLst>
            </a:custGeom>
            <a:ln w="9525">
              <a:solidFill>
                <a:srgbClr val="010101"/>
              </a:solidFill>
              <a:prstDash val="dash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38"/>
            <p:cNvSpPr/>
            <p:nvPr/>
          </p:nvSpPr>
          <p:spPr>
            <a:xfrm>
              <a:off x="3978402" y="4752594"/>
              <a:ext cx="1676400" cy="990600"/>
            </a:xfrm>
            <a:custGeom>
              <a:avLst/>
              <a:gdLst/>
              <a:ahLst/>
              <a:cxnLst/>
              <a:rect l="l" t="t" r="r" b="b"/>
              <a:pathLst>
                <a:path w="1676400" h="990600">
                  <a:moveTo>
                    <a:pt x="1676400" y="0"/>
                  </a:moveTo>
                  <a:lnTo>
                    <a:pt x="0" y="0"/>
                  </a:lnTo>
                </a:path>
                <a:path w="1676400" h="990600">
                  <a:moveTo>
                    <a:pt x="1676400" y="0"/>
                  </a:moveTo>
                  <a:lnTo>
                    <a:pt x="1676400" y="990600"/>
                  </a:lnTo>
                </a:path>
              </a:pathLst>
            </a:custGeom>
            <a:ln w="9525">
              <a:solidFill>
                <a:srgbClr val="010101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39"/>
            <p:cNvSpPr/>
            <p:nvPr/>
          </p:nvSpPr>
          <p:spPr>
            <a:xfrm>
              <a:off x="3826002" y="4447794"/>
              <a:ext cx="1828800" cy="1447800"/>
            </a:xfrm>
            <a:custGeom>
              <a:avLst/>
              <a:gdLst/>
              <a:ahLst/>
              <a:cxnLst/>
              <a:rect l="l" t="t" r="r" b="b"/>
              <a:pathLst>
                <a:path w="1828800" h="1447800">
                  <a:moveTo>
                    <a:pt x="76200" y="0"/>
                  </a:moveTo>
                  <a:lnTo>
                    <a:pt x="61245" y="2012"/>
                  </a:lnTo>
                  <a:lnTo>
                    <a:pt x="49149" y="7524"/>
                  </a:lnTo>
                  <a:lnTo>
                    <a:pt x="41052" y="15751"/>
                  </a:lnTo>
                  <a:lnTo>
                    <a:pt x="38100" y="25907"/>
                  </a:lnTo>
                  <a:lnTo>
                    <a:pt x="38100" y="127253"/>
                  </a:lnTo>
                  <a:lnTo>
                    <a:pt x="35040" y="137290"/>
                  </a:lnTo>
                  <a:lnTo>
                    <a:pt x="26765" y="145256"/>
                  </a:lnTo>
                  <a:lnTo>
                    <a:pt x="14632" y="150506"/>
                  </a:lnTo>
                  <a:lnTo>
                    <a:pt x="0" y="152400"/>
                  </a:lnTo>
                  <a:lnTo>
                    <a:pt x="14632" y="154412"/>
                  </a:lnTo>
                  <a:lnTo>
                    <a:pt x="26765" y="159924"/>
                  </a:lnTo>
                  <a:lnTo>
                    <a:pt x="35040" y="168151"/>
                  </a:lnTo>
                  <a:lnTo>
                    <a:pt x="38100" y="178307"/>
                  </a:lnTo>
                  <a:lnTo>
                    <a:pt x="38100" y="279653"/>
                  </a:lnTo>
                  <a:lnTo>
                    <a:pt x="41052" y="289690"/>
                  </a:lnTo>
                  <a:lnTo>
                    <a:pt x="49149" y="297656"/>
                  </a:lnTo>
                  <a:lnTo>
                    <a:pt x="61245" y="302906"/>
                  </a:lnTo>
                  <a:lnTo>
                    <a:pt x="76200" y="304800"/>
                  </a:lnTo>
                </a:path>
                <a:path w="1828800" h="1447800">
                  <a:moveTo>
                    <a:pt x="914400" y="1371600"/>
                  </a:moveTo>
                  <a:lnTo>
                    <a:pt x="920412" y="1386554"/>
                  </a:lnTo>
                  <a:lnTo>
                    <a:pt x="936783" y="1398650"/>
                  </a:lnTo>
                  <a:lnTo>
                    <a:pt x="961012" y="1406747"/>
                  </a:lnTo>
                  <a:lnTo>
                    <a:pt x="990600" y="1409700"/>
                  </a:lnTo>
                  <a:lnTo>
                    <a:pt x="1295400" y="1409700"/>
                  </a:lnTo>
                  <a:lnTo>
                    <a:pt x="1324987" y="1412759"/>
                  </a:lnTo>
                  <a:lnTo>
                    <a:pt x="1349216" y="1421034"/>
                  </a:lnTo>
                  <a:lnTo>
                    <a:pt x="1365587" y="1433167"/>
                  </a:lnTo>
                  <a:lnTo>
                    <a:pt x="1371600" y="1447800"/>
                  </a:lnTo>
                  <a:lnTo>
                    <a:pt x="1377612" y="1433167"/>
                  </a:lnTo>
                  <a:lnTo>
                    <a:pt x="1393983" y="1421034"/>
                  </a:lnTo>
                  <a:lnTo>
                    <a:pt x="1418212" y="1412759"/>
                  </a:lnTo>
                  <a:lnTo>
                    <a:pt x="1447800" y="1409700"/>
                  </a:lnTo>
                  <a:lnTo>
                    <a:pt x="1752600" y="1409699"/>
                  </a:lnTo>
                  <a:lnTo>
                    <a:pt x="1782187" y="1406747"/>
                  </a:lnTo>
                  <a:lnTo>
                    <a:pt x="1806416" y="1398650"/>
                  </a:lnTo>
                  <a:lnTo>
                    <a:pt x="1822787" y="1386554"/>
                  </a:lnTo>
                  <a:lnTo>
                    <a:pt x="1828800" y="1371599"/>
                  </a:lnTo>
                </a:path>
              </a:pathLst>
            </a:custGeom>
            <a:ln w="9525">
              <a:solidFill>
                <a:srgbClr val="01010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0"/>
          <p:cNvSpPr txBox="1"/>
          <p:nvPr/>
        </p:nvSpPr>
        <p:spPr>
          <a:xfrm>
            <a:off x="5207508" y="5757164"/>
            <a:ext cx="2704465" cy="455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91515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Arial"/>
                <a:cs typeface="Arial"/>
              </a:rPr>
              <a:t>x</a:t>
            </a:r>
            <a:r>
              <a:rPr sz="1050" baseline="-23809" dirty="0">
                <a:latin typeface="Arial"/>
                <a:cs typeface="Arial"/>
              </a:rPr>
              <a:t>1</a:t>
            </a:r>
            <a:endParaRPr sz="1050" baseline="-23809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980"/>
              </a:spcBef>
            </a:pPr>
            <a:r>
              <a:rPr sz="1000" i="1" spc="-5" dirty="0">
                <a:latin typeface="Arial"/>
                <a:cs typeface="Arial"/>
              </a:rPr>
              <a:t>This axis </a:t>
            </a:r>
            <a:r>
              <a:rPr sz="1000" i="1" spc="-10" dirty="0">
                <a:latin typeface="Arial"/>
                <a:cs typeface="Arial"/>
              </a:rPr>
              <a:t>has </a:t>
            </a:r>
            <a:r>
              <a:rPr sz="1000" i="1" dirty="0">
                <a:latin typeface="Arial"/>
                <a:cs typeface="Arial"/>
              </a:rPr>
              <a:t>a </a:t>
            </a:r>
            <a:r>
              <a:rPr sz="1000" i="1" spc="-5" dirty="0">
                <a:latin typeface="Arial"/>
                <a:cs typeface="Arial"/>
              </a:rPr>
              <a:t>larger </a:t>
            </a:r>
            <a:r>
              <a:rPr sz="1000" i="1" spc="-10" dirty="0">
                <a:latin typeface="Arial"/>
                <a:cs typeface="Arial"/>
              </a:rPr>
              <a:t>distance between</a:t>
            </a:r>
            <a:r>
              <a:rPr sz="1000" i="1" spc="-40" dirty="0">
                <a:latin typeface="Arial"/>
                <a:cs typeface="Arial"/>
              </a:rPr>
              <a:t> </a:t>
            </a:r>
            <a:r>
              <a:rPr sz="1000" i="1" spc="-10" dirty="0">
                <a:latin typeface="Arial"/>
                <a:cs typeface="Arial"/>
              </a:rPr>
              <a:t>means</a:t>
            </a:r>
            <a:endParaRPr sz="1000">
              <a:latin typeface="Arial"/>
              <a:cs typeface="Arial"/>
            </a:endParaRPr>
          </a:p>
        </p:txBody>
      </p:sp>
      <p:sp>
        <p:nvSpPr>
          <p:cNvPr id="43" name="object 41"/>
          <p:cNvSpPr txBox="1"/>
          <p:nvPr/>
        </p:nvSpPr>
        <p:spPr>
          <a:xfrm>
            <a:off x="1236980" y="4521961"/>
            <a:ext cx="2239645" cy="17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i="1" spc="-5" dirty="0">
                <a:latin typeface="Arial"/>
                <a:cs typeface="Arial"/>
              </a:rPr>
              <a:t>This axis yields better class</a:t>
            </a:r>
            <a:r>
              <a:rPr sz="1000" i="1" spc="-45" dirty="0">
                <a:latin typeface="Arial"/>
                <a:cs typeface="Arial"/>
              </a:rPr>
              <a:t> </a:t>
            </a:r>
            <a:r>
              <a:rPr sz="1000" i="1" spc="-5" dirty="0">
                <a:latin typeface="Arial"/>
                <a:cs typeface="Arial"/>
              </a:rPr>
              <a:t>separability</a:t>
            </a:r>
            <a:endParaRPr sz="1000">
              <a:latin typeface="Arial"/>
              <a:cs typeface="Arial"/>
            </a:endParaRPr>
          </a:p>
        </p:txBody>
      </p:sp>
      <p:sp>
        <p:nvSpPr>
          <p:cNvPr id="44" name="object 42"/>
          <p:cNvSpPr/>
          <p:nvPr/>
        </p:nvSpPr>
        <p:spPr>
          <a:xfrm>
            <a:off x="3516629" y="4578096"/>
            <a:ext cx="233172" cy="76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3"/>
          <p:cNvSpPr/>
          <p:nvPr/>
        </p:nvSpPr>
        <p:spPr>
          <a:xfrm>
            <a:off x="5159502" y="5911596"/>
            <a:ext cx="76200" cy="23393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4"/>
          <p:cNvSpPr txBox="1"/>
          <p:nvPr/>
        </p:nvSpPr>
        <p:spPr>
          <a:xfrm>
            <a:off x="8500106" y="6376363"/>
            <a:ext cx="132715" cy="139065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sz="800" b="1" i="1" spc="-5" dirty="0">
                <a:solidFill>
                  <a:srgbClr val="630021"/>
                </a:solidFill>
                <a:latin typeface="Arial"/>
                <a:cs typeface="Arial"/>
              </a:rPr>
              <a:t>11</a:t>
            </a:fld>
            <a:endParaRPr sz="8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918725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/>
          </p:cNvSpPr>
          <p:nvPr/>
        </p:nvSpPr>
        <p:spPr>
          <a:xfrm>
            <a:off x="612901" y="268477"/>
            <a:ext cx="7118984" cy="4216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US" sz="2600" spc="-5" smtClean="0"/>
              <a:t>Linear Discriminant Analysis, two-classes</a:t>
            </a:r>
            <a:r>
              <a:rPr lang="en-US" sz="2600" spc="70" smtClean="0"/>
              <a:t> </a:t>
            </a:r>
            <a:r>
              <a:rPr lang="en-US" sz="2600" spc="-5" smtClean="0"/>
              <a:t>(3)</a:t>
            </a:r>
            <a:endParaRPr lang="en-US" sz="2600"/>
          </a:p>
        </p:txBody>
      </p:sp>
      <p:sp>
        <p:nvSpPr>
          <p:cNvPr id="3" name="object 3"/>
          <p:cNvSpPr txBox="1"/>
          <p:nvPr/>
        </p:nvSpPr>
        <p:spPr>
          <a:xfrm>
            <a:off x="612901" y="864361"/>
            <a:ext cx="7767320" cy="10147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2570" marR="5080" indent="-230504">
              <a:lnSpc>
                <a:spcPct val="100000"/>
              </a:lnSpc>
              <a:spcBef>
                <a:spcPts val="100"/>
              </a:spcBef>
              <a:tabLst>
                <a:tab pos="242570" algn="l"/>
              </a:tabLst>
            </a:pPr>
            <a:r>
              <a:rPr sz="800" b="0" spc="-5" dirty="0">
                <a:solidFill>
                  <a:srgbClr val="630021"/>
                </a:solidFill>
                <a:latin typeface="Marlett"/>
                <a:cs typeface="Marlett"/>
              </a:rPr>
              <a:t></a:t>
            </a:r>
            <a:r>
              <a:rPr sz="800" spc="-5" dirty="0">
                <a:solidFill>
                  <a:srgbClr val="630021"/>
                </a:solidFill>
                <a:latin typeface="Times New Roman"/>
                <a:cs typeface="Times New Roman"/>
              </a:rPr>
              <a:t>	</a:t>
            </a:r>
            <a:r>
              <a:rPr sz="1600" b="1" spc="-5" dirty="0">
                <a:solidFill>
                  <a:srgbClr val="630021"/>
                </a:solidFill>
                <a:latin typeface="Arial"/>
                <a:cs typeface="Arial"/>
              </a:rPr>
              <a:t>The solution proposed </a:t>
            </a:r>
            <a:r>
              <a:rPr sz="1600" b="1" spc="-10" dirty="0">
                <a:solidFill>
                  <a:srgbClr val="630021"/>
                </a:solidFill>
                <a:latin typeface="Arial"/>
                <a:cs typeface="Arial"/>
              </a:rPr>
              <a:t>by </a:t>
            </a:r>
            <a:r>
              <a:rPr sz="1600" b="1" spc="-5" dirty="0">
                <a:solidFill>
                  <a:srgbClr val="630021"/>
                </a:solidFill>
                <a:latin typeface="Arial"/>
                <a:cs typeface="Arial"/>
              </a:rPr>
              <a:t>Fisher is to maximize </a:t>
            </a:r>
            <a:r>
              <a:rPr sz="1600" b="1" dirty="0">
                <a:solidFill>
                  <a:srgbClr val="630021"/>
                </a:solidFill>
                <a:latin typeface="Arial"/>
                <a:cs typeface="Arial"/>
              </a:rPr>
              <a:t>a </a:t>
            </a:r>
            <a:r>
              <a:rPr sz="1600" b="1" spc="-5" dirty="0">
                <a:solidFill>
                  <a:srgbClr val="630021"/>
                </a:solidFill>
                <a:latin typeface="Arial"/>
                <a:cs typeface="Arial"/>
              </a:rPr>
              <a:t>function that represents </a:t>
            </a:r>
            <a:r>
              <a:rPr sz="1600" b="1" dirty="0">
                <a:solidFill>
                  <a:srgbClr val="630021"/>
                </a:solidFill>
                <a:latin typeface="Arial"/>
                <a:cs typeface="Arial"/>
              </a:rPr>
              <a:t>the  </a:t>
            </a:r>
            <a:r>
              <a:rPr sz="1600" b="1" spc="-5" dirty="0">
                <a:solidFill>
                  <a:srgbClr val="630021"/>
                </a:solidFill>
                <a:latin typeface="Arial"/>
                <a:cs typeface="Arial"/>
              </a:rPr>
              <a:t>difference </a:t>
            </a:r>
            <a:r>
              <a:rPr sz="1600" b="1" spc="5" dirty="0">
                <a:solidFill>
                  <a:srgbClr val="630021"/>
                </a:solidFill>
                <a:latin typeface="Arial"/>
                <a:cs typeface="Arial"/>
              </a:rPr>
              <a:t>between </a:t>
            </a:r>
            <a:r>
              <a:rPr sz="1600" b="1" spc="-5" dirty="0">
                <a:solidFill>
                  <a:srgbClr val="630021"/>
                </a:solidFill>
                <a:latin typeface="Arial"/>
                <a:cs typeface="Arial"/>
              </a:rPr>
              <a:t>the means, normalized </a:t>
            </a:r>
            <a:r>
              <a:rPr sz="1600" b="1" spc="-10" dirty="0">
                <a:solidFill>
                  <a:srgbClr val="630021"/>
                </a:solidFill>
                <a:latin typeface="Arial"/>
                <a:cs typeface="Arial"/>
              </a:rPr>
              <a:t>by </a:t>
            </a:r>
            <a:r>
              <a:rPr sz="1600" b="1" dirty="0">
                <a:solidFill>
                  <a:srgbClr val="630021"/>
                </a:solidFill>
                <a:latin typeface="Arial"/>
                <a:cs typeface="Arial"/>
              </a:rPr>
              <a:t>a </a:t>
            </a:r>
            <a:r>
              <a:rPr sz="1600" b="1" spc="-5" dirty="0">
                <a:solidFill>
                  <a:srgbClr val="630021"/>
                </a:solidFill>
                <a:latin typeface="Arial"/>
                <a:cs typeface="Arial"/>
              </a:rPr>
              <a:t>measure of </a:t>
            </a:r>
            <a:r>
              <a:rPr sz="1600" b="1" dirty="0">
                <a:solidFill>
                  <a:srgbClr val="630021"/>
                </a:solidFill>
                <a:latin typeface="Arial"/>
                <a:cs typeface="Arial"/>
              </a:rPr>
              <a:t>the within-class  </a:t>
            </a:r>
            <a:r>
              <a:rPr sz="1600" b="1" spc="-5" dirty="0">
                <a:solidFill>
                  <a:srgbClr val="630021"/>
                </a:solidFill>
                <a:latin typeface="Arial"/>
                <a:cs typeface="Arial"/>
              </a:rPr>
              <a:t>scatter</a:t>
            </a:r>
            <a:endParaRPr sz="1600">
              <a:latin typeface="Arial"/>
              <a:cs typeface="Arial"/>
            </a:endParaRPr>
          </a:p>
          <a:p>
            <a:pPr marL="472440">
              <a:lnSpc>
                <a:spcPct val="100000"/>
              </a:lnSpc>
              <a:spcBef>
                <a:spcPts val="345"/>
              </a:spcBef>
              <a:tabLst>
                <a:tab pos="697865" algn="l"/>
              </a:tabLst>
            </a:pPr>
            <a:r>
              <a:rPr sz="700" b="0" dirty="0">
                <a:latin typeface="Marlett"/>
                <a:cs typeface="Marlett"/>
              </a:rPr>
              <a:t></a:t>
            </a:r>
            <a:r>
              <a:rPr sz="700" dirty="0">
                <a:latin typeface="Times New Roman"/>
                <a:cs typeface="Times New Roman"/>
              </a:rPr>
              <a:t>	</a:t>
            </a:r>
            <a:r>
              <a:rPr sz="1400" spc="-5" dirty="0">
                <a:latin typeface="Arial"/>
                <a:cs typeface="Arial"/>
              </a:rPr>
              <a:t>For each class we </a:t>
            </a:r>
            <a:r>
              <a:rPr sz="1400" spc="-10" dirty="0">
                <a:latin typeface="Arial"/>
                <a:cs typeface="Arial"/>
              </a:rPr>
              <a:t>define </a:t>
            </a:r>
            <a:r>
              <a:rPr sz="1400" spc="-5" dirty="0">
                <a:latin typeface="Arial"/>
                <a:cs typeface="Arial"/>
              </a:rPr>
              <a:t>the </a:t>
            </a:r>
            <a:r>
              <a:rPr sz="1400" u="sng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scatter</a:t>
            </a:r>
            <a:r>
              <a:rPr sz="1400" spc="-10" dirty="0">
                <a:latin typeface="Arial"/>
                <a:cs typeface="Arial"/>
              </a:rPr>
              <a:t>, </a:t>
            </a:r>
            <a:r>
              <a:rPr sz="1400" spc="-5" dirty="0">
                <a:latin typeface="Arial"/>
                <a:cs typeface="Arial"/>
              </a:rPr>
              <a:t>an </a:t>
            </a:r>
            <a:r>
              <a:rPr sz="1400" spc="-10" dirty="0">
                <a:latin typeface="Arial"/>
                <a:cs typeface="Arial"/>
              </a:rPr>
              <a:t>equivalent </a:t>
            </a:r>
            <a:r>
              <a:rPr sz="1400" spc="-5" dirty="0">
                <a:latin typeface="Arial"/>
                <a:cs typeface="Arial"/>
              </a:rPr>
              <a:t>of the </a:t>
            </a:r>
            <a:r>
              <a:rPr sz="1400" spc="-10" dirty="0">
                <a:latin typeface="Arial"/>
                <a:cs typeface="Arial"/>
              </a:rPr>
              <a:t>variance,</a:t>
            </a:r>
            <a:r>
              <a:rPr sz="1400" spc="2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as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47750" y="2773933"/>
            <a:ext cx="7016750" cy="44958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263525" marR="30480" indent="-226060">
              <a:lnSpc>
                <a:spcPts val="1660"/>
              </a:lnSpc>
              <a:spcBef>
                <a:spcPts val="170"/>
              </a:spcBef>
              <a:tabLst>
                <a:tab pos="263525" algn="l"/>
              </a:tabLst>
            </a:pPr>
            <a:r>
              <a:rPr sz="700" b="0" dirty="0">
                <a:latin typeface="Marlett"/>
                <a:cs typeface="Marlett"/>
              </a:rPr>
              <a:t></a:t>
            </a:r>
            <a:r>
              <a:rPr sz="700" dirty="0">
                <a:latin typeface="Times New Roman"/>
                <a:cs typeface="Times New Roman"/>
              </a:rPr>
              <a:t>	</a:t>
            </a:r>
            <a:r>
              <a:rPr sz="1400" spc="-5" dirty="0">
                <a:latin typeface="Arial"/>
                <a:cs typeface="Arial"/>
              </a:rPr>
              <a:t>The Fisher linear discriminant is </a:t>
            </a:r>
            <a:r>
              <a:rPr sz="1400" spc="-10" dirty="0">
                <a:latin typeface="Arial"/>
                <a:cs typeface="Arial"/>
              </a:rPr>
              <a:t>defined </a:t>
            </a:r>
            <a:r>
              <a:rPr sz="1400" spc="-5" dirty="0">
                <a:latin typeface="Arial"/>
                <a:cs typeface="Arial"/>
              </a:rPr>
              <a:t>as the linear </a:t>
            </a:r>
            <a:r>
              <a:rPr sz="1400" spc="-10" dirty="0">
                <a:latin typeface="Arial"/>
                <a:cs typeface="Arial"/>
              </a:rPr>
              <a:t>function </a:t>
            </a:r>
            <a:r>
              <a:rPr sz="1400" b="1" dirty="0">
                <a:latin typeface="Arial"/>
                <a:cs typeface="Arial"/>
              </a:rPr>
              <a:t>w</a:t>
            </a:r>
            <a:r>
              <a:rPr sz="1350" b="1" baseline="24691" dirty="0">
                <a:latin typeface="Arial"/>
                <a:cs typeface="Arial"/>
              </a:rPr>
              <a:t>T</a:t>
            </a:r>
            <a:r>
              <a:rPr sz="1400" b="1" dirty="0">
                <a:latin typeface="Arial"/>
                <a:cs typeface="Arial"/>
              </a:rPr>
              <a:t>x </a:t>
            </a:r>
            <a:r>
              <a:rPr sz="1400" spc="-5" dirty="0">
                <a:latin typeface="Arial"/>
                <a:cs typeface="Arial"/>
              </a:rPr>
              <a:t>that maximizes the  criterion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function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73150" y="3928815"/>
            <a:ext cx="3884929" cy="1303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8125" marR="5080" indent="-226060">
              <a:lnSpc>
                <a:spcPct val="119700"/>
              </a:lnSpc>
              <a:spcBef>
                <a:spcPts val="100"/>
              </a:spcBef>
              <a:tabLst>
                <a:tab pos="238125" algn="l"/>
              </a:tabLst>
            </a:pPr>
            <a:r>
              <a:rPr sz="700" b="0" dirty="0">
                <a:latin typeface="Marlett"/>
                <a:cs typeface="Marlett"/>
              </a:rPr>
              <a:t></a:t>
            </a:r>
            <a:r>
              <a:rPr sz="700" dirty="0">
                <a:latin typeface="Times New Roman"/>
                <a:cs typeface="Times New Roman"/>
              </a:rPr>
              <a:t>	</a:t>
            </a:r>
            <a:r>
              <a:rPr sz="1400" spc="-10" dirty="0">
                <a:latin typeface="Arial"/>
                <a:cs typeface="Arial"/>
              </a:rPr>
              <a:t>Therefore, </a:t>
            </a:r>
            <a:r>
              <a:rPr sz="1400" spc="-5" dirty="0">
                <a:latin typeface="Arial"/>
                <a:cs typeface="Arial"/>
              </a:rPr>
              <a:t>we will be </a:t>
            </a:r>
            <a:r>
              <a:rPr sz="1400" spc="-10" dirty="0">
                <a:latin typeface="Arial"/>
                <a:cs typeface="Arial"/>
              </a:rPr>
              <a:t>looking </a:t>
            </a:r>
            <a:r>
              <a:rPr sz="1400" spc="-5" dirty="0">
                <a:latin typeface="Arial"/>
                <a:cs typeface="Arial"/>
              </a:rPr>
              <a:t>for a </a:t>
            </a:r>
            <a:r>
              <a:rPr sz="1400" spc="-10" dirty="0">
                <a:latin typeface="Arial"/>
                <a:cs typeface="Arial"/>
              </a:rPr>
              <a:t>projection  where </a:t>
            </a:r>
            <a:r>
              <a:rPr sz="1400" spc="-5" dirty="0">
                <a:latin typeface="Arial"/>
                <a:cs typeface="Arial"/>
              </a:rPr>
              <a:t>examples from the same class </a:t>
            </a:r>
            <a:r>
              <a:rPr sz="1400" spc="-10" dirty="0">
                <a:latin typeface="Arial"/>
                <a:cs typeface="Arial"/>
              </a:rPr>
              <a:t>are  projected very </a:t>
            </a:r>
            <a:r>
              <a:rPr sz="1400" spc="-5" dirty="0">
                <a:latin typeface="Arial"/>
                <a:cs typeface="Arial"/>
              </a:rPr>
              <a:t>close to each other and, at </a:t>
            </a:r>
            <a:r>
              <a:rPr sz="1400" spc="-10" dirty="0">
                <a:latin typeface="Arial"/>
                <a:cs typeface="Arial"/>
              </a:rPr>
              <a:t>the  </a:t>
            </a:r>
            <a:r>
              <a:rPr sz="1400" spc="-5" dirty="0">
                <a:latin typeface="Arial"/>
                <a:cs typeface="Arial"/>
              </a:rPr>
              <a:t>same </a:t>
            </a:r>
            <a:r>
              <a:rPr sz="1400" dirty="0">
                <a:latin typeface="Arial"/>
                <a:cs typeface="Arial"/>
              </a:rPr>
              <a:t>time, </a:t>
            </a:r>
            <a:r>
              <a:rPr sz="1400" spc="-5" dirty="0">
                <a:latin typeface="Arial"/>
                <a:cs typeface="Arial"/>
              </a:rPr>
              <a:t>the </a:t>
            </a:r>
            <a:r>
              <a:rPr sz="1400" spc="-10" dirty="0">
                <a:latin typeface="Arial"/>
                <a:cs typeface="Arial"/>
              </a:rPr>
              <a:t>projected </a:t>
            </a:r>
            <a:r>
              <a:rPr sz="1400" spc="-5" dirty="0">
                <a:latin typeface="Arial"/>
                <a:cs typeface="Arial"/>
              </a:rPr>
              <a:t>means are as </a:t>
            </a:r>
            <a:r>
              <a:rPr sz="1400" spc="-10" dirty="0">
                <a:latin typeface="Arial"/>
                <a:cs typeface="Arial"/>
              </a:rPr>
              <a:t>farther  </a:t>
            </a:r>
            <a:r>
              <a:rPr sz="1400" spc="-5" dirty="0">
                <a:latin typeface="Arial"/>
                <a:cs typeface="Arial"/>
              </a:rPr>
              <a:t>apart as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possible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67961" y="2258135"/>
            <a:ext cx="276225" cy="1416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750" spc="-15" dirty="0">
                <a:latin typeface="Arial"/>
                <a:cs typeface="Arial"/>
              </a:rPr>
              <a:t>y</a:t>
            </a:r>
            <a:r>
              <a:rPr sz="750" spc="-15" dirty="0">
                <a:latin typeface="Symbol"/>
                <a:cs typeface="Symbol"/>
              </a:rPr>
              <a:t></a:t>
            </a:r>
            <a:r>
              <a:rPr sz="750" spc="-15" dirty="0">
                <a:latin typeface="Arial"/>
                <a:cs typeface="Arial"/>
              </a:rPr>
              <a:t>ω</a:t>
            </a:r>
            <a:r>
              <a:rPr sz="825" spc="-22" baseline="-20202" dirty="0">
                <a:latin typeface="Arial"/>
                <a:cs typeface="Arial"/>
              </a:rPr>
              <a:t>i</a:t>
            </a:r>
            <a:endParaRPr sz="825" baseline="-20202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972305" y="2002868"/>
            <a:ext cx="79375" cy="1416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50" spc="5" dirty="0">
                <a:latin typeface="Arial"/>
                <a:cs typeface="Arial"/>
              </a:rPr>
              <a:t>2</a:t>
            </a:r>
            <a:endParaRPr sz="7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883912" y="2140790"/>
            <a:ext cx="46990" cy="1416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50" dirty="0">
                <a:latin typeface="Arial"/>
                <a:cs typeface="Arial"/>
              </a:rPr>
              <a:t>i</a:t>
            </a:r>
            <a:endParaRPr sz="7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41905" y="2025728"/>
            <a:ext cx="79375" cy="1416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50" spc="5" dirty="0">
                <a:latin typeface="Arial"/>
                <a:cs typeface="Arial"/>
              </a:rPr>
              <a:t>2</a:t>
            </a:r>
            <a:endParaRPr sz="7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025901" y="1988834"/>
            <a:ext cx="485775" cy="3238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95275" algn="l"/>
              </a:tabLst>
            </a:pPr>
            <a:r>
              <a:rPr sz="750" dirty="0">
                <a:latin typeface="Arial"/>
                <a:cs typeface="Arial"/>
              </a:rPr>
              <a:t>i	</a:t>
            </a:r>
            <a:r>
              <a:rPr sz="1950" spc="5" dirty="0">
                <a:latin typeface="Symbol"/>
                <a:cs typeface="Symbol"/>
              </a:rPr>
              <a:t></a:t>
            </a:r>
            <a:endParaRPr sz="1950">
              <a:latin typeface="Symbol"/>
              <a:cs typeface="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799331" y="1965800"/>
            <a:ext cx="122555" cy="224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00" dirty="0">
                <a:latin typeface="Arial"/>
                <a:cs typeface="Arial"/>
              </a:rPr>
              <a:t>~</a:t>
            </a:r>
            <a:endParaRPr sz="13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947402" y="1954587"/>
            <a:ext cx="1061085" cy="315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71500" algn="l"/>
              </a:tabLst>
            </a:pPr>
            <a:r>
              <a:rPr sz="1300" dirty="0">
                <a:latin typeface="Arial"/>
                <a:cs typeface="Arial"/>
              </a:rPr>
              <a:t>s </a:t>
            </a:r>
            <a:r>
              <a:rPr sz="1300" spc="260" dirty="0">
                <a:latin typeface="Arial"/>
                <a:cs typeface="Arial"/>
              </a:rPr>
              <a:t> </a:t>
            </a:r>
            <a:r>
              <a:rPr sz="1300" dirty="0">
                <a:latin typeface="Symbol"/>
                <a:cs typeface="Symbol"/>
              </a:rPr>
              <a:t></a:t>
            </a:r>
            <a:r>
              <a:rPr sz="1300" dirty="0">
                <a:latin typeface="Times New Roman"/>
                <a:cs typeface="Times New Roman"/>
              </a:rPr>
              <a:t>	</a:t>
            </a:r>
            <a:r>
              <a:rPr sz="1900" spc="-120" dirty="0">
                <a:latin typeface="Symbol"/>
                <a:cs typeface="Symbol"/>
              </a:rPr>
              <a:t></a:t>
            </a:r>
            <a:r>
              <a:rPr sz="1300" spc="-120" dirty="0">
                <a:latin typeface="Arial"/>
                <a:cs typeface="Arial"/>
              </a:rPr>
              <a:t>y </a:t>
            </a:r>
            <a:r>
              <a:rPr sz="1300" dirty="0">
                <a:latin typeface="Symbol"/>
                <a:cs typeface="Symbol"/>
              </a:rPr>
              <a:t>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Arial"/>
                <a:cs typeface="Arial"/>
              </a:rPr>
              <a:t>µ</a:t>
            </a:r>
            <a:r>
              <a:rPr sz="1300" spc="-210" dirty="0">
                <a:latin typeface="Arial"/>
                <a:cs typeface="Arial"/>
              </a:rPr>
              <a:t> </a:t>
            </a:r>
            <a:r>
              <a:rPr sz="1900" spc="-204" dirty="0">
                <a:latin typeface="Symbol"/>
                <a:cs typeface="Symbol"/>
              </a:rPr>
              <a:t></a:t>
            </a:r>
            <a:endParaRPr sz="1900">
              <a:latin typeface="Symbol"/>
              <a:cs typeface="Symbo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941302" y="1963513"/>
            <a:ext cx="109855" cy="224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00" spc="-715" dirty="0">
                <a:latin typeface="Arial"/>
                <a:cs typeface="Arial"/>
              </a:rPr>
              <a:t>~</a:t>
            </a:r>
            <a:endParaRPr sz="13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252463" y="2515786"/>
            <a:ext cx="448309" cy="1543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75285" algn="l"/>
              </a:tabLst>
            </a:pPr>
            <a:r>
              <a:rPr sz="850" spc="-5" dirty="0">
                <a:latin typeface="Arial"/>
                <a:cs typeface="Arial"/>
              </a:rPr>
              <a:t>2	2</a:t>
            </a:r>
            <a:endParaRPr sz="85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229604" y="2644566"/>
            <a:ext cx="456565" cy="1543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83540" algn="l"/>
              </a:tabLst>
            </a:pPr>
            <a:r>
              <a:rPr sz="850" spc="-5" dirty="0">
                <a:latin typeface="Arial"/>
                <a:cs typeface="Arial"/>
              </a:rPr>
              <a:t>1	2</a:t>
            </a:r>
            <a:endParaRPr sz="85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141214" y="2446779"/>
            <a:ext cx="483234" cy="2463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75285" algn="l"/>
              </a:tabLst>
            </a:pPr>
            <a:r>
              <a:rPr sz="1450" spc="-5" dirty="0">
                <a:latin typeface="Arial"/>
                <a:cs typeface="Arial"/>
              </a:rPr>
              <a:t>~	</a:t>
            </a:r>
            <a:r>
              <a:rPr sz="1450" spc="-800" dirty="0">
                <a:latin typeface="Arial"/>
                <a:cs typeface="Arial"/>
              </a:rPr>
              <a:t>~</a:t>
            </a:r>
            <a:endParaRPr sz="145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528825" y="2406525"/>
            <a:ext cx="6256655" cy="3841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36220" algn="l"/>
              </a:tabLst>
            </a:pPr>
            <a:r>
              <a:rPr sz="900" b="0" baseline="4629" dirty="0">
                <a:latin typeface="Marlett"/>
                <a:cs typeface="Marlett"/>
              </a:rPr>
              <a:t></a:t>
            </a:r>
            <a:r>
              <a:rPr sz="900" baseline="4629" dirty="0">
                <a:latin typeface="Times New Roman"/>
                <a:cs typeface="Times New Roman"/>
              </a:rPr>
              <a:t>	</a:t>
            </a:r>
            <a:r>
              <a:rPr sz="1800" spc="-15" baseline="2314" dirty="0">
                <a:latin typeface="Arial"/>
                <a:cs typeface="Arial"/>
              </a:rPr>
              <a:t>where </a:t>
            </a:r>
            <a:r>
              <a:rPr sz="1800" baseline="2314" dirty="0">
                <a:latin typeface="Arial"/>
                <a:cs typeface="Arial"/>
              </a:rPr>
              <a:t>the </a:t>
            </a:r>
            <a:r>
              <a:rPr sz="1800" spc="-7" baseline="2314" dirty="0">
                <a:latin typeface="Arial"/>
                <a:cs typeface="Arial"/>
              </a:rPr>
              <a:t>quantity </a:t>
            </a:r>
            <a:r>
              <a:rPr sz="2350" spc="-185" dirty="0">
                <a:latin typeface="Symbol"/>
                <a:cs typeface="Symbol"/>
              </a:rPr>
              <a:t></a:t>
            </a:r>
            <a:r>
              <a:rPr sz="1450" spc="-185" dirty="0">
                <a:latin typeface="Arial"/>
                <a:cs typeface="Arial"/>
              </a:rPr>
              <a:t>s </a:t>
            </a:r>
            <a:r>
              <a:rPr sz="1450" spc="-5" dirty="0">
                <a:latin typeface="Symbol"/>
                <a:cs typeface="Symbol"/>
              </a:rPr>
              <a:t></a:t>
            </a:r>
            <a:r>
              <a:rPr sz="1450" spc="-5" dirty="0">
                <a:latin typeface="Times New Roman"/>
                <a:cs typeface="Times New Roman"/>
              </a:rPr>
              <a:t> </a:t>
            </a:r>
            <a:r>
              <a:rPr sz="1450" spc="-5" dirty="0">
                <a:latin typeface="Arial"/>
                <a:cs typeface="Arial"/>
              </a:rPr>
              <a:t>s </a:t>
            </a:r>
            <a:r>
              <a:rPr sz="2350" spc="-310" dirty="0">
                <a:latin typeface="Symbol"/>
                <a:cs typeface="Symbol"/>
              </a:rPr>
              <a:t></a:t>
            </a:r>
            <a:r>
              <a:rPr sz="2350" spc="-310" dirty="0">
                <a:latin typeface="Times New Roman"/>
                <a:cs typeface="Times New Roman"/>
              </a:rPr>
              <a:t> </a:t>
            </a:r>
            <a:r>
              <a:rPr sz="1800" baseline="2314" dirty="0">
                <a:latin typeface="Arial"/>
                <a:cs typeface="Arial"/>
              </a:rPr>
              <a:t>is </a:t>
            </a:r>
            <a:r>
              <a:rPr sz="1800" spc="-7" baseline="2314" dirty="0">
                <a:latin typeface="Arial"/>
                <a:cs typeface="Arial"/>
              </a:rPr>
              <a:t>called the </a:t>
            </a:r>
            <a:r>
              <a:rPr sz="1800" u="sng" spc="-15" baseline="2314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within-class </a:t>
            </a:r>
            <a:r>
              <a:rPr sz="1800" u="sng" baseline="2314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scatter</a:t>
            </a:r>
            <a:r>
              <a:rPr sz="1800" baseline="2314" dirty="0">
                <a:latin typeface="Arial"/>
                <a:cs typeface="Arial"/>
              </a:rPr>
              <a:t> </a:t>
            </a:r>
            <a:r>
              <a:rPr sz="1800" spc="-7" baseline="2314" dirty="0">
                <a:latin typeface="Arial"/>
                <a:cs typeface="Arial"/>
              </a:rPr>
              <a:t>of the projected</a:t>
            </a:r>
            <a:r>
              <a:rPr sz="1800" spc="307" baseline="2314" dirty="0">
                <a:latin typeface="Arial"/>
                <a:cs typeface="Arial"/>
              </a:rPr>
              <a:t> </a:t>
            </a:r>
            <a:r>
              <a:rPr sz="1800" spc="-15" baseline="2314" dirty="0">
                <a:latin typeface="Arial"/>
                <a:cs typeface="Arial"/>
              </a:rPr>
              <a:t>examples</a:t>
            </a:r>
            <a:endParaRPr sz="1800" baseline="2314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511802" y="3275076"/>
            <a:ext cx="649605" cy="264795"/>
          </a:xfrm>
          <a:custGeom>
            <a:avLst/>
            <a:gdLst/>
            <a:ahLst/>
            <a:cxnLst/>
            <a:rect l="l" t="t" r="r" b="b"/>
            <a:pathLst>
              <a:path w="649604" h="264795">
                <a:moveTo>
                  <a:pt x="19050" y="0"/>
                </a:moveTo>
                <a:lnTo>
                  <a:pt x="19050" y="241553"/>
                </a:lnTo>
              </a:path>
              <a:path w="649604" h="264795">
                <a:moveTo>
                  <a:pt x="542544" y="0"/>
                </a:moveTo>
                <a:lnTo>
                  <a:pt x="542544" y="241553"/>
                </a:lnTo>
              </a:path>
              <a:path w="649604" h="264795">
                <a:moveTo>
                  <a:pt x="0" y="264413"/>
                </a:moveTo>
                <a:lnTo>
                  <a:pt x="649224" y="264413"/>
                </a:lnTo>
              </a:path>
            </a:pathLst>
          </a:custGeom>
          <a:ln w="75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4638537" y="3527057"/>
            <a:ext cx="467995" cy="2806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4290">
              <a:lnSpc>
                <a:spcPct val="100000"/>
              </a:lnSpc>
              <a:spcBef>
                <a:spcPts val="135"/>
              </a:spcBef>
              <a:tabLst>
                <a:tab pos="395605" algn="l"/>
              </a:tabLst>
            </a:pPr>
            <a:r>
              <a:rPr sz="800" spc="20" dirty="0">
                <a:latin typeface="Arial"/>
                <a:cs typeface="Arial"/>
              </a:rPr>
              <a:t>2	2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  <a:tabLst>
                <a:tab pos="381000" algn="l"/>
              </a:tabLst>
            </a:pPr>
            <a:r>
              <a:rPr sz="800" spc="20" dirty="0">
                <a:latin typeface="Arial"/>
                <a:cs typeface="Arial"/>
              </a:rPr>
              <a:t>1	2</a:t>
            </a:r>
            <a:endParaRPr sz="8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062972" y="3200926"/>
            <a:ext cx="85090" cy="1536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800" spc="20" dirty="0">
                <a:latin typeface="Arial"/>
                <a:cs typeface="Arial"/>
              </a:rPr>
              <a:t>2</a:t>
            </a:r>
            <a:endParaRPr sz="8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953240" y="3367801"/>
            <a:ext cx="85090" cy="1536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800" spc="20" dirty="0">
                <a:latin typeface="Arial"/>
                <a:cs typeface="Arial"/>
              </a:rPr>
              <a:t>2</a:t>
            </a:r>
            <a:endParaRPr sz="8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550148" y="3458665"/>
            <a:ext cx="480059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372745" algn="l"/>
              </a:tabLst>
            </a:pPr>
            <a:r>
              <a:rPr sz="1400" spc="20" dirty="0">
                <a:latin typeface="Arial"/>
                <a:cs typeface="Arial"/>
              </a:rPr>
              <a:t>~	</a:t>
            </a:r>
            <a:r>
              <a:rPr sz="1400" spc="-760" dirty="0">
                <a:latin typeface="Arial"/>
                <a:cs typeface="Arial"/>
              </a:rPr>
              <a:t>~</a:t>
            </a:r>
            <a:endParaRPr sz="14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540261" y="3175200"/>
            <a:ext cx="448309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328295" algn="l"/>
              </a:tabLst>
            </a:pPr>
            <a:r>
              <a:rPr sz="1400" spc="20" dirty="0">
                <a:latin typeface="Arial"/>
                <a:cs typeface="Arial"/>
              </a:rPr>
              <a:t>~	~</a:t>
            </a:r>
            <a:endParaRPr sz="14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557773" y="3532582"/>
            <a:ext cx="47752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" dirty="0">
                <a:latin typeface="Arial"/>
                <a:cs typeface="Arial"/>
              </a:rPr>
              <a:t>s </a:t>
            </a:r>
            <a:r>
              <a:rPr sz="1400" spc="20" dirty="0">
                <a:latin typeface="Symbol"/>
                <a:cs typeface="Symbol"/>
              </a:rPr>
              <a:t></a:t>
            </a:r>
            <a:r>
              <a:rPr sz="1400" spc="8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Arial"/>
                <a:cs typeface="Arial"/>
              </a:rPr>
              <a:t>s</a:t>
            </a:r>
            <a:endParaRPr sz="14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923541" y="3390093"/>
            <a:ext cx="107505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1400" spc="40" dirty="0">
                <a:latin typeface="Arial"/>
                <a:cs typeface="Arial"/>
              </a:rPr>
              <a:t>J(w) </a:t>
            </a:r>
            <a:r>
              <a:rPr sz="1400" spc="20" dirty="0">
                <a:latin typeface="Symbol"/>
                <a:cs typeface="Symbol"/>
              </a:rPr>
              <a:t>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2100" spc="-97" baseline="45634" dirty="0">
                <a:latin typeface="Arial"/>
                <a:cs typeface="Arial"/>
              </a:rPr>
              <a:t>µ</a:t>
            </a:r>
            <a:r>
              <a:rPr sz="1200" spc="-97" baseline="52083" dirty="0">
                <a:latin typeface="Arial"/>
                <a:cs typeface="Arial"/>
              </a:rPr>
              <a:t>1 </a:t>
            </a:r>
            <a:r>
              <a:rPr sz="2100" spc="30" baseline="45634" dirty="0">
                <a:latin typeface="Symbol"/>
                <a:cs typeface="Symbol"/>
              </a:rPr>
              <a:t></a:t>
            </a:r>
            <a:r>
              <a:rPr sz="2100" spc="120" baseline="45634" dirty="0">
                <a:latin typeface="Times New Roman"/>
                <a:cs typeface="Times New Roman"/>
              </a:rPr>
              <a:t> </a:t>
            </a:r>
            <a:r>
              <a:rPr sz="2100" spc="-1200" baseline="45634" dirty="0">
                <a:latin typeface="Arial"/>
                <a:cs typeface="Arial"/>
              </a:rPr>
              <a:t>µ</a:t>
            </a:r>
            <a:endParaRPr sz="2100" baseline="45634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842504" y="5957570"/>
            <a:ext cx="189865" cy="17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Arial"/>
                <a:cs typeface="Arial"/>
              </a:rPr>
              <a:t>x</a:t>
            </a:r>
            <a:r>
              <a:rPr sz="1050" baseline="-23809" dirty="0">
                <a:latin typeface="Arial"/>
                <a:cs typeface="Arial"/>
              </a:rPr>
              <a:t>1</a:t>
            </a:r>
            <a:endParaRPr sz="1050" baseline="-23809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5921502" y="4114800"/>
            <a:ext cx="2171700" cy="1866900"/>
          </a:xfrm>
          <a:custGeom>
            <a:avLst/>
            <a:gdLst/>
            <a:ahLst/>
            <a:cxnLst/>
            <a:rect l="l" t="t" r="r" b="b"/>
            <a:pathLst>
              <a:path w="2171700" h="1866900">
                <a:moveTo>
                  <a:pt x="2171700" y="1828800"/>
                </a:moveTo>
                <a:lnTo>
                  <a:pt x="2095500" y="1790700"/>
                </a:lnTo>
                <a:lnTo>
                  <a:pt x="2095500" y="1824228"/>
                </a:lnTo>
                <a:lnTo>
                  <a:pt x="42672" y="1824228"/>
                </a:lnTo>
                <a:lnTo>
                  <a:pt x="42672" y="76200"/>
                </a:lnTo>
                <a:lnTo>
                  <a:pt x="76200" y="76200"/>
                </a:lnTo>
                <a:lnTo>
                  <a:pt x="38100" y="0"/>
                </a:lnTo>
                <a:lnTo>
                  <a:pt x="0" y="76200"/>
                </a:lnTo>
                <a:lnTo>
                  <a:pt x="33528" y="76200"/>
                </a:lnTo>
                <a:lnTo>
                  <a:pt x="33528" y="1826514"/>
                </a:lnTo>
                <a:lnTo>
                  <a:pt x="33528" y="1831086"/>
                </a:lnTo>
                <a:lnTo>
                  <a:pt x="35052" y="1833372"/>
                </a:lnTo>
                <a:lnTo>
                  <a:pt x="40386" y="1833372"/>
                </a:lnTo>
                <a:lnTo>
                  <a:pt x="2095500" y="1833372"/>
                </a:lnTo>
                <a:lnTo>
                  <a:pt x="2095500" y="1866900"/>
                </a:lnTo>
                <a:lnTo>
                  <a:pt x="2113026" y="1858137"/>
                </a:lnTo>
                <a:lnTo>
                  <a:pt x="2171700" y="182880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5785103" y="4144010"/>
            <a:ext cx="189865" cy="17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Arial"/>
                <a:cs typeface="Arial"/>
              </a:rPr>
              <a:t>x</a:t>
            </a:r>
            <a:r>
              <a:rPr sz="1050" baseline="-23809" dirty="0">
                <a:latin typeface="Arial"/>
                <a:cs typeface="Arial"/>
              </a:rPr>
              <a:t>2</a:t>
            </a:r>
            <a:endParaRPr sz="1050" baseline="-23809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535673" y="4528820"/>
            <a:ext cx="198755" cy="17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latin typeface="Symbol"/>
                <a:cs typeface="Symbol"/>
              </a:rPr>
              <a:t></a:t>
            </a:r>
            <a:r>
              <a:rPr sz="1050" spc="-7" baseline="-23809" dirty="0">
                <a:latin typeface="Arial"/>
                <a:cs typeface="Arial"/>
              </a:rPr>
              <a:t>1</a:t>
            </a:r>
            <a:endParaRPr sz="1050" baseline="-23809">
              <a:latin typeface="Arial"/>
              <a:cs typeface="Arial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6113335" y="4470129"/>
            <a:ext cx="2131060" cy="661035"/>
            <a:chOff x="6113335" y="4470129"/>
            <a:chExt cx="2131060" cy="661035"/>
          </a:xfrm>
        </p:grpSpPr>
        <p:sp>
          <p:nvSpPr>
            <p:cNvPr id="31" name="object 31"/>
            <p:cNvSpPr/>
            <p:nvPr/>
          </p:nvSpPr>
          <p:spPr>
            <a:xfrm>
              <a:off x="6118097" y="4474891"/>
              <a:ext cx="1207135" cy="346710"/>
            </a:xfrm>
            <a:custGeom>
              <a:avLst/>
              <a:gdLst/>
              <a:ahLst/>
              <a:cxnLst/>
              <a:rect l="l" t="t" r="r" b="b"/>
              <a:pathLst>
                <a:path w="1207134" h="346710">
                  <a:moveTo>
                    <a:pt x="582168" y="22432"/>
                  </a:moveTo>
                  <a:lnTo>
                    <a:pt x="511841" y="33424"/>
                  </a:lnTo>
                  <a:lnTo>
                    <a:pt x="444190" y="46034"/>
                  </a:lnTo>
                  <a:lnTo>
                    <a:pt x="379652" y="60083"/>
                  </a:lnTo>
                  <a:lnTo>
                    <a:pt x="318662" y="75394"/>
                  </a:lnTo>
                  <a:lnTo>
                    <a:pt x="261658" y="91788"/>
                  </a:lnTo>
                  <a:lnTo>
                    <a:pt x="209076" y="109087"/>
                  </a:lnTo>
                  <a:lnTo>
                    <a:pt x="161353" y="127112"/>
                  </a:lnTo>
                  <a:lnTo>
                    <a:pt x="118925" y="145685"/>
                  </a:lnTo>
                  <a:lnTo>
                    <a:pt x="82228" y="164628"/>
                  </a:lnTo>
                  <a:lnTo>
                    <a:pt x="27776" y="202911"/>
                  </a:lnTo>
                  <a:lnTo>
                    <a:pt x="1490" y="240534"/>
                  </a:lnTo>
                  <a:lnTo>
                    <a:pt x="0" y="258652"/>
                  </a:lnTo>
                  <a:lnTo>
                    <a:pt x="6476" y="275766"/>
                  </a:lnTo>
                  <a:lnTo>
                    <a:pt x="42190" y="304768"/>
                  </a:lnTo>
                  <a:lnTo>
                    <a:pt x="105129" y="326493"/>
                  </a:lnTo>
                  <a:lnTo>
                    <a:pt x="145637" y="334510"/>
                  </a:lnTo>
                  <a:lnTo>
                    <a:pt x="191547" y="340567"/>
                  </a:lnTo>
                  <a:lnTo>
                    <a:pt x="242391" y="344618"/>
                  </a:lnTo>
                  <a:lnTo>
                    <a:pt x="297700" y="346616"/>
                  </a:lnTo>
                  <a:lnTo>
                    <a:pt x="357006" y="346515"/>
                  </a:lnTo>
                  <a:lnTo>
                    <a:pt x="419842" y="344268"/>
                  </a:lnTo>
                  <a:lnTo>
                    <a:pt x="485738" y="339828"/>
                  </a:lnTo>
                  <a:lnTo>
                    <a:pt x="554226" y="333149"/>
                  </a:lnTo>
                  <a:lnTo>
                    <a:pt x="624840" y="324184"/>
                  </a:lnTo>
                  <a:lnTo>
                    <a:pt x="695015" y="313192"/>
                  </a:lnTo>
                  <a:lnTo>
                    <a:pt x="762537" y="300582"/>
                  </a:lnTo>
                  <a:lnTo>
                    <a:pt x="826971" y="286532"/>
                  </a:lnTo>
                  <a:lnTo>
                    <a:pt x="887878" y="271222"/>
                  </a:lnTo>
                  <a:lnTo>
                    <a:pt x="944824" y="254828"/>
                  </a:lnTo>
                  <a:lnTo>
                    <a:pt x="997371" y="237529"/>
                  </a:lnTo>
                  <a:lnTo>
                    <a:pt x="1045082" y="219504"/>
                  </a:lnTo>
                  <a:lnTo>
                    <a:pt x="1087522" y="200931"/>
                  </a:lnTo>
                  <a:lnTo>
                    <a:pt x="1124254" y="181988"/>
                  </a:lnTo>
                  <a:lnTo>
                    <a:pt x="1178846" y="143705"/>
                  </a:lnTo>
                  <a:lnTo>
                    <a:pt x="1205366" y="106082"/>
                  </a:lnTo>
                  <a:lnTo>
                    <a:pt x="1207007" y="87964"/>
                  </a:lnTo>
                  <a:lnTo>
                    <a:pt x="1200379" y="70850"/>
                  </a:lnTo>
                  <a:lnTo>
                    <a:pt x="1164432" y="41847"/>
                  </a:lnTo>
                  <a:lnTo>
                    <a:pt x="1101354" y="20123"/>
                  </a:lnTo>
                  <a:lnTo>
                    <a:pt x="1060810" y="12106"/>
                  </a:lnTo>
                  <a:lnTo>
                    <a:pt x="1014888" y="6049"/>
                  </a:lnTo>
                  <a:lnTo>
                    <a:pt x="964056" y="1998"/>
                  </a:lnTo>
                  <a:lnTo>
                    <a:pt x="908782" y="0"/>
                  </a:lnTo>
                  <a:lnTo>
                    <a:pt x="849534" y="101"/>
                  </a:lnTo>
                  <a:lnTo>
                    <a:pt x="786780" y="2348"/>
                  </a:lnTo>
                  <a:lnTo>
                    <a:pt x="720989" y="6788"/>
                  </a:lnTo>
                  <a:lnTo>
                    <a:pt x="652629" y="13467"/>
                  </a:lnTo>
                  <a:lnTo>
                    <a:pt x="582168" y="22432"/>
                  </a:lnTo>
                  <a:close/>
                </a:path>
              </a:pathLst>
            </a:custGeom>
            <a:ln w="9525">
              <a:solidFill>
                <a:srgbClr val="FF010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687121" y="4613719"/>
              <a:ext cx="64389" cy="6438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032497" y="4779691"/>
              <a:ext cx="1207135" cy="346710"/>
            </a:xfrm>
            <a:custGeom>
              <a:avLst/>
              <a:gdLst/>
              <a:ahLst/>
              <a:cxnLst/>
              <a:rect l="l" t="t" r="r" b="b"/>
              <a:pathLst>
                <a:path w="1207134" h="346710">
                  <a:moveTo>
                    <a:pt x="582168" y="22432"/>
                  </a:moveTo>
                  <a:lnTo>
                    <a:pt x="511841" y="33424"/>
                  </a:lnTo>
                  <a:lnTo>
                    <a:pt x="444190" y="46034"/>
                  </a:lnTo>
                  <a:lnTo>
                    <a:pt x="379652" y="60083"/>
                  </a:lnTo>
                  <a:lnTo>
                    <a:pt x="318662" y="75394"/>
                  </a:lnTo>
                  <a:lnTo>
                    <a:pt x="261658" y="91788"/>
                  </a:lnTo>
                  <a:lnTo>
                    <a:pt x="209076" y="109087"/>
                  </a:lnTo>
                  <a:lnTo>
                    <a:pt x="161353" y="127112"/>
                  </a:lnTo>
                  <a:lnTo>
                    <a:pt x="118925" y="145685"/>
                  </a:lnTo>
                  <a:lnTo>
                    <a:pt x="82228" y="164628"/>
                  </a:lnTo>
                  <a:lnTo>
                    <a:pt x="27776" y="202911"/>
                  </a:lnTo>
                  <a:lnTo>
                    <a:pt x="1490" y="240534"/>
                  </a:lnTo>
                  <a:lnTo>
                    <a:pt x="0" y="258652"/>
                  </a:lnTo>
                  <a:lnTo>
                    <a:pt x="6476" y="275766"/>
                  </a:lnTo>
                  <a:lnTo>
                    <a:pt x="42190" y="304768"/>
                  </a:lnTo>
                  <a:lnTo>
                    <a:pt x="105129" y="326493"/>
                  </a:lnTo>
                  <a:lnTo>
                    <a:pt x="145637" y="334510"/>
                  </a:lnTo>
                  <a:lnTo>
                    <a:pt x="191547" y="340567"/>
                  </a:lnTo>
                  <a:lnTo>
                    <a:pt x="242391" y="344618"/>
                  </a:lnTo>
                  <a:lnTo>
                    <a:pt x="297700" y="346616"/>
                  </a:lnTo>
                  <a:lnTo>
                    <a:pt x="357006" y="346515"/>
                  </a:lnTo>
                  <a:lnTo>
                    <a:pt x="419842" y="344268"/>
                  </a:lnTo>
                  <a:lnTo>
                    <a:pt x="485738" y="339828"/>
                  </a:lnTo>
                  <a:lnTo>
                    <a:pt x="554226" y="333149"/>
                  </a:lnTo>
                  <a:lnTo>
                    <a:pt x="624840" y="324184"/>
                  </a:lnTo>
                  <a:lnTo>
                    <a:pt x="695015" y="313192"/>
                  </a:lnTo>
                  <a:lnTo>
                    <a:pt x="762537" y="300582"/>
                  </a:lnTo>
                  <a:lnTo>
                    <a:pt x="826971" y="286532"/>
                  </a:lnTo>
                  <a:lnTo>
                    <a:pt x="887878" y="271222"/>
                  </a:lnTo>
                  <a:lnTo>
                    <a:pt x="944824" y="254828"/>
                  </a:lnTo>
                  <a:lnTo>
                    <a:pt x="997371" y="237529"/>
                  </a:lnTo>
                  <a:lnTo>
                    <a:pt x="1045082" y="219504"/>
                  </a:lnTo>
                  <a:lnTo>
                    <a:pt x="1087522" y="200931"/>
                  </a:lnTo>
                  <a:lnTo>
                    <a:pt x="1124254" y="181988"/>
                  </a:lnTo>
                  <a:lnTo>
                    <a:pt x="1178846" y="143705"/>
                  </a:lnTo>
                  <a:lnTo>
                    <a:pt x="1205366" y="106082"/>
                  </a:lnTo>
                  <a:lnTo>
                    <a:pt x="1207007" y="87964"/>
                  </a:lnTo>
                  <a:lnTo>
                    <a:pt x="1200379" y="70850"/>
                  </a:lnTo>
                  <a:lnTo>
                    <a:pt x="1164432" y="41847"/>
                  </a:lnTo>
                  <a:lnTo>
                    <a:pt x="1101354" y="20123"/>
                  </a:lnTo>
                  <a:lnTo>
                    <a:pt x="1060810" y="12106"/>
                  </a:lnTo>
                  <a:lnTo>
                    <a:pt x="1014888" y="6049"/>
                  </a:lnTo>
                  <a:lnTo>
                    <a:pt x="964056" y="1998"/>
                  </a:lnTo>
                  <a:lnTo>
                    <a:pt x="908782" y="0"/>
                  </a:lnTo>
                  <a:lnTo>
                    <a:pt x="849534" y="101"/>
                  </a:lnTo>
                  <a:lnTo>
                    <a:pt x="786780" y="2348"/>
                  </a:lnTo>
                  <a:lnTo>
                    <a:pt x="720989" y="6788"/>
                  </a:lnTo>
                  <a:lnTo>
                    <a:pt x="652629" y="13467"/>
                  </a:lnTo>
                  <a:lnTo>
                    <a:pt x="582168" y="22432"/>
                  </a:lnTo>
                  <a:close/>
                </a:path>
              </a:pathLst>
            </a:custGeom>
            <a:ln w="9525">
              <a:solidFill>
                <a:srgbClr val="3434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601521" y="4918519"/>
              <a:ext cx="64389" cy="6438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7443469" y="4841240"/>
            <a:ext cx="99060" cy="17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Symbol"/>
                <a:cs typeface="Symbol"/>
              </a:rPr>
              <a:t></a:t>
            </a:r>
            <a:endParaRPr sz="1000">
              <a:latin typeface="Symbol"/>
              <a:cs typeface="Symbo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515859" y="4917440"/>
            <a:ext cx="75565" cy="132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dirty="0">
                <a:latin typeface="Arial"/>
                <a:cs typeface="Arial"/>
              </a:rPr>
              <a:t>2</a:t>
            </a:r>
            <a:endParaRPr sz="700">
              <a:latin typeface="Arial"/>
              <a:cs typeface="Arial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5429059" y="4173283"/>
            <a:ext cx="3034030" cy="1775460"/>
            <a:chOff x="5429059" y="4173283"/>
            <a:chExt cx="3034030" cy="1775460"/>
          </a:xfrm>
        </p:grpSpPr>
        <p:sp>
          <p:nvSpPr>
            <p:cNvPr id="38" name="object 38"/>
            <p:cNvSpPr/>
            <p:nvPr/>
          </p:nvSpPr>
          <p:spPr>
            <a:xfrm>
              <a:off x="5703569" y="4178046"/>
              <a:ext cx="256540" cy="1765935"/>
            </a:xfrm>
            <a:custGeom>
              <a:avLst/>
              <a:gdLst/>
              <a:ahLst/>
              <a:cxnLst/>
              <a:rect l="l" t="t" r="r" b="b"/>
              <a:pathLst>
                <a:path w="256539" h="1765935">
                  <a:moveTo>
                    <a:pt x="0" y="0"/>
                  </a:moveTo>
                  <a:lnTo>
                    <a:pt x="256032" y="1765553"/>
                  </a:lnTo>
                </a:path>
              </a:pathLst>
            </a:custGeom>
            <a:ln w="9525">
              <a:solidFill>
                <a:srgbClr val="01010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5433821" y="4497324"/>
              <a:ext cx="2214880" cy="919480"/>
            </a:xfrm>
            <a:custGeom>
              <a:avLst/>
              <a:gdLst/>
              <a:ahLst/>
              <a:cxnLst/>
              <a:rect l="l" t="t" r="r" b="b"/>
              <a:pathLst>
                <a:path w="2214879" h="919479">
                  <a:moveTo>
                    <a:pt x="155448" y="163829"/>
                  </a:moveTo>
                  <a:lnTo>
                    <a:pt x="1277874" y="0"/>
                  </a:lnTo>
                </a:path>
                <a:path w="2214879" h="919479">
                  <a:moveTo>
                    <a:pt x="204977" y="461772"/>
                  </a:moveTo>
                  <a:lnTo>
                    <a:pt x="1322831" y="300227"/>
                  </a:lnTo>
                </a:path>
                <a:path w="2214879" h="919479">
                  <a:moveTo>
                    <a:pt x="0" y="621030"/>
                  </a:moveTo>
                  <a:lnTo>
                    <a:pt x="2170176" y="306324"/>
                  </a:lnTo>
                </a:path>
                <a:path w="2214879" h="919479">
                  <a:moveTo>
                    <a:pt x="52577" y="918972"/>
                  </a:moveTo>
                  <a:lnTo>
                    <a:pt x="2214372" y="605027"/>
                  </a:lnTo>
                </a:path>
              </a:pathLst>
            </a:custGeom>
            <a:ln w="9525">
              <a:solidFill>
                <a:srgbClr val="010101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720077" y="4408170"/>
              <a:ext cx="1738630" cy="543560"/>
            </a:xfrm>
            <a:custGeom>
              <a:avLst/>
              <a:gdLst/>
              <a:ahLst/>
              <a:cxnLst/>
              <a:rect l="l" t="t" r="r" b="b"/>
              <a:pathLst>
                <a:path w="1738629" h="543560">
                  <a:moveTo>
                    <a:pt x="911351" y="543305"/>
                  </a:moveTo>
                  <a:lnTo>
                    <a:pt x="1738122" y="422909"/>
                  </a:lnTo>
                </a:path>
                <a:path w="1738629" h="543560">
                  <a:moveTo>
                    <a:pt x="0" y="241553"/>
                  </a:moveTo>
                  <a:lnTo>
                    <a:pt x="1661922" y="0"/>
                  </a:lnTo>
                </a:path>
              </a:pathLst>
            </a:custGeom>
            <a:ln w="9525">
              <a:solidFill>
                <a:srgbClr val="010101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8279129" y="4419600"/>
              <a:ext cx="115570" cy="422275"/>
            </a:xfrm>
            <a:custGeom>
              <a:avLst/>
              <a:gdLst/>
              <a:ahLst/>
              <a:cxnLst/>
              <a:rect l="l" t="t" r="r" b="b"/>
              <a:pathLst>
                <a:path w="115570" h="422275">
                  <a:moveTo>
                    <a:pt x="75438" y="70103"/>
                  </a:moveTo>
                  <a:lnTo>
                    <a:pt x="26670" y="0"/>
                  </a:lnTo>
                  <a:lnTo>
                    <a:pt x="0" y="80772"/>
                  </a:lnTo>
                  <a:lnTo>
                    <a:pt x="30479" y="76461"/>
                  </a:lnTo>
                  <a:lnTo>
                    <a:pt x="30479" y="60960"/>
                  </a:lnTo>
                  <a:lnTo>
                    <a:pt x="32766" y="58674"/>
                  </a:lnTo>
                  <a:lnTo>
                    <a:pt x="35051" y="57912"/>
                  </a:lnTo>
                  <a:lnTo>
                    <a:pt x="38100" y="57912"/>
                  </a:lnTo>
                  <a:lnTo>
                    <a:pt x="40386" y="59436"/>
                  </a:lnTo>
                  <a:lnTo>
                    <a:pt x="40386" y="62484"/>
                  </a:lnTo>
                  <a:lnTo>
                    <a:pt x="42191" y="74805"/>
                  </a:lnTo>
                  <a:lnTo>
                    <a:pt x="75438" y="70103"/>
                  </a:lnTo>
                  <a:close/>
                </a:path>
                <a:path w="115570" h="422275">
                  <a:moveTo>
                    <a:pt x="42191" y="74805"/>
                  </a:moveTo>
                  <a:lnTo>
                    <a:pt x="40386" y="62484"/>
                  </a:lnTo>
                  <a:lnTo>
                    <a:pt x="40386" y="59436"/>
                  </a:lnTo>
                  <a:lnTo>
                    <a:pt x="38100" y="57912"/>
                  </a:lnTo>
                  <a:lnTo>
                    <a:pt x="35051" y="57912"/>
                  </a:lnTo>
                  <a:lnTo>
                    <a:pt x="32766" y="58674"/>
                  </a:lnTo>
                  <a:lnTo>
                    <a:pt x="30479" y="60960"/>
                  </a:lnTo>
                  <a:lnTo>
                    <a:pt x="31242" y="63246"/>
                  </a:lnTo>
                  <a:lnTo>
                    <a:pt x="33118" y="76088"/>
                  </a:lnTo>
                  <a:lnTo>
                    <a:pt x="42191" y="74805"/>
                  </a:lnTo>
                  <a:close/>
                </a:path>
                <a:path w="115570" h="422275">
                  <a:moveTo>
                    <a:pt x="33118" y="76088"/>
                  </a:moveTo>
                  <a:lnTo>
                    <a:pt x="31242" y="63246"/>
                  </a:lnTo>
                  <a:lnTo>
                    <a:pt x="30479" y="60960"/>
                  </a:lnTo>
                  <a:lnTo>
                    <a:pt x="30479" y="76461"/>
                  </a:lnTo>
                  <a:lnTo>
                    <a:pt x="33118" y="76088"/>
                  </a:lnTo>
                  <a:close/>
                </a:path>
                <a:path w="115570" h="422275">
                  <a:moveTo>
                    <a:pt x="81938" y="346060"/>
                  </a:moveTo>
                  <a:lnTo>
                    <a:pt x="42191" y="74805"/>
                  </a:lnTo>
                  <a:lnTo>
                    <a:pt x="33118" y="76088"/>
                  </a:lnTo>
                  <a:lnTo>
                    <a:pt x="72765" y="347357"/>
                  </a:lnTo>
                  <a:lnTo>
                    <a:pt x="81938" y="346060"/>
                  </a:lnTo>
                  <a:close/>
                </a:path>
                <a:path w="115570" h="422275">
                  <a:moveTo>
                    <a:pt x="84581" y="416671"/>
                  </a:moveTo>
                  <a:lnTo>
                    <a:pt x="84581" y="361188"/>
                  </a:lnTo>
                  <a:lnTo>
                    <a:pt x="82296" y="363474"/>
                  </a:lnTo>
                  <a:lnTo>
                    <a:pt x="80010" y="364236"/>
                  </a:lnTo>
                  <a:lnTo>
                    <a:pt x="77724" y="364236"/>
                  </a:lnTo>
                  <a:lnTo>
                    <a:pt x="74675" y="362712"/>
                  </a:lnTo>
                  <a:lnTo>
                    <a:pt x="74675" y="360425"/>
                  </a:lnTo>
                  <a:lnTo>
                    <a:pt x="72765" y="347357"/>
                  </a:lnTo>
                  <a:lnTo>
                    <a:pt x="39624" y="352044"/>
                  </a:lnTo>
                  <a:lnTo>
                    <a:pt x="84581" y="416671"/>
                  </a:lnTo>
                  <a:close/>
                </a:path>
                <a:path w="115570" h="422275">
                  <a:moveTo>
                    <a:pt x="84581" y="361188"/>
                  </a:moveTo>
                  <a:lnTo>
                    <a:pt x="83820" y="358901"/>
                  </a:lnTo>
                  <a:lnTo>
                    <a:pt x="81938" y="346060"/>
                  </a:lnTo>
                  <a:lnTo>
                    <a:pt x="72765" y="347357"/>
                  </a:lnTo>
                  <a:lnTo>
                    <a:pt x="74675" y="360425"/>
                  </a:lnTo>
                  <a:lnTo>
                    <a:pt x="74675" y="362712"/>
                  </a:lnTo>
                  <a:lnTo>
                    <a:pt x="77724" y="364236"/>
                  </a:lnTo>
                  <a:lnTo>
                    <a:pt x="80010" y="364236"/>
                  </a:lnTo>
                  <a:lnTo>
                    <a:pt x="82296" y="363474"/>
                  </a:lnTo>
                  <a:lnTo>
                    <a:pt x="84581" y="361188"/>
                  </a:lnTo>
                  <a:close/>
                </a:path>
                <a:path w="115570" h="422275">
                  <a:moveTo>
                    <a:pt x="115062" y="341375"/>
                  </a:moveTo>
                  <a:lnTo>
                    <a:pt x="81938" y="346060"/>
                  </a:lnTo>
                  <a:lnTo>
                    <a:pt x="83820" y="358901"/>
                  </a:lnTo>
                  <a:lnTo>
                    <a:pt x="84581" y="361188"/>
                  </a:lnTo>
                  <a:lnTo>
                    <a:pt x="84581" y="416671"/>
                  </a:lnTo>
                  <a:lnTo>
                    <a:pt x="88392" y="422148"/>
                  </a:lnTo>
                  <a:lnTo>
                    <a:pt x="115062" y="341375"/>
                  </a:lnTo>
                  <a:close/>
                </a:path>
              </a:pathLst>
            </a:custGeom>
            <a:solidFill>
              <a:srgbClr val="0101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/>
          <p:nvPr/>
        </p:nvSpPr>
        <p:spPr>
          <a:xfrm>
            <a:off x="5503926" y="5410200"/>
            <a:ext cx="75437" cy="15773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438394" y="4950714"/>
            <a:ext cx="75437" cy="15468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656326" y="4953000"/>
            <a:ext cx="75437" cy="15773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589270" y="4491990"/>
            <a:ext cx="75437" cy="15468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>
            <a:spLocks noGrp="1"/>
          </p:cNvSpPr>
          <p:nvPr>
            <p:ph type="sldNum" sz="quarter" idx="4294967295"/>
          </p:nvPr>
        </p:nvSpPr>
        <p:spPr>
          <a:xfrm>
            <a:off x="8442958" y="6376363"/>
            <a:ext cx="190500" cy="139065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spc="-5" dirty="0"/>
              <a:t>12</a:t>
            </a:fld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4965932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/>
          </p:cNvSpPr>
          <p:nvPr/>
        </p:nvSpPr>
        <p:spPr>
          <a:xfrm>
            <a:off x="612901" y="268477"/>
            <a:ext cx="7118984" cy="4216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US" sz="2600" spc="-5" smtClean="0"/>
              <a:t>Linear Discriminant Analysis, two-classes</a:t>
            </a:r>
            <a:r>
              <a:rPr lang="en-US" sz="2600" spc="70" smtClean="0"/>
              <a:t> </a:t>
            </a:r>
            <a:r>
              <a:rPr lang="en-US" sz="2600" spc="-5" smtClean="0"/>
              <a:t>(4)</a:t>
            </a:r>
            <a:endParaRPr lang="en-US" sz="2600"/>
          </a:p>
        </p:txBody>
      </p:sp>
      <p:sp>
        <p:nvSpPr>
          <p:cNvPr id="3" name="object 57"/>
          <p:cNvSpPr txBox="1">
            <a:spLocks noGrp="1"/>
          </p:cNvSpPr>
          <p:nvPr>
            <p:ph type="sldNum" sz="quarter" idx="4294967295"/>
          </p:nvPr>
        </p:nvSpPr>
        <p:spPr>
          <a:xfrm>
            <a:off x="8442958" y="6376363"/>
            <a:ext cx="190500" cy="139065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spc="-5" dirty="0"/>
              <a:t>13</a:t>
            </a:fld>
            <a:endParaRPr spc="-5" dirty="0"/>
          </a:p>
        </p:txBody>
      </p:sp>
      <p:sp>
        <p:nvSpPr>
          <p:cNvPr id="4" name="object 3"/>
          <p:cNvSpPr txBox="1"/>
          <p:nvPr/>
        </p:nvSpPr>
        <p:spPr>
          <a:xfrm>
            <a:off x="957325" y="820623"/>
            <a:ext cx="7623809" cy="539115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40"/>
              </a:spcBef>
              <a:tabLst>
                <a:tab pos="238125" algn="l"/>
              </a:tabLst>
            </a:pPr>
            <a:r>
              <a:rPr sz="700" b="0" dirty="0">
                <a:latin typeface="Marlett"/>
                <a:cs typeface="Marlett"/>
              </a:rPr>
              <a:t></a:t>
            </a:r>
            <a:r>
              <a:rPr sz="700" dirty="0">
                <a:latin typeface="Times New Roman"/>
                <a:cs typeface="Times New Roman"/>
              </a:rPr>
              <a:t>	</a:t>
            </a:r>
            <a:r>
              <a:rPr sz="1400" spc="-5" dirty="0">
                <a:latin typeface="Arial"/>
                <a:cs typeface="Arial"/>
              </a:rPr>
              <a:t>In order to find the optimum </a:t>
            </a:r>
            <a:r>
              <a:rPr sz="1400" spc="-10" dirty="0">
                <a:latin typeface="Arial"/>
                <a:cs typeface="Arial"/>
              </a:rPr>
              <a:t>projection </a:t>
            </a:r>
            <a:r>
              <a:rPr sz="1400" spc="-5" dirty="0">
                <a:latin typeface="Arial"/>
                <a:cs typeface="Arial"/>
              </a:rPr>
              <a:t>w*, we need to </a:t>
            </a:r>
            <a:r>
              <a:rPr sz="1400" spc="-10" dirty="0">
                <a:latin typeface="Arial"/>
                <a:cs typeface="Arial"/>
              </a:rPr>
              <a:t>express </a:t>
            </a:r>
            <a:r>
              <a:rPr sz="1400" spc="-5" dirty="0">
                <a:latin typeface="Arial"/>
                <a:cs typeface="Arial"/>
              </a:rPr>
              <a:t>J(w) as an </a:t>
            </a:r>
            <a:r>
              <a:rPr sz="1400" spc="-10" dirty="0">
                <a:latin typeface="Arial"/>
                <a:cs typeface="Arial"/>
              </a:rPr>
              <a:t>explicit function </a:t>
            </a:r>
            <a:r>
              <a:rPr sz="1400" spc="-5" dirty="0">
                <a:latin typeface="Arial"/>
                <a:cs typeface="Arial"/>
              </a:rPr>
              <a:t>of</a:t>
            </a:r>
            <a:r>
              <a:rPr sz="1400" spc="14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w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45"/>
              </a:spcBef>
              <a:tabLst>
                <a:tab pos="238125" algn="l"/>
              </a:tabLst>
            </a:pPr>
            <a:r>
              <a:rPr sz="700" b="0" dirty="0">
                <a:latin typeface="Marlett"/>
                <a:cs typeface="Marlett"/>
              </a:rPr>
              <a:t></a:t>
            </a:r>
            <a:r>
              <a:rPr sz="700" dirty="0">
                <a:latin typeface="Times New Roman"/>
                <a:cs typeface="Times New Roman"/>
              </a:rPr>
              <a:t>	</a:t>
            </a:r>
            <a:r>
              <a:rPr sz="1400" dirty="0">
                <a:latin typeface="Arial"/>
                <a:cs typeface="Arial"/>
              </a:rPr>
              <a:t>We </a:t>
            </a:r>
            <a:r>
              <a:rPr sz="1400" spc="-10" dirty="0">
                <a:latin typeface="Arial"/>
                <a:cs typeface="Arial"/>
              </a:rPr>
              <a:t>define </a:t>
            </a:r>
            <a:r>
              <a:rPr sz="1400" spc="-5" dirty="0">
                <a:latin typeface="Arial"/>
                <a:cs typeface="Arial"/>
              </a:rPr>
              <a:t>a </a:t>
            </a:r>
            <a:r>
              <a:rPr sz="1400" spc="-10" dirty="0">
                <a:latin typeface="Arial"/>
                <a:cs typeface="Arial"/>
              </a:rPr>
              <a:t>measure </a:t>
            </a:r>
            <a:r>
              <a:rPr sz="1400" spc="-5" dirty="0">
                <a:latin typeface="Arial"/>
                <a:cs typeface="Arial"/>
              </a:rPr>
              <a:t>of the scatter in multivariate </a:t>
            </a:r>
            <a:r>
              <a:rPr sz="1400" spc="-10" dirty="0">
                <a:latin typeface="Arial"/>
                <a:cs typeface="Arial"/>
              </a:rPr>
              <a:t>feature space </a:t>
            </a:r>
            <a:r>
              <a:rPr sz="1400" b="1" spc="-5" dirty="0">
                <a:latin typeface="Arial"/>
                <a:cs typeface="Arial"/>
              </a:rPr>
              <a:t>x</a:t>
            </a:r>
            <a:r>
              <a:rPr sz="1400" spc="-5" dirty="0">
                <a:latin typeface="Arial"/>
                <a:cs typeface="Arial"/>
              </a:rPr>
              <a:t>, which are </a:t>
            </a:r>
            <a:r>
              <a:rPr sz="1400" u="sng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scatter</a:t>
            </a:r>
            <a:r>
              <a:rPr sz="1400" u="sng" spc="1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400" u="sng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matrices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4"/>
          <p:cNvSpPr txBox="1"/>
          <p:nvPr/>
        </p:nvSpPr>
        <p:spPr>
          <a:xfrm>
            <a:off x="931925" y="2210001"/>
            <a:ext cx="7333615" cy="71374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377825">
              <a:lnSpc>
                <a:spcPct val="100000"/>
              </a:lnSpc>
              <a:spcBef>
                <a:spcPts val="385"/>
              </a:spcBef>
              <a:tabLst>
                <a:tab pos="601345" algn="l"/>
              </a:tabLst>
            </a:pPr>
            <a:r>
              <a:rPr sz="600" b="0" dirty="0">
                <a:latin typeface="Marlett"/>
                <a:cs typeface="Marlett"/>
              </a:rPr>
              <a:t></a:t>
            </a:r>
            <a:r>
              <a:rPr sz="600" dirty="0">
                <a:latin typeface="Times New Roman"/>
                <a:cs typeface="Times New Roman"/>
              </a:rPr>
              <a:t>	</a:t>
            </a:r>
            <a:r>
              <a:rPr sz="1200" spc="-10" dirty="0">
                <a:latin typeface="Arial"/>
                <a:cs typeface="Arial"/>
              </a:rPr>
              <a:t>where </a:t>
            </a:r>
            <a:r>
              <a:rPr sz="1200" spc="5" dirty="0">
                <a:latin typeface="Arial"/>
                <a:cs typeface="Arial"/>
              </a:rPr>
              <a:t>S</a:t>
            </a:r>
            <a:r>
              <a:rPr sz="1200" spc="7" baseline="-20833" dirty="0">
                <a:latin typeface="Arial"/>
                <a:cs typeface="Arial"/>
              </a:rPr>
              <a:t>W </a:t>
            </a:r>
            <a:r>
              <a:rPr sz="1200" spc="-5" dirty="0">
                <a:latin typeface="Arial"/>
                <a:cs typeface="Arial"/>
              </a:rPr>
              <a:t>is called the </a:t>
            </a:r>
            <a:r>
              <a:rPr sz="12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within-class </a:t>
            </a:r>
            <a:r>
              <a:rPr sz="12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scatter</a:t>
            </a:r>
            <a:r>
              <a:rPr sz="1200" b="1" u="heavy" spc="-9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2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matrix</a:t>
            </a:r>
            <a:endParaRPr sz="1200" dirty="0">
              <a:latin typeface="Arial"/>
              <a:cs typeface="Arial"/>
            </a:endParaRPr>
          </a:p>
          <a:p>
            <a:pPr marL="263525" marR="30480" indent="-226060">
              <a:lnSpc>
                <a:spcPct val="100000"/>
              </a:lnSpc>
              <a:spcBef>
                <a:spcPts val="335"/>
              </a:spcBef>
              <a:tabLst>
                <a:tab pos="263525" algn="l"/>
              </a:tabLst>
            </a:pPr>
            <a:r>
              <a:rPr sz="700" b="0" dirty="0">
                <a:latin typeface="Marlett"/>
                <a:cs typeface="Marlett"/>
              </a:rPr>
              <a:t></a:t>
            </a:r>
            <a:r>
              <a:rPr sz="700" dirty="0">
                <a:latin typeface="Times New Roman"/>
                <a:cs typeface="Times New Roman"/>
              </a:rPr>
              <a:t>	</a:t>
            </a:r>
            <a:r>
              <a:rPr sz="1400" spc="-5" dirty="0">
                <a:latin typeface="Arial"/>
                <a:cs typeface="Arial"/>
              </a:rPr>
              <a:t>The </a:t>
            </a:r>
            <a:r>
              <a:rPr sz="1400" spc="-10" dirty="0">
                <a:latin typeface="Arial"/>
                <a:cs typeface="Arial"/>
              </a:rPr>
              <a:t>scatter </a:t>
            </a:r>
            <a:r>
              <a:rPr sz="1400" spc="-5" dirty="0">
                <a:latin typeface="Arial"/>
                <a:cs typeface="Arial"/>
              </a:rPr>
              <a:t>of the </a:t>
            </a:r>
            <a:r>
              <a:rPr sz="1400" spc="-10" dirty="0">
                <a:latin typeface="Arial"/>
                <a:cs typeface="Arial"/>
              </a:rPr>
              <a:t>projection </a:t>
            </a:r>
            <a:r>
              <a:rPr sz="1400" b="1" spc="-5" dirty="0">
                <a:latin typeface="Arial"/>
                <a:cs typeface="Arial"/>
              </a:rPr>
              <a:t>y </a:t>
            </a:r>
            <a:r>
              <a:rPr sz="1400" spc="-5" dirty="0">
                <a:latin typeface="Arial"/>
                <a:cs typeface="Arial"/>
              </a:rPr>
              <a:t>can then be </a:t>
            </a:r>
            <a:r>
              <a:rPr sz="1400" spc="-10" dirty="0">
                <a:latin typeface="Arial"/>
                <a:cs typeface="Arial"/>
              </a:rPr>
              <a:t>expressed </a:t>
            </a:r>
            <a:r>
              <a:rPr sz="1400" spc="-5" dirty="0">
                <a:latin typeface="Arial"/>
                <a:cs typeface="Arial"/>
              </a:rPr>
              <a:t>as a </a:t>
            </a:r>
            <a:r>
              <a:rPr sz="1400" spc="-10" dirty="0">
                <a:latin typeface="Arial"/>
                <a:cs typeface="Arial"/>
              </a:rPr>
              <a:t>function </a:t>
            </a:r>
            <a:r>
              <a:rPr sz="1400" spc="-5" dirty="0">
                <a:latin typeface="Arial"/>
                <a:cs typeface="Arial"/>
              </a:rPr>
              <a:t>of the </a:t>
            </a:r>
            <a:r>
              <a:rPr sz="1400" spc="-10" dirty="0">
                <a:latin typeface="Arial"/>
                <a:cs typeface="Arial"/>
              </a:rPr>
              <a:t>scatter matrix in  feature space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x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6" name="object 5"/>
          <p:cNvSpPr txBox="1"/>
          <p:nvPr/>
        </p:nvSpPr>
        <p:spPr>
          <a:xfrm>
            <a:off x="957325" y="3851402"/>
            <a:ext cx="76752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38125" marR="5080" indent="-226060">
              <a:lnSpc>
                <a:spcPct val="100000"/>
              </a:lnSpc>
              <a:spcBef>
                <a:spcPts val="95"/>
              </a:spcBef>
              <a:tabLst>
                <a:tab pos="238125" algn="l"/>
              </a:tabLst>
            </a:pPr>
            <a:r>
              <a:rPr sz="700" b="0" dirty="0">
                <a:latin typeface="Marlett"/>
                <a:cs typeface="Marlett"/>
              </a:rPr>
              <a:t></a:t>
            </a:r>
            <a:r>
              <a:rPr sz="700" dirty="0">
                <a:latin typeface="Times New Roman"/>
                <a:cs typeface="Times New Roman"/>
              </a:rPr>
              <a:t>	</a:t>
            </a:r>
            <a:r>
              <a:rPr sz="1400" spc="-5" dirty="0">
                <a:latin typeface="Arial"/>
                <a:cs typeface="Arial"/>
              </a:rPr>
              <a:t>Similarly, the </a:t>
            </a:r>
            <a:r>
              <a:rPr sz="1400" spc="-10" dirty="0">
                <a:latin typeface="Arial"/>
                <a:cs typeface="Arial"/>
              </a:rPr>
              <a:t>difference between </a:t>
            </a:r>
            <a:r>
              <a:rPr sz="1400" spc="-5" dirty="0">
                <a:latin typeface="Arial"/>
                <a:cs typeface="Arial"/>
              </a:rPr>
              <a:t>the </a:t>
            </a:r>
            <a:r>
              <a:rPr sz="1400" spc="-10" dirty="0">
                <a:latin typeface="Arial"/>
                <a:cs typeface="Arial"/>
              </a:rPr>
              <a:t>projected </a:t>
            </a:r>
            <a:r>
              <a:rPr sz="1400" spc="-5" dirty="0">
                <a:latin typeface="Arial"/>
                <a:cs typeface="Arial"/>
              </a:rPr>
              <a:t>means can be </a:t>
            </a:r>
            <a:r>
              <a:rPr sz="1400" spc="-10" dirty="0">
                <a:latin typeface="Arial"/>
                <a:cs typeface="Arial"/>
              </a:rPr>
              <a:t>expressed </a:t>
            </a:r>
            <a:r>
              <a:rPr sz="1400" spc="-5" dirty="0">
                <a:latin typeface="Arial"/>
                <a:cs typeface="Arial"/>
              </a:rPr>
              <a:t>in </a:t>
            </a:r>
            <a:r>
              <a:rPr sz="1400" dirty="0">
                <a:latin typeface="Arial"/>
                <a:cs typeface="Arial"/>
              </a:rPr>
              <a:t>terms </a:t>
            </a:r>
            <a:r>
              <a:rPr sz="1400" spc="-5" dirty="0">
                <a:latin typeface="Arial"/>
                <a:cs typeface="Arial"/>
              </a:rPr>
              <a:t>of the means  in the </a:t>
            </a:r>
            <a:r>
              <a:rPr sz="1400" spc="-10" dirty="0">
                <a:latin typeface="Arial"/>
                <a:cs typeface="Arial"/>
              </a:rPr>
              <a:t>original feature</a:t>
            </a:r>
            <a:r>
              <a:rPr sz="140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space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6"/>
          <p:cNvSpPr txBox="1"/>
          <p:nvPr/>
        </p:nvSpPr>
        <p:spPr>
          <a:xfrm>
            <a:off x="3869685" y="3453761"/>
            <a:ext cx="479425" cy="2438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372745" algn="l"/>
              </a:tabLst>
            </a:pPr>
            <a:r>
              <a:rPr sz="1400" spc="15" dirty="0">
                <a:latin typeface="Arial"/>
                <a:cs typeface="Arial"/>
              </a:rPr>
              <a:t>~	</a:t>
            </a:r>
            <a:r>
              <a:rPr sz="1400" spc="-770" dirty="0">
                <a:latin typeface="Arial"/>
                <a:cs typeface="Arial"/>
              </a:rPr>
              <a:t>~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7"/>
          <p:cNvSpPr txBox="1"/>
          <p:nvPr/>
        </p:nvSpPr>
        <p:spPr>
          <a:xfrm>
            <a:off x="2827252" y="3000366"/>
            <a:ext cx="132080" cy="2438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400" spc="15" dirty="0">
                <a:latin typeface="Arial"/>
                <a:cs typeface="Arial"/>
              </a:rPr>
              <a:t>~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8"/>
          <p:cNvSpPr txBox="1"/>
          <p:nvPr/>
        </p:nvSpPr>
        <p:spPr>
          <a:xfrm>
            <a:off x="1888467" y="2998091"/>
            <a:ext cx="119380" cy="2438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400" spc="-765" dirty="0">
                <a:latin typeface="Arial"/>
                <a:cs typeface="Arial"/>
              </a:rPr>
              <a:t>~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9"/>
          <p:cNvSpPr txBox="1"/>
          <p:nvPr/>
        </p:nvSpPr>
        <p:spPr>
          <a:xfrm>
            <a:off x="4763518" y="3521976"/>
            <a:ext cx="90805" cy="1530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800" spc="20" dirty="0">
                <a:latin typeface="Arial"/>
                <a:cs typeface="Arial"/>
              </a:rPr>
              <a:t>T</a:t>
            </a:r>
            <a:endParaRPr sz="800">
              <a:latin typeface="Arial"/>
              <a:cs typeface="Arial"/>
            </a:endParaRPr>
          </a:p>
        </p:txBody>
      </p:sp>
      <p:sp>
        <p:nvSpPr>
          <p:cNvPr id="11" name="object 10"/>
          <p:cNvSpPr txBox="1"/>
          <p:nvPr/>
        </p:nvSpPr>
        <p:spPr>
          <a:xfrm>
            <a:off x="3980184" y="3521976"/>
            <a:ext cx="445134" cy="1530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372745" algn="l"/>
              </a:tabLst>
            </a:pPr>
            <a:r>
              <a:rPr sz="800" spc="20" dirty="0">
                <a:latin typeface="Arial"/>
                <a:cs typeface="Arial"/>
              </a:rPr>
              <a:t>2	2</a:t>
            </a:r>
            <a:endParaRPr sz="800">
              <a:latin typeface="Arial"/>
              <a:cs typeface="Arial"/>
            </a:endParaRPr>
          </a:p>
        </p:txBody>
      </p:sp>
      <p:sp>
        <p:nvSpPr>
          <p:cNvPr id="12" name="object 11"/>
          <p:cNvSpPr txBox="1"/>
          <p:nvPr/>
        </p:nvSpPr>
        <p:spPr>
          <a:xfrm>
            <a:off x="3958092" y="3649225"/>
            <a:ext cx="1134110" cy="1530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380365" algn="l"/>
                <a:tab pos="1020444" algn="l"/>
              </a:tabLst>
            </a:pPr>
            <a:r>
              <a:rPr sz="800" spc="20" dirty="0">
                <a:latin typeface="Arial"/>
                <a:cs typeface="Arial"/>
              </a:rPr>
              <a:t>1	2	</a:t>
            </a:r>
            <a:r>
              <a:rPr sz="800" spc="30" dirty="0">
                <a:latin typeface="Arial"/>
                <a:cs typeface="Arial"/>
              </a:rPr>
              <a:t>W</a:t>
            </a:r>
            <a:endParaRPr sz="800">
              <a:latin typeface="Arial"/>
              <a:cs typeface="Arial"/>
            </a:endParaRPr>
          </a:p>
        </p:txBody>
      </p:sp>
      <p:sp>
        <p:nvSpPr>
          <p:cNvPr id="13" name="object 12"/>
          <p:cNvSpPr txBox="1"/>
          <p:nvPr/>
        </p:nvSpPr>
        <p:spPr>
          <a:xfrm>
            <a:off x="3877311" y="3527671"/>
            <a:ext cx="1367155" cy="2438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600075" algn="l"/>
                <a:tab pos="1222375" algn="l"/>
              </a:tabLst>
            </a:pPr>
            <a:r>
              <a:rPr sz="1400" spc="15" dirty="0">
                <a:latin typeface="Arial"/>
                <a:cs typeface="Arial"/>
              </a:rPr>
              <a:t>s  </a:t>
            </a:r>
            <a:r>
              <a:rPr sz="1400" spc="-190" dirty="0">
                <a:latin typeface="Arial"/>
                <a:cs typeface="Arial"/>
              </a:rPr>
              <a:t> </a:t>
            </a:r>
            <a:r>
              <a:rPr sz="1400" spc="15" dirty="0">
                <a:latin typeface="Symbol"/>
                <a:cs typeface="Symbol"/>
              </a:rPr>
              <a:t>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Arial"/>
                <a:cs typeface="Arial"/>
              </a:rPr>
              <a:t>s</a:t>
            </a:r>
            <a:r>
              <a:rPr sz="1400" dirty="0">
                <a:latin typeface="Arial"/>
                <a:cs typeface="Arial"/>
              </a:rPr>
              <a:t>	</a:t>
            </a:r>
            <a:r>
              <a:rPr sz="1400" spc="15" dirty="0">
                <a:latin typeface="Symbol"/>
                <a:cs typeface="Symbol"/>
              </a:rPr>
              <a:t></a:t>
            </a:r>
            <a:r>
              <a:rPr sz="1400" spc="50" dirty="0">
                <a:latin typeface="Times New Roman"/>
                <a:cs typeface="Times New Roman"/>
              </a:rPr>
              <a:t> </a:t>
            </a:r>
            <a:r>
              <a:rPr sz="1400" spc="20" dirty="0">
                <a:latin typeface="Arial"/>
                <a:cs typeface="Arial"/>
              </a:rPr>
              <a:t>w</a:t>
            </a:r>
            <a:r>
              <a:rPr sz="1400" dirty="0">
                <a:latin typeface="Arial"/>
                <a:cs typeface="Arial"/>
              </a:rPr>
              <a:t> </a:t>
            </a:r>
            <a:r>
              <a:rPr sz="1400" spc="-85" dirty="0">
                <a:latin typeface="Arial"/>
                <a:cs typeface="Arial"/>
              </a:rPr>
              <a:t> </a:t>
            </a:r>
            <a:r>
              <a:rPr sz="1400" spc="20" dirty="0">
                <a:latin typeface="Arial"/>
                <a:cs typeface="Arial"/>
              </a:rPr>
              <a:t>S</a:t>
            </a:r>
            <a:r>
              <a:rPr sz="1400" dirty="0">
                <a:latin typeface="Arial"/>
                <a:cs typeface="Arial"/>
              </a:rPr>
              <a:t>	</a:t>
            </a:r>
            <a:r>
              <a:rPr sz="1400" spc="20" dirty="0">
                <a:latin typeface="Arial"/>
                <a:cs typeface="Arial"/>
              </a:rPr>
              <a:t>w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object 13"/>
          <p:cNvSpPr txBox="1"/>
          <p:nvPr/>
        </p:nvSpPr>
        <p:spPr>
          <a:xfrm>
            <a:off x="6839202" y="3066298"/>
            <a:ext cx="90805" cy="1530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800" spc="20" dirty="0">
                <a:latin typeface="Arial"/>
                <a:cs typeface="Arial"/>
              </a:rPr>
              <a:t>T</a:t>
            </a:r>
            <a:endParaRPr sz="800">
              <a:latin typeface="Arial"/>
              <a:cs typeface="Arial"/>
            </a:endParaRPr>
          </a:p>
        </p:txBody>
      </p:sp>
      <p:sp>
        <p:nvSpPr>
          <p:cNvPr id="15" name="object 14"/>
          <p:cNvSpPr txBox="1"/>
          <p:nvPr/>
        </p:nvSpPr>
        <p:spPr>
          <a:xfrm>
            <a:off x="6258568" y="3049534"/>
            <a:ext cx="90805" cy="1530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800" spc="20" dirty="0">
                <a:latin typeface="Arial"/>
                <a:cs typeface="Arial"/>
              </a:rPr>
              <a:t>T</a:t>
            </a:r>
            <a:endParaRPr sz="800">
              <a:latin typeface="Arial"/>
              <a:cs typeface="Arial"/>
            </a:endParaRPr>
          </a:p>
        </p:txBody>
      </p:sp>
      <p:sp>
        <p:nvSpPr>
          <p:cNvPr id="16" name="object 15"/>
          <p:cNvSpPr txBox="1"/>
          <p:nvPr/>
        </p:nvSpPr>
        <p:spPr>
          <a:xfrm>
            <a:off x="5648961" y="3192793"/>
            <a:ext cx="1435100" cy="1530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521970" algn="l"/>
                <a:tab pos="1398270" algn="l"/>
              </a:tabLst>
            </a:pPr>
            <a:r>
              <a:rPr sz="800" spc="5" dirty="0">
                <a:latin typeface="Arial"/>
                <a:cs typeface="Arial"/>
              </a:rPr>
              <a:t>i	i	i</a:t>
            </a:r>
            <a:endParaRPr sz="800">
              <a:latin typeface="Arial"/>
              <a:cs typeface="Arial"/>
            </a:endParaRPr>
          </a:p>
        </p:txBody>
      </p:sp>
      <p:sp>
        <p:nvSpPr>
          <p:cNvPr id="17" name="object 16"/>
          <p:cNvSpPr txBox="1"/>
          <p:nvPr/>
        </p:nvSpPr>
        <p:spPr>
          <a:xfrm>
            <a:off x="5144521" y="3066298"/>
            <a:ext cx="90805" cy="1530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800" spc="20" dirty="0">
                <a:latin typeface="Arial"/>
                <a:cs typeface="Arial"/>
              </a:rPr>
              <a:t>T</a:t>
            </a:r>
            <a:endParaRPr sz="800">
              <a:latin typeface="Arial"/>
              <a:cs typeface="Arial"/>
            </a:endParaRPr>
          </a:p>
        </p:txBody>
      </p:sp>
      <p:sp>
        <p:nvSpPr>
          <p:cNvPr id="18" name="object 17"/>
          <p:cNvSpPr txBox="1"/>
          <p:nvPr/>
        </p:nvSpPr>
        <p:spPr>
          <a:xfrm>
            <a:off x="4483117" y="3027441"/>
            <a:ext cx="84455" cy="1530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800" spc="20" dirty="0">
                <a:latin typeface="Arial"/>
                <a:cs typeface="Arial"/>
              </a:rPr>
              <a:t>2</a:t>
            </a:r>
            <a:endParaRPr sz="800">
              <a:latin typeface="Arial"/>
              <a:cs typeface="Arial"/>
            </a:endParaRPr>
          </a:p>
        </p:txBody>
      </p:sp>
      <p:sp>
        <p:nvSpPr>
          <p:cNvPr id="19" name="object 18"/>
          <p:cNvSpPr txBox="1"/>
          <p:nvPr/>
        </p:nvSpPr>
        <p:spPr>
          <a:xfrm>
            <a:off x="3724159" y="3066298"/>
            <a:ext cx="588645" cy="1530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510540" algn="l"/>
              </a:tabLst>
            </a:pPr>
            <a:r>
              <a:rPr sz="800" spc="20" dirty="0">
                <a:latin typeface="Arial"/>
                <a:cs typeface="Arial"/>
              </a:rPr>
              <a:t>T	T</a:t>
            </a:r>
            <a:endParaRPr sz="800">
              <a:latin typeface="Arial"/>
              <a:cs typeface="Arial"/>
            </a:endParaRPr>
          </a:p>
        </p:txBody>
      </p:sp>
      <p:sp>
        <p:nvSpPr>
          <p:cNvPr id="20" name="object 19"/>
          <p:cNvSpPr txBox="1"/>
          <p:nvPr/>
        </p:nvSpPr>
        <p:spPr>
          <a:xfrm>
            <a:off x="5290785" y="3007540"/>
            <a:ext cx="1934845" cy="3213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15" dirty="0">
                <a:latin typeface="Arial"/>
                <a:cs typeface="Arial"/>
              </a:rPr>
              <a:t>x </a:t>
            </a:r>
            <a:r>
              <a:rPr sz="1400" spc="15" dirty="0">
                <a:latin typeface="Symbol"/>
                <a:cs typeface="Symbol"/>
              </a:rPr>
              <a:t>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Arial"/>
                <a:cs typeface="Arial"/>
              </a:rPr>
              <a:t>µ </a:t>
            </a:r>
            <a:r>
              <a:rPr sz="1950" spc="-160" dirty="0">
                <a:latin typeface="Symbol"/>
                <a:cs typeface="Symbol"/>
              </a:rPr>
              <a:t></a:t>
            </a:r>
            <a:r>
              <a:rPr sz="1400" spc="-160" dirty="0">
                <a:latin typeface="Arial"/>
                <a:cs typeface="Arial"/>
              </a:rPr>
              <a:t>x </a:t>
            </a:r>
            <a:r>
              <a:rPr sz="1400" spc="15" dirty="0">
                <a:latin typeface="Symbol"/>
                <a:cs typeface="Symbol"/>
              </a:rPr>
              <a:t>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Arial"/>
                <a:cs typeface="Arial"/>
              </a:rPr>
              <a:t>µ </a:t>
            </a:r>
            <a:r>
              <a:rPr sz="1950" spc="-180" dirty="0">
                <a:latin typeface="Symbol"/>
                <a:cs typeface="Symbol"/>
              </a:rPr>
              <a:t></a:t>
            </a:r>
            <a:r>
              <a:rPr sz="1950" spc="-180" dirty="0">
                <a:latin typeface="Times New Roman"/>
                <a:cs typeface="Times New Roman"/>
              </a:rPr>
              <a:t> </a:t>
            </a:r>
            <a:r>
              <a:rPr sz="1400" spc="20" dirty="0">
                <a:latin typeface="Arial"/>
                <a:cs typeface="Arial"/>
              </a:rPr>
              <a:t>w </a:t>
            </a:r>
            <a:r>
              <a:rPr sz="1400" spc="15" dirty="0">
                <a:latin typeface="Symbol"/>
                <a:cs typeface="Symbol"/>
              </a:rPr>
              <a:t>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20" dirty="0">
                <a:latin typeface="Arial"/>
                <a:cs typeface="Arial"/>
              </a:rPr>
              <a:t>w S</a:t>
            </a:r>
            <a:r>
              <a:rPr sz="1400" spc="-195" dirty="0">
                <a:latin typeface="Arial"/>
                <a:cs typeface="Arial"/>
              </a:rPr>
              <a:t> </a:t>
            </a:r>
            <a:r>
              <a:rPr sz="1400" spc="20" dirty="0">
                <a:latin typeface="Arial"/>
                <a:cs typeface="Arial"/>
              </a:rPr>
              <a:t>w</a:t>
            </a:r>
            <a:endParaRPr sz="1400">
              <a:latin typeface="Arial"/>
              <a:cs typeface="Arial"/>
            </a:endParaRPr>
          </a:p>
        </p:txBody>
      </p:sp>
      <p:sp>
        <p:nvSpPr>
          <p:cNvPr id="21" name="object 20"/>
          <p:cNvSpPr txBox="1"/>
          <p:nvPr/>
        </p:nvSpPr>
        <p:spPr>
          <a:xfrm>
            <a:off x="3141208" y="2958248"/>
            <a:ext cx="2177415" cy="3803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396875" algn="l"/>
                <a:tab pos="1867535" algn="l"/>
              </a:tabLst>
            </a:pPr>
            <a:r>
              <a:rPr sz="1400" spc="15" dirty="0">
                <a:latin typeface="Symbol"/>
                <a:cs typeface="Symbol"/>
              </a:rPr>
              <a:t></a:t>
            </a:r>
            <a:r>
              <a:rPr sz="1400" spc="15" dirty="0">
                <a:latin typeface="Times New Roman"/>
                <a:cs typeface="Times New Roman"/>
              </a:rPr>
              <a:t>	</a:t>
            </a:r>
            <a:r>
              <a:rPr sz="2300" spc="-175" dirty="0">
                <a:latin typeface="Symbol"/>
                <a:cs typeface="Symbol"/>
              </a:rPr>
              <a:t></a:t>
            </a:r>
            <a:r>
              <a:rPr sz="1400" spc="-175" dirty="0">
                <a:latin typeface="Arial"/>
                <a:cs typeface="Arial"/>
              </a:rPr>
              <a:t>w   </a:t>
            </a:r>
            <a:r>
              <a:rPr sz="1400" spc="15" dirty="0">
                <a:latin typeface="Arial"/>
                <a:cs typeface="Arial"/>
              </a:rPr>
              <a:t>x </a:t>
            </a:r>
            <a:r>
              <a:rPr sz="1400" spc="15" dirty="0">
                <a:latin typeface="Symbol"/>
                <a:cs typeface="Symbol"/>
              </a:rPr>
              <a:t>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20" dirty="0">
                <a:latin typeface="Arial"/>
                <a:cs typeface="Arial"/>
              </a:rPr>
              <a:t>w </a:t>
            </a:r>
            <a:r>
              <a:rPr sz="1400" spc="15" dirty="0">
                <a:latin typeface="Arial"/>
                <a:cs typeface="Arial"/>
              </a:rPr>
              <a:t>µ</a:t>
            </a:r>
            <a:r>
              <a:rPr sz="1400" spc="180" dirty="0">
                <a:latin typeface="Arial"/>
                <a:cs typeface="Arial"/>
              </a:rPr>
              <a:t> </a:t>
            </a:r>
            <a:r>
              <a:rPr sz="2300" spc="-300" dirty="0">
                <a:latin typeface="Symbol"/>
                <a:cs typeface="Symbol"/>
              </a:rPr>
              <a:t></a:t>
            </a:r>
            <a:r>
              <a:rPr sz="2300" spc="-300" dirty="0">
                <a:latin typeface="Times New Roman"/>
                <a:cs typeface="Times New Roman"/>
              </a:rPr>
              <a:t>  </a:t>
            </a:r>
            <a:r>
              <a:rPr sz="2300" spc="-26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Symbol"/>
                <a:cs typeface="Symbol"/>
              </a:rPr>
              <a:t></a:t>
            </a:r>
            <a:r>
              <a:rPr sz="1400" spc="15" dirty="0">
                <a:latin typeface="Times New Roman"/>
                <a:cs typeface="Times New Roman"/>
              </a:rPr>
              <a:t>	</a:t>
            </a:r>
            <a:r>
              <a:rPr sz="1400" spc="20" dirty="0">
                <a:latin typeface="Arial"/>
                <a:cs typeface="Arial"/>
              </a:rPr>
              <a:t>w</a:t>
            </a:r>
            <a:r>
              <a:rPr sz="1400" spc="350" dirty="0">
                <a:latin typeface="Arial"/>
                <a:cs typeface="Arial"/>
              </a:rPr>
              <a:t> </a:t>
            </a:r>
            <a:r>
              <a:rPr sz="1950" spc="-180" dirty="0">
                <a:latin typeface="Symbol"/>
                <a:cs typeface="Symbol"/>
              </a:rPr>
              <a:t></a:t>
            </a:r>
            <a:endParaRPr sz="1950">
              <a:latin typeface="Symbol"/>
              <a:cs typeface="Symbol"/>
            </a:endParaRPr>
          </a:p>
        </p:txBody>
      </p:sp>
      <p:sp>
        <p:nvSpPr>
          <p:cNvPr id="22" name="object 21"/>
          <p:cNvSpPr txBox="1"/>
          <p:nvPr/>
        </p:nvSpPr>
        <p:spPr>
          <a:xfrm>
            <a:off x="4390149" y="3025958"/>
            <a:ext cx="605155" cy="353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96875" algn="l"/>
              </a:tabLst>
            </a:pPr>
            <a:r>
              <a:rPr sz="800" spc="5" dirty="0">
                <a:latin typeface="Arial"/>
                <a:cs typeface="Arial"/>
              </a:rPr>
              <a:t>i	</a:t>
            </a:r>
            <a:r>
              <a:rPr sz="2150" spc="5" dirty="0">
                <a:latin typeface="Symbol"/>
                <a:cs typeface="Symbol"/>
              </a:rPr>
              <a:t></a:t>
            </a:r>
            <a:endParaRPr sz="2150">
              <a:latin typeface="Symbol"/>
              <a:cs typeface="Symbol"/>
            </a:endParaRPr>
          </a:p>
        </p:txBody>
      </p:sp>
      <p:sp>
        <p:nvSpPr>
          <p:cNvPr id="23" name="object 22"/>
          <p:cNvSpPr txBox="1"/>
          <p:nvPr/>
        </p:nvSpPr>
        <p:spPr>
          <a:xfrm>
            <a:off x="4732800" y="3321570"/>
            <a:ext cx="295275" cy="1530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800" spc="-5" dirty="0">
                <a:latin typeface="Arial"/>
                <a:cs typeface="Arial"/>
              </a:rPr>
              <a:t>x</a:t>
            </a:r>
            <a:r>
              <a:rPr sz="800" spc="-5" dirty="0">
                <a:latin typeface="Symbol"/>
                <a:cs typeface="Symbol"/>
              </a:rPr>
              <a:t></a:t>
            </a:r>
            <a:r>
              <a:rPr sz="800" spc="-5" dirty="0">
                <a:latin typeface="Arial"/>
                <a:cs typeface="Arial"/>
              </a:rPr>
              <a:t>ω</a:t>
            </a:r>
            <a:r>
              <a:rPr sz="900" spc="-7" baseline="-18518" dirty="0">
                <a:latin typeface="Arial"/>
                <a:cs typeface="Arial"/>
              </a:rPr>
              <a:t>i</a:t>
            </a:r>
            <a:endParaRPr sz="900" baseline="-18518">
              <a:latin typeface="Arial"/>
              <a:cs typeface="Arial"/>
            </a:endParaRPr>
          </a:p>
        </p:txBody>
      </p:sp>
      <p:sp>
        <p:nvSpPr>
          <p:cNvPr id="24" name="object 23"/>
          <p:cNvSpPr txBox="1"/>
          <p:nvPr/>
        </p:nvSpPr>
        <p:spPr>
          <a:xfrm>
            <a:off x="3266712" y="3022904"/>
            <a:ext cx="295275" cy="45148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4610">
              <a:lnSpc>
                <a:spcPts val="2485"/>
              </a:lnSpc>
              <a:spcBef>
                <a:spcPts val="100"/>
              </a:spcBef>
            </a:pPr>
            <a:r>
              <a:rPr sz="2150" dirty="0">
                <a:latin typeface="Symbol"/>
                <a:cs typeface="Symbol"/>
              </a:rPr>
              <a:t></a:t>
            </a:r>
            <a:endParaRPr sz="2150">
              <a:latin typeface="Symbol"/>
              <a:cs typeface="Symbol"/>
            </a:endParaRPr>
          </a:p>
          <a:p>
            <a:pPr marL="38100">
              <a:lnSpc>
                <a:spcPts val="865"/>
              </a:lnSpc>
            </a:pPr>
            <a:r>
              <a:rPr sz="800" spc="-5" dirty="0">
                <a:latin typeface="Arial"/>
                <a:cs typeface="Arial"/>
              </a:rPr>
              <a:t>x</a:t>
            </a:r>
            <a:r>
              <a:rPr sz="800" spc="-5" dirty="0">
                <a:latin typeface="Symbol"/>
                <a:cs typeface="Symbol"/>
              </a:rPr>
              <a:t></a:t>
            </a:r>
            <a:r>
              <a:rPr sz="800" spc="-5" dirty="0">
                <a:latin typeface="Arial"/>
                <a:cs typeface="Arial"/>
              </a:rPr>
              <a:t>ω</a:t>
            </a:r>
            <a:r>
              <a:rPr sz="900" spc="-7" baseline="-18518" dirty="0">
                <a:latin typeface="Arial"/>
                <a:cs typeface="Arial"/>
              </a:rPr>
              <a:t>i</a:t>
            </a:r>
            <a:endParaRPr sz="900" baseline="-18518">
              <a:latin typeface="Arial"/>
              <a:cs typeface="Arial"/>
            </a:endParaRPr>
          </a:p>
        </p:txBody>
      </p:sp>
      <p:sp>
        <p:nvSpPr>
          <p:cNvPr id="25" name="object 24"/>
          <p:cNvSpPr txBox="1"/>
          <p:nvPr/>
        </p:nvSpPr>
        <p:spPr>
          <a:xfrm>
            <a:off x="3017019" y="3041158"/>
            <a:ext cx="84455" cy="1530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800" spc="20" dirty="0">
                <a:latin typeface="Arial"/>
                <a:cs typeface="Arial"/>
              </a:rPr>
              <a:t>2</a:t>
            </a:r>
            <a:endParaRPr sz="800">
              <a:latin typeface="Arial"/>
              <a:cs typeface="Arial"/>
            </a:endParaRPr>
          </a:p>
        </p:txBody>
      </p:sp>
      <p:sp>
        <p:nvSpPr>
          <p:cNvPr id="26" name="object 25"/>
          <p:cNvSpPr txBox="1"/>
          <p:nvPr/>
        </p:nvSpPr>
        <p:spPr>
          <a:xfrm>
            <a:off x="2920250" y="3192793"/>
            <a:ext cx="49530" cy="1530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800" spc="5" dirty="0">
                <a:latin typeface="Arial"/>
                <a:cs typeface="Arial"/>
              </a:rPr>
              <a:t>i</a:t>
            </a:r>
            <a:endParaRPr sz="800">
              <a:latin typeface="Arial"/>
              <a:cs typeface="Arial"/>
            </a:endParaRPr>
          </a:p>
        </p:txBody>
      </p:sp>
      <p:sp>
        <p:nvSpPr>
          <p:cNvPr id="27" name="object 26"/>
          <p:cNvSpPr txBox="1"/>
          <p:nvPr/>
        </p:nvSpPr>
        <p:spPr>
          <a:xfrm>
            <a:off x="1999762" y="3066298"/>
            <a:ext cx="84455" cy="1530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800" spc="20" dirty="0">
                <a:latin typeface="Arial"/>
                <a:cs typeface="Arial"/>
              </a:rPr>
              <a:t>2</a:t>
            </a:r>
            <a:endParaRPr sz="800">
              <a:latin typeface="Arial"/>
              <a:cs typeface="Arial"/>
            </a:endParaRPr>
          </a:p>
        </p:txBody>
      </p:sp>
      <p:sp>
        <p:nvSpPr>
          <p:cNvPr id="28" name="object 27"/>
          <p:cNvSpPr txBox="1"/>
          <p:nvPr/>
        </p:nvSpPr>
        <p:spPr>
          <a:xfrm>
            <a:off x="1896092" y="2988582"/>
            <a:ext cx="1157605" cy="34417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  <a:tabLst>
                <a:tab pos="240029" algn="l"/>
                <a:tab pos="623570" algn="l"/>
              </a:tabLst>
            </a:pPr>
            <a:r>
              <a:rPr sz="1400" spc="15" dirty="0">
                <a:latin typeface="Arial"/>
                <a:cs typeface="Arial"/>
              </a:rPr>
              <a:t>s	</a:t>
            </a:r>
            <a:r>
              <a:rPr sz="1400" spc="15" dirty="0">
                <a:latin typeface="Symbol"/>
                <a:cs typeface="Symbol"/>
              </a:rPr>
              <a:t></a:t>
            </a:r>
            <a:r>
              <a:rPr sz="1400" spc="15" dirty="0">
                <a:latin typeface="Times New Roman"/>
                <a:cs typeface="Times New Roman"/>
              </a:rPr>
              <a:t>	</a:t>
            </a:r>
            <a:r>
              <a:rPr sz="2050" spc="-120" dirty="0">
                <a:latin typeface="Symbol"/>
                <a:cs typeface="Symbol"/>
              </a:rPr>
              <a:t></a:t>
            </a:r>
            <a:r>
              <a:rPr sz="1400" spc="-120" dirty="0">
                <a:latin typeface="Arial"/>
                <a:cs typeface="Arial"/>
              </a:rPr>
              <a:t>y </a:t>
            </a:r>
            <a:r>
              <a:rPr sz="1400" spc="15" dirty="0">
                <a:latin typeface="Symbol"/>
                <a:cs typeface="Symbol"/>
              </a:rPr>
              <a:t>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Arial"/>
                <a:cs typeface="Arial"/>
              </a:rPr>
              <a:t>µ</a:t>
            </a:r>
            <a:r>
              <a:rPr sz="1400" spc="-240" dirty="0">
                <a:latin typeface="Arial"/>
                <a:cs typeface="Arial"/>
              </a:rPr>
              <a:t> </a:t>
            </a:r>
            <a:r>
              <a:rPr sz="2050" spc="-215" dirty="0">
                <a:latin typeface="Symbol"/>
                <a:cs typeface="Symbol"/>
              </a:rPr>
              <a:t></a:t>
            </a:r>
            <a:endParaRPr sz="2050">
              <a:latin typeface="Symbol"/>
              <a:cs typeface="Symbol"/>
            </a:endParaRPr>
          </a:p>
        </p:txBody>
      </p:sp>
      <p:sp>
        <p:nvSpPr>
          <p:cNvPr id="29" name="object 28"/>
          <p:cNvSpPr txBox="1"/>
          <p:nvPr/>
        </p:nvSpPr>
        <p:spPr>
          <a:xfrm>
            <a:off x="1981470" y="3025958"/>
            <a:ext cx="529590" cy="353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21945" algn="l"/>
              </a:tabLst>
            </a:pPr>
            <a:r>
              <a:rPr sz="800" spc="5" dirty="0">
                <a:latin typeface="Arial"/>
                <a:cs typeface="Arial"/>
              </a:rPr>
              <a:t>i	</a:t>
            </a:r>
            <a:r>
              <a:rPr sz="2150" spc="5" dirty="0">
                <a:latin typeface="Symbol"/>
                <a:cs typeface="Symbol"/>
              </a:rPr>
              <a:t></a:t>
            </a:r>
            <a:endParaRPr sz="2150">
              <a:latin typeface="Symbol"/>
              <a:cs typeface="Symbol"/>
            </a:endParaRPr>
          </a:p>
        </p:txBody>
      </p:sp>
      <p:sp>
        <p:nvSpPr>
          <p:cNvPr id="30" name="object 29"/>
          <p:cNvSpPr txBox="1"/>
          <p:nvPr/>
        </p:nvSpPr>
        <p:spPr>
          <a:xfrm>
            <a:off x="2249434" y="3321570"/>
            <a:ext cx="294640" cy="1530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800" spc="-5" dirty="0">
                <a:latin typeface="Arial"/>
                <a:cs typeface="Arial"/>
              </a:rPr>
              <a:t>y</a:t>
            </a:r>
            <a:r>
              <a:rPr sz="800" spc="-5" dirty="0">
                <a:latin typeface="Symbol"/>
                <a:cs typeface="Symbol"/>
              </a:rPr>
              <a:t></a:t>
            </a:r>
            <a:r>
              <a:rPr sz="800" spc="-5" dirty="0">
                <a:latin typeface="Arial"/>
                <a:cs typeface="Arial"/>
              </a:rPr>
              <a:t>ω</a:t>
            </a:r>
            <a:r>
              <a:rPr sz="900" spc="-7" baseline="-18518" dirty="0">
                <a:latin typeface="Arial"/>
                <a:cs typeface="Arial"/>
              </a:rPr>
              <a:t>i</a:t>
            </a:r>
            <a:endParaRPr sz="900" baseline="-18518">
              <a:latin typeface="Arial"/>
              <a:cs typeface="Arial"/>
            </a:endParaRPr>
          </a:p>
        </p:txBody>
      </p:sp>
      <p:sp>
        <p:nvSpPr>
          <p:cNvPr id="31" name="object 30"/>
          <p:cNvSpPr txBox="1"/>
          <p:nvPr/>
        </p:nvSpPr>
        <p:spPr>
          <a:xfrm>
            <a:off x="2260345" y="4396070"/>
            <a:ext cx="17653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20" dirty="0">
                <a:latin typeface="Symbol"/>
                <a:cs typeface="Symbol"/>
              </a:rPr>
              <a:t></a:t>
            </a:r>
            <a:r>
              <a:rPr sz="1450" spc="-520" dirty="0">
                <a:latin typeface="Arial"/>
                <a:cs typeface="Arial"/>
              </a:rPr>
              <a:t>µ</a:t>
            </a:r>
            <a:endParaRPr sz="1450">
              <a:latin typeface="Arial"/>
              <a:cs typeface="Arial"/>
            </a:endParaRPr>
          </a:p>
        </p:txBody>
      </p:sp>
      <p:sp>
        <p:nvSpPr>
          <p:cNvPr id="32" name="object 31"/>
          <p:cNvSpPr txBox="1"/>
          <p:nvPr/>
        </p:nvSpPr>
        <p:spPr>
          <a:xfrm>
            <a:off x="6622795" y="4590395"/>
            <a:ext cx="97155" cy="1536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50" spc="-10" dirty="0">
                <a:latin typeface="Arial"/>
                <a:cs typeface="Arial"/>
              </a:rPr>
              <a:t>B</a:t>
            </a:r>
            <a:endParaRPr sz="850">
              <a:latin typeface="Arial"/>
              <a:cs typeface="Arial"/>
            </a:endParaRPr>
          </a:p>
        </p:txBody>
      </p:sp>
      <p:sp>
        <p:nvSpPr>
          <p:cNvPr id="33" name="object 32"/>
          <p:cNvSpPr txBox="1"/>
          <p:nvPr/>
        </p:nvSpPr>
        <p:spPr>
          <a:xfrm>
            <a:off x="6426962" y="4462375"/>
            <a:ext cx="90805" cy="1536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50" spc="-10" dirty="0">
                <a:latin typeface="Arial"/>
                <a:cs typeface="Arial"/>
              </a:rPr>
              <a:t>T</a:t>
            </a:r>
            <a:endParaRPr sz="850">
              <a:latin typeface="Arial"/>
              <a:cs typeface="Arial"/>
            </a:endParaRPr>
          </a:p>
        </p:txBody>
      </p:sp>
      <p:sp>
        <p:nvSpPr>
          <p:cNvPr id="34" name="object 33"/>
          <p:cNvSpPr txBox="1"/>
          <p:nvPr/>
        </p:nvSpPr>
        <p:spPr>
          <a:xfrm>
            <a:off x="5855464" y="4448659"/>
            <a:ext cx="90805" cy="1536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50" spc="-10" dirty="0">
                <a:latin typeface="Arial"/>
                <a:cs typeface="Arial"/>
              </a:rPr>
              <a:t>T</a:t>
            </a:r>
            <a:endParaRPr sz="850">
              <a:latin typeface="Arial"/>
              <a:cs typeface="Arial"/>
            </a:endParaRPr>
          </a:p>
        </p:txBody>
      </p:sp>
      <p:sp>
        <p:nvSpPr>
          <p:cNvPr id="35" name="object 34"/>
          <p:cNvSpPr txBox="1"/>
          <p:nvPr/>
        </p:nvSpPr>
        <p:spPr>
          <a:xfrm>
            <a:off x="4571479" y="4462375"/>
            <a:ext cx="90805" cy="1536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50" spc="-10" dirty="0">
                <a:latin typeface="Arial"/>
                <a:cs typeface="Arial"/>
              </a:rPr>
              <a:t>T</a:t>
            </a:r>
            <a:endParaRPr sz="850">
              <a:latin typeface="Arial"/>
              <a:cs typeface="Arial"/>
            </a:endParaRPr>
          </a:p>
        </p:txBody>
      </p:sp>
      <p:sp>
        <p:nvSpPr>
          <p:cNvPr id="36" name="object 35"/>
          <p:cNvSpPr txBox="1"/>
          <p:nvPr/>
        </p:nvSpPr>
        <p:spPr>
          <a:xfrm>
            <a:off x="5207503" y="4780129"/>
            <a:ext cx="200025" cy="1536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850" spc="-5" dirty="0">
                <a:latin typeface="Arial"/>
                <a:cs typeface="Arial"/>
              </a:rPr>
              <a:t>S</a:t>
            </a:r>
            <a:r>
              <a:rPr sz="900" spc="-7" baseline="-18518" dirty="0">
                <a:latin typeface="Arial"/>
                <a:cs typeface="Arial"/>
              </a:rPr>
              <a:t>B</a:t>
            </a:r>
            <a:endParaRPr sz="900" baseline="-18518">
              <a:latin typeface="Arial"/>
              <a:cs typeface="Arial"/>
            </a:endParaRPr>
          </a:p>
        </p:txBody>
      </p:sp>
      <p:sp>
        <p:nvSpPr>
          <p:cNvPr id="37" name="object 36"/>
          <p:cNvSpPr txBox="1"/>
          <p:nvPr/>
        </p:nvSpPr>
        <p:spPr>
          <a:xfrm>
            <a:off x="4422895" y="4408947"/>
            <a:ext cx="2441575" cy="315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50" spc="-10" dirty="0">
                <a:latin typeface="Arial"/>
                <a:cs typeface="Arial"/>
              </a:rPr>
              <a:t>w </a:t>
            </a:r>
            <a:r>
              <a:rPr sz="1900" spc="-114" dirty="0">
                <a:latin typeface="Symbol"/>
                <a:cs typeface="Symbol"/>
              </a:rPr>
              <a:t></a:t>
            </a:r>
            <a:r>
              <a:rPr sz="1450" spc="-114" dirty="0">
                <a:latin typeface="Arial"/>
                <a:cs typeface="Arial"/>
              </a:rPr>
              <a:t>µ </a:t>
            </a:r>
            <a:r>
              <a:rPr sz="1450" spc="70" dirty="0">
                <a:latin typeface="Symbol"/>
                <a:cs typeface="Symbol"/>
              </a:rPr>
              <a:t></a:t>
            </a:r>
            <a:r>
              <a:rPr sz="1450" spc="70" dirty="0">
                <a:latin typeface="Arial"/>
                <a:cs typeface="Arial"/>
              </a:rPr>
              <a:t>µ </a:t>
            </a:r>
            <a:r>
              <a:rPr sz="1900" spc="-170" dirty="0">
                <a:latin typeface="Symbol"/>
                <a:cs typeface="Symbol"/>
              </a:rPr>
              <a:t></a:t>
            </a:r>
            <a:r>
              <a:rPr sz="1450" spc="-170" dirty="0">
                <a:latin typeface="Arial"/>
                <a:cs typeface="Arial"/>
              </a:rPr>
              <a:t>µ </a:t>
            </a:r>
            <a:r>
              <a:rPr sz="1450" spc="70" dirty="0">
                <a:latin typeface="Symbol"/>
                <a:cs typeface="Symbol"/>
              </a:rPr>
              <a:t></a:t>
            </a:r>
            <a:r>
              <a:rPr sz="1450" spc="70" dirty="0">
                <a:latin typeface="Arial"/>
                <a:cs typeface="Arial"/>
              </a:rPr>
              <a:t>µ </a:t>
            </a:r>
            <a:r>
              <a:rPr sz="1900" spc="-160" dirty="0">
                <a:latin typeface="Symbol"/>
                <a:cs typeface="Symbol"/>
              </a:rPr>
              <a:t></a:t>
            </a:r>
            <a:r>
              <a:rPr sz="1900" spc="-160" dirty="0">
                <a:latin typeface="Times New Roman"/>
                <a:cs typeface="Times New Roman"/>
              </a:rPr>
              <a:t> </a:t>
            </a:r>
            <a:r>
              <a:rPr sz="1450" spc="-10" dirty="0">
                <a:latin typeface="Arial"/>
                <a:cs typeface="Arial"/>
              </a:rPr>
              <a:t>w </a:t>
            </a:r>
            <a:r>
              <a:rPr sz="1450" spc="-5" dirty="0">
                <a:latin typeface="Symbol"/>
                <a:cs typeface="Symbol"/>
              </a:rPr>
              <a:t></a:t>
            </a:r>
            <a:r>
              <a:rPr sz="1450" spc="-5" dirty="0">
                <a:latin typeface="Times New Roman"/>
                <a:cs typeface="Times New Roman"/>
              </a:rPr>
              <a:t> </a:t>
            </a:r>
            <a:r>
              <a:rPr sz="1450" spc="-10" dirty="0">
                <a:latin typeface="Arial"/>
                <a:cs typeface="Arial"/>
              </a:rPr>
              <a:t>w S</a:t>
            </a:r>
            <a:r>
              <a:rPr sz="1450" spc="180" dirty="0">
                <a:latin typeface="Arial"/>
                <a:cs typeface="Arial"/>
              </a:rPr>
              <a:t> </a:t>
            </a:r>
            <a:r>
              <a:rPr sz="1450" spc="-10" dirty="0">
                <a:latin typeface="Arial"/>
                <a:cs typeface="Arial"/>
              </a:rPr>
              <a:t>w</a:t>
            </a:r>
            <a:endParaRPr sz="1450">
              <a:latin typeface="Arial"/>
              <a:cs typeface="Arial"/>
            </a:endParaRPr>
          </a:p>
        </p:txBody>
      </p:sp>
      <p:sp>
        <p:nvSpPr>
          <p:cNvPr id="38" name="object 37"/>
          <p:cNvSpPr txBox="1"/>
          <p:nvPr/>
        </p:nvSpPr>
        <p:spPr>
          <a:xfrm>
            <a:off x="4640555" y="4568183"/>
            <a:ext cx="1345565" cy="2457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450" spc="240" dirty="0">
                <a:latin typeface="Arial"/>
                <a:cs typeface="Arial"/>
              </a:rPr>
              <a:t>1</a:t>
            </a:r>
            <a:r>
              <a:rPr sz="1275" spc="359" baseline="29411" dirty="0">
                <a:latin typeface="Arial"/>
                <a:cs typeface="Arial"/>
              </a:rPr>
              <a:t>1</a:t>
            </a:r>
            <a:r>
              <a:rPr sz="1450" spc="240" dirty="0">
                <a:latin typeface="Arial"/>
                <a:cs typeface="Arial"/>
              </a:rPr>
              <a:t>4 </a:t>
            </a:r>
            <a:r>
              <a:rPr sz="1450" b="1" spc="-195" dirty="0">
                <a:latin typeface="Arial"/>
                <a:cs typeface="Arial"/>
              </a:rPr>
              <a:t>4</a:t>
            </a:r>
            <a:r>
              <a:rPr sz="1275" spc="-292" baseline="29411" dirty="0">
                <a:latin typeface="Arial"/>
                <a:cs typeface="Arial"/>
              </a:rPr>
              <a:t>2  </a:t>
            </a:r>
            <a:r>
              <a:rPr sz="1450" spc="-45" dirty="0">
                <a:latin typeface="Arial"/>
                <a:cs typeface="Arial"/>
              </a:rPr>
              <a:t>24</a:t>
            </a:r>
            <a:r>
              <a:rPr sz="1275" spc="-67" baseline="29411" dirty="0">
                <a:latin typeface="Arial"/>
                <a:cs typeface="Arial"/>
              </a:rPr>
              <a:t>1</a:t>
            </a:r>
            <a:r>
              <a:rPr sz="1275" spc="97" baseline="29411" dirty="0">
                <a:latin typeface="Arial"/>
                <a:cs typeface="Arial"/>
              </a:rPr>
              <a:t> </a:t>
            </a:r>
            <a:r>
              <a:rPr sz="1450" dirty="0">
                <a:latin typeface="Arial"/>
                <a:cs typeface="Arial"/>
              </a:rPr>
              <a:t>44</a:t>
            </a:r>
            <a:r>
              <a:rPr sz="1275" baseline="29411" dirty="0">
                <a:latin typeface="Arial"/>
                <a:cs typeface="Arial"/>
              </a:rPr>
              <a:t>2</a:t>
            </a:r>
            <a:r>
              <a:rPr sz="1450" dirty="0">
                <a:latin typeface="Arial"/>
                <a:cs typeface="Arial"/>
              </a:rPr>
              <a:t>3</a:t>
            </a:r>
            <a:endParaRPr sz="1450">
              <a:latin typeface="Arial"/>
              <a:cs typeface="Arial"/>
            </a:endParaRPr>
          </a:p>
        </p:txBody>
      </p:sp>
      <p:sp>
        <p:nvSpPr>
          <p:cNvPr id="39" name="object 38"/>
          <p:cNvSpPr txBox="1"/>
          <p:nvPr/>
        </p:nvSpPr>
        <p:spPr>
          <a:xfrm>
            <a:off x="4157710" y="4425798"/>
            <a:ext cx="85090" cy="1536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50" spc="-5" dirty="0">
                <a:latin typeface="Arial"/>
                <a:cs typeface="Arial"/>
              </a:rPr>
              <a:t>2</a:t>
            </a:r>
            <a:endParaRPr sz="850">
              <a:latin typeface="Arial"/>
              <a:cs typeface="Arial"/>
            </a:endParaRPr>
          </a:p>
        </p:txBody>
      </p:sp>
      <p:sp>
        <p:nvSpPr>
          <p:cNvPr id="40" name="object 39"/>
          <p:cNvSpPr txBox="1"/>
          <p:nvPr/>
        </p:nvSpPr>
        <p:spPr>
          <a:xfrm>
            <a:off x="3478755" y="4590395"/>
            <a:ext cx="633730" cy="1536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560705" algn="l"/>
              </a:tabLst>
            </a:pPr>
            <a:r>
              <a:rPr sz="850" spc="-5" dirty="0">
                <a:latin typeface="Arial"/>
                <a:cs typeface="Arial"/>
              </a:rPr>
              <a:t>1	2</a:t>
            </a:r>
            <a:endParaRPr sz="850">
              <a:latin typeface="Arial"/>
              <a:cs typeface="Arial"/>
            </a:endParaRPr>
          </a:p>
        </p:txBody>
      </p:sp>
      <p:sp>
        <p:nvSpPr>
          <p:cNvPr id="41" name="object 40"/>
          <p:cNvSpPr txBox="1"/>
          <p:nvPr/>
        </p:nvSpPr>
        <p:spPr>
          <a:xfrm>
            <a:off x="3314927" y="4462375"/>
            <a:ext cx="631825" cy="1536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553085" algn="l"/>
              </a:tabLst>
            </a:pPr>
            <a:r>
              <a:rPr sz="850" spc="-10" dirty="0">
                <a:latin typeface="Arial"/>
                <a:cs typeface="Arial"/>
              </a:rPr>
              <a:t>T	T</a:t>
            </a:r>
            <a:endParaRPr sz="850">
              <a:latin typeface="Arial"/>
              <a:cs typeface="Arial"/>
            </a:endParaRPr>
          </a:p>
        </p:txBody>
      </p:sp>
      <p:sp>
        <p:nvSpPr>
          <p:cNvPr id="42" name="object 41"/>
          <p:cNvSpPr txBox="1"/>
          <p:nvPr/>
        </p:nvSpPr>
        <p:spPr>
          <a:xfrm>
            <a:off x="2855436" y="4443328"/>
            <a:ext cx="85090" cy="1536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50" spc="-5" dirty="0">
                <a:latin typeface="Arial"/>
                <a:cs typeface="Arial"/>
              </a:rPr>
              <a:t>2</a:t>
            </a:r>
            <a:endParaRPr sz="850">
              <a:latin typeface="Arial"/>
              <a:cs typeface="Arial"/>
            </a:endParaRPr>
          </a:p>
        </p:txBody>
      </p:sp>
      <p:sp>
        <p:nvSpPr>
          <p:cNvPr id="43" name="object 42"/>
          <p:cNvSpPr txBox="1"/>
          <p:nvPr/>
        </p:nvSpPr>
        <p:spPr>
          <a:xfrm>
            <a:off x="2399759" y="4590395"/>
            <a:ext cx="405130" cy="1536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332105" algn="l"/>
              </a:tabLst>
            </a:pPr>
            <a:r>
              <a:rPr sz="850" spc="-5" dirty="0">
                <a:latin typeface="Arial"/>
                <a:cs typeface="Arial"/>
              </a:rPr>
              <a:t>1	2</a:t>
            </a:r>
            <a:endParaRPr sz="850">
              <a:latin typeface="Arial"/>
              <a:cs typeface="Arial"/>
            </a:endParaRPr>
          </a:p>
        </p:txBody>
      </p:sp>
      <p:sp>
        <p:nvSpPr>
          <p:cNvPr id="44" name="object 43"/>
          <p:cNvSpPr txBox="1"/>
          <p:nvPr/>
        </p:nvSpPr>
        <p:spPr>
          <a:xfrm>
            <a:off x="2494275" y="4357441"/>
            <a:ext cx="1909445" cy="3778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50" spc="-5" dirty="0">
                <a:latin typeface="Symbol"/>
                <a:cs typeface="Symbol"/>
              </a:rPr>
              <a:t></a:t>
            </a:r>
            <a:r>
              <a:rPr sz="1450" spc="-5" dirty="0">
                <a:latin typeface="Times New Roman"/>
                <a:cs typeface="Times New Roman"/>
              </a:rPr>
              <a:t> </a:t>
            </a:r>
            <a:r>
              <a:rPr sz="1450" spc="-5" dirty="0">
                <a:latin typeface="Arial"/>
                <a:cs typeface="Arial"/>
              </a:rPr>
              <a:t>µ </a:t>
            </a:r>
            <a:r>
              <a:rPr sz="2000" spc="-195" dirty="0">
                <a:latin typeface="Symbol"/>
                <a:cs typeface="Symbol"/>
              </a:rPr>
              <a:t></a:t>
            </a:r>
            <a:r>
              <a:rPr sz="2000" spc="110" dirty="0">
                <a:latin typeface="Times New Roman"/>
                <a:cs typeface="Times New Roman"/>
              </a:rPr>
              <a:t> </a:t>
            </a:r>
            <a:r>
              <a:rPr sz="1450" spc="-5" dirty="0">
                <a:latin typeface="Symbol"/>
                <a:cs typeface="Symbol"/>
              </a:rPr>
              <a:t></a:t>
            </a:r>
            <a:r>
              <a:rPr sz="1450" spc="-5" dirty="0">
                <a:latin typeface="Times New Roman"/>
                <a:cs typeface="Times New Roman"/>
              </a:rPr>
              <a:t> </a:t>
            </a:r>
            <a:r>
              <a:rPr sz="2300" spc="-185" dirty="0">
                <a:latin typeface="Symbol"/>
                <a:cs typeface="Symbol"/>
              </a:rPr>
              <a:t></a:t>
            </a:r>
            <a:r>
              <a:rPr sz="1450" spc="-185" dirty="0">
                <a:latin typeface="Arial"/>
                <a:cs typeface="Arial"/>
              </a:rPr>
              <a:t>w </a:t>
            </a:r>
            <a:r>
              <a:rPr sz="1450" spc="-5" dirty="0">
                <a:latin typeface="Arial"/>
                <a:cs typeface="Arial"/>
              </a:rPr>
              <a:t>µ </a:t>
            </a:r>
            <a:r>
              <a:rPr sz="1450" spc="-5" dirty="0">
                <a:latin typeface="Symbol"/>
                <a:cs typeface="Symbol"/>
              </a:rPr>
              <a:t></a:t>
            </a:r>
            <a:r>
              <a:rPr sz="1450" spc="-5" dirty="0">
                <a:latin typeface="Times New Roman"/>
                <a:cs typeface="Times New Roman"/>
              </a:rPr>
              <a:t> </a:t>
            </a:r>
            <a:r>
              <a:rPr sz="1450" spc="-10" dirty="0">
                <a:latin typeface="Arial"/>
                <a:cs typeface="Arial"/>
              </a:rPr>
              <a:t>w </a:t>
            </a:r>
            <a:r>
              <a:rPr sz="1450" spc="-5" dirty="0">
                <a:latin typeface="Arial"/>
                <a:cs typeface="Arial"/>
              </a:rPr>
              <a:t>µ </a:t>
            </a:r>
            <a:r>
              <a:rPr sz="2300" spc="-295" dirty="0">
                <a:latin typeface="Symbol"/>
                <a:cs typeface="Symbol"/>
              </a:rPr>
              <a:t></a:t>
            </a:r>
            <a:r>
              <a:rPr sz="2300" spc="-240" dirty="0">
                <a:latin typeface="Times New Roman"/>
                <a:cs typeface="Times New Roman"/>
              </a:rPr>
              <a:t> </a:t>
            </a:r>
            <a:r>
              <a:rPr sz="1450" spc="-5" dirty="0">
                <a:latin typeface="Symbol"/>
                <a:cs typeface="Symbol"/>
              </a:rPr>
              <a:t></a:t>
            </a:r>
            <a:endParaRPr sz="1450">
              <a:latin typeface="Symbol"/>
              <a:cs typeface="Symbol"/>
            </a:endParaRPr>
          </a:p>
        </p:txBody>
      </p:sp>
      <p:sp>
        <p:nvSpPr>
          <p:cNvPr id="45" name="object 44"/>
          <p:cNvSpPr txBox="1"/>
          <p:nvPr/>
        </p:nvSpPr>
        <p:spPr>
          <a:xfrm>
            <a:off x="2626105" y="4382263"/>
            <a:ext cx="125095" cy="2457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5" dirty="0">
                <a:latin typeface="Times New Roman"/>
                <a:cs typeface="Times New Roman"/>
              </a:rPr>
              <a:t>~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46" name="object 45"/>
          <p:cNvSpPr txBox="1"/>
          <p:nvPr/>
        </p:nvSpPr>
        <p:spPr>
          <a:xfrm>
            <a:off x="2319782" y="4382263"/>
            <a:ext cx="125095" cy="2457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5" dirty="0">
                <a:latin typeface="Times New Roman"/>
                <a:cs typeface="Times New Roman"/>
              </a:rPr>
              <a:t>~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47" name="object 46"/>
          <p:cNvSpPr txBox="1"/>
          <p:nvPr/>
        </p:nvSpPr>
        <p:spPr>
          <a:xfrm>
            <a:off x="4870196" y="6104489"/>
            <a:ext cx="126364" cy="1536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50" spc="-10" dirty="0">
                <a:latin typeface="Arial"/>
                <a:cs typeface="Arial"/>
              </a:rPr>
              <a:t>W</a:t>
            </a:r>
            <a:endParaRPr sz="850">
              <a:latin typeface="Arial"/>
              <a:cs typeface="Arial"/>
            </a:endParaRPr>
          </a:p>
        </p:txBody>
      </p:sp>
      <p:sp>
        <p:nvSpPr>
          <p:cNvPr id="48" name="object 47"/>
          <p:cNvSpPr txBox="1"/>
          <p:nvPr/>
        </p:nvSpPr>
        <p:spPr>
          <a:xfrm>
            <a:off x="4491980" y="5982463"/>
            <a:ext cx="683260" cy="2457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  <a:tabLst>
                <a:tab pos="512445" algn="l"/>
              </a:tabLst>
            </a:pPr>
            <a:r>
              <a:rPr sz="1450" spc="-10" dirty="0">
                <a:latin typeface="Arial"/>
                <a:cs typeface="Arial"/>
              </a:rPr>
              <a:t>w</a:t>
            </a:r>
            <a:r>
              <a:rPr sz="1450" spc="-275" dirty="0">
                <a:latin typeface="Arial"/>
                <a:cs typeface="Arial"/>
              </a:rPr>
              <a:t> </a:t>
            </a:r>
            <a:r>
              <a:rPr sz="1275" spc="30" baseline="42483" dirty="0">
                <a:latin typeface="Arial"/>
                <a:cs typeface="Arial"/>
              </a:rPr>
              <a:t>T</a:t>
            </a:r>
            <a:r>
              <a:rPr sz="1450" spc="20" dirty="0">
                <a:latin typeface="Arial"/>
                <a:cs typeface="Arial"/>
              </a:rPr>
              <a:t>S	</a:t>
            </a:r>
            <a:r>
              <a:rPr sz="1450" spc="-10" dirty="0">
                <a:latin typeface="Arial"/>
                <a:cs typeface="Arial"/>
              </a:rPr>
              <a:t>w</a:t>
            </a:r>
            <a:endParaRPr sz="1450">
              <a:latin typeface="Arial"/>
              <a:cs typeface="Arial"/>
            </a:endParaRPr>
          </a:p>
        </p:txBody>
      </p:sp>
      <p:sp>
        <p:nvSpPr>
          <p:cNvPr id="49" name="object 48"/>
          <p:cNvSpPr txBox="1"/>
          <p:nvPr/>
        </p:nvSpPr>
        <p:spPr>
          <a:xfrm>
            <a:off x="931925" y="5044694"/>
            <a:ext cx="7808595" cy="9251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01345" marR="30480" indent="-224154">
              <a:lnSpc>
                <a:spcPct val="100000"/>
              </a:lnSpc>
              <a:spcBef>
                <a:spcPts val="100"/>
              </a:spcBef>
              <a:tabLst>
                <a:tab pos="601345" algn="l"/>
              </a:tabLst>
            </a:pPr>
            <a:r>
              <a:rPr sz="600" b="0" dirty="0">
                <a:latin typeface="Marlett"/>
                <a:cs typeface="Marlett"/>
              </a:rPr>
              <a:t></a:t>
            </a:r>
            <a:r>
              <a:rPr sz="600" dirty="0">
                <a:latin typeface="Times New Roman"/>
                <a:cs typeface="Times New Roman"/>
              </a:rPr>
              <a:t>	</a:t>
            </a:r>
            <a:r>
              <a:rPr sz="1200" spc="-5" dirty="0">
                <a:latin typeface="Arial"/>
                <a:cs typeface="Arial"/>
              </a:rPr>
              <a:t>The matrix S</a:t>
            </a:r>
            <a:r>
              <a:rPr sz="1200" spc="-7" baseline="-20833" dirty="0">
                <a:latin typeface="Arial"/>
                <a:cs typeface="Arial"/>
              </a:rPr>
              <a:t>B </a:t>
            </a:r>
            <a:r>
              <a:rPr sz="1200" spc="-5" dirty="0">
                <a:latin typeface="Arial"/>
                <a:cs typeface="Arial"/>
              </a:rPr>
              <a:t>is called the </a:t>
            </a:r>
            <a:r>
              <a:rPr sz="12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between-class scatter</a:t>
            </a:r>
            <a:r>
              <a:rPr sz="1200" spc="-5" dirty="0">
                <a:latin typeface="Arial"/>
                <a:cs typeface="Arial"/>
              </a:rPr>
              <a:t>. Note </a:t>
            </a:r>
            <a:r>
              <a:rPr sz="1200" dirty="0">
                <a:latin typeface="Arial"/>
                <a:cs typeface="Arial"/>
              </a:rPr>
              <a:t>that, </a:t>
            </a:r>
            <a:r>
              <a:rPr sz="1200" spc="-5" dirty="0">
                <a:latin typeface="Arial"/>
                <a:cs typeface="Arial"/>
              </a:rPr>
              <a:t>since </a:t>
            </a:r>
            <a:r>
              <a:rPr sz="1200" spc="-10" dirty="0">
                <a:latin typeface="Arial"/>
                <a:cs typeface="Arial"/>
              </a:rPr>
              <a:t>S</a:t>
            </a:r>
            <a:r>
              <a:rPr sz="1200" spc="-15" baseline="-20833" dirty="0">
                <a:latin typeface="Arial"/>
                <a:cs typeface="Arial"/>
              </a:rPr>
              <a:t>B </a:t>
            </a:r>
            <a:r>
              <a:rPr sz="1200" spc="-5" dirty="0">
                <a:latin typeface="Arial"/>
                <a:cs typeface="Arial"/>
              </a:rPr>
              <a:t>is the outer product </a:t>
            </a:r>
            <a:r>
              <a:rPr sz="1200" dirty="0">
                <a:latin typeface="Arial"/>
                <a:cs typeface="Arial"/>
              </a:rPr>
              <a:t>of </a:t>
            </a:r>
            <a:r>
              <a:rPr sz="1200" spc="-10" dirty="0">
                <a:latin typeface="Arial"/>
                <a:cs typeface="Arial"/>
              </a:rPr>
              <a:t>two </a:t>
            </a:r>
            <a:r>
              <a:rPr sz="1200" spc="-5" dirty="0">
                <a:latin typeface="Arial"/>
                <a:cs typeface="Arial"/>
              </a:rPr>
              <a:t>vectors,  </a:t>
            </a:r>
            <a:r>
              <a:rPr sz="1200" u="sng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its rank is at most</a:t>
            </a:r>
            <a:r>
              <a:rPr sz="1200" u="sng" spc="2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200" u="sng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one</a:t>
            </a:r>
            <a:endParaRPr sz="12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320"/>
              </a:spcBef>
              <a:tabLst>
                <a:tab pos="263525" algn="l"/>
              </a:tabLst>
            </a:pPr>
            <a:r>
              <a:rPr sz="700" b="0" dirty="0">
                <a:latin typeface="Marlett"/>
                <a:cs typeface="Marlett"/>
              </a:rPr>
              <a:t></a:t>
            </a:r>
            <a:r>
              <a:rPr sz="700" dirty="0">
                <a:latin typeface="Times New Roman"/>
                <a:cs typeface="Times New Roman"/>
              </a:rPr>
              <a:t>	</a:t>
            </a:r>
            <a:r>
              <a:rPr sz="1400" dirty="0">
                <a:latin typeface="Arial"/>
                <a:cs typeface="Arial"/>
              </a:rPr>
              <a:t>We </a:t>
            </a:r>
            <a:r>
              <a:rPr sz="1400" spc="-5" dirty="0">
                <a:latin typeface="Arial"/>
                <a:cs typeface="Arial"/>
              </a:rPr>
              <a:t>can </a:t>
            </a:r>
            <a:r>
              <a:rPr sz="1400" spc="-10" dirty="0">
                <a:latin typeface="Arial"/>
                <a:cs typeface="Arial"/>
              </a:rPr>
              <a:t>finally express </a:t>
            </a:r>
            <a:r>
              <a:rPr sz="1400" spc="-5" dirty="0">
                <a:latin typeface="Arial"/>
                <a:cs typeface="Arial"/>
              </a:rPr>
              <a:t>the </a:t>
            </a:r>
            <a:r>
              <a:rPr sz="1400" spc="-10" dirty="0">
                <a:latin typeface="Arial"/>
                <a:cs typeface="Arial"/>
              </a:rPr>
              <a:t>Fisher criterion </a:t>
            </a:r>
            <a:r>
              <a:rPr sz="1400" spc="-5" dirty="0">
                <a:latin typeface="Arial"/>
                <a:cs typeface="Arial"/>
              </a:rPr>
              <a:t>in terms of </a:t>
            </a:r>
            <a:r>
              <a:rPr sz="1400" spc="5" dirty="0">
                <a:latin typeface="Arial"/>
                <a:cs typeface="Arial"/>
              </a:rPr>
              <a:t>S</a:t>
            </a:r>
            <a:r>
              <a:rPr sz="1350" spc="7" baseline="-24691" dirty="0">
                <a:latin typeface="Arial"/>
                <a:cs typeface="Arial"/>
              </a:rPr>
              <a:t>W </a:t>
            </a:r>
            <a:r>
              <a:rPr sz="1400" spc="-5" dirty="0">
                <a:latin typeface="Arial"/>
                <a:cs typeface="Arial"/>
              </a:rPr>
              <a:t>and S</a:t>
            </a:r>
            <a:r>
              <a:rPr sz="1350" spc="-7" baseline="-24691" dirty="0">
                <a:latin typeface="Arial"/>
                <a:cs typeface="Arial"/>
              </a:rPr>
              <a:t>B</a:t>
            </a:r>
            <a:r>
              <a:rPr sz="1350" spc="120" baseline="-24691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as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459"/>
              </a:spcBef>
            </a:pPr>
            <a:r>
              <a:rPr sz="1450" spc="-10" dirty="0">
                <a:latin typeface="Arial"/>
                <a:cs typeface="Arial"/>
              </a:rPr>
              <a:t>w </a:t>
            </a:r>
            <a:r>
              <a:rPr sz="1275" spc="22" baseline="42483" dirty="0">
                <a:latin typeface="Arial"/>
                <a:cs typeface="Arial"/>
              </a:rPr>
              <a:t>T</a:t>
            </a:r>
            <a:r>
              <a:rPr sz="1450" spc="15" dirty="0">
                <a:latin typeface="Arial"/>
                <a:cs typeface="Arial"/>
              </a:rPr>
              <a:t>S</a:t>
            </a:r>
            <a:r>
              <a:rPr sz="1450" spc="5" dirty="0">
                <a:latin typeface="Arial"/>
                <a:cs typeface="Arial"/>
              </a:rPr>
              <a:t> </a:t>
            </a:r>
            <a:r>
              <a:rPr sz="1450" spc="-10" dirty="0">
                <a:latin typeface="Arial"/>
                <a:cs typeface="Arial"/>
              </a:rPr>
              <a:t>w</a:t>
            </a:r>
            <a:endParaRPr sz="1450">
              <a:latin typeface="Arial"/>
              <a:cs typeface="Arial"/>
            </a:endParaRPr>
          </a:p>
        </p:txBody>
      </p:sp>
      <p:sp>
        <p:nvSpPr>
          <p:cNvPr id="50" name="object 49"/>
          <p:cNvSpPr txBox="1"/>
          <p:nvPr/>
        </p:nvSpPr>
        <p:spPr>
          <a:xfrm>
            <a:off x="3924287" y="5839967"/>
            <a:ext cx="1269365" cy="2457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  <a:tabLst>
                <a:tab pos="973455" algn="l"/>
                <a:tab pos="1229995" algn="l"/>
              </a:tabLst>
            </a:pPr>
            <a:r>
              <a:rPr sz="1450" spc="20" dirty="0">
                <a:latin typeface="Arial"/>
                <a:cs typeface="Arial"/>
              </a:rPr>
              <a:t>J(w)</a:t>
            </a:r>
            <a:r>
              <a:rPr sz="1450" spc="-75" dirty="0">
                <a:latin typeface="Arial"/>
                <a:cs typeface="Arial"/>
              </a:rPr>
              <a:t> </a:t>
            </a:r>
            <a:r>
              <a:rPr sz="1450" spc="-5" dirty="0">
                <a:latin typeface="Symbol"/>
                <a:cs typeface="Symbol"/>
              </a:rPr>
              <a:t></a:t>
            </a:r>
            <a:r>
              <a:rPr sz="2175" u="sng" spc="-7" baseline="21072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</a:t>
            </a:r>
            <a:r>
              <a:rPr sz="1275" u="sng" spc="-15" baseline="35947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B	</a:t>
            </a:r>
            <a:endParaRPr sz="1275" baseline="35947" dirty="0">
              <a:latin typeface="Arial"/>
              <a:cs typeface="Arial"/>
            </a:endParaRPr>
          </a:p>
        </p:txBody>
      </p:sp>
      <p:sp>
        <p:nvSpPr>
          <p:cNvPr id="51" name="object 50"/>
          <p:cNvSpPr txBox="1"/>
          <p:nvPr/>
        </p:nvSpPr>
        <p:spPr>
          <a:xfrm>
            <a:off x="5283201" y="1525476"/>
            <a:ext cx="85090" cy="14224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750" spc="5" dirty="0">
                <a:latin typeface="Arial"/>
                <a:cs typeface="Arial"/>
              </a:rPr>
              <a:t>T</a:t>
            </a:r>
            <a:endParaRPr sz="750">
              <a:latin typeface="Arial"/>
              <a:cs typeface="Arial"/>
            </a:endParaRPr>
          </a:p>
        </p:txBody>
      </p:sp>
      <p:sp>
        <p:nvSpPr>
          <p:cNvPr id="52" name="object 51"/>
          <p:cNvSpPr txBox="1"/>
          <p:nvPr/>
        </p:nvSpPr>
        <p:spPr>
          <a:xfrm>
            <a:off x="5191764" y="1655783"/>
            <a:ext cx="46990" cy="14224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750" dirty="0">
                <a:latin typeface="Arial"/>
                <a:cs typeface="Arial"/>
              </a:rPr>
              <a:t>i</a:t>
            </a:r>
            <a:endParaRPr sz="750">
              <a:latin typeface="Arial"/>
              <a:cs typeface="Arial"/>
            </a:endParaRPr>
          </a:p>
        </p:txBody>
      </p:sp>
      <p:sp>
        <p:nvSpPr>
          <p:cNvPr id="53" name="object 52"/>
          <p:cNvSpPr txBox="1"/>
          <p:nvPr/>
        </p:nvSpPr>
        <p:spPr>
          <a:xfrm>
            <a:off x="4706366" y="1655783"/>
            <a:ext cx="46990" cy="14224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750" dirty="0">
                <a:latin typeface="Arial"/>
                <a:cs typeface="Arial"/>
              </a:rPr>
              <a:t>i</a:t>
            </a:r>
            <a:endParaRPr sz="750">
              <a:latin typeface="Arial"/>
              <a:cs typeface="Arial"/>
            </a:endParaRPr>
          </a:p>
        </p:txBody>
      </p:sp>
      <p:sp>
        <p:nvSpPr>
          <p:cNvPr id="54" name="object 53"/>
          <p:cNvSpPr txBox="1"/>
          <p:nvPr/>
        </p:nvSpPr>
        <p:spPr>
          <a:xfrm>
            <a:off x="4864096" y="1486344"/>
            <a:ext cx="452120" cy="2959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300" spc="5" dirty="0">
                <a:latin typeface="Arial"/>
                <a:cs typeface="Arial"/>
              </a:rPr>
              <a:t>x</a:t>
            </a:r>
            <a:r>
              <a:rPr sz="1300" spc="-105" dirty="0">
                <a:latin typeface="Arial"/>
                <a:cs typeface="Arial"/>
              </a:rPr>
              <a:t> </a:t>
            </a:r>
            <a:r>
              <a:rPr sz="1300" spc="5" dirty="0">
                <a:latin typeface="Symbol"/>
                <a:cs typeface="Symbol"/>
              </a:rPr>
              <a:t></a:t>
            </a:r>
            <a:r>
              <a:rPr sz="1300" spc="-160" dirty="0">
                <a:latin typeface="Times New Roman"/>
                <a:cs typeface="Times New Roman"/>
              </a:rPr>
              <a:t> </a:t>
            </a:r>
            <a:r>
              <a:rPr sz="1300" spc="5" dirty="0">
                <a:latin typeface="Arial"/>
                <a:cs typeface="Arial"/>
              </a:rPr>
              <a:t>µ</a:t>
            </a:r>
            <a:r>
              <a:rPr sz="1300" spc="-75" dirty="0">
                <a:latin typeface="Arial"/>
                <a:cs typeface="Arial"/>
              </a:rPr>
              <a:t> </a:t>
            </a:r>
            <a:r>
              <a:rPr sz="1750" spc="-155" dirty="0">
                <a:latin typeface="Symbol"/>
                <a:cs typeface="Symbol"/>
              </a:rPr>
              <a:t></a:t>
            </a:r>
            <a:endParaRPr sz="1750">
              <a:latin typeface="Symbol"/>
              <a:cs typeface="Symbol"/>
            </a:endParaRPr>
          </a:p>
        </p:txBody>
      </p:sp>
      <p:sp>
        <p:nvSpPr>
          <p:cNvPr id="55" name="object 54"/>
          <p:cNvSpPr txBox="1"/>
          <p:nvPr/>
        </p:nvSpPr>
        <p:spPr>
          <a:xfrm>
            <a:off x="3751582" y="1486344"/>
            <a:ext cx="1139825" cy="2959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586105" algn="l"/>
              </a:tabLst>
            </a:pPr>
            <a:r>
              <a:rPr sz="1300" spc="5" dirty="0">
                <a:latin typeface="Arial"/>
                <a:cs typeface="Arial"/>
              </a:rPr>
              <a:t>S </a:t>
            </a:r>
            <a:r>
              <a:rPr sz="1300" spc="155" dirty="0">
                <a:latin typeface="Arial"/>
                <a:cs typeface="Arial"/>
              </a:rPr>
              <a:t> </a:t>
            </a:r>
            <a:r>
              <a:rPr sz="1300" spc="5" dirty="0">
                <a:latin typeface="Symbol"/>
                <a:cs typeface="Symbol"/>
              </a:rPr>
              <a:t></a:t>
            </a:r>
            <a:r>
              <a:rPr sz="1300" spc="5" dirty="0">
                <a:latin typeface="Times New Roman"/>
                <a:cs typeface="Times New Roman"/>
              </a:rPr>
              <a:t>	</a:t>
            </a:r>
            <a:r>
              <a:rPr sz="1750" spc="-80" dirty="0">
                <a:latin typeface="Symbol"/>
                <a:cs typeface="Symbol"/>
              </a:rPr>
              <a:t></a:t>
            </a:r>
            <a:r>
              <a:rPr sz="1300" spc="-80" dirty="0">
                <a:latin typeface="Arial"/>
                <a:cs typeface="Arial"/>
              </a:rPr>
              <a:t>x </a:t>
            </a:r>
            <a:r>
              <a:rPr sz="1300" spc="5" dirty="0">
                <a:latin typeface="Symbol"/>
                <a:cs typeface="Symbol"/>
              </a:rPr>
              <a:t>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5" dirty="0">
                <a:latin typeface="Arial"/>
                <a:cs typeface="Arial"/>
              </a:rPr>
              <a:t>µ</a:t>
            </a:r>
            <a:r>
              <a:rPr sz="1300" spc="-260" dirty="0">
                <a:latin typeface="Arial"/>
                <a:cs typeface="Arial"/>
              </a:rPr>
              <a:t> </a:t>
            </a:r>
            <a:r>
              <a:rPr sz="1750" spc="-135" dirty="0">
                <a:latin typeface="Symbol"/>
                <a:cs typeface="Symbol"/>
              </a:rPr>
              <a:t></a:t>
            </a:r>
            <a:endParaRPr sz="1750">
              <a:latin typeface="Symbol"/>
              <a:cs typeface="Symbol"/>
            </a:endParaRPr>
          </a:p>
        </p:txBody>
      </p:sp>
      <p:sp>
        <p:nvSpPr>
          <p:cNvPr id="56" name="object 55"/>
          <p:cNvSpPr txBox="1"/>
          <p:nvPr/>
        </p:nvSpPr>
        <p:spPr>
          <a:xfrm>
            <a:off x="3865879" y="1503230"/>
            <a:ext cx="466090" cy="3251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274320" algn="l"/>
              </a:tabLst>
            </a:pPr>
            <a:r>
              <a:rPr sz="750" dirty="0">
                <a:latin typeface="Arial"/>
                <a:cs typeface="Arial"/>
              </a:rPr>
              <a:t>i	</a:t>
            </a:r>
            <a:r>
              <a:rPr sz="1950" spc="10" dirty="0">
                <a:latin typeface="Symbol"/>
                <a:cs typeface="Symbol"/>
              </a:rPr>
              <a:t></a:t>
            </a:r>
            <a:endParaRPr sz="1950">
              <a:latin typeface="Symbol"/>
              <a:cs typeface="Symbol"/>
            </a:endParaRPr>
          </a:p>
        </p:txBody>
      </p:sp>
      <p:sp>
        <p:nvSpPr>
          <p:cNvPr id="57" name="object 56"/>
          <p:cNvSpPr txBox="1"/>
          <p:nvPr/>
        </p:nvSpPr>
        <p:spPr>
          <a:xfrm>
            <a:off x="3726182" y="1732051"/>
            <a:ext cx="984250" cy="455295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13970" algn="ctr">
              <a:lnSpc>
                <a:spcPct val="100000"/>
              </a:lnSpc>
              <a:spcBef>
                <a:spcPts val="440"/>
              </a:spcBef>
            </a:pPr>
            <a:r>
              <a:rPr sz="750" spc="-15" dirty="0">
                <a:latin typeface="Arial"/>
                <a:cs typeface="Arial"/>
              </a:rPr>
              <a:t>x</a:t>
            </a:r>
            <a:r>
              <a:rPr sz="750" spc="-15" dirty="0">
                <a:latin typeface="Symbol"/>
                <a:cs typeface="Symbol"/>
              </a:rPr>
              <a:t></a:t>
            </a:r>
            <a:r>
              <a:rPr sz="750" spc="-15" dirty="0">
                <a:latin typeface="Arial"/>
                <a:cs typeface="Arial"/>
              </a:rPr>
              <a:t>ω</a:t>
            </a:r>
            <a:r>
              <a:rPr sz="825" spc="-22" baseline="-20202" dirty="0">
                <a:latin typeface="Arial"/>
                <a:cs typeface="Arial"/>
              </a:rPr>
              <a:t>i</a:t>
            </a:r>
            <a:endParaRPr sz="825" baseline="-20202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580"/>
              </a:spcBef>
            </a:pPr>
            <a:r>
              <a:rPr sz="1300" dirty="0">
                <a:latin typeface="Arial"/>
                <a:cs typeface="Arial"/>
              </a:rPr>
              <a:t>S</a:t>
            </a:r>
            <a:r>
              <a:rPr sz="1125" baseline="-25925" dirty="0">
                <a:latin typeface="Arial"/>
                <a:cs typeface="Arial"/>
              </a:rPr>
              <a:t>1 </a:t>
            </a:r>
            <a:r>
              <a:rPr sz="1300" spc="5" dirty="0">
                <a:latin typeface="Symbol"/>
                <a:cs typeface="Symbol"/>
              </a:rPr>
              <a:t>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25" dirty="0">
                <a:latin typeface="Arial"/>
                <a:cs typeface="Arial"/>
              </a:rPr>
              <a:t>S</a:t>
            </a:r>
            <a:r>
              <a:rPr sz="1125" spc="37" baseline="-25925" dirty="0">
                <a:latin typeface="Arial"/>
                <a:cs typeface="Arial"/>
              </a:rPr>
              <a:t>2 </a:t>
            </a:r>
            <a:r>
              <a:rPr sz="1300" spc="5" dirty="0">
                <a:latin typeface="Symbol"/>
                <a:cs typeface="Symbol"/>
              </a:rPr>
              <a:t></a:t>
            </a:r>
            <a:r>
              <a:rPr sz="1300" spc="-204" dirty="0">
                <a:latin typeface="Times New Roman"/>
                <a:cs typeface="Times New Roman"/>
              </a:rPr>
              <a:t> </a:t>
            </a:r>
            <a:r>
              <a:rPr sz="1300" spc="40" dirty="0">
                <a:latin typeface="Arial"/>
                <a:cs typeface="Arial"/>
              </a:rPr>
              <a:t>S</a:t>
            </a:r>
            <a:r>
              <a:rPr sz="1125" spc="60" baseline="-25925" dirty="0">
                <a:latin typeface="Arial"/>
                <a:cs typeface="Arial"/>
              </a:rPr>
              <a:t>W</a:t>
            </a:r>
            <a:endParaRPr sz="1125" baseline="-25925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255198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/>
          </p:cNvSpPr>
          <p:nvPr/>
        </p:nvSpPr>
        <p:spPr>
          <a:xfrm>
            <a:off x="612901" y="268477"/>
            <a:ext cx="7118984" cy="4216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US" sz="2600" spc="-5" smtClean="0"/>
              <a:t>Linear Discriminant Analysis, two-classes</a:t>
            </a:r>
            <a:r>
              <a:rPr lang="en-US" sz="2600" spc="70" smtClean="0"/>
              <a:t> </a:t>
            </a:r>
            <a:r>
              <a:rPr lang="en-US" sz="2600" spc="-5" smtClean="0"/>
              <a:t>(5)</a:t>
            </a:r>
            <a:endParaRPr lang="en-US" sz="2600"/>
          </a:p>
        </p:txBody>
      </p:sp>
      <p:sp>
        <p:nvSpPr>
          <p:cNvPr id="3" name="object 3"/>
          <p:cNvSpPr txBox="1"/>
          <p:nvPr/>
        </p:nvSpPr>
        <p:spPr>
          <a:xfrm>
            <a:off x="1073150" y="846836"/>
            <a:ext cx="482790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38125" algn="l"/>
              </a:tabLst>
            </a:pPr>
            <a:r>
              <a:rPr sz="700" b="0" dirty="0">
                <a:latin typeface="Marlett"/>
                <a:cs typeface="Marlett"/>
              </a:rPr>
              <a:t></a:t>
            </a:r>
            <a:r>
              <a:rPr sz="700" dirty="0">
                <a:latin typeface="Times New Roman"/>
                <a:cs typeface="Times New Roman"/>
              </a:rPr>
              <a:t>	</a:t>
            </a:r>
            <a:r>
              <a:rPr sz="1400" spc="-5" dirty="0">
                <a:latin typeface="Arial"/>
                <a:cs typeface="Arial"/>
              </a:rPr>
              <a:t>To find the </a:t>
            </a:r>
            <a:r>
              <a:rPr sz="1400" dirty="0">
                <a:latin typeface="Arial"/>
                <a:cs typeface="Arial"/>
              </a:rPr>
              <a:t>maximum </a:t>
            </a:r>
            <a:r>
              <a:rPr sz="1400" spc="-5" dirty="0">
                <a:latin typeface="Arial"/>
                <a:cs typeface="Arial"/>
              </a:rPr>
              <a:t>of J(w) we </a:t>
            </a:r>
            <a:r>
              <a:rPr sz="1400" spc="-10" dirty="0">
                <a:latin typeface="Arial"/>
                <a:cs typeface="Arial"/>
              </a:rPr>
              <a:t>derive </a:t>
            </a:r>
            <a:r>
              <a:rPr sz="1400" spc="-5" dirty="0">
                <a:latin typeface="Arial"/>
                <a:cs typeface="Arial"/>
              </a:rPr>
              <a:t>and </a:t>
            </a:r>
            <a:r>
              <a:rPr sz="1400" spc="-10" dirty="0">
                <a:latin typeface="Arial"/>
                <a:cs typeface="Arial"/>
              </a:rPr>
              <a:t>equate </a:t>
            </a:r>
            <a:r>
              <a:rPr sz="1400" spc="-5" dirty="0">
                <a:latin typeface="Arial"/>
                <a:cs typeface="Arial"/>
              </a:rPr>
              <a:t>to</a:t>
            </a:r>
            <a:r>
              <a:rPr sz="1400" spc="5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zero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47750" y="2694686"/>
            <a:ext cx="177355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263525" algn="l"/>
              </a:tabLst>
            </a:pPr>
            <a:r>
              <a:rPr sz="700" b="0" dirty="0">
                <a:latin typeface="Marlett"/>
                <a:cs typeface="Marlett"/>
              </a:rPr>
              <a:t></a:t>
            </a:r>
            <a:r>
              <a:rPr sz="700" dirty="0">
                <a:latin typeface="Times New Roman"/>
                <a:cs typeface="Times New Roman"/>
              </a:rPr>
              <a:t>	</a:t>
            </a:r>
            <a:r>
              <a:rPr sz="1400" spc="-10" dirty="0">
                <a:latin typeface="Arial"/>
                <a:cs typeface="Arial"/>
              </a:rPr>
              <a:t>Dividing </a:t>
            </a:r>
            <a:r>
              <a:rPr sz="1400" spc="-5" dirty="0">
                <a:latin typeface="Arial"/>
                <a:cs typeface="Arial"/>
              </a:rPr>
              <a:t>by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w</a:t>
            </a:r>
            <a:r>
              <a:rPr sz="1350" spc="7" baseline="24691" dirty="0">
                <a:latin typeface="Arial"/>
                <a:cs typeface="Arial"/>
              </a:rPr>
              <a:t>T</a:t>
            </a:r>
            <a:r>
              <a:rPr sz="1400" spc="5" dirty="0">
                <a:latin typeface="Arial"/>
                <a:cs typeface="Arial"/>
              </a:rPr>
              <a:t>S</a:t>
            </a:r>
            <a:r>
              <a:rPr sz="1350" spc="7" baseline="-24691" dirty="0">
                <a:latin typeface="Arial"/>
                <a:cs typeface="Arial"/>
              </a:rPr>
              <a:t>W</a:t>
            </a:r>
            <a:r>
              <a:rPr sz="1400" spc="5" dirty="0">
                <a:latin typeface="Arial"/>
                <a:cs typeface="Arial"/>
              </a:rPr>
              <a:t>w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47750" y="4406900"/>
            <a:ext cx="538480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263525" algn="l"/>
              </a:tabLst>
            </a:pPr>
            <a:r>
              <a:rPr sz="700" b="0" dirty="0">
                <a:latin typeface="Marlett"/>
                <a:cs typeface="Marlett"/>
              </a:rPr>
              <a:t></a:t>
            </a:r>
            <a:r>
              <a:rPr sz="700" dirty="0">
                <a:latin typeface="Times New Roman"/>
                <a:cs typeface="Times New Roman"/>
              </a:rPr>
              <a:t>	</a:t>
            </a:r>
            <a:r>
              <a:rPr sz="1400" spc="-10" dirty="0">
                <a:latin typeface="Arial"/>
                <a:cs typeface="Arial"/>
              </a:rPr>
              <a:t>Solving </a:t>
            </a:r>
            <a:r>
              <a:rPr sz="1400" spc="-5" dirty="0">
                <a:latin typeface="Arial"/>
                <a:cs typeface="Arial"/>
              </a:rPr>
              <a:t>the </a:t>
            </a:r>
            <a:r>
              <a:rPr sz="1400" spc="-10" dirty="0">
                <a:latin typeface="Arial"/>
                <a:cs typeface="Arial"/>
              </a:rPr>
              <a:t>generalized eigenvalue </a:t>
            </a:r>
            <a:r>
              <a:rPr sz="1400" spc="-5" dirty="0">
                <a:latin typeface="Arial"/>
                <a:cs typeface="Arial"/>
              </a:rPr>
              <a:t>problem </a:t>
            </a:r>
            <a:r>
              <a:rPr sz="1400" dirty="0">
                <a:latin typeface="Arial"/>
                <a:cs typeface="Arial"/>
              </a:rPr>
              <a:t>(S</a:t>
            </a:r>
            <a:r>
              <a:rPr sz="1350" baseline="-24691" dirty="0">
                <a:latin typeface="Arial"/>
                <a:cs typeface="Arial"/>
              </a:rPr>
              <a:t>W</a:t>
            </a:r>
            <a:r>
              <a:rPr sz="1350" baseline="24691" dirty="0">
                <a:latin typeface="Arial"/>
                <a:cs typeface="Arial"/>
              </a:rPr>
              <a:t>-1</a:t>
            </a:r>
            <a:r>
              <a:rPr sz="1400" dirty="0">
                <a:latin typeface="Arial"/>
                <a:cs typeface="Arial"/>
              </a:rPr>
              <a:t>S</a:t>
            </a:r>
            <a:r>
              <a:rPr sz="1350" baseline="-24691" dirty="0">
                <a:latin typeface="Arial"/>
                <a:cs typeface="Arial"/>
              </a:rPr>
              <a:t>B</a:t>
            </a:r>
            <a:r>
              <a:rPr sz="1400" dirty="0">
                <a:latin typeface="Arial"/>
                <a:cs typeface="Arial"/>
              </a:rPr>
              <a:t>w=Jw)</a:t>
            </a:r>
            <a:r>
              <a:rPr sz="1400" spc="4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yields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28825" y="5815076"/>
            <a:ext cx="6856730" cy="373380"/>
          </a:xfrm>
          <a:prstGeom prst="rect">
            <a:avLst/>
          </a:prstGeom>
        </p:spPr>
        <p:txBody>
          <a:bodyPr vert="horz" wrap="square" lIns="0" tIns="33019" rIns="0" bIns="0" rtlCol="0">
            <a:spAutoFit/>
          </a:bodyPr>
          <a:lstStyle/>
          <a:p>
            <a:pPr marL="236220" marR="5080" indent="-224154">
              <a:lnSpc>
                <a:spcPts val="1300"/>
              </a:lnSpc>
              <a:spcBef>
                <a:spcPts val="259"/>
              </a:spcBef>
              <a:tabLst>
                <a:tab pos="236220" algn="l"/>
              </a:tabLst>
            </a:pPr>
            <a:r>
              <a:rPr sz="600" b="0" dirty="0">
                <a:latin typeface="Marlett"/>
                <a:cs typeface="Marlett"/>
              </a:rPr>
              <a:t></a:t>
            </a:r>
            <a:r>
              <a:rPr sz="600" dirty="0">
                <a:latin typeface="Times New Roman"/>
                <a:cs typeface="Times New Roman"/>
              </a:rPr>
              <a:t>	</a:t>
            </a:r>
            <a:r>
              <a:rPr sz="1200" spc="-5" dirty="0">
                <a:latin typeface="Arial"/>
                <a:cs typeface="Arial"/>
              </a:rPr>
              <a:t>This is know as </a:t>
            </a:r>
            <a:r>
              <a:rPr sz="12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Fisher’s Linear Discriminant</a:t>
            </a:r>
            <a:r>
              <a:rPr sz="1200" b="1" spc="-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(1936), although it is not </a:t>
            </a:r>
            <a:r>
              <a:rPr sz="1200" dirty="0">
                <a:latin typeface="Arial"/>
                <a:cs typeface="Arial"/>
              </a:rPr>
              <a:t>a </a:t>
            </a:r>
            <a:r>
              <a:rPr sz="1200" spc="-5" dirty="0">
                <a:latin typeface="Arial"/>
                <a:cs typeface="Arial"/>
              </a:rPr>
              <a:t>discriminant but rather </a:t>
            </a:r>
            <a:r>
              <a:rPr sz="1200" dirty="0">
                <a:latin typeface="Arial"/>
                <a:cs typeface="Arial"/>
              </a:rPr>
              <a:t>a  </a:t>
            </a:r>
            <a:r>
              <a:rPr sz="1200" spc="-5" dirty="0">
                <a:latin typeface="Arial"/>
                <a:cs typeface="Arial"/>
              </a:rPr>
              <a:t>specific choice of direction for the projection of the data </a:t>
            </a:r>
            <a:r>
              <a:rPr sz="1200" spc="-10" dirty="0">
                <a:latin typeface="Arial"/>
                <a:cs typeface="Arial"/>
              </a:rPr>
              <a:t>down </a:t>
            </a:r>
            <a:r>
              <a:rPr sz="1200" spc="-5" dirty="0">
                <a:latin typeface="Arial"/>
                <a:cs typeface="Arial"/>
              </a:rPr>
              <a:t>to one</a:t>
            </a:r>
            <a:r>
              <a:rPr sz="1200" spc="6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dimension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964179" y="4876800"/>
            <a:ext cx="3245485" cy="791845"/>
            <a:chOff x="2964179" y="4876800"/>
            <a:chExt cx="3245485" cy="791845"/>
          </a:xfrm>
        </p:grpSpPr>
        <p:sp>
          <p:nvSpPr>
            <p:cNvPr id="8" name="object 8"/>
            <p:cNvSpPr/>
            <p:nvPr/>
          </p:nvSpPr>
          <p:spPr>
            <a:xfrm>
              <a:off x="2983230" y="4896611"/>
              <a:ext cx="3226435" cy="772160"/>
            </a:xfrm>
            <a:custGeom>
              <a:avLst/>
              <a:gdLst/>
              <a:ahLst/>
              <a:cxnLst/>
              <a:rect l="l" t="t" r="r" b="b"/>
              <a:pathLst>
                <a:path w="3226435" h="772160">
                  <a:moveTo>
                    <a:pt x="3226308" y="0"/>
                  </a:moveTo>
                  <a:lnTo>
                    <a:pt x="3196590" y="0"/>
                  </a:lnTo>
                  <a:lnTo>
                    <a:pt x="3196590" y="746772"/>
                  </a:lnTo>
                  <a:lnTo>
                    <a:pt x="0" y="746772"/>
                  </a:lnTo>
                  <a:lnTo>
                    <a:pt x="0" y="771918"/>
                  </a:lnTo>
                  <a:lnTo>
                    <a:pt x="3226308" y="771918"/>
                  </a:lnTo>
                  <a:lnTo>
                    <a:pt x="3226308" y="746772"/>
                  </a:lnTo>
                  <a:lnTo>
                    <a:pt x="3226308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964179" y="4876800"/>
              <a:ext cx="3215640" cy="762000"/>
            </a:xfrm>
            <a:custGeom>
              <a:avLst/>
              <a:gdLst/>
              <a:ahLst/>
              <a:cxnLst/>
              <a:rect l="l" t="t" r="r" b="b"/>
              <a:pathLst>
                <a:path w="3215640" h="762000">
                  <a:moveTo>
                    <a:pt x="3215640" y="762000"/>
                  </a:moveTo>
                  <a:lnTo>
                    <a:pt x="3215640" y="0"/>
                  </a:lnTo>
                  <a:lnTo>
                    <a:pt x="0" y="0"/>
                  </a:lnTo>
                  <a:lnTo>
                    <a:pt x="0" y="762000"/>
                  </a:lnTo>
                  <a:lnTo>
                    <a:pt x="3215640" y="762000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233671" y="5243322"/>
              <a:ext cx="641985" cy="0"/>
            </a:xfrm>
            <a:custGeom>
              <a:avLst/>
              <a:gdLst/>
              <a:ahLst/>
              <a:cxnLst/>
              <a:rect l="l" t="t" r="r" b="b"/>
              <a:pathLst>
                <a:path w="641985">
                  <a:moveTo>
                    <a:pt x="0" y="0"/>
                  </a:moveTo>
                  <a:lnTo>
                    <a:pt x="641603" y="0"/>
                  </a:lnTo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5286755" y="5215102"/>
            <a:ext cx="667385" cy="1543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  <a:tabLst>
                <a:tab pos="273685" algn="l"/>
                <a:tab pos="594995" algn="l"/>
              </a:tabLst>
            </a:pPr>
            <a:r>
              <a:rPr sz="850" spc="-10" dirty="0">
                <a:latin typeface="Arial"/>
                <a:cs typeface="Arial"/>
              </a:rPr>
              <a:t>W	</a:t>
            </a:r>
            <a:r>
              <a:rPr sz="850" spc="-5" dirty="0">
                <a:latin typeface="Arial"/>
                <a:cs typeface="Arial"/>
              </a:rPr>
              <a:t>1	2</a:t>
            </a:r>
            <a:endParaRPr sz="8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602483" y="5358353"/>
            <a:ext cx="113664" cy="1543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850" spc="-10" dirty="0">
                <a:latin typeface="Arial"/>
                <a:cs typeface="Arial"/>
              </a:rPr>
              <a:t>W</a:t>
            </a:r>
            <a:endParaRPr sz="8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617724" y="5100035"/>
            <a:ext cx="84455" cy="1543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850" spc="-10" dirty="0">
                <a:latin typeface="Arial"/>
                <a:cs typeface="Arial"/>
              </a:rPr>
              <a:t>B</a:t>
            </a:r>
            <a:endParaRPr sz="85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421892" y="4972015"/>
            <a:ext cx="78105" cy="1543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850" spc="-5" dirty="0">
                <a:latin typeface="Arial"/>
                <a:cs typeface="Arial"/>
              </a:rPr>
              <a:t>T</a:t>
            </a:r>
            <a:endParaRPr sz="85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272546" y="4977925"/>
            <a:ext cx="575310" cy="2457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1450" spc="-5" dirty="0">
                <a:latin typeface="Arial"/>
                <a:cs typeface="Arial"/>
              </a:rPr>
              <a:t>w S</a:t>
            </a:r>
            <a:r>
              <a:rPr sz="1450" spc="80" dirty="0">
                <a:latin typeface="Arial"/>
                <a:cs typeface="Arial"/>
              </a:rPr>
              <a:t> </a:t>
            </a:r>
            <a:r>
              <a:rPr sz="1450" spc="-5" dirty="0">
                <a:latin typeface="Arial"/>
                <a:cs typeface="Arial"/>
              </a:rPr>
              <a:t>w</a:t>
            </a:r>
            <a:endParaRPr sz="145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417058" y="5034249"/>
            <a:ext cx="623570" cy="316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  <a:tabLst>
                <a:tab pos="238125" algn="l"/>
              </a:tabLst>
            </a:pPr>
            <a:r>
              <a:rPr sz="1900" spc="-160" dirty="0">
                <a:latin typeface="Symbol"/>
                <a:cs typeface="Symbol"/>
              </a:rPr>
              <a:t></a:t>
            </a:r>
            <a:r>
              <a:rPr sz="1900" spc="-160" dirty="0">
                <a:latin typeface="Times New Roman"/>
                <a:cs typeface="Times New Roman"/>
              </a:rPr>
              <a:t>	</a:t>
            </a:r>
            <a:r>
              <a:rPr sz="1450" spc="70" dirty="0">
                <a:latin typeface="Symbol"/>
                <a:cs typeface="Symbol"/>
              </a:rPr>
              <a:t></a:t>
            </a:r>
            <a:r>
              <a:rPr sz="1450" spc="70" dirty="0">
                <a:latin typeface="Arial"/>
                <a:cs typeface="Arial"/>
              </a:rPr>
              <a:t>µ</a:t>
            </a:r>
            <a:r>
              <a:rPr sz="1450" spc="190" dirty="0">
                <a:latin typeface="Arial"/>
                <a:cs typeface="Arial"/>
              </a:rPr>
              <a:t> </a:t>
            </a:r>
            <a:r>
              <a:rPr sz="1900" spc="-160" dirty="0">
                <a:latin typeface="Symbol"/>
                <a:cs typeface="Symbol"/>
              </a:rPr>
              <a:t></a:t>
            </a:r>
            <a:endParaRPr sz="1900">
              <a:latin typeface="Symbol"/>
              <a:cs typeface="Symbo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887495" y="5124979"/>
            <a:ext cx="103505" cy="2457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1450" spc="-5" dirty="0">
                <a:latin typeface="Symbol"/>
                <a:cs typeface="Symbol"/>
              </a:rPr>
              <a:t></a:t>
            </a:r>
            <a:endParaRPr sz="1450">
              <a:latin typeface="Symbol"/>
              <a:cs typeface="Symbo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887495" y="4966484"/>
            <a:ext cx="103505" cy="2457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1450" spc="-5" dirty="0">
                <a:latin typeface="Symbol"/>
                <a:cs typeface="Symbol"/>
              </a:rPr>
              <a:t></a:t>
            </a:r>
            <a:endParaRPr sz="1450">
              <a:latin typeface="Symbol"/>
              <a:cs typeface="Symbo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758704" y="5240036"/>
            <a:ext cx="1257935" cy="2457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0"/>
              </a:spcBef>
              <a:tabLst>
                <a:tab pos="380365" algn="l"/>
                <a:tab pos="965835" algn="l"/>
              </a:tabLst>
            </a:pPr>
            <a:r>
              <a:rPr sz="850" spc="-10" dirty="0">
                <a:latin typeface="Arial"/>
                <a:cs typeface="Arial"/>
              </a:rPr>
              <a:t>w	</a:t>
            </a:r>
            <a:r>
              <a:rPr sz="2175" spc="104" baseline="-13409" dirty="0">
                <a:latin typeface="Symbol"/>
                <a:cs typeface="Symbol"/>
              </a:rPr>
              <a:t></a:t>
            </a:r>
            <a:r>
              <a:rPr sz="2175" spc="104" baseline="1915" dirty="0">
                <a:latin typeface="Arial"/>
                <a:cs typeface="Arial"/>
              </a:rPr>
              <a:t>w</a:t>
            </a:r>
            <a:r>
              <a:rPr sz="2175" spc="-419" baseline="1915" dirty="0">
                <a:latin typeface="Arial"/>
                <a:cs typeface="Arial"/>
              </a:rPr>
              <a:t> </a:t>
            </a:r>
            <a:r>
              <a:rPr sz="1275" spc="30" baseline="45751" dirty="0">
                <a:latin typeface="Arial"/>
                <a:cs typeface="Arial"/>
              </a:rPr>
              <a:t>T</a:t>
            </a:r>
            <a:r>
              <a:rPr sz="2175" spc="30" baseline="1915" dirty="0">
                <a:latin typeface="Arial"/>
                <a:cs typeface="Arial"/>
              </a:rPr>
              <a:t>S	</a:t>
            </a:r>
            <a:r>
              <a:rPr sz="2175" spc="-7" baseline="1915" dirty="0">
                <a:latin typeface="Arial"/>
                <a:cs typeface="Arial"/>
              </a:rPr>
              <a:t>w</a:t>
            </a:r>
            <a:r>
              <a:rPr sz="2175" spc="-322" baseline="1915" dirty="0">
                <a:latin typeface="Arial"/>
                <a:cs typeface="Arial"/>
              </a:rPr>
              <a:t> </a:t>
            </a:r>
            <a:r>
              <a:rPr sz="2175" spc="-7" baseline="-13409" dirty="0">
                <a:latin typeface="Symbol"/>
                <a:cs typeface="Symbol"/>
              </a:rPr>
              <a:t></a:t>
            </a:r>
            <a:endParaRPr sz="2175" baseline="-13409">
              <a:latin typeface="Symbol"/>
              <a:cs typeface="Symbo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139207" y="4966484"/>
            <a:ext cx="103505" cy="2457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1450" spc="-5" dirty="0">
                <a:latin typeface="Symbol"/>
                <a:cs typeface="Symbol"/>
              </a:rPr>
              <a:t></a:t>
            </a:r>
            <a:endParaRPr sz="1450">
              <a:latin typeface="Symbol"/>
              <a:cs typeface="Symbo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096533" y="5092983"/>
            <a:ext cx="1171575" cy="2457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0"/>
              </a:spcBef>
            </a:pPr>
            <a:r>
              <a:rPr sz="1450" spc="-10" dirty="0">
                <a:latin typeface="Arial"/>
                <a:cs typeface="Arial"/>
              </a:rPr>
              <a:t>w*</a:t>
            </a:r>
            <a:r>
              <a:rPr sz="1450" spc="-65" dirty="0">
                <a:latin typeface="Arial"/>
                <a:cs typeface="Arial"/>
              </a:rPr>
              <a:t> </a:t>
            </a:r>
            <a:r>
              <a:rPr sz="1450" spc="-5" dirty="0">
                <a:latin typeface="Symbol"/>
                <a:cs typeface="Symbol"/>
              </a:rPr>
              <a:t></a:t>
            </a:r>
            <a:r>
              <a:rPr sz="1450" spc="-90" dirty="0">
                <a:latin typeface="Times New Roman"/>
                <a:cs typeface="Times New Roman"/>
              </a:rPr>
              <a:t> </a:t>
            </a:r>
            <a:r>
              <a:rPr sz="1450" spc="-10" dirty="0">
                <a:latin typeface="Arial"/>
                <a:cs typeface="Arial"/>
              </a:rPr>
              <a:t>argmax</a:t>
            </a:r>
            <a:r>
              <a:rPr sz="1450" spc="-270" dirty="0">
                <a:latin typeface="Arial"/>
                <a:cs typeface="Arial"/>
              </a:rPr>
              <a:t> </a:t>
            </a:r>
            <a:r>
              <a:rPr sz="2175" spc="-7" baseline="-9578" dirty="0">
                <a:latin typeface="Symbol"/>
                <a:cs typeface="Symbol"/>
              </a:rPr>
              <a:t></a:t>
            </a:r>
            <a:endParaRPr sz="2175" baseline="-9578">
              <a:latin typeface="Symbol"/>
              <a:cs typeface="Symbo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990867" y="5092983"/>
            <a:ext cx="615950" cy="2457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0"/>
              </a:spcBef>
            </a:pPr>
            <a:r>
              <a:rPr sz="1450" spc="-5" dirty="0">
                <a:latin typeface="Symbol"/>
                <a:cs typeface="Symbol"/>
              </a:rPr>
              <a:t></a:t>
            </a:r>
            <a:r>
              <a:rPr sz="1450" spc="-5" dirty="0">
                <a:latin typeface="Times New Roman"/>
                <a:cs typeface="Times New Roman"/>
              </a:rPr>
              <a:t> </a:t>
            </a:r>
            <a:r>
              <a:rPr sz="1450" spc="5" dirty="0">
                <a:latin typeface="Arial"/>
                <a:cs typeface="Arial"/>
              </a:rPr>
              <a:t>S</a:t>
            </a:r>
            <a:r>
              <a:rPr sz="1275" spc="7" baseline="42483" dirty="0">
                <a:latin typeface="Symbol"/>
                <a:cs typeface="Symbol"/>
              </a:rPr>
              <a:t></a:t>
            </a:r>
            <a:r>
              <a:rPr sz="1275" spc="7" baseline="42483" dirty="0">
                <a:latin typeface="Arial"/>
                <a:cs typeface="Arial"/>
              </a:rPr>
              <a:t>1</a:t>
            </a:r>
            <a:r>
              <a:rPr sz="1275" spc="187" baseline="42483" dirty="0">
                <a:latin typeface="Arial"/>
                <a:cs typeface="Arial"/>
              </a:rPr>
              <a:t> </a:t>
            </a:r>
            <a:r>
              <a:rPr sz="1450" spc="-5" dirty="0">
                <a:latin typeface="Arial"/>
                <a:cs typeface="Arial"/>
              </a:rPr>
              <a:t>µ</a:t>
            </a:r>
            <a:endParaRPr sz="145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958845" y="4871465"/>
            <a:ext cx="3225800" cy="772160"/>
          </a:xfrm>
          <a:custGeom>
            <a:avLst/>
            <a:gdLst/>
            <a:ahLst/>
            <a:cxnLst/>
            <a:rect l="l" t="t" r="r" b="b"/>
            <a:pathLst>
              <a:path w="3225800" h="772160">
                <a:moveTo>
                  <a:pt x="0" y="0"/>
                </a:moveTo>
                <a:lnTo>
                  <a:pt x="0" y="771906"/>
                </a:lnTo>
                <a:lnTo>
                  <a:pt x="3225546" y="771906"/>
                </a:lnTo>
                <a:lnTo>
                  <a:pt x="3225546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248405" y="1477517"/>
            <a:ext cx="262890" cy="0"/>
          </a:xfrm>
          <a:custGeom>
            <a:avLst/>
            <a:gdLst/>
            <a:ahLst/>
            <a:cxnLst/>
            <a:rect l="l" t="t" r="r" b="b"/>
            <a:pathLst>
              <a:path w="262889">
                <a:moveTo>
                  <a:pt x="0" y="0"/>
                </a:moveTo>
                <a:lnTo>
                  <a:pt x="262890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179570" y="1477517"/>
            <a:ext cx="262890" cy="0"/>
          </a:xfrm>
          <a:custGeom>
            <a:avLst/>
            <a:gdLst/>
            <a:ahLst/>
            <a:cxnLst/>
            <a:rect l="l" t="t" r="r" b="b"/>
            <a:pathLst>
              <a:path w="262889">
                <a:moveTo>
                  <a:pt x="0" y="0"/>
                </a:moveTo>
                <a:lnTo>
                  <a:pt x="262889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554473" y="1477517"/>
            <a:ext cx="640080" cy="0"/>
          </a:xfrm>
          <a:custGeom>
            <a:avLst/>
            <a:gdLst/>
            <a:ahLst/>
            <a:cxnLst/>
            <a:rect l="l" t="t" r="r" b="b"/>
            <a:pathLst>
              <a:path w="640079">
                <a:moveTo>
                  <a:pt x="0" y="0"/>
                </a:moveTo>
                <a:lnTo>
                  <a:pt x="640079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535679" y="2055876"/>
            <a:ext cx="768985" cy="0"/>
          </a:xfrm>
          <a:custGeom>
            <a:avLst/>
            <a:gdLst/>
            <a:ahLst/>
            <a:cxnLst/>
            <a:rect l="l" t="t" r="r" b="b"/>
            <a:pathLst>
              <a:path w="768985">
                <a:moveTo>
                  <a:pt x="0" y="0"/>
                </a:moveTo>
                <a:lnTo>
                  <a:pt x="768858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162550" y="2055876"/>
            <a:ext cx="814705" cy="0"/>
          </a:xfrm>
          <a:custGeom>
            <a:avLst/>
            <a:gdLst/>
            <a:ahLst/>
            <a:cxnLst/>
            <a:rect l="l" t="t" r="r" b="b"/>
            <a:pathLst>
              <a:path w="814704">
                <a:moveTo>
                  <a:pt x="0" y="0"/>
                </a:moveTo>
                <a:lnTo>
                  <a:pt x="814577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5434842" y="2048671"/>
            <a:ext cx="260350" cy="2457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50" spc="-10" dirty="0">
                <a:latin typeface="Arial"/>
                <a:cs typeface="Arial"/>
              </a:rPr>
              <a:t>dw</a:t>
            </a:r>
            <a:endParaRPr sz="145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785121" y="2048671"/>
            <a:ext cx="260350" cy="2457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50" spc="-10" dirty="0">
                <a:latin typeface="Arial"/>
                <a:cs typeface="Arial"/>
              </a:rPr>
              <a:t>dw</a:t>
            </a:r>
            <a:endParaRPr sz="145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532897" y="1664400"/>
            <a:ext cx="802005" cy="3962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450" spc="-170" dirty="0">
                <a:latin typeface="Arial"/>
                <a:cs typeface="Arial"/>
              </a:rPr>
              <a:t>d</a:t>
            </a:r>
            <a:r>
              <a:rPr sz="2400" spc="-170" dirty="0">
                <a:latin typeface="Symbol"/>
                <a:cs typeface="Symbol"/>
              </a:rPr>
              <a:t></a:t>
            </a:r>
            <a:r>
              <a:rPr sz="1450" spc="-170" dirty="0">
                <a:latin typeface="Arial"/>
                <a:cs typeface="Arial"/>
              </a:rPr>
              <a:t>w </a:t>
            </a:r>
            <a:r>
              <a:rPr sz="1450" spc="-5" dirty="0">
                <a:latin typeface="Arial"/>
                <a:cs typeface="Arial"/>
              </a:rPr>
              <a:t>S</a:t>
            </a:r>
            <a:r>
              <a:rPr sz="1450" spc="185" dirty="0">
                <a:latin typeface="Arial"/>
                <a:cs typeface="Arial"/>
              </a:rPr>
              <a:t> </a:t>
            </a:r>
            <a:r>
              <a:rPr sz="1450" spc="-114" dirty="0">
                <a:latin typeface="Arial"/>
                <a:cs typeface="Arial"/>
              </a:rPr>
              <a:t>w</a:t>
            </a:r>
            <a:r>
              <a:rPr sz="2400" spc="-114" dirty="0">
                <a:latin typeface="Symbol"/>
                <a:cs typeface="Symbol"/>
              </a:rPr>
              <a:t>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175998" y="1470319"/>
            <a:ext cx="749300" cy="2457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93065" algn="l"/>
              </a:tabLst>
            </a:pPr>
            <a:r>
              <a:rPr sz="1450" spc="-10" dirty="0">
                <a:latin typeface="Arial"/>
                <a:cs typeface="Arial"/>
              </a:rPr>
              <a:t>dw	</a:t>
            </a:r>
            <a:r>
              <a:rPr sz="1450" spc="-5" dirty="0">
                <a:latin typeface="Arial"/>
                <a:cs typeface="Arial"/>
              </a:rPr>
              <a:t>w</a:t>
            </a:r>
            <a:r>
              <a:rPr sz="1450" spc="200" dirty="0">
                <a:latin typeface="Arial"/>
                <a:cs typeface="Arial"/>
              </a:rPr>
              <a:t> </a:t>
            </a:r>
            <a:r>
              <a:rPr sz="1450" spc="-5" dirty="0">
                <a:latin typeface="Arial"/>
                <a:cs typeface="Arial"/>
              </a:rPr>
              <a:t>S</a:t>
            </a:r>
            <a:endParaRPr sz="145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294097" y="1137173"/>
            <a:ext cx="340360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1450" spc="-5" dirty="0">
                <a:latin typeface="Arial"/>
                <a:cs typeface="Arial"/>
              </a:rPr>
              <a:t>d</a:t>
            </a:r>
            <a:r>
              <a:rPr sz="1450" spc="320" dirty="0">
                <a:latin typeface="Arial"/>
                <a:cs typeface="Arial"/>
              </a:rPr>
              <a:t> </a:t>
            </a:r>
            <a:r>
              <a:rPr sz="3000" spc="-292" baseline="-25000" dirty="0">
                <a:latin typeface="Symbol"/>
                <a:cs typeface="Symbol"/>
              </a:rPr>
              <a:t></a:t>
            </a:r>
            <a:endParaRPr sz="3000" baseline="-25000">
              <a:latin typeface="Symbol"/>
              <a:cs typeface="Symbo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507990" y="2431450"/>
            <a:ext cx="127000" cy="1543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50" spc="-10" dirty="0">
                <a:latin typeface="Arial"/>
                <a:cs typeface="Arial"/>
              </a:rPr>
              <a:t>W</a:t>
            </a:r>
            <a:endParaRPr sz="85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797041" y="2303437"/>
            <a:ext cx="90805" cy="1543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50" spc="-5" dirty="0">
                <a:latin typeface="Arial"/>
                <a:cs typeface="Arial"/>
              </a:rPr>
              <a:t>T</a:t>
            </a:r>
            <a:endParaRPr sz="85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207256" y="2431450"/>
            <a:ext cx="882650" cy="1543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798195" algn="l"/>
              </a:tabLst>
            </a:pPr>
            <a:r>
              <a:rPr sz="850" spc="-5" dirty="0">
                <a:latin typeface="Arial"/>
                <a:cs typeface="Arial"/>
              </a:rPr>
              <a:t>B	B</a:t>
            </a:r>
            <a:endParaRPr sz="85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662421" y="2431450"/>
            <a:ext cx="127000" cy="1543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50" spc="-10" dirty="0">
                <a:latin typeface="Arial"/>
                <a:cs typeface="Arial"/>
              </a:rPr>
              <a:t>W</a:t>
            </a:r>
            <a:endParaRPr sz="85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662168" y="1899576"/>
            <a:ext cx="90805" cy="1543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50" spc="-5" dirty="0">
                <a:latin typeface="Arial"/>
                <a:cs typeface="Arial"/>
              </a:rPr>
              <a:t>T</a:t>
            </a:r>
            <a:endParaRPr sz="85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019041" y="1911767"/>
            <a:ext cx="97155" cy="1543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50" spc="-5" dirty="0">
                <a:latin typeface="Arial"/>
                <a:cs typeface="Arial"/>
              </a:rPr>
              <a:t>B</a:t>
            </a:r>
            <a:endParaRPr sz="85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823206" y="1783754"/>
            <a:ext cx="90805" cy="1543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50" spc="-5" dirty="0">
                <a:latin typeface="Arial"/>
                <a:cs typeface="Arial"/>
              </a:rPr>
              <a:t>T</a:t>
            </a:r>
            <a:endParaRPr sz="85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989574" y="1899576"/>
            <a:ext cx="90805" cy="1543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50" spc="-5" dirty="0">
                <a:latin typeface="Arial"/>
                <a:cs typeface="Arial"/>
              </a:rPr>
              <a:t>T</a:t>
            </a:r>
            <a:endParaRPr sz="85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4705598" y="1464465"/>
            <a:ext cx="90805" cy="1543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50" spc="-5" dirty="0">
                <a:latin typeface="Arial"/>
                <a:cs typeface="Arial"/>
              </a:rPr>
              <a:t>T</a:t>
            </a:r>
            <a:endParaRPr sz="85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5278631" y="2309280"/>
            <a:ext cx="812165" cy="2457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64490" algn="l"/>
              </a:tabLst>
            </a:pPr>
            <a:r>
              <a:rPr sz="1450" spc="-25" dirty="0">
                <a:latin typeface="Arial"/>
                <a:cs typeface="Arial"/>
              </a:rPr>
              <a:t>2S	</a:t>
            </a:r>
            <a:r>
              <a:rPr sz="1450" spc="-5" dirty="0">
                <a:latin typeface="Arial"/>
                <a:cs typeface="Arial"/>
              </a:rPr>
              <a:t>w </a:t>
            </a:r>
            <a:r>
              <a:rPr sz="1450" spc="-5" dirty="0">
                <a:latin typeface="Symbol"/>
                <a:cs typeface="Symbol"/>
              </a:rPr>
              <a:t></a:t>
            </a:r>
            <a:r>
              <a:rPr sz="1450" spc="-70" dirty="0">
                <a:latin typeface="Times New Roman"/>
                <a:cs typeface="Times New Roman"/>
              </a:rPr>
              <a:t> </a:t>
            </a:r>
            <a:r>
              <a:rPr sz="1450" spc="-5" dirty="0">
                <a:latin typeface="Arial"/>
                <a:cs typeface="Arial"/>
              </a:rPr>
              <a:t>0</a:t>
            </a:r>
            <a:endParaRPr sz="145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986284" y="2184095"/>
            <a:ext cx="1322705" cy="3962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450" spc="-25" dirty="0">
                <a:latin typeface="Arial"/>
                <a:cs typeface="Arial"/>
              </a:rPr>
              <a:t>2S </a:t>
            </a:r>
            <a:r>
              <a:rPr sz="1450" spc="-5" dirty="0">
                <a:latin typeface="Arial"/>
                <a:cs typeface="Arial"/>
              </a:rPr>
              <a:t>w </a:t>
            </a:r>
            <a:r>
              <a:rPr sz="1450" spc="-5" dirty="0">
                <a:latin typeface="Symbol"/>
                <a:cs typeface="Symbol"/>
              </a:rPr>
              <a:t></a:t>
            </a:r>
            <a:r>
              <a:rPr sz="1450" spc="-5" dirty="0">
                <a:latin typeface="Times New Roman"/>
                <a:cs typeface="Times New Roman"/>
              </a:rPr>
              <a:t> </a:t>
            </a:r>
            <a:r>
              <a:rPr sz="2400" spc="-220" dirty="0">
                <a:latin typeface="Symbol"/>
                <a:cs typeface="Symbol"/>
              </a:rPr>
              <a:t></a:t>
            </a:r>
            <a:r>
              <a:rPr sz="1450" spc="-220" dirty="0">
                <a:latin typeface="Arial"/>
                <a:cs typeface="Arial"/>
              </a:rPr>
              <a:t>w </a:t>
            </a:r>
            <a:r>
              <a:rPr sz="1450" spc="-5" dirty="0">
                <a:latin typeface="Arial"/>
                <a:cs typeface="Arial"/>
              </a:rPr>
              <a:t>S</a:t>
            </a:r>
            <a:r>
              <a:rPr sz="1450" spc="-95" dirty="0">
                <a:latin typeface="Arial"/>
                <a:cs typeface="Arial"/>
              </a:rPr>
              <a:t> </a:t>
            </a:r>
            <a:r>
              <a:rPr sz="1450" spc="-114" dirty="0">
                <a:latin typeface="Arial"/>
                <a:cs typeface="Arial"/>
              </a:rPr>
              <a:t>w</a:t>
            </a:r>
            <a:r>
              <a:rPr sz="2400" spc="-114" dirty="0">
                <a:latin typeface="Symbol"/>
                <a:cs typeface="Symbol"/>
              </a:rPr>
              <a:t>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967218" y="2184095"/>
            <a:ext cx="1073785" cy="3962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  <a:tabLst>
                <a:tab pos="829310" algn="l"/>
              </a:tabLst>
            </a:pPr>
            <a:r>
              <a:rPr sz="1450" spc="-10" dirty="0">
                <a:latin typeface="Symbol"/>
                <a:cs typeface="Symbol"/>
              </a:rPr>
              <a:t></a:t>
            </a:r>
            <a:r>
              <a:rPr sz="1450" spc="335" dirty="0">
                <a:latin typeface="Times New Roman"/>
                <a:cs typeface="Times New Roman"/>
              </a:rPr>
              <a:t> </a:t>
            </a:r>
            <a:r>
              <a:rPr sz="2400" spc="-220" dirty="0">
                <a:latin typeface="Symbol"/>
                <a:cs typeface="Symbol"/>
              </a:rPr>
              <a:t></a:t>
            </a:r>
            <a:r>
              <a:rPr sz="1450" spc="-220" dirty="0">
                <a:latin typeface="Arial"/>
                <a:cs typeface="Arial"/>
              </a:rPr>
              <a:t>w</a:t>
            </a:r>
            <a:r>
              <a:rPr sz="1450" spc="-275" dirty="0">
                <a:latin typeface="Arial"/>
                <a:cs typeface="Arial"/>
              </a:rPr>
              <a:t> </a:t>
            </a:r>
            <a:r>
              <a:rPr sz="1275" spc="30" baseline="42483" dirty="0">
                <a:latin typeface="Arial"/>
                <a:cs typeface="Arial"/>
              </a:rPr>
              <a:t>T</a:t>
            </a:r>
            <a:r>
              <a:rPr sz="1450" spc="20" dirty="0">
                <a:latin typeface="Arial"/>
                <a:cs typeface="Arial"/>
              </a:rPr>
              <a:t>S	</a:t>
            </a:r>
            <a:r>
              <a:rPr sz="1450" spc="-114" dirty="0">
                <a:latin typeface="Arial"/>
                <a:cs typeface="Arial"/>
              </a:rPr>
              <a:t>w</a:t>
            </a:r>
            <a:r>
              <a:rPr sz="2400" spc="-114" dirty="0">
                <a:latin typeface="Symbol"/>
                <a:cs typeface="Symbol"/>
              </a:rPr>
              <a:t>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6162562" y="1905413"/>
            <a:ext cx="395605" cy="2457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50" spc="-5" dirty="0">
                <a:latin typeface="Arial"/>
                <a:cs typeface="Arial"/>
              </a:rPr>
              <a:t>0</a:t>
            </a:r>
            <a:r>
              <a:rPr sz="1450" spc="195" dirty="0">
                <a:latin typeface="Arial"/>
                <a:cs typeface="Arial"/>
              </a:rPr>
              <a:t> </a:t>
            </a:r>
            <a:r>
              <a:rPr sz="1450" spc="-10" dirty="0">
                <a:latin typeface="Symbol"/>
                <a:cs typeface="Symbol"/>
              </a:rPr>
              <a:t></a:t>
            </a:r>
            <a:endParaRPr sz="1450">
              <a:latin typeface="Symbol"/>
              <a:cs typeface="Symbo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062716" y="1664400"/>
            <a:ext cx="1108075" cy="4013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ts val="2395"/>
              </a:lnSpc>
              <a:spcBef>
                <a:spcPts val="130"/>
              </a:spcBef>
              <a:tabLst>
                <a:tab pos="725805" algn="l"/>
              </a:tabLst>
            </a:pPr>
            <a:r>
              <a:rPr sz="3600" spc="-277" baseline="-20833" dirty="0">
                <a:latin typeface="Symbol"/>
                <a:cs typeface="Symbol"/>
              </a:rPr>
              <a:t></a:t>
            </a:r>
            <a:r>
              <a:rPr sz="1450" spc="-185" dirty="0">
                <a:latin typeface="Arial"/>
                <a:cs typeface="Arial"/>
              </a:rPr>
              <a:t>d</a:t>
            </a:r>
            <a:r>
              <a:rPr sz="2400" spc="-185" dirty="0">
                <a:latin typeface="Symbol"/>
                <a:cs typeface="Symbol"/>
              </a:rPr>
              <a:t></a:t>
            </a:r>
            <a:r>
              <a:rPr sz="1450" spc="-185" dirty="0">
                <a:latin typeface="Arial"/>
                <a:cs typeface="Arial"/>
              </a:rPr>
              <a:t>w</a:t>
            </a:r>
            <a:r>
              <a:rPr sz="1450" spc="-280" dirty="0">
                <a:latin typeface="Arial"/>
                <a:cs typeface="Arial"/>
              </a:rPr>
              <a:t> </a:t>
            </a:r>
            <a:r>
              <a:rPr sz="1275" spc="22" baseline="42483" dirty="0">
                <a:latin typeface="Arial"/>
                <a:cs typeface="Arial"/>
              </a:rPr>
              <a:t>T</a:t>
            </a:r>
            <a:r>
              <a:rPr sz="1450" spc="15" dirty="0">
                <a:latin typeface="Arial"/>
                <a:cs typeface="Arial"/>
              </a:rPr>
              <a:t>S	</a:t>
            </a:r>
            <a:r>
              <a:rPr sz="1450" spc="-114" dirty="0">
                <a:latin typeface="Arial"/>
                <a:cs typeface="Arial"/>
              </a:rPr>
              <a:t>w</a:t>
            </a:r>
            <a:r>
              <a:rPr sz="2400" spc="-114" dirty="0">
                <a:latin typeface="Symbol"/>
                <a:cs typeface="Symbol"/>
              </a:rPr>
              <a:t></a:t>
            </a:r>
            <a:r>
              <a:rPr sz="2400" spc="-360" dirty="0">
                <a:latin typeface="Times New Roman"/>
                <a:cs typeface="Times New Roman"/>
              </a:rPr>
              <a:t> </a:t>
            </a:r>
            <a:r>
              <a:rPr sz="2175" spc="-7" baseline="-34482" dirty="0">
                <a:latin typeface="Symbol"/>
                <a:cs typeface="Symbol"/>
              </a:rPr>
              <a:t></a:t>
            </a:r>
            <a:endParaRPr sz="2175" baseline="-34482">
              <a:latin typeface="Symbol"/>
              <a:cs typeface="Symbol"/>
            </a:endParaRPr>
          </a:p>
          <a:p>
            <a:pPr marL="199390" algn="ctr">
              <a:lnSpc>
                <a:spcPts val="535"/>
              </a:lnSpc>
            </a:pPr>
            <a:r>
              <a:rPr sz="850" spc="-10" dirty="0">
                <a:latin typeface="Arial"/>
                <a:cs typeface="Arial"/>
              </a:rPr>
              <a:t>W</a:t>
            </a:r>
            <a:endParaRPr sz="85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4334504" y="1780228"/>
            <a:ext cx="779145" cy="4013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44780" indent="-132715">
              <a:lnSpc>
                <a:spcPts val="2395"/>
              </a:lnSpc>
              <a:spcBef>
                <a:spcPts val="130"/>
              </a:spcBef>
              <a:buSzPct val="60416"/>
              <a:buChar char=""/>
              <a:tabLst>
                <a:tab pos="145415" algn="l"/>
              </a:tabLst>
            </a:pPr>
            <a:r>
              <a:rPr sz="2400" spc="-220" dirty="0">
                <a:latin typeface="Symbol"/>
                <a:cs typeface="Symbol"/>
              </a:rPr>
              <a:t></a:t>
            </a:r>
            <a:r>
              <a:rPr sz="1450" spc="-220" dirty="0">
                <a:latin typeface="Arial"/>
                <a:cs typeface="Arial"/>
              </a:rPr>
              <a:t>w </a:t>
            </a:r>
            <a:r>
              <a:rPr sz="1450" spc="-5" dirty="0">
                <a:latin typeface="Arial"/>
                <a:cs typeface="Arial"/>
              </a:rPr>
              <a:t>S</a:t>
            </a:r>
            <a:r>
              <a:rPr sz="1450" spc="145" dirty="0">
                <a:latin typeface="Arial"/>
                <a:cs typeface="Arial"/>
              </a:rPr>
              <a:t> </a:t>
            </a:r>
            <a:r>
              <a:rPr sz="1450" spc="-5" dirty="0">
                <a:latin typeface="Arial"/>
                <a:cs typeface="Arial"/>
              </a:rPr>
              <a:t>w</a:t>
            </a:r>
            <a:endParaRPr sz="1450">
              <a:latin typeface="Arial"/>
              <a:cs typeface="Arial"/>
            </a:endParaRPr>
          </a:p>
          <a:p>
            <a:pPr marR="163195" algn="r">
              <a:lnSpc>
                <a:spcPts val="535"/>
              </a:lnSpc>
            </a:pPr>
            <a:r>
              <a:rPr sz="850" spc="-5" dirty="0">
                <a:latin typeface="Arial"/>
                <a:cs typeface="Arial"/>
              </a:rPr>
              <a:t>B</a:t>
            </a:r>
            <a:endParaRPr sz="85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2523985" y="1780228"/>
            <a:ext cx="1035685" cy="4013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ts val="2395"/>
              </a:lnSpc>
              <a:spcBef>
                <a:spcPts val="130"/>
              </a:spcBef>
              <a:tabLst>
                <a:tab pos="803910" algn="l"/>
              </a:tabLst>
            </a:pPr>
            <a:r>
              <a:rPr sz="1450" spc="-10" dirty="0">
                <a:latin typeface="Symbol"/>
                <a:cs typeface="Symbol"/>
              </a:rPr>
              <a:t></a:t>
            </a:r>
            <a:r>
              <a:rPr sz="1450" spc="335" dirty="0">
                <a:latin typeface="Times New Roman"/>
                <a:cs typeface="Times New Roman"/>
              </a:rPr>
              <a:t> </a:t>
            </a:r>
            <a:r>
              <a:rPr sz="2400" spc="-220" dirty="0">
                <a:latin typeface="Symbol"/>
                <a:cs typeface="Symbol"/>
              </a:rPr>
              <a:t></a:t>
            </a:r>
            <a:r>
              <a:rPr sz="1450" spc="-220" dirty="0">
                <a:latin typeface="Arial"/>
                <a:cs typeface="Arial"/>
              </a:rPr>
              <a:t>w  </a:t>
            </a:r>
            <a:r>
              <a:rPr sz="1450" spc="-75" dirty="0">
                <a:latin typeface="Arial"/>
                <a:cs typeface="Arial"/>
              </a:rPr>
              <a:t> </a:t>
            </a:r>
            <a:r>
              <a:rPr sz="1450" spc="-5" dirty="0">
                <a:latin typeface="Arial"/>
                <a:cs typeface="Arial"/>
              </a:rPr>
              <a:t>S	</a:t>
            </a:r>
            <a:r>
              <a:rPr sz="1450" spc="-114" dirty="0">
                <a:latin typeface="Arial"/>
                <a:cs typeface="Arial"/>
              </a:rPr>
              <a:t>w</a:t>
            </a:r>
            <a:r>
              <a:rPr sz="2400" spc="-114" dirty="0">
                <a:latin typeface="Symbol"/>
                <a:cs typeface="Symbol"/>
              </a:rPr>
              <a:t></a:t>
            </a:r>
            <a:endParaRPr sz="2400">
              <a:latin typeface="Symbol"/>
              <a:cs typeface="Symbol"/>
            </a:endParaRPr>
          </a:p>
          <a:p>
            <a:pPr marL="681355">
              <a:lnSpc>
                <a:spcPts val="535"/>
              </a:lnSpc>
            </a:pPr>
            <a:r>
              <a:rPr sz="850" spc="-10" dirty="0">
                <a:latin typeface="Arial"/>
                <a:cs typeface="Arial"/>
              </a:rPr>
              <a:t>W</a:t>
            </a:r>
            <a:endParaRPr sz="85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5459997" y="1327062"/>
            <a:ext cx="395605" cy="2457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50" spc="-5" dirty="0">
                <a:latin typeface="Arial"/>
                <a:cs typeface="Arial"/>
              </a:rPr>
              <a:t>0</a:t>
            </a:r>
            <a:r>
              <a:rPr sz="1450" spc="195" dirty="0">
                <a:latin typeface="Arial"/>
                <a:cs typeface="Arial"/>
              </a:rPr>
              <a:t> </a:t>
            </a:r>
            <a:r>
              <a:rPr sz="1450" spc="-10" dirty="0">
                <a:latin typeface="Symbol"/>
                <a:cs typeface="Symbol"/>
              </a:rPr>
              <a:t></a:t>
            </a:r>
            <a:endParaRPr sz="1450">
              <a:latin typeface="Symbol"/>
              <a:cs typeface="Symbo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4438638" y="1375829"/>
            <a:ext cx="889000" cy="2457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605155" algn="l"/>
              </a:tabLst>
            </a:pPr>
            <a:r>
              <a:rPr sz="1450" spc="-5" dirty="0">
                <a:latin typeface="Symbol"/>
                <a:cs typeface="Symbol"/>
              </a:rPr>
              <a:t></a:t>
            </a:r>
            <a:r>
              <a:rPr sz="1450" spc="-5" dirty="0">
                <a:latin typeface="Times New Roman"/>
                <a:cs typeface="Times New Roman"/>
              </a:rPr>
              <a:t>	</a:t>
            </a:r>
            <a:r>
              <a:rPr sz="2175" spc="-7" baseline="-28735" dirty="0">
                <a:latin typeface="Arial"/>
                <a:cs typeface="Arial"/>
              </a:rPr>
              <a:t>w</a:t>
            </a:r>
            <a:r>
              <a:rPr sz="2175" spc="-315" baseline="-28735" dirty="0">
                <a:latin typeface="Arial"/>
                <a:cs typeface="Arial"/>
              </a:rPr>
              <a:t> </a:t>
            </a:r>
            <a:r>
              <a:rPr sz="1450" spc="-5" dirty="0">
                <a:latin typeface="Symbol"/>
                <a:cs typeface="Symbol"/>
              </a:rPr>
              <a:t></a:t>
            </a:r>
            <a:endParaRPr sz="1450">
              <a:latin typeface="Symbol"/>
              <a:cs typeface="Symbo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4464038" y="1517564"/>
            <a:ext cx="825500" cy="2457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57200" algn="l"/>
                <a:tab pos="741680" algn="l"/>
              </a:tabLst>
            </a:pPr>
            <a:r>
              <a:rPr sz="1450" spc="-5" dirty="0">
                <a:latin typeface="Symbol"/>
                <a:cs typeface="Symbol"/>
              </a:rPr>
              <a:t></a:t>
            </a:r>
            <a:r>
              <a:rPr sz="1450" spc="-5" dirty="0">
                <a:latin typeface="Times New Roman"/>
                <a:cs typeface="Times New Roman"/>
              </a:rPr>
              <a:t>	</a:t>
            </a:r>
            <a:r>
              <a:rPr sz="850" spc="-10" dirty="0">
                <a:latin typeface="Arial"/>
                <a:cs typeface="Arial"/>
              </a:rPr>
              <a:t>W	</a:t>
            </a:r>
            <a:r>
              <a:rPr sz="1450" spc="-5" dirty="0">
                <a:latin typeface="Symbol"/>
                <a:cs typeface="Symbol"/>
              </a:rPr>
              <a:t></a:t>
            </a:r>
            <a:endParaRPr sz="1450">
              <a:latin typeface="Symbol"/>
              <a:cs typeface="Symbo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4225272" y="1211233"/>
            <a:ext cx="1243330" cy="2921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ts val="1055"/>
              </a:lnSpc>
              <a:spcBef>
                <a:spcPts val="95"/>
              </a:spcBef>
            </a:pPr>
            <a:r>
              <a:rPr sz="1450" spc="-5" dirty="0">
                <a:latin typeface="Arial"/>
                <a:cs typeface="Arial"/>
              </a:rPr>
              <a:t>d </a:t>
            </a:r>
            <a:r>
              <a:rPr sz="2175" spc="-7" baseline="3831" dirty="0">
                <a:latin typeface="Symbol"/>
                <a:cs typeface="Symbol"/>
              </a:rPr>
              <a:t></a:t>
            </a:r>
            <a:r>
              <a:rPr sz="2175" spc="-7" baseline="3831" dirty="0">
                <a:latin typeface="Times New Roman"/>
                <a:cs typeface="Times New Roman"/>
              </a:rPr>
              <a:t> </a:t>
            </a:r>
            <a:r>
              <a:rPr sz="1450" spc="-5" dirty="0">
                <a:latin typeface="Arial"/>
                <a:cs typeface="Arial"/>
              </a:rPr>
              <a:t>w </a:t>
            </a:r>
            <a:r>
              <a:rPr sz="1275" spc="30" baseline="42483" dirty="0">
                <a:latin typeface="Arial"/>
                <a:cs typeface="Arial"/>
              </a:rPr>
              <a:t>T</a:t>
            </a:r>
            <a:r>
              <a:rPr sz="1450" spc="20" dirty="0">
                <a:latin typeface="Arial"/>
                <a:cs typeface="Arial"/>
              </a:rPr>
              <a:t>S </a:t>
            </a:r>
            <a:r>
              <a:rPr sz="1450" spc="-5" dirty="0">
                <a:latin typeface="Arial"/>
                <a:cs typeface="Arial"/>
              </a:rPr>
              <a:t>w</a:t>
            </a:r>
            <a:r>
              <a:rPr sz="1450" spc="5" dirty="0">
                <a:latin typeface="Arial"/>
                <a:cs typeface="Arial"/>
              </a:rPr>
              <a:t> </a:t>
            </a:r>
            <a:r>
              <a:rPr sz="2175" spc="-7" baseline="3831" dirty="0">
                <a:latin typeface="Symbol"/>
                <a:cs typeface="Symbol"/>
              </a:rPr>
              <a:t></a:t>
            </a:r>
            <a:endParaRPr sz="2175" baseline="3831">
              <a:latin typeface="Symbol"/>
              <a:cs typeface="Symbol"/>
            </a:endParaRPr>
          </a:p>
          <a:p>
            <a:pPr marL="712470">
              <a:lnSpc>
                <a:spcPts val="1055"/>
              </a:lnSpc>
              <a:tabLst>
                <a:tab pos="1103630" algn="l"/>
              </a:tabLst>
            </a:pPr>
            <a:r>
              <a:rPr sz="850" spc="-5" dirty="0">
                <a:latin typeface="Arial"/>
                <a:cs typeface="Arial"/>
              </a:rPr>
              <a:t>B	</a:t>
            </a:r>
            <a:r>
              <a:rPr sz="2175" spc="-7" baseline="-21072" dirty="0">
                <a:latin typeface="Symbol"/>
                <a:cs typeface="Symbol"/>
              </a:rPr>
              <a:t></a:t>
            </a:r>
            <a:endParaRPr sz="2175" baseline="-21072">
              <a:latin typeface="Symbol"/>
              <a:cs typeface="Symbo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3244822" y="1253002"/>
            <a:ext cx="895985" cy="46291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37820">
              <a:lnSpc>
                <a:spcPts val="2039"/>
              </a:lnSpc>
              <a:spcBef>
                <a:spcPts val="125"/>
              </a:spcBef>
            </a:pPr>
            <a:r>
              <a:rPr sz="1450" spc="-30" dirty="0">
                <a:latin typeface="Arial"/>
                <a:cs typeface="Arial"/>
              </a:rPr>
              <a:t>J(w)</a:t>
            </a:r>
            <a:r>
              <a:rPr sz="2000" spc="-30" dirty="0">
                <a:latin typeface="Symbol"/>
                <a:cs typeface="Symbol"/>
              </a:rPr>
              <a:t></a:t>
            </a:r>
            <a:r>
              <a:rPr sz="2000" spc="-345" dirty="0">
                <a:latin typeface="Times New Roman"/>
                <a:cs typeface="Times New Roman"/>
              </a:rPr>
              <a:t> </a:t>
            </a:r>
            <a:r>
              <a:rPr sz="1450" spc="-5" dirty="0">
                <a:latin typeface="Symbol"/>
                <a:cs typeface="Symbol"/>
              </a:rPr>
              <a:t></a:t>
            </a:r>
            <a:endParaRPr sz="1450">
              <a:latin typeface="Symbol"/>
              <a:cs typeface="Symbol"/>
            </a:endParaRPr>
          </a:p>
          <a:p>
            <a:pPr marL="12700">
              <a:lnSpc>
                <a:spcPts val="1380"/>
              </a:lnSpc>
            </a:pPr>
            <a:r>
              <a:rPr sz="1450" spc="-10" dirty="0">
                <a:latin typeface="Arial"/>
                <a:cs typeface="Arial"/>
              </a:rPr>
              <a:t>dw</a:t>
            </a:r>
            <a:endParaRPr sz="1450">
              <a:latin typeface="Arial"/>
              <a:cs typeface="Arial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3078479" y="3414521"/>
            <a:ext cx="717550" cy="0"/>
          </a:xfrm>
          <a:custGeom>
            <a:avLst/>
            <a:gdLst/>
            <a:ahLst/>
            <a:cxnLst/>
            <a:rect l="l" t="t" r="r" b="b"/>
            <a:pathLst>
              <a:path w="717550">
                <a:moveTo>
                  <a:pt x="0" y="0"/>
                </a:moveTo>
                <a:lnTo>
                  <a:pt x="717042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347209" y="3414521"/>
            <a:ext cx="716280" cy="0"/>
          </a:xfrm>
          <a:custGeom>
            <a:avLst/>
            <a:gdLst/>
            <a:ahLst/>
            <a:cxnLst/>
            <a:rect l="l" t="t" r="r" b="b"/>
            <a:pathLst>
              <a:path w="716279">
                <a:moveTo>
                  <a:pt x="0" y="0"/>
                </a:moveTo>
                <a:lnTo>
                  <a:pt x="716279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/>
          <p:nvPr/>
        </p:nvSpPr>
        <p:spPr>
          <a:xfrm>
            <a:off x="4364228" y="3023805"/>
            <a:ext cx="706755" cy="3962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400" spc="-220" dirty="0">
                <a:latin typeface="Symbol"/>
                <a:cs typeface="Symbol"/>
              </a:rPr>
              <a:t></a:t>
            </a:r>
            <a:r>
              <a:rPr sz="1450" spc="-220" dirty="0">
                <a:latin typeface="Arial"/>
                <a:cs typeface="Arial"/>
              </a:rPr>
              <a:t>w </a:t>
            </a:r>
            <a:r>
              <a:rPr sz="1450" spc="-5" dirty="0">
                <a:latin typeface="Arial"/>
                <a:cs typeface="Arial"/>
              </a:rPr>
              <a:t>S</a:t>
            </a:r>
            <a:r>
              <a:rPr sz="1450" spc="135" dirty="0">
                <a:latin typeface="Arial"/>
                <a:cs typeface="Arial"/>
              </a:rPr>
              <a:t> </a:t>
            </a:r>
            <a:r>
              <a:rPr sz="1450" spc="-114" dirty="0">
                <a:latin typeface="Arial"/>
                <a:cs typeface="Arial"/>
              </a:rPr>
              <a:t>w</a:t>
            </a:r>
            <a:r>
              <a:rPr sz="2400" spc="-114" dirty="0">
                <a:latin typeface="Symbol"/>
                <a:cs typeface="Symbol"/>
              </a:rPr>
              <a:t>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58" name="object 72"/>
          <p:cNvSpPr txBox="1">
            <a:spLocks noGrp="1"/>
          </p:cNvSpPr>
          <p:nvPr>
            <p:ph type="sldNum" sz="quarter" idx="4294967295"/>
          </p:nvPr>
        </p:nvSpPr>
        <p:spPr>
          <a:xfrm>
            <a:off x="8442958" y="6376363"/>
            <a:ext cx="190500" cy="139065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spc="-5" dirty="0"/>
              <a:t>14</a:t>
            </a:fld>
            <a:endParaRPr spc="-5" dirty="0"/>
          </a:p>
        </p:txBody>
      </p:sp>
      <p:sp>
        <p:nvSpPr>
          <p:cNvPr id="59" name="object 58"/>
          <p:cNvSpPr txBox="1"/>
          <p:nvPr/>
        </p:nvSpPr>
        <p:spPr>
          <a:xfrm>
            <a:off x="4341367" y="3282882"/>
            <a:ext cx="692785" cy="4013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ts val="2395"/>
              </a:lnSpc>
              <a:spcBef>
                <a:spcPts val="130"/>
              </a:spcBef>
              <a:tabLst>
                <a:tab pos="534035" algn="l"/>
              </a:tabLst>
            </a:pPr>
            <a:r>
              <a:rPr sz="2400" spc="-220" dirty="0">
                <a:latin typeface="Symbol"/>
                <a:cs typeface="Symbol"/>
              </a:rPr>
              <a:t></a:t>
            </a:r>
            <a:r>
              <a:rPr sz="1450" spc="-220" dirty="0">
                <a:latin typeface="Arial"/>
                <a:cs typeface="Arial"/>
              </a:rPr>
              <a:t>w  </a:t>
            </a:r>
            <a:r>
              <a:rPr sz="1450" spc="-80" dirty="0">
                <a:latin typeface="Arial"/>
                <a:cs typeface="Arial"/>
              </a:rPr>
              <a:t> </a:t>
            </a:r>
            <a:r>
              <a:rPr sz="1450" spc="-5" dirty="0">
                <a:latin typeface="Arial"/>
                <a:cs typeface="Arial"/>
              </a:rPr>
              <a:t>S	w</a:t>
            </a:r>
            <a:endParaRPr sz="1450">
              <a:latin typeface="Arial"/>
              <a:cs typeface="Arial"/>
            </a:endParaRPr>
          </a:p>
          <a:p>
            <a:pPr marL="411480">
              <a:lnSpc>
                <a:spcPts val="535"/>
              </a:lnSpc>
            </a:pPr>
            <a:r>
              <a:rPr sz="850" spc="-10" dirty="0">
                <a:latin typeface="Arial"/>
                <a:cs typeface="Arial"/>
              </a:rPr>
              <a:t>W</a:t>
            </a:r>
            <a:endParaRPr sz="850">
              <a:latin typeface="Arial"/>
              <a:cs typeface="Arial"/>
            </a:endParaRPr>
          </a:p>
        </p:txBody>
      </p:sp>
      <p:sp>
        <p:nvSpPr>
          <p:cNvPr id="60" name="object 59"/>
          <p:cNvSpPr txBox="1"/>
          <p:nvPr/>
        </p:nvSpPr>
        <p:spPr>
          <a:xfrm>
            <a:off x="3601205" y="3688483"/>
            <a:ext cx="1913889" cy="2457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450" spc="-10" dirty="0">
                <a:latin typeface="Symbol"/>
                <a:cs typeface="Symbol"/>
              </a:rPr>
              <a:t></a:t>
            </a:r>
            <a:r>
              <a:rPr sz="1450" spc="-10" dirty="0">
                <a:latin typeface="Times New Roman"/>
                <a:cs typeface="Times New Roman"/>
              </a:rPr>
              <a:t> </a:t>
            </a:r>
            <a:r>
              <a:rPr sz="1450" spc="30" dirty="0">
                <a:latin typeface="Arial"/>
                <a:cs typeface="Arial"/>
              </a:rPr>
              <a:t>S</a:t>
            </a:r>
            <a:r>
              <a:rPr sz="1275" spc="44" baseline="-22875" dirty="0">
                <a:latin typeface="Arial"/>
                <a:cs typeface="Arial"/>
              </a:rPr>
              <a:t>B</a:t>
            </a:r>
            <a:r>
              <a:rPr sz="1450" spc="30" dirty="0">
                <a:latin typeface="Arial"/>
                <a:cs typeface="Arial"/>
              </a:rPr>
              <a:t>w </a:t>
            </a:r>
            <a:r>
              <a:rPr sz="1450" spc="-5" dirty="0">
                <a:latin typeface="Symbol"/>
                <a:cs typeface="Symbol"/>
              </a:rPr>
              <a:t></a:t>
            </a:r>
            <a:r>
              <a:rPr sz="1450" spc="-5" dirty="0">
                <a:latin typeface="Times New Roman"/>
                <a:cs typeface="Times New Roman"/>
              </a:rPr>
              <a:t> </a:t>
            </a:r>
            <a:r>
              <a:rPr sz="1450" spc="15" dirty="0">
                <a:latin typeface="Arial"/>
                <a:cs typeface="Arial"/>
              </a:rPr>
              <a:t>JS</a:t>
            </a:r>
            <a:r>
              <a:rPr sz="1275" spc="22" baseline="-22875" dirty="0">
                <a:latin typeface="Arial"/>
                <a:cs typeface="Arial"/>
              </a:rPr>
              <a:t>W </a:t>
            </a:r>
            <a:r>
              <a:rPr sz="1450" spc="-5" dirty="0">
                <a:latin typeface="Arial"/>
                <a:cs typeface="Arial"/>
              </a:rPr>
              <a:t>w </a:t>
            </a:r>
            <a:r>
              <a:rPr sz="1450" spc="-5" dirty="0">
                <a:latin typeface="Symbol"/>
                <a:cs typeface="Symbol"/>
              </a:rPr>
              <a:t></a:t>
            </a:r>
            <a:r>
              <a:rPr sz="1450" spc="-5" dirty="0">
                <a:latin typeface="Times New Roman"/>
                <a:cs typeface="Times New Roman"/>
              </a:rPr>
              <a:t> </a:t>
            </a:r>
            <a:r>
              <a:rPr sz="1450" spc="-5" dirty="0">
                <a:latin typeface="Arial"/>
                <a:cs typeface="Arial"/>
              </a:rPr>
              <a:t>0</a:t>
            </a:r>
            <a:r>
              <a:rPr sz="1450" spc="-35" dirty="0">
                <a:latin typeface="Arial"/>
                <a:cs typeface="Arial"/>
              </a:rPr>
              <a:t> </a:t>
            </a:r>
            <a:r>
              <a:rPr sz="1450" spc="-10" dirty="0">
                <a:latin typeface="Symbol"/>
                <a:cs typeface="Symbol"/>
              </a:rPr>
              <a:t></a:t>
            </a:r>
            <a:endParaRPr sz="1450">
              <a:latin typeface="Symbol"/>
              <a:cs typeface="Symbol"/>
            </a:endParaRPr>
          </a:p>
        </p:txBody>
      </p:sp>
      <p:sp>
        <p:nvSpPr>
          <p:cNvPr id="61" name="object 60"/>
          <p:cNvSpPr txBox="1"/>
          <p:nvPr/>
        </p:nvSpPr>
        <p:spPr>
          <a:xfrm>
            <a:off x="4166874" y="4114693"/>
            <a:ext cx="334010" cy="1543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249554" algn="l"/>
              </a:tabLst>
            </a:pPr>
            <a:r>
              <a:rPr sz="850" spc="-10" dirty="0">
                <a:latin typeface="Arial"/>
                <a:cs typeface="Arial"/>
              </a:rPr>
              <a:t>W	</a:t>
            </a:r>
            <a:r>
              <a:rPr sz="850" spc="-5" dirty="0">
                <a:latin typeface="Arial"/>
                <a:cs typeface="Arial"/>
              </a:rPr>
              <a:t>B</a:t>
            </a:r>
            <a:endParaRPr sz="850">
              <a:latin typeface="Arial"/>
              <a:cs typeface="Arial"/>
            </a:endParaRPr>
          </a:p>
        </p:txBody>
      </p:sp>
      <p:sp>
        <p:nvSpPr>
          <p:cNvPr id="62" name="object 61"/>
          <p:cNvSpPr txBox="1"/>
          <p:nvPr/>
        </p:nvSpPr>
        <p:spPr>
          <a:xfrm>
            <a:off x="3739892" y="3992518"/>
            <a:ext cx="1637664" cy="2457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450" spc="-10" dirty="0">
                <a:latin typeface="Symbol"/>
                <a:cs typeface="Symbol"/>
              </a:rPr>
              <a:t></a:t>
            </a:r>
            <a:r>
              <a:rPr sz="1450" spc="-10" dirty="0">
                <a:latin typeface="Times New Roman"/>
                <a:cs typeface="Times New Roman"/>
              </a:rPr>
              <a:t> </a:t>
            </a:r>
            <a:r>
              <a:rPr sz="1450" dirty="0">
                <a:latin typeface="Arial"/>
                <a:cs typeface="Arial"/>
              </a:rPr>
              <a:t>S</a:t>
            </a:r>
            <a:r>
              <a:rPr sz="1275" baseline="42483" dirty="0">
                <a:latin typeface="Symbol"/>
                <a:cs typeface="Symbol"/>
              </a:rPr>
              <a:t></a:t>
            </a:r>
            <a:r>
              <a:rPr sz="1275" baseline="42483" dirty="0">
                <a:latin typeface="Arial"/>
                <a:cs typeface="Arial"/>
              </a:rPr>
              <a:t>1</a:t>
            </a:r>
            <a:r>
              <a:rPr sz="1450" dirty="0">
                <a:latin typeface="Arial"/>
                <a:cs typeface="Arial"/>
              </a:rPr>
              <a:t>S </a:t>
            </a:r>
            <a:r>
              <a:rPr sz="1450" spc="-5" dirty="0">
                <a:latin typeface="Arial"/>
                <a:cs typeface="Arial"/>
              </a:rPr>
              <a:t>w </a:t>
            </a:r>
            <a:r>
              <a:rPr sz="1450" spc="-5" dirty="0">
                <a:latin typeface="Symbol"/>
                <a:cs typeface="Symbol"/>
              </a:rPr>
              <a:t></a:t>
            </a:r>
            <a:r>
              <a:rPr sz="1450" spc="-5" dirty="0">
                <a:latin typeface="Times New Roman"/>
                <a:cs typeface="Times New Roman"/>
              </a:rPr>
              <a:t> </a:t>
            </a:r>
            <a:r>
              <a:rPr sz="1450" spc="-5" dirty="0">
                <a:latin typeface="Arial"/>
                <a:cs typeface="Arial"/>
              </a:rPr>
              <a:t>Jw </a:t>
            </a:r>
            <a:r>
              <a:rPr sz="1450" spc="-5" dirty="0">
                <a:latin typeface="Symbol"/>
                <a:cs typeface="Symbol"/>
              </a:rPr>
              <a:t></a:t>
            </a:r>
            <a:r>
              <a:rPr sz="1450" spc="75" dirty="0">
                <a:latin typeface="Times New Roman"/>
                <a:cs typeface="Times New Roman"/>
              </a:rPr>
              <a:t> </a:t>
            </a:r>
            <a:r>
              <a:rPr sz="1450" spc="-5" dirty="0">
                <a:latin typeface="Arial"/>
                <a:cs typeface="Arial"/>
              </a:rPr>
              <a:t>0</a:t>
            </a:r>
            <a:endParaRPr sz="1450">
              <a:latin typeface="Arial"/>
              <a:cs typeface="Arial"/>
            </a:endParaRPr>
          </a:p>
        </p:txBody>
      </p:sp>
      <p:sp>
        <p:nvSpPr>
          <p:cNvPr id="63" name="object 62"/>
          <p:cNvSpPr txBox="1"/>
          <p:nvPr/>
        </p:nvSpPr>
        <p:spPr>
          <a:xfrm>
            <a:off x="4536454" y="3402208"/>
            <a:ext cx="90805" cy="1543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50" spc="-5" dirty="0">
                <a:latin typeface="Arial"/>
                <a:cs typeface="Arial"/>
              </a:rPr>
              <a:t>T</a:t>
            </a:r>
            <a:endParaRPr sz="850">
              <a:latin typeface="Arial"/>
              <a:cs typeface="Arial"/>
            </a:endParaRPr>
          </a:p>
        </p:txBody>
      </p:sp>
      <p:sp>
        <p:nvSpPr>
          <p:cNvPr id="64" name="object 63"/>
          <p:cNvSpPr txBox="1"/>
          <p:nvPr/>
        </p:nvSpPr>
        <p:spPr>
          <a:xfrm>
            <a:off x="4755908" y="3271148"/>
            <a:ext cx="97155" cy="1543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50" spc="-5" dirty="0">
                <a:latin typeface="Arial"/>
                <a:cs typeface="Arial"/>
              </a:rPr>
              <a:t>B</a:t>
            </a:r>
            <a:endParaRPr sz="850">
              <a:latin typeface="Arial"/>
              <a:cs typeface="Arial"/>
            </a:endParaRPr>
          </a:p>
        </p:txBody>
      </p:sp>
      <p:sp>
        <p:nvSpPr>
          <p:cNvPr id="65" name="object 64"/>
          <p:cNvSpPr txBox="1"/>
          <p:nvPr/>
        </p:nvSpPr>
        <p:spPr>
          <a:xfrm>
            <a:off x="4560077" y="3143127"/>
            <a:ext cx="90805" cy="1543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50" spc="-5" dirty="0">
                <a:latin typeface="Arial"/>
                <a:cs typeface="Arial"/>
              </a:rPr>
              <a:t>T</a:t>
            </a:r>
            <a:endParaRPr sz="850">
              <a:latin typeface="Arial"/>
              <a:cs typeface="Arial"/>
            </a:endParaRPr>
          </a:p>
        </p:txBody>
      </p:sp>
      <p:sp>
        <p:nvSpPr>
          <p:cNvPr id="66" name="object 65"/>
          <p:cNvSpPr txBox="1"/>
          <p:nvPr/>
        </p:nvSpPr>
        <p:spPr>
          <a:xfrm>
            <a:off x="4983467" y="3138857"/>
            <a:ext cx="1101090" cy="3962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3600" spc="-405" baseline="-25462" dirty="0">
                <a:latin typeface="Symbol"/>
                <a:cs typeface="Symbol"/>
              </a:rPr>
              <a:t></a:t>
            </a:r>
            <a:r>
              <a:rPr sz="1450" spc="65" dirty="0">
                <a:latin typeface="Arial"/>
                <a:cs typeface="Arial"/>
              </a:rPr>
              <a:t>S</a:t>
            </a:r>
            <a:r>
              <a:rPr sz="1275" spc="-15" baseline="-22875" dirty="0">
                <a:latin typeface="Arial"/>
                <a:cs typeface="Arial"/>
              </a:rPr>
              <a:t>W</a:t>
            </a:r>
            <a:r>
              <a:rPr sz="1275" spc="-104" baseline="-22875" dirty="0">
                <a:latin typeface="Arial"/>
                <a:cs typeface="Arial"/>
              </a:rPr>
              <a:t> </a:t>
            </a:r>
            <a:r>
              <a:rPr sz="1450" spc="-5" dirty="0">
                <a:latin typeface="Arial"/>
                <a:cs typeface="Arial"/>
              </a:rPr>
              <a:t>w</a:t>
            </a:r>
            <a:r>
              <a:rPr sz="1450" spc="40" dirty="0">
                <a:latin typeface="Arial"/>
                <a:cs typeface="Arial"/>
              </a:rPr>
              <a:t> </a:t>
            </a:r>
            <a:r>
              <a:rPr sz="1450" spc="-5" dirty="0">
                <a:latin typeface="Symbol"/>
                <a:cs typeface="Symbol"/>
              </a:rPr>
              <a:t></a:t>
            </a:r>
            <a:r>
              <a:rPr sz="1450" spc="-30" dirty="0">
                <a:latin typeface="Times New Roman"/>
                <a:cs typeface="Times New Roman"/>
              </a:rPr>
              <a:t> </a:t>
            </a:r>
            <a:r>
              <a:rPr sz="1450" spc="-5" dirty="0">
                <a:latin typeface="Arial"/>
                <a:cs typeface="Arial"/>
              </a:rPr>
              <a:t>0</a:t>
            </a:r>
            <a:r>
              <a:rPr sz="1450" dirty="0">
                <a:latin typeface="Arial"/>
                <a:cs typeface="Arial"/>
              </a:rPr>
              <a:t> </a:t>
            </a:r>
            <a:r>
              <a:rPr sz="1450" spc="-125" dirty="0">
                <a:latin typeface="Arial"/>
                <a:cs typeface="Arial"/>
              </a:rPr>
              <a:t> </a:t>
            </a:r>
            <a:r>
              <a:rPr sz="1450" spc="-10" dirty="0">
                <a:latin typeface="Symbol"/>
                <a:cs typeface="Symbol"/>
              </a:rPr>
              <a:t></a:t>
            </a:r>
            <a:endParaRPr sz="1450">
              <a:latin typeface="Symbol"/>
              <a:cs typeface="Symbol"/>
            </a:endParaRPr>
          </a:p>
        </p:txBody>
      </p:sp>
      <p:sp>
        <p:nvSpPr>
          <p:cNvPr id="67" name="object 66"/>
          <p:cNvSpPr txBox="1"/>
          <p:nvPr/>
        </p:nvSpPr>
        <p:spPr>
          <a:xfrm>
            <a:off x="3932187" y="3386966"/>
            <a:ext cx="97155" cy="1543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50" spc="-5" dirty="0">
                <a:latin typeface="Arial"/>
                <a:cs typeface="Arial"/>
              </a:rPr>
              <a:t>B</a:t>
            </a:r>
            <a:endParaRPr sz="850">
              <a:latin typeface="Arial"/>
              <a:cs typeface="Arial"/>
            </a:endParaRPr>
          </a:p>
        </p:txBody>
      </p:sp>
      <p:sp>
        <p:nvSpPr>
          <p:cNvPr id="68" name="object 67"/>
          <p:cNvSpPr txBox="1"/>
          <p:nvPr/>
        </p:nvSpPr>
        <p:spPr>
          <a:xfrm>
            <a:off x="3073400" y="3282901"/>
            <a:ext cx="765175" cy="4013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ts val="2395"/>
              </a:lnSpc>
              <a:spcBef>
                <a:spcPts val="130"/>
              </a:spcBef>
              <a:tabLst>
                <a:tab pos="533400" algn="l"/>
              </a:tabLst>
            </a:pPr>
            <a:r>
              <a:rPr sz="2400" spc="-220" dirty="0">
                <a:latin typeface="Symbol"/>
                <a:cs typeface="Symbol"/>
              </a:rPr>
              <a:t></a:t>
            </a:r>
            <a:r>
              <a:rPr sz="1450" spc="-220" dirty="0">
                <a:latin typeface="Arial"/>
                <a:cs typeface="Arial"/>
              </a:rPr>
              <a:t>w  </a:t>
            </a:r>
            <a:r>
              <a:rPr sz="1450" spc="-75" dirty="0">
                <a:latin typeface="Arial"/>
                <a:cs typeface="Arial"/>
              </a:rPr>
              <a:t> </a:t>
            </a:r>
            <a:r>
              <a:rPr sz="1450" spc="-5" dirty="0">
                <a:latin typeface="Arial"/>
                <a:cs typeface="Arial"/>
              </a:rPr>
              <a:t>S	</a:t>
            </a:r>
            <a:r>
              <a:rPr sz="1450" spc="-114" dirty="0">
                <a:latin typeface="Arial"/>
                <a:cs typeface="Arial"/>
              </a:rPr>
              <a:t>w</a:t>
            </a:r>
            <a:r>
              <a:rPr sz="2400" spc="-114" dirty="0">
                <a:latin typeface="Symbol"/>
                <a:cs typeface="Symbol"/>
              </a:rPr>
              <a:t></a:t>
            </a:r>
            <a:endParaRPr sz="2400">
              <a:latin typeface="Symbol"/>
              <a:cs typeface="Symbol"/>
            </a:endParaRPr>
          </a:p>
          <a:p>
            <a:pPr marL="410845">
              <a:lnSpc>
                <a:spcPts val="535"/>
              </a:lnSpc>
            </a:pPr>
            <a:r>
              <a:rPr sz="850" spc="-10" dirty="0">
                <a:latin typeface="Arial"/>
                <a:cs typeface="Arial"/>
              </a:rPr>
              <a:t>W</a:t>
            </a:r>
            <a:endParaRPr sz="850">
              <a:latin typeface="Arial"/>
              <a:cs typeface="Arial"/>
            </a:endParaRPr>
          </a:p>
        </p:txBody>
      </p:sp>
      <p:sp>
        <p:nvSpPr>
          <p:cNvPr id="69" name="object 68"/>
          <p:cNvSpPr txBox="1"/>
          <p:nvPr/>
        </p:nvSpPr>
        <p:spPr>
          <a:xfrm>
            <a:off x="3268482" y="3402198"/>
            <a:ext cx="90805" cy="1543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50" spc="-5" dirty="0">
                <a:latin typeface="Arial"/>
                <a:cs typeface="Arial"/>
              </a:rPr>
              <a:t>T</a:t>
            </a:r>
            <a:endParaRPr sz="850">
              <a:latin typeface="Arial"/>
              <a:cs typeface="Arial"/>
            </a:endParaRPr>
          </a:p>
        </p:txBody>
      </p:sp>
      <p:sp>
        <p:nvSpPr>
          <p:cNvPr id="70" name="object 69"/>
          <p:cNvSpPr txBox="1"/>
          <p:nvPr/>
        </p:nvSpPr>
        <p:spPr>
          <a:xfrm>
            <a:off x="3471934" y="3271137"/>
            <a:ext cx="127000" cy="1543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50" spc="-10" dirty="0">
                <a:latin typeface="Arial"/>
                <a:cs typeface="Arial"/>
              </a:rPr>
              <a:t>W</a:t>
            </a:r>
            <a:endParaRPr sz="850">
              <a:latin typeface="Arial"/>
              <a:cs typeface="Arial"/>
            </a:endParaRPr>
          </a:p>
        </p:txBody>
      </p:sp>
      <p:sp>
        <p:nvSpPr>
          <p:cNvPr id="71" name="object 70"/>
          <p:cNvSpPr txBox="1"/>
          <p:nvPr/>
        </p:nvSpPr>
        <p:spPr>
          <a:xfrm>
            <a:off x="3048000" y="3023823"/>
            <a:ext cx="803275" cy="3962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  <a:tabLst>
                <a:tab pos="558800" algn="l"/>
              </a:tabLst>
            </a:pPr>
            <a:r>
              <a:rPr sz="2400" spc="-220" dirty="0">
                <a:latin typeface="Symbol"/>
                <a:cs typeface="Symbol"/>
              </a:rPr>
              <a:t></a:t>
            </a:r>
            <a:r>
              <a:rPr sz="1450" spc="-220" dirty="0">
                <a:latin typeface="Arial"/>
                <a:cs typeface="Arial"/>
              </a:rPr>
              <a:t>w</a:t>
            </a:r>
            <a:r>
              <a:rPr sz="1450" spc="-280" dirty="0">
                <a:latin typeface="Arial"/>
                <a:cs typeface="Arial"/>
              </a:rPr>
              <a:t> </a:t>
            </a:r>
            <a:r>
              <a:rPr sz="1275" spc="30" baseline="42483" dirty="0">
                <a:latin typeface="Arial"/>
                <a:cs typeface="Arial"/>
              </a:rPr>
              <a:t>T</a:t>
            </a:r>
            <a:r>
              <a:rPr sz="1450" spc="20" dirty="0">
                <a:latin typeface="Arial"/>
                <a:cs typeface="Arial"/>
              </a:rPr>
              <a:t>S	</a:t>
            </a:r>
            <a:r>
              <a:rPr sz="1450" spc="-114" dirty="0">
                <a:latin typeface="Arial"/>
                <a:cs typeface="Arial"/>
              </a:rPr>
              <a:t>w</a:t>
            </a:r>
            <a:r>
              <a:rPr sz="2400" spc="-114" dirty="0">
                <a:latin typeface="Symbol"/>
                <a:cs typeface="Symbol"/>
              </a:rPr>
              <a:t>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72" name="object 71"/>
          <p:cNvSpPr txBox="1"/>
          <p:nvPr/>
        </p:nvSpPr>
        <p:spPr>
          <a:xfrm>
            <a:off x="3808744" y="3264075"/>
            <a:ext cx="511175" cy="2457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50" spc="-5" dirty="0">
                <a:latin typeface="Arial"/>
                <a:cs typeface="Arial"/>
              </a:rPr>
              <a:t>S w</a:t>
            </a:r>
            <a:r>
              <a:rPr sz="1450" spc="-270" dirty="0">
                <a:latin typeface="Arial"/>
                <a:cs typeface="Arial"/>
              </a:rPr>
              <a:t> </a:t>
            </a:r>
            <a:r>
              <a:rPr sz="1450" spc="-5" dirty="0">
                <a:latin typeface="Symbol"/>
                <a:cs typeface="Symbol"/>
              </a:rPr>
              <a:t></a:t>
            </a:r>
            <a:endParaRPr sz="1450">
              <a:latin typeface="Symbol"/>
              <a:cs typeface="Symbol"/>
            </a:endParaRPr>
          </a:p>
        </p:txBody>
      </p:sp>
    </p:spTree>
    <p:extLst>
      <p:ext uri="{BB962C8B-B14F-4D97-AF65-F5344CB8AC3E}">
        <p14:creationId xmlns:p14="http://schemas.microsoft.com/office/powerpoint/2010/main" val="8179438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/>
          </p:cNvSpPr>
          <p:nvPr/>
        </p:nvSpPr>
        <p:spPr>
          <a:xfrm>
            <a:off x="612901" y="268477"/>
            <a:ext cx="2118995" cy="4216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US" sz="2600" spc="-5" smtClean="0"/>
              <a:t>LDA</a:t>
            </a:r>
            <a:r>
              <a:rPr lang="en-US" sz="2600" spc="-55" smtClean="0"/>
              <a:t> </a:t>
            </a:r>
            <a:r>
              <a:rPr lang="en-US" sz="2600" spc="-5" smtClean="0"/>
              <a:t>example</a:t>
            </a:r>
            <a:endParaRPr lang="en-US" sz="2600"/>
          </a:p>
        </p:txBody>
      </p:sp>
      <p:sp>
        <p:nvSpPr>
          <p:cNvPr id="3" name="object 3"/>
          <p:cNvSpPr txBox="1"/>
          <p:nvPr/>
        </p:nvSpPr>
        <p:spPr>
          <a:xfrm>
            <a:off x="587501" y="820480"/>
            <a:ext cx="4871085" cy="15379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7970" marR="30480" indent="-230504">
              <a:lnSpc>
                <a:spcPct val="110600"/>
              </a:lnSpc>
              <a:spcBef>
                <a:spcPts val="100"/>
              </a:spcBef>
              <a:tabLst>
                <a:tab pos="267970" algn="l"/>
              </a:tabLst>
            </a:pPr>
            <a:r>
              <a:rPr sz="800" b="0" spc="-5" dirty="0">
                <a:solidFill>
                  <a:srgbClr val="630021"/>
                </a:solidFill>
                <a:latin typeface="Marlett"/>
                <a:cs typeface="Marlett"/>
              </a:rPr>
              <a:t></a:t>
            </a:r>
            <a:r>
              <a:rPr sz="800" spc="-5" dirty="0">
                <a:solidFill>
                  <a:srgbClr val="630021"/>
                </a:solidFill>
                <a:latin typeface="Times New Roman"/>
                <a:cs typeface="Times New Roman"/>
              </a:rPr>
              <a:t>	</a:t>
            </a:r>
            <a:r>
              <a:rPr sz="1600" b="1" spc="-5" dirty="0">
                <a:solidFill>
                  <a:srgbClr val="630021"/>
                </a:solidFill>
                <a:latin typeface="Arial"/>
                <a:cs typeface="Arial"/>
              </a:rPr>
              <a:t>Compute the Linear Discriminant projection </a:t>
            </a:r>
            <a:r>
              <a:rPr sz="1600" b="1" dirty="0">
                <a:solidFill>
                  <a:srgbClr val="630021"/>
                </a:solidFill>
                <a:latin typeface="Arial"/>
                <a:cs typeface="Arial"/>
              </a:rPr>
              <a:t>for  the following two-dimensional</a:t>
            </a:r>
            <a:r>
              <a:rPr sz="1600" b="1" spc="10" dirty="0">
                <a:solidFill>
                  <a:srgbClr val="630021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630021"/>
                </a:solidFill>
                <a:latin typeface="Arial"/>
                <a:cs typeface="Arial"/>
              </a:rPr>
              <a:t>dataset</a:t>
            </a:r>
            <a:endParaRPr sz="1600">
              <a:latin typeface="Arial"/>
              <a:cs typeface="Arial"/>
            </a:endParaRPr>
          </a:p>
          <a:p>
            <a:pPr marL="497840">
              <a:lnSpc>
                <a:spcPct val="100000"/>
              </a:lnSpc>
              <a:spcBef>
                <a:spcPts val="155"/>
              </a:spcBef>
              <a:tabLst>
                <a:tab pos="723265" algn="l"/>
              </a:tabLst>
            </a:pPr>
            <a:r>
              <a:rPr sz="700" b="0" dirty="0">
                <a:latin typeface="Marlett"/>
                <a:cs typeface="Marlett"/>
              </a:rPr>
              <a:t></a:t>
            </a:r>
            <a:r>
              <a:rPr sz="700" dirty="0">
                <a:latin typeface="Times New Roman"/>
                <a:cs typeface="Times New Roman"/>
              </a:rPr>
              <a:t>	</a:t>
            </a:r>
            <a:r>
              <a:rPr sz="1400" spc="-10" dirty="0">
                <a:latin typeface="Arial"/>
                <a:cs typeface="Arial"/>
              </a:rPr>
              <a:t>X1=(x</a:t>
            </a:r>
            <a:r>
              <a:rPr sz="1350" spc="-15" baseline="-24691" dirty="0">
                <a:latin typeface="Arial"/>
                <a:cs typeface="Arial"/>
              </a:rPr>
              <a:t>1</a:t>
            </a:r>
            <a:r>
              <a:rPr sz="1400" spc="-10" dirty="0">
                <a:latin typeface="Arial"/>
                <a:cs typeface="Arial"/>
              </a:rPr>
              <a:t>,x</a:t>
            </a:r>
            <a:r>
              <a:rPr sz="1350" spc="-15" baseline="-24691" dirty="0">
                <a:latin typeface="Arial"/>
                <a:cs typeface="Arial"/>
              </a:rPr>
              <a:t>2</a:t>
            </a:r>
            <a:r>
              <a:rPr sz="1400" spc="-10" dirty="0">
                <a:latin typeface="Arial"/>
                <a:cs typeface="Arial"/>
              </a:rPr>
              <a:t>)={(4,1),(2,4),(2,3),(3,6),(4,4)}</a:t>
            </a:r>
            <a:endParaRPr sz="1400">
              <a:latin typeface="Arial"/>
              <a:cs typeface="Arial"/>
            </a:endParaRPr>
          </a:p>
          <a:p>
            <a:pPr marL="497840">
              <a:lnSpc>
                <a:spcPct val="100000"/>
              </a:lnSpc>
              <a:spcBef>
                <a:spcPts val="170"/>
              </a:spcBef>
              <a:tabLst>
                <a:tab pos="723265" algn="l"/>
              </a:tabLst>
            </a:pPr>
            <a:r>
              <a:rPr sz="700" b="0" dirty="0">
                <a:latin typeface="Marlett"/>
                <a:cs typeface="Marlett"/>
              </a:rPr>
              <a:t></a:t>
            </a:r>
            <a:r>
              <a:rPr sz="700" dirty="0">
                <a:latin typeface="Times New Roman"/>
                <a:cs typeface="Times New Roman"/>
              </a:rPr>
              <a:t>	</a:t>
            </a:r>
            <a:r>
              <a:rPr sz="1400" spc="-10" dirty="0">
                <a:latin typeface="Arial"/>
                <a:cs typeface="Arial"/>
              </a:rPr>
              <a:t>X2=(x</a:t>
            </a:r>
            <a:r>
              <a:rPr sz="1350" spc="-15" baseline="-24691" dirty="0">
                <a:latin typeface="Arial"/>
                <a:cs typeface="Arial"/>
              </a:rPr>
              <a:t>1</a:t>
            </a:r>
            <a:r>
              <a:rPr sz="1400" spc="-10" dirty="0">
                <a:latin typeface="Arial"/>
                <a:cs typeface="Arial"/>
              </a:rPr>
              <a:t>,x</a:t>
            </a:r>
            <a:r>
              <a:rPr sz="1350" spc="-15" baseline="-24691" dirty="0">
                <a:latin typeface="Arial"/>
                <a:cs typeface="Arial"/>
              </a:rPr>
              <a:t>2</a:t>
            </a:r>
            <a:r>
              <a:rPr sz="1400" spc="-10" dirty="0">
                <a:latin typeface="Arial"/>
                <a:cs typeface="Arial"/>
              </a:rPr>
              <a:t>)={(9,10),(6,8),(9,5),(8,7),(10,8)}</a:t>
            </a:r>
            <a:endParaRPr sz="14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220"/>
              </a:spcBef>
              <a:tabLst>
                <a:tab pos="267970" algn="l"/>
              </a:tabLst>
            </a:pPr>
            <a:r>
              <a:rPr sz="800" b="0" spc="-5" dirty="0">
                <a:solidFill>
                  <a:srgbClr val="630021"/>
                </a:solidFill>
                <a:latin typeface="Marlett"/>
                <a:cs typeface="Marlett"/>
              </a:rPr>
              <a:t></a:t>
            </a:r>
            <a:r>
              <a:rPr sz="800" spc="-5" dirty="0">
                <a:solidFill>
                  <a:srgbClr val="630021"/>
                </a:solidFill>
                <a:latin typeface="Times New Roman"/>
                <a:cs typeface="Times New Roman"/>
              </a:rPr>
              <a:t>	</a:t>
            </a:r>
            <a:r>
              <a:rPr sz="1600" b="1" spc="-5" dirty="0">
                <a:solidFill>
                  <a:srgbClr val="630021"/>
                </a:solidFill>
                <a:latin typeface="Arial"/>
                <a:cs typeface="Arial"/>
              </a:rPr>
              <a:t>SOLUTION </a:t>
            </a:r>
            <a:r>
              <a:rPr sz="1600" b="1" spc="-10" dirty="0">
                <a:solidFill>
                  <a:srgbClr val="630021"/>
                </a:solidFill>
                <a:latin typeface="Arial"/>
                <a:cs typeface="Arial"/>
              </a:rPr>
              <a:t>(by</a:t>
            </a:r>
            <a:r>
              <a:rPr sz="1600" b="1" spc="-15" dirty="0">
                <a:solidFill>
                  <a:srgbClr val="630021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630021"/>
                </a:solidFill>
                <a:latin typeface="Arial"/>
                <a:cs typeface="Arial"/>
              </a:rPr>
              <a:t>hand)</a:t>
            </a:r>
            <a:endParaRPr sz="1600">
              <a:latin typeface="Arial"/>
              <a:cs typeface="Arial"/>
            </a:endParaRPr>
          </a:p>
          <a:p>
            <a:pPr marL="497840">
              <a:lnSpc>
                <a:spcPct val="100000"/>
              </a:lnSpc>
              <a:spcBef>
                <a:spcPts val="150"/>
              </a:spcBef>
              <a:tabLst>
                <a:tab pos="723265" algn="l"/>
              </a:tabLst>
            </a:pPr>
            <a:r>
              <a:rPr sz="700" b="0" dirty="0">
                <a:latin typeface="Marlett"/>
                <a:cs typeface="Marlett"/>
              </a:rPr>
              <a:t></a:t>
            </a:r>
            <a:r>
              <a:rPr sz="700" dirty="0">
                <a:latin typeface="Times New Roman"/>
                <a:cs typeface="Times New Roman"/>
              </a:rPr>
              <a:t>	</a:t>
            </a:r>
            <a:r>
              <a:rPr sz="1400" spc="-5" dirty="0">
                <a:latin typeface="Arial"/>
                <a:cs typeface="Arial"/>
              </a:rPr>
              <a:t>The class statistics</a:t>
            </a:r>
            <a:r>
              <a:rPr sz="1400" spc="-10" dirty="0">
                <a:latin typeface="Arial"/>
                <a:cs typeface="Arial"/>
              </a:rPr>
              <a:t> are: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73150" y="3256279"/>
            <a:ext cx="353187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38125" algn="l"/>
              </a:tabLst>
            </a:pPr>
            <a:r>
              <a:rPr sz="700" b="0" dirty="0">
                <a:latin typeface="Marlett"/>
                <a:cs typeface="Marlett"/>
              </a:rPr>
              <a:t></a:t>
            </a:r>
            <a:r>
              <a:rPr sz="700" dirty="0">
                <a:latin typeface="Times New Roman"/>
                <a:cs typeface="Times New Roman"/>
              </a:rPr>
              <a:t>	</a:t>
            </a:r>
            <a:r>
              <a:rPr sz="1400" spc="-5" dirty="0">
                <a:latin typeface="Arial"/>
                <a:cs typeface="Arial"/>
              </a:rPr>
              <a:t>The </a:t>
            </a:r>
            <a:r>
              <a:rPr sz="1400" spc="-10" dirty="0">
                <a:latin typeface="Arial"/>
                <a:cs typeface="Arial"/>
              </a:rPr>
              <a:t>within- </a:t>
            </a:r>
            <a:r>
              <a:rPr sz="1400" spc="-5" dirty="0">
                <a:latin typeface="Arial"/>
                <a:cs typeface="Arial"/>
              </a:rPr>
              <a:t>and </a:t>
            </a:r>
            <a:r>
              <a:rPr sz="1400" spc="-10" dirty="0">
                <a:latin typeface="Arial"/>
                <a:cs typeface="Arial"/>
              </a:rPr>
              <a:t>between-class scatter</a:t>
            </a:r>
            <a:r>
              <a:rPr sz="1400" spc="4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are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73150" y="4157726"/>
            <a:ext cx="731393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38125" algn="l"/>
              </a:tabLst>
            </a:pPr>
            <a:r>
              <a:rPr sz="700" b="0" dirty="0">
                <a:latin typeface="Marlett"/>
                <a:cs typeface="Marlett"/>
              </a:rPr>
              <a:t></a:t>
            </a:r>
            <a:r>
              <a:rPr sz="700" dirty="0">
                <a:latin typeface="Times New Roman"/>
                <a:cs typeface="Times New Roman"/>
              </a:rPr>
              <a:t>	</a:t>
            </a:r>
            <a:r>
              <a:rPr sz="1400" spc="-5" dirty="0">
                <a:latin typeface="Arial"/>
                <a:cs typeface="Arial"/>
              </a:rPr>
              <a:t>The LDA </a:t>
            </a:r>
            <a:r>
              <a:rPr sz="1400" spc="-10" dirty="0">
                <a:latin typeface="Arial"/>
                <a:cs typeface="Arial"/>
              </a:rPr>
              <a:t>projection </a:t>
            </a:r>
            <a:r>
              <a:rPr sz="1400" spc="-5" dirty="0">
                <a:latin typeface="Arial"/>
                <a:cs typeface="Arial"/>
              </a:rPr>
              <a:t>is then obtained as the </a:t>
            </a:r>
            <a:r>
              <a:rPr sz="1400" spc="-10" dirty="0">
                <a:latin typeface="Arial"/>
                <a:cs typeface="Arial"/>
              </a:rPr>
              <a:t>solution </a:t>
            </a:r>
            <a:r>
              <a:rPr sz="1400" spc="-5" dirty="0">
                <a:latin typeface="Arial"/>
                <a:cs typeface="Arial"/>
              </a:rPr>
              <a:t>of the </a:t>
            </a:r>
            <a:r>
              <a:rPr sz="1400" spc="-10" dirty="0">
                <a:latin typeface="Arial"/>
                <a:cs typeface="Arial"/>
              </a:rPr>
              <a:t>generalized eigenvalue</a:t>
            </a:r>
            <a:r>
              <a:rPr sz="1400" spc="1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problem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47750" y="5210509"/>
            <a:ext cx="1997710" cy="5956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580390">
              <a:lnSpc>
                <a:spcPts val="940"/>
              </a:lnSpc>
              <a:spcBef>
                <a:spcPts val="120"/>
              </a:spcBef>
              <a:tabLst>
                <a:tab pos="1209040" algn="l"/>
              </a:tabLst>
            </a:pPr>
            <a:r>
              <a:rPr sz="1950" spc="7" baseline="25641" dirty="0">
                <a:latin typeface="Symbol"/>
                <a:cs typeface="Symbol"/>
              </a:rPr>
              <a:t></a:t>
            </a:r>
            <a:r>
              <a:rPr sz="1950" spc="-22" baseline="25641" dirty="0">
                <a:latin typeface="Times New Roman"/>
                <a:cs typeface="Times New Roman"/>
              </a:rPr>
              <a:t> </a:t>
            </a:r>
            <a:r>
              <a:rPr sz="1300" spc="5" dirty="0">
                <a:latin typeface="Arial"/>
                <a:cs typeface="Arial"/>
              </a:rPr>
              <a:t>5.08	</a:t>
            </a:r>
            <a:r>
              <a:rPr sz="1300" spc="30" dirty="0">
                <a:latin typeface="Arial"/>
                <a:cs typeface="Arial"/>
              </a:rPr>
              <a:t>3.76</a:t>
            </a:r>
            <a:r>
              <a:rPr sz="1950" spc="44" baseline="25641" dirty="0">
                <a:latin typeface="Symbol"/>
                <a:cs typeface="Symbol"/>
              </a:rPr>
              <a:t></a:t>
            </a:r>
            <a:r>
              <a:rPr sz="1950" spc="44" baseline="27777" dirty="0">
                <a:latin typeface="Symbol"/>
                <a:cs typeface="Symbol"/>
              </a:rPr>
              <a:t></a:t>
            </a:r>
            <a:r>
              <a:rPr sz="1300" spc="30" dirty="0">
                <a:latin typeface="Arial"/>
                <a:cs typeface="Arial"/>
              </a:rPr>
              <a:t>v</a:t>
            </a:r>
            <a:r>
              <a:rPr sz="1300" spc="229" dirty="0">
                <a:latin typeface="Arial"/>
                <a:cs typeface="Arial"/>
              </a:rPr>
              <a:t> </a:t>
            </a:r>
            <a:r>
              <a:rPr sz="1950" spc="7" baseline="27777" dirty="0">
                <a:latin typeface="Symbol"/>
                <a:cs typeface="Symbol"/>
              </a:rPr>
              <a:t></a:t>
            </a:r>
            <a:endParaRPr sz="1950" baseline="27777">
              <a:latin typeface="Symbol"/>
              <a:cs typeface="Symbol"/>
            </a:endParaRPr>
          </a:p>
          <a:p>
            <a:pPr marL="580390">
              <a:lnSpc>
                <a:spcPts val="940"/>
              </a:lnSpc>
              <a:tabLst>
                <a:tab pos="1541145" algn="l"/>
              </a:tabLst>
            </a:pPr>
            <a:r>
              <a:rPr sz="1300" spc="5" dirty="0">
                <a:latin typeface="Symbol"/>
                <a:cs typeface="Symbol"/>
              </a:rPr>
              <a:t></a:t>
            </a:r>
            <a:r>
              <a:rPr sz="1300" spc="5" dirty="0">
                <a:latin typeface="Times New Roman"/>
                <a:cs typeface="Times New Roman"/>
              </a:rPr>
              <a:t>	</a:t>
            </a:r>
            <a:r>
              <a:rPr sz="1300" spc="50" dirty="0">
                <a:latin typeface="Symbol"/>
                <a:cs typeface="Symbol"/>
              </a:rPr>
              <a:t></a:t>
            </a:r>
            <a:r>
              <a:rPr sz="1300" spc="50" dirty="0">
                <a:latin typeface="Times New Roman"/>
                <a:cs typeface="Times New Roman"/>
              </a:rPr>
              <a:t>  </a:t>
            </a:r>
            <a:r>
              <a:rPr sz="750" spc="10" dirty="0">
                <a:latin typeface="Arial"/>
                <a:cs typeface="Arial"/>
              </a:rPr>
              <a:t>2</a:t>
            </a:r>
            <a:r>
              <a:rPr sz="750" spc="-105" dirty="0">
                <a:latin typeface="Arial"/>
                <a:cs typeface="Arial"/>
              </a:rPr>
              <a:t> </a:t>
            </a:r>
            <a:r>
              <a:rPr sz="1300" spc="5" dirty="0">
                <a:latin typeface="Symbol"/>
                <a:cs typeface="Symbol"/>
              </a:rPr>
              <a:t></a:t>
            </a:r>
            <a:endParaRPr sz="1300">
              <a:latin typeface="Symbol"/>
              <a:cs typeface="Symbol"/>
            </a:endParaRPr>
          </a:p>
          <a:p>
            <a:pPr marL="38100">
              <a:lnSpc>
                <a:spcPct val="100000"/>
              </a:lnSpc>
              <a:spcBef>
                <a:spcPts val="900"/>
              </a:spcBef>
              <a:tabLst>
                <a:tab pos="263525" algn="l"/>
              </a:tabLst>
            </a:pPr>
            <a:r>
              <a:rPr sz="700" b="0" dirty="0">
                <a:latin typeface="Marlett"/>
                <a:cs typeface="Marlett"/>
              </a:rPr>
              <a:t></a:t>
            </a:r>
            <a:r>
              <a:rPr sz="700" dirty="0">
                <a:latin typeface="Times New Roman"/>
                <a:cs typeface="Times New Roman"/>
              </a:rPr>
              <a:t>	</a:t>
            </a:r>
            <a:r>
              <a:rPr sz="1400" spc="-5" dirty="0">
                <a:latin typeface="Arial"/>
                <a:cs typeface="Arial"/>
              </a:rPr>
              <a:t>Or </a:t>
            </a:r>
            <a:r>
              <a:rPr sz="1400" spc="-10" dirty="0">
                <a:latin typeface="Arial"/>
                <a:cs typeface="Arial"/>
              </a:rPr>
              <a:t>directly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spc="-15" dirty="0">
                <a:latin typeface="Arial"/>
                <a:cs typeface="Arial"/>
              </a:rPr>
              <a:t>by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13473" y="2671765"/>
            <a:ext cx="953769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614045" algn="l"/>
              </a:tabLst>
            </a:pPr>
            <a:r>
              <a:rPr sz="1300" spc="5" dirty="0">
                <a:latin typeface="Arial"/>
                <a:cs typeface="Arial"/>
              </a:rPr>
              <a:t>-</a:t>
            </a:r>
            <a:r>
              <a:rPr sz="1300" spc="-185" dirty="0">
                <a:latin typeface="Arial"/>
                <a:cs typeface="Arial"/>
              </a:rPr>
              <a:t> </a:t>
            </a:r>
            <a:r>
              <a:rPr sz="1300" spc="5" dirty="0">
                <a:latin typeface="Arial"/>
                <a:cs typeface="Arial"/>
              </a:rPr>
              <a:t>0.40	</a:t>
            </a:r>
            <a:r>
              <a:rPr sz="1300" dirty="0">
                <a:latin typeface="Arial"/>
                <a:cs typeface="Arial"/>
              </a:rPr>
              <a:t>2.60</a:t>
            </a:r>
            <a:endParaRPr sz="13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91133" y="3049492"/>
            <a:ext cx="1644014" cy="1428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1576070" algn="l"/>
              </a:tabLst>
            </a:pPr>
            <a:r>
              <a:rPr sz="750" spc="10" dirty="0">
                <a:latin typeface="Arial"/>
                <a:cs typeface="Arial"/>
              </a:rPr>
              <a:t>1	2</a:t>
            </a:r>
            <a:endParaRPr sz="7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282948" y="2655534"/>
            <a:ext cx="80010" cy="1428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750" spc="10" dirty="0">
                <a:latin typeface="Arial"/>
                <a:cs typeface="Arial"/>
              </a:rPr>
              <a:t>2</a:t>
            </a:r>
            <a:endParaRPr sz="7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158751" y="2876134"/>
            <a:ext cx="1264920" cy="3009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864869" algn="l"/>
              </a:tabLst>
            </a:pPr>
            <a:r>
              <a:rPr sz="1300" spc="10" dirty="0">
                <a:latin typeface="Arial"/>
                <a:cs typeface="Arial"/>
              </a:rPr>
              <a:t>µ </a:t>
            </a:r>
            <a:r>
              <a:rPr sz="1300" spc="125" dirty="0">
                <a:latin typeface="Arial"/>
                <a:cs typeface="Arial"/>
              </a:rPr>
              <a:t> </a:t>
            </a:r>
            <a:r>
              <a:rPr sz="1300" spc="10" dirty="0">
                <a:latin typeface="Symbol"/>
                <a:cs typeface="Symbol"/>
              </a:rPr>
              <a:t></a:t>
            </a:r>
            <a:r>
              <a:rPr sz="1300" spc="-80" dirty="0">
                <a:latin typeface="Times New Roman"/>
                <a:cs typeface="Times New Roman"/>
              </a:rPr>
              <a:t> </a:t>
            </a:r>
            <a:r>
              <a:rPr sz="1800" spc="-50" dirty="0">
                <a:latin typeface="Symbol"/>
                <a:cs typeface="Symbol"/>
              </a:rPr>
              <a:t></a:t>
            </a:r>
            <a:r>
              <a:rPr sz="1300" spc="-50" dirty="0">
                <a:latin typeface="Arial"/>
                <a:cs typeface="Arial"/>
              </a:rPr>
              <a:t>8.40	</a:t>
            </a:r>
            <a:r>
              <a:rPr sz="1300" spc="-25" dirty="0">
                <a:latin typeface="Arial"/>
                <a:cs typeface="Arial"/>
              </a:rPr>
              <a:t>7.60</a:t>
            </a:r>
            <a:r>
              <a:rPr sz="1800" spc="-25" dirty="0">
                <a:latin typeface="Symbol"/>
                <a:cs typeface="Symbol"/>
              </a:rPr>
              <a:t>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01987" y="2876134"/>
            <a:ext cx="1264920" cy="3009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845819" algn="l"/>
              </a:tabLst>
            </a:pPr>
            <a:r>
              <a:rPr sz="1300" spc="10" dirty="0">
                <a:latin typeface="Arial"/>
                <a:cs typeface="Arial"/>
              </a:rPr>
              <a:t>µ </a:t>
            </a:r>
            <a:r>
              <a:rPr sz="1300" spc="-20" dirty="0">
                <a:latin typeface="Arial"/>
                <a:cs typeface="Arial"/>
              </a:rPr>
              <a:t> </a:t>
            </a:r>
            <a:r>
              <a:rPr sz="1300" spc="10" dirty="0">
                <a:latin typeface="Symbol"/>
                <a:cs typeface="Symbol"/>
              </a:rPr>
              <a:t></a:t>
            </a:r>
            <a:r>
              <a:rPr sz="1300" spc="-75" dirty="0">
                <a:latin typeface="Times New Roman"/>
                <a:cs typeface="Times New Roman"/>
              </a:rPr>
              <a:t> </a:t>
            </a:r>
            <a:r>
              <a:rPr sz="1800" spc="-280" dirty="0">
                <a:latin typeface="Symbol"/>
                <a:cs typeface="Symbol"/>
              </a:rPr>
              <a:t></a:t>
            </a:r>
            <a:r>
              <a:rPr sz="1300" dirty="0">
                <a:latin typeface="Arial"/>
                <a:cs typeface="Arial"/>
              </a:rPr>
              <a:t>3.0</a:t>
            </a:r>
            <a:r>
              <a:rPr sz="1300" spc="10" dirty="0">
                <a:latin typeface="Arial"/>
                <a:cs typeface="Arial"/>
              </a:rPr>
              <a:t>0</a:t>
            </a:r>
            <a:r>
              <a:rPr sz="1300" dirty="0">
                <a:latin typeface="Arial"/>
                <a:cs typeface="Arial"/>
              </a:rPr>
              <a:t>	3.6</a:t>
            </a:r>
            <a:r>
              <a:rPr sz="1300" spc="50" dirty="0">
                <a:latin typeface="Arial"/>
                <a:cs typeface="Arial"/>
              </a:rPr>
              <a:t>0</a:t>
            </a:r>
            <a:r>
              <a:rPr sz="1800" spc="-390" dirty="0">
                <a:latin typeface="Symbol"/>
                <a:cs typeface="Symbol"/>
              </a:rPr>
              <a:t></a:t>
            </a:r>
            <a:r>
              <a:rPr sz="1300" spc="5" dirty="0">
                <a:latin typeface="Arial"/>
                <a:cs typeface="Arial"/>
              </a:rPr>
              <a:t>;</a:t>
            </a:r>
            <a:endParaRPr sz="13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565413" y="2671765"/>
            <a:ext cx="1127125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  <a:tabLst>
                <a:tab pos="639445" algn="l"/>
              </a:tabLst>
            </a:pPr>
            <a:r>
              <a:rPr sz="1300" spc="5" dirty="0">
                <a:latin typeface="Arial"/>
                <a:cs typeface="Arial"/>
              </a:rPr>
              <a:t>-</a:t>
            </a:r>
            <a:r>
              <a:rPr sz="1300" spc="-185" dirty="0">
                <a:latin typeface="Arial"/>
                <a:cs typeface="Arial"/>
              </a:rPr>
              <a:t> </a:t>
            </a:r>
            <a:r>
              <a:rPr sz="1300" spc="5" dirty="0">
                <a:latin typeface="Arial"/>
                <a:cs typeface="Arial"/>
              </a:rPr>
              <a:t>0.04	2.64</a:t>
            </a:r>
            <a:r>
              <a:rPr sz="1300" spc="-50" dirty="0">
                <a:latin typeface="Arial"/>
                <a:cs typeface="Arial"/>
              </a:rPr>
              <a:t> </a:t>
            </a:r>
            <a:r>
              <a:rPr sz="1950" spc="7" baseline="25641" dirty="0">
                <a:latin typeface="Symbol"/>
                <a:cs typeface="Symbol"/>
              </a:rPr>
              <a:t></a:t>
            </a:r>
            <a:endParaRPr sz="1950" baseline="25641">
              <a:latin typeface="Symbol"/>
              <a:cs typeface="Symbo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717800" y="2655534"/>
            <a:ext cx="80010" cy="1428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750" spc="10" dirty="0">
                <a:latin typeface="Arial"/>
                <a:cs typeface="Arial"/>
              </a:rPr>
              <a:t>1</a:t>
            </a:r>
            <a:endParaRPr sz="75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607336" y="2543748"/>
            <a:ext cx="325120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10" dirty="0">
                <a:latin typeface="Arial"/>
                <a:cs typeface="Arial"/>
              </a:rPr>
              <a:t>S</a:t>
            </a:r>
            <a:r>
              <a:rPr sz="1300" spc="300" dirty="0">
                <a:latin typeface="Arial"/>
                <a:cs typeface="Arial"/>
              </a:rPr>
              <a:t> </a:t>
            </a:r>
            <a:r>
              <a:rPr sz="1300" spc="10" dirty="0">
                <a:latin typeface="Symbol"/>
                <a:cs typeface="Symbol"/>
              </a:rPr>
              <a:t></a:t>
            </a:r>
            <a:endParaRPr sz="1300">
              <a:latin typeface="Symbol"/>
              <a:cs typeface="Symbo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564631" y="2712163"/>
            <a:ext cx="90170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5" dirty="0">
                <a:latin typeface="Symbol"/>
                <a:cs typeface="Symbol"/>
              </a:rPr>
              <a:t></a:t>
            </a:r>
            <a:endParaRPr sz="1300">
              <a:latin typeface="Symbol"/>
              <a:cs typeface="Symbo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525268" y="2593285"/>
            <a:ext cx="90170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5" dirty="0">
                <a:latin typeface="Symbol"/>
                <a:cs typeface="Symbol"/>
              </a:rPr>
              <a:t></a:t>
            </a:r>
            <a:endParaRPr sz="1300">
              <a:latin typeface="Symbol"/>
              <a:cs typeface="Symbo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525268" y="2712163"/>
            <a:ext cx="90170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5" dirty="0">
                <a:latin typeface="Symbol"/>
                <a:cs typeface="Symbol"/>
              </a:rPr>
              <a:t></a:t>
            </a:r>
            <a:endParaRPr sz="1300">
              <a:latin typeface="Symbol"/>
              <a:cs typeface="Symbo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047503" y="2543748"/>
            <a:ext cx="462280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5" dirty="0">
                <a:latin typeface="Arial"/>
                <a:cs typeface="Arial"/>
              </a:rPr>
              <a:t>; </a:t>
            </a:r>
            <a:r>
              <a:rPr sz="1300" spc="10" dirty="0">
                <a:latin typeface="Arial"/>
                <a:cs typeface="Arial"/>
              </a:rPr>
              <a:t>S</a:t>
            </a:r>
            <a:r>
              <a:rPr sz="1300" spc="270" dirty="0">
                <a:latin typeface="Arial"/>
                <a:cs typeface="Arial"/>
              </a:rPr>
              <a:t> </a:t>
            </a:r>
            <a:r>
              <a:rPr sz="1300" spc="10" dirty="0">
                <a:latin typeface="Symbol"/>
                <a:cs typeface="Symbol"/>
              </a:rPr>
              <a:t></a:t>
            </a:r>
            <a:endParaRPr sz="1300">
              <a:latin typeface="Symbol"/>
              <a:cs typeface="Symbo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947927" y="2593285"/>
            <a:ext cx="1129665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1051560" algn="l"/>
              </a:tabLst>
            </a:pPr>
            <a:r>
              <a:rPr sz="1300" spc="5" dirty="0">
                <a:latin typeface="Symbol"/>
                <a:cs typeface="Symbol"/>
              </a:rPr>
              <a:t></a:t>
            </a:r>
            <a:r>
              <a:rPr sz="1300" spc="5" dirty="0">
                <a:latin typeface="Times New Roman"/>
                <a:cs typeface="Times New Roman"/>
              </a:rPr>
              <a:t>	</a:t>
            </a:r>
            <a:r>
              <a:rPr sz="1300" spc="5" dirty="0">
                <a:latin typeface="Symbol"/>
                <a:cs typeface="Symbol"/>
              </a:rPr>
              <a:t></a:t>
            </a:r>
            <a:endParaRPr sz="1300">
              <a:latin typeface="Symbol"/>
              <a:cs typeface="Symbo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947927" y="2712163"/>
            <a:ext cx="1129665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1051560" algn="l"/>
              </a:tabLst>
            </a:pPr>
            <a:r>
              <a:rPr sz="1300" spc="5" dirty="0">
                <a:latin typeface="Symbol"/>
                <a:cs typeface="Symbol"/>
              </a:rPr>
              <a:t></a:t>
            </a:r>
            <a:r>
              <a:rPr sz="1300" spc="5" dirty="0">
                <a:latin typeface="Times New Roman"/>
                <a:cs typeface="Times New Roman"/>
              </a:rPr>
              <a:t>	</a:t>
            </a:r>
            <a:r>
              <a:rPr sz="1300" spc="5" dirty="0">
                <a:latin typeface="Symbol"/>
                <a:cs typeface="Symbol"/>
              </a:rPr>
              <a:t></a:t>
            </a:r>
            <a:endParaRPr sz="1300">
              <a:latin typeface="Symbol"/>
              <a:cs typeface="Symbo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947927" y="2432501"/>
            <a:ext cx="2707005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640715" algn="l"/>
                <a:tab pos="1589405" algn="l"/>
                <a:tab pos="2217420" algn="l"/>
              </a:tabLst>
            </a:pPr>
            <a:r>
              <a:rPr sz="1300" spc="5" dirty="0">
                <a:latin typeface="Symbol"/>
                <a:cs typeface="Symbol"/>
              </a:rPr>
              <a:t>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950" spc="7" baseline="4273" dirty="0">
                <a:latin typeface="Arial"/>
                <a:cs typeface="Arial"/>
              </a:rPr>
              <a:t>0.80	-</a:t>
            </a:r>
            <a:r>
              <a:rPr sz="1950" spc="-277" baseline="4273" dirty="0">
                <a:latin typeface="Arial"/>
                <a:cs typeface="Arial"/>
              </a:rPr>
              <a:t> </a:t>
            </a:r>
            <a:r>
              <a:rPr sz="1950" spc="22" baseline="4273" dirty="0">
                <a:latin typeface="Arial"/>
                <a:cs typeface="Arial"/>
              </a:rPr>
              <a:t>0.40</a:t>
            </a:r>
            <a:r>
              <a:rPr sz="1300" spc="15" dirty="0">
                <a:latin typeface="Symbol"/>
                <a:cs typeface="Symbol"/>
              </a:rPr>
              <a:t></a:t>
            </a:r>
            <a:r>
              <a:rPr sz="1300" spc="15" dirty="0">
                <a:latin typeface="Times New Roman"/>
                <a:cs typeface="Times New Roman"/>
              </a:rPr>
              <a:t>	</a:t>
            </a:r>
            <a:r>
              <a:rPr sz="1300" spc="5" dirty="0">
                <a:latin typeface="Symbol"/>
                <a:cs typeface="Symbol"/>
              </a:rPr>
              <a:t></a:t>
            </a:r>
            <a:r>
              <a:rPr sz="1300" spc="-60" dirty="0">
                <a:latin typeface="Times New Roman"/>
                <a:cs typeface="Times New Roman"/>
              </a:rPr>
              <a:t> </a:t>
            </a:r>
            <a:r>
              <a:rPr sz="1950" spc="7" baseline="4273" dirty="0">
                <a:latin typeface="Arial"/>
                <a:cs typeface="Arial"/>
              </a:rPr>
              <a:t>1.84	-</a:t>
            </a:r>
            <a:r>
              <a:rPr sz="1950" spc="-352" baseline="4273" dirty="0">
                <a:latin typeface="Arial"/>
                <a:cs typeface="Arial"/>
              </a:rPr>
              <a:t> </a:t>
            </a:r>
            <a:r>
              <a:rPr sz="1950" spc="22" baseline="4273" dirty="0">
                <a:latin typeface="Arial"/>
                <a:cs typeface="Arial"/>
              </a:rPr>
              <a:t>0.04</a:t>
            </a:r>
            <a:r>
              <a:rPr sz="1300" spc="15" dirty="0">
                <a:latin typeface="Symbol"/>
                <a:cs typeface="Symbol"/>
              </a:rPr>
              <a:t></a:t>
            </a:r>
            <a:endParaRPr sz="1300">
              <a:latin typeface="Symbol"/>
              <a:cs typeface="Symbol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6174485" y="949642"/>
            <a:ext cx="2513965" cy="2517140"/>
            <a:chOff x="6174485" y="949642"/>
            <a:chExt cx="2513965" cy="2517140"/>
          </a:xfrm>
        </p:grpSpPr>
        <p:sp>
          <p:nvSpPr>
            <p:cNvPr id="23" name="object 23"/>
            <p:cNvSpPr/>
            <p:nvPr/>
          </p:nvSpPr>
          <p:spPr>
            <a:xfrm>
              <a:off x="6182867" y="992124"/>
              <a:ext cx="1230630" cy="2462530"/>
            </a:xfrm>
            <a:custGeom>
              <a:avLst/>
              <a:gdLst/>
              <a:ahLst/>
              <a:cxnLst/>
              <a:rect l="l" t="t" r="r" b="b"/>
              <a:pathLst>
                <a:path w="1230629" h="2462529">
                  <a:moveTo>
                    <a:pt x="0" y="2462022"/>
                  </a:moveTo>
                  <a:lnTo>
                    <a:pt x="0" y="0"/>
                  </a:lnTo>
                </a:path>
                <a:path w="1230629" h="2462529">
                  <a:moveTo>
                    <a:pt x="244601" y="2462022"/>
                  </a:moveTo>
                  <a:lnTo>
                    <a:pt x="244601" y="0"/>
                  </a:lnTo>
                </a:path>
                <a:path w="1230629" h="2462529">
                  <a:moveTo>
                    <a:pt x="489203" y="2462022"/>
                  </a:moveTo>
                  <a:lnTo>
                    <a:pt x="489203" y="0"/>
                  </a:lnTo>
                </a:path>
                <a:path w="1230629" h="2462529">
                  <a:moveTo>
                    <a:pt x="733805" y="2462022"/>
                  </a:moveTo>
                  <a:lnTo>
                    <a:pt x="733805" y="0"/>
                  </a:lnTo>
                </a:path>
                <a:path w="1230629" h="2462529">
                  <a:moveTo>
                    <a:pt x="979931" y="2462022"/>
                  </a:moveTo>
                  <a:lnTo>
                    <a:pt x="979931" y="0"/>
                  </a:lnTo>
                </a:path>
                <a:path w="1230629" h="2462529">
                  <a:moveTo>
                    <a:pt x="1230629" y="2462022"/>
                  </a:moveTo>
                  <a:lnTo>
                    <a:pt x="1230629" y="0"/>
                  </a:lnTo>
                </a:path>
              </a:pathLst>
            </a:custGeom>
            <a:ln w="3175">
              <a:solidFill>
                <a:srgbClr val="010101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659623" y="1511046"/>
              <a:ext cx="0" cy="1943100"/>
            </a:xfrm>
            <a:custGeom>
              <a:avLst/>
              <a:gdLst/>
              <a:ahLst/>
              <a:cxnLst/>
              <a:rect l="l" t="t" r="r" b="b"/>
              <a:pathLst>
                <a:path h="1943100">
                  <a:moveTo>
                    <a:pt x="0" y="0"/>
                  </a:moveTo>
                  <a:lnTo>
                    <a:pt x="0" y="1943099"/>
                  </a:lnTo>
                </a:path>
              </a:pathLst>
            </a:custGeom>
            <a:ln w="3175">
              <a:solidFill>
                <a:srgbClr val="010101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903463" y="992124"/>
              <a:ext cx="0" cy="2462530"/>
            </a:xfrm>
            <a:custGeom>
              <a:avLst/>
              <a:gdLst/>
              <a:ahLst/>
              <a:cxnLst/>
              <a:rect l="l" t="t" r="r" b="b"/>
              <a:pathLst>
                <a:path h="2462529">
                  <a:moveTo>
                    <a:pt x="0" y="2462022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10101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8148065" y="1511046"/>
              <a:ext cx="497205" cy="1943100"/>
            </a:xfrm>
            <a:custGeom>
              <a:avLst/>
              <a:gdLst/>
              <a:ahLst/>
              <a:cxnLst/>
              <a:rect l="l" t="t" r="r" b="b"/>
              <a:pathLst>
                <a:path w="497204" h="1943100">
                  <a:moveTo>
                    <a:pt x="0" y="244602"/>
                  </a:moveTo>
                  <a:lnTo>
                    <a:pt x="0" y="1943100"/>
                  </a:lnTo>
                </a:path>
                <a:path w="497204" h="1943100">
                  <a:moveTo>
                    <a:pt x="244601" y="741426"/>
                  </a:moveTo>
                  <a:lnTo>
                    <a:pt x="244601" y="1943100"/>
                  </a:lnTo>
                </a:path>
                <a:path w="497204" h="1943100">
                  <a:moveTo>
                    <a:pt x="496824" y="0"/>
                  </a:moveTo>
                  <a:lnTo>
                    <a:pt x="496824" y="1943100"/>
                  </a:lnTo>
                </a:path>
              </a:pathLst>
            </a:custGeom>
            <a:ln w="3175">
              <a:solidFill>
                <a:srgbClr val="010101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182867" y="2468118"/>
              <a:ext cx="2462530" cy="986155"/>
            </a:xfrm>
            <a:custGeom>
              <a:avLst/>
              <a:gdLst/>
              <a:ahLst/>
              <a:cxnLst/>
              <a:rect l="l" t="t" r="r" b="b"/>
              <a:pathLst>
                <a:path w="2462529" h="986154">
                  <a:moveTo>
                    <a:pt x="0" y="986028"/>
                  </a:moveTo>
                  <a:lnTo>
                    <a:pt x="2462022" y="986028"/>
                  </a:lnTo>
                </a:path>
                <a:path w="2462529" h="986154">
                  <a:moveTo>
                    <a:pt x="0" y="735330"/>
                  </a:moveTo>
                  <a:lnTo>
                    <a:pt x="2462022" y="735330"/>
                  </a:lnTo>
                </a:path>
                <a:path w="2462529" h="986154">
                  <a:moveTo>
                    <a:pt x="0" y="489204"/>
                  </a:moveTo>
                  <a:lnTo>
                    <a:pt x="2462022" y="489204"/>
                  </a:lnTo>
                </a:path>
                <a:path w="2462529" h="986154">
                  <a:moveTo>
                    <a:pt x="0" y="244602"/>
                  </a:moveTo>
                  <a:lnTo>
                    <a:pt x="2462022" y="244602"/>
                  </a:lnTo>
                </a:path>
                <a:path w="2462529" h="986154">
                  <a:moveTo>
                    <a:pt x="0" y="0"/>
                  </a:moveTo>
                  <a:lnTo>
                    <a:pt x="2462022" y="0"/>
                  </a:lnTo>
                </a:path>
              </a:pathLst>
            </a:custGeom>
            <a:ln w="3175">
              <a:solidFill>
                <a:srgbClr val="010101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8392667" y="1020318"/>
              <a:ext cx="0" cy="1175385"/>
            </a:xfrm>
            <a:custGeom>
              <a:avLst/>
              <a:gdLst/>
              <a:ahLst/>
              <a:cxnLst/>
              <a:rect l="l" t="t" r="r" b="b"/>
              <a:pathLst>
                <a:path h="1175385">
                  <a:moveTo>
                    <a:pt x="0" y="0"/>
                  </a:moveTo>
                  <a:lnTo>
                    <a:pt x="0" y="1175003"/>
                  </a:lnTo>
                </a:path>
              </a:pathLst>
            </a:custGeom>
            <a:ln w="3175">
              <a:solidFill>
                <a:srgbClr val="010101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182867" y="2223516"/>
              <a:ext cx="2462530" cy="0"/>
            </a:xfrm>
            <a:custGeom>
              <a:avLst/>
              <a:gdLst/>
              <a:ahLst/>
              <a:cxnLst/>
              <a:rect l="l" t="t" r="r" b="b"/>
              <a:pathLst>
                <a:path w="2462529">
                  <a:moveTo>
                    <a:pt x="0" y="0"/>
                  </a:moveTo>
                  <a:lnTo>
                    <a:pt x="2181605" y="0"/>
                  </a:lnTo>
                </a:path>
                <a:path w="2462529">
                  <a:moveTo>
                    <a:pt x="2238755" y="0"/>
                  </a:moveTo>
                  <a:lnTo>
                    <a:pt x="2462022" y="0"/>
                  </a:lnTo>
                </a:path>
              </a:pathLst>
            </a:custGeom>
            <a:ln w="3175">
              <a:solidFill>
                <a:srgbClr val="010101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182867" y="1971294"/>
              <a:ext cx="2462530" cy="0"/>
            </a:xfrm>
            <a:custGeom>
              <a:avLst/>
              <a:gdLst/>
              <a:ahLst/>
              <a:cxnLst/>
              <a:rect l="l" t="t" r="r" b="b"/>
              <a:pathLst>
                <a:path w="2462529">
                  <a:moveTo>
                    <a:pt x="0" y="0"/>
                  </a:moveTo>
                  <a:lnTo>
                    <a:pt x="2462022" y="0"/>
                  </a:lnTo>
                </a:path>
              </a:pathLst>
            </a:custGeom>
            <a:ln w="3175">
              <a:solidFill>
                <a:srgbClr val="010101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148065" y="992124"/>
              <a:ext cx="0" cy="706755"/>
            </a:xfrm>
            <a:custGeom>
              <a:avLst/>
              <a:gdLst/>
              <a:ahLst/>
              <a:cxnLst/>
              <a:rect l="l" t="t" r="r" b="b"/>
              <a:pathLst>
                <a:path h="706755">
                  <a:moveTo>
                    <a:pt x="0" y="0"/>
                  </a:moveTo>
                  <a:lnTo>
                    <a:pt x="0" y="706374"/>
                  </a:lnTo>
                </a:path>
              </a:pathLst>
            </a:custGeom>
            <a:ln w="3175">
              <a:solidFill>
                <a:srgbClr val="010101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182867" y="1726692"/>
              <a:ext cx="2462530" cy="0"/>
            </a:xfrm>
            <a:custGeom>
              <a:avLst/>
              <a:gdLst/>
              <a:ahLst/>
              <a:cxnLst/>
              <a:rect l="l" t="t" r="r" b="b"/>
              <a:pathLst>
                <a:path w="2462529">
                  <a:moveTo>
                    <a:pt x="0" y="0"/>
                  </a:moveTo>
                  <a:lnTo>
                    <a:pt x="1937003" y="0"/>
                  </a:lnTo>
                </a:path>
                <a:path w="2462529">
                  <a:moveTo>
                    <a:pt x="1994153" y="0"/>
                  </a:moveTo>
                  <a:lnTo>
                    <a:pt x="2462022" y="0"/>
                  </a:lnTo>
                </a:path>
              </a:pathLst>
            </a:custGeom>
            <a:ln w="3175">
              <a:solidFill>
                <a:srgbClr val="010101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182867" y="992124"/>
              <a:ext cx="2462530" cy="490220"/>
            </a:xfrm>
            <a:custGeom>
              <a:avLst/>
              <a:gdLst/>
              <a:ahLst/>
              <a:cxnLst/>
              <a:rect l="l" t="t" r="r" b="b"/>
              <a:pathLst>
                <a:path w="2462529" h="490219">
                  <a:moveTo>
                    <a:pt x="1476755" y="0"/>
                  </a:moveTo>
                  <a:lnTo>
                    <a:pt x="1476755" y="460248"/>
                  </a:lnTo>
                </a:path>
                <a:path w="2462529" h="490219">
                  <a:moveTo>
                    <a:pt x="0" y="489965"/>
                  </a:moveTo>
                  <a:lnTo>
                    <a:pt x="1446276" y="489965"/>
                  </a:lnTo>
                </a:path>
                <a:path w="2462529" h="490219">
                  <a:moveTo>
                    <a:pt x="2462022" y="0"/>
                  </a:moveTo>
                  <a:lnTo>
                    <a:pt x="2462022" y="460248"/>
                  </a:lnTo>
                </a:path>
                <a:path w="2462529" h="490219">
                  <a:moveTo>
                    <a:pt x="1504950" y="489965"/>
                  </a:moveTo>
                  <a:lnTo>
                    <a:pt x="2433828" y="489965"/>
                  </a:lnTo>
                </a:path>
              </a:pathLst>
            </a:custGeom>
            <a:ln w="3175">
              <a:solidFill>
                <a:srgbClr val="010101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182867" y="1235964"/>
              <a:ext cx="2462530" cy="0"/>
            </a:xfrm>
            <a:custGeom>
              <a:avLst/>
              <a:gdLst/>
              <a:ahLst/>
              <a:cxnLst/>
              <a:rect l="l" t="t" r="r" b="b"/>
              <a:pathLst>
                <a:path w="2462529">
                  <a:moveTo>
                    <a:pt x="0" y="0"/>
                  </a:moveTo>
                  <a:lnTo>
                    <a:pt x="2462022" y="0"/>
                  </a:lnTo>
                </a:path>
              </a:pathLst>
            </a:custGeom>
            <a:ln w="3175">
              <a:solidFill>
                <a:srgbClr val="010101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182867" y="992124"/>
              <a:ext cx="2462530" cy="0"/>
            </a:xfrm>
            <a:custGeom>
              <a:avLst/>
              <a:gdLst/>
              <a:ahLst/>
              <a:cxnLst/>
              <a:rect l="l" t="t" r="r" b="b"/>
              <a:pathLst>
                <a:path w="2462529">
                  <a:moveTo>
                    <a:pt x="0" y="0"/>
                  </a:moveTo>
                  <a:lnTo>
                    <a:pt x="2181605" y="0"/>
                  </a:lnTo>
                </a:path>
                <a:path w="2462529">
                  <a:moveTo>
                    <a:pt x="2238755" y="0"/>
                  </a:moveTo>
                  <a:lnTo>
                    <a:pt x="2462022" y="0"/>
                  </a:lnTo>
                </a:path>
              </a:pathLst>
            </a:custGeom>
            <a:ln w="3175">
              <a:solidFill>
                <a:srgbClr val="010101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177279" y="992886"/>
              <a:ext cx="2475230" cy="0"/>
            </a:xfrm>
            <a:custGeom>
              <a:avLst/>
              <a:gdLst/>
              <a:ahLst/>
              <a:cxnLst/>
              <a:rect l="l" t="t" r="r" b="b"/>
              <a:pathLst>
                <a:path w="2475229">
                  <a:moveTo>
                    <a:pt x="0" y="0"/>
                  </a:moveTo>
                  <a:lnTo>
                    <a:pt x="2187194" y="0"/>
                  </a:lnTo>
                </a:path>
                <a:path w="2475229">
                  <a:moveTo>
                    <a:pt x="2244344" y="0"/>
                  </a:moveTo>
                  <a:lnTo>
                    <a:pt x="2474722" y="0"/>
                  </a:lnTo>
                </a:path>
              </a:pathLst>
            </a:custGeom>
            <a:ln w="14223">
              <a:solidFill>
                <a:srgbClr val="01010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182867" y="992124"/>
              <a:ext cx="2462530" cy="2462530"/>
            </a:xfrm>
            <a:custGeom>
              <a:avLst/>
              <a:gdLst/>
              <a:ahLst/>
              <a:cxnLst/>
              <a:rect l="l" t="t" r="r" b="b"/>
              <a:pathLst>
                <a:path w="2462529" h="2462529">
                  <a:moveTo>
                    <a:pt x="0" y="2462022"/>
                  </a:moveTo>
                  <a:lnTo>
                    <a:pt x="2462022" y="2462022"/>
                  </a:lnTo>
                  <a:lnTo>
                    <a:pt x="2462022" y="0"/>
                  </a:lnTo>
                </a:path>
                <a:path w="2462529" h="2462529">
                  <a:moveTo>
                    <a:pt x="761" y="2462022"/>
                  </a:moveTo>
                  <a:lnTo>
                    <a:pt x="2285" y="0"/>
                  </a:lnTo>
                </a:path>
              </a:pathLst>
            </a:custGeom>
            <a:ln w="3175">
              <a:solidFill>
                <a:srgbClr val="01010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183629" y="3454146"/>
              <a:ext cx="2462530" cy="1905"/>
            </a:xfrm>
            <a:custGeom>
              <a:avLst/>
              <a:gdLst/>
              <a:ahLst/>
              <a:cxnLst/>
              <a:rect l="l" t="t" r="r" b="b"/>
              <a:pathLst>
                <a:path w="2462529" h="1904">
                  <a:moveTo>
                    <a:pt x="0" y="0"/>
                  </a:moveTo>
                  <a:lnTo>
                    <a:pt x="2462022" y="1524"/>
                  </a:lnTo>
                </a:path>
              </a:pathLst>
            </a:custGeom>
            <a:ln w="12700">
              <a:solidFill>
                <a:srgbClr val="01010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6183629" y="992124"/>
              <a:ext cx="2211705" cy="2462530"/>
            </a:xfrm>
            <a:custGeom>
              <a:avLst/>
              <a:gdLst/>
              <a:ahLst/>
              <a:cxnLst/>
              <a:rect l="l" t="t" r="r" b="b"/>
              <a:pathLst>
                <a:path w="2211704" h="2462529">
                  <a:moveTo>
                    <a:pt x="0" y="2462022"/>
                  </a:moveTo>
                  <a:lnTo>
                    <a:pt x="1524" y="0"/>
                  </a:lnTo>
                </a:path>
                <a:path w="2211704" h="2462529">
                  <a:moveTo>
                    <a:pt x="243840" y="2462022"/>
                  </a:moveTo>
                  <a:lnTo>
                    <a:pt x="245364" y="2433828"/>
                  </a:lnTo>
                </a:path>
                <a:path w="2211704" h="2462529">
                  <a:moveTo>
                    <a:pt x="243840" y="0"/>
                  </a:moveTo>
                  <a:lnTo>
                    <a:pt x="245364" y="22098"/>
                  </a:lnTo>
                </a:path>
                <a:path w="2211704" h="2462529">
                  <a:moveTo>
                    <a:pt x="488442" y="2462022"/>
                  </a:moveTo>
                  <a:lnTo>
                    <a:pt x="489966" y="2433828"/>
                  </a:lnTo>
                </a:path>
                <a:path w="2211704" h="2462529">
                  <a:moveTo>
                    <a:pt x="488442" y="0"/>
                  </a:moveTo>
                  <a:lnTo>
                    <a:pt x="489966" y="22098"/>
                  </a:lnTo>
                </a:path>
                <a:path w="2211704" h="2462529">
                  <a:moveTo>
                    <a:pt x="733044" y="2462022"/>
                  </a:moveTo>
                  <a:lnTo>
                    <a:pt x="734568" y="2433828"/>
                  </a:lnTo>
                </a:path>
                <a:path w="2211704" h="2462529">
                  <a:moveTo>
                    <a:pt x="733044" y="0"/>
                  </a:moveTo>
                  <a:lnTo>
                    <a:pt x="734568" y="22098"/>
                  </a:lnTo>
                </a:path>
                <a:path w="2211704" h="2462529">
                  <a:moveTo>
                    <a:pt x="979170" y="2462022"/>
                  </a:moveTo>
                  <a:lnTo>
                    <a:pt x="980694" y="2433828"/>
                  </a:lnTo>
                </a:path>
                <a:path w="2211704" h="2462529">
                  <a:moveTo>
                    <a:pt x="979170" y="0"/>
                  </a:moveTo>
                  <a:lnTo>
                    <a:pt x="980694" y="22098"/>
                  </a:lnTo>
                </a:path>
                <a:path w="2211704" h="2462529">
                  <a:moveTo>
                    <a:pt x="1229868" y="2462022"/>
                  </a:moveTo>
                  <a:lnTo>
                    <a:pt x="1231392" y="2433828"/>
                  </a:lnTo>
                </a:path>
                <a:path w="2211704" h="2462529">
                  <a:moveTo>
                    <a:pt x="1229868" y="0"/>
                  </a:moveTo>
                  <a:lnTo>
                    <a:pt x="1231392" y="22098"/>
                  </a:lnTo>
                </a:path>
                <a:path w="2211704" h="2462529">
                  <a:moveTo>
                    <a:pt x="1475994" y="2462022"/>
                  </a:moveTo>
                  <a:lnTo>
                    <a:pt x="1477518" y="2433828"/>
                  </a:lnTo>
                </a:path>
                <a:path w="2211704" h="2462529">
                  <a:moveTo>
                    <a:pt x="1475994" y="0"/>
                  </a:moveTo>
                  <a:lnTo>
                    <a:pt x="1477518" y="22098"/>
                  </a:lnTo>
                </a:path>
                <a:path w="2211704" h="2462529">
                  <a:moveTo>
                    <a:pt x="1720596" y="2462022"/>
                  </a:moveTo>
                  <a:lnTo>
                    <a:pt x="1722120" y="2433828"/>
                  </a:lnTo>
                </a:path>
                <a:path w="2211704" h="2462529">
                  <a:moveTo>
                    <a:pt x="1720596" y="0"/>
                  </a:moveTo>
                  <a:lnTo>
                    <a:pt x="1722120" y="22098"/>
                  </a:lnTo>
                </a:path>
                <a:path w="2211704" h="2462529">
                  <a:moveTo>
                    <a:pt x="1965198" y="2462022"/>
                  </a:moveTo>
                  <a:lnTo>
                    <a:pt x="1966722" y="2433828"/>
                  </a:lnTo>
                </a:path>
                <a:path w="2211704" h="2462529">
                  <a:moveTo>
                    <a:pt x="1965198" y="0"/>
                  </a:moveTo>
                  <a:lnTo>
                    <a:pt x="1966722" y="22098"/>
                  </a:lnTo>
                </a:path>
                <a:path w="2211704" h="2462529">
                  <a:moveTo>
                    <a:pt x="2209800" y="2462022"/>
                  </a:moveTo>
                  <a:lnTo>
                    <a:pt x="2211324" y="2433828"/>
                  </a:lnTo>
                </a:path>
              </a:pathLst>
            </a:custGeom>
            <a:ln w="3175">
              <a:solidFill>
                <a:srgbClr val="01010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183629" y="3203447"/>
              <a:ext cx="20955" cy="1905"/>
            </a:xfrm>
            <a:custGeom>
              <a:avLst/>
              <a:gdLst/>
              <a:ahLst/>
              <a:cxnLst/>
              <a:rect l="l" t="t" r="r" b="b"/>
              <a:pathLst>
                <a:path w="20954" h="1905">
                  <a:moveTo>
                    <a:pt x="-380" y="762"/>
                  </a:moveTo>
                  <a:lnTo>
                    <a:pt x="20954" y="762"/>
                  </a:lnTo>
                </a:path>
              </a:pathLst>
            </a:custGeom>
            <a:ln w="3175">
              <a:solidFill>
                <a:srgbClr val="01010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8616695" y="3203447"/>
              <a:ext cx="29209" cy="1905"/>
            </a:xfrm>
            <a:custGeom>
              <a:avLst/>
              <a:gdLst/>
              <a:ahLst/>
              <a:cxnLst/>
              <a:rect l="l" t="t" r="r" b="b"/>
              <a:pathLst>
                <a:path w="29209" h="1905">
                  <a:moveTo>
                    <a:pt x="28955" y="0"/>
                  </a:moveTo>
                  <a:lnTo>
                    <a:pt x="0" y="1524"/>
                  </a:lnTo>
                </a:path>
              </a:pathLst>
            </a:custGeom>
            <a:ln w="3175">
              <a:solidFill>
                <a:srgbClr val="01010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6183629" y="2957322"/>
              <a:ext cx="20955" cy="1905"/>
            </a:xfrm>
            <a:custGeom>
              <a:avLst/>
              <a:gdLst/>
              <a:ahLst/>
              <a:cxnLst/>
              <a:rect l="l" t="t" r="r" b="b"/>
              <a:pathLst>
                <a:path w="20954" h="1905">
                  <a:moveTo>
                    <a:pt x="-380" y="762"/>
                  </a:moveTo>
                  <a:lnTo>
                    <a:pt x="20954" y="762"/>
                  </a:lnTo>
                </a:path>
              </a:pathLst>
            </a:custGeom>
            <a:ln w="3175">
              <a:solidFill>
                <a:srgbClr val="01010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616695" y="2957322"/>
              <a:ext cx="29209" cy="1905"/>
            </a:xfrm>
            <a:custGeom>
              <a:avLst/>
              <a:gdLst/>
              <a:ahLst/>
              <a:cxnLst/>
              <a:rect l="l" t="t" r="r" b="b"/>
              <a:pathLst>
                <a:path w="29209" h="1905">
                  <a:moveTo>
                    <a:pt x="28955" y="0"/>
                  </a:moveTo>
                  <a:lnTo>
                    <a:pt x="0" y="1524"/>
                  </a:lnTo>
                </a:path>
              </a:pathLst>
            </a:custGeom>
            <a:ln w="3175">
              <a:solidFill>
                <a:srgbClr val="01010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6183629" y="2712719"/>
              <a:ext cx="20955" cy="1905"/>
            </a:xfrm>
            <a:custGeom>
              <a:avLst/>
              <a:gdLst/>
              <a:ahLst/>
              <a:cxnLst/>
              <a:rect l="l" t="t" r="r" b="b"/>
              <a:pathLst>
                <a:path w="20954" h="1905">
                  <a:moveTo>
                    <a:pt x="-380" y="762"/>
                  </a:moveTo>
                  <a:lnTo>
                    <a:pt x="20954" y="762"/>
                  </a:lnTo>
                </a:path>
              </a:pathLst>
            </a:custGeom>
            <a:ln w="3175">
              <a:solidFill>
                <a:srgbClr val="01010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8616695" y="2712719"/>
              <a:ext cx="29209" cy="1905"/>
            </a:xfrm>
            <a:custGeom>
              <a:avLst/>
              <a:gdLst/>
              <a:ahLst/>
              <a:cxnLst/>
              <a:rect l="l" t="t" r="r" b="b"/>
              <a:pathLst>
                <a:path w="29209" h="1905">
                  <a:moveTo>
                    <a:pt x="28955" y="0"/>
                  </a:moveTo>
                  <a:lnTo>
                    <a:pt x="0" y="1524"/>
                  </a:lnTo>
                </a:path>
              </a:pathLst>
            </a:custGeom>
            <a:ln w="3175">
              <a:solidFill>
                <a:srgbClr val="01010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6183629" y="2468880"/>
              <a:ext cx="20955" cy="1905"/>
            </a:xfrm>
            <a:custGeom>
              <a:avLst/>
              <a:gdLst/>
              <a:ahLst/>
              <a:cxnLst/>
              <a:rect l="l" t="t" r="r" b="b"/>
              <a:pathLst>
                <a:path w="20954" h="1905">
                  <a:moveTo>
                    <a:pt x="-380" y="762"/>
                  </a:moveTo>
                  <a:lnTo>
                    <a:pt x="20954" y="762"/>
                  </a:lnTo>
                </a:path>
              </a:pathLst>
            </a:custGeom>
            <a:ln w="3175">
              <a:solidFill>
                <a:srgbClr val="01010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616695" y="2468880"/>
              <a:ext cx="29209" cy="1905"/>
            </a:xfrm>
            <a:custGeom>
              <a:avLst/>
              <a:gdLst/>
              <a:ahLst/>
              <a:cxnLst/>
              <a:rect l="l" t="t" r="r" b="b"/>
              <a:pathLst>
                <a:path w="29209" h="1905">
                  <a:moveTo>
                    <a:pt x="28955" y="0"/>
                  </a:moveTo>
                  <a:lnTo>
                    <a:pt x="0" y="1523"/>
                  </a:lnTo>
                </a:path>
              </a:pathLst>
            </a:custGeom>
            <a:ln w="3175">
              <a:solidFill>
                <a:srgbClr val="01010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6183629" y="2224277"/>
              <a:ext cx="20955" cy="1905"/>
            </a:xfrm>
            <a:custGeom>
              <a:avLst/>
              <a:gdLst/>
              <a:ahLst/>
              <a:cxnLst/>
              <a:rect l="l" t="t" r="r" b="b"/>
              <a:pathLst>
                <a:path w="20954" h="1905">
                  <a:moveTo>
                    <a:pt x="-380" y="762"/>
                  </a:moveTo>
                  <a:lnTo>
                    <a:pt x="20954" y="762"/>
                  </a:lnTo>
                </a:path>
              </a:pathLst>
            </a:custGeom>
            <a:ln w="3175">
              <a:solidFill>
                <a:srgbClr val="01010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6183629" y="1971294"/>
              <a:ext cx="2462530" cy="254635"/>
            </a:xfrm>
            <a:custGeom>
              <a:avLst/>
              <a:gdLst/>
              <a:ahLst/>
              <a:cxnLst/>
              <a:rect l="l" t="t" r="r" b="b"/>
              <a:pathLst>
                <a:path w="2462529" h="254635">
                  <a:moveTo>
                    <a:pt x="2462022" y="252983"/>
                  </a:moveTo>
                  <a:lnTo>
                    <a:pt x="2433066" y="254507"/>
                  </a:lnTo>
                </a:path>
                <a:path w="2462529" h="254635">
                  <a:moveTo>
                    <a:pt x="0" y="0"/>
                  </a:moveTo>
                  <a:lnTo>
                    <a:pt x="20574" y="2286"/>
                  </a:lnTo>
                </a:path>
              </a:pathLst>
            </a:custGeom>
            <a:ln w="3175">
              <a:solidFill>
                <a:srgbClr val="01010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8616695" y="1971294"/>
              <a:ext cx="29209" cy="2540"/>
            </a:xfrm>
            <a:custGeom>
              <a:avLst/>
              <a:gdLst/>
              <a:ahLst/>
              <a:cxnLst/>
              <a:rect l="l" t="t" r="r" b="b"/>
              <a:pathLst>
                <a:path w="29209" h="2539">
                  <a:moveTo>
                    <a:pt x="-380" y="1143"/>
                  </a:moveTo>
                  <a:lnTo>
                    <a:pt x="29336" y="1143"/>
                  </a:lnTo>
                </a:path>
              </a:pathLst>
            </a:custGeom>
            <a:ln w="3175">
              <a:solidFill>
                <a:srgbClr val="01010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6183629" y="1727454"/>
              <a:ext cx="20955" cy="1905"/>
            </a:xfrm>
            <a:custGeom>
              <a:avLst/>
              <a:gdLst/>
              <a:ahLst/>
              <a:cxnLst/>
              <a:rect l="l" t="t" r="r" b="b"/>
              <a:pathLst>
                <a:path w="20954" h="1905">
                  <a:moveTo>
                    <a:pt x="-380" y="762"/>
                  </a:moveTo>
                  <a:lnTo>
                    <a:pt x="20954" y="762"/>
                  </a:lnTo>
                </a:path>
              </a:pathLst>
            </a:custGeom>
            <a:ln w="3175">
              <a:solidFill>
                <a:srgbClr val="01010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616695" y="1727454"/>
              <a:ext cx="29209" cy="1905"/>
            </a:xfrm>
            <a:custGeom>
              <a:avLst/>
              <a:gdLst/>
              <a:ahLst/>
              <a:cxnLst/>
              <a:rect l="l" t="t" r="r" b="b"/>
              <a:pathLst>
                <a:path w="29209" h="1905">
                  <a:moveTo>
                    <a:pt x="28955" y="0"/>
                  </a:moveTo>
                  <a:lnTo>
                    <a:pt x="0" y="1523"/>
                  </a:lnTo>
                </a:path>
              </a:pathLst>
            </a:custGeom>
            <a:ln w="3175">
              <a:solidFill>
                <a:srgbClr val="01010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6183629" y="1482852"/>
              <a:ext cx="20955" cy="1905"/>
            </a:xfrm>
            <a:custGeom>
              <a:avLst/>
              <a:gdLst/>
              <a:ahLst/>
              <a:cxnLst/>
              <a:rect l="l" t="t" r="r" b="b"/>
              <a:pathLst>
                <a:path w="20954" h="1905">
                  <a:moveTo>
                    <a:pt x="-380" y="762"/>
                  </a:moveTo>
                  <a:lnTo>
                    <a:pt x="20954" y="762"/>
                  </a:lnTo>
                </a:path>
              </a:pathLst>
            </a:custGeom>
            <a:ln w="3175">
              <a:solidFill>
                <a:srgbClr val="01010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8616505" y="1482471"/>
              <a:ext cx="0" cy="2540"/>
            </a:xfrm>
            <a:custGeom>
              <a:avLst/>
              <a:gdLst/>
              <a:ahLst/>
              <a:cxnLst/>
              <a:rect l="l" t="t" r="r" b="b"/>
              <a:pathLst>
                <a:path h="2540">
                  <a:moveTo>
                    <a:pt x="0" y="0"/>
                  </a:moveTo>
                  <a:lnTo>
                    <a:pt x="0" y="2285"/>
                  </a:lnTo>
                </a:path>
              </a:pathLst>
            </a:custGeom>
            <a:ln w="3175">
              <a:solidFill>
                <a:srgbClr val="01010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6183629" y="1236726"/>
              <a:ext cx="20955" cy="1905"/>
            </a:xfrm>
            <a:custGeom>
              <a:avLst/>
              <a:gdLst/>
              <a:ahLst/>
              <a:cxnLst/>
              <a:rect l="l" t="t" r="r" b="b"/>
              <a:pathLst>
                <a:path w="20954" h="1905">
                  <a:moveTo>
                    <a:pt x="-380" y="762"/>
                  </a:moveTo>
                  <a:lnTo>
                    <a:pt x="20954" y="762"/>
                  </a:lnTo>
                </a:path>
              </a:pathLst>
            </a:custGeom>
            <a:ln w="3175">
              <a:solidFill>
                <a:srgbClr val="01010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8616695" y="1236726"/>
              <a:ext cx="29209" cy="1905"/>
            </a:xfrm>
            <a:custGeom>
              <a:avLst/>
              <a:gdLst/>
              <a:ahLst/>
              <a:cxnLst/>
              <a:rect l="l" t="t" r="r" b="b"/>
              <a:pathLst>
                <a:path w="29209" h="1905">
                  <a:moveTo>
                    <a:pt x="28955" y="0"/>
                  </a:moveTo>
                  <a:lnTo>
                    <a:pt x="0" y="1524"/>
                  </a:lnTo>
                </a:path>
              </a:pathLst>
            </a:custGeom>
            <a:ln w="3175">
              <a:solidFill>
                <a:srgbClr val="01010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6183629" y="992124"/>
              <a:ext cx="2462530" cy="2462530"/>
            </a:xfrm>
            <a:custGeom>
              <a:avLst/>
              <a:gdLst/>
              <a:ahLst/>
              <a:cxnLst/>
              <a:rect l="l" t="t" r="r" b="b"/>
              <a:pathLst>
                <a:path w="2462529" h="2462529">
                  <a:moveTo>
                    <a:pt x="0" y="2462022"/>
                  </a:moveTo>
                  <a:lnTo>
                    <a:pt x="2462022" y="2462022"/>
                  </a:lnTo>
                  <a:lnTo>
                    <a:pt x="2462022" y="0"/>
                  </a:lnTo>
                </a:path>
              </a:pathLst>
            </a:custGeom>
            <a:ln w="12700">
              <a:solidFill>
                <a:srgbClr val="01010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6183629" y="992124"/>
              <a:ext cx="1905" cy="2462530"/>
            </a:xfrm>
            <a:custGeom>
              <a:avLst/>
              <a:gdLst/>
              <a:ahLst/>
              <a:cxnLst/>
              <a:rect l="l" t="t" r="r" b="b"/>
              <a:pathLst>
                <a:path w="1904" h="2462529">
                  <a:moveTo>
                    <a:pt x="0" y="2462021"/>
                  </a:moveTo>
                  <a:lnTo>
                    <a:pt x="1524" y="0"/>
                  </a:lnTo>
                </a:path>
              </a:pathLst>
            </a:custGeom>
            <a:ln w="3175">
              <a:solidFill>
                <a:srgbClr val="01010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7118032" y="3159442"/>
              <a:ext cx="94106" cy="9334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6629590" y="2425636"/>
              <a:ext cx="93345" cy="933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6629590" y="2670238"/>
              <a:ext cx="93345" cy="9334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6874192" y="1928812"/>
              <a:ext cx="93345" cy="933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7118032" y="2425636"/>
              <a:ext cx="94106" cy="9334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8364473" y="963168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57150" y="57149"/>
                  </a:moveTo>
                  <a:lnTo>
                    <a:pt x="57150" y="0"/>
                  </a:lnTo>
                  <a:lnTo>
                    <a:pt x="0" y="0"/>
                  </a:lnTo>
                  <a:lnTo>
                    <a:pt x="0" y="57149"/>
                  </a:lnTo>
                  <a:lnTo>
                    <a:pt x="57150" y="57149"/>
                  </a:lnTo>
                  <a:close/>
                </a:path>
              </a:pathLst>
            </a:custGeom>
            <a:solidFill>
              <a:srgbClr val="3434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8364473" y="963930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0" y="0"/>
                  </a:moveTo>
                  <a:lnTo>
                    <a:pt x="0" y="57149"/>
                  </a:lnTo>
                  <a:lnTo>
                    <a:pt x="57150" y="57149"/>
                  </a:lnTo>
                  <a:lnTo>
                    <a:pt x="57150" y="0"/>
                  </a:lnTo>
                  <a:lnTo>
                    <a:pt x="0" y="0"/>
                  </a:lnTo>
                  <a:close/>
                </a:path>
              </a:pathLst>
            </a:custGeom>
            <a:ln w="28575">
              <a:solidFill>
                <a:srgbClr val="0101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7629143" y="1452372"/>
              <a:ext cx="59055" cy="59055"/>
            </a:xfrm>
            <a:custGeom>
              <a:avLst/>
              <a:gdLst/>
              <a:ahLst/>
              <a:cxnLst/>
              <a:rect l="l" t="t" r="r" b="b"/>
              <a:pathLst>
                <a:path w="59054" h="59055">
                  <a:moveTo>
                    <a:pt x="58674" y="58673"/>
                  </a:moveTo>
                  <a:lnTo>
                    <a:pt x="58674" y="0"/>
                  </a:lnTo>
                  <a:lnTo>
                    <a:pt x="0" y="0"/>
                  </a:lnTo>
                  <a:lnTo>
                    <a:pt x="0" y="58673"/>
                  </a:lnTo>
                  <a:lnTo>
                    <a:pt x="58674" y="58673"/>
                  </a:lnTo>
                  <a:close/>
                </a:path>
              </a:pathLst>
            </a:custGeom>
            <a:solidFill>
              <a:srgbClr val="3434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7629143" y="1452372"/>
              <a:ext cx="59690" cy="59055"/>
            </a:xfrm>
            <a:custGeom>
              <a:avLst/>
              <a:gdLst/>
              <a:ahLst/>
              <a:cxnLst/>
              <a:rect l="l" t="t" r="r" b="b"/>
              <a:pathLst>
                <a:path w="59690" h="59055">
                  <a:moveTo>
                    <a:pt x="0" y="0"/>
                  </a:moveTo>
                  <a:lnTo>
                    <a:pt x="0" y="58673"/>
                  </a:lnTo>
                  <a:lnTo>
                    <a:pt x="59435" y="58673"/>
                  </a:lnTo>
                  <a:lnTo>
                    <a:pt x="59435" y="0"/>
                  </a:lnTo>
                  <a:lnTo>
                    <a:pt x="0" y="0"/>
                  </a:lnTo>
                  <a:close/>
                </a:path>
              </a:pathLst>
            </a:custGeom>
            <a:ln w="28575">
              <a:solidFill>
                <a:srgbClr val="0101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8364473" y="2195322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57150" y="57150"/>
                  </a:moveTo>
                  <a:lnTo>
                    <a:pt x="57150" y="0"/>
                  </a:lnTo>
                  <a:lnTo>
                    <a:pt x="0" y="0"/>
                  </a:lnTo>
                  <a:lnTo>
                    <a:pt x="0" y="57150"/>
                  </a:lnTo>
                  <a:lnTo>
                    <a:pt x="57150" y="57150"/>
                  </a:lnTo>
                  <a:close/>
                </a:path>
              </a:pathLst>
            </a:custGeom>
            <a:solidFill>
              <a:srgbClr val="3434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8364473" y="2195322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0" y="0"/>
                  </a:moveTo>
                  <a:lnTo>
                    <a:pt x="0" y="57150"/>
                  </a:lnTo>
                  <a:lnTo>
                    <a:pt x="57150" y="57150"/>
                  </a:lnTo>
                  <a:lnTo>
                    <a:pt x="57150" y="0"/>
                  </a:lnTo>
                  <a:lnTo>
                    <a:pt x="0" y="0"/>
                  </a:lnTo>
                  <a:close/>
                </a:path>
              </a:pathLst>
            </a:custGeom>
            <a:ln w="28575">
              <a:solidFill>
                <a:srgbClr val="0101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8119871" y="1698498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57150" y="57149"/>
                  </a:moveTo>
                  <a:lnTo>
                    <a:pt x="57150" y="0"/>
                  </a:lnTo>
                  <a:lnTo>
                    <a:pt x="0" y="0"/>
                  </a:lnTo>
                  <a:lnTo>
                    <a:pt x="0" y="57149"/>
                  </a:lnTo>
                  <a:lnTo>
                    <a:pt x="57150" y="57149"/>
                  </a:lnTo>
                  <a:close/>
                </a:path>
              </a:pathLst>
            </a:custGeom>
            <a:solidFill>
              <a:srgbClr val="3434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8119871" y="1698498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0" y="0"/>
                  </a:moveTo>
                  <a:lnTo>
                    <a:pt x="0" y="57149"/>
                  </a:lnTo>
                  <a:lnTo>
                    <a:pt x="57150" y="57149"/>
                  </a:lnTo>
                  <a:lnTo>
                    <a:pt x="57150" y="0"/>
                  </a:lnTo>
                  <a:lnTo>
                    <a:pt x="0" y="0"/>
                  </a:lnTo>
                  <a:close/>
                </a:path>
              </a:pathLst>
            </a:custGeom>
            <a:ln w="28575">
              <a:solidFill>
                <a:srgbClr val="0101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8616695" y="1452372"/>
              <a:ext cx="57150" cy="59055"/>
            </a:xfrm>
            <a:custGeom>
              <a:avLst/>
              <a:gdLst/>
              <a:ahLst/>
              <a:cxnLst/>
              <a:rect l="l" t="t" r="r" b="b"/>
              <a:pathLst>
                <a:path w="57150" h="59055">
                  <a:moveTo>
                    <a:pt x="57150" y="58674"/>
                  </a:moveTo>
                  <a:lnTo>
                    <a:pt x="57150" y="0"/>
                  </a:lnTo>
                  <a:lnTo>
                    <a:pt x="0" y="0"/>
                  </a:lnTo>
                  <a:lnTo>
                    <a:pt x="0" y="58674"/>
                  </a:lnTo>
                  <a:lnTo>
                    <a:pt x="57150" y="58674"/>
                  </a:lnTo>
                  <a:close/>
                </a:path>
              </a:pathLst>
            </a:custGeom>
            <a:solidFill>
              <a:srgbClr val="3434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8616695" y="1452372"/>
              <a:ext cx="57150" cy="59055"/>
            </a:xfrm>
            <a:custGeom>
              <a:avLst/>
              <a:gdLst/>
              <a:ahLst/>
              <a:cxnLst/>
              <a:rect l="l" t="t" r="r" b="b"/>
              <a:pathLst>
                <a:path w="57150" h="59055">
                  <a:moveTo>
                    <a:pt x="0" y="0"/>
                  </a:moveTo>
                  <a:lnTo>
                    <a:pt x="0" y="58674"/>
                  </a:lnTo>
                  <a:lnTo>
                    <a:pt x="57150" y="58674"/>
                  </a:lnTo>
                  <a:lnTo>
                    <a:pt x="57150" y="0"/>
                  </a:lnTo>
                  <a:lnTo>
                    <a:pt x="0" y="0"/>
                  </a:lnTo>
                  <a:close/>
                </a:path>
              </a:pathLst>
            </a:custGeom>
            <a:ln w="28575">
              <a:solidFill>
                <a:srgbClr val="0101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6174485" y="2882646"/>
              <a:ext cx="1360170" cy="584200"/>
            </a:xfrm>
            <a:custGeom>
              <a:avLst/>
              <a:gdLst/>
              <a:ahLst/>
              <a:cxnLst/>
              <a:rect l="l" t="t" r="r" b="b"/>
              <a:pathLst>
                <a:path w="1360170" h="584200">
                  <a:moveTo>
                    <a:pt x="1309895" y="37254"/>
                  </a:moveTo>
                  <a:lnTo>
                    <a:pt x="1283213" y="32706"/>
                  </a:lnTo>
                  <a:lnTo>
                    <a:pt x="0" y="557021"/>
                  </a:lnTo>
                  <a:lnTo>
                    <a:pt x="10668" y="583691"/>
                  </a:lnTo>
                  <a:lnTo>
                    <a:pt x="1293935" y="59354"/>
                  </a:lnTo>
                  <a:lnTo>
                    <a:pt x="1309895" y="37254"/>
                  </a:lnTo>
                  <a:close/>
                </a:path>
                <a:path w="1360170" h="584200">
                  <a:moveTo>
                    <a:pt x="1360170" y="16763"/>
                  </a:moveTo>
                  <a:lnTo>
                    <a:pt x="1271016" y="1524"/>
                  </a:lnTo>
                  <a:lnTo>
                    <a:pt x="1263396" y="0"/>
                  </a:lnTo>
                  <a:lnTo>
                    <a:pt x="1255776" y="5333"/>
                  </a:lnTo>
                  <a:lnTo>
                    <a:pt x="1252728" y="20574"/>
                  </a:lnTo>
                  <a:lnTo>
                    <a:pt x="1258062" y="28193"/>
                  </a:lnTo>
                  <a:lnTo>
                    <a:pt x="1265682" y="29717"/>
                  </a:lnTo>
                  <a:lnTo>
                    <a:pt x="1283213" y="32706"/>
                  </a:lnTo>
                  <a:lnTo>
                    <a:pt x="1329690" y="13715"/>
                  </a:lnTo>
                  <a:lnTo>
                    <a:pt x="1340358" y="40386"/>
                  </a:lnTo>
                  <a:lnTo>
                    <a:pt x="1340358" y="43934"/>
                  </a:lnTo>
                  <a:lnTo>
                    <a:pt x="1360170" y="16763"/>
                  </a:lnTo>
                  <a:close/>
                </a:path>
                <a:path w="1360170" h="584200">
                  <a:moveTo>
                    <a:pt x="1340358" y="43934"/>
                  </a:moveTo>
                  <a:lnTo>
                    <a:pt x="1340358" y="40386"/>
                  </a:lnTo>
                  <a:lnTo>
                    <a:pt x="1293935" y="59354"/>
                  </a:lnTo>
                  <a:lnTo>
                    <a:pt x="1283970" y="73151"/>
                  </a:lnTo>
                  <a:lnTo>
                    <a:pt x="1279398" y="80009"/>
                  </a:lnTo>
                  <a:lnTo>
                    <a:pt x="1280922" y="88391"/>
                  </a:lnTo>
                  <a:lnTo>
                    <a:pt x="1287018" y="92963"/>
                  </a:lnTo>
                  <a:lnTo>
                    <a:pt x="1293876" y="97536"/>
                  </a:lnTo>
                  <a:lnTo>
                    <a:pt x="1302258" y="96012"/>
                  </a:lnTo>
                  <a:lnTo>
                    <a:pt x="1306830" y="89915"/>
                  </a:lnTo>
                  <a:lnTo>
                    <a:pt x="1340358" y="43934"/>
                  </a:lnTo>
                  <a:close/>
                </a:path>
                <a:path w="1360170" h="584200">
                  <a:moveTo>
                    <a:pt x="1340358" y="40386"/>
                  </a:moveTo>
                  <a:lnTo>
                    <a:pt x="1329690" y="13715"/>
                  </a:lnTo>
                  <a:lnTo>
                    <a:pt x="1283213" y="32706"/>
                  </a:lnTo>
                  <a:lnTo>
                    <a:pt x="1309895" y="37254"/>
                  </a:lnTo>
                  <a:lnTo>
                    <a:pt x="1323594" y="18287"/>
                  </a:lnTo>
                  <a:lnTo>
                    <a:pt x="1332738" y="41148"/>
                  </a:lnTo>
                  <a:lnTo>
                    <a:pt x="1332738" y="43499"/>
                  </a:lnTo>
                  <a:lnTo>
                    <a:pt x="1340358" y="40386"/>
                  </a:lnTo>
                  <a:close/>
                </a:path>
                <a:path w="1360170" h="584200">
                  <a:moveTo>
                    <a:pt x="1332738" y="43499"/>
                  </a:moveTo>
                  <a:lnTo>
                    <a:pt x="1332738" y="41148"/>
                  </a:lnTo>
                  <a:lnTo>
                    <a:pt x="1309895" y="37254"/>
                  </a:lnTo>
                  <a:lnTo>
                    <a:pt x="1293935" y="59354"/>
                  </a:lnTo>
                  <a:lnTo>
                    <a:pt x="1332738" y="43499"/>
                  </a:lnTo>
                  <a:close/>
                </a:path>
                <a:path w="1360170" h="584200">
                  <a:moveTo>
                    <a:pt x="1332738" y="41148"/>
                  </a:moveTo>
                  <a:lnTo>
                    <a:pt x="1323594" y="18287"/>
                  </a:lnTo>
                  <a:lnTo>
                    <a:pt x="1309895" y="37254"/>
                  </a:lnTo>
                  <a:lnTo>
                    <a:pt x="1332738" y="41148"/>
                  </a:lnTo>
                  <a:close/>
                </a:path>
              </a:pathLst>
            </a:custGeom>
            <a:solidFill>
              <a:srgbClr val="0199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5" name="object 75"/>
          <p:cNvSpPr txBox="1"/>
          <p:nvPr/>
        </p:nvSpPr>
        <p:spPr>
          <a:xfrm>
            <a:off x="6140450" y="3485641"/>
            <a:ext cx="96520" cy="17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dirty="0">
                <a:latin typeface="Arial"/>
                <a:cs typeface="Arial"/>
              </a:rPr>
              <a:t>0</a:t>
            </a:r>
            <a:endParaRPr sz="1000">
              <a:latin typeface="Arial"/>
              <a:cs typeface="Arial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6631178" y="3485641"/>
            <a:ext cx="96520" cy="17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dirty="0">
                <a:latin typeface="Arial"/>
                <a:cs typeface="Arial"/>
              </a:rPr>
              <a:t>2</a:t>
            </a:r>
            <a:endParaRPr sz="1000">
              <a:latin typeface="Arial"/>
              <a:cs typeface="Arial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7119619" y="3485641"/>
            <a:ext cx="96520" cy="17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dirty="0">
                <a:latin typeface="Arial"/>
                <a:cs typeface="Arial"/>
              </a:rPr>
              <a:t>4</a:t>
            </a:r>
            <a:endParaRPr sz="1000">
              <a:latin typeface="Arial"/>
              <a:cs typeface="Arial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7617206" y="3485641"/>
            <a:ext cx="96520" cy="17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dirty="0">
                <a:latin typeface="Arial"/>
                <a:cs typeface="Arial"/>
              </a:rPr>
              <a:t>6</a:t>
            </a:r>
            <a:endParaRPr sz="1000">
              <a:latin typeface="Arial"/>
              <a:cs typeface="Arial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8105647" y="3485641"/>
            <a:ext cx="96520" cy="17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dirty="0">
                <a:latin typeface="Arial"/>
                <a:cs typeface="Arial"/>
              </a:rPr>
              <a:t>8</a:t>
            </a:r>
            <a:endParaRPr sz="1000">
              <a:latin typeface="Arial"/>
              <a:cs typeface="Arial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8567419" y="3485641"/>
            <a:ext cx="165735" cy="17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-10" dirty="0">
                <a:latin typeface="Arial"/>
                <a:cs typeface="Arial"/>
              </a:rPr>
              <a:t>10</a:t>
            </a:r>
            <a:endParaRPr sz="1000">
              <a:latin typeface="Arial"/>
              <a:cs typeface="Arial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6032240" y="3355333"/>
            <a:ext cx="96520" cy="17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dirty="0">
                <a:latin typeface="Arial"/>
                <a:cs typeface="Arial"/>
              </a:rPr>
              <a:t>0</a:t>
            </a:r>
            <a:endParaRPr sz="1000">
              <a:latin typeface="Arial"/>
              <a:cs typeface="Arial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6032246" y="2858516"/>
            <a:ext cx="96520" cy="17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dirty="0">
                <a:latin typeface="Arial"/>
                <a:cs typeface="Arial"/>
              </a:rPr>
              <a:t>2</a:t>
            </a:r>
            <a:endParaRPr sz="1000">
              <a:latin typeface="Arial"/>
              <a:cs typeface="Arial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6032246" y="2369311"/>
            <a:ext cx="96520" cy="17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dirty="0">
                <a:latin typeface="Arial"/>
                <a:cs typeface="Arial"/>
              </a:rPr>
              <a:t>4</a:t>
            </a:r>
            <a:endParaRPr sz="1000">
              <a:latin typeface="Arial"/>
              <a:cs typeface="Arial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6032246" y="1872487"/>
            <a:ext cx="96520" cy="17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dirty="0">
                <a:latin typeface="Arial"/>
                <a:cs typeface="Arial"/>
              </a:rPr>
              <a:t>6</a:t>
            </a:r>
            <a:endParaRPr sz="1000">
              <a:latin typeface="Arial"/>
              <a:cs typeface="Arial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6032246" y="1382522"/>
            <a:ext cx="96520" cy="17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dirty="0">
                <a:latin typeface="Arial"/>
                <a:cs typeface="Arial"/>
              </a:rPr>
              <a:t>8</a:t>
            </a:r>
            <a:endParaRPr sz="1000">
              <a:latin typeface="Arial"/>
              <a:cs typeface="Arial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5975096" y="893317"/>
            <a:ext cx="165735" cy="17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-10" dirty="0">
                <a:latin typeface="Arial"/>
                <a:cs typeface="Arial"/>
              </a:rPr>
              <a:t>10</a:t>
            </a:r>
            <a:endParaRPr sz="1000">
              <a:latin typeface="Arial"/>
              <a:cs typeface="Arial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5776721" y="2094230"/>
            <a:ext cx="23939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400" b="1" spc="-5" dirty="0">
                <a:latin typeface="Arial"/>
                <a:cs typeface="Arial"/>
              </a:rPr>
              <a:t>x</a:t>
            </a:r>
            <a:r>
              <a:rPr sz="1350" b="1" spc="-7" baseline="-24691" dirty="0">
                <a:latin typeface="Arial"/>
                <a:cs typeface="Arial"/>
              </a:rPr>
              <a:t>2</a:t>
            </a:r>
            <a:endParaRPr sz="1350" baseline="-24691">
              <a:latin typeface="Arial"/>
              <a:cs typeface="Arial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7297673" y="3578605"/>
            <a:ext cx="23939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400" b="1" spc="-5" dirty="0">
                <a:latin typeface="Arial"/>
                <a:cs typeface="Arial"/>
              </a:rPr>
              <a:t>x</a:t>
            </a:r>
            <a:r>
              <a:rPr sz="1350" b="1" spc="-7" baseline="-24691" dirty="0">
                <a:latin typeface="Arial"/>
                <a:cs typeface="Arial"/>
              </a:rPr>
              <a:t>1</a:t>
            </a:r>
            <a:endParaRPr sz="1350" baseline="-24691">
              <a:latin typeface="Arial"/>
              <a:cs typeface="Arial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7378700" y="2929382"/>
            <a:ext cx="16383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-5" dirty="0">
                <a:latin typeface="Arial"/>
                <a:cs typeface="Arial"/>
              </a:rPr>
              <a:t>w</a:t>
            </a:r>
            <a:endParaRPr sz="1400">
              <a:latin typeface="Arial"/>
              <a:cs typeface="Arial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7518907" y="3043682"/>
            <a:ext cx="9715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10" dirty="0">
                <a:latin typeface="Arial"/>
                <a:cs typeface="Arial"/>
              </a:rPr>
              <a:t>L</a:t>
            </a:r>
            <a:endParaRPr sz="900">
              <a:latin typeface="Arial"/>
              <a:cs typeface="Arial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7659623" y="2957322"/>
            <a:ext cx="243840" cy="246379"/>
          </a:xfrm>
          <a:prstGeom prst="rect">
            <a:avLst/>
          </a:prstGeom>
          <a:ln w="3175">
            <a:solidFill>
              <a:srgbClr val="010101"/>
            </a:solidFill>
          </a:ln>
        </p:spPr>
        <p:txBody>
          <a:bodyPr vert="horz" wrap="square" lIns="0" tIns="9906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80"/>
              </a:spcBef>
            </a:pPr>
            <a:r>
              <a:rPr sz="900" b="1" spc="-5" dirty="0">
                <a:latin typeface="Arial"/>
                <a:cs typeface="Arial"/>
              </a:rPr>
              <a:t>DA</a:t>
            </a:r>
            <a:endParaRPr sz="900">
              <a:latin typeface="Arial"/>
              <a:cs typeface="Arial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3046728" y="3743976"/>
            <a:ext cx="678180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600710" algn="l"/>
              </a:tabLst>
            </a:pPr>
            <a:r>
              <a:rPr sz="1300" spc="5" dirty="0">
                <a:latin typeface="Symbol"/>
                <a:cs typeface="Symbol"/>
              </a:rPr>
              <a:t></a:t>
            </a:r>
            <a:r>
              <a:rPr sz="1300" spc="5" dirty="0">
                <a:latin typeface="Times New Roman"/>
                <a:cs typeface="Times New Roman"/>
              </a:rPr>
              <a:t>	</a:t>
            </a:r>
            <a:r>
              <a:rPr sz="1300" spc="5" dirty="0">
                <a:latin typeface="Symbol"/>
                <a:cs typeface="Symbol"/>
              </a:rPr>
              <a:t></a:t>
            </a:r>
            <a:endParaRPr sz="1300">
              <a:latin typeface="Symbol"/>
              <a:cs typeface="Symbol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3106911" y="3694455"/>
            <a:ext cx="512445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407034" algn="l"/>
              </a:tabLst>
            </a:pPr>
            <a:r>
              <a:rPr sz="1300" spc="5" dirty="0">
                <a:latin typeface="Arial"/>
                <a:cs typeface="Arial"/>
              </a:rPr>
              <a:t>; </a:t>
            </a:r>
            <a:r>
              <a:rPr sz="1300" spc="-160" dirty="0">
                <a:latin typeface="Arial"/>
                <a:cs typeface="Arial"/>
              </a:rPr>
              <a:t> </a:t>
            </a:r>
            <a:r>
              <a:rPr sz="1300" spc="10" dirty="0">
                <a:latin typeface="Arial"/>
                <a:cs typeface="Arial"/>
              </a:rPr>
              <a:t>S</a:t>
            </a:r>
            <a:r>
              <a:rPr sz="1300" dirty="0">
                <a:latin typeface="Arial"/>
                <a:cs typeface="Arial"/>
              </a:rPr>
              <a:t>	</a:t>
            </a:r>
            <a:r>
              <a:rPr sz="1300" spc="10" dirty="0">
                <a:latin typeface="Symbol"/>
                <a:cs typeface="Symbol"/>
              </a:rPr>
              <a:t></a:t>
            </a:r>
            <a:endParaRPr sz="1300">
              <a:latin typeface="Symbol"/>
              <a:cs typeface="Symbol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1873757" y="3822465"/>
            <a:ext cx="2954020" cy="2673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14300">
              <a:lnSpc>
                <a:spcPts val="940"/>
              </a:lnSpc>
              <a:spcBef>
                <a:spcPts val="120"/>
              </a:spcBef>
              <a:tabLst>
                <a:tab pos="751840" algn="l"/>
                <a:tab pos="1838960" algn="l"/>
                <a:tab pos="2440305" algn="l"/>
              </a:tabLst>
            </a:pPr>
            <a:r>
              <a:rPr sz="1950" spc="7" baseline="25641" dirty="0">
                <a:latin typeface="Symbol"/>
                <a:cs typeface="Symbol"/>
              </a:rPr>
              <a:t></a:t>
            </a:r>
            <a:r>
              <a:rPr sz="1300" spc="5" dirty="0">
                <a:latin typeface="Arial"/>
                <a:cs typeface="Arial"/>
              </a:rPr>
              <a:t>21.60	16.00	-</a:t>
            </a:r>
            <a:r>
              <a:rPr sz="1300" spc="-185" dirty="0">
                <a:latin typeface="Arial"/>
                <a:cs typeface="Arial"/>
              </a:rPr>
              <a:t> </a:t>
            </a:r>
            <a:r>
              <a:rPr sz="1300" spc="5" dirty="0">
                <a:latin typeface="Arial"/>
                <a:cs typeface="Arial"/>
              </a:rPr>
              <a:t>0.44	5.28</a:t>
            </a:r>
            <a:r>
              <a:rPr sz="1300" spc="-95" dirty="0">
                <a:latin typeface="Arial"/>
                <a:cs typeface="Arial"/>
              </a:rPr>
              <a:t> </a:t>
            </a:r>
            <a:r>
              <a:rPr sz="1950" spc="7" baseline="25641" dirty="0">
                <a:latin typeface="Symbol"/>
                <a:cs typeface="Symbol"/>
              </a:rPr>
              <a:t></a:t>
            </a:r>
            <a:endParaRPr sz="1950" baseline="25641">
              <a:latin typeface="Symbol"/>
              <a:cs typeface="Symbol"/>
            </a:endParaRPr>
          </a:p>
          <a:p>
            <a:pPr marL="114300">
              <a:lnSpc>
                <a:spcPts val="940"/>
              </a:lnSpc>
              <a:tabLst>
                <a:tab pos="1185545" algn="l"/>
                <a:tab pos="1773555" algn="l"/>
                <a:tab pos="2813050" algn="l"/>
              </a:tabLst>
            </a:pPr>
            <a:r>
              <a:rPr sz="1300" spc="5" dirty="0">
                <a:latin typeface="Symbol"/>
                <a:cs typeface="Symbol"/>
              </a:rPr>
              <a:t></a:t>
            </a:r>
            <a:r>
              <a:rPr sz="1300" spc="5" dirty="0">
                <a:latin typeface="Times New Roman"/>
                <a:cs typeface="Times New Roman"/>
              </a:rPr>
              <a:t>	</a:t>
            </a:r>
            <a:r>
              <a:rPr sz="1300" spc="5" dirty="0">
                <a:latin typeface="Symbol"/>
                <a:cs typeface="Symbol"/>
              </a:rPr>
              <a:t></a:t>
            </a:r>
            <a:r>
              <a:rPr sz="1300" spc="5" dirty="0">
                <a:latin typeface="Times New Roman"/>
                <a:cs typeface="Times New Roman"/>
              </a:rPr>
              <a:t>	</a:t>
            </a:r>
            <a:r>
              <a:rPr sz="1300" spc="5" dirty="0">
                <a:latin typeface="Symbol"/>
                <a:cs typeface="Symbol"/>
              </a:rPr>
              <a:t></a:t>
            </a:r>
            <a:r>
              <a:rPr sz="1300" spc="5" dirty="0">
                <a:latin typeface="Times New Roman"/>
                <a:cs typeface="Times New Roman"/>
              </a:rPr>
              <a:t>	</a:t>
            </a:r>
            <a:r>
              <a:rPr sz="1300" spc="5" dirty="0">
                <a:latin typeface="Symbol"/>
                <a:cs typeface="Symbol"/>
              </a:rPr>
              <a:t></a:t>
            </a:r>
            <a:endParaRPr sz="1300">
              <a:latin typeface="Symbol"/>
              <a:cs typeface="Symbol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1778500" y="3571005"/>
            <a:ext cx="3011170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120"/>
              </a:spcBef>
              <a:tabLst>
                <a:tab pos="854075" algn="l"/>
                <a:tab pos="1868805" algn="l"/>
                <a:tab pos="2497455" algn="l"/>
              </a:tabLst>
            </a:pPr>
            <a:r>
              <a:rPr sz="1950" spc="15" baseline="-40598" dirty="0">
                <a:latin typeface="Symbol"/>
                <a:cs typeface="Symbol"/>
              </a:rPr>
              <a:t></a:t>
            </a:r>
            <a:r>
              <a:rPr sz="1950" baseline="-40598" dirty="0">
                <a:latin typeface="Times New Roman"/>
                <a:cs typeface="Times New Roman"/>
              </a:rPr>
              <a:t> </a:t>
            </a:r>
            <a:r>
              <a:rPr sz="1950" spc="7" baseline="-4273" dirty="0">
                <a:latin typeface="Symbol"/>
                <a:cs typeface="Symbol"/>
              </a:rPr>
              <a:t></a:t>
            </a:r>
            <a:r>
              <a:rPr sz="1300" spc="5" dirty="0">
                <a:latin typeface="Arial"/>
                <a:cs typeface="Arial"/>
              </a:rPr>
              <a:t>29.16	</a:t>
            </a:r>
            <a:r>
              <a:rPr sz="1300" spc="15" dirty="0">
                <a:latin typeface="Arial"/>
                <a:cs typeface="Arial"/>
              </a:rPr>
              <a:t>21.60</a:t>
            </a:r>
            <a:r>
              <a:rPr sz="1950" spc="22" baseline="-4273" dirty="0">
                <a:latin typeface="Symbol"/>
                <a:cs typeface="Symbol"/>
              </a:rPr>
              <a:t></a:t>
            </a:r>
            <a:r>
              <a:rPr sz="1950" spc="22" baseline="-4273" dirty="0">
                <a:latin typeface="Times New Roman"/>
                <a:cs typeface="Times New Roman"/>
              </a:rPr>
              <a:t>	</a:t>
            </a:r>
            <a:r>
              <a:rPr sz="1950" spc="7" baseline="-4273" dirty="0">
                <a:latin typeface="Symbol"/>
                <a:cs typeface="Symbol"/>
              </a:rPr>
              <a:t></a:t>
            </a:r>
            <a:r>
              <a:rPr sz="1950" spc="-15" baseline="-4273" dirty="0">
                <a:latin typeface="Times New Roman"/>
                <a:cs typeface="Times New Roman"/>
              </a:rPr>
              <a:t> </a:t>
            </a:r>
            <a:r>
              <a:rPr sz="1300" spc="5" dirty="0">
                <a:latin typeface="Arial"/>
                <a:cs typeface="Arial"/>
              </a:rPr>
              <a:t>2.64	-</a:t>
            </a:r>
            <a:r>
              <a:rPr sz="1300" spc="-215" dirty="0">
                <a:latin typeface="Arial"/>
                <a:cs typeface="Arial"/>
              </a:rPr>
              <a:t> </a:t>
            </a:r>
            <a:r>
              <a:rPr sz="1300" spc="15" dirty="0">
                <a:latin typeface="Arial"/>
                <a:cs typeface="Arial"/>
              </a:rPr>
              <a:t>0.44</a:t>
            </a:r>
            <a:r>
              <a:rPr sz="1950" spc="22" baseline="-4273" dirty="0">
                <a:latin typeface="Symbol"/>
                <a:cs typeface="Symbol"/>
              </a:rPr>
              <a:t></a:t>
            </a:r>
            <a:endParaRPr sz="1950" baseline="-4273">
              <a:latin typeface="Symbol"/>
              <a:cs typeface="Symbol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1607287" y="3694455"/>
            <a:ext cx="137795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10" dirty="0">
                <a:latin typeface="Arial"/>
                <a:cs typeface="Arial"/>
              </a:rPr>
              <a:t>S</a:t>
            </a:r>
            <a:endParaRPr sz="1300">
              <a:latin typeface="Arial"/>
              <a:cs typeface="Arial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3345434" y="3806191"/>
            <a:ext cx="118110" cy="1428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750" spc="15" dirty="0">
                <a:latin typeface="Arial"/>
                <a:cs typeface="Arial"/>
              </a:rPr>
              <a:t>W</a:t>
            </a:r>
            <a:endParaRPr sz="750">
              <a:latin typeface="Arial"/>
              <a:cs typeface="Arial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1720850" y="3806191"/>
            <a:ext cx="90805" cy="1428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750" spc="10" dirty="0">
                <a:latin typeface="Arial"/>
                <a:cs typeface="Arial"/>
              </a:rPr>
              <a:t>B</a:t>
            </a:r>
            <a:endParaRPr sz="750">
              <a:latin typeface="Arial"/>
              <a:cs typeface="Arial"/>
            </a:endParaRPr>
          </a:p>
        </p:txBody>
      </p:sp>
      <p:sp>
        <p:nvSpPr>
          <p:cNvPr id="99" name="object 99"/>
          <p:cNvSpPr txBox="1"/>
          <p:nvPr/>
        </p:nvSpPr>
        <p:spPr>
          <a:xfrm>
            <a:off x="2106412" y="6045601"/>
            <a:ext cx="681355" cy="1543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286385" algn="l"/>
                <a:tab pos="608330" algn="l"/>
              </a:tabLst>
            </a:pPr>
            <a:r>
              <a:rPr sz="850" spc="-10" dirty="0">
                <a:latin typeface="Arial"/>
                <a:cs typeface="Arial"/>
              </a:rPr>
              <a:t>W	</a:t>
            </a:r>
            <a:r>
              <a:rPr sz="850" spc="-5" dirty="0">
                <a:latin typeface="Arial"/>
                <a:cs typeface="Arial"/>
              </a:rPr>
              <a:t>1	2</a:t>
            </a:r>
            <a:endParaRPr sz="850">
              <a:latin typeface="Arial"/>
              <a:cs typeface="Arial"/>
            </a:endParaRPr>
          </a:p>
        </p:txBody>
      </p:sp>
      <p:sp>
        <p:nvSpPr>
          <p:cNvPr id="100" name="object 100"/>
          <p:cNvSpPr txBox="1"/>
          <p:nvPr/>
        </p:nvSpPr>
        <p:spPr>
          <a:xfrm>
            <a:off x="1560589" y="5856232"/>
            <a:ext cx="2804795" cy="3263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  <a:tabLst>
                <a:tab pos="688975" algn="l"/>
                <a:tab pos="2150110" algn="l"/>
              </a:tabLst>
            </a:pPr>
            <a:r>
              <a:rPr sz="1450" spc="-10" dirty="0">
                <a:latin typeface="Arial"/>
                <a:cs typeface="Arial"/>
              </a:rPr>
              <a:t>w</a:t>
            </a:r>
            <a:r>
              <a:rPr sz="1450" spc="-5" dirty="0">
                <a:latin typeface="Arial"/>
                <a:cs typeface="Arial"/>
              </a:rPr>
              <a:t>*</a:t>
            </a:r>
            <a:r>
              <a:rPr sz="1450" spc="-45" dirty="0">
                <a:latin typeface="Arial"/>
                <a:cs typeface="Arial"/>
              </a:rPr>
              <a:t> </a:t>
            </a:r>
            <a:r>
              <a:rPr sz="1450" spc="-5" dirty="0">
                <a:latin typeface="Symbol"/>
                <a:cs typeface="Symbol"/>
              </a:rPr>
              <a:t></a:t>
            </a:r>
            <a:r>
              <a:rPr sz="1450" spc="-70" dirty="0">
                <a:latin typeface="Times New Roman"/>
                <a:cs typeface="Times New Roman"/>
              </a:rPr>
              <a:t> </a:t>
            </a:r>
            <a:r>
              <a:rPr sz="1450" spc="-5" dirty="0">
                <a:latin typeface="Arial"/>
                <a:cs typeface="Arial"/>
              </a:rPr>
              <a:t>S</a:t>
            </a:r>
            <a:r>
              <a:rPr sz="1450" dirty="0">
                <a:latin typeface="Arial"/>
                <a:cs typeface="Arial"/>
              </a:rPr>
              <a:t>	</a:t>
            </a:r>
            <a:r>
              <a:rPr sz="1900" spc="-275" dirty="0">
                <a:latin typeface="Symbol"/>
                <a:cs typeface="Symbol"/>
              </a:rPr>
              <a:t></a:t>
            </a:r>
            <a:r>
              <a:rPr sz="1450" spc="-5" dirty="0">
                <a:latin typeface="Arial"/>
                <a:cs typeface="Arial"/>
              </a:rPr>
              <a:t>µ</a:t>
            </a:r>
            <a:r>
              <a:rPr sz="1450" dirty="0">
                <a:latin typeface="Arial"/>
                <a:cs typeface="Arial"/>
              </a:rPr>
              <a:t> </a:t>
            </a:r>
            <a:r>
              <a:rPr sz="1450" spc="-125" dirty="0">
                <a:latin typeface="Arial"/>
                <a:cs typeface="Arial"/>
              </a:rPr>
              <a:t> </a:t>
            </a:r>
            <a:r>
              <a:rPr sz="1450" spc="150" dirty="0">
                <a:latin typeface="Symbol"/>
                <a:cs typeface="Symbol"/>
              </a:rPr>
              <a:t></a:t>
            </a:r>
            <a:r>
              <a:rPr sz="1450" spc="-5" dirty="0">
                <a:latin typeface="Arial"/>
                <a:cs typeface="Arial"/>
              </a:rPr>
              <a:t>µ</a:t>
            </a:r>
            <a:r>
              <a:rPr sz="1450" dirty="0">
                <a:latin typeface="Arial"/>
                <a:cs typeface="Arial"/>
              </a:rPr>
              <a:t> </a:t>
            </a:r>
            <a:r>
              <a:rPr sz="1450" spc="-135" dirty="0">
                <a:latin typeface="Arial"/>
                <a:cs typeface="Arial"/>
              </a:rPr>
              <a:t> </a:t>
            </a:r>
            <a:r>
              <a:rPr sz="1900" spc="-160" dirty="0">
                <a:latin typeface="Symbol"/>
                <a:cs typeface="Symbol"/>
              </a:rPr>
              <a:t></a:t>
            </a:r>
            <a:r>
              <a:rPr sz="1900" spc="-260" dirty="0">
                <a:latin typeface="Times New Roman"/>
                <a:cs typeface="Times New Roman"/>
              </a:rPr>
              <a:t> </a:t>
            </a:r>
            <a:r>
              <a:rPr sz="1450" spc="-5" dirty="0">
                <a:latin typeface="Symbol"/>
                <a:cs typeface="Symbol"/>
              </a:rPr>
              <a:t></a:t>
            </a:r>
            <a:r>
              <a:rPr sz="1450" spc="-85" dirty="0">
                <a:latin typeface="Times New Roman"/>
                <a:cs typeface="Times New Roman"/>
              </a:rPr>
              <a:t> </a:t>
            </a:r>
            <a:r>
              <a:rPr sz="1950" spc="-250" dirty="0">
                <a:latin typeface="Symbol"/>
                <a:cs typeface="Symbol"/>
              </a:rPr>
              <a:t></a:t>
            </a:r>
            <a:r>
              <a:rPr sz="1450" spc="-5" dirty="0">
                <a:latin typeface="Symbol"/>
                <a:cs typeface="Symbol"/>
              </a:rPr>
              <a:t></a:t>
            </a:r>
            <a:r>
              <a:rPr sz="1450" spc="-160" dirty="0">
                <a:latin typeface="Times New Roman"/>
                <a:cs typeface="Times New Roman"/>
              </a:rPr>
              <a:t> </a:t>
            </a:r>
            <a:r>
              <a:rPr sz="1450" spc="-10" dirty="0">
                <a:latin typeface="Arial"/>
                <a:cs typeface="Arial"/>
              </a:rPr>
              <a:t>0.9</a:t>
            </a:r>
            <a:r>
              <a:rPr sz="1450" spc="-5" dirty="0">
                <a:latin typeface="Arial"/>
                <a:cs typeface="Arial"/>
              </a:rPr>
              <a:t>1</a:t>
            </a:r>
            <a:r>
              <a:rPr sz="1450" dirty="0">
                <a:latin typeface="Arial"/>
                <a:cs typeface="Arial"/>
              </a:rPr>
              <a:t>	</a:t>
            </a:r>
            <a:r>
              <a:rPr sz="1450" spc="-5" dirty="0">
                <a:latin typeface="Symbol"/>
                <a:cs typeface="Symbol"/>
              </a:rPr>
              <a:t></a:t>
            </a:r>
            <a:r>
              <a:rPr sz="1450" spc="-160" dirty="0">
                <a:latin typeface="Times New Roman"/>
                <a:cs typeface="Times New Roman"/>
              </a:rPr>
              <a:t> </a:t>
            </a:r>
            <a:r>
              <a:rPr sz="1450" spc="-10" dirty="0">
                <a:latin typeface="Arial"/>
                <a:cs typeface="Arial"/>
              </a:rPr>
              <a:t>0.3</a:t>
            </a:r>
            <a:r>
              <a:rPr sz="1450" spc="45" dirty="0">
                <a:latin typeface="Arial"/>
                <a:cs typeface="Arial"/>
              </a:rPr>
              <a:t>9</a:t>
            </a:r>
            <a:r>
              <a:rPr sz="1950" spc="-275" dirty="0">
                <a:latin typeface="Symbol"/>
                <a:cs typeface="Symbol"/>
              </a:rPr>
              <a:t></a:t>
            </a:r>
            <a:r>
              <a:rPr sz="1275" spc="-7" baseline="49019" dirty="0">
                <a:latin typeface="Arial"/>
                <a:cs typeface="Arial"/>
              </a:rPr>
              <a:t>T</a:t>
            </a:r>
            <a:endParaRPr sz="1275" baseline="49019">
              <a:latin typeface="Arial"/>
              <a:cs typeface="Arial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2104898" y="5917585"/>
            <a:ext cx="140335" cy="1543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50" spc="-40" dirty="0">
                <a:latin typeface="Symbol"/>
                <a:cs typeface="Symbol"/>
              </a:rPr>
              <a:t></a:t>
            </a:r>
            <a:r>
              <a:rPr sz="850" spc="-5" dirty="0">
                <a:latin typeface="Arial"/>
                <a:cs typeface="Arial"/>
              </a:rPr>
              <a:t>1</a:t>
            </a:r>
            <a:endParaRPr sz="850">
              <a:latin typeface="Arial"/>
              <a:cs typeface="Arial"/>
            </a:endParaRPr>
          </a:p>
        </p:txBody>
      </p:sp>
      <p:sp>
        <p:nvSpPr>
          <p:cNvPr id="102" name="object 102"/>
          <p:cNvSpPr/>
          <p:nvPr/>
        </p:nvSpPr>
        <p:spPr>
          <a:xfrm>
            <a:off x="2708148" y="4565141"/>
            <a:ext cx="0" cy="243840"/>
          </a:xfrm>
          <a:custGeom>
            <a:avLst/>
            <a:gdLst/>
            <a:ahLst/>
            <a:cxnLst/>
            <a:rect l="l" t="t" r="r" b="b"/>
            <a:pathLst>
              <a:path h="243839">
                <a:moveTo>
                  <a:pt x="0" y="0"/>
                </a:moveTo>
                <a:lnTo>
                  <a:pt x="0" y="243840"/>
                </a:lnTo>
              </a:path>
            </a:pathLst>
          </a:custGeom>
          <a:ln w="69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3421379" y="4565141"/>
            <a:ext cx="0" cy="243840"/>
          </a:xfrm>
          <a:custGeom>
            <a:avLst/>
            <a:gdLst/>
            <a:ahLst/>
            <a:cxnLst/>
            <a:rect l="l" t="t" r="r" b="b"/>
            <a:pathLst>
              <a:path h="243839">
                <a:moveTo>
                  <a:pt x="0" y="0"/>
                </a:moveTo>
                <a:lnTo>
                  <a:pt x="0" y="243840"/>
                </a:lnTo>
              </a:path>
            </a:pathLst>
          </a:custGeom>
          <a:ln w="69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3934205" y="4463034"/>
            <a:ext cx="0" cy="448309"/>
          </a:xfrm>
          <a:custGeom>
            <a:avLst/>
            <a:gdLst/>
            <a:ahLst/>
            <a:cxnLst/>
            <a:rect l="l" t="t" r="r" b="b"/>
            <a:pathLst>
              <a:path h="448310">
                <a:moveTo>
                  <a:pt x="0" y="0"/>
                </a:moveTo>
                <a:lnTo>
                  <a:pt x="0" y="448055"/>
                </a:lnTo>
              </a:path>
            </a:pathLst>
          </a:custGeom>
          <a:ln w="69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5238750" y="4463034"/>
            <a:ext cx="0" cy="448309"/>
          </a:xfrm>
          <a:custGeom>
            <a:avLst/>
            <a:gdLst/>
            <a:ahLst/>
            <a:cxnLst/>
            <a:rect l="l" t="t" r="r" b="b"/>
            <a:pathLst>
              <a:path h="448310">
                <a:moveTo>
                  <a:pt x="0" y="0"/>
                </a:moveTo>
                <a:lnTo>
                  <a:pt x="0" y="448055"/>
                </a:lnTo>
              </a:path>
            </a:pathLst>
          </a:custGeom>
          <a:ln w="69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 txBox="1"/>
          <p:nvPr/>
        </p:nvSpPr>
        <p:spPr>
          <a:xfrm>
            <a:off x="4548373" y="5210525"/>
            <a:ext cx="535940" cy="22732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1950" spc="15" baseline="25641" dirty="0">
                <a:latin typeface="Symbol"/>
                <a:cs typeface="Symbol"/>
              </a:rPr>
              <a:t></a:t>
            </a:r>
            <a:r>
              <a:rPr sz="1300" spc="10" dirty="0">
                <a:latin typeface="Arial"/>
                <a:cs typeface="Arial"/>
              </a:rPr>
              <a:t>0.39</a:t>
            </a:r>
            <a:r>
              <a:rPr sz="1950" spc="15" baseline="25641" dirty="0">
                <a:latin typeface="Symbol"/>
                <a:cs typeface="Symbol"/>
              </a:rPr>
              <a:t></a:t>
            </a:r>
            <a:endParaRPr sz="1950" baseline="25641">
              <a:latin typeface="Symbol"/>
              <a:cs typeface="Symbol"/>
            </a:endParaRPr>
          </a:p>
        </p:txBody>
      </p:sp>
      <p:sp>
        <p:nvSpPr>
          <p:cNvPr id="107" name="object 114"/>
          <p:cNvSpPr txBox="1">
            <a:spLocks noGrp="1"/>
          </p:cNvSpPr>
          <p:nvPr>
            <p:ph type="sldNum" sz="quarter" idx="4294967295"/>
          </p:nvPr>
        </p:nvSpPr>
        <p:spPr>
          <a:xfrm>
            <a:off x="8442958" y="6376363"/>
            <a:ext cx="190500" cy="139065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spc="-5" dirty="0"/>
              <a:t>15</a:t>
            </a:fld>
            <a:endParaRPr spc="-5" dirty="0"/>
          </a:p>
        </p:txBody>
      </p:sp>
      <p:sp>
        <p:nvSpPr>
          <p:cNvPr id="108" name="object 107"/>
          <p:cNvSpPr txBox="1"/>
          <p:nvPr/>
        </p:nvSpPr>
        <p:spPr>
          <a:xfrm>
            <a:off x="3518904" y="5130510"/>
            <a:ext cx="929005" cy="22732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  <a:tabLst>
                <a:tab pos="586105" algn="l"/>
              </a:tabLst>
            </a:pPr>
            <a:r>
              <a:rPr sz="1300" spc="20" dirty="0">
                <a:latin typeface="Symbol"/>
                <a:cs typeface="Symbol"/>
              </a:rPr>
              <a:t></a:t>
            </a:r>
            <a:r>
              <a:rPr sz="1950" spc="30" baseline="-25641" dirty="0">
                <a:latin typeface="Arial"/>
                <a:cs typeface="Arial"/>
              </a:rPr>
              <a:t>v</a:t>
            </a:r>
            <a:r>
              <a:rPr sz="1950" spc="487" baseline="-25641" dirty="0">
                <a:latin typeface="Arial"/>
                <a:cs typeface="Arial"/>
              </a:rPr>
              <a:t> </a:t>
            </a:r>
            <a:r>
              <a:rPr sz="1300" spc="5" dirty="0">
                <a:latin typeface="Symbol"/>
                <a:cs typeface="Symbol"/>
              </a:rPr>
              <a:t></a:t>
            </a:r>
            <a:r>
              <a:rPr sz="1300" spc="5" dirty="0">
                <a:latin typeface="Times New Roman"/>
                <a:cs typeface="Times New Roman"/>
              </a:rPr>
              <a:t>	</a:t>
            </a:r>
            <a:r>
              <a:rPr sz="1300" spc="20" dirty="0">
                <a:latin typeface="Symbol"/>
                <a:cs typeface="Symbol"/>
              </a:rPr>
              <a:t></a:t>
            </a:r>
            <a:r>
              <a:rPr sz="1950" spc="30" baseline="-25641" dirty="0">
                <a:latin typeface="Arial"/>
                <a:cs typeface="Arial"/>
              </a:rPr>
              <a:t>v</a:t>
            </a:r>
            <a:r>
              <a:rPr sz="1950" spc="397" baseline="-25641" dirty="0">
                <a:latin typeface="Arial"/>
                <a:cs typeface="Arial"/>
              </a:rPr>
              <a:t> </a:t>
            </a:r>
            <a:r>
              <a:rPr sz="1300" spc="5" dirty="0">
                <a:latin typeface="Symbol"/>
                <a:cs typeface="Symbol"/>
              </a:rPr>
              <a:t></a:t>
            </a:r>
            <a:endParaRPr sz="1300">
              <a:latin typeface="Symbol"/>
              <a:cs typeface="Symbol"/>
            </a:endParaRPr>
          </a:p>
        </p:txBody>
      </p:sp>
      <p:sp>
        <p:nvSpPr>
          <p:cNvPr id="109" name="object 108"/>
          <p:cNvSpPr txBox="1"/>
          <p:nvPr/>
        </p:nvSpPr>
        <p:spPr>
          <a:xfrm>
            <a:off x="3544304" y="5251675"/>
            <a:ext cx="1514475" cy="22732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560705" algn="l"/>
                <a:tab pos="1042035" algn="l"/>
                <a:tab pos="1436370" algn="l"/>
              </a:tabLst>
            </a:pPr>
            <a:r>
              <a:rPr sz="1300" spc="5" dirty="0">
                <a:latin typeface="Symbol"/>
                <a:cs typeface="Symbol"/>
              </a:rPr>
              <a:t>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135" dirty="0">
                <a:latin typeface="Times New Roman"/>
                <a:cs typeface="Times New Roman"/>
              </a:rPr>
              <a:t> </a:t>
            </a:r>
            <a:r>
              <a:rPr sz="750" spc="10" dirty="0">
                <a:latin typeface="Arial"/>
                <a:cs typeface="Arial"/>
              </a:rPr>
              <a:t>2</a:t>
            </a:r>
            <a:r>
              <a:rPr sz="750" spc="-50" dirty="0">
                <a:latin typeface="Arial"/>
                <a:cs typeface="Arial"/>
              </a:rPr>
              <a:t> </a:t>
            </a:r>
            <a:r>
              <a:rPr sz="1300" spc="5" dirty="0">
                <a:latin typeface="Symbol"/>
                <a:cs typeface="Symbol"/>
              </a:rPr>
              <a:t></a:t>
            </a:r>
            <a:r>
              <a:rPr sz="1300" dirty="0">
                <a:latin typeface="Times New Roman"/>
                <a:cs typeface="Times New Roman"/>
              </a:rPr>
              <a:t>	</a:t>
            </a:r>
            <a:r>
              <a:rPr sz="1300" spc="5" dirty="0">
                <a:latin typeface="Symbol"/>
                <a:cs typeface="Symbol"/>
              </a:rPr>
              <a:t>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135" dirty="0">
                <a:latin typeface="Times New Roman"/>
                <a:cs typeface="Times New Roman"/>
              </a:rPr>
              <a:t> </a:t>
            </a:r>
            <a:r>
              <a:rPr sz="750" spc="10" dirty="0">
                <a:latin typeface="Arial"/>
                <a:cs typeface="Arial"/>
              </a:rPr>
              <a:t>2</a:t>
            </a:r>
            <a:r>
              <a:rPr sz="750" spc="-50" dirty="0">
                <a:latin typeface="Arial"/>
                <a:cs typeface="Arial"/>
              </a:rPr>
              <a:t> </a:t>
            </a:r>
            <a:r>
              <a:rPr sz="1300" spc="5" dirty="0">
                <a:latin typeface="Symbol"/>
                <a:cs typeface="Symbol"/>
              </a:rPr>
              <a:t></a:t>
            </a:r>
            <a:r>
              <a:rPr sz="1300" dirty="0">
                <a:latin typeface="Times New Roman"/>
                <a:cs typeface="Times New Roman"/>
              </a:rPr>
              <a:t>	</a:t>
            </a:r>
            <a:r>
              <a:rPr sz="1300" spc="5" dirty="0">
                <a:latin typeface="Symbol"/>
                <a:cs typeface="Symbol"/>
              </a:rPr>
              <a:t></a:t>
            </a:r>
            <a:r>
              <a:rPr sz="1300" dirty="0">
                <a:latin typeface="Times New Roman"/>
                <a:cs typeface="Times New Roman"/>
              </a:rPr>
              <a:t>	</a:t>
            </a:r>
            <a:r>
              <a:rPr sz="1300" spc="5" dirty="0">
                <a:latin typeface="Symbol"/>
                <a:cs typeface="Symbol"/>
              </a:rPr>
              <a:t></a:t>
            </a:r>
            <a:endParaRPr sz="1300">
              <a:latin typeface="Symbol"/>
              <a:cs typeface="Symbol"/>
            </a:endParaRPr>
          </a:p>
        </p:txBody>
      </p:sp>
      <p:sp>
        <p:nvSpPr>
          <p:cNvPr id="110" name="object 109"/>
          <p:cNvSpPr txBox="1"/>
          <p:nvPr/>
        </p:nvSpPr>
        <p:spPr>
          <a:xfrm>
            <a:off x="1590284" y="4970495"/>
            <a:ext cx="3506470" cy="22732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  <a:tabLst>
                <a:tab pos="677545" algn="l"/>
              </a:tabLst>
            </a:pPr>
            <a:r>
              <a:rPr sz="1300" spc="-10" dirty="0">
                <a:latin typeface="Symbol"/>
                <a:cs typeface="Symbol"/>
              </a:rPr>
              <a:t></a:t>
            </a:r>
            <a:r>
              <a:rPr sz="1950" spc="-15" baseline="4273" dirty="0">
                <a:latin typeface="Arial"/>
                <a:cs typeface="Arial"/>
              </a:rPr>
              <a:t>11.89	</a:t>
            </a:r>
            <a:r>
              <a:rPr sz="1950" spc="37" baseline="4273" dirty="0">
                <a:latin typeface="Arial"/>
                <a:cs typeface="Arial"/>
              </a:rPr>
              <a:t>8.81</a:t>
            </a:r>
            <a:r>
              <a:rPr sz="1300" spc="25" dirty="0">
                <a:latin typeface="Symbol"/>
                <a:cs typeface="Symbol"/>
              </a:rPr>
              <a:t></a:t>
            </a:r>
            <a:r>
              <a:rPr sz="1950" spc="37" baseline="4273" dirty="0">
                <a:latin typeface="Arial"/>
                <a:cs typeface="Arial"/>
              </a:rPr>
              <a:t>v</a:t>
            </a:r>
            <a:r>
              <a:rPr sz="1125" spc="37" baseline="-18518" dirty="0">
                <a:latin typeface="Arial"/>
                <a:cs typeface="Arial"/>
              </a:rPr>
              <a:t>1</a:t>
            </a:r>
            <a:r>
              <a:rPr sz="1125" spc="-104" baseline="-18518" dirty="0">
                <a:latin typeface="Arial"/>
                <a:cs typeface="Arial"/>
              </a:rPr>
              <a:t> </a:t>
            </a:r>
            <a:r>
              <a:rPr sz="1300" spc="5" dirty="0">
                <a:latin typeface="Symbol"/>
                <a:cs typeface="Symbol"/>
              </a:rPr>
              <a:t></a:t>
            </a:r>
            <a:r>
              <a:rPr sz="1300" spc="10" dirty="0">
                <a:latin typeface="Times New Roman"/>
                <a:cs typeface="Times New Roman"/>
              </a:rPr>
              <a:t> </a:t>
            </a:r>
            <a:r>
              <a:rPr sz="1950" spc="15" baseline="-38461" dirty="0">
                <a:latin typeface="Symbol"/>
                <a:cs typeface="Symbol"/>
              </a:rPr>
              <a:t></a:t>
            </a:r>
            <a:r>
              <a:rPr sz="1950" spc="-225" baseline="-38461" dirty="0">
                <a:latin typeface="Times New Roman"/>
                <a:cs typeface="Times New Roman"/>
              </a:rPr>
              <a:t> </a:t>
            </a:r>
            <a:r>
              <a:rPr sz="1950" spc="52" baseline="-38461" dirty="0">
                <a:latin typeface="Arial"/>
                <a:cs typeface="Arial"/>
              </a:rPr>
              <a:t>15.65</a:t>
            </a:r>
            <a:r>
              <a:rPr sz="1300" spc="35" dirty="0">
                <a:latin typeface="Symbol"/>
                <a:cs typeface="Symbol"/>
              </a:rPr>
              <a:t></a:t>
            </a:r>
            <a:r>
              <a:rPr sz="1950" spc="52" baseline="4273" dirty="0">
                <a:latin typeface="Arial"/>
                <a:cs typeface="Arial"/>
              </a:rPr>
              <a:t>v</a:t>
            </a:r>
            <a:r>
              <a:rPr sz="1125" spc="52" baseline="-18518" dirty="0">
                <a:latin typeface="Arial"/>
                <a:cs typeface="Arial"/>
              </a:rPr>
              <a:t>1</a:t>
            </a:r>
            <a:r>
              <a:rPr sz="1125" spc="-104" baseline="-18518" dirty="0">
                <a:latin typeface="Arial"/>
                <a:cs typeface="Arial"/>
              </a:rPr>
              <a:t> </a:t>
            </a:r>
            <a:r>
              <a:rPr sz="1300" spc="5" dirty="0">
                <a:latin typeface="Symbol"/>
                <a:cs typeface="Symbol"/>
              </a:rPr>
              <a:t></a:t>
            </a:r>
            <a:r>
              <a:rPr sz="1300" spc="-35" dirty="0">
                <a:latin typeface="Times New Roman"/>
                <a:cs typeface="Times New Roman"/>
              </a:rPr>
              <a:t> </a:t>
            </a:r>
            <a:r>
              <a:rPr sz="1950" spc="30" baseline="-38461" dirty="0">
                <a:latin typeface="Symbol"/>
                <a:cs typeface="Symbol"/>
              </a:rPr>
              <a:t></a:t>
            </a:r>
            <a:r>
              <a:rPr sz="1950" baseline="-38461" dirty="0">
                <a:latin typeface="Times New Roman"/>
                <a:cs typeface="Times New Roman"/>
              </a:rPr>
              <a:t> </a:t>
            </a:r>
            <a:r>
              <a:rPr sz="1300" spc="55" dirty="0">
                <a:latin typeface="Symbol"/>
                <a:cs typeface="Symbol"/>
              </a:rPr>
              <a:t></a:t>
            </a:r>
            <a:r>
              <a:rPr sz="1950" spc="82" baseline="4273" dirty="0">
                <a:latin typeface="Arial"/>
                <a:cs typeface="Arial"/>
              </a:rPr>
              <a:t>v</a:t>
            </a:r>
            <a:r>
              <a:rPr sz="1125" spc="82" baseline="-18518" dirty="0">
                <a:latin typeface="Arial"/>
                <a:cs typeface="Arial"/>
              </a:rPr>
              <a:t>1</a:t>
            </a:r>
            <a:r>
              <a:rPr sz="1125" spc="-112" baseline="-18518" dirty="0">
                <a:latin typeface="Arial"/>
                <a:cs typeface="Arial"/>
              </a:rPr>
              <a:t> </a:t>
            </a:r>
            <a:r>
              <a:rPr sz="1300" spc="5" dirty="0">
                <a:latin typeface="Symbol"/>
                <a:cs typeface="Symbol"/>
              </a:rPr>
              <a:t></a:t>
            </a:r>
            <a:r>
              <a:rPr sz="1300" spc="10" dirty="0">
                <a:latin typeface="Times New Roman"/>
                <a:cs typeface="Times New Roman"/>
              </a:rPr>
              <a:t> </a:t>
            </a:r>
            <a:r>
              <a:rPr sz="1950" spc="15" baseline="-38461" dirty="0">
                <a:latin typeface="Symbol"/>
                <a:cs typeface="Symbol"/>
              </a:rPr>
              <a:t></a:t>
            </a:r>
            <a:r>
              <a:rPr sz="1950" baseline="-38461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Symbol"/>
                <a:cs typeface="Symbol"/>
              </a:rPr>
              <a:t></a:t>
            </a:r>
            <a:r>
              <a:rPr sz="1950" spc="15" baseline="4273" dirty="0">
                <a:latin typeface="Arial"/>
                <a:cs typeface="Arial"/>
              </a:rPr>
              <a:t>0.91</a:t>
            </a:r>
            <a:r>
              <a:rPr sz="1300" spc="10" dirty="0">
                <a:latin typeface="Symbol"/>
                <a:cs typeface="Symbol"/>
              </a:rPr>
              <a:t></a:t>
            </a:r>
            <a:endParaRPr sz="1300">
              <a:latin typeface="Symbol"/>
              <a:cs typeface="Symbol"/>
            </a:endParaRPr>
          </a:p>
        </p:txBody>
      </p:sp>
      <p:sp>
        <p:nvSpPr>
          <p:cNvPr id="111" name="object 110"/>
          <p:cNvSpPr txBox="1"/>
          <p:nvPr/>
        </p:nvSpPr>
        <p:spPr>
          <a:xfrm>
            <a:off x="5277101" y="4548348"/>
            <a:ext cx="1139825" cy="22732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10" dirty="0">
                <a:latin typeface="Symbol"/>
                <a:cs typeface="Symbol"/>
              </a:rPr>
              <a:t></a:t>
            </a:r>
            <a:r>
              <a:rPr sz="1300" spc="-80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Arial"/>
                <a:cs typeface="Arial"/>
              </a:rPr>
              <a:t>0</a:t>
            </a:r>
            <a:r>
              <a:rPr sz="1300" spc="-125" dirty="0">
                <a:latin typeface="Arial"/>
                <a:cs typeface="Arial"/>
              </a:rPr>
              <a:t> </a:t>
            </a:r>
            <a:r>
              <a:rPr sz="1300" spc="20" dirty="0">
                <a:latin typeface="Symbol"/>
                <a:cs typeface="Symbol"/>
              </a:rPr>
              <a:t></a:t>
            </a:r>
            <a:r>
              <a:rPr sz="1300" spc="-45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Arial"/>
                <a:cs typeface="Arial"/>
              </a:rPr>
              <a:t>λ</a:t>
            </a:r>
            <a:r>
              <a:rPr sz="1300" spc="-70" dirty="0">
                <a:latin typeface="Arial"/>
                <a:cs typeface="Arial"/>
              </a:rPr>
              <a:t> </a:t>
            </a:r>
            <a:r>
              <a:rPr sz="1300" spc="10" dirty="0">
                <a:latin typeface="Symbol"/>
                <a:cs typeface="Symbol"/>
              </a:rPr>
              <a:t></a:t>
            </a:r>
            <a:r>
              <a:rPr sz="1300" spc="-155" dirty="0">
                <a:latin typeface="Times New Roman"/>
                <a:cs typeface="Times New Roman"/>
              </a:rPr>
              <a:t> </a:t>
            </a:r>
            <a:r>
              <a:rPr sz="1300" spc="5" dirty="0">
                <a:latin typeface="Arial"/>
                <a:cs typeface="Arial"/>
              </a:rPr>
              <a:t>15.65</a:t>
            </a:r>
            <a:endParaRPr sz="1300">
              <a:latin typeface="Arial"/>
              <a:cs typeface="Arial"/>
            </a:endParaRPr>
          </a:p>
        </p:txBody>
      </p:sp>
      <p:sp>
        <p:nvSpPr>
          <p:cNvPr id="112" name="object 111"/>
          <p:cNvSpPr txBox="1"/>
          <p:nvPr/>
        </p:nvSpPr>
        <p:spPr>
          <a:xfrm>
            <a:off x="4073173" y="4375720"/>
            <a:ext cx="1167130" cy="528955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741680">
              <a:lnSpc>
                <a:spcPct val="100000"/>
              </a:lnSpc>
              <a:spcBef>
                <a:spcPts val="515"/>
              </a:spcBef>
            </a:pPr>
            <a:r>
              <a:rPr sz="1300" spc="5" dirty="0">
                <a:latin typeface="Arial"/>
                <a:cs typeface="Arial"/>
              </a:rPr>
              <a:t>8.81</a:t>
            </a:r>
            <a:endParaRPr sz="1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  <a:tabLst>
                <a:tab pos="632460" algn="l"/>
              </a:tabLst>
            </a:pPr>
            <a:r>
              <a:rPr sz="1300" spc="5" dirty="0">
                <a:latin typeface="Arial"/>
                <a:cs typeface="Arial"/>
              </a:rPr>
              <a:t>5.08	3.76</a:t>
            </a:r>
            <a:r>
              <a:rPr sz="1300" spc="-190" dirty="0">
                <a:latin typeface="Arial"/>
                <a:cs typeface="Arial"/>
              </a:rPr>
              <a:t> </a:t>
            </a:r>
            <a:r>
              <a:rPr sz="1300" spc="5" dirty="0">
                <a:latin typeface="Arial"/>
                <a:cs typeface="Arial"/>
              </a:rPr>
              <a:t>-</a:t>
            </a:r>
            <a:r>
              <a:rPr sz="1300" spc="-180" dirty="0">
                <a:latin typeface="Arial"/>
                <a:cs typeface="Arial"/>
              </a:rPr>
              <a:t> </a:t>
            </a:r>
            <a:r>
              <a:rPr sz="1300" spc="10" dirty="0">
                <a:latin typeface="Arial"/>
                <a:cs typeface="Arial"/>
              </a:rPr>
              <a:t>λ</a:t>
            </a:r>
            <a:endParaRPr sz="1300">
              <a:latin typeface="Arial"/>
              <a:cs typeface="Arial"/>
            </a:endParaRPr>
          </a:p>
        </p:txBody>
      </p:sp>
      <p:sp>
        <p:nvSpPr>
          <p:cNvPr id="113" name="object 112"/>
          <p:cNvSpPr txBox="1"/>
          <p:nvPr/>
        </p:nvSpPr>
        <p:spPr>
          <a:xfrm>
            <a:off x="3131037" y="4425637"/>
            <a:ext cx="1459230" cy="22732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1950" spc="15" baseline="-40598" dirty="0">
                <a:latin typeface="Symbol"/>
                <a:cs typeface="Symbol"/>
              </a:rPr>
              <a:t></a:t>
            </a:r>
            <a:r>
              <a:rPr sz="1950" spc="-172" baseline="-40598" dirty="0">
                <a:latin typeface="Times New Roman"/>
                <a:cs typeface="Times New Roman"/>
              </a:rPr>
              <a:t> </a:t>
            </a:r>
            <a:r>
              <a:rPr sz="1950" spc="7" baseline="-40598" dirty="0">
                <a:latin typeface="Arial"/>
                <a:cs typeface="Arial"/>
              </a:rPr>
              <a:t>λI</a:t>
            </a:r>
            <a:r>
              <a:rPr sz="1950" spc="52" baseline="-40598" dirty="0">
                <a:latin typeface="Arial"/>
                <a:cs typeface="Arial"/>
              </a:rPr>
              <a:t> </a:t>
            </a:r>
            <a:r>
              <a:rPr sz="1950" spc="15" baseline="-40598" dirty="0">
                <a:latin typeface="Symbol"/>
                <a:cs typeface="Symbol"/>
              </a:rPr>
              <a:t></a:t>
            </a:r>
            <a:r>
              <a:rPr sz="1950" spc="-112" baseline="-40598" dirty="0">
                <a:latin typeface="Times New Roman"/>
                <a:cs typeface="Times New Roman"/>
              </a:rPr>
              <a:t> </a:t>
            </a:r>
            <a:r>
              <a:rPr sz="1950" spc="15" baseline="-40598" dirty="0">
                <a:latin typeface="Arial"/>
                <a:cs typeface="Arial"/>
              </a:rPr>
              <a:t>0</a:t>
            </a:r>
            <a:r>
              <a:rPr sz="1950" spc="-172" baseline="-40598" dirty="0">
                <a:latin typeface="Arial"/>
                <a:cs typeface="Arial"/>
              </a:rPr>
              <a:t> </a:t>
            </a:r>
            <a:r>
              <a:rPr sz="1950" spc="30" baseline="-40598" dirty="0">
                <a:latin typeface="Symbol"/>
                <a:cs typeface="Symbol"/>
              </a:rPr>
              <a:t></a:t>
            </a:r>
            <a:r>
              <a:rPr sz="1950" spc="44" baseline="-40598" dirty="0">
                <a:latin typeface="Times New Roman"/>
                <a:cs typeface="Times New Roman"/>
              </a:rPr>
              <a:t> </a:t>
            </a:r>
            <a:r>
              <a:rPr sz="1300" spc="5" dirty="0">
                <a:latin typeface="Arial"/>
                <a:cs typeface="Arial"/>
              </a:rPr>
              <a:t>11.89</a:t>
            </a:r>
            <a:r>
              <a:rPr sz="1300" spc="-160" dirty="0">
                <a:latin typeface="Arial"/>
                <a:cs typeface="Arial"/>
              </a:rPr>
              <a:t> </a:t>
            </a:r>
            <a:r>
              <a:rPr sz="1300" spc="5" dirty="0">
                <a:latin typeface="Arial"/>
                <a:cs typeface="Arial"/>
              </a:rPr>
              <a:t>-</a:t>
            </a:r>
            <a:r>
              <a:rPr sz="1300" spc="-150" dirty="0">
                <a:latin typeface="Arial"/>
                <a:cs typeface="Arial"/>
              </a:rPr>
              <a:t> </a:t>
            </a:r>
            <a:r>
              <a:rPr sz="1300" spc="10" dirty="0">
                <a:latin typeface="Arial"/>
                <a:cs typeface="Arial"/>
              </a:rPr>
              <a:t>λ</a:t>
            </a:r>
            <a:endParaRPr sz="1300">
              <a:latin typeface="Arial"/>
              <a:cs typeface="Arial"/>
            </a:endParaRPr>
          </a:p>
        </p:txBody>
      </p:sp>
      <p:sp>
        <p:nvSpPr>
          <p:cNvPr id="114" name="object 113"/>
          <p:cNvSpPr txBox="1"/>
          <p:nvPr/>
        </p:nvSpPr>
        <p:spPr>
          <a:xfrm>
            <a:off x="1569236" y="4548315"/>
            <a:ext cx="1592580" cy="25590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50800">
              <a:lnSpc>
                <a:spcPts val="1225"/>
              </a:lnSpc>
              <a:spcBef>
                <a:spcPts val="120"/>
              </a:spcBef>
            </a:pPr>
            <a:r>
              <a:rPr sz="1300" spc="10" dirty="0">
                <a:latin typeface="Arial"/>
                <a:cs typeface="Arial"/>
              </a:rPr>
              <a:t>S</a:t>
            </a:r>
            <a:r>
              <a:rPr sz="1125" spc="15" baseline="44444" dirty="0">
                <a:latin typeface="Arial"/>
                <a:cs typeface="Arial"/>
              </a:rPr>
              <a:t>-1 </a:t>
            </a:r>
            <a:r>
              <a:rPr sz="1300" spc="15" dirty="0">
                <a:latin typeface="Arial"/>
                <a:cs typeface="Arial"/>
              </a:rPr>
              <a:t>S </a:t>
            </a:r>
            <a:r>
              <a:rPr sz="1300" spc="10" dirty="0">
                <a:latin typeface="Arial"/>
                <a:cs typeface="Arial"/>
              </a:rPr>
              <a:t>v </a:t>
            </a:r>
            <a:r>
              <a:rPr sz="1300" spc="10" dirty="0">
                <a:latin typeface="Symbol"/>
                <a:cs typeface="Symbol"/>
              </a:rPr>
              <a:t></a:t>
            </a:r>
            <a:r>
              <a:rPr sz="1300" spc="10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Arial"/>
                <a:cs typeface="Arial"/>
              </a:rPr>
              <a:t>λv </a:t>
            </a:r>
            <a:r>
              <a:rPr sz="1300" spc="20" dirty="0">
                <a:latin typeface="Symbol"/>
                <a:cs typeface="Symbol"/>
              </a:rPr>
              <a:t></a:t>
            </a:r>
            <a:r>
              <a:rPr sz="1300" spc="20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Arial"/>
                <a:cs typeface="Arial"/>
              </a:rPr>
              <a:t>S</a:t>
            </a:r>
            <a:r>
              <a:rPr sz="1125" spc="15" baseline="44444" dirty="0">
                <a:latin typeface="Arial"/>
                <a:cs typeface="Arial"/>
              </a:rPr>
              <a:t>-1</a:t>
            </a:r>
            <a:r>
              <a:rPr sz="1125" spc="135" baseline="44444" dirty="0">
                <a:latin typeface="Arial"/>
                <a:cs typeface="Arial"/>
              </a:rPr>
              <a:t> </a:t>
            </a:r>
            <a:r>
              <a:rPr sz="1300" spc="15" dirty="0">
                <a:latin typeface="Arial"/>
                <a:cs typeface="Arial"/>
              </a:rPr>
              <a:t>S</a:t>
            </a:r>
            <a:endParaRPr sz="1300">
              <a:latin typeface="Arial"/>
              <a:cs typeface="Arial"/>
            </a:endParaRPr>
          </a:p>
          <a:p>
            <a:pPr marL="170815">
              <a:lnSpc>
                <a:spcPts val="565"/>
              </a:lnSpc>
              <a:tabLst>
                <a:tab pos="1271270" algn="l"/>
              </a:tabLst>
            </a:pPr>
            <a:r>
              <a:rPr sz="750" spc="20" dirty="0">
                <a:latin typeface="Arial"/>
                <a:cs typeface="Arial"/>
              </a:rPr>
              <a:t>W   </a:t>
            </a:r>
            <a:r>
              <a:rPr sz="750" spc="85" dirty="0">
                <a:latin typeface="Arial"/>
                <a:cs typeface="Arial"/>
              </a:rPr>
              <a:t> </a:t>
            </a:r>
            <a:r>
              <a:rPr sz="750" spc="10" dirty="0">
                <a:latin typeface="Arial"/>
                <a:cs typeface="Arial"/>
              </a:rPr>
              <a:t>B	</a:t>
            </a:r>
            <a:r>
              <a:rPr sz="750" spc="20" dirty="0">
                <a:latin typeface="Arial"/>
                <a:cs typeface="Arial"/>
              </a:rPr>
              <a:t>W</a:t>
            </a:r>
            <a:r>
              <a:rPr sz="750" spc="240" dirty="0">
                <a:latin typeface="Arial"/>
                <a:cs typeface="Arial"/>
              </a:rPr>
              <a:t> </a:t>
            </a:r>
            <a:r>
              <a:rPr sz="750" spc="10" dirty="0">
                <a:latin typeface="Arial"/>
                <a:cs typeface="Arial"/>
              </a:rPr>
              <a:t>B</a:t>
            </a:r>
            <a:endParaRPr sz="75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458456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3400" y="742950"/>
            <a:ext cx="8153400" cy="38100"/>
          </a:xfrm>
          <a:custGeom>
            <a:avLst/>
            <a:gdLst/>
            <a:ahLst/>
            <a:cxnLst/>
            <a:rect l="l" t="t" r="r" b="b"/>
            <a:pathLst>
              <a:path w="8153400" h="38100">
                <a:moveTo>
                  <a:pt x="0" y="0"/>
                </a:moveTo>
                <a:lnTo>
                  <a:pt x="0" y="38100"/>
                </a:lnTo>
                <a:lnTo>
                  <a:pt x="8153400" y="38100"/>
                </a:lnTo>
                <a:lnTo>
                  <a:pt x="8153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640122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533400" y="6305550"/>
            <a:ext cx="8153400" cy="520700"/>
            <a:chOff x="533400" y="6305550"/>
            <a:chExt cx="8153400" cy="520700"/>
          </a:xfrm>
        </p:grpSpPr>
        <p:sp>
          <p:nvSpPr>
            <p:cNvPr id="4" name="object 4"/>
            <p:cNvSpPr/>
            <p:nvPr/>
          </p:nvSpPr>
          <p:spPr>
            <a:xfrm>
              <a:off x="533400" y="6324600"/>
              <a:ext cx="8153400" cy="0"/>
            </a:xfrm>
            <a:custGeom>
              <a:avLst/>
              <a:gdLst/>
              <a:ahLst/>
              <a:cxnLst/>
              <a:rect l="l" t="t" r="r" b="b"/>
              <a:pathLst>
                <a:path w="8153400">
                  <a:moveTo>
                    <a:pt x="0" y="0"/>
                  </a:moveTo>
                  <a:lnTo>
                    <a:pt x="8153400" y="0"/>
                  </a:lnTo>
                </a:path>
              </a:pathLst>
            </a:custGeom>
            <a:ln w="38100">
              <a:solidFill>
                <a:srgbClr val="64012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33400" y="6368796"/>
              <a:ext cx="457200" cy="4572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5391373" y="937751"/>
            <a:ext cx="3124200" cy="2137410"/>
            <a:chOff x="5391373" y="937751"/>
            <a:chExt cx="3124200" cy="2137410"/>
          </a:xfrm>
        </p:grpSpPr>
        <p:sp>
          <p:nvSpPr>
            <p:cNvPr id="7" name="object 7"/>
            <p:cNvSpPr/>
            <p:nvPr/>
          </p:nvSpPr>
          <p:spPr>
            <a:xfrm>
              <a:off x="5394972" y="941057"/>
              <a:ext cx="3116580" cy="2131060"/>
            </a:xfrm>
            <a:custGeom>
              <a:avLst/>
              <a:gdLst/>
              <a:ahLst/>
              <a:cxnLst/>
              <a:rect l="l" t="t" r="r" b="b"/>
              <a:pathLst>
                <a:path w="3116579" h="2131060">
                  <a:moveTo>
                    <a:pt x="0" y="0"/>
                  </a:moveTo>
                  <a:lnTo>
                    <a:pt x="3116584" y="0"/>
                  </a:lnTo>
                </a:path>
                <a:path w="3116579" h="2131060">
                  <a:moveTo>
                    <a:pt x="0" y="2130540"/>
                  </a:moveTo>
                  <a:lnTo>
                    <a:pt x="3116584" y="2130540"/>
                  </a:lnTo>
                  <a:lnTo>
                    <a:pt x="3116584" y="0"/>
                  </a:lnTo>
                </a:path>
                <a:path w="3116579" h="2131060">
                  <a:moveTo>
                    <a:pt x="0" y="2130540"/>
                  </a:moveTo>
                  <a:lnTo>
                    <a:pt x="0" y="0"/>
                  </a:lnTo>
                </a:path>
                <a:path w="3116579" h="2131060">
                  <a:moveTo>
                    <a:pt x="0" y="2130540"/>
                  </a:moveTo>
                  <a:lnTo>
                    <a:pt x="3116584" y="2130540"/>
                  </a:lnTo>
                </a:path>
                <a:path w="3116579" h="2131060">
                  <a:moveTo>
                    <a:pt x="0" y="2130540"/>
                  </a:moveTo>
                  <a:lnTo>
                    <a:pt x="0" y="0"/>
                  </a:lnTo>
                </a:path>
                <a:path w="3116579" h="2131060">
                  <a:moveTo>
                    <a:pt x="0" y="2130540"/>
                  </a:moveTo>
                  <a:lnTo>
                    <a:pt x="0" y="2106153"/>
                  </a:lnTo>
                </a:path>
                <a:path w="3116579" h="2131060">
                  <a:moveTo>
                    <a:pt x="0" y="0"/>
                  </a:moveTo>
                  <a:lnTo>
                    <a:pt x="0" y="25144"/>
                  </a:lnTo>
                </a:path>
                <a:path w="3116579" h="2131060">
                  <a:moveTo>
                    <a:pt x="691128" y="2130540"/>
                  </a:moveTo>
                  <a:lnTo>
                    <a:pt x="691128" y="2106153"/>
                  </a:lnTo>
                </a:path>
                <a:path w="3116579" h="2131060">
                  <a:moveTo>
                    <a:pt x="691128" y="0"/>
                  </a:moveTo>
                  <a:lnTo>
                    <a:pt x="691128" y="25144"/>
                  </a:lnTo>
                </a:path>
                <a:path w="3116579" h="2131060">
                  <a:moveTo>
                    <a:pt x="1382269" y="2130540"/>
                  </a:moveTo>
                  <a:lnTo>
                    <a:pt x="1382269" y="2106153"/>
                  </a:lnTo>
                </a:path>
                <a:path w="3116579" h="2131060">
                  <a:moveTo>
                    <a:pt x="1382269" y="0"/>
                  </a:moveTo>
                  <a:lnTo>
                    <a:pt x="1382269" y="25144"/>
                  </a:lnTo>
                </a:path>
                <a:path w="3116579" h="2131060">
                  <a:moveTo>
                    <a:pt x="2080254" y="2130540"/>
                  </a:moveTo>
                  <a:lnTo>
                    <a:pt x="2080254" y="2106153"/>
                  </a:lnTo>
                </a:path>
                <a:path w="3116579" h="2131060">
                  <a:moveTo>
                    <a:pt x="2080254" y="0"/>
                  </a:moveTo>
                  <a:lnTo>
                    <a:pt x="2080254" y="25144"/>
                  </a:lnTo>
                </a:path>
                <a:path w="3116579" h="2131060">
                  <a:moveTo>
                    <a:pt x="2771395" y="2130540"/>
                  </a:moveTo>
                  <a:lnTo>
                    <a:pt x="2771395" y="2106153"/>
                  </a:lnTo>
                </a:path>
                <a:path w="3116579" h="2131060">
                  <a:moveTo>
                    <a:pt x="2771395" y="0"/>
                  </a:moveTo>
                  <a:lnTo>
                    <a:pt x="2771395" y="25144"/>
                  </a:lnTo>
                </a:path>
                <a:path w="3116579" h="2131060">
                  <a:moveTo>
                    <a:pt x="0" y="1987283"/>
                  </a:moveTo>
                  <a:lnTo>
                    <a:pt x="28952" y="1987283"/>
                  </a:lnTo>
                </a:path>
                <a:path w="3116579" h="2131060">
                  <a:moveTo>
                    <a:pt x="3116584" y="1987283"/>
                  </a:moveTo>
                  <a:lnTo>
                    <a:pt x="3088382" y="1987283"/>
                  </a:lnTo>
                </a:path>
                <a:path w="3116579" h="2131060">
                  <a:moveTo>
                    <a:pt x="0" y="1637523"/>
                  </a:moveTo>
                  <a:lnTo>
                    <a:pt x="28952" y="1637523"/>
                  </a:lnTo>
                </a:path>
                <a:path w="3116579" h="2131060">
                  <a:moveTo>
                    <a:pt x="3116584" y="1637523"/>
                  </a:moveTo>
                  <a:lnTo>
                    <a:pt x="3088382" y="1637523"/>
                  </a:lnTo>
                </a:path>
                <a:path w="3116579" h="2131060">
                  <a:moveTo>
                    <a:pt x="0" y="1287007"/>
                  </a:moveTo>
                  <a:lnTo>
                    <a:pt x="28952" y="1287007"/>
                  </a:lnTo>
                </a:path>
                <a:path w="3116579" h="2131060">
                  <a:moveTo>
                    <a:pt x="3116584" y="1287007"/>
                  </a:moveTo>
                  <a:lnTo>
                    <a:pt x="3088382" y="1287007"/>
                  </a:lnTo>
                </a:path>
                <a:path w="3116579" h="2131060">
                  <a:moveTo>
                    <a:pt x="0" y="937259"/>
                  </a:moveTo>
                  <a:lnTo>
                    <a:pt x="28952" y="937259"/>
                  </a:lnTo>
                </a:path>
                <a:path w="3116579" h="2131060">
                  <a:moveTo>
                    <a:pt x="3116584" y="937259"/>
                  </a:moveTo>
                  <a:lnTo>
                    <a:pt x="3088382" y="937259"/>
                  </a:lnTo>
                </a:path>
                <a:path w="3116579" h="2131060">
                  <a:moveTo>
                    <a:pt x="0" y="587499"/>
                  </a:moveTo>
                  <a:lnTo>
                    <a:pt x="28952" y="587499"/>
                  </a:lnTo>
                </a:path>
                <a:path w="3116579" h="2131060">
                  <a:moveTo>
                    <a:pt x="3116584" y="587499"/>
                  </a:moveTo>
                  <a:lnTo>
                    <a:pt x="3088382" y="587499"/>
                  </a:lnTo>
                </a:path>
                <a:path w="3116579" h="2131060">
                  <a:moveTo>
                    <a:pt x="0" y="231646"/>
                  </a:moveTo>
                  <a:lnTo>
                    <a:pt x="28952" y="231646"/>
                  </a:lnTo>
                </a:path>
                <a:path w="3116579" h="2131060">
                  <a:moveTo>
                    <a:pt x="3116584" y="231646"/>
                  </a:moveTo>
                  <a:lnTo>
                    <a:pt x="3088382" y="231646"/>
                  </a:lnTo>
                </a:path>
                <a:path w="3116579" h="2131060">
                  <a:moveTo>
                    <a:pt x="0" y="0"/>
                  </a:moveTo>
                  <a:lnTo>
                    <a:pt x="3116584" y="0"/>
                  </a:lnTo>
                </a:path>
                <a:path w="3116579" h="2131060">
                  <a:moveTo>
                    <a:pt x="0" y="2130540"/>
                  </a:moveTo>
                  <a:lnTo>
                    <a:pt x="3116584" y="2130540"/>
                  </a:lnTo>
                  <a:lnTo>
                    <a:pt x="3116584" y="0"/>
                  </a:lnTo>
                </a:path>
                <a:path w="3116579" h="2131060">
                  <a:moveTo>
                    <a:pt x="0" y="2130540"/>
                  </a:moveTo>
                  <a:lnTo>
                    <a:pt x="0" y="0"/>
                  </a:lnTo>
                </a:path>
              </a:pathLst>
            </a:custGeom>
            <a:ln w="67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406313" y="937924"/>
              <a:ext cx="3108378" cy="146243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406309" y="2519071"/>
              <a:ext cx="3108386" cy="55566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406321" y="1638207"/>
              <a:ext cx="3108362" cy="40553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406320" y="2406294"/>
              <a:ext cx="3108364" cy="26228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021326" y="941057"/>
              <a:ext cx="0" cy="2131060"/>
            </a:xfrm>
            <a:custGeom>
              <a:avLst/>
              <a:gdLst/>
              <a:ahLst/>
              <a:cxnLst/>
              <a:rect l="l" t="t" r="r" b="b"/>
              <a:pathLst>
                <a:path h="2131060">
                  <a:moveTo>
                    <a:pt x="0" y="2130540"/>
                  </a:moveTo>
                  <a:lnTo>
                    <a:pt x="0" y="0"/>
                  </a:lnTo>
                </a:path>
              </a:pathLst>
            </a:custGeom>
            <a:ln w="71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640074" y="941057"/>
              <a:ext cx="0" cy="2131060"/>
            </a:xfrm>
            <a:custGeom>
              <a:avLst/>
              <a:gdLst/>
              <a:ahLst/>
              <a:cxnLst/>
              <a:rect l="l" t="t" r="r" b="b"/>
              <a:pathLst>
                <a:path h="2131060">
                  <a:moveTo>
                    <a:pt x="0" y="2130540"/>
                  </a:moveTo>
                  <a:lnTo>
                    <a:pt x="0" y="0"/>
                  </a:lnTo>
                </a:path>
              </a:pathLst>
            </a:custGeom>
            <a:ln w="71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266441" y="941057"/>
              <a:ext cx="0" cy="2131060"/>
            </a:xfrm>
            <a:custGeom>
              <a:avLst/>
              <a:gdLst/>
              <a:ahLst/>
              <a:cxnLst/>
              <a:rect l="l" t="t" r="r" b="b"/>
              <a:pathLst>
                <a:path h="2131060">
                  <a:moveTo>
                    <a:pt x="0" y="2130540"/>
                  </a:moveTo>
                  <a:lnTo>
                    <a:pt x="0" y="0"/>
                  </a:lnTo>
                </a:path>
              </a:pathLst>
            </a:custGeom>
            <a:ln w="71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885952" y="941057"/>
              <a:ext cx="0" cy="2131060"/>
            </a:xfrm>
            <a:custGeom>
              <a:avLst/>
              <a:gdLst/>
              <a:ahLst/>
              <a:cxnLst/>
              <a:rect l="l" t="t" r="r" b="b"/>
              <a:pathLst>
                <a:path h="2131060">
                  <a:moveTo>
                    <a:pt x="0" y="2130540"/>
                  </a:moveTo>
                  <a:lnTo>
                    <a:pt x="0" y="0"/>
                  </a:lnTo>
                </a:path>
              </a:pathLst>
            </a:custGeom>
            <a:ln w="71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511557" y="941057"/>
              <a:ext cx="0" cy="2131060"/>
            </a:xfrm>
            <a:custGeom>
              <a:avLst/>
              <a:gdLst/>
              <a:ahLst/>
              <a:cxnLst/>
              <a:rect l="l" t="t" r="r" b="b"/>
              <a:pathLst>
                <a:path h="2131060">
                  <a:moveTo>
                    <a:pt x="0" y="2130540"/>
                  </a:moveTo>
                  <a:lnTo>
                    <a:pt x="0" y="0"/>
                  </a:lnTo>
                </a:path>
              </a:pathLst>
            </a:custGeom>
            <a:ln w="71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5360923" y="3075992"/>
            <a:ext cx="71120" cy="123189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600" spc="20" dirty="0">
                <a:latin typeface="Arial"/>
                <a:cs typeface="Arial"/>
              </a:rPr>
              <a:t>0</a:t>
            </a:r>
            <a:endParaRPr sz="6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023102" y="3075992"/>
            <a:ext cx="126364" cy="123189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600" spc="60" dirty="0">
                <a:latin typeface="Arial"/>
                <a:cs typeface="Arial"/>
              </a:rPr>
              <a:t>50</a:t>
            </a:r>
            <a:endParaRPr sz="6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692138" y="3075992"/>
            <a:ext cx="409575" cy="374015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ts val="705"/>
              </a:lnSpc>
              <a:spcBef>
                <a:spcPts val="140"/>
              </a:spcBef>
            </a:pPr>
            <a:r>
              <a:rPr sz="600" spc="50" dirty="0">
                <a:latin typeface="Arial"/>
                <a:cs typeface="Arial"/>
              </a:rPr>
              <a:t>100</a:t>
            </a:r>
            <a:endParaRPr sz="600">
              <a:latin typeface="Arial"/>
              <a:cs typeface="Arial"/>
            </a:endParaRPr>
          </a:p>
          <a:p>
            <a:pPr marL="128270">
              <a:lnSpc>
                <a:spcPts val="645"/>
              </a:lnSpc>
            </a:pPr>
            <a:r>
              <a:rPr sz="550" spc="25" dirty="0">
                <a:latin typeface="Arial"/>
                <a:cs typeface="Arial"/>
              </a:rPr>
              <a:t>Arabian</a:t>
            </a:r>
            <a:endParaRPr sz="550">
              <a:latin typeface="Arial"/>
              <a:cs typeface="Arial"/>
            </a:endParaRPr>
          </a:p>
          <a:p>
            <a:pPr marL="87630">
              <a:lnSpc>
                <a:spcPct val="100000"/>
              </a:lnSpc>
              <a:spcBef>
                <a:spcPts val="500"/>
              </a:spcBef>
            </a:pPr>
            <a:r>
              <a:rPr sz="700" spc="10" dirty="0">
                <a:latin typeface="Arial"/>
                <a:cs typeface="Arial"/>
              </a:rPr>
              <a:t>LDA</a:t>
            </a:r>
            <a:endParaRPr sz="7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390892" y="3075992"/>
            <a:ext cx="337185" cy="2019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ts val="705"/>
              </a:lnSpc>
              <a:spcBef>
                <a:spcPts val="140"/>
              </a:spcBef>
            </a:pPr>
            <a:r>
              <a:rPr sz="600" spc="60" dirty="0">
                <a:latin typeface="Arial"/>
                <a:cs typeface="Arial"/>
              </a:rPr>
              <a:t>150</a:t>
            </a:r>
            <a:endParaRPr sz="600">
              <a:latin typeface="Arial"/>
              <a:cs typeface="Arial"/>
            </a:endParaRPr>
          </a:p>
          <a:p>
            <a:pPr marL="41275">
              <a:lnSpc>
                <a:spcPts val="645"/>
              </a:lnSpc>
            </a:pPr>
            <a:r>
              <a:rPr sz="550" spc="25" dirty="0">
                <a:latin typeface="Arial"/>
                <a:cs typeface="Arial"/>
              </a:rPr>
              <a:t>Su</a:t>
            </a:r>
            <a:r>
              <a:rPr sz="550" spc="-5" dirty="0">
                <a:latin typeface="Arial"/>
                <a:cs typeface="Arial"/>
              </a:rPr>
              <a:t>m</a:t>
            </a:r>
            <a:r>
              <a:rPr sz="550" spc="35" dirty="0">
                <a:latin typeface="Arial"/>
                <a:cs typeface="Arial"/>
              </a:rPr>
              <a:t>a</a:t>
            </a:r>
            <a:r>
              <a:rPr sz="550" spc="10" dirty="0">
                <a:latin typeface="Arial"/>
                <a:cs typeface="Arial"/>
              </a:rPr>
              <a:t>t</a:t>
            </a:r>
            <a:r>
              <a:rPr sz="550" spc="40" dirty="0">
                <a:latin typeface="Arial"/>
                <a:cs typeface="Arial"/>
              </a:rPr>
              <a:t>r</a:t>
            </a:r>
            <a:r>
              <a:rPr sz="550" spc="-5" dirty="0">
                <a:latin typeface="Arial"/>
                <a:cs typeface="Arial"/>
              </a:rPr>
              <a:t>a</a:t>
            </a:r>
            <a:endParaRPr sz="55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030971" y="3075992"/>
            <a:ext cx="329565" cy="2019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63500">
              <a:lnSpc>
                <a:spcPts val="705"/>
              </a:lnSpc>
              <a:spcBef>
                <a:spcPts val="140"/>
              </a:spcBef>
            </a:pPr>
            <a:r>
              <a:rPr sz="600" spc="60" dirty="0">
                <a:latin typeface="Arial"/>
                <a:cs typeface="Arial"/>
              </a:rPr>
              <a:t>200</a:t>
            </a:r>
            <a:endParaRPr sz="600">
              <a:latin typeface="Arial"/>
              <a:cs typeface="Arial"/>
            </a:endParaRPr>
          </a:p>
          <a:p>
            <a:pPr marL="12700">
              <a:lnSpc>
                <a:spcPts val="645"/>
              </a:lnSpc>
            </a:pPr>
            <a:r>
              <a:rPr sz="550" dirty="0">
                <a:latin typeface="Arial"/>
                <a:cs typeface="Arial"/>
              </a:rPr>
              <a:t>C</a:t>
            </a:r>
            <a:r>
              <a:rPr sz="550" spc="25" dirty="0">
                <a:latin typeface="Arial"/>
                <a:cs typeface="Arial"/>
              </a:rPr>
              <a:t>o</a:t>
            </a:r>
            <a:r>
              <a:rPr sz="550" spc="-15" dirty="0">
                <a:latin typeface="Arial"/>
                <a:cs typeface="Arial"/>
              </a:rPr>
              <a:t>l</a:t>
            </a:r>
            <a:r>
              <a:rPr sz="550" spc="35" dirty="0">
                <a:latin typeface="Arial"/>
                <a:cs typeface="Arial"/>
              </a:rPr>
              <a:t>o</a:t>
            </a:r>
            <a:r>
              <a:rPr sz="550" spc="-15" dirty="0">
                <a:latin typeface="Arial"/>
                <a:cs typeface="Arial"/>
              </a:rPr>
              <a:t>m</a:t>
            </a:r>
            <a:r>
              <a:rPr sz="550" spc="35" dirty="0">
                <a:latin typeface="Arial"/>
                <a:cs typeface="Arial"/>
              </a:rPr>
              <a:t>b</a:t>
            </a:r>
            <a:r>
              <a:rPr sz="550" spc="-15" dirty="0">
                <a:latin typeface="Arial"/>
                <a:cs typeface="Arial"/>
              </a:rPr>
              <a:t>ia</a:t>
            </a:r>
            <a:endParaRPr sz="55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223764" y="2857298"/>
            <a:ext cx="149860" cy="123189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600" spc="25" dirty="0">
                <a:latin typeface="Arial"/>
                <a:cs typeface="Arial"/>
              </a:rPr>
              <a:t>-</a:t>
            </a:r>
            <a:r>
              <a:rPr sz="600" spc="60" dirty="0">
                <a:latin typeface="Arial"/>
                <a:cs typeface="Arial"/>
              </a:rPr>
              <a:t>4</a:t>
            </a:r>
            <a:r>
              <a:rPr sz="600" spc="20" dirty="0">
                <a:latin typeface="Arial"/>
                <a:cs typeface="Arial"/>
              </a:rPr>
              <a:t>0</a:t>
            </a:r>
            <a:endParaRPr sz="6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223764" y="2507539"/>
            <a:ext cx="149860" cy="123189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600" spc="25" dirty="0">
                <a:latin typeface="Arial"/>
                <a:cs typeface="Arial"/>
              </a:rPr>
              <a:t>-</a:t>
            </a:r>
            <a:r>
              <a:rPr sz="600" spc="60" dirty="0">
                <a:latin typeface="Arial"/>
                <a:cs typeface="Arial"/>
              </a:rPr>
              <a:t>2</a:t>
            </a:r>
            <a:r>
              <a:rPr sz="600" spc="20" dirty="0">
                <a:latin typeface="Arial"/>
                <a:cs typeface="Arial"/>
              </a:rPr>
              <a:t>0</a:t>
            </a:r>
            <a:endParaRPr sz="6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303011" y="2157781"/>
            <a:ext cx="71120" cy="123189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600" spc="20" dirty="0">
                <a:latin typeface="Arial"/>
                <a:cs typeface="Arial"/>
              </a:rPr>
              <a:t>0</a:t>
            </a:r>
            <a:endParaRPr sz="6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252720" y="1808024"/>
            <a:ext cx="126364" cy="123189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600" spc="60" dirty="0">
                <a:latin typeface="Arial"/>
                <a:cs typeface="Arial"/>
              </a:rPr>
              <a:t>20</a:t>
            </a:r>
            <a:endParaRPr sz="6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252720" y="1457504"/>
            <a:ext cx="126364" cy="123189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600" spc="60" dirty="0">
                <a:latin typeface="Arial"/>
                <a:cs typeface="Arial"/>
              </a:rPr>
              <a:t>40</a:t>
            </a:r>
            <a:endParaRPr sz="6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252720" y="1101650"/>
            <a:ext cx="126364" cy="123189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600" spc="60" dirty="0">
                <a:latin typeface="Arial"/>
                <a:cs typeface="Arial"/>
              </a:rPr>
              <a:t>60</a:t>
            </a:r>
            <a:endParaRPr sz="6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511800" y="3170022"/>
            <a:ext cx="369570" cy="1079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50" spc="15" dirty="0">
                <a:latin typeface="Arial"/>
                <a:cs typeface="Arial"/>
              </a:rPr>
              <a:t>Sulaw</a:t>
            </a:r>
            <a:r>
              <a:rPr sz="550" spc="-40" dirty="0">
                <a:latin typeface="Arial"/>
                <a:cs typeface="Arial"/>
              </a:rPr>
              <a:t> </a:t>
            </a:r>
            <a:r>
              <a:rPr sz="550" spc="30" dirty="0">
                <a:latin typeface="Arial"/>
                <a:cs typeface="Arial"/>
              </a:rPr>
              <a:t>esy</a:t>
            </a:r>
            <a:endParaRPr sz="55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202934" y="3170022"/>
            <a:ext cx="243840" cy="1079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50" spc="25" dirty="0">
                <a:latin typeface="Arial"/>
                <a:cs typeface="Arial"/>
              </a:rPr>
              <a:t>K</a:t>
            </a:r>
            <a:r>
              <a:rPr sz="550" spc="35" dirty="0">
                <a:latin typeface="Arial"/>
                <a:cs typeface="Arial"/>
              </a:rPr>
              <a:t>en</a:t>
            </a:r>
            <a:r>
              <a:rPr sz="550" spc="60" dirty="0">
                <a:latin typeface="Arial"/>
                <a:cs typeface="Arial"/>
              </a:rPr>
              <a:t>y</a:t>
            </a:r>
            <a:r>
              <a:rPr sz="550" spc="-5" dirty="0">
                <a:latin typeface="Arial"/>
                <a:cs typeface="Arial"/>
              </a:rPr>
              <a:t>a</a:t>
            </a:r>
            <a:endParaRPr sz="55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081650" y="1695583"/>
            <a:ext cx="116205" cy="639445"/>
          </a:xfrm>
          <a:prstGeom prst="rect">
            <a:avLst/>
          </a:prstGeom>
        </p:spPr>
        <p:txBody>
          <a:bodyPr vert="vert270" wrap="square" lIns="0" tIns="10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600" spc="20" dirty="0">
                <a:latin typeface="Arial"/>
                <a:cs typeface="Arial"/>
              </a:rPr>
              <a:t>Sensor</a:t>
            </a:r>
            <a:r>
              <a:rPr sz="600" spc="-40" dirty="0">
                <a:latin typeface="Arial"/>
                <a:cs typeface="Arial"/>
              </a:rPr>
              <a:t> </a:t>
            </a:r>
            <a:r>
              <a:rPr sz="600" spc="15" dirty="0">
                <a:latin typeface="Arial"/>
                <a:cs typeface="Arial"/>
              </a:rPr>
              <a:t>response</a:t>
            </a:r>
            <a:endParaRPr sz="60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1211580" y="4895850"/>
            <a:ext cx="3116580" cy="1058545"/>
          </a:xfrm>
          <a:custGeom>
            <a:avLst/>
            <a:gdLst/>
            <a:ahLst/>
            <a:cxnLst/>
            <a:rect l="l" t="t" r="r" b="b"/>
            <a:pathLst>
              <a:path w="3116579" h="1058545">
                <a:moveTo>
                  <a:pt x="1108709" y="0"/>
                </a:moveTo>
                <a:lnTo>
                  <a:pt x="3116579" y="381762"/>
                </a:lnTo>
              </a:path>
              <a:path w="3116579" h="1058545">
                <a:moveTo>
                  <a:pt x="0" y="684276"/>
                </a:moveTo>
                <a:lnTo>
                  <a:pt x="1108709" y="0"/>
                </a:lnTo>
              </a:path>
              <a:path w="3116579" h="1058545">
                <a:moveTo>
                  <a:pt x="2008632" y="1058417"/>
                </a:moveTo>
                <a:lnTo>
                  <a:pt x="3116579" y="381762"/>
                </a:lnTo>
              </a:path>
              <a:path w="3116579" h="1058545">
                <a:moveTo>
                  <a:pt x="0" y="684276"/>
                </a:moveTo>
                <a:lnTo>
                  <a:pt x="2008632" y="1058417"/>
                </a:lnTo>
                <a:lnTo>
                  <a:pt x="3116579" y="381762"/>
                </a:lnTo>
              </a:path>
              <a:path w="3116579" h="1058545">
                <a:moveTo>
                  <a:pt x="72389" y="697991"/>
                </a:moveTo>
                <a:lnTo>
                  <a:pt x="28956" y="720089"/>
                </a:lnTo>
              </a:path>
            </a:pathLst>
          </a:custGeom>
          <a:ln w="7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161288" y="3499865"/>
            <a:ext cx="3167380" cy="950594"/>
          </a:xfrm>
          <a:custGeom>
            <a:avLst/>
            <a:gdLst/>
            <a:ahLst/>
            <a:cxnLst/>
            <a:rect l="l" t="t" r="r" b="b"/>
            <a:pathLst>
              <a:path w="3167379" h="950595">
                <a:moveTo>
                  <a:pt x="1159002" y="0"/>
                </a:moveTo>
                <a:lnTo>
                  <a:pt x="3166872" y="374142"/>
                </a:lnTo>
              </a:path>
              <a:path w="3167379" h="950595">
                <a:moveTo>
                  <a:pt x="50292" y="950213"/>
                </a:moveTo>
                <a:lnTo>
                  <a:pt x="0" y="942594"/>
                </a:lnTo>
              </a:path>
              <a:path w="3167379" h="950595">
                <a:moveTo>
                  <a:pt x="50292" y="683513"/>
                </a:moveTo>
                <a:lnTo>
                  <a:pt x="0" y="676656"/>
                </a:lnTo>
              </a:path>
            </a:pathLst>
          </a:custGeom>
          <a:ln w="7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320289" y="3499865"/>
            <a:ext cx="0" cy="1396365"/>
          </a:xfrm>
          <a:custGeom>
            <a:avLst/>
            <a:gdLst/>
            <a:ahLst/>
            <a:cxnLst/>
            <a:rect l="l" t="t" r="r" b="b"/>
            <a:pathLst>
              <a:path h="1396364">
                <a:moveTo>
                  <a:pt x="0" y="1395984"/>
                </a:moveTo>
                <a:lnTo>
                  <a:pt x="0" y="0"/>
                </a:lnTo>
              </a:path>
            </a:pathLst>
          </a:custGeom>
          <a:ln w="7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328159" y="3874008"/>
            <a:ext cx="0" cy="1403985"/>
          </a:xfrm>
          <a:custGeom>
            <a:avLst/>
            <a:gdLst/>
            <a:ahLst/>
            <a:cxnLst/>
            <a:rect l="l" t="t" r="r" b="b"/>
            <a:pathLst>
              <a:path h="1403985">
                <a:moveTo>
                  <a:pt x="0" y="1403603"/>
                </a:moveTo>
                <a:lnTo>
                  <a:pt x="0" y="0"/>
                </a:lnTo>
              </a:path>
            </a:pathLst>
          </a:custGeom>
          <a:ln w="7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211580" y="4176521"/>
            <a:ext cx="0" cy="1403985"/>
          </a:xfrm>
          <a:custGeom>
            <a:avLst/>
            <a:gdLst/>
            <a:ahLst/>
            <a:cxnLst/>
            <a:rect l="l" t="t" r="r" b="b"/>
            <a:pathLst>
              <a:path h="1403985">
                <a:moveTo>
                  <a:pt x="0" y="1403603"/>
                </a:moveTo>
                <a:lnTo>
                  <a:pt x="0" y="0"/>
                </a:lnTo>
              </a:path>
            </a:pathLst>
          </a:custGeom>
          <a:ln w="7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1025905" y="5607975"/>
            <a:ext cx="208279" cy="1377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700" spc="-5" dirty="0">
                <a:latin typeface="Arial"/>
                <a:cs typeface="Arial"/>
              </a:rPr>
              <a:t>-2</a:t>
            </a:r>
            <a:r>
              <a:rPr sz="700" spc="10" dirty="0">
                <a:latin typeface="Arial"/>
                <a:cs typeface="Arial"/>
              </a:rPr>
              <a:t>6</a:t>
            </a:r>
            <a:r>
              <a:rPr sz="700" spc="20" dirty="0">
                <a:latin typeface="Arial"/>
                <a:cs typeface="Arial"/>
              </a:rPr>
              <a:t>0</a:t>
            </a:r>
            <a:endParaRPr sz="700">
              <a:latin typeface="Arial"/>
              <a:cs typeface="Aria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1744217" y="5687567"/>
            <a:ext cx="43815" cy="22225"/>
          </a:xfrm>
          <a:custGeom>
            <a:avLst/>
            <a:gdLst/>
            <a:ahLst/>
            <a:cxnLst/>
            <a:rect l="l" t="t" r="r" b="b"/>
            <a:pathLst>
              <a:path w="43814" h="22225">
                <a:moveTo>
                  <a:pt x="43433" y="0"/>
                </a:moveTo>
                <a:lnTo>
                  <a:pt x="0" y="22098"/>
                </a:lnTo>
              </a:path>
            </a:pathLst>
          </a:custGeom>
          <a:ln w="7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1530350" y="5700940"/>
            <a:ext cx="205740" cy="1377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700" dirty="0">
                <a:latin typeface="Arial"/>
                <a:cs typeface="Arial"/>
              </a:rPr>
              <a:t>-240</a:t>
            </a:r>
            <a:endParaRPr sz="700">
              <a:latin typeface="Arial"/>
              <a:cs typeface="Arial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2247900" y="5781294"/>
            <a:ext cx="43815" cy="29209"/>
          </a:xfrm>
          <a:custGeom>
            <a:avLst/>
            <a:gdLst/>
            <a:ahLst/>
            <a:cxnLst/>
            <a:rect l="l" t="t" r="r" b="b"/>
            <a:pathLst>
              <a:path w="43814" h="29210">
                <a:moveTo>
                  <a:pt x="43433" y="0"/>
                </a:moveTo>
                <a:lnTo>
                  <a:pt x="0" y="28955"/>
                </a:lnTo>
              </a:path>
            </a:pathLst>
          </a:custGeom>
          <a:ln w="7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2027173" y="5802285"/>
            <a:ext cx="207010" cy="1377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700" spc="-15" dirty="0">
                <a:latin typeface="Arial"/>
                <a:cs typeface="Arial"/>
              </a:rPr>
              <a:t>-</a:t>
            </a:r>
            <a:r>
              <a:rPr sz="700" spc="5" dirty="0">
                <a:latin typeface="Arial"/>
                <a:cs typeface="Arial"/>
              </a:rPr>
              <a:t>2</a:t>
            </a:r>
            <a:r>
              <a:rPr sz="700" spc="10" dirty="0">
                <a:latin typeface="Arial"/>
                <a:cs typeface="Arial"/>
              </a:rPr>
              <a:t>2</a:t>
            </a:r>
            <a:r>
              <a:rPr sz="700" spc="20" dirty="0">
                <a:latin typeface="Arial"/>
                <a:cs typeface="Arial"/>
              </a:rPr>
              <a:t>0</a:t>
            </a:r>
            <a:endParaRPr sz="70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2744723" y="5875020"/>
            <a:ext cx="43815" cy="29209"/>
          </a:xfrm>
          <a:custGeom>
            <a:avLst/>
            <a:gdLst/>
            <a:ahLst/>
            <a:cxnLst/>
            <a:rect l="l" t="t" r="r" b="b"/>
            <a:pathLst>
              <a:path w="43814" h="29210">
                <a:moveTo>
                  <a:pt x="43433" y="0"/>
                </a:moveTo>
                <a:lnTo>
                  <a:pt x="0" y="28955"/>
                </a:lnTo>
              </a:path>
            </a:pathLst>
          </a:custGeom>
          <a:ln w="7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2530855" y="5895249"/>
            <a:ext cx="205740" cy="1377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700" dirty="0">
                <a:latin typeface="Arial"/>
                <a:cs typeface="Arial"/>
              </a:rPr>
              <a:t>-200</a:t>
            </a:r>
            <a:endParaRPr sz="700">
              <a:latin typeface="Arial"/>
              <a:cs typeface="Arial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3320796" y="5889497"/>
            <a:ext cx="50800" cy="14604"/>
          </a:xfrm>
          <a:custGeom>
            <a:avLst/>
            <a:gdLst/>
            <a:ahLst/>
            <a:cxnLst/>
            <a:rect l="l" t="t" r="r" b="b"/>
            <a:pathLst>
              <a:path w="50800" h="14604">
                <a:moveTo>
                  <a:pt x="0" y="0"/>
                </a:moveTo>
                <a:lnTo>
                  <a:pt x="50291" y="14477"/>
                </a:lnTo>
              </a:path>
            </a:pathLst>
          </a:custGeom>
          <a:ln w="7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3379723" y="5881534"/>
            <a:ext cx="127635" cy="1377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700" spc="10" dirty="0">
                <a:latin typeface="Arial"/>
                <a:cs typeface="Arial"/>
              </a:rPr>
              <a:t>70</a:t>
            </a:r>
            <a:endParaRPr sz="700">
              <a:latin typeface="Arial"/>
              <a:cs typeface="Arial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3586734" y="5731002"/>
            <a:ext cx="51435" cy="6985"/>
          </a:xfrm>
          <a:custGeom>
            <a:avLst/>
            <a:gdLst/>
            <a:ahLst/>
            <a:cxnLst/>
            <a:rect l="l" t="t" r="r" b="b"/>
            <a:pathLst>
              <a:path w="51435" h="6985">
                <a:moveTo>
                  <a:pt x="0" y="0"/>
                </a:moveTo>
                <a:lnTo>
                  <a:pt x="51053" y="6858"/>
                </a:lnTo>
              </a:path>
            </a:pathLst>
          </a:custGeom>
          <a:ln w="7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3653282" y="5723037"/>
            <a:ext cx="127635" cy="1377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700" spc="10" dirty="0">
                <a:latin typeface="Arial"/>
                <a:cs typeface="Arial"/>
              </a:rPr>
              <a:t>80</a:t>
            </a:r>
            <a:endParaRPr sz="700">
              <a:latin typeface="Arial"/>
              <a:cs typeface="Arial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3853434" y="5565647"/>
            <a:ext cx="50800" cy="6985"/>
          </a:xfrm>
          <a:custGeom>
            <a:avLst/>
            <a:gdLst/>
            <a:ahLst/>
            <a:cxnLst/>
            <a:rect l="l" t="t" r="r" b="b"/>
            <a:pathLst>
              <a:path w="50800" h="6985">
                <a:moveTo>
                  <a:pt x="0" y="0"/>
                </a:moveTo>
                <a:lnTo>
                  <a:pt x="50291" y="6857"/>
                </a:lnTo>
              </a:path>
            </a:pathLst>
          </a:custGeom>
          <a:ln w="7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3919982" y="5557684"/>
            <a:ext cx="126364" cy="1377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700" spc="5" dirty="0">
                <a:latin typeface="Arial"/>
                <a:cs typeface="Arial"/>
              </a:rPr>
              <a:t>90</a:t>
            </a:r>
            <a:endParaRPr sz="700">
              <a:latin typeface="Arial"/>
              <a:cs typeface="Arial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4120134" y="5399532"/>
            <a:ext cx="50800" cy="14604"/>
          </a:xfrm>
          <a:custGeom>
            <a:avLst/>
            <a:gdLst/>
            <a:ahLst/>
            <a:cxnLst/>
            <a:rect l="l" t="t" r="r" b="b"/>
            <a:pathLst>
              <a:path w="50800" h="14604">
                <a:moveTo>
                  <a:pt x="0" y="0"/>
                </a:moveTo>
                <a:lnTo>
                  <a:pt x="50291" y="14477"/>
                </a:lnTo>
              </a:path>
            </a:pathLst>
          </a:custGeom>
          <a:ln w="7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4185920" y="5391567"/>
            <a:ext cx="179070" cy="1377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700" spc="10" dirty="0">
                <a:latin typeface="Arial"/>
                <a:cs typeface="Arial"/>
              </a:rPr>
              <a:t>1</a:t>
            </a:r>
            <a:r>
              <a:rPr sz="700" spc="5" dirty="0">
                <a:latin typeface="Arial"/>
                <a:cs typeface="Arial"/>
              </a:rPr>
              <a:t>0</a:t>
            </a:r>
            <a:r>
              <a:rPr sz="700" spc="20" dirty="0">
                <a:latin typeface="Arial"/>
                <a:cs typeface="Arial"/>
              </a:rPr>
              <a:t>0</a:t>
            </a:r>
            <a:endParaRPr sz="700">
              <a:latin typeface="Arial"/>
              <a:cs typeface="Arial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1161288" y="4968240"/>
            <a:ext cx="50800" cy="539750"/>
          </a:xfrm>
          <a:custGeom>
            <a:avLst/>
            <a:gdLst/>
            <a:ahLst/>
            <a:cxnLst/>
            <a:rect l="l" t="t" r="r" b="b"/>
            <a:pathLst>
              <a:path w="50800" h="539750">
                <a:moveTo>
                  <a:pt x="50292" y="539496"/>
                </a:moveTo>
                <a:lnTo>
                  <a:pt x="0" y="532638"/>
                </a:lnTo>
              </a:path>
              <a:path w="50800" h="539750">
                <a:moveTo>
                  <a:pt x="50292" y="280415"/>
                </a:moveTo>
                <a:lnTo>
                  <a:pt x="0" y="265938"/>
                </a:lnTo>
              </a:path>
              <a:path w="50800" h="539750">
                <a:moveTo>
                  <a:pt x="50292" y="14477"/>
                </a:moveTo>
                <a:lnTo>
                  <a:pt x="0" y="0"/>
                </a:lnTo>
              </a:path>
            </a:pathLst>
          </a:custGeom>
          <a:ln w="7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1019047" y="5413665"/>
            <a:ext cx="126364" cy="1377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700" spc="5" dirty="0">
                <a:latin typeface="Arial"/>
                <a:cs typeface="Arial"/>
              </a:rPr>
              <a:t>10</a:t>
            </a:r>
            <a:endParaRPr sz="70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1019047" y="5154585"/>
            <a:ext cx="126364" cy="1377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700" spc="5" dirty="0">
                <a:latin typeface="Arial"/>
                <a:cs typeface="Arial"/>
              </a:rPr>
              <a:t>15</a:t>
            </a:r>
            <a:endParaRPr sz="70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1019047" y="4887885"/>
            <a:ext cx="126364" cy="1377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700" spc="5" dirty="0">
                <a:latin typeface="Arial"/>
                <a:cs typeface="Arial"/>
              </a:rPr>
              <a:t>20</a:t>
            </a:r>
            <a:endParaRPr sz="700">
              <a:latin typeface="Arial"/>
              <a:cs typeface="Arial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1161288" y="4709159"/>
            <a:ext cx="50800" cy="6985"/>
          </a:xfrm>
          <a:custGeom>
            <a:avLst/>
            <a:gdLst/>
            <a:ahLst/>
            <a:cxnLst/>
            <a:rect l="l" t="t" r="r" b="b"/>
            <a:pathLst>
              <a:path w="50800" h="6985">
                <a:moveTo>
                  <a:pt x="50292" y="6857"/>
                </a:moveTo>
                <a:lnTo>
                  <a:pt x="0" y="0"/>
                </a:lnTo>
              </a:path>
            </a:pathLst>
          </a:custGeom>
          <a:ln w="7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1019047" y="4621947"/>
            <a:ext cx="126364" cy="1377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700" spc="5" dirty="0">
                <a:latin typeface="Arial"/>
                <a:cs typeface="Arial"/>
              </a:rPr>
              <a:t>25</a:t>
            </a:r>
            <a:endParaRPr sz="700">
              <a:latin typeface="Arial"/>
              <a:cs typeface="Aria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1019047" y="4355247"/>
            <a:ext cx="126364" cy="1377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700" spc="5" dirty="0">
                <a:latin typeface="Arial"/>
                <a:cs typeface="Arial"/>
              </a:rPr>
              <a:t>30</a:t>
            </a:r>
            <a:endParaRPr sz="700">
              <a:latin typeface="Arial"/>
              <a:cs typeface="Aria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1019047" y="4089309"/>
            <a:ext cx="126364" cy="1377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700" spc="5" dirty="0">
                <a:latin typeface="Arial"/>
                <a:cs typeface="Arial"/>
              </a:rPr>
              <a:t>35</a:t>
            </a:r>
            <a:endParaRPr sz="700">
              <a:latin typeface="Arial"/>
              <a:cs typeface="Arial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2364739" y="5588413"/>
            <a:ext cx="101600" cy="1898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050" spc="10" dirty="0">
                <a:solidFill>
                  <a:srgbClr val="00FF58"/>
                </a:solidFill>
                <a:latin typeface="Arial"/>
                <a:cs typeface="Arial"/>
              </a:rPr>
              <a:t>2</a:t>
            </a:r>
            <a:endParaRPr sz="1050">
              <a:latin typeface="Arial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2624584" y="5487823"/>
            <a:ext cx="101600" cy="1898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050" spc="10" dirty="0">
                <a:solidFill>
                  <a:srgbClr val="FF0018"/>
                </a:solidFill>
                <a:latin typeface="Arial"/>
                <a:cs typeface="Arial"/>
              </a:rPr>
              <a:t>5</a:t>
            </a:r>
            <a:endParaRPr sz="1050">
              <a:latin typeface="Arial"/>
              <a:cs typeface="Arial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3769093" y="4702956"/>
            <a:ext cx="101600" cy="1898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050" spc="10" dirty="0">
                <a:solidFill>
                  <a:srgbClr val="FF0018"/>
                </a:solidFill>
                <a:latin typeface="Arial"/>
                <a:cs typeface="Arial"/>
              </a:rPr>
              <a:t>5</a:t>
            </a:r>
            <a:endParaRPr sz="1050">
              <a:latin typeface="Arial"/>
              <a:cs typeface="Arial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2426201" y="5033662"/>
            <a:ext cx="296545" cy="1898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1050" spc="10" dirty="0">
                <a:solidFill>
                  <a:srgbClr val="FF0018"/>
                </a:solidFill>
                <a:latin typeface="Arial"/>
                <a:cs typeface="Arial"/>
              </a:rPr>
              <a:t>5</a:t>
            </a:r>
            <a:r>
              <a:rPr sz="1050" spc="180" dirty="0">
                <a:solidFill>
                  <a:srgbClr val="FF0018"/>
                </a:solidFill>
                <a:latin typeface="Arial"/>
                <a:cs typeface="Arial"/>
              </a:rPr>
              <a:t> </a:t>
            </a:r>
            <a:r>
              <a:rPr sz="1575" spc="15" baseline="-7936" dirty="0">
                <a:solidFill>
                  <a:srgbClr val="FF0018"/>
                </a:solidFill>
                <a:latin typeface="Arial"/>
                <a:cs typeface="Arial"/>
              </a:rPr>
              <a:t>5</a:t>
            </a:r>
            <a:endParaRPr sz="1575" baseline="-7936">
              <a:latin typeface="Arial"/>
              <a:cs typeface="Arial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2274563" y="4962035"/>
            <a:ext cx="217170" cy="34861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ts val="1255"/>
              </a:lnSpc>
              <a:spcBef>
                <a:spcPts val="125"/>
              </a:spcBef>
            </a:pPr>
            <a:r>
              <a:rPr sz="1575" spc="-330" baseline="2645" dirty="0">
                <a:solidFill>
                  <a:srgbClr val="00FF58"/>
                </a:solidFill>
                <a:latin typeface="Arial"/>
                <a:cs typeface="Arial"/>
              </a:rPr>
              <a:t>2</a:t>
            </a:r>
            <a:r>
              <a:rPr sz="1050" spc="-220" dirty="0">
                <a:solidFill>
                  <a:srgbClr val="DFFF00"/>
                </a:solidFill>
                <a:latin typeface="Arial"/>
                <a:cs typeface="Arial"/>
              </a:rPr>
              <a:t>1</a:t>
            </a:r>
            <a:r>
              <a:rPr sz="1575" spc="-330" baseline="15873" dirty="0">
                <a:solidFill>
                  <a:srgbClr val="0087FF"/>
                </a:solidFill>
                <a:latin typeface="Arial"/>
                <a:cs typeface="Arial"/>
              </a:rPr>
              <a:t>3</a:t>
            </a:r>
            <a:endParaRPr sz="1575" baseline="15873">
              <a:latin typeface="Arial"/>
              <a:cs typeface="Arial"/>
            </a:endParaRPr>
          </a:p>
          <a:p>
            <a:pPr marL="81280">
              <a:lnSpc>
                <a:spcPts val="1255"/>
              </a:lnSpc>
            </a:pPr>
            <a:r>
              <a:rPr sz="1050" spc="10" dirty="0">
                <a:solidFill>
                  <a:srgbClr val="DFFF00"/>
                </a:solidFill>
                <a:latin typeface="Arial"/>
                <a:cs typeface="Arial"/>
              </a:rPr>
              <a:t>1</a:t>
            </a:r>
            <a:endParaRPr sz="1050">
              <a:latin typeface="Arial"/>
              <a:cs typeface="Arial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2602486" y="4955184"/>
            <a:ext cx="101600" cy="1898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050" spc="10" dirty="0">
                <a:solidFill>
                  <a:srgbClr val="FF0018"/>
                </a:solidFill>
                <a:latin typeface="Arial"/>
                <a:cs typeface="Arial"/>
              </a:rPr>
              <a:t>5</a:t>
            </a:r>
            <a:endParaRPr sz="1050">
              <a:latin typeface="Arial"/>
              <a:cs typeface="Arial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2364739" y="4861458"/>
            <a:ext cx="101600" cy="1898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050" spc="10" dirty="0">
                <a:solidFill>
                  <a:srgbClr val="0087FF"/>
                </a:solidFill>
                <a:latin typeface="Arial"/>
                <a:cs typeface="Arial"/>
              </a:rPr>
              <a:t>3</a:t>
            </a:r>
            <a:endParaRPr sz="1050">
              <a:latin typeface="Arial"/>
              <a:cs typeface="Arial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3326126" y="4573416"/>
            <a:ext cx="497840" cy="1898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1575" spc="-330" baseline="-13227" dirty="0">
                <a:solidFill>
                  <a:srgbClr val="0087FF"/>
                </a:solidFill>
                <a:latin typeface="Arial"/>
                <a:cs typeface="Arial"/>
              </a:rPr>
              <a:t>3</a:t>
            </a:r>
            <a:r>
              <a:rPr sz="1050" spc="-220" dirty="0">
                <a:solidFill>
                  <a:srgbClr val="AF00FF"/>
                </a:solidFill>
                <a:latin typeface="Arial"/>
                <a:cs typeface="Arial"/>
              </a:rPr>
              <a:t>4</a:t>
            </a:r>
            <a:r>
              <a:rPr sz="1575" spc="-330" baseline="-21164" dirty="0">
                <a:solidFill>
                  <a:srgbClr val="FF0018"/>
                </a:solidFill>
                <a:latin typeface="Arial"/>
                <a:cs typeface="Arial"/>
              </a:rPr>
              <a:t>5</a:t>
            </a:r>
            <a:r>
              <a:rPr sz="1575" spc="-330" baseline="2645" dirty="0">
                <a:solidFill>
                  <a:srgbClr val="0087FF"/>
                </a:solidFill>
                <a:latin typeface="Arial"/>
                <a:cs typeface="Arial"/>
              </a:rPr>
              <a:t>3</a:t>
            </a:r>
            <a:r>
              <a:rPr sz="1575" spc="-330" baseline="-7936" dirty="0">
                <a:solidFill>
                  <a:srgbClr val="FF0018"/>
                </a:solidFill>
                <a:latin typeface="Arial"/>
                <a:cs typeface="Arial"/>
              </a:rPr>
              <a:t>5</a:t>
            </a:r>
            <a:r>
              <a:rPr sz="1575" spc="-300" baseline="-7936" dirty="0">
                <a:solidFill>
                  <a:srgbClr val="FF0018"/>
                </a:solidFill>
                <a:latin typeface="Arial"/>
                <a:cs typeface="Arial"/>
              </a:rPr>
              <a:t> </a:t>
            </a:r>
            <a:r>
              <a:rPr sz="1050" spc="10" dirty="0">
                <a:solidFill>
                  <a:srgbClr val="AF00FF"/>
                </a:solidFill>
                <a:latin typeface="Arial"/>
                <a:cs typeface="Arial"/>
              </a:rPr>
              <a:t>4</a:t>
            </a:r>
            <a:endParaRPr sz="1050">
              <a:latin typeface="Arial"/>
              <a:cs typeface="Arial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2170423" y="4911753"/>
            <a:ext cx="476884" cy="1898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387350" algn="l"/>
              </a:tabLst>
            </a:pPr>
            <a:r>
              <a:rPr sz="1050" spc="10" dirty="0">
                <a:solidFill>
                  <a:srgbClr val="0087FF"/>
                </a:solidFill>
                <a:latin typeface="Arial"/>
                <a:cs typeface="Arial"/>
              </a:rPr>
              <a:t>3	3</a:t>
            </a:r>
            <a:endParaRPr sz="1050">
              <a:latin typeface="Arial"/>
              <a:cs typeface="Arial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2710693" y="4897245"/>
            <a:ext cx="101600" cy="1898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050" spc="10" dirty="0">
                <a:solidFill>
                  <a:srgbClr val="00FF58"/>
                </a:solidFill>
                <a:latin typeface="Arial"/>
                <a:cs typeface="Arial"/>
              </a:rPr>
              <a:t>2</a:t>
            </a:r>
            <a:endParaRPr sz="1050">
              <a:latin typeface="Arial"/>
              <a:cs typeface="Arial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2102359" y="4832495"/>
            <a:ext cx="627380" cy="1898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1050" spc="10" dirty="0">
                <a:solidFill>
                  <a:srgbClr val="0087FF"/>
                </a:solidFill>
                <a:latin typeface="Arial"/>
                <a:cs typeface="Arial"/>
              </a:rPr>
              <a:t>3</a:t>
            </a:r>
            <a:r>
              <a:rPr sz="1050" spc="-170" dirty="0">
                <a:solidFill>
                  <a:srgbClr val="0087FF"/>
                </a:solidFill>
                <a:latin typeface="Arial"/>
                <a:cs typeface="Arial"/>
              </a:rPr>
              <a:t> </a:t>
            </a:r>
            <a:r>
              <a:rPr sz="1050" spc="10" dirty="0">
                <a:solidFill>
                  <a:srgbClr val="0087FF"/>
                </a:solidFill>
                <a:latin typeface="Arial"/>
                <a:cs typeface="Arial"/>
              </a:rPr>
              <a:t>3</a:t>
            </a:r>
            <a:r>
              <a:rPr sz="1050" spc="-114" dirty="0">
                <a:solidFill>
                  <a:srgbClr val="0087FF"/>
                </a:solidFill>
                <a:latin typeface="Arial"/>
                <a:cs typeface="Arial"/>
              </a:rPr>
              <a:t> </a:t>
            </a:r>
            <a:r>
              <a:rPr sz="1575" spc="-307" baseline="26455" dirty="0">
                <a:solidFill>
                  <a:srgbClr val="FF0018"/>
                </a:solidFill>
                <a:latin typeface="Arial"/>
                <a:cs typeface="Arial"/>
              </a:rPr>
              <a:t>5</a:t>
            </a:r>
            <a:r>
              <a:rPr sz="1575" spc="-307" baseline="21164" dirty="0">
                <a:solidFill>
                  <a:srgbClr val="AF00FF"/>
                </a:solidFill>
                <a:latin typeface="Arial"/>
                <a:cs typeface="Arial"/>
              </a:rPr>
              <a:t>4</a:t>
            </a:r>
            <a:r>
              <a:rPr sz="1575" spc="-300" baseline="21164" dirty="0">
                <a:solidFill>
                  <a:srgbClr val="AF00FF"/>
                </a:solidFill>
                <a:latin typeface="Arial"/>
                <a:cs typeface="Arial"/>
              </a:rPr>
              <a:t> </a:t>
            </a:r>
            <a:r>
              <a:rPr sz="1575" spc="-330" baseline="13227" dirty="0">
                <a:solidFill>
                  <a:srgbClr val="0087FF"/>
                </a:solidFill>
                <a:latin typeface="Arial"/>
                <a:cs typeface="Arial"/>
              </a:rPr>
              <a:t>3</a:t>
            </a:r>
            <a:r>
              <a:rPr sz="1050" spc="-220" dirty="0">
                <a:solidFill>
                  <a:srgbClr val="FF0018"/>
                </a:solidFill>
                <a:latin typeface="Arial"/>
                <a:cs typeface="Arial"/>
              </a:rPr>
              <a:t>5</a:t>
            </a:r>
            <a:r>
              <a:rPr sz="1575" spc="-330" baseline="15873" dirty="0">
                <a:solidFill>
                  <a:srgbClr val="DFFF00"/>
                </a:solidFill>
                <a:latin typeface="Arial"/>
                <a:cs typeface="Arial"/>
              </a:rPr>
              <a:t>1</a:t>
            </a:r>
            <a:r>
              <a:rPr sz="1575" spc="-330" baseline="37037" dirty="0">
                <a:solidFill>
                  <a:srgbClr val="AF00FF"/>
                </a:solidFill>
                <a:latin typeface="Arial"/>
                <a:cs typeface="Arial"/>
              </a:rPr>
              <a:t>4</a:t>
            </a:r>
            <a:r>
              <a:rPr sz="1575" spc="-330" baseline="5291" dirty="0">
                <a:solidFill>
                  <a:srgbClr val="00FF58"/>
                </a:solidFill>
                <a:latin typeface="Arial"/>
                <a:cs typeface="Arial"/>
              </a:rPr>
              <a:t>2</a:t>
            </a:r>
            <a:endParaRPr sz="1575" baseline="5291">
              <a:latin typeface="Arial"/>
              <a:cs typeface="Arial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3394231" y="4321106"/>
            <a:ext cx="101600" cy="1898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050" spc="10" dirty="0">
                <a:solidFill>
                  <a:srgbClr val="AF00FF"/>
                </a:solidFill>
                <a:latin typeface="Arial"/>
                <a:cs typeface="Arial"/>
              </a:rPr>
              <a:t>4</a:t>
            </a:r>
            <a:endParaRPr sz="1050">
              <a:latin typeface="Arial"/>
              <a:cs typeface="Arial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3067047" y="4515491"/>
            <a:ext cx="692150" cy="1898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1575" spc="-7" baseline="15873" dirty="0">
                <a:solidFill>
                  <a:srgbClr val="FF0018"/>
                </a:solidFill>
                <a:latin typeface="Arial"/>
                <a:cs typeface="Arial"/>
              </a:rPr>
              <a:t>55</a:t>
            </a:r>
            <a:r>
              <a:rPr sz="1575" spc="-247" baseline="15873" dirty="0">
                <a:solidFill>
                  <a:srgbClr val="FF0018"/>
                </a:solidFill>
                <a:latin typeface="Arial"/>
                <a:cs typeface="Arial"/>
              </a:rPr>
              <a:t> </a:t>
            </a:r>
            <a:r>
              <a:rPr sz="1575" spc="-540" baseline="18518" dirty="0">
                <a:solidFill>
                  <a:srgbClr val="FF0018"/>
                </a:solidFill>
                <a:latin typeface="Arial"/>
                <a:cs typeface="Arial"/>
              </a:rPr>
              <a:t>5</a:t>
            </a:r>
            <a:r>
              <a:rPr sz="1575" spc="-540" baseline="7936" dirty="0">
                <a:solidFill>
                  <a:srgbClr val="DFFF00"/>
                </a:solidFill>
                <a:latin typeface="Arial"/>
                <a:cs typeface="Arial"/>
              </a:rPr>
              <a:t>1</a:t>
            </a:r>
            <a:r>
              <a:rPr sz="1575" spc="-540" baseline="-5291" dirty="0">
                <a:solidFill>
                  <a:srgbClr val="FF0018"/>
                </a:solidFill>
                <a:latin typeface="Arial"/>
                <a:cs typeface="Arial"/>
              </a:rPr>
              <a:t>5</a:t>
            </a:r>
            <a:r>
              <a:rPr sz="1575" spc="-540" baseline="2645" dirty="0">
                <a:solidFill>
                  <a:srgbClr val="0087FF"/>
                </a:solidFill>
                <a:latin typeface="Arial"/>
                <a:cs typeface="Arial"/>
              </a:rPr>
              <a:t>3</a:t>
            </a:r>
            <a:r>
              <a:rPr sz="1050" spc="-360" dirty="0">
                <a:solidFill>
                  <a:srgbClr val="AF00FF"/>
                </a:solidFill>
                <a:latin typeface="Arial"/>
                <a:cs typeface="Arial"/>
              </a:rPr>
              <a:t>4</a:t>
            </a:r>
            <a:r>
              <a:rPr sz="1575" spc="-540" baseline="7936" dirty="0">
                <a:solidFill>
                  <a:srgbClr val="FF0018"/>
                </a:solidFill>
                <a:latin typeface="Arial"/>
                <a:cs typeface="Arial"/>
              </a:rPr>
              <a:t>5</a:t>
            </a:r>
            <a:r>
              <a:rPr sz="1575" b="1" spc="-540" baseline="-5291" dirty="0">
                <a:solidFill>
                  <a:srgbClr val="AF00FF"/>
                </a:solidFill>
                <a:latin typeface="Arial"/>
                <a:cs typeface="Arial"/>
              </a:rPr>
              <a:t>4</a:t>
            </a:r>
            <a:r>
              <a:rPr sz="1050" spc="-360" dirty="0">
                <a:solidFill>
                  <a:srgbClr val="DFFF00"/>
                </a:solidFill>
                <a:latin typeface="Arial"/>
                <a:cs typeface="Arial"/>
              </a:rPr>
              <a:t>1</a:t>
            </a:r>
            <a:r>
              <a:rPr sz="1575" spc="-540" baseline="-13227" dirty="0">
                <a:solidFill>
                  <a:srgbClr val="FF0018"/>
                </a:solidFill>
                <a:latin typeface="Arial"/>
                <a:cs typeface="Arial"/>
              </a:rPr>
              <a:t>5</a:t>
            </a:r>
            <a:r>
              <a:rPr sz="1575" spc="-540" baseline="10582" dirty="0">
                <a:solidFill>
                  <a:srgbClr val="AF00FF"/>
                </a:solidFill>
                <a:latin typeface="Arial"/>
                <a:cs typeface="Arial"/>
              </a:rPr>
              <a:t>4</a:t>
            </a:r>
            <a:r>
              <a:rPr sz="1575" spc="-540" baseline="5291" dirty="0">
                <a:solidFill>
                  <a:srgbClr val="FF0018"/>
                </a:solidFill>
                <a:latin typeface="Arial"/>
                <a:cs typeface="Arial"/>
              </a:rPr>
              <a:t>5</a:t>
            </a:r>
            <a:r>
              <a:rPr sz="1575" spc="150" baseline="5291" dirty="0">
                <a:solidFill>
                  <a:srgbClr val="FF0018"/>
                </a:solidFill>
                <a:latin typeface="Arial"/>
                <a:cs typeface="Arial"/>
              </a:rPr>
              <a:t> </a:t>
            </a:r>
            <a:r>
              <a:rPr sz="1050" spc="10" dirty="0">
                <a:solidFill>
                  <a:srgbClr val="FF0018"/>
                </a:solidFill>
                <a:latin typeface="Arial"/>
                <a:cs typeface="Arial"/>
              </a:rPr>
              <a:t>5</a:t>
            </a:r>
            <a:endParaRPr sz="1050">
              <a:latin typeface="Arial"/>
              <a:cs typeface="Arial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2152681" y="4501720"/>
            <a:ext cx="253365" cy="1898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1050" spc="10" dirty="0">
                <a:solidFill>
                  <a:srgbClr val="FF0018"/>
                </a:solidFill>
                <a:latin typeface="Arial"/>
                <a:cs typeface="Arial"/>
              </a:rPr>
              <a:t>5</a:t>
            </a:r>
            <a:r>
              <a:rPr sz="1050" spc="-135" dirty="0">
                <a:solidFill>
                  <a:srgbClr val="FF0018"/>
                </a:solidFill>
                <a:latin typeface="Arial"/>
                <a:cs typeface="Arial"/>
              </a:rPr>
              <a:t> </a:t>
            </a:r>
            <a:r>
              <a:rPr sz="1575" spc="15" baseline="-5291" dirty="0">
                <a:solidFill>
                  <a:srgbClr val="DFFF00"/>
                </a:solidFill>
                <a:latin typeface="Arial"/>
                <a:cs typeface="Arial"/>
              </a:rPr>
              <a:t>1</a:t>
            </a:r>
            <a:endParaRPr sz="1575" baseline="-5291">
              <a:latin typeface="Arial"/>
              <a:cs typeface="Arial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2408211" y="4558839"/>
            <a:ext cx="224154" cy="1898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050" spc="10" dirty="0">
                <a:solidFill>
                  <a:srgbClr val="00FF58"/>
                </a:solidFill>
                <a:latin typeface="Arial"/>
                <a:cs typeface="Arial"/>
              </a:rPr>
              <a:t>2</a:t>
            </a:r>
            <a:r>
              <a:rPr sz="1050" dirty="0">
                <a:solidFill>
                  <a:srgbClr val="00FF58"/>
                </a:solidFill>
                <a:latin typeface="Arial"/>
                <a:cs typeface="Arial"/>
              </a:rPr>
              <a:t> </a:t>
            </a:r>
            <a:r>
              <a:rPr sz="1050" spc="10" dirty="0">
                <a:solidFill>
                  <a:srgbClr val="DFFF00"/>
                </a:solidFill>
                <a:latin typeface="Arial"/>
                <a:cs typeface="Arial"/>
              </a:rPr>
              <a:t>1</a:t>
            </a:r>
            <a:endParaRPr sz="1050">
              <a:latin typeface="Arial"/>
              <a:cs typeface="Arial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1919016" y="4299747"/>
            <a:ext cx="101600" cy="1898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050" spc="10" dirty="0">
                <a:solidFill>
                  <a:srgbClr val="00FF58"/>
                </a:solidFill>
                <a:latin typeface="Arial"/>
                <a:cs typeface="Arial"/>
              </a:rPr>
              <a:t>2</a:t>
            </a:r>
            <a:endParaRPr sz="1050">
              <a:latin typeface="Arial"/>
              <a:cs typeface="Arial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2242872" y="4623575"/>
            <a:ext cx="101600" cy="1898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050" b="1" spc="10" dirty="0">
                <a:solidFill>
                  <a:srgbClr val="0087FF"/>
                </a:solidFill>
                <a:latin typeface="Arial"/>
                <a:cs typeface="Arial"/>
              </a:rPr>
              <a:t>3</a:t>
            </a:r>
            <a:endParaRPr sz="1050">
              <a:latin typeface="Arial"/>
              <a:cs typeface="Arial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2159518" y="4688420"/>
            <a:ext cx="577850" cy="1898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1050" spc="-105" dirty="0">
                <a:solidFill>
                  <a:srgbClr val="00FF58"/>
                </a:solidFill>
                <a:latin typeface="Arial"/>
                <a:cs typeface="Arial"/>
              </a:rPr>
              <a:t>2</a:t>
            </a:r>
            <a:r>
              <a:rPr sz="1575" spc="-157" baseline="-21164" dirty="0">
                <a:solidFill>
                  <a:srgbClr val="FF0018"/>
                </a:solidFill>
                <a:latin typeface="Arial"/>
                <a:cs typeface="Arial"/>
              </a:rPr>
              <a:t>5</a:t>
            </a:r>
            <a:r>
              <a:rPr sz="1575" spc="-157" baseline="2645" dirty="0">
                <a:solidFill>
                  <a:srgbClr val="F5FF00"/>
                </a:solidFill>
                <a:latin typeface="Arial"/>
                <a:cs typeface="Arial"/>
              </a:rPr>
              <a:t>1 </a:t>
            </a:r>
            <a:r>
              <a:rPr sz="1575" spc="-262" baseline="-21164" dirty="0">
                <a:solidFill>
                  <a:srgbClr val="AF00FF"/>
                </a:solidFill>
                <a:latin typeface="Arial"/>
                <a:cs typeface="Arial"/>
              </a:rPr>
              <a:t>4</a:t>
            </a:r>
            <a:r>
              <a:rPr sz="1575" spc="-262" baseline="15873" dirty="0">
                <a:solidFill>
                  <a:srgbClr val="AF00FF"/>
                </a:solidFill>
                <a:latin typeface="Arial"/>
                <a:cs typeface="Arial"/>
              </a:rPr>
              <a:t>4</a:t>
            </a:r>
            <a:r>
              <a:rPr sz="1575" spc="-262" baseline="-15873" dirty="0">
                <a:solidFill>
                  <a:srgbClr val="00FF58"/>
                </a:solidFill>
                <a:latin typeface="Arial"/>
                <a:cs typeface="Arial"/>
              </a:rPr>
              <a:t>2</a:t>
            </a:r>
            <a:r>
              <a:rPr sz="1575" spc="-262" baseline="2645" dirty="0">
                <a:solidFill>
                  <a:srgbClr val="DFFF00"/>
                </a:solidFill>
                <a:latin typeface="Arial"/>
                <a:cs typeface="Arial"/>
              </a:rPr>
              <a:t>1</a:t>
            </a:r>
            <a:r>
              <a:rPr sz="1050" spc="-175" dirty="0">
                <a:solidFill>
                  <a:srgbClr val="0087FF"/>
                </a:solidFill>
                <a:latin typeface="Arial"/>
                <a:cs typeface="Arial"/>
              </a:rPr>
              <a:t>3</a:t>
            </a:r>
            <a:endParaRPr sz="1050">
              <a:latin typeface="Arial"/>
              <a:cs typeface="Arial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2900969" y="4681528"/>
            <a:ext cx="440690" cy="1898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1050" spc="-110" dirty="0">
                <a:solidFill>
                  <a:srgbClr val="00FF58"/>
                </a:solidFill>
                <a:latin typeface="Arial"/>
                <a:cs typeface="Arial"/>
              </a:rPr>
              <a:t>2</a:t>
            </a:r>
            <a:r>
              <a:rPr sz="1575" spc="-165" baseline="-5291" dirty="0">
                <a:solidFill>
                  <a:srgbClr val="0087FF"/>
                </a:solidFill>
                <a:latin typeface="Arial"/>
                <a:cs typeface="Arial"/>
              </a:rPr>
              <a:t>3</a:t>
            </a:r>
            <a:r>
              <a:rPr sz="1575" spc="-165" baseline="-23809" dirty="0">
                <a:solidFill>
                  <a:srgbClr val="AF00FF"/>
                </a:solidFill>
                <a:latin typeface="Arial"/>
                <a:cs typeface="Arial"/>
              </a:rPr>
              <a:t>4</a:t>
            </a:r>
            <a:r>
              <a:rPr sz="1050" spc="-110" dirty="0">
                <a:solidFill>
                  <a:srgbClr val="0087FF"/>
                </a:solidFill>
                <a:latin typeface="Arial"/>
                <a:cs typeface="Arial"/>
              </a:rPr>
              <a:t>3</a:t>
            </a:r>
            <a:r>
              <a:rPr sz="1575" spc="-165" baseline="-21164" dirty="0">
                <a:solidFill>
                  <a:srgbClr val="DFFF00"/>
                </a:solidFill>
                <a:latin typeface="Arial"/>
                <a:cs typeface="Arial"/>
              </a:rPr>
              <a:t>1</a:t>
            </a:r>
            <a:r>
              <a:rPr sz="1575" b="1" spc="-165" baseline="-15873" dirty="0">
                <a:solidFill>
                  <a:srgbClr val="AF00FF"/>
                </a:solidFill>
                <a:latin typeface="Arial"/>
                <a:cs typeface="Arial"/>
              </a:rPr>
              <a:t>4</a:t>
            </a:r>
            <a:endParaRPr sz="1575" baseline="-15873">
              <a:latin typeface="Arial"/>
              <a:cs typeface="Arial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2332516" y="4429300"/>
            <a:ext cx="404495" cy="1898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1575" spc="-307" baseline="-7936" dirty="0">
                <a:solidFill>
                  <a:srgbClr val="0087FF"/>
                </a:solidFill>
                <a:latin typeface="Arial"/>
                <a:cs typeface="Arial"/>
              </a:rPr>
              <a:t>3</a:t>
            </a:r>
            <a:r>
              <a:rPr sz="1575" spc="-307" baseline="2645" dirty="0">
                <a:solidFill>
                  <a:srgbClr val="FF0018"/>
                </a:solidFill>
                <a:latin typeface="Arial"/>
                <a:cs typeface="Arial"/>
              </a:rPr>
              <a:t>5 </a:t>
            </a:r>
            <a:r>
              <a:rPr sz="1575" spc="15" baseline="-13227" dirty="0">
                <a:solidFill>
                  <a:srgbClr val="FF0018"/>
                </a:solidFill>
                <a:latin typeface="Arial"/>
                <a:cs typeface="Arial"/>
              </a:rPr>
              <a:t>5</a:t>
            </a:r>
            <a:r>
              <a:rPr sz="1575" spc="-254" baseline="-13227" dirty="0">
                <a:solidFill>
                  <a:srgbClr val="FF0018"/>
                </a:solidFill>
                <a:latin typeface="Arial"/>
                <a:cs typeface="Arial"/>
              </a:rPr>
              <a:t> </a:t>
            </a:r>
            <a:r>
              <a:rPr sz="1050" spc="10" dirty="0">
                <a:solidFill>
                  <a:srgbClr val="DFFF00"/>
                </a:solidFill>
                <a:latin typeface="Arial"/>
                <a:cs typeface="Arial"/>
              </a:rPr>
              <a:t>1</a:t>
            </a:r>
            <a:endParaRPr sz="1050">
              <a:latin typeface="Arial"/>
              <a:cs typeface="Arial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3023616" y="4393527"/>
            <a:ext cx="555625" cy="1898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1575" b="1" spc="-569" baseline="-5291" dirty="0">
                <a:solidFill>
                  <a:srgbClr val="DFFF00"/>
                </a:solidFill>
                <a:latin typeface="Arial"/>
                <a:cs typeface="Arial"/>
              </a:rPr>
              <a:t>1</a:t>
            </a:r>
            <a:r>
              <a:rPr sz="1575" spc="-569" baseline="-15873" dirty="0">
                <a:solidFill>
                  <a:srgbClr val="00FF58"/>
                </a:solidFill>
                <a:latin typeface="Arial"/>
                <a:cs typeface="Arial"/>
              </a:rPr>
              <a:t>2</a:t>
            </a:r>
            <a:r>
              <a:rPr sz="1575" spc="-569" baseline="-29100" dirty="0">
                <a:solidFill>
                  <a:srgbClr val="F5FF00"/>
                </a:solidFill>
                <a:latin typeface="Arial"/>
                <a:cs typeface="Arial"/>
              </a:rPr>
              <a:t>1</a:t>
            </a:r>
            <a:r>
              <a:rPr sz="1050" spc="-380" dirty="0">
                <a:solidFill>
                  <a:srgbClr val="0087FF"/>
                </a:solidFill>
                <a:latin typeface="Arial"/>
                <a:cs typeface="Arial"/>
              </a:rPr>
              <a:t>3</a:t>
            </a:r>
            <a:r>
              <a:rPr sz="1575" spc="-569" baseline="-5291" dirty="0">
                <a:solidFill>
                  <a:srgbClr val="AF00FF"/>
                </a:solidFill>
                <a:latin typeface="Arial"/>
                <a:cs typeface="Arial"/>
              </a:rPr>
              <a:t>4</a:t>
            </a:r>
            <a:r>
              <a:rPr sz="1575" spc="-569" baseline="-21164" dirty="0">
                <a:solidFill>
                  <a:srgbClr val="0087FF"/>
                </a:solidFill>
                <a:latin typeface="Arial"/>
                <a:cs typeface="Arial"/>
              </a:rPr>
              <a:t>3</a:t>
            </a:r>
            <a:r>
              <a:rPr sz="1050" spc="-380" dirty="0">
                <a:solidFill>
                  <a:srgbClr val="FF0018"/>
                </a:solidFill>
                <a:latin typeface="Arial"/>
                <a:cs typeface="Arial"/>
              </a:rPr>
              <a:t>5</a:t>
            </a:r>
            <a:r>
              <a:rPr sz="1575" spc="-569" baseline="-13227" dirty="0">
                <a:solidFill>
                  <a:srgbClr val="0087FF"/>
                </a:solidFill>
                <a:latin typeface="Arial"/>
                <a:cs typeface="Arial"/>
              </a:rPr>
              <a:t>3</a:t>
            </a:r>
            <a:r>
              <a:rPr sz="1575" spc="-569" baseline="-21164" dirty="0">
                <a:solidFill>
                  <a:srgbClr val="AF00FF"/>
                </a:solidFill>
                <a:latin typeface="Arial"/>
                <a:cs typeface="Arial"/>
              </a:rPr>
              <a:t>4</a:t>
            </a:r>
            <a:r>
              <a:rPr sz="1575" spc="-569" baseline="-29100" dirty="0">
                <a:solidFill>
                  <a:srgbClr val="FF0018"/>
                </a:solidFill>
                <a:latin typeface="Arial"/>
                <a:cs typeface="Arial"/>
              </a:rPr>
              <a:t>5</a:t>
            </a:r>
            <a:r>
              <a:rPr sz="1575" spc="-569" baseline="-18518" dirty="0">
                <a:solidFill>
                  <a:srgbClr val="AF00FF"/>
                </a:solidFill>
                <a:latin typeface="Arial"/>
                <a:cs typeface="Arial"/>
              </a:rPr>
              <a:t>4</a:t>
            </a:r>
            <a:r>
              <a:rPr sz="1575" spc="-569" baseline="-21164" dirty="0">
                <a:solidFill>
                  <a:srgbClr val="DFFF00"/>
                </a:solidFill>
                <a:latin typeface="Arial"/>
                <a:cs typeface="Arial"/>
              </a:rPr>
              <a:t>1</a:t>
            </a:r>
            <a:r>
              <a:rPr sz="1575" spc="-569" baseline="-23809" dirty="0">
                <a:solidFill>
                  <a:srgbClr val="0087FF"/>
                </a:solidFill>
                <a:latin typeface="Arial"/>
                <a:cs typeface="Arial"/>
              </a:rPr>
              <a:t>3</a:t>
            </a:r>
            <a:r>
              <a:rPr sz="1050" spc="-380" dirty="0">
                <a:solidFill>
                  <a:srgbClr val="0087FF"/>
                </a:solidFill>
                <a:latin typeface="Arial"/>
                <a:cs typeface="Arial"/>
              </a:rPr>
              <a:t>3</a:t>
            </a:r>
            <a:r>
              <a:rPr sz="1575" spc="-569" baseline="-15873" dirty="0">
                <a:solidFill>
                  <a:srgbClr val="AF00FF"/>
                </a:solidFill>
                <a:latin typeface="Arial"/>
                <a:cs typeface="Arial"/>
              </a:rPr>
              <a:t>4</a:t>
            </a:r>
            <a:r>
              <a:rPr sz="1050" spc="-380" dirty="0">
                <a:solidFill>
                  <a:srgbClr val="00FF58"/>
                </a:solidFill>
                <a:latin typeface="Arial"/>
                <a:cs typeface="Arial"/>
              </a:rPr>
              <a:t>2</a:t>
            </a:r>
            <a:r>
              <a:rPr sz="1575" spc="-569" baseline="-26455" dirty="0">
                <a:solidFill>
                  <a:srgbClr val="DFFF00"/>
                </a:solidFill>
                <a:latin typeface="Arial"/>
                <a:cs typeface="Arial"/>
              </a:rPr>
              <a:t>1</a:t>
            </a:r>
            <a:r>
              <a:rPr sz="1575" spc="-569" baseline="-26455" dirty="0">
                <a:solidFill>
                  <a:srgbClr val="AF00FF"/>
                </a:solidFill>
                <a:latin typeface="Arial"/>
                <a:cs typeface="Arial"/>
              </a:rPr>
              <a:t>4</a:t>
            </a:r>
            <a:endParaRPr sz="1575" baseline="-26455">
              <a:latin typeface="Arial"/>
              <a:cs typeface="Arial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2055406" y="4335533"/>
            <a:ext cx="109220" cy="3194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0320">
              <a:lnSpc>
                <a:spcPts val="1140"/>
              </a:lnSpc>
              <a:spcBef>
                <a:spcPts val="125"/>
              </a:spcBef>
            </a:pPr>
            <a:r>
              <a:rPr sz="1050" spc="10" dirty="0">
                <a:solidFill>
                  <a:srgbClr val="00FF58"/>
                </a:solidFill>
                <a:latin typeface="Arial"/>
                <a:cs typeface="Arial"/>
              </a:rPr>
              <a:t>2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ts val="1140"/>
              </a:lnSpc>
            </a:pPr>
            <a:r>
              <a:rPr sz="1050" spc="10" dirty="0">
                <a:solidFill>
                  <a:srgbClr val="00FF58"/>
                </a:solidFill>
                <a:latin typeface="Arial"/>
                <a:cs typeface="Arial"/>
              </a:rPr>
              <a:t>2</a:t>
            </a:r>
            <a:endParaRPr sz="1050">
              <a:latin typeface="Arial"/>
              <a:cs typeface="Arial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2735588" y="4566538"/>
            <a:ext cx="354330" cy="1898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1050" spc="10" dirty="0">
                <a:solidFill>
                  <a:srgbClr val="AF00FF"/>
                </a:solidFill>
                <a:latin typeface="Arial"/>
                <a:cs typeface="Arial"/>
              </a:rPr>
              <a:t>4</a:t>
            </a:r>
            <a:r>
              <a:rPr sz="1050" spc="25" dirty="0">
                <a:solidFill>
                  <a:srgbClr val="AF00FF"/>
                </a:solidFill>
                <a:latin typeface="Arial"/>
                <a:cs typeface="Arial"/>
              </a:rPr>
              <a:t> </a:t>
            </a:r>
            <a:r>
              <a:rPr sz="1575" spc="37" baseline="-26455" dirty="0">
                <a:solidFill>
                  <a:srgbClr val="AF00FF"/>
                </a:solidFill>
                <a:latin typeface="Arial"/>
                <a:cs typeface="Arial"/>
              </a:rPr>
              <a:t>4</a:t>
            </a:r>
            <a:r>
              <a:rPr sz="1575" spc="37" baseline="-21164" dirty="0">
                <a:solidFill>
                  <a:srgbClr val="00FF58"/>
                </a:solidFill>
                <a:latin typeface="Arial"/>
                <a:cs typeface="Arial"/>
              </a:rPr>
              <a:t>2</a:t>
            </a:r>
            <a:endParaRPr sz="1575" baseline="-21164">
              <a:latin typeface="Arial"/>
              <a:cs typeface="Arial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2790033" y="4501639"/>
            <a:ext cx="101600" cy="1898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050" spc="10" dirty="0">
                <a:solidFill>
                  <a:srgbClr val="AF00FF"/>
                </a:solidFill>
                <a:latin typeface="Arial"/>
                <a:cs typeface="Arial"/>
              </a:rPr>
              <a:t>4</a:t>
            </a:r>
            <a:endParaRPr sz="1050">
              <a:latin typeface="Arial"/>
              <a:cs typeface="Arial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2149187" y="4205994"/>
            <a:ext cx="101600" cy="1898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050" spc="10" dirty="0">
                <a:solidFill>
                  <a:srgbClr val="0087FF"/>
                </a:solidFill>
                <a:latin typeface="Arial"/>
                <a:cs typeface="Arial"/>
              </a:rPr>
              <a:t>3</a:t>
            </a:r>
            <a:endParaRPr sz="1050">
              <a:latin typeface="Arial"/>
              <a:cs typeface="Arial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2192617" y="4263906"/>
            <a:ext cx="101600" cy="1898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050" spc="10" dirty="0">
                <a:solidFill>
                  <a:srgbClr val="00FF58"/>
                </a:solidFill>
                <a:latin typeface="Arial"/>
                <a:cs typeface="Arial"/>
              </a:rPr>
              <a:t>2</a:t>
            </a:r>
            <a:endParaRPr sz="1050">
              <a:latin typeface="Arial"/>
              <a:cs typeface="Arial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2584785" y="4343163"/>
            <a:ext cx="864869" cy="1898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1575" spc="15" baseline="13227" dirty="0">
                <a:solidFill>
                  <a:srgbClr val="DFFF00"/>
                </a:solidFill>
                <a:latin typeface="Arial"/>
                <a:cs typeface="Arial"/>
              </a:rPr>
              <a:t>1</a:t>
            </a:r>
            <a:r>
              <a:rPr sz="1575" spc="-112" baseline="13227" dirty="0">
                <a:solidFill>
                  <a:srgbClr val="DFFF00"/>
                </a:solidFill>
                <a:latin typeface="Arial"/>
                <a:cs typeface="Arial"/>
              </a:rPr>
              <a:t> </a:t>
            </a:r>
            <a:r>
              <a:rPr sz="1575" spc="-592" baseline="-7936" dirty="0">
                <a:solidFill>
                  <a:srgbClr val="FF0018"/>
                </a:solidFill>
                <a:latin typeface="Arial"/>
                <a:cs typeface="Arial"/>
              </a:rPr>
              <a:t>5</a:t>
            </a:r>
            <a:r>
              <a:rPr sz="1050" spc="-395" dirty="0">
                <a:solidFill>
                  <a:srgbClr val="FF0018"/>
                </a:solidFill>
                <a:latin typeface="Arial"/>
                <a:cs typeface="Arial"/>
              </a:rPr>
              <a:t>5</a:t>
            </a:r>
            <a:r>
              <a:rPr sz="1575" spc="-592" baseline="-7936" dirty="0">
                <a:solidFill>
                  <a:srgbClr val="AF00FF"/>
                </a:solidFill>
                <a:latin typeface="Arial"/>
                <a:cs typeface="Arial"/>
              </a:rPr>
              <a:t>4</a:t>
            </a:r>
            <a:r>
              <a:rPr sz="1575" spc="-592" baseline="7936" dirty="0">
                <a:solidFill>
                  <a:srgbClr val="DFFF00"/>
                </a:solidFill>
                <a:latin typeface="Arial"/>
                <a:cs typeface="Arial"/>
              </a:rPr>
              <a:t>1</a:t>
            </a:r>
            <a:r>
              <a:rPr sz="1050" spc="-395" dirty="0">
                <a:solidFill>
                  <a:srgbClr val="AF00FF"/>
                </a:solidFill>
                <a:latin typeface="Arial"/>
                <a:cs typeface="Arial"/>
              </a:rPr>
              <a:t>4</a:t>
            </a:r>
            <a:r>
              <a:rPr sz="1575" spc="-592" baseline="-7936" dirty="0">
                <a:solidFill>
                  <a:srgbClr val="FF0018"/>
                </a:solidFill>
                <a:latin typeface="Arial"/>
                <a:cs typeface="Arial"/>
              </a:rPr>
              <a:t>5</a:t>
            </a:r>
            <a:r>
              <a:rPr sz="1575" spc="-592" baseline="5291" dirty="0">
                <a:solidFill>
                  <a:srgbClr val="00FF58"/>
                </a:solidFill>
                <a:latin typeface="Arial"/>
                <a:cs typeface="Arial"/>
              </a:rPr>
              <a:t>2</a:t>
            </a:r>
            <a:r>
              <a:rPr sz="1050" spc="-395" dirty="0">
                <a:solidFill>
                  <a:srgbClr val="AF00FF"/>
                </a:solidFill>
                <a:latin typeface="Arial"/>
                <a:cs typeface="Arial"/>
              </a:rPr>
              <a:t>4</a:t>
            </a:r>
            <a:r>
              <a:rPr sz="1575" spc="-592" baseline="7936" dirty="0">
                <a:solidFill>
                  <a:srgbClr val="AF00FF"/>
                </a:solidFill>
                <a:latin typeface="Arial"/>
                <a:cs typeface="Arial"/>
              </a:rPr>
              <a:t>4</a:t>
            </a:r>
            <a:r>
              <a:rPr sz="1050" spc="-395" dirty="0">
                <a:solidFill>
                  <a:srgbClr val="00FF58"/>
                </a:solidFill>
                <a:latin typeface="Arial"/>
                <a:cs typeface="Arial"/>
              </a:rPr>
              <a:t>2</a:t>
            </a:r>
            <a:r>
              <a:rPr sz="1575" spc="-592" baseline="-18518" dirty="0">
                <a:solidFill>
                  <a:srgbClr val="00FF58"/>
                </a:solidFill>
                <a:latin typeface="Arial"/>
                <a:cs typeface="Arial"/>
              </a:rPr>
              <a:t>2</a:t>
            </a:r>
            <a:r>
              <a:rPr sz="1575" spc="-592" baseline="-18518" dirty="0">
                <a:solidFill>
                  <a:srgbClr val="0087FF"/>
                </a:solidFill>
                <a:latin typeface="Arial"/>
                <a:cs typeface="Arial"/>
              </a:rPr>
              <a:t>3</a:t>
            </a:r>
            <a:r>
              <a:rPr sz="1575" spc="-592" baseline="-10582" dirty="0">
                <a:solidFill>
                  <a:srgbClr val="DFFF00"/>
                </a:solidFill>
                <a:latin typeface="Arial"/>
                <a:cs typeface="Arial"/>
              </a:rPr>
              <a:t>1</a:t>
            </a:r>
            <a:r>
              <a:rPr sz="1575" spc="-592" baseline="13227" dirty="0">
                <a:solidFill>
                  <a:srgbClr val="00FF58"/>
                </a:solidFill>
                <a:latin typeface="Arial"/>
                <a:cs typeface="Arial"/>
              </a:rPr>
              <a:t>2</a:t>
            </a:r>
            <a:r>
              <a:rPr sz="1575" spc="-592" baseline="-7936" dirty="0">
                <a:solidFill>
                  <a:srgbClr val="0087FF"/>
                </a:solidFill>
                <a:latin typeface="Arial"/>
                <a:cs typeface="Arial"/>
              </a:rPr>
              <a:t>3</a:t>
            </a:r>
            <a:r>
              <a:rPr sz="1575" spc="-592" baseline="-10582" dirty="0">
                <a:solidFill>
                  <a:srgbClr val="DFFF00"/>
                </a:solidFill>
                <a:latin typeface="Arial"/>
                <a:cs typeface="Arial"/>
              </a:rPr>
              <a:t>1</a:t>
            </a:r>
            <a:r>
              <a:rPr sz="1575" spc="-592" baseline="13227" dirty="0">
                <a:solidFill>
                  <a:srgbClr val="00FF58"/>
                </a:solidFill>
                <a:latin typeface="Arial"/>
                <a:cs typeface="Arial"/>
              </a:rPr>
              <a:t>2</a:t>
            </a:r>
            <a:r>
              <a:rPr sz="1575" spc="-592" baseline="2645" dirty="0">
                <a:solidFill>
                  <a:srgbClr val="DFFF00"/>
                </a:solidFill>
                <a:latin typeface="Arial"/>
                <a:cs typeface="Arial"/>
              </a:rPr>
              <a:t>1</a:t>
            </a:r>
            <a:r>
              <a:rPr sz="1575" spc="-592" baseline="13227" dirty="0">
                <a:solidFill>
                  <a:srgbClr val="00FF58"/>
                </a:solidFill>
                <a:latin typeface="Arial"/>
                <a:cs typeface="Arial"/>
              </a:rPr>
              <a:t>2</a:t>
            </a:r>
            <a:r>
              <a:rPr sz="1575" spc="-592" baseline="5291" dirty="0">
                <a:solidFill>
                  <a:srgbClr val="0087FF"/>
                </a:solidFill>
                <a:latin typeface="Arial"/>
                <a:cs typeface="Arial"/>
              </a:rPr>
              <a:t>3</a:t>
            </a:r>
            <a:r>
              <a:rPr sz="1575" spc="-592" baseline="-15873" dirty="0">
                <a:solidFill>
                  <a:srgbClr val="AF00FF"/>
                </a:solidFill>
                <a:latin typeface="Arial"/>
                <a:cs typeface="Arial"/>
              </a:rPr>
              <a:t>4</a:t>
            </a:r>
            <a:r>
              <a:rPr sz="1575" b="1" spc="-592" baseline="7936" dirty="0">
                <a:solidFill>
                  <a:srgbClr val="00FF58"/>
                </a:solidFill>
                <a:latin typeface="Arial"/>
                <a:cs typeface="Arial"/>
              </a:rPr>
              <a:t>2</a:t>
            </a:r>
            <a:r>
              <a:rPr sz="1050" spc="-395" dirty="0">
                <a:solidFill>
                  <a:srgbClr val="00FF58"/>
                </a:solidFill>
                <a:latin typeface="Arial"/>
                <a:cs typeface="Arial"/>
              </a:rPr>
              <a:t>2</a:t>
            </a:r>
            <a:r>
              <a:rPr sz="1050" spc="-170" dirty="0">
                <a:solidFill>
                  <a:srgbClr val="00FF58"/>
                </a:solidFill>
                <a:latin typeface="Arial"/>
                <a:cs typeface="Arial"/>
              </a:rPr>
              <a:t> </a:t>
            </a:r>
            <a:r>
              <a:rPr sz="1575" spc="-262" baseline="-18518" dirty="0">
                <a:solidFill>
                  <a:srgbClr val="AF00FF"/>
                </a:solidFill>
                <a:latin typeface="Arial"/>
                <a:cs typeface="Arial"/>
              </a:rPr>
              <a:t>4</a:t>
            </a:r>
            <a:r>
              <a:rPr sz="1575" spc="-262" baseline="-15873" dirty="0">
                <a:solidFill>
                  <a:srgbClr val="DFFF00"/>
                </a:solidFill>
                <a:latin typeface="Arial"/>
                <a:cs typeface="Arial"/>
              </a:rPr>
              <a:t>1</a:t>
            </a:r>
            <a:endParaRPr sz="1575" baseline="-15873">
              <a:latin typeface="Arial"/>
              <a:cs typeface="Arial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2347052" y="4084085"/>
            <a:ext cx="325755" cy="1898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1575" spc="15" baseline="-26455" dirty="0">
                <a:solidFill>
                  <a:srgbClr val="AF00FF"/>
                </a:solidFill>
                <a:latin typeface="Arial"/>
                <a:cs typeface="Arial"/>
              </a:rPr>
              <a:t>4</a:t>
            </a:r>
            <a:r>
              <a:rPr sz="1575" spc="187" baseline="-26455" dirty="0">
                <a:solidFill>
                  <a:srgbClr val="AF00FF"/>
                </a:solidFill>
                <a:latin typeface="Arial"/>
                <a:cs typeface="Arial"/>
              </a:rPr>
              <a:t> </a:t>
            </a:r>
            <a:r>
              <a:rPr sz="1050" spc="-145" dirty="0">
                <a:solidFill>
                  <a:srgbClr val="00FF58"/>
                </a:solidFill>
                <a:latin typeface="Arial"/>
                <a:cs typeface="Arial"/>
              </a:rPr>
              <a:t>2</a:t>
            </a:r>
            <a:r>
              <a:rPr sz="1575" spc="-217" baseline="-7936" dirty="0">
                <a:solidFill>
                  <a:srgbClr val="0087FF"/>
                </a:solidFill>
                <a:latin typeface="Arial"/>
                <a:cs typeface="Arial"/>
              </a:rPr>
              <a:t>3</a:t>
            </a:r>
            <a:endParaRPr sz="1575" baseline="-7936">
              <a:latin typeface="Arial"/>
              <a:cs typeface="Arial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2411815" y="4241821"/>
            <a:ext cx="894080" cy="1898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1575" spc="-480" baseline="-26455" dirty="0">
                <a:solidFill>
                  <a:srgbClr val="FF0018"/>
                </a:solidFill>
                <a:latin typeface="Arial"/>
                <a:cs typeface="Arial"/>
              </a:rPr>
              <a:t>5</a:t>
            </a:r>
            <a:r>
              <a:rPr sz="1575" spc="-480" baseline="-7936" dirty="0">
                <a:solidFill>
                  <a:srgbClr val="FF0018"/>
                </a:solidFill>
                <a:latin typeface="Arial"/>
                <a:cs typeface="Arial"/>
              </a:rPr>
              <a:t>5</a:t>
            </a:r>
            <a:r>
              <a:rPr sz="1575" spc="-480" baseline="2645" dirty="0">
                <a:solidFill>
                  <a:srgbClr val="00FF58"/>
                </a:solidFill>
                <a:latin typeface="Arial"/>
                <a:cs typeface="Arial"/>
              </a:rPr>
              <a:t>2</a:t>
            </a:r>
            <a:r>
              <a:rPr sz="1575" spc="-480" baseline="-13227" dirty="0">
                <a:solidFill>
                  <a:srgbClr val="DFFF00"/>
                </a:solidFill>
                <a:latin typeface="Arial"/>
                <a:cs typeface="Arial"/>
              </a:rPr>
              <a:t>1</a:t>
            </a:r>
            <a:r>
              <a:rPr sz="1575" spc="-480" baseline="-15873" dirty="0">
                <a:solidFill>
                  <a:srgbClr val="0087FF"/>
                </a:solidFill>
                <a:latin typeface="Arial"/>
                <a:cs typeface="Arial"/>
              </a:rPr>
              <a:t>3</a:t>
            </a:r>
            <a:r>
              <a:rPr sz="1050" spc="-320" dirty="0">
                <a:solidFill>
                  <a:srgbClr val="00FF58"/>
                </a:solidFill>
                <a:latin typeface="Arial"/>
                <a:cs typeface="Arial"/>
              </a:rPr>
              <a:t>2</a:t>
            </a:r>
            <a:r>
              <a:rPr sz="1575" spc="-480" baseline="2645" dirty="0">
                <a:solidFill>
                  <a:srgbClr val="0087FF"/>
                </a:solidFill>
                <a:latin typeface="Arial"/>
                <a:cs typeface="Arial"/>
              </a:rPr>
              <a:t>3</a:t>
            </a:r>
            <a:r>
              <a:rPr sz="1575" spc="-480" baseline="-23809" dirty="0">
                <a:solidFill>
                  <a:srgbClr val="DFFF00"/>
                </a:solidFill>
                <a:latin typeface="Arial"/>
                <a:cs typeface="Arial"/>
              </a:rPr>
              <a:t>1</a:t>
            </a:r>
            <a:r>
              <a:rPr sz="1575" spc="-480" baseline="-7936" dirty="0">
                <a:solidFill>
                  <a:srgbClr val="00FF58"/>
                </a:solidFill>
                <a:latin typeface="Arial"/>
                <a:cs typeface="Arial"/>
              </a:rPr>
              <a:t>2</a:t>
            </a:r>
            <a:r>
              <a:rPr sz="1575" spc="-480" baseline="-15873" dirty="0">
                <a:solidFill>
                  <a:srgbClr val="0087FF"/>
                </a:solidFill>
                <a:latin typeface="Arial"/>
                <a:cs typeface="Arial"/>
              </a:rPr>
              <a:t>3</a:t>
            </a:r>
            <a:r>
              <a:rPr sz="1575" spc="-480" baseline="-13227" dirty="0">
                <a:solidFill>
                  <a:srgbClr val="DFFF00"/>
                </a:solidFill>
                <a:latin typeface="Arial"/>
                <a:cs typeface="Arial"/>
              </a:rPr>
              <a:t>1</a:t>
            </a:r>
            <a:r>
              <a:rPr sz="1575" spc="-480" baseline="-13227" dirty="0">
                <a:solidFill>
                  <a:srgbClr val="AF00FF"/>
                </a:solidFill>
                <a:latin typeface="Arial"/>
                <a:cs typeface="Arial"/>
              </a:rPr>
              <a:t>4</a:t>
            </a:r>
            <a:r>
              <a:rPr sz="1575" spc="-480" baseline="2645" dirty="0">
                <a:solidFill>
                  <a:srgbClr val="0087FF"/>
                </a:solidFill>
                <a:latin typeface="Arial"/>
                <a:cs typeface="Arial"/>
              </a:rPr>
              <a:t>3</a:t>
            </a:r>
            <a:r>
              <a:rPr sz="1575" spc="-480" baseline="-23809" dirty="0">
                <a:solidFill>
                  <a:srgbClr val="00FF58"/>
                </a:solidFill>
                <a:latin typeface="Arial"/>
                <a:cs typeface="Arial"/>
              </a:rPr>
              <a:t>2</a:t>
            </a:r>
            <a:r>
              <a:rPr sz="1575" spc="-480" baseline="-5291" dirty="0">
                <a:solidFill>
                  <a:srgbClr val="AF00FF"/>
                </a:solidFill>
                <a:latin typeface="Arial"/>
                <a:cs typeface="Arial"/>
              </a:rPr>
              <a:t>4</a:t>
            </a:r>
            <a:r>
              <a:rPr sz="1575" spc="-480" baseline="-26455" dirty="0">
                <a:solidFill>
                  <a:srgbClr val="FF0018"/>
                </a:solidFill>
                <a:latin typeface="Arial"/>
                <a:cs typeface="Arial"/>
              </a:rPr>
              <a:t>5</a:t>
            </a:r>
            <a:r>
              <a:rPr sz="1575" spc="-480" baseline="2645" dirty="0">
                <a:solidFill>
                  <a:srgbClr val="AF00FF"/>
                </a:solidFill>
                <a:latin typeface="Arial"/>
                <a:cs typeface="Arial"/>
              </a:rPr>
              <a:t>4</a:t>
            </a:r>
            <a:r>
              <a:rPr sz="1575" spc="-480" baseline="-26455" dirty="0">
                <a:solidFill>
                  <a:srgbClr val="00FF58"/>
                </a:solidFill>
                <a:latin typeface="Arial"/>
                <a:cs typeface="Arial"/>
              </a:rPr>
              <a:t>2</a:t>
            </a:r>
            <a:r>
              <a:rPr sz="1575" spc="-480" baseline="-26455" dirty="0">
                <a:solidFill>
                  <a:srgbClr val="FF0018"/>
                </a:solidFill>
                <a:latin typeface="Arial"/>
                <a:cs typeface="Arial"/>
              </a:rPr>
              <a:t>5</a:t>
            </a:r>
            <a:r>
              <a:rPr sz="1575" spc="-480" baseline="-21164" dirty="0">
                <a:solidFill>
                  <a:srgbClr val="DFFF00"/>
                </a:solidFill>
                <a:latin typeface="Arial"/>
                <a:cs typeface="Arial"/>
              </a:rPr>
              <a:t>1</a:t>
            </a:r>
            <a:r>
              <a:rPr sz="1575" spc="-480" baseline="2645" dirty="0">
                <a:solidFill>
                  <a:srgbClr val="0087FF"/>
                </a:solidFill>
                <a:latin typeface="Arial"/>
                <a:cs typeface="Arial"/>
              </a:rPr>
              <a:t>3</a:t>
            </a:r>
            <a:r>
              <a:rPr sz="1575" spc="-480" baseline="2645" dirty="0">
                <a:solidFill>
                  <a:srgbClr val="DFFF00"/>
                </a:solidFill>
                <a:latin typeface="Arial"/>
                <a:cs typeface="Arial"/>
              </a:rPr>
              <a:t>1</a:t>
            </a:r>
            <a:r>
              <a:rPr sz="1575" spc="-480" baseline="-21164" dirty="0">
                <a:solidFill>
                  <a:srgbClr val="FF0018"/>
                </a:solidFill>
                <a:latin typeface="Arial"/>
                <a:cs typeface="Arial"/>
              </a:rPr>
              <a:t>5</a:t>
            </a:r>
            <a:r>
              <a:rPr sz="1575" spc="-480" baseline="-7936" dirty="0">
                <a:solidFill>
                  <a:srgbClr val="0087FF"/>
                </a:solidFill>
                <a:latin typeface="Arial"/>
                <a:cs typeface="Arial"/>
              </a:rPr>
              <a:t>3</a:t>
            </a:r>
            <a:endParaRPr sz="1575" baseline="-7936">
              <a:latin typeface="Arial"/>
              <a:cs typeface="Arial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2816614" y="4788983"/>
            <a:ext cx="530860" cy="3416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64769">
              <a:lnSpc>
                <a:spcPts val="1225"/>
              </a:lnSpc>
              <a:spcBef>
                <a:spcPts val="125"/>
              </a:spcBef>
              <a:tabLst>
                <a:tab pos="353060" algn="l"/>
              </a:tabLst>
            </a:pPr>
            <a:r>
              <a:rPr sz="1050" spc="-200" dirty="0">
                <a:solidFill>
                  <a:srgbClr val="FF0018"/>
                </a:solidFill>
                <a:latin typeface="Arial"/>
                <a:cs typeface="Arial"/>
              </a:rPr>
              <a:t>5</a:t>
            </a:r>
            <a:r>
              <a:rPr sz="1050" spc="-200" dirty="0">
                <a:solidFill>
                  <a:srgbClr val="DFFF00"/>
                </a:solidFill>
                <a:latin typeface="Arial"/>
                <a:cs typeface="Arial"/>
              </a:rPr>
              <a:t>1</a:t>
            </a:r>
            <a:r>
              <a:rPr sz="1575" spc="-300" baseline="15873" dirty="0">
                <a:solidFill>
                  <a:srgbClr val="DFFF00"/>
                </a:solidFill>
                <a:latin typeface="Arial"/>
                <a:cs typeface="Arial"/>
              </a:rPr>
              <a:t>1	</a:t>
            </a:r>
            <a:r>
              <a:rPr sz="1575" spc="-135" baseline="-7936" dirty="0">
                <a:solidFill>
                  <a:srgbClr val="FF0018"/>
                </a:solidFill>
                <a:latin typeface="Arial"/>
                <a:cs typeface="Arial"/>
              </a:rPr>
              <a:t>5</a:t>
            </a:r>
            <a:r>
              <a:rPr sz="1575" spc="-135" baseline="2645" dirty="0">
                <a:solidFill>
                  <a:srgbClr val="DFFF00"/>
                </a:solidFill>
                <a:latin typeface="Arial"/>
                <a:cs typeface="Arial"/>
              </a:rPr>
              <a:t>1</a:t>
            </a:r>
            <a:endParaRPr sz="1575" baseline="2645">
              <a:latin typeface="Arial"/>
              <a:cs typeface="Arial"/>
            </a:endParaRPr>
          </a:p>
          <a:p>
            <a:pPr marL="50800">
              <a:lnSpc>
                <a:spcPts val="1225"/>
              </a:lnSpc>
              <a:tabLst>
                <a:tab pos="323850" algn="l"/>
              </a:tabLst>
            </a:pPr>
            <a:r>
              <a:rPr sz="1575" spc="-307" baseline="-7936" dirty="0">
                <a:solidFill>
                  <a:srgbClr val="FF0018"/>
                </a:solidFill>
                <a:latin typeface="Arial"/>
                <a:cs typeface="Arial"/>
              </a:rPr>
              <a:t>5</a:t>
            </a:r>
            <a:r>
              <a:rPr sz="1050" spc="-204" dirty="0">
                <a:solidFill>
                  <a:srgbClr val="00FF58"/>
                </a:solidFill>
                <a:latin typeface="Arial"/>
                <a:cs typeface="Arial"/>
              </a:rPr>
              <a:t>2	</a:t>
            </a:r>
            <a:r>
              <a:rPr sz="1575" spc="15" baseline="-29100" dirty="0">
                <a:solidFill>
                  <a:srgbClr val="DFFF00"/>
                </a:solidFill>
                <a:latin typeface="Arial"/>
                <a:cs typeface="Arial"/>
              </a:rPr>
              <a:t>1</a:t>
            </a:r>
            <a:endParaRPr sz="1575" baseline="-29100">
              <a:latin typeface="Arial"/>
              <a:cs typeface="Arial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2397333" y="4199143"/>
            <a:ext cx="958850" cy="1898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1575" spc="-450" baseline="-13227" dirty="0">
                <a:solidFill>
                  <a:srgbClr val="DFFF00"/>
                </a:solidFill>
                <a:latin typeface="Arial"/>
                <a:cs typeface="Arial"/>
              </a:rPr>
              <a:t>1</a:t>
            </a:r>
            <a:r>
              <a:rPr sz="1575" spc="-450" baseline="7936" dirty="0">
                <a:solidFill>
                  <a:srgbClr val="DFFF00"/>
                </a:solidFill>
                <a:latin typeface="Arial"/>
                <a:cs typeface="Arial"/>
              </a:rPr>
              <a:t>1</a:t>
            </a:r>
            <a:r>
              <a:rPr sz="1050" spc="-300" dirty="0">
                <a:solidFill>
                  <a:srgbClr val="AF00FF"/>
                </a:solidFill>
                <a:latin typeface="Arial"/>
                <a:cs typeface="Arial"/>
              </a:rPr>
              <a:t>4</a:t>
            </a:r>
            <a:r>
              <a:rPr sz="1575" spc="-450" baseline="5291" dirty="0">
                <a:solidFill>
                  <a:srgbClr val="00FF58"/>
                </a:solidFill>
                <a:latin typeface="Arial"/>
                <a:cs typeface="Arial"/>
              </a:rPr>
              <a:t>2</a:t>
            </a:r>
            <a:r>
              <a:rPr sz="1575" spc="-450" baseline="-2645" dirty="0">
                <a:solidFill>
                  <a:srgbClr val="00FF58"/>
                </a:solidFill>
                <a:latin typeface="Arial"/>
                <a:cs typeface="Arial"/>
              </a:rPr>
              <a:t>2</a:t>
            </a:r>
            <a:r>
              <a:rPr sz="1050" spc="-300" dirty="0">
                <a:solidFill>
                  <a:srgbClr val="0087FF"/>
                </a:solidFill>
                <a:latin typeface="Arial"/>
                <a:cs typeface="Arial"/>
              </a:rPr>
              <a:t>3</a:t>
            </a:r>
            <a:r>
              <a:rPr sz="1575" spc="-450" baseline="-13227" dirty="0">
                <a:solidFill>
                  <a:srgbClr val="AF00FF"/>
                </a:solidFill>
                <a:latin typeface="Arial"/>
                <a:cs typeface="Arial"/>
              </a:rPr>
              <a:t>4</a:t>
            </a:r>
            <a:r>
              <a:rPr sz="1575" spc="-450" baseline="-5291" dirty="0">
                <a:solidFill>
                  <a:srgbClr val="0087FF"/>
                </a:solidFill>
                <a:latin typeface="Arial"/>
                <a:cs typeface="Arial"/>
              </a:rPr>
              <a:t>3</a:t>
            </a:r>
            <a:r>
              <a:rPr sz="1575" spc="-450" baseline="-7936" dirty="0">
                <a:solidFill>
                  <a:srgbClr val="AF00FF"/>
                </a:solidFill>
                <a:latin typeface="Arial"/>
                <a:cs typeface="Arial"/>
              </a:rPr>
              <a:t>4</a:t>
            </a:r>
            <a:r>
              <a:rPr sz="1575" spc="-450" baseline="13227" dirty="0">
                <a:solidFill>
                  <a:srgbClr val="00FF58"/>
                </a:solidFill>
                <a:latin typeface="Arial"/>
                <a:cs typeface="Arial"/>
              </a:rPr>
              <a:t>2</a:t>
            </a:r>
            <a:r>
              <a:rPr sz="1575" spc="-450" baseline="-13227" dirty="0">
                <a:solidFill>
                  <a:srgbClr val="0087FF"/>
                </a:solidFill>
                <a:latin typeface="Arial"/>
                <a:cs typeface="Arial"/>
              </a:rPr>
              <a:t>3</a:t>
            </a:r>
            <a:r>
              <a:rPr sz="1575" spc="-450" baseline="2645" dirty="0">
                <a:solidFill>
                  <a:srgbClr val="DFFF00"/>
                </a:solidFill>
                <a:latin typeface="Arial"/>
                <a:cs typeface="Arial"/>
              </a:rPr>
              <a:t>1</a:t>
            </a:r>
            <a:r>
              <a:rPr sz="1050" spc="-300" dirty="0">
                <a:solidFill>
                  <a:srgbClr val="AF00FF"/>
                </a:solidFill>
                <a:latin typeface="Arial"/>
                <a:cs typeface="Arial"/>
              </a:rPr>
              <a:t>4</a:t>
            </a:r>
            <a:r>
              <a:rPr sz="1575" spc="-450" baseline="-5291" dirty="0">
                <a:solidFill>
                  <a:srgbClr val="DFFF00"/>
                </a:solidFill>
                <a:latin typeface="Arial"/>
                <a:cs typeface="Arial"/>
              </a:rPr>
              <a:t>1</a:t>
            </a:r>
            <a:r>
              <a:rPr sz="1575" spc="-450" baseline="21164" dirty="0">
                <a:solidFill>
                  <a:srgbClr val="00FF58"/>
                </a:solidFill>
                <a:latin typeface="Arial"/>
                <a:cs typeface="Arial"/>
              </a:rPr>
              <a:t>2</a:t>
            </a:r>
            <a:r>
              <a:rPr sz="1575" spc="-450" baseline="18518" dirty="0">
                <a:solidFill>
                  <a:srgbClr val="AF00FF"/>
                </a:solidFill>
                <a:latin typeface="Arial"/>
                <a:cs typeface="Arial"/>
              </a:rPr>
              <a:t>4</a:t>
            </a:r>
            <a:r>
              <a:rPr sz="1575" spc="-450" baseline="7936" dirty="0">
                <a:solidFill>
                  <a:srgbClr val="DFFF00"/>
                </a:solidFill>
                <a:latin typeface="Arial"/>
                <a:cs typeface="Arial"/>
              </a:rPr>
              <a:t>1</a:t>
            </a:r>
            <a:r>
              <a:rPr sz="1575" spc="-450" baseline="18518" dirty="0">
                <a:solidFill>
                  <a:srgbClr val="0087FF"/>
                </a:solidFill>
                <a:latin typeface="Arial"/>
                <a:cs typeface="Arial"/>
              </a:rPr>
              <a:t>3</a:t>
            </a:r>
            <a:r>
              <a:rPr sz="1050" spc="-300" dirty="0">
                <a:solidFill>
                  <a:srgbClr val="FF0018"/>
                </a:solidFill>
                <a:latin typeface="Arial"/>
                <a:cs typeface="Arial"/>
              </a:rPr>
              <a:t>5</a:t>
            </a:r>
            <a:r>
              <a:rPr sz="1575" spc="-450" baseline="-7936" dirty="0">
                <a:solidFill>
                  <a:srgbClr val="AF00FF"/>
                </a:solidFill>
                <a:latin typeface="Arial"/>
                <a:cs typeface="Arial"/>
              </a:rPr>
              <a:t>4</a:t>
            </a:r>
            <a:r>
              <a:rPr sz="1575" spc="-450" baseline="21164" dirty="0">
                <a:solidFill>
                  <a:srgbClr val="DFFF00"/>
                </a:solidFill>
                <a:latin typeface="Arial"/>
                <a:cs typeface="Arial"/>
              </a:rPr>
              <a:t>1</a:t>
            </a:r>
            <a:r>
              <a:rPr sz="1575" spc="-450" baseline="13227" dirty="0">
                <a:solidFill>
                  <a:srgbClr val="FF0018"/>
                </a:solidFill>
                <a:latin typeface="Arial"/>
                <a:cs typeface="Arial"/>
              </a:rPr>
              <a:t>5</a:t>
            </a:r>
            <a:r>
              <a:rPr sz="1050" spc="-300" dirty="0">
                <a:solidFill>
                  <a:srgbClr val="00FF58"/>
                </a:solidFill>
                <a:latin typeface="Arial"/>
                <a:cs typeface="Arial"/>
              </a:rPr>
              <a:t>2</a:t>
            </a:r>
            <a:r>
              <a:rPr sz="1575" spc="-450" baseline="-2645" dirty="0">
                <a:solidFill>
                  <a:srgbClr val="FF0018"/>
                </a:solidFill>
                <a:latin typeface="Arial"/>
                <a:cs typeface="Arial"/>
              </a:rPr>
              <a:t>5</a:t>
            </a:r>
            <a:endParaRPr sz="1575" baseline="-2645">
              <a:latin typeface="Arial"/>
              <a:cs typeface="Arial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2721203" y="3867629"/>
            <a:ext cx="332105" cy="1898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1575" spc="15" baseline="2645" dirty="0">
                <a:solidFill>
                  <a:srgbClr val="00FF58"/>
                </a:solidFill>
                <a:latin typeface="Arial"/>
                <a:cs typeface="Arial"/>
              </a:rPr>
              <a:t>2</a:t>
            </a:r>
            <a:r>
              <a:rPr sz="1575" spc="-270" baseline="2645" dirty="0">
                <a:solidFill>
                  <a:srgbClr val="00FF58"/>
                </a:solidFill>
                <a:latin typeface="Arial"/>
                <a:cs typeface="Arial"/>
              </a:rPr>
              <a:t> </a:t>
            </a:r>
            <a:r>
              <a:rPr sz="1575" spc="-247" baseline="5291" dirty="0">
                <a:solidFill>
                  <a:srgbClr val="DFFF00"/>
                </a:solidFill>
                <a:latin typeface="Arial"/>
                <a:cs typeface="Arial"/>
              </a:rPr>
              <a:t>1</a:t>
            </a:r>
            <a:r>
              <a:rPr sz="1575" spc="-247" baseline="-23809" dirty="0">
                <a:solidFill>
                  <a:srgbClr val="0087FF"/>
                </a:solidFill>
                <a:latin typeface="Arial"/>
                <a:cs typeface="Arial"/>
              </a:rPr>
              <a:t>3</a:t>
            </a:r>
            <a:r>
              <a:rPr sz="1050" spc="-165" dirty="0">
                <a:solidFill>
                  <a:srgbClr val="AF00FF"/>
                </a:solidFill>
                <a:latin typeface="Arial"/>
                <a:cs typeface="Arial"/>
              </a:rPr>
              <a:t>4</a:t>
            </a:r>
            <a:endParaRPr sz="1050">
              <a:latin typeface="Arial"/>
              <a:cs typeface="Arial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2764647" y="3810470"/>
            <a:ext cx="260985" cy="1898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1575" spc="-345" baseline="15873" dirty="0">
                <a:solidFill>
                  <a:srgbClr val="00FF58"/>
                </a:solidFill>
                <a:latin typeface="Arial"/>
                <a:cs typeface="Arial"/>
              </a:rPr>
              <a:t>2</a:t>
            </a:r>
            <a:r>
              <a:rPr sz="1050" spc="-229" dirty="0">
                <a:solidFill>
                  <a:srgbClr val="0087FF"/>
                </a:solidFill>
                <a:latin typeface="Arial"/>
                <a:cs typeface="Arial"/>
              </a:rPr>
              <a:t>3</a:t>
            </a:r>
            <a:r>
              <a:rPr sz="1050" spc="-185" dirty="0">
                <a:solidFill>
                  <a:srgbClr val="0087FF"/>
                </a:solidFill>
                <a:latin typeface="Arial"/>
                <a:cs typeface="Arial"/>
              </a:rPr>
              <a:t> </a:t>
            </a:r>
            <a:r>
              <a:rPr sz="1050" spc="10" dirty="0">
                <a:solidFill>
                  <a:srgbClr val="DFFF00"/>
                </a:solidFill>
                <a:latin typeface="Arial"/>
                <a:cs typeface="Arial"/>
              </a:rPr>
              <a:t>1</a:t>
            </a:r>
            <a:endParaRPr sz="1050">
              <a:latin typeface="Arial"/>
              <a:cs typeface="Arial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2685389" y="3961355"/>
            <a:ext cx="497840" cy="1898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1575" spc="-382" baseline="-13227" dirty="0">
                <a:solidFill>
                  <a:srgbClr val="0087FF"/>
                </a:solidFill>
                <a:latin typeface="Arial"/>
                <a:cs typeface="Arial"/>
              </a:rPr>
              <a:t>3</a:t>
            </a:r>
            <a:r>
              <a:rPr sz="1050" spc="-254" dirty="0">
                <a:solidFill>
                  <a:srgbClr val="00FF58"/>
                </a:solidFill>
                <a:latin typeface="Arial"/>
                <a:cs typeface="Arial"/>
              </a:rPr>
              <a:t>2</a:t>
            </a:r>
            <a:r>
              <a:rPr sz="1575" spc="-382" baseline="-5291" dirty="0">
                <a:solidFill>
                  <a:srgbClr val="0087FF"/>
                </a:solidFill>
                <a:latin typeface="Arial"/>
                <a:cs typeface="Arial"/>
              </a:rPr>
              <a:t>3</a:t>
            </a:r>
            <a:r>
              <a:rPr sz="1050" spc="-254" dirty="0">
                <a:solidFill>
                  <a:srgbClr val="0087FF"/>
                </a:solidFill>
                <a:latin typeface="Arial"/>
                <a:cs typeface="Arial"/>
              </a:rPr>
              <a:t>3</a:t>
            </a:r>
            <a:r>
              <a:rPr sz="1575" spc="-382" baseline="-13227" dirty="0">
                <a:solidFill>
                  <a:srgbClr val="DFFF00"/>
                </a:solidFill>
                <a:latin typeface="Arial"/>
                <a:cs typeface="Arial"/>
              </a:rPr>
              <a:t>1</a:t>
            </a:r>
            <a:r>
              <a:rPr sz="1575" spc="-382" baseline="-29100" dirty="0">
                <a:solidFill>
                  <a:srgbClr val="DFFF00"/>
                </a:solidFill>
                <a:latin typeface="Arial"/>
                <a:cs typeface="Arial"/>
              </a:rPr>
              <a:t>1</a:t>
            </a:r>
            <a:r>
              <a:rPr sz="1050" spc="-254" dirty="0">
                <a:solidFill>
                  <a:srgbClr val="0087FF"/>
                </a:solidFill>
                <a:latin typeface="Arial"/>
                <a:cs typeface="Arial"/>
              </a:rPr>
              <a:t>3</a:t>
            </a:r>
            <a:r>
              <a:rPr sz="1575" b="1" spc="-382" baseline="-23809" dirty="0">
                <a:solidFill>
                  <a:srgbClr val="AF00FF"/>
                </a:solidFill>
                <a:latin typeface="Arial"/>
                <a:cs typeface="Arial"/>
              </a:rPr>
              <a:t>4</a:t>
            </a:r>
            <a:r>
              <a:rPr sz="1575" spc="-382" baseline="-7936" dirty="0">
                <a:solidFill>
                  <a:srgbClr val="FF0018"/>
                </a:solidFill>
                <a:latin typeface="Arial"/>
                <a:cs typeface="Arial"/>
              </a:rPr>
              <a:t>5</a:t>
            </a:r>
            <a:r>
              <a:rPr sz="1575" spc="-382" baseline="-29100" dirty="0">
                <a:solidFill>
                  <a:srgbClr val="AF00FF"/>
                </a:solidFill>
                <a:latin typeface="Arial"/>
                <a:cs typeface="Arial"/>
              </a:rPr>
              <a:t>4</a:t>
            </a:r>
            <a:endParaRPr sz="1575" baseline="-29100">
              <a:latin typeface="Arial"/>
              <a:cs typeface="Arial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2692240" y="4119871"/>
            <a:ext cx="642620" cy="1898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1050" spc="-90" dirty="0">
                <a:solidFill>
                  <a:srgbClr val="0087FF"/>
                </a:solidFill>
                <a:latin typeface="Arial"/>
                <a:cs typeface="Arial"/>
              </a:rPr>
              <a:t>3</a:t>
            </a:r>
            <a:r>
              <a:rPr sz="1575" spc="-135" baseline="26455" dirty="0">
                <a:solidFill>
                  <a:srgbClr val="00FF58"/>
                </a:solidFill>
                <a:latin typeface="Arial"/>
                <a:cs typeface="Arial"/>
              </a:rPr>
              <a:t>2 </a:t>
            </a:r>
            <a:r>
              <a:rPr sz="1575" spc="-179" baseline="-5291" dirty="0">
                <a:solidFill>
                  <a:srgbClr val="AF00FF"/>
                </a:solidFill>
                <a:latin typeface="Arial"/>
                <a:cs typeface="Arial"/>
              </a:rPr>
              <a:t>4</a:t>
            </a:r>
            <a:r>
              <a:rPr sz="1575" spc="-179" baseline="21164" dirty="0">
                <a:solidFill>
                  <a:srgbClr val="00FF58"/>
                </a:solidFill>
                <a:latin typeface="Arial"/>
                <a:cs typeface="Arial"/>
              </a:rPr>
              <a:t>2</a:t>
            </a:r>
            <a:r>
              <a:rPr sz="1575" spc="7" baseline="21164" dirty="0">
                <a:solidFill>
                  <a:srgbClr val="00FF58"/>
                </a:solidFill>
                <a:latin typeface="Arial"/>
                <a:cs typeface="Arial"/>
              </a:rPr>
              <a:t> </a:t>
            </a:r>
            <a:r>
              <a:rPr sz="1575" spc="15" baseline="2645" dirty="0">
                <a:solidFill>
                  <a:srgbClr val="DFFF00"/>
                </a:solidFill>
                <a:latin typeface="Arial"/>
                <a:cs typeface="Arial"/>
              </a:rPr>
              <a:t>1</a:t>
            </a:r>
            <a:r>
              <a:rPr sz="1575" spc="15" baseline="15873" dirty="0">
                <a:solidFill>
                  <a:srgbClr val="FF0018"/>
                </a:solidFill>
                <a:latin typeface="Arial"/>
                <a:cs typeface="Arial"/>
              </a:rPr>
              <a:t>5</a:t>
            </a:r>
            <a:r>
              <a:rPr sz="1575" spc="15" baseline="-2645" dirty="0">
                <a:solidFill>
                  <a:srgbClr val="FF0018"/>
                </a:solidFill>
                <a:latin typeface="Arial"/>
                <a:cs typeface="Arial"/>
              </a:rPr>
              <a:t>5</a:t>
            </a:r>
            <a:endParaRPr sz="1575" baseline="-2645">
              <a:latin typeface="Arial"/>
              <a:cs typeface="Arial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2271776" y="6140613"/>
            <a:ext cx="278765" cy="1377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700" spc="15" dirty="0">
                <a:latin typeface="Arial"/>
                <a:cs typeface="Arial"/>
              </a:rPr>
              <a:t>axis</a:t>
            </a:r>
            <a:r>
              <a:rPr sz="700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1</a:t>
            </a:r>
            <a:endParaRPr sz="700">
              <a:latin typeface="Arial"/>
              <a:cs typeface="Arial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3826255" y="5967636"/>
            <a:ext cx="279400" cy="1377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700" spc="20" dirty="0">
                <a:latin typeface="Arial"/>
                <a:cs typeface="Arial"/>
              </a:rPr>
              <a:t>axis</a:t>
            </a:r>
            <a:r>
              <a:rPr sz="700" spc="-10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2</a:t>
            </a:r>
            <a:endParaRPr sz="700">
              <a:latin typeface="Arial"/>
              <a:cs typeface="Arial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877198" y="4751894"/>
            <a:ext cx="130175" cy="279400"/>
          </a:xfrm>
          <a:prstGeom prst="rect">
            <a:avLst/>
          </a:prstGeom>
        </p:spPr>
        <p:txBody>
          <a:bodyPr vert="vert270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z="700" spc="20" dirty="0">
                <a:latin typeface="Arial"/>
                <a:cs typeface="Arial"/>
              </a:rPr>
              <a:t>axis</a:t>
            </a:r>
            <a:r>
              <a:rPr sz="700" spc="-10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3</a:t>
            </a:r>
            <a:endParaRPr sz="700">
              <a:latin typeface="Arial"/>
              <a:cs typeface="Arial"/>
            </a:endParaRPr>
          </a:p>
        </p:txBody>
      </p:sp>
      <p:sp>
        <p:nvSpPr>
          <p:cNvPr id="97" name="object 97"/>
          <p:cNvSpPr/>
          <p:nvPr/>
        </p:nvSpPr>
        <p:spPr>
          <a:xfrm>
            <a:off x="1211580" y="5580126"/>
            <a:ext cx="2009139" cy="374650"/>
          </a:xfrm>
          <a:custGeom>
            <a:avLst/>
            <a:gdLst/>
            <a:ahLst/>
            <a:cxnLst/>
            <a:rect l="l" t="t" r="r" b="b"/>
            <a:pathLst>
              <a:path w="2009139" h="374650">
                <a:moveTo>
                  <a:pt x="0" y="0"/>
                </a:moveTo>
                <a:lnTo>
                  <a:pt x="2008632" y="374141"/>
                </a:lnTo>
              </a:path>
            </a:pathLst>
          </a:custGeom>
          <a:ln w="7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1211580" y="3499865"/>
            <a:ext cx="3116580" cy="1057910"/>
          </a:xfrm>
          <a:custGeom>
            <a:avLst/>
            <a:gdLst/>
            <a:ahLst/>
            <a:cxnLst/>
            <a:rect l="l" t="t" r="r" b="b"/>
            <a:pathLst>
              <a:path w="3116579" h="1057910">
                <a:moveTo>
                  <a:pt x="0" y="676656"/>
                </a:moveTo>
                <a:lnTo>
                  <a:pt x="2008631" y="1057656"/>
                </a:lnTo>
              </a:path>
              <a:path w="3116579" h="1057910">
                <a:moveTo>
                  <a:pt x="0" y="676656"/>
                </a:moveTo>
                <a:lnTo>
                  <a:pt x="1108709" y="0"/>
                </a:lnTo>
              </a:path>
              <a:path w="3116579" h="1057910">
                <a:moveTo>
                  <a:pt x="2008631" y="1057656"/>
                </a:moveTo>
                <a:lnTo>
                  <a:pt x="3116579" y="374142"/>
                </a:lnTo>
              </a:path>
            </a:pathLst>
          </a:custGeom>
          <a:ln w="7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1211580" y="4176521"/>
            <a:ext cx="0" cy="1403985"/>
          </a:xfrm>
          <a:custGeom>
            <a:avLst/>
            <a:gdLst/>
            <a:ahLst/>
            <a:cxnLst/>
            <a:rect l="l" t="t" r="r" b="b"/>
            <a:pathLst>
              <a:path h="1403985">
                <a:moveTo>
                  <a:pt x="0" y="1403603"/>
                </a:moveTo>
                <a:lnTo>
                  <a:pt x="0" y="0"/>
                </a:lnTo>
              </a:path>
            </a:pathLst>
          </a:custGeom>
          <a:ln w="7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3220211" y="4557521"/>
            <a:ext cx="0" cy="1397000"/>
          </a:xfrm>
          <a:custGeom>
            <a:avLst/>
            <a:gdLst/>
            <a:ahLst/>
            <a:cxnLst/>
            <a:rect l="l" t="t" r="r" b="b"/>
            <a:pathLst>
              <a:path h="1397000">
                <a:moveTo>
                  <a:pt x="0" y="1396745"/>
                </a:moveTo>
                <a:lnTo>
                  <a:pt x="0" y="0"/>
                </a:lnTo>
              </a:path>
            </a:pathLst>
          </a:custGeom>
          <a:ln w="7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5318759" y="3499865"/>
            <a:ext cx="3116580" cy="2454910"/>
          </a:xfrm>
          <a:custGeom>
            <a:avLst/>
            <a:gdLst/>
            <a:ahLst/>
            <a:cxnLst/>
            <a:rect l="l" t="t" r="r" b="b"/>
            <a:pathLst>
              <a:path w="3116579" h="2454910">
                <a:moveTo>
                  <a:pt x="1137665" y="1324356"/>
                </a:moveTo>
                <a:lnTo>
                  <a:pt x="3116580" y="1734312"/>
                </a:lnTo>
              </a:path>
              <a:path w="3116579" h="2454910">
                <a:moveTo>
                  <a:pt x="0" y="2043684"/>
                </a:moveTo>
                <a:lnTo>
                  <a:pt x="1137665" y="1324356"/>
                </a:lnTo>
              </a:path>
              <a:path w="3116579" h="2454910">
                <a:moveTo>
                  <a:pt x="1979675" y="2454402"/>
                </a:moveTo>
                <a:lnTo>
                  <a:pt x="3116580" y="1734312"/>
                </a:lnTo>
              </a:path>
              <a:path w="3116579" h="2454910">
                <a:moveTo>
                  <a:pt x="1137665" y="0"/>
                </a:moveTo>
                <a:lnTo>
                  <a:pt x="3116580" y="409956"/>
                </a:lnTo>
              </a:path>
              <a:path w="3116579" h="2454910">
                <a:moveTo>
                  <a:pt x="1137665" y="1324356"/>
                </a:moveTo>
                <a:lnTo>
                  <a:pt x="1137665" y="0"/>
                </a:lnTo>
              </a:path>
              <a:path w="3116579" h="2454910">
                <a:moveTo>
                  <a:pt x="3116580" y="1734312"/>
                </a:moveTo>
                <a:lnTo>
                  <a:pt x="3116580" y="409956"/>
                </a:lnTo>
              </a:path>
              <a:path w="3116579" h="2454910">
                <a:moveTo>
                  <a:pt x="0" y="2043684"/>
                </a:moveTo>
                <a:lnTo>
                  <a:pt x="1979675" y="2454402"/>
                </a:lnTo>
                <a:lnTo>
                  <a:pt x="3116580" y="1734312"/>
                </a:lnTo>
              </a:path>
              <a:path w="3116579" h="2454910">
                <a:moveTo>
                  <a:pt x="0" y="2043684"/>
                </a:moveTo>
                <a:lnTo>
                  <a:pt x="0" y="719328"/>
                </a:lnTo>
              </a:path>
              <a:path w="3116579" h="2454910">
                <a:moveTo>
                  <a:pt x="331470" y="2108454"/>
                </a:moveTo>
                <a:lnTo>
                  <a:pt x="288036" y="2137410"/>
                </a:lnTo>
              </a:path>
            </a:pathLst>
          </a:custGeom>
          <a:ln w="7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 txBox="1"/>
          <p:nvPr/>
        </p:nvSpPr>
        <p:spPr>
          <a:xfrm>
            <a:off x="5363971" y="5629311"/>
            <a:ext cx="236220" cy="1377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700" spc="5" dirty="0">
                <a:latin typeface="Arial"/>
                <a:cs typeface="Arial"/>
              </a:rPr>
              <a:t>-1.96</a:t>
            </a:r>
            <a:endParaRPr sz="700">
              <a:latin typeface="Arial"/>
              <a:cs typeface="Arial"/>
            </a:endParaRPr>
          </a:p>
        </p:txBody>
      </p:sp>
      <p:sp>
        <p:nvSpPr>
          <p:cNvPr id="103" name="object 103"/>
          <p:cNvSpPr/>
          <p:nvPr/>
        </p:nvSpPr>
        <p:spPr>
          <a:xfrm>
            <a:off x="5945123" y="5680709"/>
            <a:ext cx="43815" cy="29209"/>
          </a:xfrm>
          <a:custGeom>
            <a:avLst/>
            <a:gdLst/>
            <a:ahLst/>
            <a:cxnLst/>
            <a:rect l="l" t="t" r="r" b="b"/>
            <a:pathLst>
              <a:path w="43814" h="29210">
                <a:moveTo>
                  <a:pt x="43434" y="0"/>
                </a:moveTo>
                <a:lnTo>
                  <a:pt x="0" y="28955"/>
                </a:lnTo>
              </a:path>
            </a:pathLst>
          </a:custGeom>
          <a:ln w="7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 txBox="1"/>
          <p:nvPr/>
        </p:nvSpPr>
        <p:spPr>
          <a:xfrm>
            <a:off x="5702300" y="5700940"/>
            <a:ext cx="236220" cy="1377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700" spc="5" dirty="0">
                <a:latin typeface="Arial"/>
                <a:cs typeface="Arial"/>
              </a:rPr>
              <a:t>-1.94</a:t>
            </a:r>
            <a:endParaRPr sz="700">
              <a:latin typeface="Arial"/>
              <a:cs typeface="Arial"/>
            </a:endParaRPr>
          </a:p>
        </p:txBody>
      </p:sp>
      <p:sp>
        <p:nvSpPr>
          <p:cNvPr id="105" name="object 105"/>
          <p:cNvSpPr/>
          <p:nvPr/>
        </p:nvSpPr>
        <p:spPr>
          <a:xfrm>
            <a:off x="6283452" y="5752338"/>
            <a:ext cx="43815" cy="29209"/>
          </a:xfrm>
          <a:custGeom>
            <a:avLst/>
            <a:gdLst/>
            <a:ahLst/>
            <a:cxnLst/>
            <a:rect l="l" t="t" r="r" b="b"/>
            <a:pathLst>
              <a:path w="43814" h="29210">
                <a:moveTo>
                  <a:pt x="43433" y="0"/>
                </a:moveTo>
                <a:lnTo>
                  <a:pt x="0" y="28956"/>
                </a:lnTo>
              </a:path>
            </a:pathLst>
          </a:custGeom>
          <a:ln w="7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 txBox="1"/>
          <p:nvPr/>
        </p:nvSpPr>
        <p:spPr>
          <a:xfrm>
            <a:off x="6040628" y="5773329"/>
            <a:ext cx="236220" cy="1377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700" spc="5" dirty="0">
                <a:latin typeface="Arial"/>
                <a:cs typeface="Arial"/>
              </a:rPr>
              <a:t>-1.92</a:t>
            </a:r>
            <a:endParaRPr sz="700">
              <a:latin typeface="Arial"/>
              <a:cs typeface="Arial"/>
            </a:endParaRPr>
          </a:p>
        </p:txBody>
      </p:sp>
      <p:sp>
        <p:nvSpPr>
          <p:cNvPr id="107" name="object 107"/>
          <p:cNvSpPr/>
          <p:nvPr/>
        </p:nvSpPr>
        <p:spPr>
          <a:xfrm>
            <a:off x="6621780" y="5824728"/>
            <a:ext cx="43815" cy="21590"/>
          </a:xfrm>
          <a:custGeom>
            <a:avLst/>
            <a:gdLst/>
            <a:ahLst/>
            <a:cxnLst/>
            <a:rect l="l" t="t" r="r" b="b"/>
            <a:pathLst>
              <a:path w="43815" h="21589">
                <a:moveTo>
                  <a:pt x="43434" y="0"/>
                </a:moveTo>
                <a:lnTo>
                  <a:pt x="0" y="21336"/>
                </a:lnTo>
              </a:path>
            </a:pathLst>
          </a:custGeom>
          <a:ln w="7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 txBox="1"/>
          <p:nvPr/>
        </p:nvSpPr>
        <p:spPr>
          <a:xfrm>
            <a:off x="6421628" y="5838099"/>
            <a:ext cx="186055" cy="1377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700" spc="-5" dirty="0">
                <a:latin typeface="Arial"/>
                <a:cs typeface="Arial"/>
              </a:rPr>
              <a:t>-1</a:t>
            </a:r>
            <a:r>
              <a:rPr sz="700" spc="30" dirty="0">
                <a:latin typeface="Arial"/>
                <a:cs typeface="Arial"/>
              </a:rPr>
              <a:t>.</a:t>
            </a:r>
            <a:r>
              <a:rPr sz="700" spc="20" dirty="0">
                <a:latin typeface="Arial"/>
                <a:cs typeface="Arial"/>
              </a:rPr>
              <a:t>9</a:t>
            </a:r>
            <a:endParaRPr sz="700">
              <a:latin typeface="Arial"/>
              <a:cs typeface="Arial"/>
            </a:endParaRPr>
          </a:p>
        </p:txBody>
      </p:sp>
      <p:sp>
        <p:nvSpPr>
          <p:cNvPr id="109" name="object 109"/>
          <p:cNvSpPr/>
          <p:nvPr/>
        </p:nvSpPr>
        <p:spPr>
          <a:xfrm>
            <a:off x="6953250" y="5889497"/>
            <a:ext cx="43180" cy="28575"/>
          </a:xfrm>
          <a:custGeom>
            <a:avLst/>
            <a:gdLst/>
            <a:ahLst/>
            <a:cxnLst/>
            <a:rect l="l" t="t" r="r" b="b"/>
            <a:pathLst>
              <a:path w="43179" h="28575">
                <a:moveTo>
                  <a:pt x="42672" y="0"/>
                </a:moveTo>
                <a:lnTo>
                  <a:pt x="0" y="28193"/>
                </a:lnTo>
              </a:path>
            </a:pathLst>
          </a:custGeom>
          <a:ln w="7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 txBox="1"/>
          <p:nvPr/>
        </p:nvSpPr>
        <p:spPr>
          <a:xfrm>
            <a:off x="6709664" y="5909727"/>
            <a:ext cx="236220" cy="1377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700" spc="5" dirty="0">
                <a:latin typeface="Arial"/>
                <a:cs typeface="Arial"/>
              </a:rPr>
              <a:t>-1.88</a:t>
            </a:r>
            <a:endParaRPr sz="700">
              <a:latin typeface="Arial"/>
              <a:cs typeface="Arial"/>
            </a:endParaRPr>
          </a:p>
        </p:txBody>
      </p:sp>
      <p:sp>
        <p:nvSpPr>
          <p:cNvPr id="111" name="object 111"/>
          <p:cNvSpPr/>
          <p:nvPr/>
        </p:nvSpPr>
        <p:spPr>
          <a:xfrm>
            <a:off x="7392161" y="5896355"/>
            <a:ext cx="50800" cy="7620"/>
          </a:xfrm>
          <a:custGeom>
            <a:avLst/>
            <a:gdLst/>
            <a:ahLst/>
            <a:cxnLst/>
            <a:rect l="l" t="t" r="r" b="b"/>
            <a:pathLst>
              <a:path w="50800" h="7620">
                <a:moveTo>
                  <a:pt x="0" y="0"/>
                </a:moveTo>
                <a:lnTo>
                  <a:pt x="50292" y="7620"/>
                </a:lnTo>
              </a:path>
            </a:pathLst>
          </a:custGeom>
          <a:ln w="7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 txBox="1"/>
          <p:nvPr/>
        </p:nvSpPr>
        <p:spPr>
          <a:xfrm>
            <a:off x="7458709" y="5888391"/>
            <a:ext cx="156845" cy="1377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700" spc="5" dirty="0">
                <a:latin typeface="Arial"/>
                <a:cs typeface="Arial"/>
              </a:rPr>
              <a:t>0</a:t>
            </a:r>
            <a:r>
              <a:rPr sz="700" spc="30" dirty="0">
                <a:latin typeface="Arial"/>
                <a:cs typeface="Arial"/>
              </a:rPr>
              <a:t>.</a:t>
            </a:r>
            <a:r>
              <a:rPr sz="700" spc="20" dirty="0">
                <a:latin typeface="Arial"/>
                <a:cs typeface="Arial"/>
              </a:rPr>
              <a:t>3</a:t>
            </a:r>
            <a:endParaRPr sz="700">
              <a:latin typeface="Arial"/>
              <a:cs typeface="Arial"/>
            </a:endParaRPr>
          </a:p>
        </p:txBody>
      </p:sp>
      <p:sp>
        <p:nvSpPr>
          <p:cNvPr id="113" name="object 113"/>
          <p:cNvSpPr/>
          <p:nvPr/>
        </p:nvSpPr>
        <p:spPr>
          <a:xfrm>
            <a:off x="7802118" y="5637276"/>
            <a:ext cx="43815" cy="7620"/>
          </a:xfrm>
          <a:custGeom>
            <a:avLst/>
            <a:gdLst/>
            <a:ahLst/>
            <a:cxnLst/>
            <a:rect l="l" t="t" r="r" b="b"/>
            <a:pathLst>
              <a:path w="43815" h="7620">
                <a:moveTo>
                  <a:pt x="0" y="0"/>
                </a:moveTo>
                <a:lnTo>
                  <a:pt x="43433" y="7620"/>
                </a:lnTo>
              </a:path>
            </a:pathLst>
          </a:custGeom>
          <a:ln w="7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 txBox="1"/>
          <p:nvPr/>
        </p:nvSpPr>
        <p:spPr>
          <a:xfrm>
            <a:off x="7861807" y="5629311"/>
            <a:ext cx="205740" cy="1377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700" spc="5" dirty="0">
                <a:latin typeface="Arial"/>
                <a:cs typeface="Arial"/>
              </a:rPr>
              <a:t>0</a:t>
            </a:r>
            <a:r>
              <a:rPr sz="700" spc="30" dirty="0">
                <a:latin typeface="Arial"/>
                <a:cs typeface="Arial"/>
              </a:rPr>
              <a:t>.</a:t>
            </a:r>
            <a:r>
              <a:rPr sz="700" spc="5" dirty="0">
                <a:latin typeface="Arial"/>
                <a:cs typeface="Arial"/>
              </a:rPr>
              <a:t>35</a:t>
            </a:r>
            <a:endParaRPr sz="700">
              <a:latin typeface="Arial"/>
              <a:cs typeface="Arial"/>
            </a:endParaRPr>
          </a:p>
        </p:txBody>
      </p:sp>
      <p:sp>
        <p:nvSpPr>
          <p:cNvPr id="115" name="object 115"/>
          <p:cNvSpPr/>
          <p:nvPr/>
        </p:nvSpPr>
        <p:spPr>
          <a:xfrm>
            <a:off x="8205216" y="5378196"/>
            <a:ext cx="50800" cy="14604"/>
          </a:xfrm>
          <a:custGeom>
            <a:avLst/>
            <a:gdLst/>
            <a:ahLst/>
            <a:cxnLst/>
            <a:rect l="l" t="t" r="r" b="b"/>
            <a:pathLst>
              <a:path w="50800" h="14604">
                <a:moveTo>
                  <a:pt x="0" y="0"/>
                </a:moveTo>
                <a:lnTo>
                  <a:pt x="50291" y="14477"/>
                </a:lnTo>
              </a:path>
            </a:pathLst>
          </a:custGeom>
          <a:ln w="7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 txBox="1"/>
          <p:nvPr/>
        </p:nvSpPr>
        <p:spPr>
          <a:xfrm>
            <a:off x="8271764" y="5377090"/>
            <a:ext cx="156845" cy="1377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700" spc="5" dirty="0">
                <a:latin typeface="Arial"/>
                <a:cs typeface="Arial"/>
              </a:rPr>
              <a:t>0</a:t>
            </a:r>
            <a:r>
              <a:rPr sz="700" spc="30" dirty="0">
                <a:latin typeface="Arial"/>
                <a:cs typeface="Arial"/>
              </a:rPr>
              <a:t>.</a:t>
            </a:r>
            <a:r>
              <a:rPr sz="700" spc="20" dirty="0">
                <a:latin typeface="Arial"/>
                <a:cs typeface="Arial"/>
              </a:rPr>
              <a:t>4</a:t>
            </a:r>
            <a:endParaRPr sz="700">
              <a:latin typeface="Arial"/>
              <a:cs typeface="Arial"/>
            </a:endParaRPr>
          </a:p>
        </p:txBody>
      </p:sp>
      <p:sp>
        <p:nvSpPr>
          <p:cNvPr id="117" name="object 117"/>
          <p:cNvSpPr/>
          <p:nvPr/>
        </p:nvSpPr>
        <p:spPr>
          <a:xfrm>
            <a:off x="5268467" y="4241291"/>
            <a:ext cx="50800" cy="1151890"/>
          </a:xfrm>
          <a:custGeom>
            <a:avLst/>
            <a:gdLst/>
            <a:ahLst/>
            <a:cxnLst/>
            <a:rect l="l" t="t" r="r" b="b"/>
            <a:pathLst>
              <a:path w="50800" h="1151889">
                <a:moveTo>
                  <a:pt x="50292" y="1151382"/>
                </a:moveTo>
                <a:lnTo>
                  <a:pt x="0" y="1136904"/>
                </a:lnTo>
              </a:path>
              <a:path w="50800" h="1151889">
                <a:moveTo>
                  <a:pt x="50292" y="921258"/>
                </a:moveTo>
                <a:lnTo>
                  <a:pt x="0" y="913638"/>
                </a:lnTo>
              </a:path>
              <a:path w="50800" h="1151889">
                <a:moveTo>
                  <a:pt x="50292" y="690372"/>
                </a:moveTo>
                <a:lnTo>
                  <a:pt x="0" y="683513"/>
                </a:lnTo>
              </a:path>
              <a:path w="50800" h="1151889">
                <a:moveTo>
                  <a:pt x="50292" y="467868"/>
                </a:moveTo>
                <a:lnTo>
                  <a:pt x="0" y="453390"/>
                </a:lnTo>
              </a:path>
              <a:path w="50800" h="1151889">
                <a:moveTo>
                  <a:pt x="50292" y="236982"/>
                </a:moveTo>
                <a:lnTo>
                  <a:pt x="0" y="222504"/>
                </a:lnTo>
              </a:path>
              <a:path w="50800" h="1151889">
                <a:moveTo>
                  <a:pt x="50292" y="6858"/>
                </a:moveTo>
                <a:lnTo>
                  <a:pt x="0" y="0"/>
                </a:lnTo>
              </a:path>
            </a:pathLst>
          </a:custGeom>
          <a:ln w="7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 txBox="1"/>
          <p:nvPr/>
        </p:nvSpPr>
        <p:spPr>
          <a:xfrm>
            <a:off x="5046979" y="5297841"/>
            <a:ext cx="205740" cy="1377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700" spc="5" dirty="0">
                <a:latin typeface="Arial"/>
                <a:cs typeface="Arial"/>
              </a:rPr>
              <a:t>7</a:t>
            </a:r>
            <a:r>
              <a:rPr sz="700" spc="30" dirty="0">
                <a:latin typeface="Arial"/>
                <a:cs typeface="Arial"/>
              </a:rPr>
              <a:t>.</a:t>
            </a:r>
            <a:r>
              <a:rPr sz="700" spc="5" dirty="0">
                <a:latin typeface="Arial"/>
                <a:cs typeface="Arial"/>
              </a:rPr>
              <a:t>32</a:t>
            </a:r>
            <a:endParaRPr sz="700">
              <a:latin typeface="Arial"/>
              <a:cs typeface="Arial"/>
            </a:endParaRPr>
          </a:p>
        </p:txBody>
      </p:sp>
      <p:sp>
        <p:nvSpPr>
          <p:cNvPr id="119" name="object 119"/>
          <p:cNvSpPr txBox="1"/>
          <p:nvPr/>
        </p:nvSpPr>
        <p:spPr>
          <a:xfrm>
            <a:off x="5046979" y="5067717"/>
            <a:ext cx="205740" cy="1377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700" spc="5" dirty="0">
                <a:latin typeface="Arial"/>
                <a:cs typeface="Arial"/>
              </a:rPr>
              <a:t>7</a:t>
            </a:r>
            <a:r>
              <a:rPr sz="700" spc="30" dirty="0">
                <a:latin typeface="Arial"/>
                <a:cs typeface="Arial"/>
              </a:rPr>
              <a:t>.</a:t>
            </a:r>
            <a:r>
              <a:rPr sz="700" spc="5" dirty="0">
                <a:latin typeface="Arial"/>
                <a:cs typeface="Arial"/>
              </a:rPr>
              <a:t>34</a:t>
            </a:r>
            <a:endParaRPr sz="700">
              <a:latin typeface="Arial"/>
              <a:cs typeface="Arial"/>
            </a:endParaRPr>
          </a:p>
        </p:txBody>
      </p:sp>
      <p:sp>
        <p:nvSpPr>
          <p:cNvPr id="120" name="object 120"/>
          <p:cNvSpPr txBox="1"/>
          <p:nvPr/>
        </p:nvSpPr>
        <p:spPr>
          <a:xfrm>
            <a:off x="5046979" y="4837593"/>
            <a:ext cx="205740" cy="1377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700" spc="5" dirty="0">
                <a:latin typeface="Arial"/>
                <a:cs typeface="Arial"/>
              </a:rPr>
              <a:t>7</a:t>
            </a:r>
            <a:r>
              <a:rPr sz="700" spc="30" dirty="0">
                <a:latin typeface="Arial"/>
                <a:cs typeface="Arial"/>
              </a:rPr>
              <a:t>.</a:t>
            </a:r>
            <a:r>
              <a:rPr sz="700" spc="5" dirty="0">
                <a:latin typeface="Arial"/>
                <a:cs typeface="Arial"/>
              </a:rPr>
              <a:t>36</a:t>
            </a:r>
            <a:endParaRPr sz="700">
              <a:latin typeface="Arial"/>
              <a:cs typeface="Arial"/>
            </a:endParaRPr>
          </a:p>
        </p:txBody>
      </p:sp>
      <p:sp>
        <p:nvSpPr>
          <p:cNvPr id="121" name="object 121"/>
          <p:cNvSpPr txBox="1"/>
          <p:nvPr/>
        </p:nvSpPr>
        <p:spPr>
          <a:xfrm>
            <a:off x="5046979" y="4607469"/>
            <a:ext cx="205740" cy="1377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700" spc="5" dirty="0">
                <a:latin typeface="Arial"/>
                <a:cs typeface="Arial"/>
              </a:rPr>
              <a:t>7</a:t>
            </a:r>
            <a:r>
              <a:rPr sz="700" spc="30" dirty="0">
                <a:latin typeface="Arial"/>
                <a:cs typeface="Arial"/>
              </a:rPr>
              <a:t>.</a:t>
            </a:r>
            <a:r>
              <a:rPr sz="700" spc="5" dirty="0">
                <a:latin typeface="Arial"/>
                <a:cs typeface="Arial"/>
              </a:rPr>
              <a:t>38</a:t>
            </a:r>
            <a:endParaRPr sz="700">
              <a:latin typeface="Arial"/>
              <a:cs typeface="Arial"/>
            </a:endParaRPr>
          </a:p>
        </p:txBody>
      </p:sp>
      <p:sp>
        <p:nvSpPr>
          <p:cNvPr id="122" name="object 122"/>
          <p:cNvSpPr txBox="1"/>
          <p:nvPr/>
        </p:nvSpPr>
        <p:spPr>
          <a:xfrm>
            <a:off x="5097271" y="4384203"/>
            <a:ext cx="156845" cy="1377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700" spc="5" dirty="0">
                <a:latin typeface="Arial"/>
                <a:cs typeface="Arial"/>
              </a:rPr>
              <a:t>7</a:t>
            </a:r>
            <a:r>
              <a:rPr sz="700" spc="30" dirty="0">
                <a:latin typeface="Arial"/>
                <a:cs typeface="Arial"/>
              </a:rPr>
              <a:t>.</a:t>
            </a:r>
            <a:r>
              <a:rPr sz="700" spc="20" dirty="0">
                <a:latin typeface="Arial"/>
                <a:cs typeface="Arial"/>
              </a:rPr>
              <a:t>4</a:t>
            </a:r>
            <a:endParaRPr sz="700">
              <a:latin typeface="Arial"/>
              <a:cs typeface="Arial"/>
            </a:endParaRPr>
          </a:p>
        </p:txBody>
      </p:sp>
      <p:sp>
        <p:nvSpPr>
          <p:cNvPr id="123" name="object 123"/>
          <p:cNvSpPr txBox="1"/>
          <p:nvPr/>
        </p:nvSpPr>
        <p:spPr>
          <a:xfrm>
            <a:off x="5046979" y="4154079"/>
            <a:ext cx="205740" cy="1377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700" spc="5" dirty="0">
                <a:latin typeface="Arial"/>
                <a:cs typeface="Arial"/>
              </a:rPr>
              <a:t>7</a:t>
            </a:r>
            <a:r>
              <a:rPr sz="700" spc="30" dirty="0">
                <a:latin typeface="Arial"/>
                <a:cs typeface="Arial"/>
              </a:rPr>
              <a:t>.</a:t>
            </a:r>
            <a:r>
              <a:rPr sz="700" spc="5" dirty="0">
                <a:latin typeface="Arial"/>
                <a:cs typeface="Arial"/>
              </a:rPr>
              <a:t>42</a:t>
            </a:r>
            <a:endParaRPr sz="700">
              <a:latin typeface="Arial"/>
              <a:cs typeface="Arial"/>
            </a:endParaRPr>
          </a:p>
        </p:txBody>
      </p:sp>
      <p:sp>
        <p:nvSpPr>
          <p:cNvPr id="124" name="object 124"/>
          <p:cNvSpPr txBox="1"/>
          <p:nvPr/>
        </p:nvSpPr>
        <p:spPr>
          <a:xfrm>
            <a:off x="6688338" y="5055783"/>
            <a:ext cx="101600" cy="1898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050" spc="10" dirty="0">
                <a:solidFill>
                  <a:srgbClr val="AF00FF"/>
                </a:solidFill>
                <a:latin typeface="Arial"/>
                <a:cs typeface="Arial"/>
              </a:rPr>
              <a:t>4</a:t>
            </a:r>
            <a:endParaRPr sz="1050">
              <a:latin typeface="Arial"/>
              <a:cs typeface="Arial"/>
            </a:endParaRPr>
          </a:p>
        </p:txBody>
      </p:sp>
      <p:sp>
        <p:nvSpPr>
          <p:cNvPr id="125" name="object 125"/>
          <p:cNvSpPr txBox="1"/>
          <p:nvPr/>
        </p:nvSpPr>
        <p:spPr>
          <a:xfrm>
            <a:off x="6374896" y="5106078"/>
            <a:ext cx="375920" cy="1898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1575" spc="15" baseline="-18518" dirty="0">
                <a:solidFill>
                  <a:srgbClr val="AF00FF"/>
                </a:solidFill>
                <a:latin typeface="Arial"/>
                <a:cs typeface="Arial"/>
              </a:rPr>
              <a:t>4</a:t>
            </a:r>
            <a:r>
              <a:rPr sz="1575" spc="359" baseline="-18518" dirty="0">
                <a:solidFill>
                  <a:srgbClr val="AF00FF"/>
                </a:solidFill>
                <a:latin typeface="Arial"/>
                <a:cs typeface="Arial"/>
              </a:rPr>
              <a:t> </a:t>
            </a:r>
            <a:r>
              <a:rPr sz="1575" spc="-7" baseline="-5291" dirty="0">
                <a:solidFill>
                  <a:srgbClr val="AF00FF"/>
                </a:solidFill>
                <a:latin typeface="Arial"/>
                <a:cs typeface="Arial"/>
              </a:rPr>
              <a:t>4</a:t>
            </a:r>
            <a:r>
              <a:rPr sz="1050" spc="-5" dirty="0">
                <a:solidFill>
                  <a:srgbClr val="AF00FF"/>
                </a:solidFill>
                <a:latin typeface="Arial"/>
                <a:cs typeface="Arial"/>
              </a:rPr>
              <a:t>4</a:t>
            </a:r>
            <a:endParaRPr sz="1050">
              <a:latin typeface="Arial"/>
              <a:cs typeface="Arial"/>
            </a:endParaRPr>
          </a:p>
        </p:txBody>
      </p:sp>
      <p:sp>
        <p:nvSpPr>
          <p:cNvPr id="126" name="object 126"/>
          <p:cNvSpPr txBox="1"/>
          <p:nvPr/>
        </p:nvSpPr>
        <p:spPr>
          <a:xfrm>
            <a:off x="6680707" y="4904145"/>
            <a:ext cx="101600" cy="1898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050" spc="10" dirty="0">
                <a:solidFill>
                  <a:srgbClr val="AF00FF"/>
                </a:solidFill>
                <a:latin typeface="Arial"/>
                <a:cs typeface="Arial"/>
              </a:rPr>
              <a:t>4</a:t>
            </a:r>
            <a:endParaRPr sz="1050">
              <a:latin typeface="Arial"/>
              <a:cs typeface="Arial"/>
            </a:endParaRPr>
          </a:p>
        </p:txBody>
      </p:sp>
      <p:sp>
        <p:nvSpPr>
          <p:cNvPr id="127" name="object 127"/>
          <p:cNvSpPr txBox="1"/>
          <p:nvPr/>
        </p:nvSpPr>
        <p:spPr>
          <a:xfrm>
            <a:off x="7192014" y="5465733"/>
            <a:ext cx="101600" cy="1898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050" spc="10" dirty="0">
                <a:solidFill>
                  <a:srgbClr val="00FF58"/>
                </a:solidFill>
                <a:latin typeface="Arial"/>
                <a:cs typeface="Arial"/>
              </a:rPr>
              <a:t>2</a:t>
            </a:r>
            <a:endParaRPr sz="1050">
              <a:latin typeface="Arial"/>
              <a:cs typeface="Arial"/>
            </a:endParaRPr>
          </a:p>
        </p:txBody>
      </p:sp>
      <p:sp>
        <p:nvSpPr>
          <p:cNvPr id="128" name="object 128"/>
          <p:cNvSpPr txBox="1"/>
          <p:nvPr/>
        </p:nvSpPr>
        <p:spPr>
          <a:xfrm>
            <a:off x="6285238" y="4991006"/>
            <a:ext cx="101600" cy="1898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050" spc="10" dirty="0">
                <a:solidFill>
                  <a:srgbClr val="AF00FF"/>
                </a:solidFill>
                <a:latin typeface="Arial"/>
                <a:cs typeface="Arial"/>
              </a:rPr>
              <a:t>4</a:t>
            </a:r>
            <a:endParaRPr sz="1050">
              <a:latin typeface="Arial"/>
              <a:cs typeface="Arial"/>
            </a:endParaRPr>
          </a:p>
        </p:txBody>
      </p:sp>
      <p:sp>
        <p:nvSpPr>
          <p:cNvPr id="129" name="object 129"/>
          <p:cNvSpPr txBox="1"/>
          <p:nvPr/>
        </p:nvSpPr>
        <p:spPr>
          <a:xfrm>
            <a:off x="6544316" y="4926229"/>
            <a:ext cx="101600" cy="1898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050" spc="10" dirty="0">
                <a:solidFill>
                  <a:srgbClr val="AF00FF"/>
                </a:solidFill>
                <a:latin typeface="Arial"/>
                <a:cs typeface="Arial"/>
              </a:rPr>
              <a:t>4</a:t>
            </a:r>
            <a:endParaRPr sz="1050">
              <a:latin typeface="Arial"/>
              <a:cs typeface="Arial"/>
            </a:endParaRPr>
          </a:p>
        </p:txBody>
      </p:sp>
      <p:sp>
        <p:nvSpPr>
          <p:cNvPr id="130" name="object 130"/>
          <p:cNvSpPr txBox="1"/>
          <p:nvPr/>
        </p:nvSpPr>
        <p:spPr>
          <a:xfrm>
            <a:off x="7724653" y="5264567"/>
            <a:ext cx="101600" cy="1898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050" spc="10" dirty="0">
                <a:solidFill>
                  <a:srgbClr val="00FF58"/>
                </a:solidFill>
                <a:latin typeface="Arial"/>
                <a:cs typeface="Arial"/>
              </a:rPr>
              <a:t>2</a:t>
            </a:r>
            <a:endParaRPr sz="1050">
              <a:latin typeface="Arial"/>
              <a:cs typeface="Arial"/>
            </a:endParaRPr>
          </a:p>
        </p:txBody>
      </p:sp>
      <p:sp>
        <p:nvSpPr>
          <p:cNvPr id="131" name="object 131"/>
          <p:cNvSpPr txBox="1"/>
          <p:nvPr/>
        </p:nvSpPr>
        <p:spPr>
          <a:xfrm>
            <a:off x="6889505" y="4789073"/>
            <a:ext cx="101600" cy="1898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050" spc="10" dirty="0">
                <a:solidFill>
                  <a:srgbClr val="AF00FF"/>
                </a:solidFill>
                <a:latin typeface="Arial"/>
                <a:cs typeface="Arial"/>
              </a:rPr>
              <a:t>4</a:t>
            </a:r>
            <a:endParaRPr sz="1050">
              <a:latin typeface="Arial"/>
              <a:cs typeface="Arial"/>
            </a:endParaRPr>
          </a:p>
        </p:txBody>
      </p:sp>
      <p:sp>
        <p:nvSpPr>
          <p:cNvPr id="132" name="object 132"/>
          <p:cNvSpPr txBox="1"/>
          <p:nvPr/>
        </p:nvSpPr>
        <p:spPr>
          <a:xfrm>
            <a:off x="6281170" y="4868317"/>
            <a:ext cx="281940" cy="1898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1575" spc="-75" baseline="-13227" dirty="0">
                <a:solidFill>
                  <a:srgbClr val="AF00FF"/>
                </a:solidFill>
                <a:latin typeface="Arial"/>
                <a:cs typeface="Arial"/>
              </a:rPr>
              <a:t>4</a:t>
            </a:r>
            <a:r>
              <a:rPr sz="1050" spc="-50" dirty="0">
                <a:solidFill>
                  <a:srgbClr val="AF00FF"/>
                </a:solidFill>
                <a:latin typeface="Arial"/>
                <a:cs typeface="Arial"/>
              </a:rPr>
              <a:t>4</a:t>
            </a:r>
            <a:r>
              <a:rPr sz="1575" spc="-75" baseline="-5291" dirty="0">
                <a:solidFill>
                  <a:srgbClr val="AF00FF"/>
                </a:solidFill>
                <a:latin typeface="Arial"/>
                <a:cs typeface="Arial"/>
              </a:rPr>
              <a:t>4</a:t>
            </a:r>
            <a:endParaRPr sz="1575" baseline="-5291">
              <a:latin typeface="Arial"/>
              <a:cs typeface="Arial"/>
            </a:endParaRPr>
          </a:p>
        </p:txBody>
      </p:sp>
      <p:sp>
        <p:nvSpPr>
          <p:cNvPr id="133" name="object 133"/>
          <p:cNvSpPr txBox="1"/>
          <p:nvPr/>
        </p:nvSpPr>
        <p:spPr>
          <a:xfrm>
            <a:off x="6201912" y="4839382"/>
            <a:ext cx="541020" cy="1898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1575" spc="15" baseline="5291" dirty="0">
                <a:solidFill>
                  <a:srgbClr val="AF00FF"/>
                </a:solidFill>
                <a:latin typeface="Arial"/>
                <a:cs typeface="Arial"/>
              </a:rPr>
              <a:t>4 </a:t>
            </a:r>
            <a:r>
              <a:rPr sz="1575" spc="-225" baseline="2645" dirty="0">
                <a:solidFill>
                  <a:srgbClr val="AF00FF"/>
                </a:solidFill>
                <a:latin typeface="Arial"/>
                <a:cs typeface="Arial"/>
              </a:rPr>
              <a:t>44</a:t>
            </a:r>
            <a:r>
              <a:rPr sz="1575" spc="-44" baseline="2645" dirty="0">
                <a:solidFill>
                  <a:srgbClr val="AF00FF"/>
                </a:solidFill>
                <a:latin typeface="Arial"/>
                <a:cs typeface="Arial"/>
              </a:rPr>
              <a:t> </a:t>
            </a:r>
            <a:r>
              <a:rPr sz="1050" spc="-35" dirty="0">
                <a:solidFill>
                  <a:srgbClr val="AF00FF"/>
                </a:solidFill>
                <a:latin typeface="Arial"/>
                <a:cs typeface="Arial"/>
              </a:rPr>
              <a:t>4</a:t>
            </a:r>
            <a:r>
              <a:rPr sz="1575" spc="-52" baseline="29100" dirty="0">
                <a:solidFill>
                  <a:srgbClr val="C000FF"/>
                </a:solidFill>
                <a:latin typeface="Arial"/>
                <a:cs typeface="Arial"/>
              </a:rPr>
              <a:t>4</a:t>
            </a:r>
            <a:endParaRPr sz="1575" baseline="29100">
              <a:latin typeface="Arial"/>
              <a:cs typeface="Arial"/>
            </a:endParaRPr>
          </a:p>
        </p:txBody>
      </p:sp>
      <p:sp>
        <p:nvSpPr>
          <p:cNvPr id="134" name="object 134"/>
          <p:cNvSpPr txBox="1"/>
          <p:nvPr/>
        </p:nvSpPr>
        <p:spPr>
          <a:xfrm>
            <a:off x="6652510" y="4645066"/>
            <a:ext cx="101600" cy="1898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050" spc="10" dirty="0">
                <a:solidFill>
                  <a:srgbClr val="AF00FF"/>
                </a:solidFill>
                <a:latin typeface="Arial"/>
                <a:cs typeface="Arial"/>
              </a:rPr>
              <a:t>4</a:t>
            </a:r>
            <a:endParaRPr sz="1050">
              <a:latin typeface="Arial"/>
              <a:cs typeface="Arial"/>
            </a:endParaRPr>
          </a:p>
        </p:txBody>
      </p:sp>
      <p:sp>
        <p:nvSpPr>
          <p:cNvPr id="135" name="object 135"/>
          <p:cNvSpPr txBox="1"/>
          <p:nvPr/>
        </p:nvSpPr>
        <p:spPr>
          <a:xfrm>
            <a:off x="6796531" y="4659547"/>
            <a:ext cx="101600" cy="1898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050" spc="10" dirty="0">
                <a:solidFill>
                  <a:srgbClr val="AF00FF"/>
                </a:solidFill>
                <a:latin typeface="Arial"/>
                <a:cs typeface="Arial"/>
              </a:rPr>
              <a:t>4</a:t>
            </a:r>
            <a:endParaRPr sz="1050">
              <a:latin typeface="Arial"/>
              <a:cs typeface="Arial"/>
            </a:endParaRPr>
          </a:p>
        </p:txBody>
      </p:sp>
      <p:sp>
        <p:nvSpPr>
          <p:cNvPr id="136" name="object 136"/>
          <p:cNvSpPr txBox="1"/>
          <p:nvPr/>
        </p:nvSpPr>
        <p:spPr>
          <a:xfrm>
            <a:off x="7083807" y="5264567"/>
            <a:ext cx="389890" cy="1898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300355" algn="l"/>
              </a:tabLst>
            </a:pPr>
            <a:r>
              <a:rPr sz="1050" spc="10" dirty="0">
                <a:solidFill>
                  <a:srgbClr val="00FF58"/>
                </a:solidFill>
                <a:latin typeface="Arial"/>
                <a:cs typeface="Arial"/>
              </a:rPr>
              <a:t>2	2</a:t>
            </a:r>
            <a:endParaRPr sz="1050">
              <a:latin typeface="Arial"/>
              <a:cs typeface="Arial"/>
            </a:endParaRPr>
          </a:p>
        </p:txBody>
      </p:sp>
      <p:sp>
        <p:nvSpPr>
          <p:cNvPr id="137" name="object 137"/>
          <p:cNvSpPr txBox="1"/>
          <p:nvPr/>
        </p:nvSpPr>
        <p:spPr>
          <a:xfrm>
            <a:off x="6245356" y="4709843"/>
            <a:ext cx="469265" cy="1898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1575" b="1" spc="-127" baseline="5291" dirty="0">
                <a:solidFill>
                  <a:srgbClr val="C000FF"/>
                </a:solidFill>
                <a:latin typeface="Arial"/>
                <a:cs typeface="Arial"/>
              </a:rPr>
              <a:t>4</a:t>
            </a:r>
            <a:r>
              <a:rPr sz="1575" spc="-127" baseline="2645" dirty="0">
                <a:solidFill>
                  <a:srgbClr val="AF00FF"/>
                </a:solidFill>
                <a:latin typeface="Arial"/>
                <a:cs typeface="Arial"/>
              </a:rPr>
              <a:t>4</a:t>
            </a:r>
            <a:r>
              <a:rPr sz="1575" spc="-127" baseline="-2645" dirty="0">
                <a:solidFill>
                  <a:srgbClr val="AF00FF"/>
                </a:solidFill>
                <a:latin typeface="Arial"/>
                <a:cs typeface="Arial"/>
              </a:rPr>
              <a:t>4 </a:t>
            </a:r>
            <a:r>
              <a:rPr sz="1050" b="1" spc="10" dirty="0">
                <a:solidFill>
                  <a:srgbClr val="AF00FF"/>
                </a:solidFill>
                <a:latin typeface="Arial"/>
                <a:cs typeface="Arial"/>
              </a:rPr>
              <a:t>4</a:t>
            </a:r>
            <a:r>
              <a:rPr sz="1050" b="1" spc="-160" dirty="0">
                <a:solidFill>
                  <a:srgbClr val="AF00FF"/>
                </a:solidFill>
                <a:latin typeface="Arial"/>
                <a:cs typeface="Arial"/>
              </a:rPr>
              <a:t> </a:t>
            </a:r>
            <a:r>
              <a:rPr sz="1575" spc="15" baseline="-5291" dirty="0">
                <a:solidFill>
                  <a:srgbClr val="AF00FF"/>
                </a:solidFill>
                <a:latin typeface="Arial"/>
                <a:cs typeface="Arial"/>
              </a:rPr>
              <a:t>4</a:t>
            </a:r>
            <a:endParaRPr sz="1575" baseline="-5291">
              <a:latin typeface="Arial"/>
              <a:cs typeface="Arial"/>
            </a:endParaRPr>
          </a:p>
        </p:txBody>
      </p:sp>
      <p:sp>
        <p:nvSpPr>
          <p:cNvPr id="138" name="object 138"/>
          <p:cNvSpPr txBox="1"/>
          <p:nvPr/>
        </p:nvSpPr>
        <p:spPr>
          <a:xfrm>
            <a:off x="7954742" y="4515527"/>
            <a:ext cx="101600" cy="1898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050" spc="10" dirty="0">
                <a:solidFill>
                  <a:srgbClr val="FF0018"/>
                </a:solidFill>
                <a:latin typeface="Arial"/>
                <a:cs typeface="Arial"/>
              </a:rPr>
              <a:t>5</a:t>
            </a:r>
            <a:endParaRPr sz="1050">
              <a:latin typeface="Arial"/>
              <a:cs typeface="Arial"/>
            </a:endParaRPr>
          </a:p>
        </p:txBody>
      </p:sp>
      <p:sp>
        <p:nvSpPr>
          <p:cNvPr id="139" name="object 139"/>
          <p:cNvSpPr txBox="1"/>
          <p:nvPr/>
        </p:nvSpPr>
        <p:spPr>
          <a:xfrm>
            <a:off x="5928324" y="4667164"/>
            <a:ext cx="202565" cy="1898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1050" spc="-90" dirty="0">
                <a:solidFill>
                  <a:srgbClr val="0087FF"/>
                </a:solidFill>
                <a:latin typeface="Arial"/>
                <a:cs typeface="Arial"/>
              </a:rPr>
              <a:t>3</a:t>
            </a:r>
            <a:r>
              <a:rPr sz="1575" spc="-135" baseline="-13227" dirty="0">
                <a:solidFill>
                  <a:srgbClr val="0087FF"/>
                </a:solidFill>
                <a:latin typeface="Arial"/>
                <a:cs typeface="Arial"/>
              </a:rPr>
              <a:t>3</a:t>
            </a:r>
            <a:endParaRPr sz="1575" baseline="-13227">
              <a:latin typeface="Arial"/>
              <a:cs typeface="Arial"/>
            </a:endParaRPr>
          </a:p>
        </p:txBody>
      </p:sp>
      <p:sp>
        <p:nvSpPr>
          <p:cNvPr id="140" name="object 140"/>
          <p:cNvSpPr txBox="1"/>
          <p:nvPr/>
        </p:nvSpPr>
        <p:spPr>
          <a:xfrm>
            <a:off x="7070050" y="5091596"/>
            <a:ext cx="490220" cy="1898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400685" algn="l"/>
              </a:tabLst>
            </a:pPr>
            <a:r>
              <a:rPr sz="1050" spc="10" dirty="0">
                <a:solidFill>
                  <a:srgbClr val="00FF58"/>
                </a:solidFill>
                <a:latin typeface="Arial"/>
                <a:cs typeface="Arial"/>
              </a:rPr>
              <a:t>2 </a:t>
            </a:r>
            <a:r>
              <a:rPr sz="1050" spc="-55" dirty="0">
                <a:solidFill>
                  <a:srgbClr val="00FF58"/>
                </a:solidFill>
                <a:latin typeface="Arial"/>
                <a:cs typeface="Arial"/>
              </a:rPr>
              <a:t> </a:t>
            </a:r>
            <a:r>
              <a:rPr sz="1050" spc="10" dirty="0">
                <a:solidFill>
                  <a:srgbClr val="00FF58"/>
                </a:solidFill>
                <a:latin typeface="Arial"/>
                <a:cs typeface="Arial"/>
              </a:rPr>
              <a:t>2</a:t>
            </a:r>
            <a:r>
              <a:rPr sz="1050" dirty="0">
                <a:solidFill>
                  <a:srgbClr val="00FF58"/>
                </a:solidFill>
                <a:latin typeface="Arial"/>
                <a:cs typeface="Arial"/>
              </a:rPr>
              <a:t>	</a:t>
            </a:r>
            <a:r>
              <a:rPr sz="1575" spc="15" baseline="2645" dirty="0">
                <a:solidFill>
                  <a:srgbClr val="00FF58"/>
                </a:solidFill>
                <a:latin typeface="Arial"/>
                <a:cs typeface="Arial"/>
              </a:rPr>
              <a:t>2</a:t>
            </a:r>
            <a:endParaRPr sz="1575" baseline="2645">
              <a:latin typeface="Arial"/>
              <a:cs typeface="Arial"/>
            </a:endParaRPr>
          </a:p>
        </p:txBody>
      </p:sp>
      <p:sp>
        <p:nvSpPr>
          <p:cNvPr id="141" name="object 141"/>
          <p:cNvSpPr txBox="1"/>
          <p:nvPr/>
        </p:nvSpPr>
        <p:spPr>
          <a:xfrm>
            <a:off x="6889463" y="5112970"/>
            <a:ext cx="101600" cy="1898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050" spc="10" dirty="0">
                <a:solidFill>
                  <a:srgbClr val="00FF58"/>
                </a:solidFill>
                <a:latin typeface="Arial"/>
                <a:cs typeface="Arial"/>
              </a:rPr>
              <a:t>2</a:t>
            </a:r>
            <a:endParaRPr sz="1050">
              <a:latin typeface="Arial"/>
              <a:cs typeface="Arial"/>
            </a:endParaRPr>
          </a:p>
        </p:txBody>
      </p:sp>
      <p:sp>
        <p:nvSpPr>
          <p:cNvPr id="142" name="object 142"/>
          <p:cNvSpPr txBox="1"/>
          <p:nvPr/>
        </p:nvSpPr>
        <p:spPr>
          <a:xfrm>
            <a:off x="5911060" y="4552147"/>
            <a:ext cx="101600" cy="1898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050" spc="10" dirty="0">
                <a:solidFill>
                  <a:srgbClr val="0087FF"/>
                </a:solidFill>
                <a:latin typeface="Arial"/>
                <a:cs typeface="Arial"/>
              </a:rPr>
              <a:t>3</a:t>
            </a:r>
            <a:endParaRPr sz="1050">
              <a:latin typeface="Arial"/>
              <a:cs typeface="Arial"/>
            </a:endParaRPr>
          </a:p>
        </p:txBody>
      </p:sp>
      <p:sp>
        <p:nvSpPr>
          <p:cNvPr id="143" name="object 143"/>
          <p:cNvSpPr txBox="1"/>
          <p:nvPr/>
        </p:nvSpPr>
        <p:spPr>
          <a:xfrm>
            <a:off x="5651980" y="4580344"/>
            <a:ext cx="101600" cy="1898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050" spc="10" dirty="0">
                <a:solidFill>
                  <a:srgbClr val="0087FF"/>
                </a:solidFill>
                <a:latin typeface="Arial"/>
                <a:cs typeface="Arial"/>
              </a:rPr>
              <a:t>3</a:t>
            </a:r>
            <a:endParaRPr sz="1050">
              <a:latin typeface="Arial"/>
              <a:cs typeface="Arial"/>
            </a:endParaRPr>
          </a:p>
        </p:txBody>
      </p:sp>
      <p:sp>
        <p:nvSpPr>
          <p:cNvPr id="144" name="object 144"/>
          <p:cNvSpPr txBox="1"/>
          <p:nvPr/>
        </p:nvSpPr>
        <p:spPr>
          <a:xfrm>
            <a:off x="7393906" y="5005515"/>
            <a:ext cx="158750" cy="1898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050" spc="-140" dirty="0">
                <a:solidFill>
                  <a:srgbClr val="00FF58"/>
                </a:solidFill>
                <a:latin typeface="Arial"/>
                <a:cs typeface="Arial"/>
              </a:rPr>
              <a:t>2</a:t>
            </a:r>
            <a:r>
              <a:rPr sz="1050" spc="10" dirty="0">
                <a:solidFill>
                  <a:srgbClr val="00FF58"/>
                </a:solidFill>
                <a:latin typeface="Arial"/>
                <a:cs typeface="Arial"/>
              </a:rPr>
              <a:t>2</a:t>
            </a:r>
            <a:endParaRPr sz="1050">
              <a:latin typeface="Arial"/>
              <a:cs typeface="Arial"/>
            </a:endParaRPr>
          </a:p>
        </p:txBody>
      </p:sp>
      <p:sp>
        <p:nvSpPr>
          <p:cNvPr id="145" name="object 145"/>
          <p:cNvSpPr txBox="1"/>
          <p:nvPr/>
        </p:nvSpPr>
        <p:spPr>
          <a:xfrm>
            <a:off x="7238966" y="4918667"/>
            <a:ext cx="296545" cy="1898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1575" spc="-270" baseline="-13227" dirty="0">
                <a:solidFill>
                  <a:srgbClr val="00FF58"/>
                </a:solidFill>
                <a:latin typeface="Arial"/>
                <a:cs typeface="Arial"/>
              </a:rPr>
              <a:t>2</a:t>
            </a:r>
            <a:r>
              <a:rPr sz="1575" spc="-270" baseline="-5291" dirty="0">
                <a:solidFill>
                  <a:srgbClr val="00FF58"/>
                </a:solidFill>
                <a:latin typeface="Arial"/>
                <a:cs typeface="Arial"/>
              </a:rPr>
              <a:t>2</a:t>
            </a:r>
            <a:r>
              <a:rPr sz="1575" spc="-202" baseline="-5291" dirty="0">
                <a:solidFill>
                  <a:srgbClr val="00FF58"/>
                </a:solidFill>
                <a:latin typeface="Arial"/>
                <a:cs typeface="Arial"/>
              </a:rPr>
              <a:t> </a:t>
            </a:r>
            <a:r>
              <a:rPr sz="1050" spc="10" dirty="0">
                <a:solidFill>
                  <a:srgbClr val="00FF58"/>
                </a:solidFill>
                <a:latin typeface="Arial"/>
                <a:cs typeface="Arial"/>
              </a:rPr>
              <a:t>2</a:t>
            </a:r>
            <a:endParaRPr sz="1050">
              <a:latin typeface="Arial"/>
              <a:cs typeface="Arial"/>
            </a:endParaRPr>
          </a:p>
        </p:txBody>
      </p:sp>
      <p:sp>
        <p:nvSpPr>
          <p:cNvPr id="146" name="object 146"/>
          <p:cNvSpPr txBox="1"/>
          <p:nvPr/>
        </p:nvSpPr>
        <p:spPr>
          <a:xfrm>
            <a:off x="6209501" y="4479713"/>
            <a:ext cx="520065" cy="1898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1575" spc="15" baseline="-7936" dirty="0">
                <a:solidFill>
                  <a:srgbClr val="0087FF"/>
                </a:solidFill>
                <a:latin typeface="Arial"/>
                <a:cs typeface="Arial"/>
              </a:rPr>
              <a:t>3 </a:t>
            </a:r>
            <a:r>
              <a:rPr sz="1050" spc="10" dirty="0">
                <a:solidFill>
                  <a:srgbClr val="C000FF"/>
                </a:solidFill>
                <a:latin typeface="Arial"/>
                <a:cs typeface="Arial"/>
              </a:rPr>
              <a:t>4</a:t>
            </a:r>
            <a:r>
              <a:rPr sz="1050" spc="-5" dirty="0">
                <a:solidFill>
                  <a:srgbClr val="C000FF"/>
                </a:solidFill>
                <a:latin typeface="Arial"/>
                <a:cs typeface="Arial"/>
              </a:rPr>
              <a:t> </a:t>
            </a:r>
            <a:r>
              <a:rPr sz="1050" spc="-145" dirty="0">
                <a:solidFill>
                  <a:srgbClr val="AF00FF"/>
                </a:solidFill>
                <a:latin typeface="Arial"/>
                <a:cs typeface="Arial"/>
              </a:rPr>
              <a:t>4</a:t>
            </a:r>
            <a:r>
              <a:rPr sz="1575" spc="-217" baseline="-21164" dirty="0">
                <a:solidFill>
                  <a:srgbClr val="AF00FF"/>
                </a:solidFill>
                <a:latin typeface="Arial"/>
                <a:cs typeface="Arial"/>
              </a:rPr>
              <a:t>4</a:t>
            </a:r>
            <a:r>
              <a:rPr sz="1575" spc="-217" baseline="-7936" dirty="0">
                <a:solidFill>
                  <a:srgbClr val="AF00FF"/>
                </a:solidFill>
                <a:latin typeface="Arial"/>
                <a:cs typeface="Arial"/>
              </a:rPr>
              <a:t>4</a:t>
            </a:r>
            <a:endParaRPr sz="1575" baseline="-7936">
              <a:latin typeface="Arial"/>
              <a:cs typeface="Arial"/>
            </a:endParaRPr>
          </a:p>
        </p:txBody>
      </p:sp>
      <p:sp>
        <p:nvSpPr>
          <p:cNvPr id="147" name="object 147"/>
          <p:cNvSpPr txBox="1"/>
          <p:nvPr/>
        </p:nvSpPr>
        <p:spPr>
          <a:xfrm>
            <a:off x="5835351" y="4472875"/>
            <a:ext cx="353695" cy="1898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1575" spc="75" baseline="-29100" dirty="0">
                <a:solidFill>
                  <a:srgbClr val="0087FF"/>
                </a:solidFill>
                <a:latin typeface="Arial"/>
                <a:cs typeface="Arial"/>
              </a:rPr>
              <a:t>3</a:t>
            </a:r>
            <a:r>
              <a:rPr sz="1050" spc="50" dirty="0">
                <a:solidFill>
                  <a:srgbClr val="0087FF"/>
                </a:solidFill>
                <a:latin typeface="Arial"/>
                <a:cs typeface="Arial"/>
              </a:rPr>
              <a:t>3</a:t>
            </a:r>
            <a:r>
              <a:rPr sz="1050" spc="-35" dirty="0">
                <a:solidFill>
                  <a:srgbClr val="0087FF"/>
                </a:solidFill>
                <a:latin typeface="Arial"/>
                <a:cs typeface="Arial"/>
              </a:rPr>
              <a:t> </a:t>
            </a:r>
            <a:r>
              <a:rPr sz="1575" spc="15" baseline="-5291" dirty="0">
                <a:solidFill>
                  <a:srgbClr val="0087FF"/>
                </a:solidFill>
                <a:latin typeface="Arial"/>
                <a:cs typeface="Arial"/>
              </a:rPr>
              <a:t>3</a:t>
            </a:r>
            <a:endParaRPr sz="1575" baseline="-5291">
              <a:latin typeface="Arial"/>
              <a:cs typeface="Arial"/>
            </a:endParaRPr>
          </a:p>
        </p:txBody>
      </p:sp>
      <p:sp>
        <p:nvSpPr>
          <p:cNvPr id="148" name="object 148"/>
          <p:cNvSpPr txBox="1"/>
          <p:nvPr/>
        </p:nvSpPr>
        <p:spPr>
          <a:xfrm>
            <a:off x="6965406" y="4968949"/>
            <a:ext cx="259715" cy="1898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1050" spc="-105" dirty="0">
                <a:solidFill>
                  <a:srgbClr val="00FF58"/>
                </a:solidFill>
                <a:latin typeface="Arial"/>
                <a:cs typeface="Arial"/>
              </a:rPr>
              <a:t>2</a:t>
            </a:r>
            <a:r>
              <a:rPr sz="1575" spc="-157" baseline="-13227" dirty="0">
                <a:solidFill>
                  <a:srgbClr val="00FF58"/>
                </a:solidFill>
                <a:latin typeface="Arial"/>
                <a:cs typeface="Arial"/>
              </a:rPr>
              <a:t>2</a:t>
            </a:r>
            <a:r>
              <a:rPr sz="1575" spc="-157" baseline="-5291" dirty="0">
                <a:solidFill>
                  <a:srgbClr val="00FF58"/>
                </a:solidFill>
                <a:latin typeface="Arial"/>
                <a:cs typeface="Arial"/>
              </a:rPr>
              <a:t>2</a:t>
            </a:r>
            <a:endParaRPr sz="1575" baseline="-5291">
              <a:latin typeface="Arial"/>
              <a:cs typeface="Arial"/>
            </a:endParaRPr>
          </a:p>
        </p:txBody>
      </p:sp>
      <p:sp>
        <p:nvSpPr>
          <p:cNvPr id="149" name="object 149"/>
          <p:cNvSpPr txBox="1"/>
          <p:nvPr/>
        </p:nvSpPr>
        <p:spPr>
          <a:xfrm>
            <a:off x="6050999" y="4594771"/>
            <a:ext cx="562610" cy="1898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1575" spc="-209" baseline="2645" dirty="0">
                <a:solidFill>
                  <a:srgbClr val="0087FF"/>
                </a:solidFill>
                <a:latin typeface="Arial"/>
                <a:cs typeface="Arial"/>
              </a:rPr>
              <a:t>3</a:t>
            </a:r>
            <a:r>
              <a:rPr sz="1575" spc="-209" baseline="-2645" dirty="0">
                <a:solidFill>
                  <a:srgbClr val="0087FF"/>
                </a:solidFill>
                <a:latin typeface="Arial"/>
                <a:cs typeface="Arial"/>
              </a:rPr>
              <a:t>3</a:t>
            </a:r>
            <a:r>
              <a:rPr sz="1050" spc="-140" dirty="0">
                <a:solidFill>
                  <a:srgbClr val="0087FF"/>
                </a:solidFill>
                <a:latin typeface="Arial"/>
                <a:cs typeface="Arial"/>
              </a:rPr>
              <a:t>3</a:t>
            </a:r>
            <a:r>
              <a:rPr sz="1575" spc="-209" baseline="15873" dirty="0">
                <a:solidFill>
                  <a:srgbClr val="AF00FF"/>
                </a:solidFill>
                <a:latin typeface="Arial"/>
                <a:cs typeface="Arial"/>
              </a:rPr>
              <a:t>4 </a:t>
            </a:r>
            <a:r>
              <a:rPr sz="1575" spc="15" baseline="-5291" dirty="0">
                <a:solidFill>
                  <a:srgbClr val="AF00FF"/>
                </a:solidFill>
                <a:latin typeface="Arial"/>
                <a:cs typeface="Arial"/>
              </a:rPr>
              <a:t>4</a:t>
            </a:r>
            <a:r>
              <a:rPr sz="1575" spc="-307" baseline="-5291" dirty="0">
                <a:solidFill>
                  <a:srgbClr val="AF00FF"/>
                </a:solidFill>
                <a:latin typeface="Arial"/>
                <a:cs typeface="Arial"/>
              </a:rPr>
              <a:t> </a:t>
            </a:r>
            <a:r>
              <a:rPr sz="1050" spc="-90" dirty="0">
                <a:solidFill>
                  <a:srgbClr val="AF00FF"/>
                </a:solidFill>
                <a:latin typeface="Arial"/>
                <a:cs typeface="Arial"/>
              </a:rPr>
              <a:t>4</a:t>
            </a:r>
            <a:r>
              <a:rPr sz="1575" spc="-135" baseline="2645" dirty="0">
                <a:solidFill>
                  <a:srgbClr val="C000FF"/>
                </a:solidFill>
                <a:latin typeface="Arial"/>
                <a:cs typeface="Arial"/>
              </a:rPr>
              <a:t>4</a:t>
            </a:r>
            <a:endParaRPr sz="1575" baseline="2645">
              <a:latin typeface="Arial"/>
              <a:cs typeface="Arial"/>
            </a:endParaRPr>
          </a:p>
        </p:txBody>
      </p:sp>
      <p:sp>
        <p:nvSpPr>
          <p:cNvPr id="150" name="object 150"/>
          <p:cNvSpPr txBox="1"/>
          <p:nvPr/>
        </p:nvSpPr>
        <p:spPr>
          <a:xfrm>
            <a:off x="7281631" y="4839410"/>
            <a:ext cx="396875" cy="1898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1050" spc="-90" dirty="0">
                <a:solidFill>
                  <a:srgbClr val="00FF58"/>
                </a:solidFill>
                <a:latin typeface="Arial"/>
                <a:cs typeface="Arial"/>
              </a:rPr>
              <a:t>2</a:t>
            </a:r>
            <a:r>
              <a:rPr sz="1575" spc="-135" baseline="-29100" dirty="0">
                <a:solidFill>
                  <a:srgbClr val="00FF58"/>
                </a:solidFill>
                <a:latin typeface="Arial"/>
                <a:cs typeface="Arial"/>
              </a:rPr>
              <a:t>2</a:t>
            </a:r>
            <a:r>
              <a:rPr sz="1575" spc="-195" baseline="-29100" dirty="0">
                <a:solidFill>
                  <a:srgbClr val="00FF58"/>
                </a:solidFill>
                <a:latin typeface="Arial"/>
                <a:cs typeface="Arial"/>
              </a:rPr>
              <a:t> </a:t>
            </a:r>
            <a:r>
              <a:rPr sz="1050" spc="75" dirty="0">
                <a:solidFill>
                  <a:srgbClr val="00FF60"/>
                </a:solidFill>
                <a:latin typeface="Arial"/>
                <a:cs typeface="Arial"/>
              </a:rPr>
              <a:t>2</a:t>
            </a:r>
            <a:r>
              <a:rPr sz="1575" spc="112" baseline="-23809" dirty="0">
                <a:solidFill>
                  <a:srgbClr val="00FF58"/>
                </a:solidFill>
                <a:latin typeface="Arial"/>
                <a:cs typeface="Arial"/>
              </a:rPr>
              <a:t>2</a:t>
            </a:r>
            <a:endParaRPr sz="1575" baseline="-23809">
              <a:latin typeface="Arial"/>
              <a:cs typeface="Arial"/>
            </a:endParaRPr>
          </a:p>
        </p:txBody>
      </p:sp>
      <p:sp>
        <p:nvSpPr>
          <p:cNvPr id="151" name="object 151"/>
          <p:cNvSpPr txBox="1"/>
          <p:nvPr/>
        </p:nvSpPr>
        <p:spPr>
          <a:xfrm>
            <a:off x="6997657" y="4897322"/>
            <a:ext cx="101600" cy="1898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050" spc="10" dirty="0">
                <a:solidFill>
                  <a:srgbClr val="00FF58"/>
                </a:solidFill>
                <a:latin typeface="Arial"/>
                <a:cs typeface="Arial"/>
              </a:rPr>
              <a:t>2</a:t>
            </a:r>
            <a:endParaRPr sz="1050">
              <a:latin typeface="Arial"/>
              <a:cs typeface="Arial"/>
            </a:endParaRPr>
          </a:p>
        </p:txBody>
      </p:sp>
      <p:sp>
        <p:nvSpPr>
          <p:cNvPr id="152" name="object 152"/>
          <p:cNvSpPr txBox="1"/>
          <p:nvPr/>
        </p:nvSpPr>
        <p:spPr>
          <a:xfrm>
            <a:off x="7879046" y="4408113"/>
            <a:ext cx="346710" cy="1898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1050" spc="-200" dirty="0">
                <a:solidFill>
                  <a:srgbClr val="FF0018"/>
                </a:solidFill>
                <a:latin typeface="Arial"/>
                <a:cs typeface="Arial"/>
              </a:rPr>
              <a:t>5</a:t>
            </a:r>
            <a:r>
              <a:rPr sz="1575" spc="-300" baseline="-10582" dirty="0">
                <a:solidFill>
                  <a:srgbClr val="FF0018"/>
                </a:solidFill>
                <a:latin typeface="Arial"/>
                <a:cs typeface="Arial"/>
              </a:rPr>
              <a:t>5</a:t>
            </a:r>
            <a:r>
              <a:rPr sz="1575" spc="-232" baseline="-10582" dirty="0">
                <a:solidFill>
                  <a:srgbClr val="FF0018"/>
                </a:solidFill>
                <a:latin typeface="Arial"/>
                <a:cs typeface="Arial"/>
              </a:rPr>
              <a:t> </a:t>
            </a:r>
            <a:r>
              <a:rPr sz="1050" spc="10" dirty="0">
                <a:solidFill>
                  <a:srgbClr val="FF0018"/>
                </a:solidFill>
                <a:latin typeface="Arial"/>
                <a:cs typeface="Arial"/>
              </a:rPr>
              <a:t>5</a:t>
            </a:r>
            <a:endParaRPr sz="1050">
              <a:latin typeface="Arial"/>
              <a:cs typeface="Arial"/>
            </a:endParaRPr>
          </a:p>
        </p:txBody>
      </p:sp>
      <p:sp>
        <p:nvSpPr>
          <p:cNvPr id="153" name="object 153"/>
          <p:cNvSpPr txBox="1"/>
          <p:nvPr/>
        </p:nvSpPr>
        <p:spPr>
          <a:xfrm>
            <a:off x="7533872" y="4472889"/>
            <a:ext cx="311150" cy="1898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1575" spc="-187" baseline="2645" dirty="0">
                <a:solidFill>
                  <a:srgbClr val="FF0018"/>
                </a:solidFill>
                <a:latin typeface="Arial"/>
                <a:cs typeface="Arial"/>
              </a:rPr>
              <a:t>5</a:t>
            </a:r>
            <a:r>
              <a:rPr sz="1050" spc="-125" dirty="0">
                <a:solidFill>
                  <a:srgbClr val="FF0018"/>
                </a:solidFill>
                <a:latin typeface="Arial"/>
                <a:cs typeface="Arial"/>
              </a:rPr>
              <a:t>5</a:t>
            </a:r>
            <a:r>
              <a:rPr sz="1575" spc="-187" baseline="-5291" dirty="0">
                <a:solidFill>
                  <a:srgbClr val="FF0018"/>
                </a:solidFill>
                <a:latin typeface="Arial"/>
                <a:cs typeface="Arial"/>
              </a:rPr>
              <a:t>5</a:t>
            </a:r>
            <a:r>
              <a:rPr sz="1575" spc="-187" baseline="-13227" dirty="0">
                <a:solidFill>
                  <a:srgbClr val="FF0018"/>
                </a:solidFill>
                <a:latin typeface="Arial"/>
                <a:cs typeface="Arial"/>
              </a:rPr>
              <a:t>5</a:t>
            </a:r>
            <a:endParaRPr sz="1575" baseline="-13227">
              <a:latin typeface="Arial"/>
              <a:cs typeface="Arial"/>
            </a:endParaRPr>
          </a:p>
        </p:txBody>
      </p:sp>
      <p:sp>
        <p:nvSpPr>
          <p:cNvPr id="154" name="object 154"/>
          <p:cNvSpPr txBox="1"/>
          <p:nvPr/>
        </p:nvSpPr>
        <p:spPr>
          <a:xfrm>
            <a:off x="7095000" y="4753300"/>
            <a:ext cx="497840" cy="1898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1575" spc="-307" baseline="-29100" dirty="0">
                <a:solidFill>
                  <a:srgbClr val="00FF58"/>
                </a:solidFill>
                <a:latin typeface="Arial"/>
                <a:cs typeface="Arial"/>
              </a:rPr>
              <a:t>2</a:t>
            </a:r>
            <a:r>
              <a:rPr sz="1575" spc="-307" baseline="-15873" dirty="0">
                <a:solidFill>
                  <a:srgbClr val="00FF58"/>
                </a:solidFill>
                <a:latin typeface="Arial"/>
                <a:cs typeface="Arial"/>
              </a:rPr>
              <a:t>2</a:t>
            </a:r>
            <a:r>
              <a:rPr sz="1575" spc="-247" baseline="-15873" dirty="0">
                <a:solidFill>
                  <a:srgbClr val="00FF58"/>
                </a:solidFill>
                <a:latin typeface="Arial"/>
                <a:cs typeface="Arial"/>
              </a:rPr>
              <a:t> </a:t>
            </a:r>
            <a:r>
              <a:rPr sz="1050" spc="-130" dirty="0">
                <a:solidFill>
                  <a:srgbClr val="00FF58"/>
                </a:solidFill>
                <a:latin typeface="Arial"/>
                <a:cs typeface="Arial"/>
              </a:rPr>
              <a:t>2</a:t>
            </a:r>
            <a:r>
              <a:rPr sz="1050" spc="-130" dirty="0">
                <a:solidFill>
                  <a:srgbClr val="00FF60"/>
                </a:solidFill>
                <a:latin typeface="Arial"/>
                <a:cs typeface="Arial"/>
              </a:rPr>
              <a:t>2</a:t>
            </a:r>
            <a:r>
              <a:rPr sz="1575" spc="-195" baseline="-2645" dirty="0">
                <a:solidFill>
                  <a:srgbClr val="00FF58"/>
                </a:solidFill>
                <a:latin typeface="Arial"/>
                <a:cs typeface="Arial"/>
              </a:rPr>
              <a:t>2</a:t>
            </a:r>
            <a:r>
              <a:rPr sz="1575" spc="-195" baseline="-5291" dirty="0">
                <a:solidFill>
                  <a:srgbClr val="00FF58"/>
                </a:solidFill>
                <a:latin typeface="Arial"/>
                <a:cs typeface="Arial"/>
              </a:rPr>
              <a:t>2</a:t>
            </a:r>
            <a:r>
              <a:rPr sz="1575" spc="-195" baseline="-18518" dirty="0">
                <a:solidFill>
                  <a:srgbClr val="00FF58"/>
                </a:solidFill>
                <a:latin typeface="Arial"/>
                <a:cs typeface="Arial"/>
              </a:rPr>
              <a:t>2</a:t>
            </a:r>
            <a:endParaRPr sz="1575" baseline="-18518">
              <a:latin typeface="Arial"/>
              <a:cs typeface="Arial"/>
            </a:endParaRPr>
          </a:p>
        </p:txBody>
      </p:sp>
      <p:sp>
        <p:nvSpPr>
          <p:cNvPr id="155" name="object 155"/>
          <p:cNvSpPr txBox="1"/>
          <p:nvPr/>
        </p:nvSpPr>
        <p:spPr>
          <a:xfrm>
            <a:off x="5784303" y="4429459"/>
            <a:ext cx="584835" cy="1898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1050" spc="10" dirty="0">
                <a:solidFill>
                  <a:srgbClr val="0087FF"/>
                </a:solidFill>
                <a:latin typeface="Arial"/>
                <a:cs typeface="Arial"/>
              </a:rPr>
              <a:t>3</a:t>
            </a:r>
            <a:r>
              <a:rPr sz="1050" spc="150" dirty="0">
                <a:solidFill>
                  <a:srgbClr val="0087FF"/>
                </a:solidFill>
                <a:latin typeface="Arial"/>
                <a:cs typeface="Arial"/>
              </a:rPr>
              <a:t> </a:t>
            </a:r>
            <a:r>
              <a:rPr sz="1575" spc="-472" baseline="13227" dirty="0">
                <a:solidFill>
                  <a:srgbClr val="0087FF"/>
                </a:solidFill>
                <a:latin typeface="Arial"/>
                <a:cs typeface="Arial"/>
              </a:rPr>
              <a:t>3</a:t>
            </a:r>
            <a:r>
              <a:rPr sz="1575" spc="-472" baseline="18518" dirty="0">
                <a:solidFill>
                  <a:srgbClr val="DFFF00"/>
                </a:solidFill>
                <a:latin typeface="Arial"/>
                <a:cs typeface="Arial"/>
              </a:rPr>
              <a:t>1</a:t>
            </a:r>
            <a:r>
              <a:rPr sz="1050" spc="-315" dirty="0">
                <a:solidFill>
                  <a:srgbClr val="0087FF"/>
                </a:solidFill>
                <a:latin typeface="Arial"/>
                <a:cs typeface="Arial"/>
              </a:rPr>
              <a:t>3</a:t>
            </a:r>
            <a:r>
              <a:rPr sz="1575" spc="-472" baseline="13227" dirty="0">
                <a:solidFill>
                  <a:srgbClr val="DFFF00"/>
                </a:solidFill>
                <a:latin typeface="Arial"/>
                <a:cs typeface="Arial"/>
              </a:rPr>
              <a:t>1</a:t>
            </a:r>
            <a:r>
              <a:rPr sz="1575" spc="-472" baseline="-2645" dirty="0">
                <a:solidFill>
                  <a:srgbClr val="0087FF"/>
                </a:solidFill>
                <a:latin typeface="Arial"/>
                <a:cs typeface="Arial"/>
              </a:rPr>
              <a:t>3</a:t>
            </a:r>
            <a:r>
              <a:rPr sz="1575" spc="-472" baseline="-5291" dirty="0">
                <a:solidFill>
                  <a:srgbClr val="0087FF"/>
                </a:solidFill>
                <a:latin typeface="Arial"/>
                <a:cs typeface="Arial"/>
              </a:rPr>
              <a:t>3</a:t>
            </a:r>
            <a:r>
              <a:rPr sz="1575" spc="-472" baseline="-5291" dirty="0">
                <a:solidFill>
                  <a:srgbClr val="DFFF00"/>
                </a:solidFill>
                <a:latin typeface="Arial"/>
                <a:cs typeface="Arial"/>
              </a:rPr>
              <a:t>1</a:t>
            </a:r>
            <a:r>
              <a:rPr sz="1575" spc="142" baseline="-5291" dirty="0">
                <a:solidFill>
                  <a:srgbClr val="DFFF00"/>
                </a:solidFill>
                <a:latin typeface="Arial"/>
                <a:cs typeface="Arial"/>
              </a:rPr>
              <a:t> </a:t>
            </a:r>
            <a:r>
              <a:rPr sz="1575" spc="15" baseline="2645" dirty="0">
                <a:solidFill>
                  <a:srgbClr val="0087FF"/>
                </a:solidFill>
                <a:latin typeface="Arial"/>
                <a:cs typeface="Arial"/>
              </a:rPr>
              <a:t>3</a:t>
            </a:r>
            <a:endParaRPr sz="1575" baseline="2645">
              <a:latin typeface="Arial"/>
              <a:cs typeface="Arial"/>
            </a:endParaRPr>
          </a:p>
        </p:txBody>
      </p:sp>
      <p:sp>
        <p:nvSpPr>
          <p:cNvPr id="156" name="object 156"/>
          <p:cNvSpPr txBox="1"/>
          <p:nvPr/>
        </p:nvSpPr>
        <p:spPr>
          <a:xfrm>
            <a:off x="7408442" y="4285424"/>
            <a:ext cx="101600" cy="1898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050" spc="10" dirty="0">
                <a:solidFill>
                  <a:srgbClr val="FF0018"/>
                </a:solidFill>
                <a:latin typeface="Arial"/>
                <a:cs typeface="Arial"/>
              </a:rPr>
              <a:t>5</a:t>
            </a:r>
            <a:endParaRPr sz="1050">
              <a:latin typeface="Arial"/>
              <a:cs typeface="Arial"/>
            </a:endParaRPr>
          </a:p>
        </p:txBody>
      </p:sp>
      <p:sp>
        <p:nvSpPr>
          <p:cNvPr id="157" name="object 157"/>
          <p:cNvSpPr txBox="1"/>
          <p:nvPr/>
        </p:nvSpPr>
        <p:spPr>
          <a:xfrm>
            <a:off x="6389336" y="4443926"/>
            <a:ext cx="483234" cy="1898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1575" spc="-225" baseline="18518" dirty="0">
                <a:solidFill>
                  <a:srgbClr val="AF00FF"/>
                </a:solidFill>
                <a:latin typeface="Arial"/>
                <a:cs typeface="Arial"/>
              </a:rPr>
              <a:t>4</a:t>
            </a:r>
            <a:r>
              <a:rPr sz="1575" spc="-225" baseline="2645" dirty="0">
                <a:solidFill>
                  <a:srgbClr val="AF00FF"/>
                </a:solidFill>
                <a:latin typeface="Arial"/>
                <a:cs typeface="Arial"/>
              </a:rPr>
              <a:t>4 </a:t>
            </a:r>
            <a:r>
              <a:rPr sz="1575" spc="15" baseline="-7936" dirty="0">
                <a:solidFill>
                  <a:srgbClr val="AF00FF"/>
                </a:solidFill>
                <a:latin typeface="Arial"/>
                <a:cs typeface="Arial"/>
              </a:rPr>
              <a:t>4</a:t>
            </a:r>
            <a:r>
              <a:rPr sz="1575" spc="300" baseline="-7936" dirty="0">
                <a:solidFill>
                  <a:srgbClr val="AF00FF"/>
                </a:solidFill>
                <a:latin typeface="Arial"/>
                <a:cs typeface="Arial"/>
              </a:rPr>
              <a:t> </a:t>
            </a:r>
            <a:r>
              <a:rPr sz="1050" spc="10" dirty="0">
                <a:solidFill>
                  <a:srgbClr val="AF00FF"/>
                </a:solidFill>
                <a:latin typeface="Arial"/>
                <a:cs typeface="Arial"/>
              </a:rPr>
              <a:t>4</a:t>
            </a:r>
            <a:endParaRPr sz="1050">
              <a:latin typeface="Arial"/>
              <a:cs typeface="Arial"/>
            </a:endParaRPr>
          </a:p>
        </p:txBody>
      </p:sp>
      <p:sp>
        <p:nvSpPr>
          <p:cNvPr id="158" name="object 158"/>
          <p:cNvSpPr txBox="1"/>
          <p:nvPr/>
        </p:nvSpPr>
        <p:spPr>
          <a:xfrm>
            <a:off x="7238952" y="4422580"/>
            <a:ext cx="598170" cy="1898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1575" spc="15" baseline="-15873" dirty="0">
                <a:solidFill>
                  <a:srgbClr val="FF0018"/>
                </a:solidFill>
                <a:latin typeface="Arial"/>
                <a:cs typeface="Arial"/>
              </a:rPr>
              <a:t>5 </a:t>
            </a:r>
            <a:r>
              <a:rPr sz="1050" spc="-175" dirty="0">
                <a:solidFill>
                  <a:srgbClr val="FF0018"/>
                </a:solidFill>
                <a:latin typeface="Arial"/>
                <a:cs typeface="Arial"/>
              </a:rPr>
              <a:t>5</a:t>
            </a:r>
            <a:r>
              <a:rPr sz="1575" spc="-262" baseline="2645" dirty="0">
                <a:solidFill>
                  <a:srgbClr val="FF0018"/>
                </a:solidFill>
                <a:latin typeface="Arial"/>
                <a:cs typeface="Arial"/>
              </a:rPr>
              <a:t>5 </a:t>
            </a:r>
            <a:r>
              <a:rPr sz="1575" spc="15" baseline="15873" dirty="0">
                <a:solidFill>
                  <a:srgbClr val="FF0018"/>
                </a:solidFill>
                <a:latin typeface="Arial"/>
                <a:cs typeface="Arial"/>
              </a:rPr>
              <a:t>5</a:t>
            </a:r>
            <a:r>
              <a:rPr sz="1575" spc="-382" baseline="15873" dirty="0">
                <a:solidFill>
                  <a:srgbClr val="FF0018"/>
                </a:solidFill>
                <a:latin typeface="Arial"/>
                <a:cs typeface="Arial"/>
              </a:rPr>
              <a:t> </a:t>
            </a:r>
            <a:r>
              <a:rPr sz="1575" spc="-382" baseline="-15873" dirty="0">
                <a:solidFill>
                  <a:srgbClr val="FF0018"/>
                </a:solidFill>
                <a:latin typeface="Arial"/>
                <a:cs typeface="Arial"/>
              </a:rPr>
              <a:t>5</a:t>
            </a:r>
            <a:r>
              <a:rPr sz="1050" spc="-254" dirty="0">
                <a:solidFill>
                  <a:srgbClr val="FF0018"/>
                </a:solidFill>
                <a:latin typeface="Arial"/>
                <a:cs typeface="Arial"/>
              </a:rPr>
              <a:t>5</a:t>
            </a:r>
            <a:r>
              <a:rPr sz="1575" spc="-382" baseline="15873" dirty="0">
                <a:solidFill>
                  <a:srgbClr val="FF0018"/>
                </a:solidFill>
                <a:latin typeface="Arial"/>
                <a:cs typeface="Arial"/>
              </a:rPr>
              <a:t>5</a:t>
            </a:r>
            <a:r>
              <a:rPr sz="1050" spc="-254" dirty="0">
                <a:solidFill>
                  <a:srgbClr val="FF0018"/>
                </a:solidFill>
                <a:latin typeface="Arial"/>
                <a:cs typeface="Arial"/>
              </a:rPr>
              <a:t>5</a:t>
            </a:r>
            <a:endParaRPr sz="1050">
              <a:latin typeface="Arial"/>
              <a:cs typeface="Arial"/>
            </a:endParaRPr>
          </a:p>
        </p:txBody>
      </p:sp>
      <p:sp>
        <p:nvSpPr>
          <p:cNvPr id="159" name="object 159"/>
          <p:cNvSpPr txBox="1"/>
          <p:nvPr/>
        </p:nvSpPr>
        <p:spPr>
          <a:xfrm>
            <a:off x="8113299" y="4191712"/>
            <a:ext cx="101600" cy="1898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050" spc="10" dirty="0">
                <a:solidFill>
                  <a:srgbClr val="FF0018"/>
                </a:solidFill>
                <a:latin typeface="Arial"/>
                <a:cs typeface="Arial"/>
              </a:rPr>
              <a:t>5</a:t>
            </a:r>
            <a:endParaRPr sz="1050">
              <a:latin typeface="Arial"/>
              <a:cs typeface="Arial"/>
            </a:endParaRPr>
          </a:p>
        </p:txBody>
      </p:sp>
      <p:sp>
        <p:nvSpPr>
          <p:cNvPr id="160" name="object 160"/>
          <p:cNvSpPr txBox="1"/>
          <p:nvPr/>
        </p:nvSpPr>
        <p:spPr>
          <a:xfrm>
            <a:off x="7717829" y="4558984"/>
            <a:ext cx="101600" cy="1898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050" spc="10" dirty="0">
                <a:solidFill>
                  <a:srgbClr val="00FF58"/>
                </a:solidFill>
                <a:latin typeface="Arial"/>
                <a:cs typeface="Arial"/>
              </a:rPr>
              <a:t>2</a:t>
            </a:r>
            <a:endParaRPr sz="1050">
              <a:latin typeface="Arial"/>
              <a:cs typeface="Arial"/>
            </a:endParaRPr>
          </a:p>
        </p:txBody>
      </p:sp>
      <p:sp>
        <p:nvSpPr>
          <p:cNvPr id="161" name="object 161"/>
          <p:cNvSpPr txBox="1"/>
          <p:nvPr/>
        </p:nvSpPr>
        <p:spPr>
          <a:xfrm>
            <a:off x="7346476" y="4602429"/>
            <a:ext cx="281940" cy="1898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1050" spc="10" dirty="0">
                <a:solidFill>
                  <a:srgbClr val="00FF58"/>
                </a:solidFill>
                <a:latin typeface="Arial"/>
                <a:cs typeface="Arial"/>
              </a:rPr>
              <a:t>2</a:t>
            </a:r>
            <a:r>
              <a:rPr sz="1050" spc="70" dirty="0">
                <a:solidFill>
                  <a:srgbClr val="00FF58"/>
                </a:solidFill>
                <a:latin typeface="Arial"/>
                <a:cs typeface="Arial"/>
              </a:rPr>
              <a:t> </a:t>
            </a:r>
            <a:r>
              <a:rPr sz="1575" spc="15" baseline="-5291" dirty="0">
                <a:solidFill>
                  <a:srgbClr val="00FF58"/>
                </a:solidFill>
                <a:latin typeface="Arial"/>
                <a:cs typeface="Arial"/>
              </a:rPr>
              <a:t>2</a:t>
            </a:r>
            <a:endParaRPr sz="1575" baseline="-5291">
              <a:latin typeface="Arial"/>
              <a:cs typeface="Arial"/>
            </a:endParaRPr>
          </a:p>
        </p:txBody>
      </p:sp>
      <p:sp>
        <p:nvSpPr>
          <p:cNvPr id="162" name="object 162"/>
          <p:cNvSpPr txBox="1"/>
          <p:nvPr/>
        </p:nvSpPr>
        <p:spPr>
          <a:xfrm>
            <a:off x="8056153" y="4098738"/>
            <a:ext cx="101600" cy="1898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050" spc="10" dirty="0">
                <a:solidFill>
                  <a:srgbClr val="FF0018"/>
                </a:solidFill>
                <a:latin typeface="Arial"/>
                <a:cs typeface="Arial"/>
              </a:rPr>
              <a:t>5</a:t>
            </a:r>
            <a:endParaRPr sz="1050">
              <a:latin typeface="Arial"/>
              <a:cs typeface="Arial"/>
            </a:endParaRPr>
          </a:p>
        </p:txBody>
      </p:sp>
      <p:sp>
        <p:nvSpPr>
          <p:cNvPr id="163" name="object 163"/>
          <p:cNvSpPr txBox="1"/>
          <p:nvPr/>
        </p:nvSpPr>
        <p:spPr>
          <a:xfrm>
            <a:off x="6609107" y="4141390"/>
            <a:ext cx="101600" cy="1898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050" spc="10" dirty="0">
                <a:solidFill>
                  <a:srgbClr val="DFFF00"/>
                </a:solidFill>
                <a:latin typeface="Arial"/>
                <a:cs typeface="Arial"/>
              </a:rPr>
              <a:t>1</a:t>
            </a:r>
            <a:endParaRPr sz="1050">
              <a:latin typeface="Arial"/>
              <a:cs typeface="Arial"/>
            </a:endParaRPr>
          </a:p>
        </p:txBody>
      </p:sp>
      <p:sp>
        <p:nvSpPr>
          <p:cNvPr id="164" name="object 164"/>
          <p:cNvSpPr txBox="1"/>
          <p:nvPr/>
        </p:nvSpPr>
        <p:spPr>
          <a:xfrm>
            <a:off x="7239021" y="4343322"/>
            <a:ext cx="526415" cy="1898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1050" spc="10" dirty="0">
                <a:solidFill>
                  <a:srgbClr val="FF0018"/>
                </a:solidFill>
                <a:latin typeface="Arial"/>
                <a:cs typeface="Arial"/>
              </a:rPr>
              <a:t>5 </a:t>
            </a:r>
            <a:r>
              <a:rPr sz="1575" spc="-300" baseline="2645" dirty="0">
                <a:solidFill>
                  <a:srgbClr val="FF0018"/>
                </a:solidFill>
                <a:latin typeface="Arial"/>
                <a:cs typeface="Arial"/>
              </a:rPr>
              <a:t>5</a:t>
            </a:r>
            <a:r>
              <a:rPr sz="1575" spc="-300" baseline="-7936" dirty="0">
                <a:solidFill>
                  <a:srgbClr val="FF0018"/>
                </a:solidFill>
                <a:latin typeface="Arial"/>
                <a:cs typeface="Arial"/>
              </a:rPr>
              <a:t>5</a:t>
            </a:r>
            <a:r>
              <a:rPr sz="1575" spc="-300" baseline="5291" dirty="0">
                <a:solidFill>
                  <a:srgbClr val="FF0018"/>
                </a:solidFill>
                <a:latin typeface="Arial"/>
                <a:cs typeface="Arial"/>
              </a:rPr>
              <a:t>5</a:t>
            </a:r>
            <a:r>
              <a:rPr sz="1575" spc="-179" baseline="5291" dirty="0">
                <a:solidFill>
                  <a:srgbClr val="FF0018"/>
                </a:solidFill>
                <a:latin typeface="Arial"/>
                <a:cs typeface="Arial"/>
              </a:rPr>
              <a:t> </a:t>
            </a:r>
            <a:r>
              <a:rPr sz="1575" spc="-300" baseline="-15873" dirty="0">
                <a:solidFill>
                  <a:srgbClr val="FF0018"/>
                </a:solidFill>
                <a:latin typeface="Arial"/>
                <a:cs typeface="Arial"/>
              </a:rPr>
              <a:t>5</a:t>
            </a:r>
            <a:r>
              <a:rPr sz="1050" b="1" spc="-200" dirty="0">
                <a:solidFill>
                  <a:srgbClr val="FF0018"/>
                </a:solidFill>
                <a:latin typeface="Arial"/>
                <a:cs typeface="Arial"/>
              </a:rPr>
              <a:t>5</a:t>
            </a:r>
            <a:endParaRPr sz="1050">
              <a:latin typeface="Arial"/>
              <a:cs typeface="Arial"/>
            </a:endParaRPr>
          </a:p>
        </p:txBody>
      </p:sp>
      <p:sp>
        <p:nvSpPr>
          <p:cNvPr id="165" name="object 165"/>
          <p:cNvSpPr txBox="1"/>
          <p:nvPr/>
        </p:nvSpPr>
        <p:spPr>
          <a:xfrm>
            <a:off x="5741707" y="4293055"/>
            <a:ext cx="792480" cy="1898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1575" b="1" spc="-165" baseline="5291" dirty="0">
                <a:solidFill>
                  <a:srgbClr val="0087FF"/>
                </a:solidFill>
                <a:latin typeface="Arial"/>
                <a:cs typeface="Arial"/>
              </a:rPr>
              <a:t>3</a:t>
            </a:r>
            <a:r>
              <a:rPr sz="1575" spc="-165" baseline="15873" dirty="0">
                <a:solidFill>
                  <a:srgbClr val="0087FF"/>
                </a:solidFill>
                <a:latin typeface="Arial"/>
                <a:cs typeface="Arial"/>
              </a:rPr>
              <a:t>3</a:t>
            </a:r>
            <a:r>
              <a:rPr sz="1050" spc="-110" dirty="0">
                <a:solidFill>
                  <a:srgbClr val="0087FF"/>
                </a:solidFill>
                <a:latin typeface="Arial"/>
                <a:cs typeface="Arial"/>
              </a:rPr>
              <a:t>3</a:t>
            </a:r>
            <a:r>
              <a:rPr sz="1575" spc="-165" baseline="-10582" dirty="0">
                <a:solidFill>
                  <a:srgbClr val="0087FF"/>
                </a:solidFill>
                <a:latin typeface="Arial"/>
                <a:cs typeface="Arial"/>
              </a:rPr>
              <a:t>3</a:t>
            </a:r>
            <a:r>
              <a:rPr sz="1575" spc="-165" baseline="26455" dirty="0">
                <a:solidFill>
                  <a:srgbClr val="DFFF00"/>
                </a:solidFill>
                <a:latin typeface="Arial"/>
                <a:cs typeface="Arial"/>
              </a:rPr>
              <a:t>1</a:t>
            </a:r>
            <a:r>
              <a:rPr sz="1575" spc="-165" baseline="2645" dirty="0">
                <a:solidFill>
                  <a:srgbClr val="DFFF00"/>
                </a:solidFill>
                <a:latin typeface="Arial"/>
                <a:cs typeface="Arial"/>
              </a:rPr>
              <a:t>1</a:t>
            </a:r>
            <a:r>
              <a:rPr sz="1575" spc="-165" baseline="7936" dirty="0">
                <a:solidFill>
                  <a:srgbClr val="0087FF"/>
                </a:solidFill>
                <a:latin typeface="Arial"/>
                <a:cs typeface="Arial"/>
              </a:rPr>
              <a:t>3</a:t>
            </a:r>
            <a:r>
              <a:rPr sz="1575" spc="-165" baseline="15873" dirty="0">
                <a:solidFill>
                  <a:srgbClr val="DFFF00"/>
                </a:solidFill>
                <a:latin typeface="Arial"/>
                <a:cs typeface="Arial"/>
              </a:rPr>
              <a:t>1</a:t>
            </a:r>
            <a:r>
              <a:rPr sz="1575" spc="-165" baseline="5291" dirty="0">
                <a:solidFill>
                  <a:srgbClr val="DFFF00"/>
                </a:solidFill>
                <a:latin typeface="Arial"/>
                <a:cs typeface="Arial"/>
              </a:rPr>
              <a:t>1</a:t>
            </a:r>
            <a:r>
              <a:rPr sz="1050" spc="-110" dirty="0">
                <a:solidFill>
                  <a:srgbClr val="0087FF"/>
                </a:solidFill>
                <a:latin typeface="Arial"/>
                <a:cs typeface="Arial"/>
              </a:rPr>
              <a:t>3</a:t>
            </a:r>
            <a:r>
              <a:rPr sz="1050" spc="-175" dirty="0">
                <a:solidFill>
                  <a:srgbClr val="0087FF"/>
                </a:solidFill>
                <a:latin typeface="Arial"/>
                <a:cs typeface="Arial"/>
              </a:rPr>
              <a:t> </a:t>
            </a:r>
            <a:r>
              <a:rPr sz="1050" spc="-235" dirty="0">
                <a:solidFill>
                  <a:srgbClr val="DFFF00"/>
                </a:solidFill>
                <a:latin typeface="Arial"/>
                <a:cs typeface="Arial"/>
              </a:rPr>
              <a:t>1</a:t>
            </a:r>
            <a:r>
              <a:rPr sz="1575" spc="-352" baseline="2645" dirty="0">
                <a:solidFill>
                  <a:srgbClr val="AF00FF"/>
                </a:solidFill>
                <a:latin typeface="Arial"/>
                <a:cs typeface="Arial"/>
              </a:rPr>
              <a:t>4</a:t>
            </a:r>
            <a:endParaRPr sz="1575" baseline="2645">
              <a:latin typeface="Arial"/>
              <a:cs typeface="Arial"/>
            </a:endParaRPr>
          </a:p>
        </p:txBody>
      </p:sp>
      <p:sp>
        <p:nvSpPr>
          <p:cNvPr id="166" name="object 166"/>
          <p:cNvSpPr txBox="1"/>
          <p:nvPr/>
        </p:nvSpPr>
        <p:spPr>
          <a:xfrm>
            <a:off x="7260353" y="4674056"/>
            <a:ext cx="541020" cy="1898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1575" spc="-254" baseline="-15873" dirty="0">
                <a:solidFill>
                  <a:srgbClr val="00FF58"/>
                </a:solidFill>
                <a:latin typeface="Arial"/>
                <a:cs typeface="Arial"/>
              </a:rPr>
              <a:t>2</a:t>
            </a:r>
            <a:r>
              <a:rPr sz="1575" spc="-254" baseline="-7936" dirty="0">
                <a:solidFill>
                  <a:srgbClr val="00FF58"/>
                </a:solidFill>
                <a:latin typeface="Arial"/>
                <a:cs typeface="Arial"/>
              </a:rPr>
              <a:t>2</a:t>
            </a:r>
            <a:r>
              <a:rPr sz="1575" spc="-254" baseline="-23809" dirty="0">
                <a:solidFill>
                  <a:srgbClr val="00FF58"/>
                </a:solidFill>
                <a:latin typeface="Arial"/>
                <a:cs typeface="Arial"/>
              </a:rPr>
              <a:t>2</a:t>
            </a:r>
            <a:r>
              <a:rPr sz="1050" b="1" spc="-170" dirty="0">
                <a:solidFill>
                  <a:srgbClr val="00FF58"/>
                </a:solidFill>
                <a:latin typeface="Arial"/>
                <a:cs typeface="Arial"/>
              </a:rPr>
              <a:t>2 </a:t>
            </a:r>
            <a:r>
              <a:rPr sz="1575" spc="15" baseline="5291" dirty="0">
                <a:solidFill>
                  <a:srgbClr val="00FF58"/>
                </a:solidFill>
                <a:latin typeface="Arial"/>
                <a:cs typeface="Arial"/>
              </a:rPr>
              <a:t>2</a:t>
            </a:r>
            <a:r>
              <a:rPr sz="1575" spc="97" baseline="5291" dirty="0">
                <a:solidFill>
                  <a:srgbClr val="00FF58"/>
                </a:solidFill>
                <a:latin typeface="Arial"/>
                <a:cs typeface="Arial"/>
              </a:rPr>
              <a:t> </a:t>
            </a:r>
            <a:r>
              <a:rPr sz="1575" spc="-434" baseline="2645" dirty="0">
                <a:solidFill>
                  <a:srgbClr val="FF0018"/>
                </a:solidFill>
                <a:latin typeface="Arial"/>
                <a:cs typeface="Arial"/>
              </a:rPr>
              <a:t>5</a:t>
            </a:r>
            <a:r>
              <a:rPr sz="1575" spc="-434" baseline="2645" dirty="0">
                <a:solidFill>
                  <a:srgbClr val="00FF58"/>
                </a:solidFill>
                <a:latin typeface="Arial"/>
                <a:cs typeface="Arial"/>
              </a:rPr>
              <a:t>2</a:t>
            </a:r>
            <a:endParaRPr sz="1575" baseline="2645">
              <a:latin typeface="Arial"/>
              <a:cs typeface="Arial"/>
            </a:endParaRPr>
          </a:p>
        </p:txBody>
      </p:sp>
      <p:sp>
        <p:nvSpPr>
          <p:cNvPr id="167" name="object 167"/>
          <p:cNvSpPr txBox="1"/>
          <p:nvPr/>
        </p:nvSpPr>
        <p:spPr>
          <a:xfrm>
            <a:off x="7648971" y="4306770"/>
            <a:ext cx="390525" cy="1898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1575" spc="-352" baseline="5291" dirty="0">
                <a:solidFill>
                  <a:srgbClr val="FF0018"/>
                </a:solidFill>
                <a:latin typeface="Arial"/>
                <a:cs typeface="Arial"/>
              </a:rPr>
              <a:t>5</a:t>
            </a:r>
            <a:r>
              <a:rPr sz="1575" spc="-352" baseline="23809" dirty="0">
                <a:solidFill>
                  <a:srgbClr val="FF0018"/>
                </a:solidFill>
                <a:latin typeface="Arial"/>
                <a:cs typeface="Arial"/>
              </a:rPr>
              <a:t>5</a:t>
            </a:r>
            <a:r>
              <a:rPr sz="1575" spc="-352" baseline="21164" dirty="0">
                <a:solidFill>
                  <a:srgbClr val="FF0018"/>
                </a:solidFill>
                <a:latin typeface="Arial"/>
                <a:cs typeface="Arial"/>
              </a:rPr>
              <a:t>5</a:t>
            </a:r>
            <a:r>
              <a:rPr sz="1050" spc="-235" dirty="0">
                <a:solidFill>
                  <a:srgbClr val="FF0018"/>
                </a:solidFill>
                <a:latin typeface="Arial"/>
                <a:cs typeface="Arial"/>
              </a:rPr>
              <a:t>5</a:t>
            </a:r>
            <a:r>
              <a:rPr sz="1575" spc="-352" baseline="2645" dirty="0">
                <a:solidFill>
                  <a:srgbClr val="FF0018"/>
                </a:solidFill>
                <a:latin typeface="Arial"/>
                <a:cs typeface="Arial"/>
              </a:rPr>
              <a:t>5</a:t>
            </a:r>
            <a:r>
              <a:rPr sz="1050" spc="-235" dirty="0">
                <a:solidFill>
                  <a:srgbClr val="FF0018"/>
                </a:solidFill>
                <a:latin typeface="Arial"/>
                <a:cs typeface="Arial"/>
              </a:rPr>
              <a:t>5</a:t>
            </a:r>
            <a:r>
              <a:rPr sz="1575" spc="-352" baseline="21164" dirty="0">
                <a:solidFill>
                  <a:srgbClr val="FF0018"/>
                </a:solidFill>
                <a:latin typeface="Arial"/>
                <a:cs typeface="Arial"/>
              </a:rPr>
              <a:t>5</a:t>
            </a:r>
            <a:endParaRPr sz="1575" baseline="21164">
              <a:latin typeface="Arial"/>
              <a:cs typeface="Arial"/>
            </a:endParaRPr>
          </a:p>
        </p:txBody>
      </p:sp>
      <p:sp>
        <p:nvSpPr>
          <p:cNvPr id="168" name="object 168"/>
          <p:cNvSpPr txBox="1"/>
          <p:nvPr/>
        </p:nvSpPr>
        <p:spPr>
          <a:xfrm>
            <a:off x="7768111" y="4033962"/>
            <a:ext cx="101600" cy="1898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050" spc="10" dirty="0">
                <a:solidFill>
                  <a:srgbClr val="FF0018"/>
                </a:solidFill>
                <a:latin typeface="Arial"/>
                <a:cs typeface="Arial"/>
              </a:rPr>
              <a:t>5</a:t>
            </a:r>
            <a:endParaRPr sz="1050">
              <a:latin typeface="Arial"/>
              <a:cs typeface="Arial"/>
            </a:endParaRPr>
          </a:p>
        </p:txBody>
      </p:sp>
      <p:sp>
        <p:nvSpPr>
          <p:cNvPr id="169" name="object 169"/>
          <p:cNvSpPr txBox="1"/>
          <p:nvPr/>
        </p:nvSpPr>
        <p:spPr>
          <a:xfrm>
            <a:off x="5871192" y="4357831"/>
            <a:ext cx="497840" cy="1898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1050" spc="-254" dirty="0">
                <a:solidFill>
                  <a:srgbClr val="0087FF"/>
                </a:solidFill>
                <a:latin typeface="Arial"/>
                <a:cs typeface="Arial"/>
              </a:rPr>
              <a:t>3</a:t>
            </a:r>
            <a:r>
              <a:rPr sz="1575" spc="-382" baseline="2645" dirty="0">
                <a:solidFill>
                  <a:srgbClr val="0087FF"/>
                </a:solidFill>
                <a:latin typeface="Arial"/>
                <a:cs typeface="Arial"/>
              </a:rPr>
              <a:t>3</a:t>
            </a:r>
            <a:r>
              <a:rPr sz="1575" spc="-382" baseline="-2645" dirty="0">
                <a:solidFill>
                  <a:srgbClr val="0087FF"/>
                </a:solidFill>
                <a:latin typeface="Arial"/>
                <a:cs typeface="Arial"/>
              </a:rPr>
              <a:t>3</a:t>
            </a:r>
            <a:r>
              <a:rPr sz="1575" spc="-382" baseline="-5291" dirty="0">
                <a:solidFill>
                  <a:srgbClr val="0087FF"/>
                </a:solidFill>
                <a:latin typeface="Arial"/>
                <a:cs typeface="Arial"/>
              </a:rPr>
              <a:t>3</a:t>
            </a:r>
            <a:r>
              <a:rPr sz="1575" spc="-382" baseline="21164" dirty="0">
                <a:solidFill>
                  <a:srgbClr val="DFFF00"/>
                </a:solidFill>
                <a:latin typeface="Arial"/>
                <a:cs typeface="Arial"/>
              </a:rPr>
              <a:t>1</a:t>
            </a:r>
            <a:r>
              <a:rPr sz="1050" spc="-254" dirty="0">
                <a:solidFill>
                  <a:srgbClr val="0087FF"/>
                </a:solidFill>
                <a:latin typeface="Arial"/>
                <a:cs typeface="Arial"/>
              </a:rPr>
              <a:t>3</a:t>
            </a:r>
            <a:r>
              <a:rPr sz="1575" spc="-382" baseline="5291" dirty="0">
                <a:solidFill>
                  <a:srgbClr val="0087FF"/>
                </a:solidFill>
                <a:latin typeface="Arial"/>
                <a:cs typeface="Arial"/>
              </a:rPr>
              <a:t>33</a:t>
            </a:r>
            <a:r>
              <a:rPr sz="1575" spc="-382" baseline="7936" dirty="0">
                <a:solidFill>
                  <a:srgbClr val="DFFF00"/>
                </a:solidFill>
                <a:latin typeface="Arial"/>
                <a:cs typeface="Arial"/>
              </a:rPr>
              <a:t>1</a:t>
            </a:r>
            <a:r>
              <a:rPr sz="1575" spc="-382" baseline="2645" dirty="0">
                <a:solidFill>
                  <a:srgbClr val="0087FF"/>
                </a:solidFill>
                <a:latin typeface="Arial"/>
                <a:cs typeface="Arial"/>
              </a:rPr>
              <a:t>3</a:t>
            </a:r>
            <a:endParaRPr sz="1575" baseline="2645">
              <a:latin typeface="Arial"/>
              <a:cs typeface="Arial"/>
            </a:endParaRPr>
          </a:p>
        </p:txBody>
      </p:sp>
      <p:sp>
        <p:nvSpPr>
          <p:cNvPr id="170" name="object 170"/>
          <p:cNvSpPr txBox="1"/>
          <p:nvPr/>
        </p:nvSpPr>
        <p:spPr>
          <a:xfrm>
            <a:off x="7494565" y="4155885"/>
            <a:ext cx="101600" cy="1898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050" spc="10" dirty="0">
                <a:solidFill>
                  <a:srgbClr val="FF0018"/>
                </a:solidFill>
                <a:latin typeface="Arial"/>
                <a:cs typeface="Arial"/>
              </a:rPr>
              <a:t>5</a:t>
            </a:r>
            <a:endParaRPr sz="1050">
              <a:latin typeface="Arial"/>
              <a:cs typeface="Arial"/>
            </a:endParaRPr>
          </a:p>
        </p:txBody>
      </p:sp>
      <p:sp>
        <p:nvSpPr>
          <p:cNvPr id="171" name="object 171"/>
          <p:cNvSpPr txBox="1"/>
          <p:nvPr/>
        </p:nvSpPr>
        <p:spPr>
          <a:xfrm>
            <a:off x="7793020" y="4228264"/>
            <a:ext cx="246379" cy="1898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1575" spc="-217" baseline="13227" dirty="0">
                <a:solidFill>
                  <a:srgbClr val="FF0018"/>
                </a:solidFill>
                <a:latin typeface="Arial"/>
                <a:cs typeface="Arial"/>
              </a:rPr>
              <a:t>5</a:t>
            </a:r>
            <a:r>
              <a:rPr sz="1050" spc="-145" dirty="0">
                <a:solidFill>
                  <a:srgbClr val="FF0018"/>
                </a:solidFill>
                <a:latin typeface="Arial"/>
                <a:cs typeface="Arial"/>
              </a:rPr>
              <a:t>55</a:t>
            </a:r>
            <a:endParaRPr sz="1050">
              <a:latin typeface="Arial"/>
              <a:cs typeface="Arial"/>
            </a:endParaRPr>
          </a:p>
        </p:txBody>
      </p:sp>
      <p:sp>
        <p:nvSpPr>
          <p:cNvPr id="172" name="object 172"/>
          <p:cNvSpPr txBox="1"/>
          <p:nvPr/>
        </p:nvSpPr>
        <p:spPr>
          <a:xfrm>
            <a:off x="7408469" y="4084257"/>
            <a:ext cx="101600" cy="1898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050" spc="10" dirty="0">
                <a:solidFill>
                  <a:srgbClr val="FF0018"/>
                </a:solidFill>
                <a:latin typeface="Arial"/>
                <a:cs typeface="Arial"/>
              </a:rPr>
              <a:t>5</a:t>
            </a:r>
            <a:endParaRPr sz="1050">
              <a:latin typeface="Arial"/>
              <a:cs typeface="Arial"/>
            </a:endParaRPr>
          </a:p>
        </p:txBody>
      </p:sp>
      <p:sp>
        <p:nvSpPr>
          <p:cNvPr id="173" name="object 173"/>
          <p:cNvSpPr txBox="1"/>
          <p:nvPr/>
        </p:nvSpPr>
        <p:spPr>
          <a:xfrm>
            <a:off x="5885701" y="4206166"/>
            <a:ext cx="555625" cy="1898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1575" spc="-412" baseline="-5291" dirty="0">
                <a:solidFill>
                  <a:srgbClr val="DFFF00"/>
                </a:solidFill>
                <a:latin typeface="Arial"/>
                <a:cs typeface="Arial"/>
              </a:rPr>
              <a:t>1</a:t>
            </a:r>
            <a:r>
              <a:rPr sz="1575" spc="-412" baseline="23809" dirty="0">
                <a:solidFill>
                  <a:srgbClr val="DFFF00"/>
                </a:solidFill>
                <a:latin typeface="Arial"/>
                <a:cs typeface="Arial"/>
              </a:rPr>
              <a:t>1</a:t>
            </a:r>
            <a:r>
              <a:rPr sz="1575" spc="-412" baseline="15873" dirty="0">
                <a:solidFill>
                  <a:srgbClr val="0087FF"/>
                </a:solidFill>
                <a:latin typeface="Arial"/>
                <a:cs typeface="Arial"/>
              </a:rPr>
              <a:t>3</a:t>
            </a:r>
            <a:r>
              <a:rPr sz="1050" spc="-275" dirty="0">
                <a:solidFill>
                  <a:srgbClr val="0087FF"/>
                </a:solidFill>
                <a:latin typeface="Arial"/>
                <a:cs typeface="Arial"/>
              </a:rPr>
              <a:t>3</a:t>
            </a:r>
            <a:r>
              <a:rPr sz="1575" spc="-412" baseline="5291" dirty="0">
                <a:solidFill>
                  <a:srgbClr val="DFFF00"/>
                </a:solidFill>
                <a:latin typeface="Arial"/>
                <a:cs typeface="Arial"/>
              </a:rPr>
              <a:t>1</a:t>
            </a:r>
            <a:r>
              <a:rPr sz="1575" spc="-412" baseline="-2645" dirty="0">
                <a:solidFill>
                  <a:srgbClr val="0087FF"/>
                </a:solidFill>
                <a:latin typeface="Arial"/>
                <a:cs typeface="Arial"/>
              </a:rPr>
              <a:t>3</a:t>
            </a:r>
            <a:r>
              <a:rPr sz="1575" spc="-412" baseline="23809" dirty="0">
                <a:solidFill>
                  <a:srgbClr val="DFFF00"/>
                </a:solidFill>
                <a:latin typeface="Arial"/>
                <a:cs typeface="Arial"/>
              </a:rPr>
              <a:t>1</a:t>
            </a:r>
            <a:r>
              <a:rPr sz="1575" spc="-412" baseline="2645" dirty="0">
                <a:solidFill>
                  <a:srgbClr val="DFFF00"/>
                </a:solidFill>
                <a:latin typeface="Arial"/>
                <a:cs typeface="Arial"/>
              </a:rPr>
              <a:t>1</a:t>
            </a:r>
            <a:r>
              <a:rPr sz="1575" b="1" spc="-412" baseline="15873" dirty="0">
                <a:solidFill>
                  <a:srgbClr val="DFFF00"/>
                </a:solidFill>
                <a:latin typeface="Arial"/>
                <a:cs typeface="Arial"/>
              </a:rPr>
              <a:t>1</a:t>
            </a:r>
            <a:r>
              <a:rPr sz="1575" b="1" spc="-412" baseline="-2645" dirty="0">
                <a:solidFill>
                  <a:srgbClr val="DFFF00"/>
                </a:solidFill>
                <a:latin typeface="Arial"/>
                <a:cs typeface="Arial"/>
              </a:rPr>
              <a:t>1</a:t>
            </a:r>
            <a:r>
              <a:rPr sz="1575" spc="-412" baseline="7936" dirty="0">
                <a:solidFill>
                  <a:srgbClr val="0087FF"/>
                </a:solidFill>
                <a:latin typeface="Arial"/>
                <a:cs typeface="Arial"/>
              </a:rPr>
              <a:t>3</a:t>
            </a:r>
            <a:r>
              <a:rPr sz="1050" spc="-275" dirty="0">
                <a:solidFill>
                  <a:srgbClr val="DFFF00"/>
                </a:solidFill>
                <a:latin typeface="Arial"/>
                <a:cs typeface="Arial"/>
              </a:rPr>
              <a:t>1</a:t>
            </a:r>
            <a:endParaRPr sz="1050">
              <a:latin typeface="Arial"/>
              <a:cs typeface="Arial"/>
            </a:endParaRPr>
          </a:p>
        </p:txBody>
      </p:sp>
      <p:sp>
        <p:nvSpPr>
          <p:cNvPr id="174" name="object 174"/>
          <p:cNvSpPr txBox="1"/>
          <p:nvPr/>
        </p:nvSpPr>
        <p:spPr>
          <a:xfrm>
            <a:off x="7789485" y="4091108"/>
            <a:ext cx="101600" cy="1898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050" spc="10" dirty="0">
                <a:solidFill>
                  <a:srgbClr val="FF0018"/>
                </a:solidFill>
                <a:latin typeface="Arial"/>
                <a:cs typeface="Arial"/>
              </a:rPr>
              <a:t>5</a:t>
            </a:r>
            <a:endParaRPr sz="1050">
              <a:latin typeface="Arial"/>
              <a:cs typeface="Arial"/>
            </a:endParaRPr>
          </a:p>
        </p:txBody>
      </p:sp>
      <p:sp>
        <p:nvSpPr>
          <p:cNvPr id="175" name="object 175"/>
          <p:cNvSpPr txBox="1"/>
          <p:nvPr/>
        </p:nvSpPr>
        <p:spPr>
          <a:xfrm>
            <a:off x="5892579" y="4134539"/>
            <a:ext cx="382905" cy="1898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1575" spc="-434" baseline="21164" dirty="0">
                <a:solidFill>
                  <a:srgbClr val="DFFF00"/>
                </a:solidFill>
                <a:latin typeface="Arial"/>
                <a:cs typeface="Arial"/>
              </a:rPr>
              <a:t>1</a:t>
            </a:r>
            <a:r>
              <a:rPr sz="1575" spc="-434" baseline="26455" dirty="0">
                <a:solidFill>
                  <a:srgbClr val="DFFF00"/>
                </a:solidFill>
                <a:latin typeface="Arial"/>
                <a:cs typeface="Arial"/>
              </a:rPr>
              <a:t>1</a:t>
            </a:r>
            <a:r>
              <a:rPr sz="1050" spc="-290" dirty="0">
                <a:solidFill>
                  <a:srgbClr val="0087FF"/>
                </a:solidFill>
                <a:latin typeface="Arial"/>
                <a:cs typeface="Arial"/>
              </a:rPr>
              <a:t>3</a:t>
            </a:r>
            <a:r>
              <a:rPr sz="1575" spc="-434" baseline="2645" dirty="0">
                <a:solidFill>
                  <a:srgbClr val="DFFF00"/>
                </a:solidFill>
                <a:latin typeface="Arial"/>
                <a:cs typeface="Arial"/>
              </a:rPr>
              <a:t>1</a:t>
            </a:r>
            <a:r>
              <a:rPr sz="1575" spc="-434" baseline="18518" dirty="0">
                <a:solidFill>
                  <a:srgbClr val="DFFF00"/>
                </a:solidFill>
                <a:latin typeface="Arial"/>
                <a:cs typeface="Arial"/>
              </a:rPr>
              <a:t>1</a:t>
            </a:r>
            <a:r>
              <a:rPr sz="1575" spc="-434" baseline="13227" dirty="0">
                <a:solidFill>
                  <a:srgbClr val="DFFF00"/>
                </a:solidFill>
                <a:latin typeface="Arial"/>
                <a:cs typeface="Arial"/>
              </a:rPr>
              <a:t>1</a:t>
            </a:r>
            <a:r>
              <a:rPr sz="1575" b="1" spc="-434" baseline="2645" dirty="0">
                <a:solidFill>
                  <a:srgbClr val="DFFF00"/>
                </a:solidFill>
                <a:latin typeface="Arial"/>
                <a:cs typeface="Arial"/>
              </a:rPr>
              <a:t>1</a:t>
            </a:r>
            <a:r>
              <a:rPr sz="1575" spc="-434" baseline="26455" dirty="0">
                <a:solidFill>
                  <a:srgbClr val="DFFF00"/>
                </a:solidFill>
                <a:latin typeface="Arial"/>
                <a:cs typeface="Arial"/>
              </a:rPr>
              <a:t>1</a:t>
            </a:r>
            <a:endParaRPr sz="1575" baseline="26455">
              <a:latin typeface="Arial"/>
              <a:cs typeface="Arial"/>
            </a:endParaRPr>
          </a:p>
        </p:txBody>
      </p:sp>
      <p:sp>
        <p:nvSpPr>
          <p:cNvPr id="176" name="object 176"/>
          <p:cNvSpPr txBox="1"/>
          <p:nvPr/>
        </p:nvSpPr>
        <p:spPr>
          <a:xfrm>
            <a:off x="7573850" y="3923704"/>
            <a:ext cx="123189" cy="400685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1050" spc="10" dirty="0">
                <a:solidFill>
                  <a:srgbClr val="FF0018"/>
                </a:solidFill>
                <a:latin typeface="Arial"/>
                <a:cs typeface="Arial"/>
              </a:rPr>
              <a:t>5</a:t>
            </a:r>
            <a:endParaRPr sz="1050">
              <a:latin typeface="Arial"/>
              <a:cs typeface="Arial"/>
            </a:endParaRPr>
          </a:p>
          <a:p>
            <a:pPr marL="33655">
              <a:lnSpc>
                <a:spcPct val="100000"/>
              </a:lnSpc>
              <a:spcBef>
                <a:spcPts val="215"/>
              </a:spcBef>
            </a:pPr>
            <a:r>
              <a:rPr sz="1050" spc="10" dirty="0">
                <a:solidFill>
                  <a:srgbClr val="FF0018"/>
                </a:solidFill>
                <a:latin typeface="Arial"/>
                <a:cs typeface="Arial"/>
              </a:rPr>
              <a:t>5</a:t>
            </a:r>
            <a:endParaRPr sz="1050">
              <a:latin typeface="Arial"/>
              <a:cs typeface="Arial"/>
            </a:endParaRPr>
          </a:p>
        </p:txBody>
      </p:sp>
      <p:sp>
        <p:nvSpPr>
          <p:cNvPr id="177" name="object 177"/>
          <p:cNvSpPr txBox="1"/>
          <p:nvPr/>
        </p:nvSpPr>
        <p:spPr>
          <a:xfrm>
            <a:off x="7746820" y="3875446"/>
            <a:ext cx="101600" cy="1898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050" spc="10" dirty="0">
                <a:solidFill>
                  <a:srgbClr val="FF0018"/>
                </a:solidFill>
                <a:latin typeface="Arial"/>
                <a:cs typeface="Arial"/>
              </a:rPr>
              <a:t>5</a:t>
            </a:r>
            <a:endParaRPr sz="1050">
              <a:latin typeface="Arial"/>
              <a:cs typeface="Arial"/>
            </a:endParaRPr>
          </a:p>
        </p:txBody>
      </p:sp>
      <p:sp>
        <p:nvSpPr>
          <p:cNvPr id="178" name="object 178"/>
          <p:cNvSpPr txBox="1"/>
          <p:nvPr/>
        </p:nvSpPr>
        <p:spPr>
          <a:xfrm>
            <a:off x="5741748" y="3982887"/>
            <a:ext cx="677545" cy="1898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1575" spc="15" baseline="-21164" dirty="0">
                <a:solidFill>
                  <a:srgbClr val="DFFF00"/>
                </a:solidFill>
                <a:latin typeface="Arial"/>
                <a:cs typeface="Arial"/>
              </a:rPr>
              <a:t>1 </a:t>
            </a:r>
            <a:r>
              <a:rPr sz="1575" spc="-330" baseline="-23809" dirty="0">
                <a:solidFill>
                  <a:srgbClr val="0087FF"/>
                </a:solidFill>
                <a:latin typeface="Arial"/>
                <a:cs typeface="Arial"/>
              </a:rPr>
              <a:t>3</a:t>
            </a:r>
            <a:r>
              <a:rPr sz="1575" spc="-330" baseline="2645" dirty="0">
                <a:solidFill>
                  <a:srgbClr val="DFFF00"/>
                </a:solidFill>
                <a:latin typeface="Arial"/>
                <a:cs typeface="Arial"/>
              </a:rPr>
              <a:t>1</a:t>
            </a:r>
            <a:r>
              <a:rPr sz="1575" spc="-330" baseline="-13227" dirty="0">
                <a:solidFill>
                  <a:srgbClr val="0087FF"/>
                </a:solidFill>
                <a:latin typeface="Arial"/>
                <a:cs typeface="Arial"/>
              </a:rPr>
              <a:t>3 </a:t>
            </a:r>
            <a:r>
              <a:rPr sz="1050" spc="10" dirty="0">
                <a:solidFill>
                  <a:srgbClr val="DFFF00"/>
                </a:solidFill>
                <a:latin typeface="Arial"/>
                <a:cs typeface="Arial"/>
              </a:rPr>
              <a:t>1</a:t>
            </a:r>
            <a:r>
              <a:rPr sz="1050" spc="305" dirty="0">
                <a:solidFill>
                  <a:srgbClr val="DFFF00"/>
                </a:solidFill>
                <a:latin typeface="Arial"/>
                <a:cs typeface="Arial"/>
              </a:rPr>
              <a:t> </a:t>
            </a:r>
            <a:r>
              <a:rPr sz="1575" spc="-52" baseline="-13227" dirty="0">
                <a:solidFill>
                  <a:srgbClr val="DFFF00"/>
                </a:solidFill>
                <a:latin typeface="Arial"/>
                <a:cs typeface="Arial"/>
              </a:rPr>
              <a:t>1</a:t>
            </a:r>
            <a:r>
              <a:rPr sz="1575" spc="-52" baseline="-18518" dirty="0">
                <a:solidFill>
                  <a:srgbClr val="DFFF00"/>
                </a:solidFill>
                <a:latin typeface="Arial"/>
                <a:cs typeface="Arial"/>
              </a:rPr>
              <a:t>1</a:t>
            </a:r>
            <a:endParaRPr sz="1575" baseline="-18518">
              <a:latin typeface="Arial"/>
              <a:cs typeface="Arial"/>
            </a:endParaRPr>
          </a:p>
        </p:txBody>
      </p:sp>
      <p:sp>
        <p:nvSpPr>
          <p:cNvPr id="179" name="object 179"/>
          <p:cNvSpPr txBox="1"/>
          <p:nvPr/>
        </p:nvSpPr>
        <p:spPr>
          <a:xfrm>
            <a:off x="5871288" y="3911260"/>
            <a:ext cx="231775" cy="1898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1575" spc="-270" baseline="-15873" dirty="0">
                <a:solidFill>
                  <a:srgbClr val="DFFF00"/>
                </a:solidFill>
                <a:latin typeface="Arial"/>
                <a:cs typeface="Arial"/>
              </a:rPr>
              <a:t>1</a:t>
            </a:r>
            <a:r>
              <a:rPr sz="1575" spc="-270" baseline="2645" dirty="0">
                <a:solidFill>
                  <a:srgbClr val="DFFF00"/>
                </a:solidFill>
                <a:latin typeface="Arial"/>
                <a:cs typeface="Arial"/>
              </a:rPr>
              <a:t>1</a:t>
            </a:r>
            <a:r>
              <a:rPr sz="1050" spc="-180" dirty="0">
                <a:solidFill>
                  <a:srgbClr val="DFFF00"/>
                </a:solidFill>
                <a:latin typeface="Arial"/>
                <a:cs typeface="Arial"/>
              </a:rPr>
              <a:t>1</a:t>
            </a:r>
            <a:endParaRPr sz="1050">
              <a:latin typeface="Arial"/>
              <a:cs typeface="Arial"/>
            </a:endParaRPr>
          </a:p>
        </p:txBody>
      </p:sp>
      <p:sp>
        <p:nvSpPr>
          <p:cNvPr id="180" name="object 180"/>
          <p:cNvSpPr txBox="1"/>
          <p:nvPr/>
        </p:nvSpPr>
        <p:spPr>
          <a:xfrm>
            <a:off x="6155766" y="3940209"/>
            <a:ext cx="101600" cy="1898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050" b="1" spc="10" dirty="0">
                <a:solidFill>
                  <a:srgbClr val="DFFF00"/>
                </a:solidFill>
                <a:latin typeface="Arial"/>
                <a:cs typeface="Arial"/>
              </a:rPr>
              <a:t>1</a:t>
            </a:r>
            <a:endParaRPr sz="1050">
              <a:latin typeface="Arial"/>
              <a:cs typeface="Arial"/>
            </a:endParaRPr>
          </a:p>
        </p:txBody>
      </p:sp>
      <p:sp>
        <p:nvSpPr>
          <p:cNvPr id="181" name="object 181"/>
          <p:cNvSpPr txBox="1"/>
          <p:nvPr/>
        </p:nvSpPr>
        <p:spPr>
          <a:xfrm>
            <a:off x="6314269" y="3846483"/>
            <a:ext cx="101600" cy="1898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050" spc="10" dirty="0">
                <a:solidFill>
                  <a:srgbClr val="DFFF00"/>
                </a:solidFill>
                <a:latin typeface="Arial"/>
                <a:cs typeface="Arial"/>
              </a:rPr>
              <a:t>1</a:t>
            </a:r>
            <a:endParaRPr sz="1050">
              <a:latin typeface="Arial"/>
              <a:cs typeface="Arial"/>
            </a:endParaRPr>
          </a:p>
        </p:txBody>
      </p:sp>
      <p:sp>
        <p:nvSpPr>
          <p:cNvPr id="182" name="object 182"/>
          <p:cNvSpPr txBox="1"/>
          <p:nvPr/>
        </p:nvSpPr>
        <p:spPr>
          <a:xfrm>
            <a:off x="6356858" y="6132993"/>
            <a:ext cx="279400" cy="1377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700" spc="20" dirty="0">
                <a:latin typeface="Arial"/>
                <a:cs typeface="Arial"/>
              </a:rPr>
              <a:t>axis</a:t>
            </a:r>
            <a:r>
              <a:rPr sz="700" spc="-10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1</a:t>
            </a:r>
            <a:endParaRPr sz="700">
              <a:latin typeface="Arial"/>
              <a:cs typeface="Arial"/>
            </a:endParaRPr>
          </a:p>
        </p:txBody>
      </p:sp>
      <p:sp>
        <p:nvSpPr>
          <p:cNvPr id="183" name="object 183"/>
          <p:cNvSpPr txBox="1"/>
          <p:nvPr/>
        </p:nvSpPr>
        <p:spPr>
          <a:xfrm>
            <a:off x="7912104" y="5960016"/>
            <a:ext cx="278765" cy="1377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700" spc="15" dirty="0">
                <a:latin typeface="Arial"/>
                <a:cs typeface="Arial"/>
              </a:rPr>
              <a:t>axis</a:t>
            </a:r>
            <a:r>
              <a:rPr sz="700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2</a:t>
            </a:r>
            <a:endParaRPr sz="700">
              <a:latin typeface="Arial"/>
              <a:cs typeface="Arial"/>
            </a:endParaRPr>
          </a:p>
        </p:txBody>
      </p:sp>
      <p:sp>
        <p:nvSpPr>
          <p:cNvPr id="184" name="object 184"/>
          <p:cNvSpPr txBox="1"/>
          <p:nvPr/>
        </p:nvSpPr>
        <p:spPr>
          <a:xfrm>
            <a:off x="4905130" y="4751904"/>
            <a:ext cx="130175" cy="279400"/>
          </a:xfrm>
          <a:prstGeom prst="rect">
            <a:avLst/>
          </a:prstGeom>
        </p:spPr>
        <p:txBody>
          <a:bodyPr vert="vert270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z="700" spc="20" dirty="0">
                <a:latin typeface="Arial"/>
                <a:cs typeface="Arial"/>
              </a:rPr>
              <a:t>axis</a:t>
            </a:r>
            <a:r>
              <a:rPr sz="700" spc="-10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3</a:t>
            </a:r>
            <a:endParaRPr sz="700">
              <a:latin typeface="Arial"/>
              <a:cs typeface="Arial"/>
            </a:endParaRPr>
          </a:p>
        </p:txBody>
      </p:sp>
      <p:sp>
        <p:nvSpPr>
          <p:cNvPr id="185" name="object 185"/>
          <p:cNvSpPr/>
          <p:nvPr/>
        </p:nvSpPr>
        <p:spPr>
          <a:xfrm>
            <a:off x="5318759" y="3499865"/>
            <a:ext cx="3116580" cy="2454910"/>
          </a:xfrm>
          <a:custGeom>
            <a:avLst/>
            <a:gdLst/>
            <a:ahLst/>
            <a:cxnLst/>
            <a:rect l="l" t="t" r="r" b="b"/>
            <a:pathLst>
              <a:path w="3116579" h="2454910">
                <a:moveTo>
                  <a:pt x="0" y="2043684"/>
                </a:moveTo>
                <a:lnTo>
                  <a:pt x="1979675" y="2454402"/>
                </a:lnTo>
              </a:path>
              <a:path w="3116579" h="2454910">
                <a:moveTo>
                  <a:pt x="0" y="719328"/>
                </a:moveTo>
                <a:lnTo>
                  <a:pt x="1979675" y="1130046"/>
                </a:lnTo>
              </a:path>
              <a:path w="3116579" h="2454910">
                <a:moveTo>
                  <a:pt x="0" y="719328"/>
                </a:moveTo>
                <a:lnTo>
                  <a:pt x="1137665" y="0"/>
                </a:lnTo>
              </a:path>
              <a:path w="3116579" h="2454910">
                <a:moveTo>
                  <a:pt x="1979675" y="1130046"/>
                </a:moveTo>
                <a:lnTo>
                  <a:pt x="3116580" y="409956"/>
                </a:lnTo>
              </a:path>
              <a:path w="3116579" h="2454910">
                <a:moveTo>
                  <a:pt x="0" y="2043684"/>
                </a:moveTo>
                <a:lnTo>
                  <a:pt x="0" y="719328"/>
                </a:lnTo>
              </a:path>
              <a:path w="3116579" h="2454910">
                <a:moveTo>
                  <a:pt x="1979675" y="2454402"/>
                </a:moveTo>
                <a:lnTo>
                  <a:pt x="1979675" y="1130046"/>
                </a:lnTo>
              </a:path>
            </a:pathLst>
          </a:custGeom>
          <a:ln w="7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 txBox="1">
            <a:spLocks/>
          </p:cNvSpPr>
          <p:nvPr/>
        </p:nvSpPr>
        <p:spPr>
          <a:xfrm>
            <a:off x="543433" y="331724"/>
            <a:ext cx="8057133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81915">
              <a:spcBef>
                <a:spcPts val="100"/>
              </a:spcBef>
            </a:pPr>
            <a:r>
              <a:rPr lang="en-US" sz="2400" dirty="0" smtClean="0"/>
              <a:t>LDA Vs. PCA: </a:t>
            </a:r>
            <a:r>
              <a:rPr lang="en-US" sz="2400" spc="-5" dirty="0" smtClean="0"/>
              <a:t>Coffee </a:t>
            </a:r>
            <a:r>
              <a:rPr lang="en-US" sz="2400" dirty="0" smtClean="0"/>
              <a:t>discrimination with a gas </a:t>
            </a:r>
            <a:r>
              <a:rPr lang="en-US" sz="2400" spc="-5" dirty="0" smtClean="0"/>
              <a:t>sensor</a:t>
            </a:r>
            <a:r>
              <a:rPr lang="en-US" sz="2400" spc="-35" dirty="0" smtClean="0"/>
              <a:t> </a:t>
            </a:r>
            <a:r>
              <a:rPr lang="en-US" sz="2400" spc="-5" dirty="0" smtClean="0"/>
              <a:t>array</a:t>
            </a:r>
            <a:endParaRPr lang="en-US" spc="-5" dirty="0"/>
          </a:p>
        </p:txBody>
      </p:sp>
      <p:sp>
        <p:nvSpPr>
          <p:cNvPr id="187" name="object 187"/>
          <p:cNvSpPr txBox="1"/>
          <p:nvPr/>
        </p:nvSpPr>
        <p:spPr>
          <a:xfrm>
            <a:off x="612901" y="848360"/>
            <a:ext cx="4401185" cy="1564005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242570" marR="53340" indent="-230504">
              <a:lnSpc>
                <a:spcPts val="1510"/>
              </a:lnSpc>
              <a:spcBef>
                <a:spcPts val="290"/>
              </a:spcBef>
              <a:tabLst>
                <a:tab pos="242570" algn="l"/>
              </a:tabLst>
            </a:pPr>
            <a:r>
              <a:rPr sz="700" b="0" dirty="0">
                <a:solidFill>
                  <a:srgbClr val="630021"/>
                </a:solidFill>
                <a:latin typeface="Marlett"/>
                <a:cs typeface="Marlett"/>
              </a:rPr>
              <a:t></a:t>
            </a:r>
            <a:r>
              <a:rPr sz="700" dirty="0">
                <a:solidFill>
                  <a:srgbClr val="630021"/>
                </a:solidFill>
                <a:latin typeface="Times New Roman"/>
                <a:cs typeface="Times New Roman"/>
              </a:rPr>
              <a:t>	</a:t>
            </a:r>
            <a:r>
              <a:rPr sz="1400" b="1" spc="-5" dirty="0">
                <a:solidFill>
                  <a:srgbClr val="630021"/>
                </a:solidFill>
                <a:latin typeface="Arial"/>
                <a:cs typeface="Arial"/>
              </a:rPr>
              <a:t>These figures show the </a:t>
            </a:r>
            <a:r>
              <a:rPr sz="1400" b="1" spc="-10" dirty="0">
                <a:solidFill>
                  <a:srgbClr val="630021"/>
                </a:solidFill>
                <a:latin typeface="Arial"/>
                <a:cs typeface="Arial"/>
              </a:rPr>
              <a:t>performance </a:t>
            </a:r>
            <a:r>
              <a:rPr sz="1400" b="1" spc="-5" dirty="0">
                <a:solidFill>
                  <a:srgbClr val="630021"/>
                </a:solidFill>
                <a:latin typeface="Arial"/>
                <a:cs typeface="Arial"/>
              </a:rPr>
              <a:t>of </a:t>
            </a:r>
            <a:r>
              <a:rPr sz="1400" b="1" spc="-10" dirty="0">
                <a:solidFill>
                  <a:srgbClr val="630021"/>
                </a:solidFill>
                <a:latin typeface="Arial"/>
                <a:cs typeface="Arial"/>
              </a:rPr>
              <a:t>PCA and  LDA </a:t>
            </a:r>
            <a:r>
              <a:rPr sz="1400" b="1" spc="-5" dirty="0">
                <a:solidFill>
                  <a:srgbClr val="630021"/>
                </a:solidFill>
                <a:latin typeface="Arial"/>
                <a:cs typeface="Arial"/>
              </a:rPr>
              <a:t>on an odor </a:t>
            </a:r>
            <a:r>
              <a:rPr sz="1400" b="1" spc="-10" dirty="0">
                <a:solidFill>
                  <a:srgbClr val="630021"/>
                </a:solidFill>
                <a:latin typeface="Arial"/>
                <a:cs typeface="Arial"/>
              </a:rPr>
              <a:t>recognition</a:t>
            </a:r>
            <a:r>
              <a:rPr sz="1400" b="1" spc="-15" dirty="0">
                <a:solidFill>
                  <a:srgbClr val="630021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630021"/>
                </a:solidFill>
                <a:latin typeface="Arial"/>
                <a:cs typeface="Arial"/>
              </a:rPr>
              <a:t>problem</a:t>
            </a:r>
            <a:endParaRPr sz="1400">
              <a:latin typeface="Arial"/>
              <a:cs typeface="Arial"/>
            </a:endParaRPr>
          </a:p>
          <a:p>
            <a:pPr marL="698500" marR="60960" indent="-226060">
              <a:lnSpc>
                <a:spcPts val="1300"/>
              </a:lnSpc>
              <a:spcBef>
                <a:spcPts val="280"/>
              </a:spcBef>
              <a:tabLst>
                <a:tab pos="697865" algn="l"/>
              </a:tabLst>
            </a:pPr>
            <a:r>
              <a:rPr sz="600" b="0" dirty="0">
                <a:latin typeface="Marlett"/>
                <a:cs typeface="Marlett"/>
              </a:rPr>
              <a:t></a:t>
            </a:r>
            <a:r>
              <a:rPr sz="600" dirty="0">
                <a:latin typeface="Times New Roman"/>
                <a:cs typeface="Times New Roman"/>
              </a:rPr>
              <a:t>	</a:t>
            </a:r>
            <a:r>
              <a:rPr sz="1200" spc="-5" dirty="0">
                <a:latin typeface="Arial"/>
                <a:cs typeface="Arial"/>
              </a:rPr>
              <a:t>Five types of </a:t>
            </a:r>
            <a:r>
              <a:rPr sz="1200" dirty="0">
                <a:latin typeface="Arial"/>
                <a:cs typeface="Arial"/>
              </a:rPr>
              <a:t>coffee </a:t>
            </a:r>
            <a:r>
              <a:rPr sz="1200" spc="-5" dirty="0">
                <a:latin typeface="Arial"/>
                <a:cs typeface="Arial"/>
              </a:rPr>
              <a:t>beans </a:t>
            </a:r>
            <a:r>
              <a:rPr sz="1200" spc="-10" dirty="0">
                <a:latin typeface="Arial"/>
                <a:cs typeface="Arial"/>
              </a:rPr>
              <a:t>were </a:t>
            </a:r>
            <a:r>
              <a:rPr sz="1200" spc="-5" dirty="0">
                <a:latin typeface="Arial"/>
                <a:cs typeface="Arial"/>
              </a:rPr>
              <a:t>presented to an array  of chemical gas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sensors</a:t>
            </a:r>
            <a:endParaRPr sz="1200">
              <a:latin typeface="Arial"/>
              <a:cs typeface="Arial"/>
            </a:endParaRPr>
          </a:p>
          <a:p>
            <a:pPr marL="697865" marR="5080" indent="-226060">
              <a:lnSpc>
                <a:spcPts val="1300"/>
              </a:lnSpc>
              <a:spcBef>
                <a:spcPts val="285"/>
              </a:spcBef>
              <a:tabLst>
                <a:tab pos="697865" algn="l"/>
              </a:tabLst>
            </a:pPr>
            <a:r>
              <a:rPr sz="600" b="0" dirty="0">
                <a:latin typeface="Marlett"/>
                <a:cs typeface="Marlett"/>
              </a:rPr>
              <a:t></a:t>
            </a:r>
            <a:r>
              <a:rPr sz="600" dirty="0">
                <a:latin typeface="Times New Roman"/>
                <a:cs typeface="Times New Roman"/>
              </a:rPr>
              <a:t>	</a:t>
            </a:r>
            <a:r>
              <a:rPr sz="1200" spc="-5" dirty="0">
                <a:latin typeface="Arial"/>
                <a:cs typeface="Arial"/>
              </a:rPr>
              <a:t>For each coffee type, 45 “sniffs” </a:t>
            </a:r>
            <a:r>
              <a:rPr sz="1200" spc="-10" dirty="0">
                <a:latin typeface="Arial"/>
                <a:cs typeface="Arial"/>
              </a:rPr>
              <a:t>were </a:t>
            </a:r>
            <a:r>
              <a:rPr sz="1200" spc="-5" dirty="0">
                <a:latin typeface="Arial"/>
                <a:cs typeface="Arial"/>
              </a:rPr>
              <a:t>performed and  the response of the gas </a:t>
            </a:r>
            <a:r>
              <a:rPr sz="1200" spc="-10" dirty="0">
                <a:latin typeface="Arial"/>
                <a:cs typeface="Arial"/>
              </a:rPr>
              <a:t>sensor </a:t>
            </a:r>
            <a:r>
              <a:rPr sz="1200" spc="-5" dirty="0">
                <a:latin typeface="Arial"/>
                <a:cs typeface="Arial"/>
              </a:rPr>
              <a:t>array </a:t>
            </a:r>
            <a:r>
              <a:rPr sz="1200" spc="-10" dirty="0">
                <a:latin typeface="Arial"/>
                <a:cs typeface="Arial"/>
              </a:rPr>
              <a:t>was </a:t>
            </a:r>
            <a:r>
              <a:rPr sz="1200" spc="-5" dirty="0">
                <a:latin typeface="Arial"/>
                <a:cs typeface="Arial"/>
              </a:rPr>
              <a:t>processed in  order to obtain </a:t>
            </a:r>
            <a:r>
              <a:rPr sz="1200" dirty="0">
                <a:latin typeface="Arial"/>
                <a:cs typeface="Arial"/>
              </a:rPr>
              <a:t>a </a:t>
            </a:r>
            <a:r>
              <a:rPr sz="1200" spc="-5" dirty="0">
                <a:latin typeface="Arial"/>
                <a:cs typeface="Arial"/>
              </a:rPr>
              <a:t>60-dimensional feature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vector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5"/>
              </a:spcBef>
              <a:tabLst>
                <a:tab pos="242570" algn="l"/>
              </a:tabLst>
            </a:pPr>
            <a:r>
              <a:rPr sz="700" b="0" dirty="0">
                <a:solidFill>
                  <a:srgbClr val="630021"/>
                </a:solidFill>
                <a:latin typeface="Marlett"/>
                <a:cs typeface="Marlett"/>
              </a:rPr>
              <a:t></a:t>
            </a:r>
            <a:r>
              <a:rPr sz="700" dirty="0">
                <a:solidFill>
                  <a:srgbClr val="630021"/>
                </a:solidFill>
                <a:latin typeface="Times New Roman"/>
                <a:cs typeface="Times New Roman"/>
              </a:rPr>
              <a:t>	</a:t>
            </a:r>
            <a:r>
              <a:rPr sz="1400" b="1" spc="-5" dirty="0">
                <a:solidFill>
                  <a:srgbClr val="630021"/>
                </a:solidFill>
                <a:latin typeface="Arial"/>
                <a:cs typeface="Arial"/>
              </a:rPr>
              <a:t>Results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88" name="object 188"/>
          <p:cNvSpPr txBox="1"/>
          <p:nvPr/>
        </p:nvSpPr>
        <p:spPr>
          <a:xfrm>
            <a:off x="1073150" y="2405126"/>
            <a:ext cx="3545204" cy="104521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238125" marR="5080" indent="-226060" algn="just">
              <a:lnSpc>
                <a:spcPts val="1300"/>
              </a:lnSpc>
              <a:spcBef>
                <a:spcPts val="260"/>
              </a:spcBef>
            </a:pPr>
            <a:r>
              <a:rPr sz="600" b="0" dirty="0">
                <a:latin typeface="Marlett"/>
                <a:cs typeface="Marlett"/>
              </a:rPr>
              <a:t></a:t>
            </a:r>
            <a:r>
              <a:rPr sz="600" b="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Arial"/>
                <a:cs typeface="Arial"/>
              </a:rPr>
              <a:t>From the 3D scatter </a:t>
            </a:r>
            <a:r>
              <a:rPr sz="1200" spc="-5" dirty="0">
                <a:latin typeface="Arial"/>
                <a:cs typeface="Arial"/>
              </a:rPr>
              <a:t>plots </a:t>
            </a:r>
            <a:r>
              <a:rPr sz="1200" dirty="0">
                <a:latin typeface="Arial"/>
                <a:cs typeface="Arial"/>
              </a:rPr>
              <a:t>it is </a:t>
            </a:r>
            <a:r>
              <a:rPr sz="1200" spc="-5" dirty="0">
                <a:latin typeface="Arial"/>
                <a:cs typeface="Arial"/>
              </a:rPr>
              <a:t>clear that </a:t>
            </a:r>
            <a:r>
              <a:rPr sz="1200" dirty="0">
                <a:latin typeface="Arial"/>
                <a:cs typeface="Arial"/>
              </a:rPr>
              <a:t>LDA  </a:t>
            </a:r>
            <a:r>
              <a:rPr sz="1200" spc="-5" dirty="0">
                <a:latin typeface="Arial"/>
                <a:cs typeface="Arial"/>
              </a:rPr>
              <a:t>outperforms </a:t>
            </a:r>
            <a:r>
              <a:rPr sz="1200" dirty="0">
                <a:latin typeface="Arial"/>
                <a:cs typeface="Arial"/>
              </a:rPr>
              <a:t>PCA </a:t>
            </a:r>
            <a:r>
              <a:rPr sz="1200" spc="-5" dirty="0">
                <a:latin typeface="Arial"/>
                <a:cs typeface="Arial"/>
              </a:rPr>
              <a:t>in </a:t>
            </a:r>
            <a:r>
              <a:rPr sz="1200" dirty="0">
                <a:latin typeface="Arial"/>
                <a:cs typeface="Arial"/>
              </a:rPr>
              <a:t>terms </a:t>
            </a:r>
            <a:r>
              <a:rPr sz="1200" spc="-5" dirty="0">
                <a:latin typeface="Arial"/>
                <a:cs typeface="Arial"/>
              </a:rPr>
              <a:t>of </a:t>
            </a:r>
            <a:r>
              <a:rPr sz="1200" dirty="0">
                <a:latin typeface="Arial"/>
                <a:cs typeface="Arial"/>
              </a:rPr>
              <a:t>class</a:t>
            </a:r>
            <a:r>
              <a:rPr sz="1200" spc="-5" dirty="0">
                <a:latin typeface="Arial"/>
                <a:cs typeface="Arial"/>
              </a:rPr>
              <a:t> discrimination</a:t>
            </a:r>
            <a:endParaRPr sz="1200">
              <a:latin typeface="Arial"/>
              <a:cs typeface="Arial"/>
            </a:endParaRPr>
          </a:p>
          <a:p>
            <a:pPr marL="238125" marR="255270" indent="-226060" algn="just">
              <a:lnSpc>
                <a:spcPct val="90200"/>
              </a:lnSpc>
              <a:spcBef>
                <a:spcPts val="265"/>
              </a:spcBef>
            </a:pPr>
            <a:r>
              <a:rPr sz="600" b="0" dirty="0">
                <a:latin typeface="Marlett"/>
                <a:cs typeface="Marlett"/>
              </a:rPr>
              <a:t></a:t>
            </a:r>
            <a:r>
              <a:rPr sz="600" b="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Arial"/>
                <a:cs typeface="Arial"/>
              </a:rPr>
              <a:t>This is one example </a:t>
            </a:r>
            <a:r>
              <a:rPr sz="1200" spc="-10" dirty="0">
                <a:latin typeface="Arial"/>
                <a:cs typeface="Arial"/>
              </a:rPr>
              <a:t>where </a:t>
            </a:r>
            <a:r>
              <a:rPr sz="1200" spc="-5" dirty="0">
                <a:latin typeface="Arial"/>
                <a:cs typeface="Arial"/>
              </a:rPr>
              <a:t>the discriminatory  information is not aligned </a:t>
            </a:r>
            <a:r>
              <a:rPr sz="1200" spc="-10" dirty="0">
                <a:latin typeface="Arial"/>
                <a:cs typeface="Arial"/>
              </a:rPr>
              <a:t>with </a:t>
            </a:r>
            <a:r>
              <a:rPr sz="1200" spc="-5" dirty="0">
                <a:latin typeface="Arial"/>
                <a:cs typeface="Arial"/>
              </a:rPr>
              <a:t>the direction of  </a:t>
            </a:r>
            <a:r>
              <a:rPr sz="1200" dirty="0">
                <a:latin typeface="Arial"/>
                <a:cs typeface="Arial"/>
              </a:rPr>
              <a:t>maximum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variance</a:t>
            </a:r>
            <a:endParaRPr sz="1200">
              <a:latin typeface="Arial"/>
              <a:cs typeface="Arial"/>
            </a:endParaRPr>
          </a:p>
          <a:p>
            <a:pPr marR="160020" algn="ctr">
              <a:lnSpc>
                <a:spcPct val="100000"/>
              </a:lnSpc>
              <a:spcBef>
                <a:spcPts val="254"/>
              </a:spcBef>
            </a:pPr>
            <a:r>
              <a:rPr sz="700" spc="20" dirty="0">
                <a:latin typeface="Arial"/>
                <a:cs typeface="Arial"/>
              </a:rPr>
              <a:t>PCA</a:t>
            </a:r>
            <a:endParaRPr sz="700">
              <a:latin typeface="Arial"/>
              <a:cs typeface="Arial"/>
            </a:endParaRPr>
          </a:p>
        </p:txBody>
      </p:sp>
      <p:sp>
        <p:nvSpPr>
          <p:cNvPr id="189" name="object 189"/>
          <p:cNvSpPr/>
          <p:nvPr/>
        </p:nvSpPr>
        <p:spPr>
          <a:xfrm>
            <a:off x="533400" y="742950"/>
            <a:ext cx="8153400" cy="38100"/>
          </a:xfrm>
          <a:custGeom>
            <a:avLst/>
            <a:gdLst/>
            <a:ahLst/>
            <a:cxnLst/>
            <a:rect l="l" t="t" r="r" b="b"/>
            <a:pathLst>
              <a:path w="8153400" h="38100">
                <a:moveTo>
                  <a:pt x="0" y="0"/>
                </a:moveTo>
                <a:lnTo>
                  <a:pt x="0" y="38100"/>
                </a:lnTo>
                <a:lnTo>
                  <a:pt x="8153400" y="38100"/>
                </a:lnTo>
                <a:lnTo>
                  <a:pt x="8153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026E6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 txBox="1">
            <a:spLocks noGrp="1"/>
          </p:cNvSpPr>
          <p:nvPr>
            <p:ph type="sldNum" sz="quarter" idx="4294967295"/>
          </p:nvPr>
        </p:nvSpPr>
        <p:spPr>
          <a:xfrm>
            <a:off x="8442958" y="6376363"/>
            <a:ext cx="190500" cy="139065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spc="-5" dirty="0"/>
              <a:t>16</a:t>
            </a:fld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34910660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/>
          </p:cNvSpPr>
          <p:nvPr/>
        </p:nvSpPr>
        <p:spPr>
          <a:xfrm>
            <a:off x="612901" y="268477"/>
            <a:ext cx="2964180" cy="4216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US" sz="2600" spc="-5" smtClean="0"/>
              <a:t>Limitations of</a:t>
            </a:r>
            <a:r>
              <a:rPr lang="en-US" sz="2600" spc="-30" smtClean="0"/>
              <a:t> </a:t>
            </a:r>
            <a:r>
              <a:rPr lang="en-US" sz="2600" spc="-5" smtClean="0"/>
              <a:t>LDA</a:t>
            </a:r>
            <a:endParaRPr lang="en-US" sz="2600"/>
          </a:p>
        </p:txBody>
      </p:sp>
      <p:sp>
        <p:nvSpPr>
          <p:cNvPr id="3" name="object 3"/>
          <p:cNvSpPr txBox="1"/>
          <p:nvPr/>
        </p:nvSpPr>
        <p:spPr>
          <a:xfrm>
            <a:off x="612901" y="814938"/>
            <a:ext cx="7690484" cy="155003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0"/>
              </a:spcBef>
              <a:tabLst>
                <a:tab pos="242570" algn="l"/>
              </a:tabLst>
            </a:pPr>
            <a:r>
              <a:rPr sz="800" b="0" spc="-5" dirty="0">
                <a:solidFill>
                  <a:srgbClr val="630021"/>
                </a:solidFill>
                <a:latin typeface="Marlett"/>
                <a:cs typeface="Marlett"/>
              </a:rPr>
              <a:t></a:t>
            </a:r>
            <a:r>
              <a:rPr sz="800" spc="-5" dirty="0">
                <a:solidFill>
                  <a:srgbClr val="630021"/>
                </a:solidFill>
                <a:latin typeface="Times New Roman"/>
                <a:cs typeface="Times New Roman"/>
              </a:rPr>
              <a:t>	</a:t>
            </a:r>
            <a:r>
              <a:rPr sz="1600" b="1" spc="-10" dirty="0">
                <a:solidFill>
                  <a:srgbClr val="630021"/>
                </a:solidFill>
                <a:latin typeface="Arial"/>
                <a:cs typeface="Arial"/>
              </a:rPr>
              <a:t>LDA </a:t>
            </a:r>
            <a:r>
              <a:rPr sz="1600" b="1" spc="-5" dirty="0">
                <a:solidFill>
                  <a:srgbClr val="630021"/>
                </a:solidFill>
                <a:latin typeface="Arial"/>
                <a:cs typeface="Arial"/>
              </a:rPr>
              <a:t>produces at most C-1 feature</a:t>
            </a:r>
            <a:r>
              <a:rPr sz="1600" b="1" spc="15" dirty="0">
                <a:solidFill>
                  <a:srgbClr val="630021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630021"/>
                </a:solidFill>
                <a:latin typeface="Arial"/>
                <a:cs typeface="Arial"/>
              </a:rPr>
              <a:t>projections</a:t>
            </a:r>
            <a:endParaRPr sz="1600">
              <a:latin typeface="Arial"/>
              <a:cs typeface="Arial"/>
            </a:endParaRPr>
          </a:p>
          <a:p>
            <a:pPr marL="582295" marR="245110" indent="-226060">
              <a:lnSpc>
                <a:spcPct val="100000"/>
              </a:lnSpc>
              <a:spcBef>
                <a:spcPts val="340"/>
              </a:spcBef>
              <a:tabLst>
                <a:tab pos="582295" algn="l"/>
              </a:tabLst>
            </a:pPr>
            <a:r>
              <a:rPr sz="700" b="0" dirty="0">
                <a:latin typeface="Marlett"/>
                <a:cs typeface="Marlett"/>
              </a:rPr>
              <a:t></a:t>
            </a:r>
            <a:r>
              <a:rPr sz="700" dirty="0">
                <a:latin typeface="Times New Roman"/>
                <a:cs typeface="Times New Roman"/>
              </a:rPr>
              <a:t>	</a:t>
            </a:r>
            <a:r>
              <a:rPr sz="1400" spc="-5" dirty="0">
                <a:latin typeface="Arial"/>
                <a:cs typeface="Arial"/>
              </a:rPr>
              <a:t>If the classification error estimates </a:t>
            </a:r>
            <a:r>
              <a:rPr sz="1400" spc="-10" dirty="0">
                <a:latin typeface="Arial"/>
                <a:cs typeface="Arial"/>
              </a:rPr>
              <a:t>establish </a:t>
            </a:r>
            <a:r>
              <a:rPr sz="1400" spc="-5" dirty="0">
                <a:latin typeface="Arial"/>
                <a:cs typeface="Arial"/>
              </a:rPr>
              <a:t>that more </a:t>
            </a:r>
            <a:r>
              <a:rPr sz="1400" spc="-10" dirty="0">
                <a:latin typeface="Arial"/>
                <a:cs typeface="Arial"/>
              </a:rPr>
              <a:t>features </a:t>
            </a:r>
            <a:r>
              <a:rPr sz="1400" spc="-5" dirty="0">
                <a:latin typeface="Arial"/>
                <a:cs typeface="Arial"/>
              </a:rPr>
              <a:t>are </a:t>
            </a:r>
            <a:r>
              <a:rPr sz="1400" spc="-10" dirty="0">
                <a:latin typeface="Arial"/>
                <a:cs typeface="Arial"/>
              </a:rPr>
              <a:t>needed, </a:t>
            </a:r>
            <a:r>
              <a:rPr sz="1400" spc="-5" dirty="0">
                <a:latin typeface="Arial"/>
                <a:cs typeface="Arial"/>
              </a:rPr>
              <a:t>some </a:t>
            </a:r>
            <a:r>
              <a:rPr sz="1400" spc="-10" dirty="0">
                <a:latin typeface="Arial"/>
                <a:cs typeface="Arial"/>
              </a:rPr>
              <a:t>other  </a:t>
            </a:r>
            <a:r>
              <a:rPr sz="1400" spc="-5" dirty="0">
                <a:latin typeface="Arial"/>
                <a:cs typeface="Arial"/>
              </a:rPr>
              <a:t>method </a:t>
            </a:r>
            <a:r>
              <a:rPr sz="1400" dirty="0">
                <a:latin typeface="Arial"/>
                <a:cs typeface="Arial"/>
              </a:rPr>
              <a:t>must </a:t>
            </a:r>
            <a:r>
              <a:rPr sz="1400" spc="-5" dirty="0">
                <a:latin typeface="Arial"/>
                <a:cs typeface="Arial"/>
              </a:rPr>
              <a:t>be </a:t>
            </a:r>
            <a:r>
              <a:rPr sz="1400" spc="-10" dirty="0">
                <a:latin typeface="Arial"/>
                <a:cs typeface="Arial"/>
              </a:rPr>
              <a:t>employed </a:t>
            </a:r>
            <a:r>
              <a:rPr sz="1400" spc="-5" dirty="0">
                <a:latin typeface="Arial"/>
                <a:cs typeface="Arial"/>
              </a:rPr>
              <a:t>to </a:t>
            </a:r>
            <a:r>
              <a:rPr sz="1400" spc="-10" dirty="0">
                <a:latin typeface="Arial"/>
                <a:cs typeface="Arial"/>
              </a:rPr>
              <a:t>provide </a:t>
            </a:r>
            <a:r>
              <a:rPr sz="1400" spc="-5" dirty="0">
                <a:latin typeface="Arial"/>
                <a:cs typeface="Arial"/>
              </a:rPr>
              <a:t>those </a:t>
            </a:r>
            <a:r>
              <a:rPr sz="1400" spc="-10" dirty="0">
                <a:latin typeface="Arial"/>
                <a:cs typeface="Arial"/>
              </a:rPr>
              <a:t>additional</a:t>
            </a:r>
            <a:r>
              <a:rPr sz="1400" spc="1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features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  <a:tabLst>
                <a:tab pos="242570" algn="l"/>
              </a:tabLst>
            </a:pPr>
            <a:r>
              <a:rPr sz="800" b="0" spc="-5" dirty="0">
                <a:solidFill>
                  <a:srgbClr val="630021"/>
                </a:solidFill>
                <a:latin typeface="Marlett"/>
                <a:cs typeface="Marlett"/>
              </a:rPr>
              <a:t></a:t>
            </a:r>
            <a:r>
              <a:rPr sz="800" spc="-5" dirty="0">
                <a:solidFill>
                  <a:srgbClr val="630021"/>
                </a:solidFill>
                <a:latin typeface="Times New Roman"/>
                <a:cs typeface="Times New Roman"/>
              </a:rPr>
              <a:t>	</a:t>
            </a:r>
            <a:r>
              <a:rPr sz="1600" b="1" spc="-10" dirty="0">
                <a:solidFill>
                  <a:srgbClr val="630021"/>
                </a:solidFill>
                <a:latin typeface="Arial"/>
                <a:cs typeface="Arial"/>
              </a:rPr>
              <a:t>LDA </a:t>
            </a:r>
            <a:r>
              <a:rPr sz="1600" b="1" spc="-5" dirty="0">
                <a:solidFill>
                  <a:srgbClr val="630021"/>
                </a:solidFill>
                <a:latin typeface="Arial"/>
                <a:cs typeface="Arial"/>
              </a:rPr>
              <a:t>is </a:t>
            </a:r>
            <a:r>
              <a:rPr sz="1600" b="1" dirty="0">
                <a:solidFill>
                  <a:srgbClr val="630021"/>
                </a:solidFill>
                <a:latin typeface="Arial"/>
                <a:cs typeface="Arial"/>
              </a:rPr>
              <a:t>a </a:t>
            </a:r>
            <a:r>
              <a:rPr sz="1600" b="1" spc="-5" dirty="0">
                <a:solidFill>
                  <a:srgbClr val="630021"/>
                </a:solidFill>
                <a:latin typeface="Arial"/>
                <a:cs typeface="Arial"/>
              </a:rPr>
              <a:t>parametric method since it assumes unimodal Gaussian</a:t>
            </a:r>
            <a:r>
              <a:rPr sz="1600" b="1" spc="40" dirty="0">
                <a:solidFill>
                  <a:srgbClr val="630021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630021"/>
                </a:solidFill>
                <a:latin typeface="Arial"/>
                <a:cs typeface="Arial"/>
              </a:rPr>
              <a:t>likelihoods</a:t>
            </a:r>
            <a:endParaRPr sz="1600">
              <a:latin typeface="Arial"/>
              <a:cs typeface="Arial"/>
            </a:endParaRPr>
          </a:p>
          <a:p>
            <a:pPr marL="582295" marR="226695" indent="-226060">
              <a:lnSpc>
                <a:spcPct val="100000"/>
              </a:lnSpc>
              <a:spcBef>
                <a:spcPts val="340"/>
              </a:spcBef>
              <a:tabLst>
                <a:tab pos="582295" algn="l"/>
              </a:tabLst>
            </a:pPr>
            <a:r>
              <a:rPr sz="700" b="0" dirty="0">
                <a:latin typeface="Marlett"/>
                <a:cs typeface="Marlett"/>
              </a:rPr>
              <a:t></a:t>
            </a:r>
            <a:r>
              <a:rPr sz="700" dirty="0">
                <a:latin typeface="Times New Roman"/>
                <a:cs typeface="Times New Roman"/>
              </a:rPr>
              <a:t>	</a:t>
            </a:r>
            <a:r>
              <a:rPr sz="1400" spc="-5" dirty="0">
                <a:latin typeface="Arial"/>
                <a:cs typeface="Arial"/>
              </a:rPr>
              <a:t>If the </a:t>
            </a:r>
            <a:r>
              <a:rPr sz="1400" spc="-10" dirty="0">
                <a:latin typeface="Arial"/>
                <a:cs typeface="Arial"/>
              </a:rPr>
              <a:t>distributions </a:t>
            </a:r>
            <a:r>
              <a:rPr sz="1400" spc="-5" dirty="0">
                <a:latin typeface="Arial"/>
                <a:cs typeface="Arial"/>
              </a:rPr>
              <a:t>are </a:t>
            </a:r>
            <a:r>
              <a:rPr sz="1400" spc="-10" dirty="0">
                <a:latin typeface="Arial"/>
                <a:cs typeface="Arial"/>
              </a:rPr>
              <a:t>significantly non-Gaussian, </a:t>
            </a:r>
            <a:r>
              <a:rPr sz="1400" spc="-5" dirty="0">
                <a:latin typeface="Arial"/>
                <a:cs typeface="Arial"/>
              </a:rPr>
              <a:t>the LDA </a:t>
            </a:r>
            <a:r>
              <a:rPr sz="1400" spc="-10" dirty="0">
                <a:latin typeface="Arial"/>
                <a:cs typeface="Arial"/>
              </a:rPr>
              <a:t>projections </a:t>
            </a:r>
            <a:r>
              <a:rPr sz="1400" spc="-5" dirty="0">
                <a:latin typeface="Arial"/>
                <a:cs typeface="Arial"/>
              </a:rPr>
              <a:t>will not be able </a:t>
            </a:r>
            <a:r>
              <a:rPr sz="1400" spc="-10" dirty="0">
                <a:latin typeface="Arial"/>
                <a:cs typeface="Arial"/>
              </a:rPr>
              <a:t>to  preserve any </a:t>
            </a:r>
            <a:r>
              <a:rPr sz="1400" spc="-5" dirty="0">
                <a:latin typeface="Arial"/>
                <a:cs typeface="Arial"/>
              </a:rPr>
              <a:t>complex </a:t>
            </a:r>
            <a:r>
              <a:rPr sz="1400" spc="-10" dirty="0">
                <a:latin typeface="Arial"/>
                <a:cs typeface="Arial"/>
              </a:rPr>
              <a:t>structure </a:t>
            </a:r>
            <a:r>
              <a:rPr sz="1400" spc="-5" dirty="0">
                <a:latin typeface="Arial"/>
                <a:cs typeface="Arial"/>
              </a:rPr>
              <a:t>of the data, which </a:t>
            </a:r>
            <a:r>
              <a:rPr sz="1400" spc="-10" dirty="0">
                <a:latin typeface="Arial"/>
                <a:cs typeface="Arial"/>
              </a:rPr>
              <a:t>may </a:t>
            </a:r>
            <a:r>
              <a:rPr sz="1400" spc="-5" dirty="0">
                <a:latin typeface="Arial"/>
                <a:cs typeface="Arial"/>
              </a:rPr>
              <a:t>be needed for</a:t>
            </a:r>
            <a:r>
              <a:rPr sz="1400" spc="4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classification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822849" y="2491092"/>
            <a:ext cx="1048981" cy="12570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569354" y="2698388"/>
            <a:ext cx="1360639" cy="11792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458352" y="2373014"/>
            <a:ext cx="1567141" cy="15686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973833" y="2836019"/>
            <a:ext cx="114935" cy="1816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000" b="1" spc="15" dirty="0">
                <a:latin typeface="Symbol"/>
                <a:cs typeface="Symbol"/>
              </a:rPr>
              <a:t></a:t>
            </a:r>
            <a:endParaRPr sz="1000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60701" y="2911665"/>
            <a:ext cx="74295" cy="1301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650" b="1" spc="15" dirty="0">
                <a:latin typeface="Arial"/>
                <a:cs typeface="Arial"/>
              </a:rPr>
              <a:t>1</a:t>
            </a:r>
            <a:endParaRPr sz="6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58288" y="2836019"/>
            <a:ext cx="114935" cy="1816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000" b="1" spc="15" dirty="0">
                <a:latin typeface="Symbol"/>
                <a:cs typeface="Symbol"/>
              </a:rPr>
              <a:t></a:t>
            </a:r>
            <a:endParaRPr sz="1000">
              <a:latin typeface="Symbol"/>
              <a:cs typeface="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645155" y="2911665"/>
            <a:ext cx="74295" cy="1301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650" b="1" spc="15" dirty="0">
                <a:latin typeface="Arial"/>
                <a:cs typeface="Arial"/>
              </a:rPr>
              <a:t>2</a:t>
            </a:r>
            <a:endParaRPr sz="6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973833" y="3420473"/>
            <a:ext cx="114935" cy="1816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000" b="1" spc="15" dirty="0">
                <a:latin typeface="Symbol"/>
                <a:cs typeface="Symbol"/>
              </a:rPr>
              <a:t></a:t>
            </a:r>
            <a:endParaRPr sz="1000">
              <a:latin typeface="Symbol"/>
              <a:cs typeface="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060701" y="3496119"/>
            <a:ext cx="74295" cy="1301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650" b="1" spc="15" dirty="0">
                <a:latin typeface="Arial"/>
                <a:cs typeface="Arial"/>
              </a:rPr>
              <a:t>2</a:t>
            </a:r>
            <a:endParaRPr sz="6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558288" y="3420473"/>
            <a:ext cx="114935" cy="1816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000" b="1" spc="15" dirty="0">
                <a:latin typeface="Symbol"/>
                <a:cs typeface="Symbol"/>
              </a:rPr>
              <a:t></a:t>
            </a:r>
            <a:endParaRPr sz="1000">
              <a:latin typeface="Symbol"/>
              <a:cs typeface="Symbo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645155" y="3496119"/>
            <a:ext cx="74295" cy="1301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650" b="1" spc="15" dirty="0">
                <a:latin typeface="Arial"/>
                <a:cs typeface="Arial"/>
              </a:rPr>
              <a:t>1</a:t>
            </a:r>
            <a:endParaRPr sz="65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581655" y="2403203"/>
            <a:ext cx="549275" cy="1816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1000" b="1" spc="10" dirty="0">
                <a:latin typeface="Symbol"/>
                <a:cs typeface="Symbol"/>
              </a:rPr>
              <a:t></a:t>
            </a:r>
            <a:r>
              <a:rPr sz="975" b="1" spc="15" baseline="-21367" dirty="0">
                <a:latin typeface="Arial"/>
                <a:cs typeface="Arial"/>
              </a:rPr>
              <a:t>1</a:t>
            </a:r>
            <a:r>
              <a:rPr sz="1000" b="1" spc="10" dirty="0">
                <a:latin typeface="Arial"/>
                <a:cs typeface="Arial"/>
              </a:rPr>
              <a:t>=</a:t>
            </a:r>
            <a:r>
              <a:rPr sz="1000" b="1" spc="10" dirty="0">
                <a:latin typeface="Symbol"/>
                <a:cs typeface="Symbol"/>
              </a:rPr>
              <a:t></a:t>
            </a:r>
            <a:r>
              <a:rPr sz="975" b="1" spc="15" baseline="-21367" dirty="0">
                <a:latin typeface="Arial"/>
                <a:cs typeface="Arial"/>
              </a:rPr>
              <a:t>2</a:t>
            </a:r>
            <a:r>
              <a:rPr sz="1000" b="1" spc="10" dirty="0">
                <a:latin typeface="Arial"/>
                <a:cs typeface="Arial"/>
              </a:rPr>
              <a:t>=</a:t>
            </a:r>
            <a:r>
              <a:rPr sz="1000" b="1" spc="10" dirty="0">
                <a:latin typeface="Symbol"/>
                <a:cs typeface="Symbol"/>
              </a:rPr>
              <a:t></a:t>
            </a:r>
            <a:endParaRPr sz="1000">
              <a:latin typeface="Symbol"/>
              <a:cs typeface="Symbo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647694" y="2973941"/>
            <a:ext cx="212090" cy="1816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1000" b="1" spc="5" dirty="0">
                <a:latin typeface="Symbol"/>
                <a:cs typeface="Symbol"/>
              </a:rPr>
              <a:t></a:t>
            </a:r>
            <a:r>
              <a:rPr sz="975" b="1" spc="7" baseline="-21367" dirty="0">
                <a:latin typeface="Arial"/>
                <a:cs typeface="Arial"/>
              </a:rPr>
              <a:t>1</a:t>
            </a:r>
            <a:endParaRPr sz="975" baseline="-21367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665726" y="3313031"/>
            <a:ext cx="212090" cy="1816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1000" b="1" spc="5" dirty="0">
                <a:latin typeface="Symbol"/>
                <a:cs typeface="Symbol"/>
              </a:rPr>
              <a:t></a:t>
            </a:r>
            <a:r>
              <a:rPr sz="975" b="1" spc="7" baseline="-21367" dirty="0">
                <a:latin typeface="Arial"/>
                <a:cs typeface="Arial"/>
              </a:rPr>
              <a:t>2</a:t>
            </a:r>
            <a:endParaRPr sz="975" baseline="-21367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506467" y="2793347"/>
            <a:ext cx="198755" cy="1816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1000" b="1" spc="10" dirty="0">
                <a:latin typeface="Symbol"/>
                <a:cs typeface="Symbol"/>
              </a:rPr>
              <a:t></a:t>
            </a:r>
            <a:r>
              <a:rPr sz="975" b="1" spc="15" baseline="-21367" dirty="0">
                <a:latin typeface="Arial"/>
                <a:cs typeface="Arial"/>
              </a:rPr>
              <a:t>1</a:t>
            </a:r>
            <a:endParaRPr sz="975" baseline="-21367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791711" y="3572873"/>
            <a:ext cx="199390" cy="1816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1000" b="1" spc="10" dirty="0">
                <a:latin typeface="Symbol"/>
                <a:cs typeface="Symbol"/>
              </a:rPr>
              <a:t></a:t>
            </a:r>
            <a:r>
              <a:rPr sz="975" b="1" spc="15" baseline="-21367" dirty="0">
                <a:latin typeface="Arial"/>
                <a:cs typeface="Arial"/>
              </a:rPr>
              <a:t>2</a:t>
            </a:r>
            <a:endParaRPr sz="975" baseline="-21367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714743" y="2747627"/>
            <a:ext cx="549275" cy="1816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1000" b="1" spc="10" dirty="0">
                <a:latin typeface="Symbol"/>
                <a:cs typeface="Symbol"/>
              </a:rPr>
              <a:t></a:t>
            </a:r>
            <a:r>
              <a:rPr sz="975" b="1" spc="15" baseline="-21367" dirty="0">
                <a:latin typeface="Arial"/>
                <a:cs typeface="Arial"/>
              </a:rPr>
              <a:t>1</a:t>
            </a:r>
            <a:r>
              <a:rPr sz="1000" b="1" spc="10" dirty="0">
                <a:latin typeface="Arial"/>
                <a:cs typeface="Arial"/>
              </a:rPr>
              <a:t>=</a:t>
            </a:r>
            <a:r>
              <a:rPr sz="1000" b="1" spc="10" dirty="0">
                <a:latin typeface="Symbol"/>
                <a:cs typeface="Symbol"/>
              </a:rPr>
              <a:t></a:t>
            </a:r>
            <a:r>
              <a:rPr sz="975" b="1" spc="15" baseline="-21367" dirty="0">
                <a:latin typeface="Arial"/>
                <a:cs typeface="Arial"/>
              </a:rPr>
              <a:t>2</a:t>
            </a:r>
            <a:r>
              <a:rPr sz="1000" b="1" spc="10" dirty="0">
                <a:latin typeface="Arial"/>
                <a:cs typeface="Arial"/>
              </a:rPr>
              <a:t>=</a:t>
            </a:r>
            <a:r>
              <a:rPr sz="1000" b="1" spc="10" dirty="0">
                <a:latin typeface="Symbol"/>
                <a:cs typeface="Symbol"/>
              </a:rPr>
              <a:t></a:t>
            </a:r>
            <a:endParaRPr sz="1000">
              <a:latin typeface="Symbol"/>
              <a:cs typeface="Symbo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590032" y="2812397"/>
            <a:ext cx="212725" cy="1816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1000" b="1" spc="10" dirty="0">
                <a:latin typeface="Symbol"/>
                <a:cs typeface="Symbol"/>
              </a:rPr>
              <a:t></a:t>
            </a:r>
            <a:r>
              <a:rPr sz="975" b="1" spc="15" baseline="-21367" dirty="0">
                <a:latin typeface="Arial"/>
                <a:cs typeface="Arial"/>
              </a:rPr>
              <a:t>1</a:t>
            </a:r>
            <a:endParaRPr sz="975" baseline="-21367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369558" y="2487785"/>
            <a:ext cx="212090" cy="1816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1000" b="1" spc="5" dirty="0">
                <a:latin typeface="Symbol"/>
                <a:cs typeface="Symbol"/>
              </a:rPr>
              <a:t></a:t>
            </a:r>
            <a:r>
              <a:rPr sz="975" b="1" spc="7" baseline="-21367" dirty="0">
                <a:latin typeface="Arial"/>
                <a:cs typeface="Arial"/>
              </a:rPr>
              <a:t>2</a:t>
            </a:r>
            <a:endParaRPr sz="975" baseline="-21367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345745" y="4294619"/>
            <a:ext cx="2419743" cy="183100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5502402" y="6102573"/>
            <a:ext cx="175895" cy="1587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850" spc="10" dirty="0">
                <a:latin typeface="Arial"/>
                <a:cs typeface="Arial"/>
              </a:rPr>
              <a:t>x</a:t>
            </a:r>
            <a:r>
              <a:rPr sz="900" spc="15" baseline="-23148" dirty="0">
                <a:latin typeface="Arial"/>
                <a:cs typeface="Arial"/>
              </a:rPr>
              <a:t>1</a:t>
            </a:r>
            <a:endParaRPr sz="900" baseline="-23148">
              <a:latin typeface="Arial"/>
              <a:cs typeface="Arial"/>
            </a:endParaRPr>
          </a:p>
        </p:txBody>
      </p:sp>
      <p:sp>
        <p:nvSpPr>
          <p:cNvPr id="25" name="object 28"/>
          <p:cNvSpPr txBox="1">
            <a:spLocks noGrp="1"/>
          </p:cNvSpPr>
          <p:nvPr>
            <p:ph type="sldNum" sz="quarter" idx="4294967295"/>
          </p:nvPr>
        </p:nvSpPr>
        <p:spPr>
          <a:xfrm>
            <a:off x="8442958" y="6376363"/>
            <a:ext cx="190500" cy="139065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spc="-5" dirty="0"/>
              <a:t>17</a:t>
            </a:fld>
            <a:endParaRPr spc="-5" dirty="0"/>
          </a:p>
        </p:txBody>
      </p:sp>
      <p:sp>
        <p:nvSpPr>
          <p:cNvPr id="26" name="object 25"/>
          <p:cNvSpPr txBox="1"/>
          <p:nvPr/>
        </p:nvSpPr>
        <p:spPr>
          <a:xfrm>
            <a:off x="587501" y="3960367"/>
            <a:ext cx="7837170" cy="709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7970" marR="30480" indent="-230504">
              <a:lnSpc>
                <a:spcPct val="100000"/>
              </a:lnSpc>
              <a:spcBef>
                <a:spcPts val="100"/>
              </a:spcBef>
              <a:tabLst>
                <a:tab pos="267970" algn="l"/>
              </a:tabLst>
            </a:pPr>
            <a:r>
              <a:rPr sz="800" b="0" spc="-5" dirty="0">
                <a:solidFill>
                  <a:srgbClr val="630021"/>
                </a:solidFill>
                <a:latin typeface="Marlett"/>
                <a:cs typeface="Marlett"/>
              </a:rPr>
              <a:t></a:t>
            </a:r>
            <a:r>
              <a:rPr sz="800" spc="-5" dirty="0">
                <a:solidFill>
                  <a:srgbClr val="630021"/>
                </a:solidFill>
                <a:latin typeface="Times New Roman"/>
                <a:cs typeface="Times New Roman"/>
              </a:rPr>
              <a:t>	</a:t>
            </a:r>
            <a:r>
              <a:rPr sz="1600" b="1" spc="-10" dirty="0">
                <a:solidFill>
                  <a:srgbClr val="630021"/>
                </a:solidFill>
                <a:latin typeface="Arial"/>
                <a:cs typeface="Arial"/>
              </a:rPr>
              <a:t>LDA </a:t>
            </a:r>
            <a:r>
              <a:rPr sz="1600" b="1" spc="5" dirty="0">
                <a:solidFill>
                  <a:srgbClr val="630021"/>
                </a:solidFill>
                <a:latin typeface="Arial"/>
                <a:cs typeface="Arial"/>
              </a:rPr>
              <a:t>will </a:t>
            </a:r>
            <a:r>
              <a:rPr sz="1600" b="1" spc="-5" dirty="0">
                <a:solidFill>
                  <a:srgbClr val="630021"/>
                </a:solidFill>
                <a:latin typeface="Arial"/>
                <a:cs typeface="Arial"/>
              </a:rPr>
              <a:t>fail </a:t>
            </a:r>
            <a:r>
              <a:rPr sz="1600" b="1" spc="5" dirty="0">
                <a:solidFill>
                  <a:srgbClr val="630021"/>
                </a:solidFill>
                <a:latin typeface="Arial"/>
                <a:cs typeface="Arial"/>
              </a:rPr>
              <a:t>when </a:t>
            </a:r>
            <a:r>
              <a:rPr sz="1600" b="1" spc="-5" dirty="0">
                <a:solidFill>
                  <a:srgbClr val="630021"/>
                </a:solidFill>
                <a:latin typeface="Arial"/>
                <a:cs typeface="Arial"/>
              </a:rPr>
              <a:t>the discriminatory information </a:t>
            </a:r>
            <a:r>
              <a:rPr sz="1600" b="1" dirty="0">
                <a:solidFill>
                  <a:srgbClr val="630021"/>
                </a:solidFill>
                <a:latin typeface="Arial"/>
                <a:cs typeface="Arial"/>
              </a:rPr>
              <a:t>is not in the </a:t>
            </a:r>
            <a:r>
              <a:rPr sz="1600" b="1" spc="-5" dirty="0">
                <a:solidFill>
                  <a:srgbClr val="630021"/>
                </a:solidFill>
                <a:latin typeface="Arial"/>
                <a:cs typeface="Arial"/>
              </a:rPr>
              <a:t>mean but rather  in the </a:t>
            </a:r>
            <a:r>
              <a:rPr sz="1600" b="1" spc="-10" dirty="0">
                <a:solidFill>
                  <a:srgbClr val="630021"/>
                </a:solidFill>
                <a:latin typeface="Arial"/>
                <a:cs typeface="Arial"/>
              </a:rPr>
              <a:t>variance </a:t>
            </a:r>
            <a:r>
              <a:rPr sz="1600" b="1" dirty="0">
                <a:solidFill>
                  <a:srgbClr val="630021"/>
                </a:solidFill>
                <a:latin typeface="Arial"/>
                <a:cs typeface="Arial"/>
              </a:rPr>
              <a:t>of </a:t>
            </a:r>
            <a:r>
              <a:rPr sz="1600" b="1" spc="-5" dirty="0">
                <a:solidFill>
                  <a:srgbClr val="630021"/>
                </a:solidFill>
                <a:latin typeface="Arial"/>
                <a:cs typeface="Arial"/>
              </a:rPr>
              <a:t>the</a:t>
            </a:r>
            <a:r>
              <a:rPr sz="1600" b="1" spc="5" dirty="0">
                <a:solidFill>
                  <a:srgbClr val="630021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630021"/>
                </a:solidFill>
                <a:latin typeface="Arial"/>
                <a:cs typeface="Arial"/>
              </a:rPr>
              <a:t>data</a:t>
            </a:r>
            <a:endParaRPr sz="1600">
              <a:latin typeface="Arial"/>
              <a:cs typeface="Arial"/>
            </a:endParaRPr>
          </a:p>
          <a:p>
            <a:pPr marR="1431925" algn="ctr">
              <a:lnSpc>
                <a:spcPct val="100000"/>
              </a:lnSpc>
              <a:spcBef>
                <a:spcPts val="515"/>
              </a:spcBef>
            </a:pPr>
            <a:r>
              <a:rPr sz="850" spc="10" dirty="0">
                <a:latin typeface="Arial"/>
                <a:cs typeface="Arial"/>
              </a:rPr>
              <a:t>x</a:t>
            </a:r>
            <a:r>
              <a:rPr sz="900" spc="15" baseline="-23148" dirty="0">
                <a:latin typeface="Arial"/>
                <a:cs typeface="Arial"/>
              </a:rPr>
              <a:t>2</a:t>
            </a:r>
            <a:endParaRPr sz="900" baseline="-23148">
              <a:latin typeface="Arial"/>
              <a:cs typeface="Arial"/>
            </a:endParaRPr>
          </a:p>
        </p:txBody>
      </p:sp>
      <p:sp>
        <p:nvSpPr>
          <p:cNvPr id="27" name="object 26"/>
          <p:cNvSpPr txBox="1"/>
          <p:nvPr/>
        </p:nvSpPr>
        <p:spPr>
          <a:xfrm rot="18360000">
            <a:off x="5558401" y="5300760"/>
            <a:ext cx="243949" cy="111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875"/>
              </a:lnSpc>
            </a:pPr>
            <a:r>
              <a:rPr sz="850" spc="-5" dirty="0">
                <a:latin typeface="Arial"/>
                <a:cs typeface="Arial"/>
              </a:rPr>
              <a:t>L</a:t>
            </a:r>
            <a:r>
              <a:rPr sz="850" spc="5" dirty="0">
                <a:latin typeface="Arial"/>
                <a:cs typeface="Arial"/>
              </a:rPr>
              <a:t>D</a:t>
            </a:r>
            <a:r>
              <a:rPr sz="850" spc="15" dirty="0">
                <a:latin typeface="Arial"/>
                <a:cs typeface="Arial"/>
              </a:rPr>
              <a:t>A</a:t>
            </a:r>
            <a:endParaRPr sz="850">
              <a:latin typeface="Arial"/>
              <a:cs typeface="Arial"/>
            </a:endParaRPr>
          </a:p>
        </p:txBody>
      </p:sp>
      <p:sp>
        <p:nvSpPr>
          <p:cNvPr id="28" name="object 27"/>
          <p:cNvSpPr txBox="1"/>
          <p:nvPr/>
        </p:nvSpPr>
        <p:spPr>
          <a:xfrm rot="2100000">
            <a:off x="4135626" y="5353538"/>
            <a:ext cx="254749" cy="111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875"/>
              </a:lnSpc>
            </a:pPr>
            <a:r>
              <a:rPr sz="850" spc="5" dirty="0">
                <a:latin typeface="Arial"/>
                <a:cs typeface="Arial"/>
              </a:rPr>
              <a:t>PC</a:t>
            </a:r>
            <a:r>
              <a:rPr sz="850" spc="15" dirty="0">
                <a:latin typeface="Arial"/>
                <a:cs typeface="Arial"/>
              </a:rPr>
              <a:t>A</a:t>
            </a:r>
            <a:endParaRPr sz="85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618598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0800000" flipV="1">
            <a:off x="381000" y="273377"/>
            <a:ext cx="8229600" cy="1112510"/>
          </a:xfrm>
        </p:spPr>
        <p:txBody>
          <a:bodyPr>
            <a:normAutofit fontScale="90000"/>
          </a:bodyPr>
          <a:lstStyle/>
          <a:p>
            <a:pPr algn="l"/>
            <a:r>
              <a:rPr lang="en-US" b="1" u="sng" dirty="0">
                <a:latin typeface="Times New Roman" pitchFamily="18" charset="0"/>
                <a:cs typeface="Times New Roman" pitchFamily="18" charset="0"/>
              </a:rPr>
              <a:t>Dataset</a:t>
            </a:r>
            <a:br>
              <a:rPr lang="en-US" b="1" u="sng" dirty="0">
                <a:latin typeface="Times New Roman" pitchFamily="18" charset="0"/>
                <a:cs typeface="Times New Roman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8229600" cy="5440363"/>
          </a:xfrm>
        </p:spPr>
        <p:txBody>
          <a:bodyPr/>
          <a:lstStyle/>
          <a:p>
            <a:pPr marL="0" indent="0"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Attributes :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X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O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Blank</a:t>
            </a: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Class: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Positive(Win for X)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Negative(Win for O)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1675" y="663985"/>
            <a:ext cx="2828925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170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0800000" flipV="1">
            <a:off x="381000" y="273377"/>
            <a:ext cx="8229600" cy="1112510"/>
          </a:xfrm>
        </p:spPr>
        <p:txBody>
          <a:bodyPr>
            <a:normAutofit fontScale="90000"/>
          </a:bodyPr>
          <a:lstStyle/>
          <a:p>
            <a:pPr algn="l"/>
            <a:r>
              <a:rPr lang="en-US" b="1" u="sng" dirty="0">
                <a:latin typeface="Times New Roman" pitchFamily="18" charset="0"/>
                <a:cs typeface="Times New Roman" pitchFamily="18" charset="0"/>
              </a:rPr>
              <a:t>Dataset</a:t>
            </a:r>
            <a:br>
              <a:rPr lang="en-US" b="1" u="sng" dirty="0">
                <a:latin typeface="Times New Roman" pitchFamily="18" charset="0"/>
                <a:cs typeface="Times New Roman" pitchFamily="18" charset="0"/>
              </a:rPr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1675" y="685800"/>
            <a:ext cx="2828925" cy="2162175"/>
          </a:xfrm>
          <a:prstGeom prst="rect">
            <a:avLst/>
          </a:prstGeom>
        </p:spPr>
      </p:pic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0240019"/>
              </p:ext>
            </p:extLst>
          </p:nvPr>
        </p:nvGraphicFramePr>
        <p:xfrm>
          <a:off x="381000" y="3276600"/>
          <a:ext cx="8229600" cy="3054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">
                  <a:extLst>
                    <a:ext uri="{9D8B030D-6E8A-4147-A177-3AD203B41FA5}">
                      <a16:colId xmlns:a16="http://schemas.microsoft.com/office/drawing/2014/main" xmlns="" val="970655770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xmlns="" val="230628952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xmlns="" val="1569902184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xmlns="" val="3083340671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xmlns="" val="2285746147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xmlns="" val="1441878251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xmlns="" val="2602160195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xmlns="" val="4135644526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xmlns="" val="446823024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xmlns="" val="24260332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top-left-square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top-middle-square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top-right-square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middle-left-square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middle-middle-square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middle-right-square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bottom-left-square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bottom-middle-square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bottom-right-square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Class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xmlns="" val="31005584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positive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xmlns="" val="2320254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positive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xmlns="" val="1276994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positive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xmlns="" val="1535799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negative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xmlns="" val="91926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negative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xmlns="" val="3710054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negative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xmlns="" val="26597017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8765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/>
          <p:cNvSpPr txBox="1">
            <a:spLocks noGrp="1"/>
          </p:cNvSpPr>
          <p:nvPr>
            <p:ph idx="1"/>
          </p:nvPr>
        </p:nvSpPr>
        <p:spPr>
          <a:xfrm>
            <a:off x="304800" y="762000"/>
            <a:ext cx="8229600" cy="4525963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1200" b="0" dirty="0">
                <a:solidFill>
                  <a:srgbClr val="630021"/>
                </a:solidFill>
                <a:latin typeface="Marlett"/>
                <a:cs typeface="Marlett"/>
              </a:rPr>
              <a:t></a:t>
            </a:r>
            <a:r>
              <a:rPr sz="1200" b="0" dirty="0">
                <a:solidFill>
                  <a:srgbClr val="630021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630021"/>
                </a:solidFill>
                <a:latin typeface="Arial"/>
                <a:cs typeface="Arial"/>
              </a:rPr>
              <a:t>Linear Discriminant </a:t>
            </a:r>
            <a:r>
              <a:rPr sz="2400" b="1" spc="-10" dirty="0">
                <a:solidFill>
                  <a:srgbClr val="630021"/>
                </a:solidFill>
                <a:latin typeface="Arial"/>
                <a:cs typeface="Arial"/>
              </a:rPr>
              <a:t>Analysis, </a:t>
            </a:r>
            <a:r>
              <a:rPr sz="2400" b="1" spc="10" dirty="0">
                <a:solidFill>
                  <a:srgbClr val="630021"/>
                </a:solidFill>
                <a:latin typeface="Arial"/>
                <a:cs typeface="Arial"/>
              </a:rPr>
              <a:t>two</a:t>
            </a:r>
            <a:r>
              <a:rPr sz="2400" b="1" spc="-30" dirty="0">
                <a:solidFill>
                  <a:srgbClr val="630021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630021"/>
                </a:solidFill>
                <a:latin typeface="Arial"/>
                <a:cs typeface="Arial"/>
              </a:rPr>
              <a:t>classes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70"/>
              </a:spcBef>
            </a:pPr>
            <a:r>
              <a:rPr sz="1200" b="0" dirty="0">
                <a:solidFill>
                  <a:srgbClr val="630021"/>
                </a:solidFill>
                <a:latin typeface="Marlett"/>
                <a:cs typeface="Marlett"/>
              </a:rPr>
              <a:t></a:t>
            </a:r>
            <a:r>
              <a:rPr sz="1200" b="0" dirty="0">
                <a:solidFill>
                  <a:srgbClr val="630021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630021"/>
                </a:solidFill>
                <a:latin typeface="Arial"/>
                <a:cs typeface="Arial"/>
              </a:rPr>
              <a:t>Linear </a:t>
            </a:r>
            <a:r>
              <a:rPr sz="2400" b="1" spc="-5" dirty="0">
                <a:solidFill>
                  <a:srgbClr val="630021"/>
                </a:solidFill>
                <a:latin typeface="Arial"/>
                <a:cs typeface="Arial"/>
              </a:rPr>
              <a:t>Discriminant </a:t>
            </a:r>
            <a:r>
              <a:rPr sz="2400" b="1" spc="-10" dirty="0">
                <a:solidFill>
                  <a:srgbClr val="630021"/>
                </a:solidFill>
                <a:latin typeface="Arial"/>
                <a:cs typeface="Arial"/>
              </a:rPr>
              <a:t>Analysis, </a:t>
            </a:r>
            <a:r>
              <a:rPr sz="2400" b="1" dirty="0">
                <a:solidFill>
                  <a:srgbClr val="630021"/>
                </a:solidFill>
                <a:latin typeface="Arial"/>
                <a:cs typeface="Arial"/>
              </a:rPr>
              <a:t>C</a:t>
            </a:r>
            <a:r>
              <a:rPr sz="2400" b="1" spc="-30" dirty="0">
                <a:solidFill>
                  <a:srgbClr val="630021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630021"/>
                </a:solidFill>
                <a:latin typeface="Arial"/>
                <a:cs typeface="Arial"/>
              </a:rPr>
              <a:t>classes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70"/>
              </a:spcBef>
            </a:pPr>
            <a:r>
              <a:rPr sz="1200" b="0" dirty="0">
                <a:solidFill>
                  <a:srgbClr val="630021"/>
                </a:solidFill>
                <a:latin typeface="Marlett"/>
                <a:cs typeface="Marlett"/>
              </a:rPr>
              <a:t></a:t>
            </a:r>
            <a:r>
              <a:rPr sz="1200" b="0" dirty="0">
                <a:solidFill>
                  <a:srgbClr val="630021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630021"/>
                </a:solidFill>
                <a:latin typeface="Arial"/>
                <a:cs typeface="Arial"/>
              </a:rPr>
              <a:t>LDA </a:t>
            </a:r>
            <a:r>
              <a:rPr sz="2400" b="1" spc="-5" dirty="0">
                <a:solidFill>
                  <a:srgbClr val="630021"/>
                </a:solidFill>
                <a:latin typeface="Arial"/>
                <a:cs typeface="Arial"/>
              </a:rPr>
              <a:t>vs. </a:t>
            </a:r>
            <a:r>
              <a:rPr sz="2400" b="1" dirty="0">
                <a:solidFill>
                  <a:srgbClr val="630021"/>
                </a:solidFill>
                <a:latin typeface="Arial"/>
                <a:cs typeface="Arial"/>
              </a:rPr>
              <a:t>PCA</a:t>
            </a:r>
            <a:r>
              <a:rPr sz="2400" b="1" spc="5" dirty="0">
                <a:solidFill>
                  <a:srgbClr val="630021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630021"/>
                </a:solidFill>
                <a:latin typeface="Arial"/>
                <a:cs typeface="Arial"/>
              </a:rPr>
              <a:t>example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70"/>
              </a:spcBef>
            </a:pPr>
            <a:r>
              <a:rPr sz="1200" b="0" dirty="0">
                <a:solidFill>
                  <a:srgbClr val="630021"/>
                </a:solidFill>
                <a:latin typeface="Marlett"/>
                <a:cs typeface="Marlett"/>
              </a:rPr>
              <a:t></a:t>
            </a:r>
            <a:r>
              <a:rPr sz="1200" b="0" dirty="0">
                <a:solidFill>
                  <a:srgbClr val="630021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630021"/>
                </a:solidFill>
                <a:latin typeface="Arial"/>
                <a:cs typeface="Arial"/>
              </a:rPr>
              <a:t>Limitations of LDA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70"/>
              </a:spcBef>
            </a:pPr>
            <a:r>
              <a:rPr sz="1200" b="0" dirty="0">
                <a:solidFill>
                  <a:srgbClr val="630021"/>
                </a:solidFill>
                <a:latin typeface="Marlett"/>
                <a:cs typeface="Marlett"/>
              </a:rPr>
              <a:t></a:t>
            </a:r>
            <a:r>
              <a:rPr sz="1200" b="0" dirty="0">
                <a:solidFill>
                  <a:srgbClr val="630021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630021"/>
                </a:solidFill>
                <a:latin typeface="Arial"/>
                <a:cs typeface="Arial"/>
              </a:rPr>
              <a:t>Variants </a:t>
            </a:r>
            <a:r>
              <a:rPr sz="2400" b="1" dirty="0">
                <a:solidFill>
                  <a:srgbClr val="630021"/>
                </a:solidFill>
                <a:latin typeface="Arial"/>
                <a:cs typeface="Arial"/>
              </a:rPr>
              <a:t>of</a:t>
            </a:r>
            <a:r>
              <a:rPr sz="2400" b="1" spc="-5" dirty="0">
                <a:solidFill>
                  <a:srgbClr val="630021"/>
                </a:solidFill>
                <a:latin typeface="Arial"/>
                <a:cs typeface="Arial"/>
              </a:rPr>
              <a:t> LDA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70"/>
              </a:spcBef>
            </a:pPr>
            <a:r>
              <a:rPr sz="1200" b="0" dirty="0">
                <a:solidFill>
                  <a:srgbClr val="630021"/>
                </a:solidFill>
                <a:latin typeface="Marlett"/>
                <a:cs typeface="Marlett"/>
              </a:rPr>
              <a:t></a:t>
            </a:r>
            <a:r>
              <a:rPr sz="1200" b="0" dirty="0">
                <a:solidFill>
                  <a:srgbClr val="630021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630021"/>
                </a:solidFill>
                <a:latin typeface="Arial"/>
                <a:cs typeface="Arial"/>
              </a:rPr>
              <a:t>Other dimensionality reduction</a:t>
            </a:r>
            <a:r>
              <a:rPr sz="2400" b="1" spc="-55" dirty="0">
                <a:solidFill>
                  <a:srgbClr val="630021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630021"/>
                </a:solidFill>
                <a:latin typeface="Arial"/>
                <a:cs typeface="Arial"/>
              </a:rPr>
              <a:t>methods</a:t>
            </a:r>
            <a:endParaRPr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0202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>
            <a:spLocks/>
          </p:cNvSpPr>
          <p:nvPr/>
        </p:nvSpPr>
        <p:spPr>
          <a:xfrm>
            <a:off x="612901" y="268477"/>
            <a:ext cx="2506345" cy="4216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US" sz="2600" spc="-5" smtClean="0"/>
              <a:t>Variants of</a:t>
            </a:r>
            <a:r>
              <a:rPr lang="en-US" sz="2600" spc="-30" smtClean="0"/>
              <a:t> </a:t>
            </a:r>
            <a:r>
              <a:rPr lang="en-US" sz="2600" spc="-5" smtClean="0"/>
              <a:t>LDA</a:t>
            </a:r>
            <a:endParaRPr lang="en-US" sz="2600"/>
          </a:p>
        </p:txBody>
      </p:sp>
      <p:sp>
        <p:nvSpPr>
          <p:cNvPr id="5" name="object 4"/>
          <p:cNvSpPr txBox="1">
            <a:spLocks noGrp="1"/>
          </p:cNvSpPr>
          <p:nvPr>
            <p:ph type="sldNum" sz="quarter" idx="4294967295"/>
          </p:nvPr>
        </p:nvSpPr>
        <p:spPr>
          <a:xfrm>
            <a:off x="8442958" y="6376363"/>
            <a:ext cx="190500" cy="139065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spc="-5" dirty="0"/>
              <a:t>20</a:t>
            </a:fld>
            <a:endParaRPr spc="-5" dirty="0"/>
          </a:p>
        </p:txBody>
      </p:sp>
      <p:sp>
        <p:nvSpPr>
          <p:cNvPr id="6" name="object 3"/>
          <p:cNvSpPr txBox="1"/>
          <p:nvPr/>
        </p:nvSpPr>
        <p:spPr>
          <a:xfrm>
            <a:off x="587501" y="814938"/>
            <a:ext cx="8026400" cy="536765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90"/>
              </a:spcBef>
              <a:tabLst>
                <a:tab pos="267970" algn="l"/>
              </a:tabLst>
            </a:pPr>
            <a:r>
              <a:rPr sz="800" b="0" spc="-5" dirty="0">
                <a:solidFill>
                  <a:srgbClr val="630021"/>
                </a:solidFill>
                <a:latin typeface="Marlett"/>
                <a:cs typeface="Marlett"/>
              </a:rPr>
              <a:t></a:t>
            </a:r>
            <a:r>
              <a:rPr sz="800" spc="-5" dirty="0">
                <a:solidFill>
                  <a:srgbClr val="630021"/>
                </a:solidFill>
                <a:latin typeface="Times New Roman"/>
                <a:cs typeface="Times New Roman"/>
              </a:rPr>
              <a:t>	</a:t>
            </a:r>
            <a:r>
              <a:rPr sz="1600" b="1" spc="-5" dirty="0">
                <a:solidFill>
                  <a:srgbClr val="630021"/>
                </a:solidFill>
                <a:latin typeface="Arial"/>
                <a:cs typeface="Arial"/>
              </a:rPr>
              <a:t>Non-parametric </a:t>
            </a:r>
            <a:r>
              <a:rPr sz="1600" b="1" spc="-10" dirty="0">
                <a:solidFill>
                  <a:srgbClr val="630021"/>
                </a:solidFill>
                <a:latin typeface="Arial"/>
                <a:cs typeface="Arial"/>
              </a:rPr>
              <a:t>LDA </a:t>
            </a:r>
            <a:r>
              <a:rPr sz="1600" b="1" spc="-5" dirty="0">
                <a:solidFill>
                  <a:srgbClr val="630021"/>
                </a:solidFill>
                <a:latin typeface="Arial"/>
                <a:cs typeface="Arial"/>
              </a:rPr>
              <a:t>(Fukunaga)</a:t>
            </a:r>
            <a:endParaRPr sz="1600">
              <a:latin typeface="Arial"/>
              <a:cs typeface="Arial"/>
            </a:endParaRPr>
          </a:p>
          <a:p>
            <a:pPr marL="723265" marR="30480" indent="-226060">
              <a:lnSpc>
                <a:spcPct val="100000"/>
              </a:lnSpc>
              <a:spcBef>
                <a:spcPts val="340"/>
              </a:spcBef>
              <a:tabLst>
                <a:tab pos="723265" algn="l"/>
              </a:tabLst>
            </a:pPr>
            <a:r>
              <a:rPr sz="700" b="0" dirty="0">
                <a:latin typeface="Marlett"/>
                <a:cs typeface="Marlett"/>
              </a:rPr>
              <a:t></a:t>
            </a:r>
            <a:r>
              <a:rPr sz="700" dirty="0">
                <a:latin typeface="Times New Roman"/>
                <a:cs typeface="Times New Roman"/>
              </a:rPr>
              <a:t>	</a:t>
            </a:r>
            <a:r>
              <a:rPr sz="1400" spc="-5" dirty="0">
                <a:latin typeface="Arial"/>
                <a:cs typeface="Arial"/>
              </a:rPr>
              <a:t>NPLDA removes the unimodal </a:t>
            </a:r>
            <a:r>
              <a:rPr sz="1400" spc="-10" dirty="0">
                <a:latin typeface="Arial"/>
                <a:cs typeface="Arial"/>
              </a:rPr>
              <a:t>Gaussian </a:t>
            </a:r>
            <a:r>
              <a:rPr sz="1400" spc="-5" dirty="0">
                <a:latin typeface="Arial"/>
                <a:cs typeface="Arial"/>
              </a:rPr>
              <a:t>assumption </a:t>
            </a:r>
            <a:r>
              <a:rPr sz="1400" spc="-15" dirty="0">
                <a:latin typeface="Arial"/>
                <a:cs typeface="Arial"/>
              </a:rPr>
              <a:t>by </a:t>
            </a:r>
            <a:r>
              <a:rPr sz="1400" spc="-5" dirty="0">
                <a:latin typeface="Arial"/>
                <a:cs typeface="Arial"/>
              </a:rPr>
              <a:t>computing the between-class  scatter matrix </a:t>
            </a:r>
            <a:r>
              <a:rPr sz="1400" spc="-10" dirty="0">
                <a:latin typeface="Arial"/>
                <a:cs typeface="Arial"/>
              </a:rPr>
              <a:t>S</a:t>
            </a:r>
            <a:r>
              <a:rPr sz="1350" spc="-15" baseline="-24691" dirty="0">
                <a:latin typeface="Arial"/>
                <a:cs typeface="Arial"/>
              </a:rPr>
              <a:t>B </a:t>
            </a:r>
            <a:r>
              <a:rPr sz="1400" spc="-5" dirty="0">
                <a:latin typeface="Arial"/>
                <a:cs typeface="Arial"/>
              </a:rPr>
              <a:t>using local information and the K </a:t>
            </a:r>
            <a:r>
              <a:rPr sz="1400" spc="-10" dirty="0">
                <a:latin typeface="Arial"/>
                <a:cs typeface="Arial"/>
              </a:rPr>
              <a:t>Nearest Neighbors </a:t>
            </a:r>
            <a:r>
              <a:rPr sz="1400" spc="-5" dirty="0">
                <a:latin typeface="Arial"/>
                <a:cs typeface="Arial"/>
              </a:rPr>
              <a:t>rule. As a result of</a:t>
            </a:r>
            <a:r>
              <a:rPr sz="1400" spc="-10" dirty="0">
                <a:latin typeface="Arial"/>
                <a:cs typeface="Arial"/>
              </a:rPr>
              <a:t> this</a:t>
            </a:r>
            <a:endParaRPr sz="1400">
              <a:latin typeface="Arial"/>
              <a:cs typeface="Arial"/>
            </a:endParaRPr>
          </a:p>
          <a:p>
            <a:pPr marL="953769">
              <a:lnSpc>
                <a:spcPct val="100000"/>
              </a:lnSpc>
              <a:spcBef>
                <a:spcPts val="280"/>
              </a:spcBef>
              <a:tabLst>
                <a:tab pos="1177925" algn="l"/>
              </a:tabLst>
            </a:pPr>
            <a:r>
              <a:rPr sz="600" b="0" dirty="0">
                <a:latin typeface="Marlett"/>
                <a:cs typeface="Marlett"/>
              </a:rPr>
              <a:t></a:t>
            </a:r>
            <a:r>
              <a:rPr sz="600" dirty="0">
                <a:latin typeface="Times New Roman"/>
                <a:cs typeface="Times New Roman"/>
              </a:rPr>
              <a:t>	</a:t>
            </a:r>
            <a:r>
              <a:rPr sz="1200" spc="-5" dirty="0">
                <a:latin typeface="Arial"/>
                <a:cs typeface="Arial"/>
              </a:rPr>
              <a:t>The matrix S</a:t>
            </a:r>
            <a:r>
              <a:rPr sz="1200" spc="-7" baseline="-20833" dirty="0">
                <a:latin typeface="Arial"/>
                <a:cs typeface="Arial"/>
              </a:rPr>
              <a:t>B </a:t>
            </a:r>
            <a:r>
              <a:rPr sz="1200" spc="-5" dirty="0">
                <a:latin typeface="Arial"/>
                <a:cs typeface="Arial"/>
              </a:rPr>
              <a:t>is full-rank, </a:t>
            </a:r>
            <a:r>
              <a:rPr sz="1200" spc="-10" dirty="0">
                <a:latin typeface="Arial"/>
                <a:cs typeface="Arial"/>
              </a:rPr>
              <a:t>allowing </a:t>
            </a:r>
            <a:r>
              <a:rPr sz="1200" spc="-5" dirty="0">
                <a:latin typeface="Arial"/>
                <a:cs typeface="Arial"/>
              </a:rPr>
              <a:t>us to extract </a:t>
            </a:r>
            <a:r>
              <a:rPr sz="1200" dirty="0">
                <a:latin typeface="Arial"/>
                <a:cs typeface="Arial"/>
              </a:rPr>
              <a:t>more than </a:t>
            </a:r>
            <a:r>
              <a:rPr sz="1200" spc="-5" dirty="0">
                <a:latin typeface="Arial"/>
                <a:cs typeface="Arial"/>
              </a:rPr>
              <a:t>(C-1)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features</a:t>
            </a:r>
            <a:endParaRPr sz="1200">
              <a:latin typeface="Arial"/>
              <a:cs typeface="Arial"/>
            </a:endParaRPr>
          </a:p>
          <a:p>
            <a:pPr marL="953769">
              <a:lnSpc>
                <a:spcPct val="100000"/>
              </a:lnSpc>
              <a:spcBef>
                <a:spcPts val="290"/>
              </a:spcBef>
              <a:tabLst>
                <a:tab pos="1177925" algn="l"/>
              </a:tabLst>
            </a:pPr>
            <a:r>
              <a:rPr sz="600" b="0" dirty="0">
                <a:latin typeface="Marlett"/>
                <a:cs typeface="Marlett"/>
              </a:rPr>
              <a:t></a:t>
            </a:r>
            <a:r>
              <a:rPr sz="600" dirty="0">
                <a:latin typeface="Times New Roman"/>
                <a:cs typeface="Times New Roman"/>
              </a:rPr>
              <a:t>	</a:t>
            </a:r>
            <a:r>
              <a:rPr sz="1200" spc="-5" dirty="0">
                <a:latin typeface="Arial"/>
                <a:cs typeface="Arial"/>
              </a:rPr>
              <a:t>The projections are able to preserve the structure of the data more</a:t>
            </a:r>
            <a:r>
              <a:rPr sz="1200" spc="2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closely</a:t>
            </a:r>
            <a:endParaRPr sz="12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380"/>
              </a:spcBef>
              <a:tabLst>
                <a:tab pos="267970" algn="l"/>
              </a:tabLst>
            </a:pPr>
            <a:r>
              <a:rPr sz="800" b="0" spc="-5" dirty="0">
                <a:solidFill>
                  <a:srgbClr val="630021"/>
                </a:solidFill>
                <a:latin typeface="Marlett"/>
                <a:cs typeface="Marlett"/>
              </a:rPr>
              <a:t></a:t>
            </a:r>
            <a:r>
              <a:rPr sz="800" spc="-5" dirty="0">
                <a:solidFill>
                  <a:srgbClr val="630021"/>
                </a:solidFill>
                <a:latin typeface="Times New Roman"/>
                <a:cs typeface="Times New Roman"/>
              </a:rPr>
              <a:t>	</a:t>
            </a:r>
            <a:r>
              <a:rPr sz="1600" b="1" dirty="0">
                <a:solidFill>
                  <a:srgbClr val="630021"/>
                </a:solidFill>
                <a:latin typeface="Arial"/>
                <a:cs typeface="Arial"/>
              </a:rPr>
              <a:t>Orthonormal </a:t>
            </a:r>
            <a:r>
              <a:rPr sz="1600" b="1" spc="-10" dirty="0">
                <a:solidFill>
                  <a:srgbClr val="630021"/>
                </a:solidFill>
                <a:latin typeface="Arial"/>
                <a:cs typeface="Arial"/>
              </a:rPr>
              <a:t>LDA </a:t>
            </a:r>
            <a:r>
              <a:rPr sz="1600" b="1" spc="-5" dirty="0">
                <a:solidFill>
                  <a:srgbClr val="630021"/>
                </a:solidFill>
                <a:latin typeface="Arial"/>
                <a:cs typeface="Arial"/>
              </a:rPr>
              <a:t>(Okada and</a:t>
            </a:r>
            <a:r>
              <a:rPr sz="1600" b="1" dirty="0">
                <a:solidFill>
                  <a:srgbClr val="630021"/>
                </a:solidFill>
                <a:latin typeface="Arial"/>
                <a:cs typeface="Arial"/>
              </a:rPr>
              <a:t> Tomita)</a:t>
            </a:r>
            <a:endParaRPr sz="1600">
              <a:latin typeface="Arial"/>
              <a:cs typeface="Arial"/>
            </a:endParaRPr>
          </a:p>
          <a:p>
            <a:pPr marL="723900" marR="305435" indent="-226060">
              <a:lnSpc>
                <a:spcPct val="100000"/>
              </a:lnSpc>
              <a:spcBef>
                <a:spcPts val="340"/>
              </a:spcBef>
              <a:tabLst>
                <a:tab pos="723265" algn="l"/>
              </a:tabLst>
            </a:pPr>
            <a:r>
              <a:rPr sz="700" b="0" dirty="0">
                <a:latin typeface="Marlett"/>
                <a:cs typeface="Marlett"/>
              </a:rPr>
              <a:t></a:t>
            </a:r>
            <a:r>
              <a:rPr sz="700" dirty="0">
                <a:latin typeface="Times New Roman"/>
                <a:cs typeface="Times New Roman"/>
              </a:rPr>
              <a:t>	</a:t>
            </a:r>
            <a:r>
              <a:rPr sz="1400" spc="-5" dirty="0">
                <a:latin typeface="Arial"/>
                <a:cs typeface="Arial"/>
              </a:rPr>
              <a:t>OLDA computes </a:t>
            </a:r>
            <a:r>
              <a:rPr sz="1400" spc="-10" dirty="0">
                <a:latin typeface="Arial"/>
                <a:cs typeface="Arial"/>
              </a:rPr>
              <a:t>projections </a:t>
            </a:r>
            <a:r>
              <a:rPr sz="1400" spc="-5" dirty="0">
                <a:latin typeface="Arial"/>
                <a:cs typeface="Arial"/>
              </a:rPr>
              <a:t>that maximize the </a:t>
            </a:r>
            <a:r>
              <a:rPr sz="1400" spc="-10" dirty="0">
                <a:latin typeface="Arial"/>
                <a:cs typeface="Arial"/>
              </a:rPr>
              <a:t>Fisher criterion </a:t>
            </a:r>
            <a:r>
              <a:rPr sz="1400" spc="-5" dirty="0">
                <a:latin typeface="Arial"/>
                <a:cs typeface="Arial"/>
              </a:rPr>
              <a:t>and, at the same time, </a:t>
            </a:r>
            <a:r>
              <a:rPr sz="1400" spc="-10" dirty="0">
                <a:latin typeface="Arial"/>
                <a:cs typeface="Arial"/>
              </a:rPr>
              <a:t>are  pair-wise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orthonormal</a:t>
            </a:r>
            <a:endParaRPr sz="1400">
              <a:latin typeface="Arial"/>
              <a:cs typeface="Arial"/>
            </a:endParaRPr>
          </a:p>
          <a:p>
            <a:pPr marL="1177925" marR="494030" indent="-224154">
              <a:lnSpc>
                <a:spcPct val="100000"/>
              </a:lnSpc>
              <a:spcBef>
                <a:spcPts val="280"/>
              </a:spcBef>
              <a:tabLst>
                <a:tab pos="1177925" algn="l"/>
              </a:tabLst>
            </a:pPr>
            <a:r>
              <a:rPr sz="600" b="0" dirty="0">
                <a:latin typeface="Marlett"/>
                <a:cs typeface="Marlett"/>
              </a:rPr>
              <a:t></a:t>
            </a:r>
            <a:r>
              <a:rPr sz="600" dirty="0">
                <a:latin typeface="Times New Roman"/>
                <a:cs typeface="Times New Roman"/>
              </a:rPr>
              <a:t>	</a:t>
            </a:r>
            <a:r>
              <a:rPr sz="1200" spc="-5" dirty="0">
                <a:latin typeface="Arial"/>
                <a:cs typeface="Arial"/>
              </a:rPr>
              <a:t>The method used in OLDA combines the </a:t>
            </a:r>
            <a:r>
              <a:rPr sz="1200" spc="-10" dirty="0">
                <a:latin typeface="Arial"/>
                <a:cs typeface="Arial"/>
              </a:rPr>
              <a:t>eigenvalue </a:t>
            </a:r>
            <a:r>
              <a:rPr sz="1200" spc="-5" dirty="0">
                <a:latin typeface="Arial"/>
                <a:cs typeface="Arial"/>
              </a:rPr>
              <a:t>solution of </a:t>
            </a:r>
            <a:r>
              <a:rPr sz="1200" dirty="0">
                <a:latin typeface="Arial"/>
                <a:cs typeface="Arial"/>
              </a:rPr>
              <a:t>S</a:t>
            </a:r>
            <a:r>
              <a:rPr sz="1200" baseline="-20833" dirty="0">
                <a:latin typeface="Arial"/>
                <a:cs typeface="Arial"/>
              </a:rPr>
              <a:t>W</a:t>
            </a:r>
            <a:r>
              <a:rPr sz="1200" baseline="27777" dirty="0">
                <a:latin typeface="Arial"/>
                <a:cs typeface="Arial"/>
              </a:rPr>
              <a:t>-1</a:t>
            </a:r>
            <a:r>
              <a:rPr sz="1200" dirty="0">
                <a:latin typeface="Arial"/>
                <a:cs typeface="Arial"/>
              </a:rPr>
              <a:t>S</a:t>
            </a:r>
            <a:r>
              <a:rPr sz="1200" baseline="-20833" dirty="0">
                <a:latin typeface="Arial"/>
                <a:cs typeface="Arial"/>
              </a:rPr>
              <a:t>B </a:t>
            </a:r>
            <a:r>
              <a:rPr sz="1200" spc="-5" dirty="0">
                <a:latin typeface="Arial"/>
                <a:cs typeface="Arial"/>
              </a:rPr>
              <a:t>and </a:t>
            </a:r>
            <a:r>
              <a:rPr sz="1200" dirty="0">
                <a:latin typeface="Arial"/>
                <a:cs typeface="Arial"/>
              </a:rPr>
              <a:t>the </a:t>
            </a:r>
            <a:r>
              <a:rPr sz="1200" spc="-5" dirty="0">
                <a:latin typeface="Arial"/>
                <a:cs typeface="Arial"/>
              </a:rPr>
              <a:t>Gram-Schmidt  orthonormalization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procedure</a:t>
            </a:r>
            <a:endParaRPr sz="1200">
              <a:latin typeface="Arial"/>
              <a:cs typeface="Arial"/>
            </a:endParaRPr>
          </a:p>
          <a:p>
            <a:pPr marL="1177925" marR="340360" indent="-224154">
              <a:lnSpc>
                <a:spcPct val="100000"/>
              </a:lnSpc>
              <a:spcBef>
                <a:spcPts val="285"/>
              </a:spcBef>
              <a:tabLst>
                <a:tab pos="1177925" algn="l"/>
              </a:tabLst>
            </a:pPr>
            <a:r>
              <a:rPr sz="600" b="0" dirty="0">
                <a:latin typeface="Marlett"/>
                <a:cs typeface="Marlett"/>
              </a:rPr>
              <a:t></a:t>
            </a:r>
            <a:r>
              <a:rPr sz="600" dirty="0">
                <a:latin typeface="Times New Roman"/>
                <a:cs typeface="Times New Roman"/>
              </a:rPr>
              <a:t>	</a:t>
            </a:r>
            <a:r>
              <a:rPr sz="1200" dirty="0">
                <a:latin typeface="Arial"/>
                <a:cs typeface="Arial"/>
              </a:rPr>
              <a:t>OLDA </a:t>
            </a:r>
            <a:r>
              <a:rPr sz="1200" spc="-5" dirty="0">
                <a:latin typeface="Arial"/>
                <a:cs typeface="Arial"/>
              </a:rPr>
              <a:t>sequentially </a:t>
            </a:r>
            <a:r>
              <a:rPr sz="1200" dirty="0">
                <a:latin typeface="Arial"/>
                <a:cs typeface="Arial"/>
              </a:rPr>
              <a:t>finds </a:t>
            </a:r>
            <a:r>
              <a:rPr sz="1200" spc="-10" dirty="0">
                <a:latin typeface="Arial"/>
                <a:cs typeface="Arial"/>
              </a:rPr>
              <a:t>axes </a:t>
            </a:r>
            <a:r>
              <a:rPr sz="1200" spc="-5" dirty="0">
                <a:latin typeface="Arial"/>
                <a:cs typeface="Arial"/>
              </a:rPr>
              <a:t>that maximize the Fisher </a:t>
            </a:r>
            <a:r>
              <a:rPr sz="1200" spc="-10" dirty="0">
                <a:latin typeface="Arial"/>
                <a:cs typeface="Arial"/>
              </a:rPr>
              <a:t>criterion </a:t>
            </a:r>
            <a:r>
              <a:rPr sz="1200" spc="-5" dirty="0">
                <a:latin typeface="Arial"/>
                <a:cs typeface="Arial"/>
              </a:rPr>
              <a:t>in the subspace orthogonal to all  features already extracted</a:t>
            </a:r>
            <a:endParaRPr sz="1200">
              <a:latin typeface="Arial"/>
              <a:cs typeface="Arial"/>
            </a:endParaRPr>
          </a:p>
          <a:p>
            <a:pPr marL="953769">
              <a:lnSpc>
                <a:spcPct val="100000"/>
              </a:lnSpc>
              <a:spcBef>
                <a:spcPts val="285"/>
              </a:spcBef>
              <a:tabLst>
                <a:tab pos="1177925" algn="l"/>
              </a:tabLst>
            </a:pPr>
            <a:r>
              <a:rPr sz="600" b="0" dirty="0">
                <a:latin typeface="Marlett"/>
                <a:cs typeface="Marlett"/>
              </a:rPr>
              <a:t></a:t>
            </a:r>
            <a:r>
              <a:rPr sz="600" dirty="0">
                <a:latin typeface="Times New Roman"/>
                <a:cs typeface="Times New Roman"/>
              </a:rPr>
              <a:t>	</a:t>
            </a:r>
            <a:r>
              <a:rPr sz="1200" spc="-5" dirty="0">
                <a:latin typeface="Arial"/>
                <a:cs typeface="Arial"/>
              </a:rPr>
              <a:t>OLDA is also capable of finding </a:t>
            </a:r>
            <a:r>
              <a:rPr sz="1200" dirty="0">
                <a:latin typeface="Arial"/>
                <a:cs typeface="Arial"/>
              </a:rPr>
              <a:t>more </a:t>
            </a:r>
            <a:r>
              <a:rPr sz="1200" spc="-5" dirty="0">
                <a:latin typeface="Arial"/>
                <a:cs typeface="Arial"/>
              </a:rPr>
              <a:t>than (C-1)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features</a:t>
            </a:r>
            <a:endParaRPr sz="12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380"/>
              </a:spcBef>
              <a:tabLst>
                <a:tab pos="267970" algn="l"/>
              </a:tabLst>
            </a:pPr>
            <a:r>
              <a:rPr sz="800" b="0" spc="-5" dirty="0">
                <a:solidFill>
                  <a:srgbClr val="630021"/>
                </a:solidFill>
                <a:latin typeface="Marlett"/>
                <a:cs typeface="Marlett"/>
              </a:rPr>
              <a:t></a:t>
            </a:r>
            <a:r>
              <a:rPr sz="800" spc="-5" dirty="0">
                <a:solidFill>
                  <a:srgbClr val="630021"/>
                </a:solidFill>
                <a:latin typeface="Times New Roman"/>
                <a:cs typeface="Times New Roman"/>
              </a:rPr>
              <a:t>	</a:t>
            </a:r>
            <a:r>
              <a:rPr sz="1600" b="1" spc="-5" dirty="0">
                <a:solidFill>
                  <a:srgbClr val="630021"/>
                </a:solidFill>
                <a:latin typeface="Arial"/>
                <a:cs typeface="Arial"/>
              </a:rPr>
              <a:t>Generalized LDA</a:t>
            </a:r>
            <a:r>
              <a:rPr sz="1600" b="1" spc="-20" dirty="0">
                <a:solidFill>
                  <a:srgbClr val="630021"/>
                </a:solidFill>
                <a:latin typeface="Arial"/>
                <a:cs typeface="Arial"/>
              </a:rPr>
              <a:t> </a:t>
            </a:r>
            <a:r>
              <a:rPr sz="1600" b="1" spc="5" dirty="0">
                <a:solidFill>
                  <a:srgbClr val="630021"/>
                </a:solidFill>
                <a:latin typeface="Arial"/>
                <a:cs typeface="Arial"/>
              </a:rPr>
              <a:t>(Lowe)</a:t>
            </a:r>
            <a:endParaRPr sz="1600">
              <a:latin typeface="Arial"/>
              <a:cs typeface="Arial"/>
            </a:endParaRPr>
          </a:p>
          <a:p>
            <a:pPr marL="723900" marR="161925" indent="-226060">
              <a:lnSpc>
                <a:spcPct val="100000"/>
              </a:lnSpc>
              <a:spcBef>
                <a:spcPts val="335"/>
              </a:spcBef>
              <a:tabLst>
                <a:tab pos="723265" algn="l"/>
              </a:tabLst>
            </a:pPr>
            <a:r>
              <a:rPr sz="700" b="0" dirty="0">
                <a:latin typeface="Marlett"/>
                <a:cs typeface="Marlett"/>
              </a:rPr>
              <a:t></a:t>
            </a:r>
            <a:r>
              <a:rPr sz="700" dirty="0">
                <a:latin typeface="Times New Roman"/>
                <a:cs typeface="Times New Roman"/>
              </a:rPr>
              <a:t>	</a:t>
            </a:r>
            <a:r>
              <a:rPr sz="1400" spc="-10" dirty="0">
                <a:latin typeface="Arial"/>
                <a:cs typeface="Arial"/>
              </a:rPr>
              <a:t>GLDA generalizes </a:t>
            </a:r>
            <a:r>
              <a:rPr sz="1400" spc="-5" dirty="0">
                <a:latin typeface="Arial"/>
                <a:cs typeface="Arial"/>
              </a:rPr>
              <a:t>the </a:t>
            </a:r>
            <a:r>
              <a:rPr sz="1400" spc="-10" dirty="0">
                <a:latin typeface="Arial"/>
                <a:cs typeface="Arial"/>
              </a:rPr>
              <a:t>Fisher criterion </a:t>
            </a:r>
            <a:r>
              <a:rPr sz="1400" spc="-15" dirty="0">
                <a:latin typeface="Arial"/>
                <a:cs typeface="Arial"/>
              </a:rPr>
              <a:t>by </a:t>
            </a:r>
            <a:r>
              <a:rPr sz="1400" spc="-10" dirty="0">
                <a:latin typeface="Arial"/>
                <a:cs typeface="Arial"/>
              </a:rPr>
              <a:t>incorporating </a:t>
            </a:r>
            <a:r>
              <a:rPr sz="1400" spc="-5" dirty="0">
                <a:latin typeface="Arial"/>
                <a:cs typeface="Arial"/>
              </a:rPr>
              <a:t>a cost function similar to the one </a:t>
            </a:r>
            <a:r>
              <a:rPr sz="1400" spc="-10" dirty="0">
                <a:latin typeface="Arial"/>
                <a:cs typeface="Arial"/>
              </a:rPr>
              <a:t>we  </a:t>
            </a:r>
            <a:r>
              <a:rPr sz="1400" spc="-5" dirty="0">
                <a:latin typeface="Arial"/>
                <a:cs typeface="Arial"/>
              </a:rPr>
              <a:t>used to compute the </a:t>
            </a:r>
            <a:r>
              <a:rPr sz="1400" spc="-10" dirty="0">
                <a:latin typeface="Arial"/>
                <a:cs typeface="Arial"/>
              </a:rPr>
              <a:t>Bayes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Risk</a:t>
            </a:r>
            <a:endParaRPr sz="1400">
              <a:latin typeface="Arial"/>
              <a:cs typeface="Arial"/>
            </a:endParaRPr>
          </a:p>
          <a:p>
            <a:pPr marL="1177925" marR="109220" indent="-224154">
              <a:lnSpc>
                <a:spcPct val="100000"/>
              </a:lnSpc>
              <a:spcBef>
                <a:spcPts val="290"/>
              </a:spcBef>
              <a:tabLst>
                <a:tab pos="1177925" algn="l"/>
              </a:tabLst>
            </a:pPr>
            <a:r>
              <a:rPr sz="600" b="0" dirty="0">
                <a:latin typeface="Marlett"/>
                <a:cs typeface="Marlett"/>
              </a:rPr>
              <a:t></a:t>
            </a:r>
            <a:r>
              <a:rPr sz="600" dirty="0">
                <a:latin typeface="Times New Roman"/>
                <a:cs typeface="Times New Roman"/>
              </a:rPr>
              <a:t>	</a:t>
            </a:r>
            <a:r>
              <a:rPr sz="1200" spc="-5" dirty="0">
                <a:latin typeface="Arial"/>
                <a:cs typeface="Arial"/>
              </a:rPr>
              <a:t>The effect of this </a:t>
            </a:r>
            <a:r>
              <a:rPr sz="1200" spc="-10" dirty="0">
                <a:latin typeface="Arial"/>
                <a:cs typeface="Arial"/>
              </a:rPr>
              <a:t>generalized criterion </a:t>
            </a:r>
            <a:r>
              <a:rPr sz="1200" spc="-5" dirty="0">
                <a:latin typeface="Arial"/>
                <a:cs typeface="Arial"/>
              </a:rPr>
              <a:t>is an LDA projection </a:t>
            </a:r>
            <a:r>
              <a:rPr sz="1200" spc="-10" dirty="0">
                <a:latin typeface="Arial"/>
                <a:cs typeface="Arial"/>
              </a:rPr>
              <a:t>with </a:t>
            </a:r>
            <a:r>
              <a:rPr sz="1200" dirty="0">
                <a:latin typeface="Arial"/>
                <a:cs typeface="Arial"/>
              </a:rPr>
              <a:t>a </a:t>
            </a:r>
            <a:r>
              <a:rPr sz="1200" spc="-5" dirty="0">
                <a:latin typeface="Arial"/>
                <a:cs typeface="Arial"/>
              </a:rPr>
              <a:t>structure that is </a:t>
            </a:r>
            <a:r>
              <a:rPr sz="1200" spc="-10" dirty="0">
                <a:latin typeface="Arial"/>
                <a:cs typeface="Arial"/>
              </a:rPr>
              <a:t>biased </a:t>
            </a:r>
            <a:r>
              <a:rPr sz="1200" spc="-5" dirty="0">
                <a:latin typeface="Arial"/>
                <a:cs typeface="Arial"/>
              </a:rPr>
              <a:t>by the </a:t>
            </a:r>
            <a:r>
              <a:rPr sz="1200" dirty="0">
                <a:latin typeface="Arial"/>
                <a:cs typeface="Arial"/>
              </a:rPr>
              <a:t>cost  </a:t>
            </a:r>
            <a:r>
              <a:rPr sz="1200" spc="-5" dirty="0">
                <a:latin typeface="Arial"/>
                <a:cs typeface="Arial"/>
              </a:rPr>
              <a:t>function</a:t>
            </a:r>
            <a:endParaRPr sz="1200">
              <a:latin typeface="Arial"/>
              <a:cs typeface="Arial"/>
            </a:endParaRPr>
          </a:p>
          <a:p>
            <a:pPr marL="953769">
              <a:lnSpc>
                <a:spcPct val="100000"/>
              </a:lnSpc>
              <a:spcBef>
                <a:spcPts val="280"/>
              </a:spcBef>
              <a:tabLst>
                <a:tab pos="1177925" algn="l"/>
              </a:tabLst>
            </a:pPr>
            <a:r>
              <a:rPr sz="600" b="0" dirty="0">
                <a:latin typeface="Marlett"/>
                <a:cs typeface="Marlett"/>
              </a:rPr>
              <a:t></a:t>
            </a:r>
            <a:r>
              <a:rPr sz="600" dirty="0">
                <a:latin typeface="Times New Roman"/>
                <a:cs typeface="Times New Roman"/>
              </a:rPr>
              <a:t>	</a:t>
            </a:r>
            <a:r>
              <a:rPr sz="1200" spc="-5" dirty="0">
                <a:latin typeface="Arial"/>
                <a:cs typeface="Arial"/>
              </a:rPr>
              <a:t>Classes </a:t>
            </a:r>
            <a:r>
              <a:rPr sz="1200" spc="-10" dirty="0">
                <a:latin typeface="Arial"/>
                <a:cs typeface="Arial"/>
              </a:rPr>
              <a:t>with </a:t>
            </a:r>
            <a:r>
              <a:rPr sz="1200" dirty="0">
                <a:latin typeface="Arial"/>
                <a:cs typeface="Arial"/>
              </a:rPr>
              <a:t>a </a:t>
            </a:r>
            <a:r>
              <a:rPr sz="1200" spc="-5" dirty="0">
                <a:latin typeface="Arial"/>
                <a:cs typeface="Arial"/>
              </a:rPr>
              <a:t>higher cost C</a:t>
            </a:r>
            <a:r>
              <a:rPr sz="1200" spc="-7" baseline="-20833" dirty="0">
                <a:latin typeface="Arial"/>
                <a:cs typeface="Arial"/>
              </a:rPr>
              <a:t>ij </a:t>
            </a:r>
            <a:r>
              <a:rPr sz="1200" spc="-10" dirty="0">
                <a:latin typeface="Arial"/>
                <a:cs typeface="Arial"/>
              </a:rPr>
              <a:t>will </a:t>
            </a:r>
            <a:r>
              <a:rPr sz="1200" spc="-5" dirty="0">
                <a:latin typeface="Arial"/>
                <a:cs typeface="Arial"/>
              </a:rPr>
              <a:t>be placed further apart in the </a:t>
            </a:r>
            <a:r>
              <a:rPr sz="1200" spc="-10" dirty="0">
                <a:latin typeface="Arial"/>
                <a:cs typeface="Arial"/>
              </a:rPr>
              <a:t>low-dimensional</a:t>
            </a:r>
            <a:r>
              <a:rPr sz="1200" spc="-6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projection</a:t>
            </a:r>
            <a:endParaRPr sz="12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385"/>
              </a:spcBef>
              <a:tabLst>
                <a:tab pos="267970" algn="l"/>
              </a:tabLst>
            </a:pPr>
            <a:r>
              <a:rPr sz="800" b="0" spc="-5" dirty="0">
                <a:solidFill>
                  <a:srgbClr val="630021"/>
                </a:solidFill>
                <a:latin typeface="Marlett"/>
                <a:cs typeface="Marlett"/>
              </a:rPr>
              <a:t></a:t>
            </a:r>
            <a:r>
              <a:rPr sz="800" spc="-5" dirty="0">
                <a:solidFill>
                  <a:srgbClr val="630021"/>
                </a:solidFill>
                <a:latin typeface="Times New Roman"/>
                <a:cs typeface="Times New Roman"/>
              </a:rPr>
              <a:t>	</a:t>
            </a:r>
            <a:r>
              <a:rPr sz="1600" b="1" spc="-10" dirty="0">
                <a:solidFill>
                  <a:srgbClr val="630021"/>
                </a:solidFill>
                <a:latin typeface="Arial"/>
                <a:cs typeface="Arial"/>
              </a:rPr>
              <a:t>Multilayer </a:t>
            </a:r>
            <a:r>
              <a:rPr sz="1600" b="1" spc="-5" dirty="0">
                <a:solidFill>
                  <a:srgbClr val="630021"/>
                </a:solidFill>
                <a:latin typeface="Arial"/>
                <a:cs typeface="Arial"/>
              </a:rPr>
              <a:t>Perceptrons (Webb and</a:t>
            </a:r>
            <a:r>
              <a:rPr sz="1600" b="1" spc="5" dirty="0">
                <a:solidFill>
                  <a:srgbClr val="630021"/>
                </a:solidFill>
                <a:latin typeface="Arial"/>
                <a:cs typeface="Arial"/>
              </a:rPr>
              <a:t> Lowe)</a:t>
            </a:r>
            <a:endParaRPr sz="1600">
              <a:latin typeface="Arial"/>
              <a:cs typeface="Arial"/>
            </a:endParaRPr>
          </a:p>
          <a:p>
            <a:pPr marL="723265" marR="41275" indent="-226060">
              <a:lnSpc>
                <a:spcPct val="100000"/>
              </a:lnSpc>
              <a:spcBef>
                <a:spcPts val="335"/>
              </a:spcBef>
              <a:tabLst>
                <a:tab pos="723265" algn="l"/>
              </a:tabLst>
            </a:pPr>
            <a:r>
              <a:rPr sz="700" b="0" dirty="0">
                <a:latin typeface="Marlett"/>
                <a:cs typeface="Marlett"/>
              </a:rPr>
              <a:t></a:t>
            </a:r>
            <a:r>
              <a:rPr sz="700" dirty="0">
                <a:latin typeface="Times New Roman"/>
                <a:cs typeface="Times New Roman"/>
              </a:rPr>
              <a:t>	</a:t>
            </a:r>
            <a:r>
              <a:rPr sz="1400" spc="-5" dirty="0">
                <a:latin typeface="Arial"/>
                <a:cs typeface="Arial"/>
              </a:rPr>
              <a:t>It has been </a:t>
            </a:r>
            <a:r>
              <a:rPr sz="1400" spc="-10" dirty="0">
                <a:latin typeface="Arial"/>
                <a:cs typeface="Arial"/>
              </a:rPr>
              <a:t>shown </a:t>
            </a:r>
            <a:r>
              <a:rPr sz="1400" spc="-5" dirty="0">
                <a:latin typeface="Arial"/>
                <a:cs typeface="Arial"/>
              </a:rPr>
              <a:t>that the hidden </a:t>
            </a:r>
            <a:r>
              <a:rPr sz="1400" spc="-15" dirty="0">
                <a:latin typeface="Arial"/>
                <a:cs typeface="Arial"/>
              </a:rPr>
              <a:t>layers </a:t>
            </a:r>
            <a:r>
              <a:rPr sz="1400" spc="-5" dirty="0">
                <a:latin typeface="Arial"/>
                <a:cs typeface="Arial"/>
              </a:rPr>
              <a:t>of </a:t>
            </a:r>
            <a:r>
              <a:rPr sz="1400" spc="-10" dirty="0">
                <a:latin typeface="Arial"/>
                <a:cs typeface="Arial"/>
              </a:rPr>
              <a:t>multi-layer </a:t>
            </a:r>
            <a:r>
              <a:rPr sz="1400" spc="-5" dirty="0">
                <a:latin typeface="Arial"/>
                <a:cs typeface="Arial"/>
              </a:rPr>
              <a:t>perceptrons </a:t>
            </a:r>
            <a:r>
              <a:rPr sz="1400" spc="-10" dirty="0">
                <a:latin typeface="Arial"/>
                <a:cs typeface="Arial"/>
              </a:rPr>
              <a:t>(MLP) </a:t>
            </a:r>
            <a:r>
              <a:rPr sz="1400" spc="-5" dirty="0">
                <a:latin typeface="Arial"/>
                <a:cs typeface="Arial"/>
              </a:rPr>
              <a:t>perform </a:t>
            </a:r>
            <a:r>
              <a:rPr sz="1400" u="sng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non-linear 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u="sng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discriminant </a:t>
            </a:r>
            <a:r>
              <a:rPr sz="1400" u="sng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analysis</a:t>
            </a:r>
            <a:r>
              <a:rPr sz="1400" spc="-10" dirty="0">
                <a:latin typeface="Arial"/>
                <a:cs typeface="Arial"/>
              </a:rPr>
              <a:t> by </a:t>
            </a:r>
            <a:r>
              <a:rPr sz="1400" spc="-5" dirty="0">
                <a:latin typeface="Arial"/>
                <a:cs typeface="Arial"/>
              </a:rPr>
              <a:t>maximizing Tr[S</a:t>
            </a:r>
            <a:r>
              <a:rPr sz="1350" spc="-7" baseline="-24691" dirty="0">
                <a:latin typeface="Arial"/>
                <a:cs typeface="Arial"/>
              </a:rPr>
              <a:t>B</a:t>
            </a:r>
            <a:r>
              <a:rPr sz="1400" spc="-5" dirty="0">
                <a:latin typeface="Arial"/>
                <a:cs typeface="Arial"/>
              </a:rPr>
              <a:t>S</a:t>
            </a:r>
            <a:r>
              <a:rPr sz="1350" spc="-7" baseline="-24691" dirty="0">
                <a:latin typeface="Arial"/>
                <a:cs typeface="Arial"/>
              </a:rPr>
              <a:t>T</a:t>
            </a:r>
            <a:r>
              <a:rPr sz="1350" spc="-7" baseline="24691" dirty="0">
                <a:latin typeface="Arial"/>
                <a:cs typeface="Arial"/>
              </a:rPr>
              <a:t>†</a:t>
            </a:r>
            <a:r>
              <a:rPr sz="1400" spc="-5" dirty="0">
                <a:latin typeface="Arial"/>
                <a:cs typeface="Arial"/>
              </a:rPr>
              <a:t>], </a:t>
            </a:r>
            <a:r>
              <a:rPr sz="1400" spc="-10" dirty="0">
                <a:latin typeface="Arial"/>
                <a:cs typeface="Arial"/>
              </a:rPr>
              <a:t>where </a:t>
            </a:r>
            <a:r>
              <a:rPr sz="1400" spc="-5" dirty="0">
                <a:latin typeface="Arial"/>
                <a:cs typeface="Arial"/>
              </a:rPr>
              <a:t>the </a:t>
            </a:r>
            <a:r>
              <a:rPr sz="1400" spc="-10" dirty="0">
                <a:latin typeface="Arial"/>
                <a:cs typeface="Arial"/>
              </a:rPr>
              <a:t>scatter </a:t>
            </a:r>
            <a:r>
              <a:rPr sz="1400" spc="-5" dirty="0">
                <a:latin typeface="Arial"/>
                <a:cs typeface="Arial"/>
              </a:rPr>
              <a:t>matrices are </a:t>
            </a:r>
            <a:r>
              <a:rPr sz="1400" spc="-10" dirty="0">
                <a:latin typeface="Arial"/>
                <a:cs typeface="Arial"/>
              </a:rPr>
              <a:t>measured at  </a:t>
            </a:r>
            <a:r>
              <a:rPr sz="1400" spc="-5" dirty="0">
                <a:latin typeface="Arial"/>
                <a:cs typeface="Arial"/>
              </a:rPr>
              <a:t>the </a:t>
            </a:r>
            <a:r>
              <a:rPr sz="1400" spc="-10" dirty="0">
                <a:latin typeface="Arial"/>
                <a:cs typeface="Arial"/>
              </a:rPr>
              <a:t>output </a:t>
            </a:r>
            <a:r>
              <a:rPr sz="1400" spc="-5" dirty="0">
                <a:latin typeface="Arial"/>
                <a:cs typeface="Arial"/>
              </a:rPr>
              <a:t>of the last </a:t>
            </a:r>
            <a:r>
              <a:rPr sz="1400" spc="-10" dirty="0">
                <a:latin typeface="Arial"/>
                <a:cs typeface="Arial"/>
              </a:rPr>
              <a:t>hidden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layer</a:t>
            </a:r>
            <a:endParaRPr sz="1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342640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/>
          </p:cNvSpPr>
          <p:nvPr/>
        </p:nvSpPr>
        <p:spPr>
          <a:xfrm>
            <a:off x="612901" y="268477"/>
            <a:ext cx="6877050" cy="4216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US" sz="2600" spc="-5" smtClean="0"/>
              <a:t>Other dimensionality reduction methods</a:t>
            </a:r>
            <a:r>
              <a:rPr lang="en-US" sz="2600" spc="60" smtClean="0"/>
              <a:t> </a:t>
            </a:r>
            <a:r>
              <a:rPr lang="en-US" sz="2600" spc="-5" smtClean="0"/>
              <a:t>(1)</a:t>
            </a:r>
            <a:endParaRPr lang="en-US" sz="2600"/>
          </a:p>
        </p:txBody>
      </p:sp>
      <p:sp>
        <p:nvSpPr>
          <p:cNvPr id="3" name="object 3"/>
          <p:cNvSpPr txBox="1"/>
          <p:nvPr/>
        </p:nvSpPr>
        <p:spPr>
          <a:xfrm>
            <a:off x="612901" y="814938"/>
            <a:ext cx="7861300" cy="238188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0"/>
              </a:spcBef>
              <a:tabLst>
                <a:tab pos="242570" algn="l"/>
              </a:tabLst>
            </a:pPr>
            <a:r>
              <a:rPr sz="800" b="0" spc="-5" dirty="0">
                <a:solidFill>
                  <a:srgbClr val="630021"/>
                </a:solidFill>
                <a:latin typeface="Marlett"/>
                <a:cs typeface="Marlett"/>
              </a:rPr>
              <a:t></a:t>
            </a:r>
            <a:r>
              <a:rPr sz="800" spc="-5" dirty="0">
                <a:solidFill>
                  <a:srgbClr val="630021"/>
                </a:solidFill>
                <a:latin typeface="Times New Roman"/>
                <a:cs typeface="Times New Roman"/>
              </a:rPr>
              <a:t>	</a:t>
            </a:r>
            <a:r>
              <a:rPr sz="1600" b="1" spc="-5" dirty="0">
                <a:solidFill>
                  <a:srgbClr val="630021"/>
                </a:solidFill>
                <a:latin typeface="Arial"/>
                <a:cs typeface="Arial"/>
              </a:rPr>
              <a:t>Exploratory Projection Pursuit (Friedman and</a:t>
            </a:r>
            <a:r>
              <a:rPr sz="1600" b="1" spc="5" dirty="0">
                <a:solidFill>
                  <a:srgbClr val="630021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630021"/>
                </a:solidFill>
                <a:latin typeface="Arial"/>
                <a:cs typeface="Arial"/>
              </a:rPr>
              <a:t>Tukey)</a:t>
            </a:r>
            <a:endParaRPr sz="1600">
              <a:latin typeface="Arial"/>
              <a:cs typeface="Arial"/>
            </a:endParaRPr>
          </a:p>
          <a:p>
            <a:pPr marL="582295" marR="43815" indent="-226060">
              <a:lnSpc>
                <a:spcPct val="100000"/>
              </a:lnSpc>
              <a:spcBef>
                <a:spcPts val="340"/>
              </a:spcBef>
              <a:tabLst>
                <a:tab pos="582295" algn="l"/>
              </a:tabLst>
            </a:pPr>
            <a:r>
              <a:rPr sz="700" b="0" dirty="0">
                <a:latin typeface="Marlett"/>
                <a:cs typeface="Marlett"/>
              </a:rPr>
              <a:t></a:t>
            </a:r>
            <a:r>
              <a:rPr sz="700" dirty="0">
                <a:latin typeface="Times New Roman"/>
                <a:cs typeface="Times New Roman"/>
              </a:rPr>
              <a:t>	</a:t>
            </a:r>
            <a:r>
              <a:rPr sz="1400" spc="-5" dirty="0">
                <a:latin typeface="Arial"/>
                <a:cs typeface="Arial"/>
              </a:rPr>
              <a:t>EPP seeks an M-dimensional (M=2,3 </a:t>
            </a:r>
            <a:r>
              <a:rPr sz="1400" spc="-10" dirty="0">
                <a:latin typeface="Arial"/>
                <a:cs typeface="Arial"/>
              </a:rPr>
              <a:t>typically) </a:t>
            </a:r>
            <a:r>
              <a:rPr sz="1400" spc="-5" dirty="0">
                <a:latin typeface="Arial"/>
                <a:cs typeface="Arial"/>
              </a:rPr>
              <a:t>linear </a:t>
            </a:r>
            <a:r>
              <a:rPr sz="1400" spc="-10" dirty="0">
                <a:latin typeface="Arial"/>
                <a:cs typeface="Arial"/>
              </a:rPr>
              <a:t>projection </a:t>
            </a:r>
            <a:r>
              <a:rPr sz="1400" spc="-5" dirty="0">
                <a:latin typeface="Arial"/>
                <a:cs typeface="Arial"/>
              </a:rPr>
              <a:t>of the data that maximizes a  measure of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“interestingness”</a:t>
            </a:r>
            <a:endParaRPr sz="1400">
              <a:latin typeface="Arial"/>
              <a:cs typeface="Arial"/>
            </a:endParaRPr>
          </a:p>
          <a:p>
            <a:pPr marL="356870">
              <a:lnSpc>
                <a:spcPct val="100000"/>
              </a:lnSpc>
              <a:spcBef>
                <a:spcPts val="320"/>
              </a:spcBef>
              <a:tabLst>
                <a:tab pos="582295" algn="l"/>
              </a:tabLst>
            </a:pPr>
            <a:r>
              <a:rPr sz="700" b="0" dirty="0">
                <a:latin typeface="Marlett"/>
                <a:cs typeface="Marlett"/>
              </a:rPr>
              <a:t></a:t>
            </a:r>
            <a:r>
              <a:rPr sz="700" dirty="0">
                <a:latin typeface="Times New Roman"/>
                <a:cs typeface="Times New Roman"/>
              </a:rPr>
              <a:t>	</a:t>
            </a:r>
            <a:r>
              <a:rPr sz="1400" spc="-10" dirty="0">
                <a:latin typeface="Arial"/>
                <a:cs typeface="Arial"/>
              </a:rPr>
              <a:t>Interestingness </a:t>
            </a:r>
            <a:r>
              <a:rPr sz="1400" spc="-5" dirty="0">
                <a:latin typeface="Arial"/>
                <a:cs typeface="Arial"/>
              </a:rPr>
              <a:t>is measured as </a:t>
            </a:r>
            <a:r>
              <a:rPr sz="1400" u="sng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departure </a:t>
            </a:r>
            <a:r>
              <a:rPr sz="1400" u="sng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from </a:t>
            </a:r>
            <a:r>
              <a:rPr sz="1400" u="sng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multivariate</a:t>
            </a:r>
            <a:r>
              <a:rPr sz="1400" u="sng" spc="2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400" u="sng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normality</a:t>
            </a:r>
            <a:endParaRPr sz="1400">
              <a:latin typeface="Arial"/>
              <a:cs typeface="Arial"/>
            </a:endParaRPr>
          </a:p>
          <a:p>
            <a:pPr marL="920750" marR="490855" indent="-224154">
              <a:lnSpc>
                <a:spcPct val="100000"/>
              </a:lnSpc>
              <a:spcBef>
                <a:spcPts val="300"/>
              </a:spcBef>
              <a:tabLst>
                <a:tab pos="920750" algn="l"/>
              </a:tabLst>
            </a:pPr>
            <a:r>
              <a:rPr sz="600" b="0" dirty="0">
                <a:latin typeface="Marlett"/>
                <a:cs typeface="Marlett"/>
              </a:rPr>
              <a:t></a:t>
            </a:r>
            <a:r>
              <a:rPr sz="600" dirty="0">
                <a:latin typeface="Times New Roman"/>
                <a:cs typeface="Times New Roman"/>
              </a:rPr>
              <a:t>	</a:t>
            </a:r>
            <a:r>
              <a:rPr sz="1200" spc="-5" dirty="0">
                <a:latin typeface="Arial"/>
                <a:cs typeface="Arial"/>
              </a:rPr>
              <a:t>This measure is not the variance </a:t>
            </a:r>
            <a:r>
              <a:rPr sz="1200" spc="-10" dirty="0">
                <a:latin typeface="Arial"/>
                <a:cs typeface="Arial"/>
              </a:rPr>
              <a:t>and </a:t>
            </a:r>
            <a:r>
              <a:rPr sz="1200" spc="-5" dirty="0">
                <a:latin typeface="Arial"/>
                <a:cs typeface="Arial"/>
              </a:rPr>
              <a:t>is </a:t>
            </a:r>
            <a:r>
              <a:rPr sz="1200" dirty="0">
                <a:latin typeface="Arial"/>
                <a:cs typeface="Arial"/>
              </a:rPr>
              <a:t>commonly </a:t>
            </a:r>
            <a:r>
              <a:rPr sz="1200" spc="-5" dirty="0">
                <a:latin typeface="Arial"/>
                <a:cs typeface="Arial"/>
              </a:rPr>
              <a:t>scale-free. </a:t>
            </a:r>
            <a:r>
              <a:rPr sz="1200" dirty="0">
                <a:latin typeface="Arial"/>
                <a:cs typeface="Arial"/>
              </a:rPr>
              <a:t>In most </a:t>
            </a:r>
            <a:r>
              <a:rPr sz="1200" spc="-5" dirty="0">
                <a:latin typeface="Arial"/>
                <a:cs typeface="Arial"/>
              </a:rPr>
              <a:t>proposals it is also </a:t>
            </a:r>
            <a:r>
              <a:rPr sz="1200" dirty="0">
                <a:latin typeface="Arial"/>
                <a:cs typeface="Arial"/>
              </a:rPr>
              <a:t>affine  </a:t>
            </a:r>
            <a:r>
              <a:rPr sz="1200" spc="-5" dirty="0">
                <a:latin typeface="Arial"/>
                <a:cs typeface="Arial"/>
              </a:rPr>
              <a:t>invariant, </a:t>
            </a:r>
            <a:r>
              <a:rPr sz="1200" dirty="0">
                <a:latin typeface="Arial"/>
                <a:cs typeface="Arial"/>
              </a:rPr>
              <a:t>so it </a:t>
            </a:r>
            <a:r>
              <a:rPr sz="1200" spc="-5" dirty="0">
                <a:latin typeface="Arial"/>
                <a:cs typeface="Arial"/>
              </a:rPr>
              <a:t>does not depend on </a:t>
            </a:r>
            <a:r>
              <a:rPr sz="1200" spc="-10" dirty="0">
                <a:latin typeface="Arial"/>
                <a:cs typeface="Arial"/>
              </a:rPr>
              <a:t>correlations between </a:t>
            </a:r>
            <a:r>
              <a:rPr sz="1200" dirty="0">
                <a:latin typeface="Arial"/>
                <a:cs typeface="Arial"/>
              </a:rPr>
              <a:t>features . </a:t>
            </a:r>
            <a:r>
              <a:rPr sz="1200" spc="-5" dirty="0">
                <a:latin typeface="Arial"/>
                <a:cs typeface="Arial"/>
              </a:rPr>
              <a:t>[Ripley,</a:t>
            </a:r>
            <a:r>
              <a:rPr sz="1200" spc="3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1996]</a:t>
            </a:r>
            <a:endParaRPr sz="1200">
              <a:latin typeface="Arial"/>
              <a:cs typeface="Arial"/>
            </a:endParaRPr>
          </a:p>
          <a:p>
            <a:pPr marL="582295" marR="5080" indent="-226060">
              <a:lnSpc>
                <a:spcPct val="100000"/>
              </a:lnSpc>
              <a:spcBef>
                <a:spcPts val="320"/>
              </a:spcBef>
              <a:tabLst>
                <a:tab pos="582295" algn="l"/>
              </a:tabLst>
            </a:pPr>
            <a:r>
              <a:rPr sz="700" b="0" dirty="0">
                <a:latin typeface="Marlett"/>
                <a:cs typeface="Marlett"/>
              </a:rPr>
              <a:t></a:t>
            </a:r>
            <a:r>
              <a:rPr sz="700" dirty="0">
                <a:latin typeface="Times New Roman"/>
                <a:cs typeface="Times New Roman"/>
              </a:rPr>
              <a:t>	</a:t>
            </a:r>
            <a:r>
              <a:rPr sz="1400" spc="-5" dirty="0">
                <a:latin typeface="Arial"/>
                <a:cs typeface="Arial"/>
              </a:rPr>
              <a:t>In other </a:t>
            </a:r>
            <a:r>
              <a:rPr sz="1400" spc="-10" dirty="0">
                <a:latin typeface="Arial"/>
                <a:cs typeface="Arial"/>
              </a:rPr>
              <a:t>words, </a:t>
            </a:r>
            <a:r>
              <a:rPr sz="1400" spc="-5" dirty="0">
                <a:latin typeface="Arial"/>
                <a:cs typeface="Arial"/>
              </a:rPr>
              <a:t>EPP seeks </a:t>
            </a:r>
            <a:r>
              <a:rPr sz="1400" spc="-10" dirty="0">
                <a:latin typeface="Arial"/>
                <a:cs typeface="Arial"/>
              </a:rPr>
              <a:t>projections </a:t>
            </a:r>
            <a:r>
              <a:rPr sz="1400" spc="-5" dirty="0">
                <a:latin typeface="Arial"/>
                <a:cs typeface="Arial"/>
              </a:rPr>
              <a:t>that </a:t>
            </a:r>
            <a:r>
              <a:rPr sz="1400" spc="-10" dirty="0">
                <a:latin typeface="Arial"/>
                <a:cs typeface="Arial"/>
              </a:rPr>
              <a:t>separate clusters </a:t>
            </a:r>
            <a:r>
              <a:rPr sz="1400" spc="-5" dirty="0">
                <a:latin typeface="Arial"/>
                <a:cs typeface="Arial"/>
              </a:rPr>
              <a:t>as </a:t>
            </a:r>
            <a:r>
              <a:rPr sz="1400" dirty="0">
                <a:latin typeface="Arial"/>
                <a:cs typeface="Arial"/>
              </a:rPr>
              <a:t>much </a:t>
            </a:r>
            <a:r>
              <a:rPr sz="1400" spc="-5" dirty="0">
                <a:latin typeface="Arial"/>
                <a:cs typeface="Arial"/>
              </a:rPr>
              <a:t>as </a:t>
            </a:r>
            <a:r>
              <a:rPr sz="1400" spc="-10" dirty="0">
                <a:latin typeface="Arial"/>
                <a:cs typeface="Arial"/>
              </a:rPr>
              <a:t>possible </a:t>
            </a:r>
            <a:r>
              <a:rPr sz="1400" spc="-5" dirty="0">
                <a:latin typeface="Arial"/>
                <a:cs typeface="Arial"/>
              </a:rPr>
              <a:t>and </a:t>
            </a:r>
            <a:r>
              <a:rPr sz="1400" spc="-10" dirty="0">
                <a:latin typeface="Arial"/>
                <a:cs typeface="Arial"/>
              </a:rPr>
              <a:t>keeps  </a:t>
            </a:r>
            <a:r>
              <a:rPr sz="1400" spc="-5" dirty="0">
                <a:latin typeface="Arial"/>
                <a:cs typeface="Arial"/>
              </a:rPr>
              <a:t>these </a:t>
            </a:r>
            <a:r>
              <a:rPr sz="1400" spc="-10" dirty="0">
                <a:latin typeface="Arial"/>
                <a:cs typeface="Arial"/>
              </a:rPr>
              <a:t>clusters </a:t>
            </a:r>
            <a:r>
              <a:rPr sz="1400" spc="-5" dirty="0">
                <a:latin typeface="Arial"/>
                <a:cs typeface="Arial"/>
              </a:rPr>
              <a:t>compact, a similar criterion as Fisher’s, but EPP does NOT use class</a:t>
            </a:r>
            <a:r>
              <a:rPr sz="1400" spc="13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labels</a:t>
            </a:r>
            <a:endParaRPr sz="1400">
              <a:latin typeface="Arial"/>
              <a:cs typeface="Arial"/>
            </a:endParaRPr>
          </a:p>
          <a:p>
            <a:pPr marL="582295" marR="262890" indent="-226060">
              <a:lnSpc>
                <a:spcPct val="100000"/>
              </a:lnSpc>
              <a:spcBef>
                <a:spcPts val="325"/>
              </a:spcBef>
              <a:tabLst>
                <a:tab pos="582295" algn="l"/>
              </a:tabLst>
            </a:pPr>
            <a:r>
              <a:rPr sz="700" b="0" dirty="0">
                <a:latin typeface="Marlett"/>
                <a:cs typeface="Marlett"/>
              </a:rPr>
              <a:t></a:t>
            </a:r>
            <a:r>
              <a:rPr sz="700" dirty="0">
                <a:latin typeface="Times New Roman"/>
                <a:cs typeface="Times New Roman"/>
              </a:rPr>
              <a:t>	</a:t>
            </a:r>
            <a:r>
              <a:rPr sz="1400" spc="-5" dirty="0">
                <a:latin typeface="Arial"/>
                <a:cs typeface="Arial"/>
              </a:rPr>
              <a:t>Once an interesting </a:t>
            </a:r>
            <a:r>
              <a:rPr sz="1400" spc="-10" dirty="0">
                <a:latin typeface="Arial"/>
                <a:cs typeface="Arial"/>
              </a:rPr>
              <a:t>projection </a:t>
            </a:r>
            <a:r>
              <a:rPr sz="1400" spc="-5" dirty="0">
                <a:latin typeface="Arial"/>
                <a:cs typeface="Arial"/>
              </a:rPr>
              <a:t>is </a:t>
            </a:r>
            <a:r>
              <a:rPr sz="1400" spc="-10" dirty="0">
                <a:latin typeface="Arial"/>
                <a:cs typeface="Arial"/>
              </a:rPr>
              <a:t>found, </a:t>
            </a:r>
            <a:r>
              <a:rPr sz="1400" spc="-5" dirty="0">
                <a:latin typeface="Arial"/>
                <a:cs typeface="Arial"/>
              </a:rPr>
              <a:t>it is important to remove the structure it </a:t>
            </a:r>
            <a:r>
              <a:rPr sz="1400" spc="-10" dirty="0">
                <a:latin typeface="Arial"/>
                <a:cs typeface="Arial"/>
              </a:rPr>
              <a:t>reveals to  </a:t>
            </a:r>
            <a:r>
              <a:rPr sz="1400" spc="-5" dirty="0">
                <a:latin typeface="Arial"/>
                <a:cs typeface="Arial"/>
              </a:rPr>
              <a:t>allow other </a:t>
            </a:r>
            <a:r>
              <a:rPr sz="1400" spc="-10" dirty="0">
                <a:latin typeface="Arial"/>
                <a:cs typeface="Arial"/>
              </a:rPr>
              <a:t>interesting </a:t>
            </a:r>
            <a:r>
              <a:rPr sz="1400" spc="-5" dirty="0">
                <a:latin typeface="Arial"/>
                <a:cs typeface="Arial"/>
              </a:rPr>
              <a:t>views to be found more </a:t>
            </a:r>
            <a:r>
              <a:rPr sz="1400" spc="-10" dirty="0">
                <a:latin typeface="Arial"/>
                <a:cs typeface="Arial"/>
              </a:rPr>
              <a:t>easily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997201" y="3986021"/>
            <a:ext cx="2057400" cy="1981200"/>
          </a:xfrm>
          <a:custGeom>
            <a:avLst/>
            <a:gdLst/>
            <a:ahLst/>
            <a:cxnLst/>
            <a:rect l="l" t="t" r="r" b="b"/>
            <a:pathLst>
              <a:path w="2057400" h="1981200">
                <a:moveTo>
                  <a:pt x="0" y="0"/>
                </a:moveTo>
                <a:lnTo>
                  <a:pt x="0" y="1981200"/>
                </a:lnTo>
                <a:lnTo>
                  <a:pt x="2057400" y="1981200"/>
                </a:lnTo>
                <a:lnTo>
                  <a:pt x="2057399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903726" y="5957570"/>
            <a:ext cx="189865" cy="17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Arial"/>
                <a:cs typeface="Arial"/>
              </a:rPr>
              <a:t>x</a:t>
            </a:r>
            <a:r>
              <a:rPr sz="1050" baseline="-23809" dirty="0">
                <a:latin typeface="Arial"/>
                <a:cs typeface="Arial"/>
              </a:rPr>
              <a:t>1</a:t>
            </a:r>
            <a:endParaRPr sz="1050" baseline="-23809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06701" y="3963416"/>
            <a:ext cx="189865" cy="17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Arial"/>
                <a:cs typeface="Arial"/>
              </a:rPr>
              <a:t>x</a:t>
            </a:r>
            <a:r>
              <a:rPr sz="1050" baseline="-23809" dirty="0">
                <a:latin typeface="Arial"/>
                <a:cs typeface="Arial"/>
              </a:rPr>
              <a:t>2</a:t>
            </a:r>
            <a:endParaRPr sz="1050" baseline="-23809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309622" y="4300728"/>
            <a:ext cx="1442085" cy="1466850"/>
            <a:chOff x="2309622" y="4300728"/>
            <a:chExt cx="1442085" cy="1466850"/>
          </a:xfrm>
        </p:grpSpPr>
        <p:sp>
          <p:nvSpPr>
            <p:cNvPr id="8" name="object 8"/>
            <p:cNvSpPr/>
            <p:nvPr/>
          </p:nvSpPr>
          <p:spPr>
            <a:xfrm>
              <a:off x="2951226" y="4437126"/>
              <a:ext cx="76200" cy="762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309622" y="4681728"/>
              <a:ext cx="76200" cy="762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419094" y="5337048"/>
              <a:ext cx="76200" cy="762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498598" y="4300728"/>
              <a:ext cx="76200" cy="762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759202" y="4648200"/>
              <a:ext cx="76199" cy="762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192780" y="4368546"/>
              <a:ext cx="76200" cy="7620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128772" y="4924044"/>
              <a:ext cx="76200" cy="762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675125" y="4402074"/>
              <a:ext cx="76200" cy="762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521202" y="4953000"/>
              <a:ext cx="76200" cy="762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679954" y="5194554"/>
              <a:ext cx="76200" cy="7620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571750" y="5691378"/>
              <a:ext cx="76200" cy="7620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500122" y="5238750"/>
              <a:ext cx="76200" cy="762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465070" y="4910328"/>
              <a:ext cx="76200" cy="762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820923" y="4995672"/>
              <a:ext cx="76200" cy="7620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130296" y="5388102"/>
              <a:ext cx="76200" cy="762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763773" y="5502402"/>
              <a:ext cx="76200" cy="7620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259074" y="5052822"/>
              <a:ext cx="76200" cy="7620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393947" y="4730496"/>
              <a:ext cx="76200" cy="762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/>
          <p:nvPr/>
        </p:nvSpPr>
        <p:spPr>
          <a:xfrm>
            <a:off x="5426202" y="3986021"/>
            <a:ext cx="2057400" cy="1981200"/>
          </a:xfrm>
          <a:custGeom>
            <a:avLst/>
            <a:gdLst/>
            <a:ahLst/>
            <a:cxnLst/>
            <a:rect l="l" t="t" r="r" b="b"/>
            <a:pathLst>
              <a:path w="2057400" h="1981200">
                <a:moveTo>
                  <a:pt x="0" y="0"/>
                </a:moveTo>
                <a:lnTo>
                  <a:pt x="0" y="1981200"/>
                </a:lnTo>
                <a:lnTo>
                  <a:pt x="2057400" y="1981200"/>
                </a:lnTo>
                <a:lnTo>
                  <a:pt x="20574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7332726" y="5957570"/>
            <a:ext cx="189865" cy="17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Arial"/>
                <a:cs typeface="Arial"/>
              </a:rPr>
              <a:t>x</a:t>
            </a:r>
            <a:r>
              <a:rPr sz="1050" baseline="-23809" dirty="0">
                <a:latin typeface="Arial"/>
                <a:cs typeface="Arial"/>
              </a:rPr>
              <a:t>1</a:t>
            </a:r>
            <a:endParaRPr sz="1050" baseline="-23809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235702" y="3963416"/>
            <a:ext cx="189865" cy="17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Arial"/>
                <a:cs typeface="Arial"/>
              </a:rPr>
              <a:t>x</a:t>
            </a:r>
            <a:r>
              <a:rPr sz="1050" baseline="-23809" dirty="0">
                <a:latin typeface="Arial"/>
                <a:cs typeface="Arial"/>
              </a:rPr>
              <a:t>2</a:t>
            </a:r>
            <a:endParaRPr sz="1050" baseline="-23809">
              <a:latin typeface="Arial"/>
              <a:cs typeface="Arial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5800344" y="4308347"/>
            <a:ext cx="1450340" cy="1511300"/>
            <a:chOff x="5800344" y="4308347"/>
            <a:chExt cx="1450340" cy="1511300"/>
          </a:xfrm>
        </p:grpSpPr>
        <p:sp>
          <p:nvSpPr>
            <p:cNvPr id="30" name="object 30"/>
            <p:cNvSpPr/>
            <p:nvPr/>
          </p:nvSpPr>
          <p:spPr>
            <a:xfrm>
              <a:off x="5800344" y="4523993"/>
              <a:ext cx="1409700" cy="1172210"/>
            </a:xfrm>
            <a:custGeom>
              <a:avLst/>
              <a:gdLst/>
              <a:ahLst/>
              <a:cxnLst/>
              <a:rect l="l" t="t" r="r" b="b"/>
              <a:pathLst>
                <a:path w="1409700" h="1172210">
                  <a:moveTo>
                    <a:pt x="76200" y="38100"/>
                  </a:moveTo>
                  <a:lnTo>
                    <a:pt x="73240" y="23469"/>
                  </a:lnTo>
                  <a:lnTo>
                    <a:pt x="65151" y="11341"/>
                  </a:lnTo>
                  <a:lnTo>
                    <a:pt x="53047" y="3060"/>
                  </a:lnTo>
                  <a:lnTo>
                    <a:pt x="38100" y="0"/>
                  </a:lnTo>
                  <a:lnTo>
                    <a:pt x="23456" y="3060"/>
                  </a:lnTo>
                  <a:lnTo>
                    <a:pt x="11328" y="11341"/>
                  </a:lnTo>
                  <a:lnTo>
                    <a:pt x="3048" y="23469"/>
                  </a:lnTo>
                  <a:lnTo>
                    <a:pt x="0" y="38100"/>
                  </a:lnTo>
                  <a:lnTo>
                    <a:pt x="3048" y="53060"/>
                  </a:lnTo>
                  <a:lnTo>
                    <a:pt x="11328" y="65151"/>
                  </a:lnTo>
                  <a:lnTo>
                    <a:pt x="23456" y="73253"/>
                  </a:lnTo>
                  <a:lnTo>
                    <a:pt x="38100" y="76200"/>
                  </a:lnTo>
                  <a:lnTo>
                    <a:pt x="53047" y="73253"/>
                  </a:lnTo>
                  <a:lnTo>
                    <a:pt x="65138" y="65151"/>
                  </a:lnTo>
                  <a:lnTo>
                    <a:pt x="73240" y="53060"/>
                  </a:lnTo>
                  <a:lnTo>
                    <a:pt x="76200" y="38100"/>
                  </a:lnTo>
                  <a:close/>
                </a:path>
                <a:path w="1409700" h="1172210">
                  <a:moveTo>
                    <a:pt x="1208532" y="1133856"/>
                  </a:moveTo>
                  <a:lnTo>
                    <a:pt x="1205572" y="1118908"/>
                  </a:lnTo>
                  <a:lnTo>
                    <a:pt x="1197483" y="1106805"/>
                  </a:lnTo>
                  <a:lnTo>
                    <a:pt x="1185379" y="1098715"/>
                  </a:lnTo>
                  <a:lnTo>
                    <a:pt x="1170432" y="1095756"/>
                  </a:lnTo>
                  <a:lnTo>
                    <a:pt x="1155471" y="1098715"/>
                  </a:lnTo>
                  <a:lnTo>
                    <a:pt x="1143381" y="1106805"/>
                  </a:lnTo>
                  <a:lnTo>
                    <a:pt x="1135278" y="1118908"/>
                  </a:lnTo>
                  <a:lnTo>
                    <a:pt x="1132332" y="1133856"/>
                  </a:lnTo>
                  <a:lnTo>
                    <a:pt x="1135278" y="1148816"/>
                  </a:lnTo>
                  <a:lnTo>
                    <a:pt x="1143381" y="1160907"/>
                  </a:lnTo>
                  <a:lnTo>
                    <a:pt x="1155471" y="1169009"/>
                  </a:lnTo>
                  <a:lnTo>
                    <a:pt x="1170432" y="1171956"/>
                  </a:lnTo>
                  <a:lnTo>
                    <a:pt x="1185379" y="1169009"/>
                  </a:lnTo>
                  <a:lnTo>
                    <a:pt x="1197483" y="1160907"/>
                  </a:lnTo>
                  <a:lnTo>
                    <a:pt x="1205572" y="1148816"/>
                  </a:lnTo>
                  <a:lnTo>
                    <a:pt x="1208532" y="1133856"/>
                  </a:lnTo>
                  <a:close/>
                </a:path>
                <a:path w="1409700" h="1172210">
                  <a:moveTo>
                    <a:pt x="1409700" y="67056"/>
                  </a:moveTo>
                  <a:lnTo>
                    <a:pt x="1406740" y="52108"/>
                  </a:lnTo>
                  <a:lnTo>
                    <a:pt x="1398651" y="40005"/>
                  </a:lnTo>
                  <a:lnTo>
                    <a:pt x="1386547" y="31915"/>
                  </a:lnTo>
                  <a:lnTo>
                    <a:pt x="1371600" y="28956"/>
                  </a:lnTo>
                  <a:lnTo>
                    <a:pt x="1356956" y="31915"/>
                  </a:lnTo>
                  <a:lnTo>
                    <a:pt x="1344828" y="40005"/>
                  </a:lnTo>
                  <a:lnTo>
                    <a:pt x="1336548" y="52108"/>
                  </a:lnTo>
                  <a:lnTo>
                    <a:pt x="1333500" y="67056"/>
                  </a:lnTo>
                  <a:lnTo>
                    <a:pt x="1336548" y="82016"/>
                  </a:lnTo>
                  <a:lnTo>
                    <a:pt x="1344828" y="94107"/>
                  </a:lnTo>
                  <a:lnTo>
                    <a:pt x="1356956" y="102209"/>
                  </a:lnTo>
                  <a:lnTo>
                    <a:pt x="1371600" y="105156"/>
                  </a:lnTo>
                  <a:lnTo>
                    <a:pt x="1386547" y="102209"/>
                  </a:lnTo>
                  <a:lnTo>
                    <a:pt x="1398651" y="94107"/>
                  </a:lnTo>
                  <a:lnTo>
                    <a:pt x="1406740" y="82016"/>
                  </a:lnTo>
                  <a:lnTo>
                    <a:pt x="1409700" y="67056"/>
                  </a:lnTo>
                  <a:close/>
                </a:path>
              </a:pathLst>
            </a:custGeom>
            <a:solidFill>
              <a:srgbClr val="3434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846826" y="4308347"/>
              <a:ext cx="76200" cy="7620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956554" y="4375403"/>
              <a:ext cx="76200" cy="7620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959602" y="5238749"/>
              <a:ext cx="76200" cy="762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075169" y="4738877"/>
              <a:ext cx="76200" cy="762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926074" y="4633721"/>
              <a:ext cx="1324610" cy="993775"/>
            </a:xfrm>
            <a:custGeom>
              <a:avLst/>
              <a:gdLst/>
              <a:ahLst/>
              <a:cxnLst/>
              <a:rect l="l" t="t" r="r" b="b"/>
              <a:pathLst>
                <a:path w="1324609" h="993775">
                  <a:moveTo>
                    <a:pt x="76200" y="816102"/>
                  </a:moveTo>
                  <a:lnTo>
                    <a:pt x="73240" y="801154"/>
                  </a:lnTo>
                  <a:lnTo>
                    <a:pt x="65151" y="789051"/>
                  </a:lnTo>
                  <a:lnTo>
                    <a:pt x="53047" y="780961"/>
                  </a:lnTo>
                  <a:lnTo>
                    <a:pt x="38100" y="778002"/>
                  </a:lnTo>
                  <a:lnTo>
                    <a:pt x="23139" y="780961"/>
                  </a:lnTo>
                  <a:lnTo>
                    <a:pt x="11049" y="789051"/>
                  </a:lnTo>
                  <a:lnTo>
                    <a:pt x="2946" y="801154"/>
                  </a:lnTo>
                  <a:lnTo>
                    <a:pt x="0" y="816102"/>
                  </a:lnTo>
                  <a:lnTo>
                    <a:pt x="2946" y="831062"/>
                  </a:lnTo>
                  <a:lnTo>
                    <a:pt x="11049" y="843153"/>
                  </a:lnTo>
                  <a:lnTo>
                    <a:pt x="23139" y="851255"/>
                  </a:lnTo>
                  <a:lnTo>
                    <a:pt x="38100" y="854202"/>
                  </a:lnTo>
                  <a:lnTo>
                    <a:pt x="53047" y="851255"/>
                  </a:lnTo>
                  <a:lnTo>
                    <a:pt x="65151" y="843153"/>
                  </a:lnTo>
                  <a:lnTo>
                    <a:pt x="73240" y="831062"/>
                  </a:lnTo>
                  <a:lnTo>
                    <a:pt x="76200" y="816102"/>
                  </a:lnTo>
                  <a:close/>
                </a:path>
                <a:path w="1324609" h="993775">
                  <a:moveTo>
                    <a:pt x="998220" y="955548"/>
                  </a:moveTo>
                  <a:lnTo>
                    <a:pt x="995260" y="940917"/>
                  </a:lnTo>
                  <a:lnTo>
                    <a:pt x="987171" y="928789"/>
                  </a:lnTo>
                  <a:lnTo>
                    <a:pt x="975067" y="920508"/>
                  </a:lnTo>
                  <a:lnTo>
                    <a:pt x="960120" y="917448"/>
                  </a:lnTo>
                  <a:lnTo>
                    <a:pt x="945476" y="920508"/>
                  </a:lnTo>
                  <a:lnTo>
                    <a:pt x="933348" y="928789"/>
                  </a:lnTo>
                  <a:lnTo>
                    <a:pt x="925068" y="940917"/>
                  </a:lnTo>
                  <a:lnTo>
                    <a:pt x="922020" y="955548"/>
                  </a:lnTo>
                  <a:lnTo>
                    <a:pt x="925068" y="970508"/>
                  </a:lnTo>
                  <a:lnTo>
                    <a:pt x="933348" y="982599"/>
                  </a:lnTo>
                  <a:lnTo>
                    <a:pt x="945476" y="990701"/>
                  </a:lnTo>
                  <a:lnTo>
                    <a:pt x="960120" y="993648"/>
                  </a:lnTo>
                  <a:lnTo>
                    <a:pt x="975067" y="990701"/>
                  </a:lnTo>
                  <a:lnTo>
                    <a:pt x="987171" y="982599"/>
                  </a:lnTo>
                  <a:lnTo>
                    <a:pt x="995260" y="970508"/>
                  </a:lnTo>
                  <a:lnTo>
                    <a:pt x="998220" y="955548"/>
                  </a:lnTo>
                  <a:close/>
                </a:path>
                <a:path w="1324609" h="993775">
                  <a:moveTo>
                    <a:pt x="1324356" y="38100"/>
                  </a:moveTo>
                  <a:lnTo>
                    <a:pt x="1321295" y="23469"/>
                  </a:lnTo>
                  <a:lnTo>
                    <a:pt x="1313014" y="11341"/>
                  </a:lnTo>
                  <a:lnTo>
                    <a:pt x="1300886" y="3060"/>
                  </a:lnTo>
                  <a:lnTo>
                    <a:pt x="1286256" y="0"/>
                  </a:lnTo>
                  <a:lnTo>
                    <a:pt x="1271295" y="3060"/>
                  </a:lnTo>
                  <a:lnTo>
                    <a:pt x="1259205" y="11341"/>
                  </a:lnTo>
                  <a:lnTo>
                    <a:pt x="1251102" y="23469"/>
                  </a:lnTo>
                  <a:lnTo>
                    <a:pt x="1248156" y="38100"/>
                  </a:lnTo>
                  <a:lnTo>
                    <a:pt x="1251102" y="53060"/>
                  </a:lnTo>
                  <a:lnTo>
                    <a:pt x="1259205" y="65151"/>
                  </a:lnTo>
                  <a:lnTo>
                    <a:pt x="1271295" y="73253"/>
                  </a:lnTo>
                  <a:lnTo>
                    <a:pt x="1286256" y="76200"/>
                  </a:lnTo>
                  <a:lnTo>
                    <a:pt x="1300886" y="73253"/>
                  </a:lnTo>
                  <a:lnTo>
                    <a:pt x="1313014" y="65151"/>
                  </a:lnTo>
                  <a:lnTo>
                    <a:pt x="1321295" y="53060"/>
                  </a:lnTo>
                  <a:lnTo>
                    <a:pt x="1324356" y="38100"/>
                  </a:lnTo>
                  <a:close/>
                </a:path>
              </a:pathLst>
            </a:custGeom>
            <a:solidFill>
              <a:srgbClr val="3434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884669" y="5743193"/>
              <a:ext cx="76200" cy="762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5848350" y="5246369"/>
              <a:ext cx="76200" cy="7620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870448" y="4507229"/>
              <a:ext cx="1224280" cy="1041400"/>
            </a:xfrm>
            <a:custGeom>
              <a:avLst/>
              <a:gdLst/>
              <a:ahLst/>
              <a:cxnLst/>
              <a:rect l="l" t="t" r="r" b="b"/>
              <a:pathLst>
                <a:path w="1224279" h="1041400">
                  <a:moveTo>
                    <a:pt x="76200" y="67818"/>
                  </a:moveTo>
                  <a:lnTo>
                    <a:pt x="73240" y="53187"/>
                  </a:lnTo>
                  <a:lnTo>
                    <a:pt x="65151" y="41059"/>
                  </a:lnTo>
                  <a:lnTo>
                    <a:pt x="53047" y="32778"/>
                  </a:lnTo>
                  <a:lnTo>
                    <a:pt x="38100" y="29718"/>
                  </a:lnTo>
                  <a:lnTo>
                    <a:pt x="23456" y="32778"/>
                  </a:lnTo>
                  <a:lnTo>
                    <a:pt x="11328" y="41059"/>
                  </a:lnTo>
                  <a:lnTo>
                    <a:pt x="3048" y="53187"/>
                  </a:lnTo>
                  <a:lnTo>
                    <a:pt x="0" y="67818"/>
                  </a:lnTo>
                  <a:lnTo>
                    <a:pt x="3048" y="82778"/>
                  </a:lnTo>
                  <a:lnTo>
                    <a:pt x="11328" y="94869"/>
                  </a:lnTo>
                  <a:lnTo>
                    <a:pt x="23456" y="102971"/>
                  </a:lnTo>
                  <a:lnTo>
                    <a:pt x="38100" y="105918"/>
                  </a:lnTo>
                  <a:lnTo>
                    <a:pt x="53047" y="102971"/>
                  </a:lnTo>
                  <a:lnTo>
                    <a:pt x="65151" y="94869"/>
                  </a:lnTo>
                  <a:lnTo>
                    <a:pt x="73240" y="82778"/>
                  </a:lnTo>
                  <a:lnTo>
                    <a:pt x="76200" y="67818"/>
                  </a:lnTo>
                  <a:close/>
                </a:path>
                <a:path w="1224279" h="1041400">
                  <a:moveTo>
                    <a:pt x="150876" y="38100"/>
                  </a:moveTo>
                  <a:lnTo>
                    <a:pt x="147916" y="23152"/>
                  </a:lnTo>
                  <a:lnTo>
                    <a:pt x="139827" y="11049"/>
                  </a:lnTo>
                  <a:lnTo>
                    <a:pt x="127723" y="2959"/>
                  </a:lnTo>
                  <a:lnTo>
                    <a:pt x="112776" y="0"/>
                  </a:lnTo>
                  <a:lnTo>
                    <a:pt x="97815" y="2959"/>
                  </a:lnTo>
                  <a:lnTo>
                    <a:pt x="85725" y="11049"/>
                  </a:lnTo>
                  <a:lnTo>
                    <a:pt x="77622" y="23152"/>
                  </a:lnTo>
                  <a:lnTo>
                    <a:pt x="74676" y="38100"/>
                  </a:lnTo>
                  <a:lnTo>
                    <a:pt x="77622" y="52743"/>
                  </a:lnTo>
                  <a:lnTo>
                    <a:pt x="85725" y="64871"/>
                  </a:lnTo>
                  <a:lnTo>
                    <a:pt x="97815" y="73152"/>
                  </a:lnTo>
                  <a:lnTo>
                    <a:pt x="112776" y="76200"/>
                  </a:lnTo>
                  <a:lnTo>
                    <a:pt x="127723" y="73152"/>
                  </a:lnTo>
                  <a:lnTo>
                    <a:pt x="139827" y="64871"/>
                  </a:lnTo>
                  <a:lnTo>
                    <a:pt x="147916" y="52743"/>
                  </a:lnTo>
                  <a:lnTo>
                    <a:pt x="150876" y="38100"/>
                  </a:lnTo>
                  <a:close/>
                </a:path>
                <a:path w="1224279" h="1041400">
                  <a:moveTo>
                    <a:pt x="209550" y="888492"/>
                  </a:moveTo>
                  <a:lnTo>
                    <a:pt x="206590" y="873861"/>
                  </a:lnTo>
                  <a:lnTo>
                    <a:pt x="198501" y="861733"/>
                  </a:lnTo>
                  <a:lnTo>
                    <a:pt x="186397" y="853452"/>
                  </a:lnTo>
                  <a:lnTo>
                    <a:pt x="171450" y="850392"/>
                  </a:lnTo>
                  <a:lnTo>
                    <a:pt x="156806" y="853452"/>
                  </a:lnTo>
                  <a:lnTo>
                    <a:pt x="144678" y="861733"/>
                  </a:lnTo>
                  <a:lnTo>
                    <a:pt x="136398" y="873861"/>
                  </a:lnTo>
                  <a:lnTo>
                    <a:pt x="133350" y="888492"/>
                  </a:lnTo>
                  <a:lnTo>
                    <a:pt x="136398" y="903452"/>
                  </a:lnTo>
                  <a:lnTo>
                    <a:pt x="144678" y="915543"/>
                  </a:lnTo>
                  <a:lnTo>
                    <a:pt x="156806" y="923645"/>
                  </a:lnTo>
                  <a:lnTo>
                    <a:pt x="171450" y="926592"/>
                  </a:lnTo>
                  <a:lnTo>
                    <a:pt x="186397" y="923645"/>
                  </a:lnTo>
                  <a:lnTo>
                    <a:pt x="198501" y="915543"/>
                  </a:lnTo>
                  <a:lnTo>
                    <a:pt x="206590" y="903452"/>
                  </a:lnTo>
                  <a:lnTo>
                    <a:pt x="209550" y="888492"/>
                  </a:lnTo>
                  <a:close/>
                </a:path>
                <a:path w="1224279" h="1041400">
                  <a:moveTo>
                    <a:pt x="1159002" y="1002792"/>
                  </a:moveTo>
                  <a:lnTo>
                    <a:pt x="1156042" y="988161"/>
                  </a:lnTo>
                  <a:lnTo>
                    <a:pt x="1147953" y="976033"/>
                  </a:lnTo>
                  <a:lnTo>
                    <a:pt x="1135849" y="967752"/>
                  </a:lnTo>
                  <a:lnTo>
                    <a:pt x="1120902" y="964692"/>
                  </a:lnTo>
                  <a:lnTo>
                    <a:pt x="1105941" y="967752"/>
                  </a:lnTo>
                  <a:lnTo>
                    <a:pt x="1093851" y="976033"/>
                  </a:lnTo>
                  <a:lnTo>
                    <a:pt x="1085748" y="988161"/>
                  </a:lnTo>
                  <a:lnTo>
                    <a:pt x="1082802" y="1002792"/>
                  </a:lnTo>
                  <a:lnTo>
                    <a:pt x="1085748" y="1017752"/>
                  </a:lnTo>
                  <a:lnTo>
                    <a:pt x="1093851" y="1029843"/>
                  </a:lnTo>
                  <a:lnTo>
                    <a:pt x="1105941" y="1037945"/>
                  </a:lnTo>
                  <a:lnTo>
                    <a:pt x="1120902" y="1040892"/>
                  </a:lnTo>
                  <a:lnTo>
                    <a:pt x="1135849" y="1037945"/>
                  </a:lnTo>
                  <a:lnTo>
                    <a:pt x="1147953" y="1029843"/>
                  </a:lnTo>
                  <a:lnTo>
                    <a:pt x="1156042" y="1017752"/>
                  </a:lnTo>
                  <a:lnTo>
                    <a:pt x="1159002" y="1002792"/>
                  </a:lnTo>
                  <a:close/>
                </a:path>
                <a:path w="1224279" h="1041400">
                  <a:moveTo>
                    <a:pt x="1223772" y="926592"/>
                  </a:moveTo>
                  <a:lnTo>
                    <a:pt x="1220812" y="911961"/>
                  </a:lnTo>
                  <a:lnTo>
                    <a:pt x="1212723" y="899833"/>
                  </a:lnTo>
                  <a:lnTo>
                    <a:pt x="1200619" y="891552"/>
                  </a:lnTo>
                  <a:lnTo>
                    <a:pt x="1185672" y="888492"/>
                  </a:lnTo>
                  <a:lnTo>
                    <a:pt x="1171028" y="891552"/>
                  </a:lnTo>
                  <a:lnTo>
                    <a:pt x="1158900" y="899833"/>
                  </a:lnTo>
                  <a:lnTo>
                    <a:pt x="1150620" y="911961"/>
                  </a:lnTo>
                  <a:lnTo>
                    <a:pt x="1147572" y="926592"/>
                  </a:lnTo>
                  <a:lnTo>
                    <a:pt x="1150620" y="941552"/>
                  </a:lnTo>
                  <a:lnTo>
                    <a:pt x="1158900" y="953643"/>
                  </a:lnTo>
                  <a:lnTo>
                    <a:pt x="1171028" y="961745"/>
                  </a:lnTo>
                  <a:lnTo>
                    <a:pt x="1185672" y="964692"/>
                  </a:lnTo>
                  <a:lnTo>
                    <a:pt x="1200619" y="961745"/>
                  </a:lnTo>
                  <a:lnTo>
                    <a:pt x="1212723" y="953643"/>
                  </a:lnTo>
                  <a:lnTo>
                    <a:pt x="1220812" y="941552"/>
                  </a:lnTo>
                  <a:lnTo>
                    <a:pt x="1223772" y="926592"/>
                  </a:lnTo>
                  <a:close/>
                </a:path>
              </a:pathLst>
            </a:custGeom>
            <a:solidFill>
              <a:srgbClr val="3434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6928104" y="4714493"/>
              <a:ext cx="76200" cy="7620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5797550" y="3582416"/>
            <a:ext cx="139001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solidFill>
                  <a:srgbClr val="630021"/>
                </a:solidFill>
                <a:latin typeface="Arial"/>
                <a:cs typeface="Arial"/>
              </a:rPr>
              <a:t>INTERESTING</a:t>
            </a:r>
            <a:endParaRPr sz="1600">
              <a:latin typeface="Arial"/>
              <a:cs typeface="Arial"/>
            </a:endParaRPr>
          </a:p>
        </p:txBody>
      </p:sp>
      <p:sp>
        <p:nvSpPr>
          <p:cNvPr id="41" name="object 42"/>
          <p:cNvSpPr txBox="1">
            <a:spLocks noGrp="1"/>
          </p:cNvSpPr>
          <p:nvPr>
            <p:ph type="sldNum" sz="quarter" idx="4294967295"/>
          </p:nvPr>
        </p:nvSpPr>
        <p:spPr>
          <a:xfrm>
            <a:off x="8442958" y="6376363"/>
            <a:ext cx="190500" cy="139065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spc="-5" dirty="0"/>
              <a:t>21</a:t>
            </a:fld>
            <a:endParaRPr spc="-5" dirty="0"/>
          </a:p>
        </p:txBody>
      </p:sp>
      <p:sp>
        <p:nvSpPr>
          <p:cNvPr id="42" name="object 41"/>
          <p:cNvSpPr txBox="1"/>
          <p:nvPr/>
        </p:nvSpPr>
        <p:spPr>
          <a:xfrm>
            <a:off x="2222252" y="3582416"/>
            <a:ext cx="168021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solidFill>
                  <a:srgbClr val="630021"/>
                </a:solidFill>
                <a:latin typeface="Arial"/>
                <a:cs typeface="Arial"/>
              </a:rPr>
              <a:t>UNINTERESTING</a:t>
            </a:r>
            <a:endParaRPr sz="16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853471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/>
          </p:cNvSpPr>
          <p:nvPr/>
        </p:nvSpPr>
        <p:spPr>
          <a:xfrm>
            <a:off x="612901" y="268477"/>
            <a:ext cx="6877050" cy="4216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US" sz="2600" spc="-5" smtClean="0"/>
              <a:t>Other dimensionality reduction methods</a:t>
            </a:r>
            <a:r>
              <a:rPr lang="en-US" sz="2600" spc="60" smtClean="0"/>
              <a:t> </a:t>
            </a:r>
            <a:r>
              <a:rPr lang="en-US" sz="2600" spc="-5" smtClean="0"/>
              <a:t>(2)</a:t>
            </a:r>
            <a:endParaRPr lang="en-US" sz="2600"/>
          </a:p>
        </p:txBody>
      </p:sp>
      <p:sp>
        <p:nvSpPr>
          <p:cNvPr id="3" name="object 3"/>
          <p:cNvSpPr txBox="1"/>
          <p:nvPr/>
        </p:nvSpPr>
        <p:spPr>
          <a:xfrm>
            <a:off x="612901" y="810328"/>
            <a:ext cx="7704455" cy="114871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900" b="0" dirty="0">
                <a:solidFill>
                  <a:srgbClr val="630021"/>
                </a:solidFill>
                <a:latin typeface="Marlett"/>
                <a:cs typeface="Marlett"/>
              </a:rPr>
              <a:t></a:t>
            </a:r>
            <a:r>
              <a:rPr sz="900" b="0" dirty="0">
                <a:solidFill>
                  <a:srgbClr val="630021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630021"/>
                </a:solidFill>
                <a:latin typeface="Arial"/>
                <a:cs typeface="Arial"/>
              </a:rPr>
              <a:t>Sammon’s </a:t>
            </a:r>
            <a:r>
              <a:rPr sz="1800" b="1" dirty="0">
                <a:solidFill>
                  <a:srgbClr val="630021"/>
                </a:solidFill>
                <a:latin typeface="Arial"/>
                <a:cs typeface="Arial"/>
              </a:rPr>
              <a:t>Non-linear </a:t>
            </a:r>
            <a:r>
              <a:rPr sz="1800" b="1" spc="-5" dirty="0">
                <a:solidFill>
                  <a:srgbClr val="630021"/>
                </a:solidFill>
                <a:latin typeface="Arial"/>
                <a:cs typeface="Arial"/>
              </a:rPr>
              <a:t>Mapping</a:t>
            </a:r>
            <a:r>
              <a:rPr sz="1800" b="1" spc="-10" dirty="0">
                <a:solidFill>
                  <a:srgbClr val="630021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630021"/>
                </a:solidFill>
                <a:latin typeface="Arial"/>
                <a:cs typeface="Arial"/>
              </a:rPr>
              <a:t>(Sammon)</a:t>
            </a:r>
            <a:endParaRPr sz="1800">
              <a:latin typeface="Arial"/>
              <a:cs typeface="Arial"/>
            </a:endParaRPr>
          </a:p>
          <a:p>
            <a:pPr marL="582295" marR="5080" indent="-226060">
              <a:lnSpc>
                <a:spcPct val="100000"/>
              </a:lnSpc>
              <a:spcBef>
                <a:spcPts val="385"/>
              </a:spcBef>
            </a:pPr>
            <a:r>
              <a:rPr sz="800" b="0" spc="-5" dirty="0">
                <a:latin typeface="Marlett"/>
                <a:cs typeface="Marlett"/>
              </a:rPr>
              <a:t></a:t>
            </a:r>
            <a:r>
              <a:rPr sz="800" b="0" spc="-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Arial"/>
                <a:cs typeface="Arial"/>
              </a:rPr>
              <a:t>This method seeks </a:t>
            </a:r>
            <a:r>
              <a:rPr sz="1600" dirty="0">
                <a:latin typeface="Arial"/>
                <a:cs typeface="Arial"/>
              </a:rPr>
              <a:t>a </a:t>
            </a:r>
            <a:r>
              <a:rPr sz="1600" spc="-5" dirty="0">
                <a:latin typeface="Arial"/>
                <a:cs typeface="Arial"/>
              </a:rPr>
              <a:t>mapping onto an M-dimensional space that preserves the  inter-point distances of the original N-dimensional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space</a:t>
            </a:r>
            <a:endParaRPr sz="1600">
              <a:latin typeface="Arial"/>
              <a:cs typeface="Arial"/>
            </a:endParaRPr>
          </a:p>
          <a:p>
            <a:pPr marL="696595">
              <a:lnSpc>
                <a:spcPct val="100000"/>
              </a:lnSpc>
              <a:spcBef>
                <a:spcPts val="345"/>
              </a:spcBef>
              <a:tabLst>
                <a:tab pos="920750" algn="l"/>
              </a:tabLst>
            </a:pPr>
            <a:r>
              <a:rPr sz="700" b="0" dirty="0">
                <a:latin typeface="Marlett"/>
                <a:cs typeface="Marlett"/>
              </a:rPr>
              <a:t></a:t>
            </a:r>
            <a:r>
              <a:rPr sz="700" dirty="0">
                <a:latin typeface="Times New Roman"/>
                <a:cs typeface="Times New Roman"/>
              </a:rPr>
              <a:t>	</a:t>
            </a:r>
            <a:r>
              <a:rPr sz="1400" spc="-5" dirty="0">
                <a:latin typeface="Arial"/>
                <a:cs typeface="Arial"/>
              </a:rPr>
              <a:t>This is accomplished </a:t>
            </a:r>
            <a:r>
              <a:rPr sz="1400" spc="-15" dirty="0">
                <a:latin typeface="Arial"/>
                <a:cs typeface="Arial"/>
              </a:rPr>
              <a:t>by </a:t>
            </a:r>
            <a:r>
              <a:rPr sz="1400" spc="-5" dirty="0">
                <a:latin typeface="Arial"/>
                <a:cs typeface="Arial"/>
              </a:rPr>
              <a:t>minimizing the following objective</a:t>
            </a:r>
            <a:r>
              <a:rPr sz="1400" spc="3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function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35505" y="3065779"/>
            <a:ext cx="6816090" cy="1193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2570" marR="63500" indent="-230504">
              <a:lnSpc>
                <a:spcPct val="100000"/>
              </a:lnSpc>
              <a:spcBef>
                <a:spcPts val="100"/>
              </a:spcBef>
              <a:tabLst>
                <a:tab pos="242570" algn="l"/>
              </a:tabLst>
            </a:pPr>
            <a:r>
              <a:rPr sz="600" b="0" dirty="0">
                <a:latin typeface="Marlett"/>
                <a:cs typeface="Marlett"/>
              </a:rPr>
              <a:t></a:t>
            </a:r>
            <a:r>
              <a:rPr sz="600" dirty="0">
                <a:latin typeface="Times New Roman"/>
                <a:cs typeface="Times New Roman"/>
              </a:rPr>
              <a:t>	</a:t>
            </a:r>
            <a:r>
              <a:rPr sz="1200" spc="-5" dirty="0">
                <a:latin typeface="Arial"/>
                <a:cs typeface="Arial"/>
              </a:rPr>
              <a:t>The </a:t>
            </a:r>
            <a:r>
              <a:rPr sz="1200" spc="-10" dirty="0">
                <a:latin typeface="Arial"/>
                <a:cs typeface="Arial"/>
              </a:rPr>
              <a:t>original </a:t>
            </a:r>
            <a:r>
              <a:rPr sz="1200" spc="-5" dirty="0">
                <a:latin typeface="Arial"/>
                <a:cs typeface="Arial"/>
              </a:rPr>
              <a:t>method did not obtain an explicit mapping but only </a:t>
            </a:r>
            <a:r>
              <a:rPr sz="1200" dirty="0">
                <a:latin typeface="Arial"/>
                <a:cs typeface="Arial"/>
              </a:rPr>
              <a:t>a </a:t>
            </a:r>
            <a:r>
              <a:rPr sz="1200" spc="-5" dirty="0">
                <a:latin typeface="Arial"/>
                <a:cs typeface="Arial"/>
              </a:rPr>
              <a:t>lookup table for the elements in  the training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set</a:t>
            </a:r>
            <a:endParaRPr sz="1200">
              <a:latin typeface="Arial"/>
              <a:cs typeface="Arial"/>
            </a:endParaRPr>
          </a:p>
          <a:p>
            <a:pPr marL="242570" marR="139065" indent="-230504">
              <a:lnSpc>
                <a:spcPct val="100000"/>
              </a:lnSpc>
              <a:spcBef>
                <a:spcPts val="280"/>
              </a:spcBef>
              <a:tabLst>
                <a:tab pos="242570" algn="l"/>
              </a:tabLst>
            </a:pPr>
            <a:r>
              <a:rPr sz="600" b="0" dirty="0">
                <a:latin typeface="Marlett"/>
                <a:cs typeface="Marlett"/>
              </a:rPr>
              <a:t></a:t>
            </a:r>
            <a:r>
              <a:rPr sz="600" dirty="0">
                <a:latin typeface="Times New Roman"/>
                <a:cs typeface="Times New Roman"/>
              </a:rPr>
              <a:t>	</a:t>
            </a:r>
            <a:r>
              <a:rPr sz="1200" spc="-5" dirty="0">
                <a:latin typeface="Arial"/>
                <a:cs typeface="Arial"/>
              </a:rPr>
              <a:t>Recent implementations using artificial neural </a:t>
            </a:r>
            <a:r>
              <a:rPr sz="1200" spc="-10" dirty="0">
                <a:latin typeface="Arial"/>
                <a:cs typeface="Arial"/>
              </a:rPr>
              <a:t>networks </a:t>
            </a:r>
            <a:r>
              <a:rPr sz="1200" spc="-5" dirty="0">
                <a:latin typeface="Arial"/>
                <a:cs typeface="Arial"/>
              </a:rPr>
              <a:t>(MLPs and RBFs) </a:t>
            </a:r>
            <a:r>
              <a:rPr sz="1200" u="sng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do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provide </a:t>
            </a:r>
            <a:r>
              <a:rPr sz="1200" spc="-5" dirty="0">
                <a:latin typeface="Arial"/>
                <a:cs typeface="Arial"/>
              </a:rPr>
              <a:t>an </a:t>
            </a:r>
            <a:r>
              <a:rPr sz="1200" spc="-10" dirty="0">
                <a:latin typeface="Arial"/>
                <a:cs typeface="Arial"/>
              </a:rPr>
              <a:t>explicit  </a:t>
            </a:r>
            <a:r>
              <a:rPr sz="1200" spc="-5" dirty="0">
                <a:latin typeface="Arial"/>
                <a:cs typeface="Arial"/>
              </a:rPr>
              <a:t>mapping for test data and also consider cost functions</a:t>
            </a:r>
            <a:r>
              <a:rPr sz="1200" spc="4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(Neuroscale)</a:t>
            </a:r>
            <a:endParaRPr sz="1200">
              <a:latin typeface="Arial"/>
              <a:cs typeface="Arial"/>
            </a:endParaRPr>
          </a:p>
          <a:p>
            <a:pPr marL="242570" marR="5080" indent="-230504">
              <a:lnSpc>
                <a:spcPct val="100000"/>
              </a:lnSpc>
              <a:spcBef>
                <a:spcPts val="284"/>
              </a:spcBef>
              <a:tabLst>
                <a:tab pos="242570" algn="l"/>
              </a:tabLst>
            </a:pPr>
            <a:r>
              <a:rPr sz="600" b="0" dirty="0">
                <a:latin typeface="Marlett"/>
                <a:cs typeface="Marlett"/>
              </a:rPr>
              <a:t></a:t>
            </a:r>
            <a:r>
              <a:rPr sz="600" dirty="0">
                <a:latin typeface="Times New Roman"/>
                <a:cs typeface="Times New Roman"/>
              </a:rPr>
              <a:t>	</a:t>
            </a:r>
            <a:r>
              <a:rPr sz="1200" dirty="0">
                <a:latin typeface="Arial"/>
                <a:cs typeface="Arial"/>
              </a:rPr>
              <a:t>Sammon’s </a:t>
            </a:r>
            <a:r>
              <a:rPr sz="1200" spc="-5" dirty="0">
                <a:latin typeface="Arial"/>
                <a:cs typeface="Arial"/>
              </a:rPr>
              <a:t>mapping is closely related to Multi-Dimensional Scaling (MDS), </a:t>
            </a:r>
            <a:r>
              <a:rPr sz="1200" dirty="0">
                <a:latin typeface="Arial"/>
                <a:cs typeface="Arial"/>
              </a:rPr>
              <a:t>a </a:t>
            </a:r>
            <a:r>
              <a:rPr sz="1200" spc="-5" dirty="0">
                <a:latin typeface="Arial"/>
                <a:cs typeface="Arial"/>
              </a:rPr>
              <a:t>family of multivariate  statistical </a:t>
            </a:r>
            <a:r>
              <a:rPr sz="1200" dirty="0">
                <a:latin typeface="Arial"/>
                <a:cs typeface="Arial"/>
              </a:rPr>
              <a:t>methods commonly </a:t>
            </a:r>
            <a:r>
              <a:rPr sz="1200" spc="-5" dirty="0">
                <a:latin typeface="Arial"/>
                <a:cs typeface="Arial"/>
              </a:rPr>
              <a:t>used in the social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sciences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297679" y="2552700"/>
            <a:ext cx="1391920" cy="0"/>
          </a:xfrm>
          <a:custGeom>
            <a:avLst/>
            <a:gdLst/>
            <a:ahLst/>
            <a:cxnLst/>
            <a:rect l="l" t="t" r="r" b="b"/>
            <a:pathLst>
              <a:path w="1391920">
                <a:moveTo>
                  <a:pt x="0" y="0"/>
                </a:moveTo>
                <a:lnTo>
                  <a:pt x="1391412" y="0"/>
                </a:lnTo>
              </a:path>
            </a:pathLst>
          </a:custGeom>
          <a:ln w="69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597143" y="2245811"/>
            <a:ext cx="80645" cy="1435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750" spc="10" dirty="0">
                <a:latin typeface="Arial"/>
                <a:cs typeface="Arial"/>
              </a:rPr>
              <a:t>2</a:t>
            </a:r>
            <a:endParaRPr sz="7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254251" y="2280863"/>
            <a:ext cx="233679" cy="1435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201295" algn="l"/>
              </a:tabLst>
            </a:pPr>
            <a:r>
              <a:rPr sz="750" dirty="0">
                <a:latin typeface="Arial"/>
                <a:cs typeface="Arial"/>
              </a:rPr>
              <a:t>'	'</a:t>
            </a:r>
            <a:endParaRPr sz="7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60835" y="2398973"/>
            <a:ext cx="916940" cy="1435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196215" algn="l"/>
                <a:tab pos="682625" algn="l"/>
                <a:tab pos="882015" algn="l"/>
              </a:tabLst>
            </a:pPr>
            <a:r>
              <a:rPr sz="750" spc="5" dirty="0">
                <a:latin typeface="Arial"/>
                <a:cs typeface="Arial"/>
              </a:rPr>
              <a:t>i	j	i	j</a:t>
            </a:r>
            <a:endParaRPr sz="7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701516" y="2545130"/>
            <a:ext cx="589915" cy="2279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1300" spc="-25" dirty="0">
                <a:latin typeface="Arial"/>
                <a:cs typeface="Arial"/>
              </a:rPr>
              <a:t>d(P</a:t>
            </a:r>
            <a:r>
              <a:rPr sz="1125" spc="-37" baseline="-25925" dirty="0">
                <a:latin typeface="Arial"/>
                <a:cs typeface="Arial"/>
              </a:rPr>
              <a:t>i</a:t>
            </a:r>
            <a:r>
              <a:rPr sz="1300" spc="-25" dirty="0">
                <a:latin typeface="Arial"/>
                <a:cs typeface="Arial"/>
              </a:rPr>
              <a:t>,P</a:t>
            </a:r>
            <a:r>
              <a:rPr sz="1125" spc="-37" baseline="-25925" dirty="0">
                <a:latin typeface="Arial"/>
                <a:cs typeface="Arial"/>
              </a:rPr>
              <a:t>j</a:t>
            </a:r>
            <a:r>
              <a:rPr sz="1125" spc="-120" baseline="-25925" dirty="0">
                <a:latin typeface="Arial"/>
                <a:cs typeface="Arial"/>
              </a:rPr>
              <a:t> </a:t>
            </a:r>
            <a:r>
              <a:rPr sz="1300" spc="5" dirty="0">
                <a:latin typeface="Arial"/>
                <a:cs typeface="Arial"/>
              </a:rPr>
              <a:t>)</a:t>
            </a:r>
            <a:endParaRPr sz="13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291838" y="2171015"/>
            <a:ext cx="1327150" cy="36639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200" spc="-65" dirty="0">
                <a:latin typeface="Symbol"/>
                <a:cs typeface="Symbol"/>
              </a:rPr>
              <a:t></a:t>
            </a:r>
            <a:r>
              <a:rPr sz="1300" spc="-65" dirty="0">
                <a:latin typeface="Arial"/>
                <a:cs typeface="Arial"/>
              </a:rPr>
              <a:t>d(P,P</a:t>
            </a:r>
            <a:r>
              <a:rPr sz="1300" spc="-110" dirty="0">
                <a:latin typeface="Arial"/>
                <a:cs typeface="Arial"/>
              </a:rPr>
              <a:t> </a:t>
            </a:r>
            <a:r>
              <a:rPr sz="1300" spc="5" dirty="0">
                <a:latin typeface="Arial"/>
                <a:cs typeface="Arial"/>
              </a:rPr>
              <a:t>)</a:t>
            </a:r>
            <a:r>
              <a:rPr sz="1300" spc="-150" dirty="0">
                <a:latin typeface="Arial"/>
                <a:cs typeface="Arial"/>
              </a:rPr>
              <a:t> </a:t>
            </a:r>
            <a:r>
              <a:rPr sz="1300" spc="15" dirty="0">
                <a:latin typeface="Symbol"/>
                <a:cs typeface="Symbol"/>
              </a:rPr>
              <a:t></a:t>
            </a:r>
            <a:r>
              <a:rPr sz="1300" spc="-9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Arial"/>
                <a:cs typeface="Arial"/>
              </a:rPr>
              <a:t>d(P</a:t>
            </a:r>
            <a:r>
              <a:rPr sz="1300" spc="-165" dirty="0">
                <a:latin typeface="Arial"/>
                <a:cs typeface="Arial"/>
              </a:rPr>
              <a:t> </a:t>
            </a:r>
            <a:r>
              <a:rPr sz="1300" spc="25" dirty="0">
                <a:latin typeface="Arial"/>
                <a:cs typeface="Arial"/>
              </a:rPr>
              <a:t>,P</a:t>
            </a:r>
            <a:r>
              <a:rPr sz="1300" spc="-30" dirty="0">
                <a:latin typeface="Arial"/>
                <a:cs typeface="Arial"/>
              </a:rPr>
              <a:t> </a:t>
            </a:r>
            <a:r>
              <a:rPr sz="1300" spc="-150" dirty="0">
                <a:latin typeface="Arial"/>
                <a:cs typeface="Arial"/>
              </a:rPr>
              <a:t>)</a:t>
            </a:r>
            <a:r>
              <a:rPr sz="2200" spc="-150" dirty="0">
                <a:latin typeface="Symbol"/>
                <a:cs typeface="Symbol"/>
              </a:rPr>
              <a:t></a:t>
            </a:r>
            <a:endParaRPr sz="2200">
              <a:latin typeface="Symbol"/>
              <a:cs typeface="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377173" y="2298509"/>
            <a:ext cx="933450" cy="489584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30"/>
              </a:spcBef>
            </a:pPr>
            <a:r>
              <a:rPr sz="1300" spc="-5" dirty="0">
                <a:latin typeface="Arial"/>
                <a:cs typeface="Arial"/>
              </a:rPr>
              <a:t>E(d,d'</a:t>
            </a:r>
            <a:r>
              <a:rPr sz="1300" spc="-220" dirty="0">
                <a:latin typeface="Arial"/>
                <a:cs typeface="Arial"/>
              </a:rPr>
              <a:t> </a:t>
            </a:r>
            <a:r>
              <a:rPr sz="1300" spc="5" dirty="0">
                <a:latin typeface="Arial"/>
                <a:cs typeface="Arial"/>
              </a:rPr>
              <a:t>)</a:t>
            </a:r>
            <a:r>
              <a:rPr sz="1300" spc="-85" dirty="0">
                <a:latin typeface="Arial"/>
                <a:cs typeface="Arial"/>
              </a:rPr>
              <a:t> </a:t>
            </a:r>
            <a:r>
              <a:rPr sz="1300" spc="15" dirty="0">
                <a:latin typeface="Symbol"/>
                <a:cs typeface="Symbol"/>
              </a:rPr>
              <a:t></a:t>
            </a:r>
            <a:r>
              <a:rPr sz="1300" spc="-25" dirty="0">
                <a:latin typeface="Times New Roman"/>
                <a:cs typeface="Times New Roman"/>
              </a:rPr>
              <a:t> </a:t>
            </a:r>
            <a:r>
              <a:rPr sz="3000" spc="-15" baseline="-8333" dirty="0">
                <a:latin typeface="Symbol"/>
                <a:cs typeface="Symbol"/>
              </a:rPr>
              <a:t></a:t>
            </a:r>
            <a:endParaRPr sz="3000" baseline="-8333">
              <a:latin typeface="Symbol"/>
              <a:cs typeface="Symbol"/>
            </a:endParaRPr>
          </a:p>
          <a:p>
            <a:pPr marR="64135" algn="r">
              <a:lnSpc>
                <a:spcPct val="100000"/>
              </a:lnSpc>
              <a:spcBef>
                <a:spcPts val="114"/>
              </a:spcBef>
            </a:pPr>
            <a:r>
              <a:rPr sz="750" spc="30" dirty="0">
                <a:latin typeface="Arial"/>
                <a:cs typeface="Arial"/>
              </a:rPr>
              <a:t>i</a:t>
            </a:r>
            <a:r>
              <a:rPr sz="750" spc="10" dirty="0">
                <a:latin typeface="Symbol"/>
                <a:cs typeface="Symbol"/>
              </a:rPr>
              <a:t></a:t>
            </a:r>
            <a:r>
              <a:rPr sz="750" spc="-85" dirty="0">
                <a:latin typeface="Times New Roman"/>
                <a:cs typeface="Times New Roman"/>
              </a:rPr>
              <a:t> </a:t>
            </a:r>
            <a:r>
              <a:rPr sz="750" spc="5" dirty="0">
                <a:latin typeface="Arial"/>
                <a:cs typeface="Arial"/>
              </a:rPr>
              <a:t>j</a:t>
            </a:r>
            <a:endParaRPr sz="750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5659945" y="4652581"/>
            <a:ext cx="1304925" cy="1152525"/>
            <a:chOff x="5659945" y="4652581"/>
            <a:chExt cx="1304925" cy="1152525"/>
          </a:xfrm>
        </p:grpSpPr>
        <p:sp>
          <p:nvSpPr>
            <p:cNvPr id="13" name="object 13"/>
            <p:cNvSpPr/>
            <p:nvPr/>
          </p:nvSpPr>
          <p:spPr>
            <a:xfrm>
              <a:off x="5969508" y="5038344"/>
              <a:ext cx="609600" cy="380365"/>
            </a:xfrm>
            <a:custGeom>
              <a:avLst/>
              <a:gdLst/>
              <a:ahLst/>
              <a:cxnLst/>
              <a:rect l="l" t="t" r="r" b="b"/>
              <a:pathLst>
                <a:path w="609600" h="380364">
                  <a:moveTo>
                    <a:pt x="0" y="380238"/>
                  </a:moveTo>
                  <a:lnTo>
                    <a:pt x="609599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664708" y="5042916"/>
              <a:ext cx="905510" cy="0"/>
            </a:xfrm>
            <a:custGeom>
              <a:avLst/>
              <a:gdLst/>
              <a:ahLst/>
              <a:cxnLst/>
              <a:rect l="l" t="t" r="r" b="b"/>
              <a:pathLst>
                <a:path w="905509">
                  <a:moveTo>
                    <a:pt x="0" y="0"/>
                  </a:moveTo>
                  <a:lnTo>
                    <a:pt x="905256" y="0"/>
                  </a:lnTo>
                </a:path>
              </a:pathLst>
            </a:custGeom>
            <a:ln w="9143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664708" y="4657344"/>
              <a:ext cx="1295400" cy="1142365"/>
            </a:xfrm>
            <a:custGeom>
              <a:avLst/>
              <a:gdLst/>
              <a:ahLst/>
              <a:cxnLst/>
              <a:rect l="l" t="t" r="r" b="b"/>
              <a:pathLst>
                <a:path w="1295400" h="1142364">
                  <a:moveTo>
                    <a:pt x="0" y="1142238"/>
                  </a:moveTo>
                  <a:lnTo>
                    <a:pt x="1295399" y="1142238"/>
                  </a:lnTo>
                </a:path>
                <a:path w="1295400" h="1142364">
                  <a:moveTo>
                    <a:pt x="0" y="1142238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584061" y="5038344"/>
              <a:ext cx="0" cy="761365"/>
            </a:xfrm>
            <a:custGeom>
              <a:avLst/>
              <a:gdLst/>
              <a:ahLst/>
              <a:cxnLst/>
              <a:rect l="l" t="t" r="r" b="b"/>
              <a:pathLst>
                <a:path h="761364">
                  <a:moveTo>
                    <a:pt x="0" y="0"/>
                  </a:moveTo>
                  <a:lnTo>
                    <a:pt x="0" y="761238"/>
                  </a:lnTo>
                </a:path>
              </a:pathLst>
            </a:custGeom>
            <a:ln w="9905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664708" y="5418581"/>
              <a:ext cx="314960" cy="381000"/>
            </a:xfrm>
            <a:custGeom>
              <a:avLst/>
              <a:gdLst/>
              <a:ahLst/>
              <a:cxnLst/>
              <a:rect l="l" t="t" r="r" b="b"/>
              <a:pathLst>
                <a:path w="314960" h="381000">
                  <a:moveTo>
                    <a:pt x="38100" y="0"/>
                  </a:moveTo>
                  <a:lnTo>
                    <a:pt x="0" y="0"/>
                  </a:lnTo>
                  <a:lnTo>
                    <a:pt x="0" y="9906"/>
                  </a:lnTo>
                  <a:lnTo>
                    <a:pt x="38100" y="9906"/>
                  </a:lnTo>
                  <a:lnTo>
                    <a:pt x="38100" y="0"/>
                  </a:lnTo>
                  <a:close/>
                </a:path>
                <a:path w="314960" h="381000">
                  <a:moveTo>
                    <a:pt x="105156" y="0"/>
                  </a:moveTo>
                  <a:lnTo>
                    <a:pt x="67056" y="0"/>
                  </a:lnTo>
                  <a:lnTo>
                    <a:pt x="67056" y="9906"/>
                  </a:lnTo>
                  <a:lnTo>
                    <a:pt x="105156" y="9906"/>
                  </a:lnTo>
                  <a:lnTo>
                    <a:pt x="105156" y="0"/>
                  </a:lnTo>
                  <a:close/>
                </a:path>
                <a:path w="314960" h="381000">
                  <a:moveTo>
                    <a:pt x="171450" y="0"/>
                  </a:moveTo>
                  <a:lnTo>
                    <a:pt x="133350" y="0"/>
                  </a:lnTo>
                  <a:lnTo>
                    <a:pt x="133350" y="9906"/>
                  </a:lnTo>
                  <a:lnTo>
                    <a:pt x="171450" y="9906"/>
                  </a:lnTo>
                  <a:lnTo>
                    <a:pt x="171450" y="0"/>
                  </a:lnTo>
                  <a:close/>
                </a:path>
                <a:path w="314960" h="381000">
                  <a:moveTo>
                    <a:pt x="238506" y="0"/>
                  </a:moveTo>
                  <a:lnTo>
                    <a:pt x="200406" y="0"/>
                  </a:lnTo>
                  <a:lnTo>
                    <a:pt x="200406" y="9906"/>
                  </a:lnTo>
                  <a:lnTo>
                    <a:pt x="238506" y="9906"/>
                  </a:lnTo>
                  <a:lnTo>
                    <a:pt x="238506" y="0"/>
                  </a:lnTo>
                  <a:close/>
                </a:path>
                <a:path w="314960" h="381000">
                  <a:moveTo>
                    <a:pt x="304800" y="0"/>
                  </a:moveTo>
                  <a:lnTo>
                    <a:pt x="266700" y="0"/>
                  </a:lnTo>
                  <a:lnTo>
                    <a:pt x="266700" y="9906"/>
                  </a:lnTo>
                  <a:lnTo>
                    <a:pt x="304800" y="9906"/>
                  </a:lnTo>
                  <a:lnTo>
                    <a:pt x="304800" y="0"/>
                  </a:lnTo>
                  <a:close/>
                </a:path>
                <a:path w="314960" h="381000">
                  <a:moveTo>
                    <a:pt x="314706" y="342900"/>
                  </a:moveTo>
                  <a:lnTo>
                    <a:pt x="304800" y="342900"/>
                  </a:lnTo>
                  <a:lnTo>
                    <a:pt x="304800" y="381000"/>
                  </a:lnTo>
                  <a:lnTo>
                    <a:pt x="314706" y="381000"/>
                  </a:lnTo>
                  <a:lnTo>
                    <a:pt x="314706" y="342900"/>
                  </a:lnTo>
                  <a:close/>
                </a:path>
                <a:path w="314960" h="381000">
                  <a:moveTo>
                    <a:pt x="314706" y="276606"/>
                  </a:moveTo>
                  <a:lnTo>
                    <a:pt x="304800" y="276606"/>
                  </a:lnTo>
                  <a:lnTo>
                    <a:pt x="304800" y="314706"/>
                  </a:lnTo>
                  <a:lnTo>
                    <a:pt x="314706" y="314706"/>
                  </a:lnTo>
                  <a:lnTo>
                    <a:pt x="314706" y="276606"/>
                  </a:lnTo>
                  <a:close/>
                </a:path>
                <a:path w="314960" h="381000">
                  <a:moveTo>
                    <a:pt x="314706" y="209550"/>
                  </a:moveTo>
                  <a:lnTo>
                    <a:pt x="304800" y="209550"/>
                  </a:lnTo>
                  <a:lnTo>
                    <a:pt x="304800" y="247650"/>
                  </a:lnTo>
                  <a:lnTo>
                    <a:pt x="314706" y="247650"/>
                  </a:lnTo>
                  <a:lnTo>
                    <a:pt x="314706" y="209550"/>
                  </a:lnTo>
                  <a:close/>
                </a:path>
                <a:path w="314960" h="381000">
                  <a:moveTo>
                    <a:pt x="314706" y="143256"/>
                  </a:moveTo>
                  <a:lnTo>
                    <a:pt x="304800" y="143256"/>
                  </a:lnTo>
                  <a:lnTo>
                    <a:pt x="304800" y="181356"/>
                  </a:lnTo>
                  <a:lnTo>
                    <a:pt x="314706" y="181356"/>
                  </a:lnTo>
                  <a:lnTo>
                    <a:pt x="314706" y="143256"/>
                  </a:lnTo>
                  <a:close/>
                </a:path>
                <a:path w="314960" h="381000">
                  <a:moveTo>
                    <a:pt x="314706" y="76200"/>
                  </a:moveTo>
                  <a:lnTo>
                    <a:pt x="304800" y="76200"/>
                  </a:lnTo>
                  <a:lnTo>
                    <a:pt x="304800" y="114300"/>
                  </a:lnTo>
                  <a:lnTo>
                    <a:pt x="314706" y="114300"/>
                  </a:lnTo>
                  <a:lnTo>
                    <a:pt x="314706" y="76200"/>
                  </a:lnTo>
                  <a:close/>
                </a:path>
                <a:path w="314960" h="381000">
                  <a:moveTo>
                    <a:pt x="314706" y="9906"/>
                  </a:moveTo>
                  <a:lnTo>
                    <a:pt x="304800" y="9906"/>
                  </a:lnTo>
                  <a:lnTo>
                    <a:pt x="304800" y="48006"/>
                  </a:lnTo>
                  <a:lnTo>
                    <a:pt x="314706" y="48006"/>
                  </a:lnTo>
                  <a:lnTo>
                    <a:pt x="314706" y="990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536245" y="4995481"/>
              <a:ext cx="85725" cy="8572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926645" y="5385625"/>
              <a:ext cx="85725" cy="857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969508" y="5038344"/>
              <a:ext cx="609600" cy="380365"/>
            </a:xfrm>
            <a:custGeom>
              <a:avLst/>
              <a:gdLst/>
              <a:ahLst/>
              <a:cxnLst/>
              <a:rect l="l" t="t" r="r" b="b"/>
              <a:pathLst>
                <a:path w="609600" h="380364">
                  <a:moveTo>
                    <a:pt x="0" y="380238"/>
                  </a:moveTo>
                  <a:lnTo>
                    <a:pt x="609599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664708" y="5799582"/>
              <a:ext cx="1295400" cy="0"/>
            </a:xfrm>
            <a:custGeom>
              <a:avLst/>
              <a:gdLst/>
              <a:ahLst/>
              <a:cxnLst/>
              <a:rect l="l" t="t" r="r" b="b"/>
              <a:pathLst>
                <a:path w="1295400">
                  <a:moveTo>
                    <a:pt x="0" y="0"/>
                  </a:moveTo>
                  <a:lnTo>
                    <a:pt x="1295399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664708" y="5042916"/>
              <a:ext cx="905510" cy="0"/>
            </a:xfrm>
            <a:custGeom>
              <a:avLst/>
              <a:gdLst/>
              <a:ahLst/>
              <a:cxnLst/>
              <a:rect l="l" t="t" r="r" b="b"/>
              <a:pathLst>
                <a:path w="905509">
                  <a:moveTo>
                    <a:pt x="0" y="0"/>
                  </a:moveTo>
                  <a:lnTo>
                    <a:pt x="905256" y="0"/>
                  </a:lnTo>
                </a:path>
              </a:pathLst>
            </a:custGeom>
            <a:ln w="9143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664708" y="4657344"/>
              <a:ext cx="0" cy="1142365"/>
            </a:xfrm>
            <a:custGeom>
              <a:avLst/>
              <a:gdLst/>
              <a:ahLst/>
              <a:cxnLst/>
              <a:rect l="l" t="t" r="r" b="b"/>
              <a:pathLst>
                <a:path h="1142364">
                  <a:moveTo>
                    <a:pt x="0" y="1142238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584061" y="5038344"/>
              <a:ext cx="0" cy="761365"/>
            </a:xfrm>
            <a:custGeom>
              <a:avLst/>
              <a:gdLst/>
              <a:ahLst/>
              <a:cxnLst/>
              <a:rect l="l" t="t" r="r" b="b"/>
              <a:pathLst>
                <a:path h="761364">
                  <a:moveTo>
                    <a:pt x="0" y="0"/>
                  </a:moveTo>
                  <a:lnTo>
                    <a:pt x="0" y="761238"/>
                  </a:lnTo>
                </a:path>
              </a:pathLst>
            </a:custGeom>
            <a:ln w="9905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664708" y="5418581"/>
              <a:ext cx="304800" cy="10160"/>
            </a:xfrm>
            <a:custGeom>
              <a:avLst/>
              <a:gdLst/>
              <a:ahLst/>
              <a:cxnLst/>
              <a:rect l="l" t="t" r="r" b="b"/>
              <a:pathLst>
                <a:path w="304800" h="10160">
                  <a:moveTo>
                    <a:pt x="38100" y="0"/>
                  </a:moveTo>
                  <a:lnTo>
                    <a:pt x="0" y="0"/>
                  </a:lnTo>
                  <a:lnTo>
                    <a:pt x="0" y="9906"/>
                  </a:lnTo>
                  <a:lnTo>
                    <a:pt x="38100" y="9906"/>
                  </a:lnTo>
                  <a:lnTo>
                    <a:pt x="38100" y="0"/>
                  </a:lnTo>
                  <a:close/>
                </a:path>
                <a:path w="304800" h="10160">
                  <a:moveTo>
                    <a:pt x="105156" y="0"/>
                  </a:moveTo>
                  <a:lnTo>
                    <a:pt x="67056" y="0"/>
                  </a:lnTo>
                  <a:lnTo>
                    <a:pt x="67056" y="9906"/>
                  </a:lnTo>
                  <a:lnTo>
                    <a:pt x="105156" y="9906"/>
                  </a:lnTo>
                  <a:lnTo>
                    <a:pt x="105156" y="0"/>
                  </a:lnTo>
                  <a:close/>
                </a:path>
                <a:path w="304800" h="10160">
                  <a:moveTo>
                    <a:pt x="171450" y="0"/>
                  </a:moveTo>
                  <a:lnTo>
                    <a:pt x="133350" y="0"/>
                  </a:lnTo>
                  <a:lnTo>
                    <a:pt x="133350" y="9906"/>
                  </a:lnTo>
                  <a:lnTo>
                    <a:pt x="171450" y="9906"/>
                  </a:lnTo>
                  <a:lnTo>
                    <a:pt x="171450" y="0"/>
                  </a:lnTo>
                  <a:close/>
                </a:path>
                <a:path w="304800" h="10160">
                  <a:moveTo>
                    <a:pt x="238506" y="0"/>
                  </a:moveTo>
                  <a:lnTo>
                    <a:pt x="200406" y="0"/>
                  </a:lnTo>
                  <a:lnTo>
                    <a:pt x="200406" y="9906"/>
                  </a:lnTo>
                  <a:lnTo>
                    <a:pt x="238506" y="9906"/>
                  </a:lnTo>
                  <a:lnTo>
                    <a:pt x="238506" y="0"/>
                  </a:lnTo>
                  <a:close/>
                </a:path>
                <a:path w="304800" h="10160">
                  <a:moveTo>
                    <a:pt x="304800" y="0"/>
                  </a:moveTo>
                  <a:lnTo>
                    <a:pt x="266700" y="0"/>
                  </a:lnTo>
                  <a:lnTo>
                    <a:pt x="266700" y="9906"/>
                  </a:lnTo>
                  <a:lnTo>
                    <a:pt x="304800" y="9906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536245" y="4995481"/>
              <a:ext cx="85725" cy="8572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926645" y="5385625"/>
              <a:ext cx="85725" cy="857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969508" y="5038344"/>
              <a:ext cx="609600" cy="380365"/>
            </a:xfrm>
            <a:custGeom>
              <a:avLst/>
              <a:gdLst/>
              <a:ahLst/>
              <a:cxnLst/>
              <a:rect l="l" t="t" r="r" b="b"/>
              <a:pathLst>
                <a:path w="609600" h="380364">
                  <a:moveTo>
                    <a:pt x="0" y="380238"/>
                  </a:moveTo>
                  <a:lnTo>
                    <a:pt x="609599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664708" y="5799582"/>
              <a:ext cx="1295400" cy="0"/>
            </a:xfrm>
            <a:custGeom>
              <a:avLst/>
              <a:gdLst/>
              <a:ahLst/>
              <a:cxnLst/>
              <a:rect l="l" t="t" r="r" b="b"/>
              <a:pathLst>
                <a:path w="1295400">
                  <a:moveTo>
                    <a:pt x="0" y="0"/>
                  </a:moveTo>
                  <a:lnTo>
                    <a:pt x="1295399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664708" y="5042916"/>
              <a:ext cx="905510" cy="0"/>
            </a:xfrm>
            <a:custGeom>
              <a:avLst/>
              <a:gdLst/>
              <a:ahLst/>
              <a:cxnLst/>
              <a:rect l="l" t="t" r="r" b="b"/>
              <a:pathLst>
                <a:path w="905509">
                  <a:moveTo>
                    <a:pt x="0" y="0"/>
                  </a:moveTo>
                  <a:lnTo>
                    <a:pt x="905256" y="0"/>
                  </a:lnTo>
                </a:path>
              </a:pathLst>
            </a:custGeom>
            <a:ln w="9143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664708" y="4657344"/>
              <a:ext cx="0" cy="1142365"/>
            </a:xfrm>
            <a:custGeom>
              <a:avLst/>
              <a:gdLst/>
              <a:ahLst/>
              <a:cxnLst/>
              <a:rect l="l" t="t" r="r" b="b"/>
              <a:pathLst>
                <a:path h="1142364">
                  <a:moveTo>
                    <a:pt x="0" y="1142238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584061" y="5038344"/>
              <a:ext cx="0" cy="761365"/>
            </a:xfrm>
            <a:custGeom>
              <a:avLst/>
              <a:gdLst/>
              <a:ahLst/>
              <a:cxnLst/>
              <a:rect l="l" t="t" r="r" b="b"/>
              <a:pathLst>
                <a:path h="761364">
                  <a:moveTo>
                    <a:pt x="0" y="0"/>
                  </a:moveTo>
                  <a:lnTo>
                    <a:pt x="0" y="761238"/>
                  </a:lnTo>
                </a:path>
              </a:pathLst>
            </a:custGeom>
            <a:ln w="9905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664708" y="5418581"/>
              <a:ext cx="304800" cy="10160"/>
            </a:xfrm>
            <a:custGeom>
              <a:avLst/>
              <a:gdLst/>
              <a:ahLst/>
              <a:cxnLst/>
              <a:rect l="l" t="t" r="r" b="b"/>
              <a:pathLst>
                <a:path w="304800" h="10160">
                  <a:moveTo>
                    <a:pt x="38100" y="0"/>
                  </a:moveTo>
                  <a:lnTo>
                    <a:pt x="0" y="0"/>
                  </a:lnTo>
                  <a:lnTo>
                    <a:pt x="0" y="9906"/>
                  </a:lnTo>
                  <a:lnTo>
                    <a:pt x="38100" y="9906"/>
                  </a:lnTo>
                  <a:lnTo>
                    <a:pt x="38100" y="0"/>
                  </a:lnTo>
                  <a:close/>
                </a:path>
                <a:path w="304800" h="10160">
                  <a:moveTo>
                    <a:pt x="105156" y="0"/>
                  </a:moveTo>
                  <a:lnTo>
                    <a:pt x="67056" y="0"/>
                  </a:lnTo>
                  <a:lnTo>
                    <a:pt x="67056" y="9906"/>
                  </a:lnTo>
                  <a:lnTo>
                    <a:pt x="105156" y="9906"/>
                  </a:lnTo>
                  <a:lnTo>
                    <a:pt x="105156" y="0"/>
                  </a:lnTo>
                  <a:close/>
                </a:path>
                <a:path w="304800" h="10160">
                  <a:moveTo>
                    <a:pt x="171450" y="0"/>
                  </a:moveTo>
                  <a:lnTo>
                    <a:pt x="133350" y="0"/>
                  </a:lnTo>
                  <a:lnTo>
                    <a:pt x="133350" y="9906"/>
                  </a:lnTo>
                  <a:lnTo>
                    <a:pt x="171450" y="9906"/>
                  </a:lnTo>
                  <a:lnTo>
                    <a:pt x="171450" y="0"/>
                  </a:lnTo>
                  <a:close/>
                </a:path>
                <a:path w="304800" h="10160">
                  <a:moveTo>
                    <a:pt x="238506" y="0"/>
                  </a:moveTo>
                  <a:lnTo>
                    <a:pt x="200406" y="0"/>
                  </a:lnTo>
                  <a:lnTo>
                    <a:pt x="200406" y="9906"/>
                  </a:lnTo>
                  <a:lnTo>
                    <a:pt x="238506" y="9906"/>
                  </a:lnTo>
                  <a:lnTo>
                    <a:pt x="238506" y="0"/>
                  </a:lnTo>
                  <a:close/>
                </a:path>
                <a:path w="304800" h="10160">
                  <a:moveTo>
                    <a:pt x="304800" y="0"/>
                  </a:moveTo>
                  <a:lnTo>
                    <a:pt x="266700" y="0"/>
                  </a:lnTo>
                  <a:lnTo>
                    <a:pt x="266700" y="9906"/>
                  </a:lnTo>
                  <a:lnTo>
                    <a:pt x="304800" y="9906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536245" y="4995481"/>
              <a:ext cx="85725" cy="8572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5" name="object 35"/>
          <p:cNvGrpSpPr/>
          <p:nvPr/>
        </p:nvGrpSpPr>
        <p:grpSpPr>
          <a:xfrm>
            <a:off x="2155507" y="4585525"/>
            <a:ext cx="1609725" cy="1514475"/>
            <a:chOff x="2155507" y="4585525"/>
            <a:chExt cx="1609725" cy="1514475"/>
          </a:xfrm>
        </p:grpSpPr>
        <p:sp>
          <p:nvSpPr>
            <p:cNvPr id="36" name="object 36"/>
            <p:cNvSpPr/>
            <p:nvPr/>
          </p:nvSpPr>
          <p:spPr>
            <a:xfrm>
              <a:off x="2484120" y="5542787"/>
              <a:ext cx="1133475" cy="228600"/>
            </a:xfrm>
            <a:custGeom>
              <a:avLst/>
              <a:gdLst/>
              <a:ahLst/>
              <a:cxnLst/>
              <a:rect l="l" t="t" r="r" b="b"/>
              <a:pathLst>
                <a:path w="1133475" h="228600">
                  <a:moveTo>
                    <a:pt x="38100" y="218694"/>
                  </a:moveTo>
                  <a:lnTo>
                    <a:pt x="0" y="218694"/>
                  </a:lnTo>
                  <a:lnTo>
                    <a:pt x="0" y="228600"/>
                  </a:lnTo>
                  <a:lnTo>
                    <a:pt x="38100" y="228600"/>
                  </a:lnTo>
                  <a:lnTo>
                    <a:pt x="38100" y="218694"/>
                  </a:lnTo>
                  <a:close/>
                </a:path>
                <a:path w="1133475" h="228600">
                  <a:moveTo>
                    <a:pt x="104394" y="218694"/>
                  </a:moveTo>
                  <a:lnTo>
                    <a:pt x="57150" y="218694"/>
                  </a:lnTo>
                  <a:lnTo>
                    <a:pt x="66294" y="228600"/>
                  </a:lnTo>
                  <a:lnTo>
                    <a:pt x="104394" y="228600"/>
                  </a:lnTo>
                  <a:lnTo>
                    <a:pt x="104394" y="218694"/>
                  </a:lnTo>
                  <a:close/>
                </a:path>
                <a:path w="1133475" h="228600">
                  <a:moveTo>
                    <a:pt x="171450" y="218694"/>
                  </a:moveTo>
                  <a:lnTo>
                    <a:pt x="123444" y="218694"/>
                  </a:lnTo>
                  <a:lnTo>
                    <a:pt x="133350" y="228600"/>
                  </a:lnTo>
                  <a:lnTo>
                    <a:pt x="171450" y="228600"/>
                  </a:lnTo>
                  <a:lnTo>
                    <a:pt x="171450" y="218694"/>
                  </a:lnTo>
                  <a:close/>
                </a:path>
                <a:path w="1133475" h="228600">
                  <a:moveTo>
                    <a:pt x="237744" y="218694"/>
                  </a:moveTo>
                  <a:lnTo>
                    <a:pt x="190500" y="218694"/>
                  </a:lnTo>
                  <a:lnTo>
                    <a:pt x="199644" y="228600"/>
                  </a:lnTo>
                  <a:lnTo>
                    <a:pt x="237744" y="228600"/>
                  </a:lnTo>
                  <a:lnTo>
                    <a:pt x="237744" y="218694"/>
                  </a:lnTo>
                  <a:close/>
                </a:path>
                <a:path w="1133475" h="228600">
                  <a:moveTo>
                    <a:pt x="304800" y="218694"/>
                  </a:moveTo>
                  <a:lnTo>
                    <a:pt x="256794" y="218694"/>
                  </a:lnTo>
                  <a:lnTo>
                    <a:pt x="266700" y="228600"/>
                  </a:lnTo>
                  <a:lnTo>
                    <a:pt x="304800" y="228600"/>
                  </a:lnTo>
                  <a:lnTo>
                    <a:pt x="304800" y="218694"/>
                  </a:lnTo>
                  <a:close/>
                </a:path>
                <a:path w="1133475" h="228600">
                  <a:moveTo>
                    <a:pt x="371094" y="218694"/>
                  </a:moveTo>
                  <a:lnTo>
                    <a:pt x="323850" y="218694"/>
                  </a:lnTo>
                  <a:lnTo>
                    <a:pt x="332994" y="228600"/>
                  </a:lnTo>
                  <a:lnTo>
                    <a:pt x="371094" y="228600"/>
                  </a:lnTo>
                  <a:lnTo>
                    <a:pt x="371094" y="218694"/>
                  </a:lnTo>
                  <a:close/>
                </a:path>
                <a:path w="1133475" h="228600">
                  <a:moveTo>
                    <a:pt x="438150" y="218694"/>
                  </a:moveTo>
                  <a:lnTo>
                    <a:pt x="390144" y="218694"/>
                  </a:lnTo>
                  <a:lnTo>
                    <a:pt x="400050" y="228600"/>
                  </a:lnTo>
                  <a:lnTo>
                    <a:pt x="438150" y="228600"/>
                  </a:lnTo>
                  <a:lnTo>
                    <a:pt x="438150" y="218694"/>
                  </a:lnTo>
                  <a:close/>
                </a:path>
                <a:path w="1133475" h="228600">
                  <a:moveTo>
                    <a:pt x="504444" y="218694"/>
                  </a:moveTo>
                  <a:lnTo>
                    <a:pt x="457200" y="218694"/>
                  </a:lnTo>
                  <a:lnTo>
                    <a:pt x="466344" y="228600"/>
                  </a:lnTo>
                  <a:lnTo>
                    <a:pt x="504444" y="228600"/>
                  </a:lnTo>
                  <a:lnTo>
                    <a:pt x="504444" y="218694"/>
                  </a:lnTo>
                  <a:close/>
                </a:path>
                <a:path w="1133475" h="228600">
                  <a:moveTo>
                    <a:pt x="571500" y="218694"/>
                  </a:moveTo>
                  <a:lnTo>
                    <a:pt x="523494" y="218694"/>
                  </a:lnTo>
                  <a:lnTo>
                    <a:pt x="533400" y="228600"/>
                  </a:lnTo>
                  <a:lnTo>
                    <a:pt x="571500" y="228600"/>
                  </a:lnTo>
                  <a:lnTo>
                    <a:pt x="571500" y="218694"/>
                  </a:lnTo>
                  <a:close/>
                </a:path>
                <a:path w="1133475" h="228600">
                  <a:moveTo>
                    <a:pt x="637794" y="218694"/>
                  </a:moveTo>
                  <a:lnTo>
                    <a:pt x="590550" y="218694"/>
                  </a:lnTo>
                  <a:lnTo>
                    <a:pt x="599694" y="228600"/>
                  </a:lnTo>
                  <a:lnTo>
                    <a:pt x="637794" y="228600"/>
                  </a:lnTo>
                  <a:lnTo>
                    <a:pt x="637794" y="218694"/>
                  </a:lnTo>
                  <a:close/>
                </a:path>
                <a:path w="1133475" h="228600">
                  <a:moveTo>
                    <a:pt x="704850" y="218694"/>
                  </a:moveTo>
                  <a:lnTo>
                    <a:pt x="656844" y="218694"/>
                  </a:lnTo>
                  <a:lnTo>
                    <a:pt x="666750" y="228600"/>
                  </a:lnTo>
                  <a:lnTo>
                    <a:pt x="704850" y="228600"/>
                  </a:lnTo>
                  <a:lnTo>
                    <a:pt x="704850" y="218694"/>
                  </a:lnTo>
                  <a:close/>
                </a:path>
                <a:path w="1133475" h="228600">
                  <a:moveTo>
                    <a:pt x="771144" y="218694"/>
                  </a:moveTo>
                  <a:lnTo>
                    <a:pt x="723900" y="218694"/>
                  </a:lnTo>
                  <a:lnTo>
                    <a:pt x="733044" y="228600"/>
                  </a:lnTo>
                  <a:lnTo>
                    <a:pt x="771144" y="228600"/>
                  </a:lnTo>
                  <a:lnTo>
                    <a:pt x="771144" y="218694"/>
                  </a:lnTo>
                  <a:close/>
                </a:path>
                <a:path w="1133475" h="228600">
                  <a:moveTo>
                    <a:pt x="838200" y="218694"/>
                  </a:moveTo>
                  <a:lnTo>
                    <a:pt x="790194" y="218694"/>
                  </a:lnTo>
                  <a:lnTo>
                    <a:pt x="800100" y="228600"/>
                  </a:lnTo>
                  <a:lnTo>
                    <a:pt x="838200" y="228600"/>
                  </a:lnTo>
                  <a:lnTo>
                    <a:pt x="838200" y="218694"/>
                  </a:lnTo>
                  <a:close/>
                </a:path>
                <a:path w="1133475" h="228600">
                  <a:moveTo>
                    <a:pt x="904494" y="218694"/>
                  </a:moveTo>
                  <a:lnTo>
                    <a:pt x="857250" y="218694"/>
                  </a:lnTo>
                  <a:lnTo>
                    <a:pt x="866394" y="228600"/>
                  </a:lnTo>
                  <a:lnTo>
                    <a:pt x="904494" y="228600"/>
                  </a:lnTo>
                  <a:lnTo>
                    <a:pt x="904494" y="218694"/>
                  </a:lnTo>
                  <a:close/>
                </a:path>
                <a:path w="1133475" h="228600">
                  <a:moveTo>
                    <a:pt x="942594" y="190500"/>
                  </a:moveTo>
                  <a:lnTo>
                    <a:pt x="933450" y="190500"/>
                  </a:lnTo>
                  <a:lnTo>
                    <a:pt x="914400" y="218694"/>
                  </a:lnTo>
                  <a:lnTo>
                    <a:pt x="923544" y="218694"/>
                  </a:lnTo>
                  <a:lnTo>
                    <a:pt x="942594" y="190500"/>
                  </a:lnTo>
                  <a:close/>
                </a:path>
                <a:path w="1133475" h="228600">
                  <a:moveTo>
                    <a:pt x="990600" y="142494"/>
                  </a:moveTo>
                  <a:lnTo>
                    <a:pt x="980694" y="142494"/>
                  </a:lnTo>
                  <a:lnTo>
                    <a:pt x="952500" y="171450"/>
                  </a:lnTo>
                  <a:lnTo>
                    <a:pt x="961644" y="180594"/>
                  </a:lnTo>
                  <a:lnTo>
                    <a:pt x="961644" y="171450"/>
                  </a:lnTo>
                  <a:lnTo>
                    <a:pt x="990600" y="142494"/>
                  </a:lnTo>
                  <a:close/>
                </a:path>
                <a:path w="1133475" h="228600">
                  <a:moveTo>
                    <a:pt x="1037844" y="95250"/>
                  </a:moveTo>
                  <a:lnTo>
                    <a:pt x="1028700" y="95250"/>
                  </a:lnTo>
                  <a:lnTo>
                    <a:pt x="999744" y="123444"/>
                  </a:lnTo>
                  <a:lnTo>
                    <a:pt x="1009650" y="133350"/>
                  </a:lnTo>
                  <a:lnTo>
                    <a:pt x="1009650" y="123444"/>
                  </a:lnTo>
                  <a:lnTo>
                    <a:pt x="1037844" y="95250"/>
                  </a:lnTo>
                  <a:close/>
                </a:path>
                <a:path w="1133475" h="228600">
                  <a:moveTo>
                    <a:pt x="1085850" y="47244"/>
                  </a:moveTo>
                  <a:lnTo>
                    <a:pt x="1075944" y="47244"/>
                  </a:lnTo>
                  <a:lnTo>
                    <a:pt x="1047750" y="76200"/>
                  </a:lnTo>
                  <a:lnTo>
                    <a:pt x="1056894" y="85344"/>
                  </a:lnTo>
                  <a:lnTo>
                    <a:pt x="1056894" y="76200"/>
                  </a:lnTo>
                  <a:lnTo>
                    <a:pt x="1085850" y="47244"/>
                  </a:lnTo>
                  <a:close/>
                </a:path>
                <a:path w="1133475" h="228600">
                  <a:moveTo>
                    <a:pt x="1133094" y="0"/>
                  </a:moveTo>
                  <a:lnTo>
                    <a:pt x="1123950" y="0"/>
                  </a:lnTo>
                  <a:lnTo>
                    <a:pt x="1094994" y="28194"/>
                  </a:lnTo>
                  <a:lnTo>
                    <a:pt x="1104900" y="38100"/>
                  </a:lnTo>
                  <a:lnTo>
                    <a:pt x="1104900" y="28194"/>
                  </a:lnTo>
                  <a:lnTo>
                    <a:pt x="113309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488692" y="5000244"/>
              <a:ext cx="0" cy="761365"/>
            </a:xfrm>
            <a:custGeom>
              <a:avLst/>
              <a:gdLst/>
              <a:ahLst/>
              <a:cxnLst/>
              <a:rect l="l" t="t" r="r" b="b"/>
              <a:pathLst>
                <a:path h="761364">
                  <a:moveTo>
                    <a:pt x="0" y="0"/>
                  </a:moveTo>
                  <a:lnTo>
                    <a:pt x="0" y="761238"/>
                  </a:lnTo>
                </a:path>
              </a:pathLst>
            </a:custGeom>
            <a:ln w="9143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484120" y="5004816"/>
              <a:ext cx="685800" cy="0"/>
            </a:xfrm>
            <a:custGeom>
              <a:avLst/>
              <a:gdLst/>
              <a:ahLst/>
              <a:cxnLst/>
              <a:rect l="l" t="t" r="r" b="b"/>
              <a:pathLst>
                <a:path w="685800">
                  <a:moveTo>
                    <a:pt x="0" y="0"/>
                  </a:moveTo>
                  <a:lnTo>
                    <a:pt x="685800" y="0"/>
                  </a:lnTo>
                </a:path>
              </a:pathLst>
            </a:custGeom>
            <a:ln w="9143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712720" y="5532882"/>
              <a:ext cx="1047750" cy="0"/>
            </a:xfrm>
            <a:custGeom>
              <a:avLst/>
              <a:gdLst/>
              <a:ahLst/>
              <a:cxnLst/>
              <a:rect l="l" t="t" r="r" b="b"/>
              <a:pathLst>
                <a:path w="1047750">
                  <a:moveTo>
                    <a:pt x="0" y="0"/>
                  </a:moveTo>
                  <a:lnTo>
                    <a:pt x="104775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3403092" y="5000244"/>
              <a:ext cx="0" cy="761365"/>
            </a:xfrm>
            <a:custGeom>
              <a:avLst/>
              <a:gdLst/>
              <a:ahLst/>
              <a:cxnLst/>
              <a:rect l="l" t="t" r="r" b="b"/>
              <a:pathLst>
                <a:path h="761364">
                  <a:moveTo>
                    <a:pt x="0" y="0"/>
                  </a:moveTo>
                  <a:lnTo>
                    <a:pt x="0" y="761238"/>
                  </a:lnTo>
                </a:path>
              </a:pathLst>
            </a:custGeom>
            <a:ln w="9144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160270" y="5532882"/>
              <a:ext cx="552450" cy="562610"/>
            </a:xfrm>
            <a:custGeom>
              <a:avLst/>
              <a:gdLst/>
              <a:ahLst/>
              <a:cxnLst/>
              <a:rect l="l" t="t" r="r" b="b"/>
              <a:pathLst>
                <a:path w="552450" h="562610">
                  <a:moveTo>
                    <a:pt x="0" y="562356"/>
                  </a:moveTo>
                  <a:lnTo>
                    <a:pt x="55245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3398520" y="4780788"/>
              <a:ext cx="218693" cy="21945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484120" y="4776216"/>
              <a:ext cx="1133475" cy="228600"/>
            </a:xfrm>
            <a:custGeom>
              <a:avLst/>
              <a:gdLst/>
              <a:ahLst/>
              <a:cxnLst/>
              <a:rect l="l" t="t" r="r" b="b"/>
              <a:pathLst>
                <a:path w="1133475" h="228600">
                  <a:moveTo>
                    <a:pt x="0" y="228600"/>
                  </a:moveTo>
                  <a:lnTo>
                    <a:pt x="904493" y="228600"/>
                  </a:lnTo>
                </a:path>
                <a:path w="1133475" h="228600">
                  <a:moveTo>
                    <a:pt x="228600" y="0"/>
                  </a:moveTo>
                  <a:lnTo>
                    <a:pt x="1133093" y="0"/>
                  </a:lnTo>
                </a:path>
              </a:pathLst>
            </a:custGeom>
            <a:ln w="9143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2484120" y="4780788"/>
              <a:ext cx="218694" cy="21945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2712720" y="4590288"/>
              <a:ext cx="0" cy="942975"/>
            </a:xfrm>
            <a:custGeom>
              <a:avLst/>
              <a:gdLst/>
              <a:ahLst/>
              <a:cxnLst/>
              <a:rect l="l" t="t" r="r" b="b"/>
              <a:pathLst>
                <a:path h="942975">
                  <a:moveTo>
                    <a:pt x="0" y="942594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3631692" y="4771644"/>
              <a:ext cx="0" cy="761365"/>
            </a:xfrm>
            <a:custGeom>
              <a:avLst/>
              <a:gdLst/>
              <a:ahLst/>
              <a:cxnLst/>
              <a:rect l="l" t="t" r="r" b="b"/>
              <a:pathLst>
                <a:path h="761364">
                  <a:moveTo>
                    <a:pt x="0" y="0"/>
                  </a:moveTo>
                  <a:lnTo>
                    <a:pt x="0" y="761238"/>
                  </a:lnTo>
                </a:path>
              </a:pathLst>
            </a:custGeom>
            <a:ln w="9144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2255520" y="5152643"/>
              <a:ext cx="771525" cy="847725"/>
            </a:xfrm>
            <a:custGeom>
              <a:avLst/>
              <a:gdLst/>
              <a:ahLst/>
              <a:cxnLst/>
              <a:rect l="l" t="t" r="r" b="b"/>
              <a:pathLst>
                <a:path w="771525" h="847725">
                  <a:moveTo>
                    <a:pt x="9906" y="733044"/>
                  </a:moveTo>
                  <a:lnTo>
                    <a:pt x="0" y="733044"/>
                  </a:lnTo>
                  <a:lnTo>
                    <a:pt x="0" y="771144"/>
                  </a:lnTo>
                  <a:lnTo>
                    <a:pt x="9906" y="771144"/>
                  </a:lnTo>
                  <a:lnTo>
                    <a:pt x="9906" y="733044"/>
                  </a:lnTo>
                  <a:close/>
                </a:path>
                <a:path w="771525" h="847725">
                  <a:moveTo>
                    <a:pt x="9906" y="665988"/>
                  </a:moveTo>
                  <a:lnTo>
                    <a:pt x="0" y="665988"/>
                  </a:lnTo>
                  <a:lnTo>
                    <a:pt x="0" y="704088"/>
                  </a:lnTo>
                  <a:lnTo>
                    <a:pt x="9906" y="704088"/>
                  </a:lnTo>
                  <a:lnTo>
                    <a:pt x="9906" y="665988"/>
                  </a:lnTo>
                  <a:close/>
                </a:path>
                <a:path w="771525" h="847725">
                  <a:moveTo>
                    <a:pt x="9906" y="599694"/>
                  </a:moveTo>
                  <a:lnTo>
                    <a:pt x="0" y="599694"/>
                  </a:lnTo>
                  <a:lnTo>
                    <a:pt x="0" y="637794"/>
                  </a:lnTo>
                  <a:lnTo>
                    <a:pt x="9906" y="637794"/>
                  </a:lnTo>
                  <a:lnTo>
                    <a:pt x="9906" y="599694"/>
                  </a:lnTo>
                  <a:close/>
                </a:path>
                <a:path w="771525" h="847725">
                  <a:moveTo>
                    <a:pt x="9906" y="532638"/>
                  </a:moveTo>
                  <a:lnTo>
                    <a:pt x="0" y="532638"/>
                  </a:lnTo>
                  <a:lnTo>
                    <a:pt x="0" y="570738"/>
                  </a:lnTo>
                  <a:lnTo>
                    <a:pt x="9906" y="570738"/>
                  </a:lnTo>
                  <a:lnTo>
                    <a:pt x="9906" y="532638"/>
                  </a:lnTo>
                  <a:close/>
                </a:path>
                <a:path w="771525" h="847725">
                  <a:moveTo>
                    <a:pt x="38100" y="837438"/>
                  </a:moveTo>
                  <a:lnTo>
                    <a:pt x="9906" y="837438"/>
                  </a:lnTo>
                  <a:lnTo>
                    <a:pt x="9906" y="799338"/>
                  </a:lnTo>
                  <a:lnTo>
                    <a:pt x="0" y="799338"/>
                  </a:lnTo>
                  <a:lnTo>
                    <a:pt x="0" y="837438"/>
                  </a:lnTo>
                  <a:lnTo>
                    <a:pt x="0" y="847344"/>
                  </a:lnTo>
                  <a:lnTo>
                    <a:pt x="38100" y="847344"/>
                  </a:lnTo>
                  <a:lnTo>
                    <a:pt x="38100" y="837438"/>
                  </a:lnTo>
                  <a:close/>
                </a:path>
                <a:path w="771525" h="847725">
                  <a:moveTo>
                    <a:pt x="38100" y="456438"/>
                  </a:moveTo>
                  <a:lnTo>
                    <a:pt x="9906" y="456438"/>
                  </a:lnTo>
                  <a:lnTo>
                    <a:pt x="28956" y="428244"/>
                  </a:lnTo>
                  <a:lnTo>
                    <a:pt x="19050" y="428244"/>
                  </a:lnTo>
                  <a:lnTo>
                    <a:pt x="0" y="456438"/>
                  </a:lnTo>
                  <a:lnTo>
                    <a:pt x="0" y="466344"/>
                  </a:lnTo>
                  <a:lnTo>
                    <a:pt x="0" y="504444"/>
                  </a:lnTo>
                  <a:lnTo>
                    <a:pt x="9906" y="504444"/>
                  </a:lnTo>
                  <a:lnTo>
                    <a:pt x="9906" y="466344"/>
                  </a:lnTo>
                  <a:lnTo>
                    <a:pt x="38100" y="466344"/>
                  </a:lnTo>
                  <a:lnTo>
                    <a:pt x="38100" y="456438"/>
                  </a:lnTo>
                  <a:close/>
                </a:path>
                <a:path w="771525" h="847725">
                  <a:moveTo>
                    <a:pt x="76200" y="380238"/>
                  </a:moveTo>
                  <a:lnTo>
                    <a:pt x="67056" y="380238"/>
                  </a:lnTo>
                  <a:lnTo>
                    <a:pt x="38100" y="409194"/>
                  </a:lnTo>
                  <a:lnTo>
                    <a:pt x="48006" y="418338"/>
                  </a:lnTo>
                  <a:lnTo>
                    <a:pt x="48006" y="409194"/>
                  </a:lnTo>
                  <a:lnTo>
                    <a:pt x="76200" y="380238"/>
                  </a:lnTo>
                  <a:close/>
                </a:path>
                <a:path w="771525" h="847725">
                  <a:moveTo>
                    <a:pt x="104394" y="837438"/>
                  </a:moveTo>
                  <a:lnTo>
                    <a:pt x="67056" y="837438"/>
                  </a:lnTo>
                  <a:lnTo>
                    <a:pt x="67056" y="847344"/>
                  </a:lnTo>
                  <a:lnTo>
                    <a:pt x="104394" y="847344"/>
                  </a:lnTo>
                  <a:lnTo>
                    <a:pt x="104394" y="837438"/>
                  </a:lnTo>
                  <a:close/>
                </a:path>
                <a:path w="771525" h="847725">
                  <a:moveTo>
                    <a:pt x="104394" y="456438"/>
                  </a:moveTo>
                  <a:lnTo>
                    <a:pt x="67056" y="456438"/>
                  </a:lnTo>
                  <a:lnTo>
                    <a:pt x="67056" y="466344"/>
                  </a:lnTo>
                  <a:lnTo>
                    <a:pt x="104394" y="466344"/>
                  </a:lnTo>
                  <a:lnTo>
                    <a:pt x="104394" y="456438"/>
                  </a:lnTo>
                  <a:close/>
                </a:path>
                <a:path w="771525" h="847725">
                  <a:moveTo>
                    <a:pt x="123444" y="332994"/>
                  </a:moveTo>
                  <a:lnTo>
                    <a:pt x="114300" y="332994"/>
                  </a:lnTo>
                  <a:lnTo>
                    <a:pt x="85344" y="361188"/>
                  </a:lnTo>
                  <a:lnTo>
                    <a:pt x="95250" y="371094"/>
                  </a:lnTo>
                  <a:lnTo>
                    <a:pt x="95250" y="361188"/>
                  </a:lnTo>
                  <a:lnTo>
                    <a:pt x="123444" y="332994"/>
                  </a:lnTo>
                  <a:close/>
                </a:path>
                <a:path w="771525" h="847725">
                  <a:moveTo>
                    <a:pt x="171450" y="837438"/>
                  </a:moveTo>
                  <a:lnTo>
                    <a:pt x="133350" y="837438"/>
                  </a:lnTo>
                  <a:lnTo>
                    <a:pt x="133350" y="847344"/>
                  </a:lnTo>
                  <a:lnTo>
                    <a:pt x="171450" y="847344"/>
                  </a:lnTo>
                  <a:lnTo>
                    <a:pt x="171450" y="837438"/>
                  </a:lnTo>
                  <a:close/>
                </a:path>
                <a:path w="771525" h="847725">
                  <a:moveTo>
                    <a:pt x="171450" y="456438"/>
                  </a:moveTo>
                  <a:lnTo>
                    <a:pt x="133350" y="456438"/>
                  </a:lnTo>
                  <a:lnTo>
                    <a:pt x="133350" y="466344"/>
                  </a:lnTo>
                  <a:lnTo>
                    <a:pt x="171450" y="466344"/>
                  </a:lnTo>
                  <a:lnTo>
                    <a:pt x="171450" y="456438"/>
                  </a:lnTo>
                  <a:close/>
                </a:path>
                <a:path w="771525" h="847725">
                  <a:moveTo>
                    <a:pt x="171450" y="284988"/>
                  </a:moveTo>
                  <a:lnTo>
                    <a:pt x="161544" y="284988"/>
                  </a:lnTo>
                  <a:lnTo>
                    <a:pt x="133350" y="313944"/>
                  </a:lnTo>
                  <a:lnTo>
                    <a:pt x="142494" y="323088"/>
                  </a:lnTo>
                  <a:lnTo>
                    <a:pt x="142494" y="313944"/>
                  </a:lnTo>
                  <a:lnTo>
                    <a:pt x="171450" y="284988"/>
                  </a:lnTo>
                  <a:close/>
                </a:path>
                <a:path w="771525" h="847725">
                  <a:moveTo>
                    <a:pt x="218694" y="237744"/>
                  </a:moveTo>
                  <a:lnTo>
                    <a:pt x="209550" y="237744"/>
                  </a:lnTo>
                  <a:lnTo>
                    <a:pt x="180594" y="265938"/>
                  </a:lnTo>
                  <a:lnTo>
                    <a:pt x="190500" y="275844"/>
                  </a:lnTo>
                  <a:lnTo>
                    <a:pt x="190500" y="265938"/>
                  </a:lnTo>
                  <a:lnTo>
                    <a:pt x="218694" y="237744"/>
                  </a:lnTo>
                  <a:close/>
                </a:path>
                <a:path w="771525" h="847725">
                  <a:moveTo>
                    <a:pt x="237744" y="837438"/>
                  </a:moveTo>
                  <a:lnTo>
                    <a:pt x="199644" y="837438"/>
                  </a:lnTo>
                  <a:lnTo>
                    <a:pt x="199644" y="847344"/>
                  </a:lnTo>
                  <a:lnTo>
                    <a:pt x="237744" y="847344"/>
                  </a:lnTo>
                  <a:lnTo>
                    <a:pt x="237744" y="837438"/>
                  </a:lnTo>
                  <a:close/>
                </a:path>
                <a:path w="771525" h="847725">
                  <a:moveTo>
                    <a:pt x="237744" y="456438"/>
                  </a:moveTo>
                  <a:lnTo>
                    <a:pt x="199644" y="456438"/>
                  </a:lnTo>
                  <a:lnTo>
                    <a:pt x="199644" y="466344"/>
                  </a:lnTo>
                  <a:lnTo>
                    <a:pt x="237744" y="466344"/>
                  </a:lnTo>
                  <a:lnTo>
                    <a:pt x="237744" y="456438"/>
                  </a:lnTo>
                  <a:close/>
                </a:path>
                <a:path w="771525" h="847725">
                  <a:moveTo>
                    <a:pt x="266700" y="190500"/>
                  </a:moveTo>
                  <a:lnTo>
                    <a:pt x="256794" y="190500"/>
                  </a:lnTo>
                  <a:lnTo>
                    <a:pt x="228600" y="218694"/>
                  </a:lnTo>
                  <a:lnTo>
                    <a:pt x="237744" y="227838"/>
                  </a:lnTo>
                  <a:lnTo>
                    <a:pt x="237744" y="218694"/>
                  </a:lnTo>
                  <a:lnTo>
                    <a:pt x="266700" y="190500"/>
                  </a:lnTo>
                  <a:close/>
                </a:path>
                <a:path w="771525" h="847725">
                  <a:moveTo>
                    <a:pt x="304800" y="837438"/>
                  </a:moveTo>
                  <a:lnTo>
                    <a:pt x="266700" y="837438"/>
                  </a:lnTo>
                  <a:lnTo>
                    <a:pt x="266700" y="847344"/>
                  </a:lnTo>
                  <a:lnTo>
                    <a:pt x="304800" y="847344"/>
                  </a:lnTo>
                  <a:lnTo>
                    <a:pt x="304800" y="837438"/>
                  </a:lnTo>
                  <a:close/>
                </a:path>
                <a:path w="771525" h="847725">
                  <a:moveTo>
                    <a:pt x="313944" y="733044"/>
                  </a:moveTo>
                  <a:lnTo>
                    <a:pt x="304800" y="733044"/>
                  </a:lnTo>
                  <a:lnTo>
                    <a:pt x="304800" y="771144"/>
                  </a:lnTo>
                  <a:lnTo>
                    <a:pt x="313944" y="771144"/>
                  </a:lnTo>
                  <a:lnTo>
                    <a:pt x="313944" y="733044"/>
                  </a:lnTo>
                  <a:close/>
                </a:path>
                <a:path w="771525" h="847725">
                  <a:moveTo>
                    <a:pt x="313944" y="665988"/>
                  </a:moveTo>
                  <a:lnTo>
                    <a:pt x="304800" y="665988"/>
                  </a:lnTo>
                  <a:lnTo>
                    <a:pt x="304800" y="704088"/>
                  </a:lnTo>
                  <a:lnTo>
                    <a:pt x="313944" y="704088"/>
                  </a:lnTo>
                  <a:lnTo>
                    <a:pt x="313944" y="665988"/>
                  </a:lnTo>
                  <a:close/>
                </a:path>
                <a:path w="771525" h="847725">
                  <a:moveTo>
                    <a:pt x="313944" y="599694"/>
                  </a:moveTo>
                  <a:lnTo>
                    <a:pt x="304800" y="599694"/>
                  </a:lnTo>
                  <a:lnTo>
                    <a:pt x="304800" y="637794"/>
                  </a:lnTo>
                  <a:lnTo>
                    <a:pt x="313944" y="637794"/>
                  </a:lnTo>
                  <a:lnTo>
                    <a:pt x="313944" y="599694"/>
                  </a:lnTo>
                  <a:close/>
                </a:path>
                <a:path w="771525" h="847725">
                  <a:moveTo>
                    <a:pt x="313944" y="532638"/>
                  </a:moveTo>
                  <a:lnTo>
                    <a:pt x="304800" y="532638"/>
                  </a:lnTo>
                  <a:lnTo>
                    <a:pt x="304800" y="570738"/>
                  </a:lnTo>
                  <a:lnTo>
                    <a:pt x="313944" y="570738"/>
                  </a:lnTo>
                  <a:lnTo>
                    <a:pt x="313944" y="532638"/>
                  </a:lnTo>
                  <a:close/>
                </a:path>
                <a:path w="771525" h="847725">
                  <a:moveTo>
                    <a:pt x="313944" y="142494"/>
                  </a:moveTo>
                  <a:lnTo>
                    <a:pt x="304800" y="142494"/>
                  </a:lnTo>
                  <a:lnTo>
                    <a:pt x="275844" y="171450"/>
                  </a:lnTo>
                  <a:lnTo>
                    <a:pt x="285750" y="180594"/>
                  </a:lnTo>
                  <a:lnTo>
                    <a:pt x="285750" y="171450"/>
                  </a:lnTo>
                  <a:lnTo>
                    <a:pt x="313944" y="142494"/>
                  </a:lnTo>
                  <a:close/>
                </a:path>
                <a:path w="771525" h="847725">
                  <a:moveTo>
                    <a:pt x="332994" y="809244"/>
                  </a:moveTo>
                  <a:lnTo>
                    <a:pt x="323850" y="809244"/>
                  </a:lnTo>
                  <a:lnTo>
                    <a:pt x="313944" y="823912"/>
                  </a:lnTo>
                  <a:lnTo>
                    <a:pt x="313944" y="799338"/>
                  </a:lnTo>
                  <a:lnTo>
                    <a:pt x="304800" y="799338"/>
                  </a:lnTo>
                  <a:lnTo>
                    <a:pt x="304800" y="837438"/>
                  </a:lnTo>
                  <a:lnTo>
                    <a:pt x="313944" y="837438"/>
                  </a:lnTo>
                  <a:lnTo>
                    <a:pt x="332994" y="809244"/>
                  </a:lnTo>
                  <a:close/>
                </a:path>
                <a:path w="771525" h="847725">
                  <a:moveTo>
                    <a:pt x="352044" y="456438"/>
                  </a:moveTo>
                  <a:lnTo>
                    <a:pt x="349084" y="441807"/>
                  </a:lnTo>
                  <a:lnTo>
                    <a:pt x="340995" y="429679"/>
                  </a:lnTo>
                  <a:lnTo>
                    <a:pt x="328891" y="421398"/>
                  </a:lnTo>
                  <a:lnTo>
                    <a:pt x="313944" y="418338"/>
                  </a:lnTo>
                  <a:lnTo>
                    <a:pt x="299300" y="421398"/>
                  </a:lnTo>
                  <a:lnTo>
                    <a:pt x="287172" y="429679"/>
                  </a:lnTo>
                  <a:lnTo>
                    <a:pt x="278892" y="441807"/>
                  </a:lnTo>
                  <a:lnTo>
                    <a:pt x="275844" y="456438"/>
                  </a:lnTo>
                  <a:lnTo>
                    <a:pt x="266700" y="456438"/>
                  </a:lnTo>
                  <a:lnTo>
                    <a:pt x="266700" y="466344"/>
                  </a:lnTo>
                  <a:lnTo>
                    <a:pt x="277850" y="466344"/>
                  </a:lnTo>
                  <a:lnTo>
                    <a:pt x="278892" y="471398"/>
                  </a:lnTo>
                  <a:lnTo>
                    <a:pt x="287172" y="483489"/>
                  </a:lnTo>
                  <a:lnTo>
                    <a:pt x="299300" y="491591"/>
                  </a:lnTo>
                  <a:lnTo>
                    <a:pt x="304800" y="492709"/>
                  </a:lnTo>
                  <a:lnTo>
                    <a:pt x="304800" y="504444"/>
                  </a:lnTo>
                  <a:lnTo>
                    <a:pt x="313944" y="504444"/>
                  </a:lnTo>
                  <a:lnTo>
                    <a:pt x="313944" y="494538"/>
                  </a:lnTo>
                  <a:lnTo>
                    <a:pt x="328891" y="491591"/>
                  </a:lnTo>
                  <a:lnTo>
                    <a:pt x="340995" y="483489"/>
                  </a:lnTo>
                  <a:lnTo>
                    <a:pt x="349084" y="471398"/>
                  </a:lnTo>
                  <a:lnTo>
                    <a:pt x="352044" y="456438"/>
                  </a:lnTo>
                  <a:close/>
                </a:path>
                <a:path w="771525" h="847725">
                  <a:moveTo>
                    <a:pt x="361950" y="104394"/>
                  </a:moveTo>
                  <a:lnTo>
                    <a:pt x="352044" y="95250"/>
                  </a:lnTo>
                  <a:lnTo>
                    <a:pt x="352044" y="104394"/>
                  </a:lnTo>
                  <a:lnTo>
                    <a:pt x="323850" y="123444"/>
                  </a:lnTo>
                  <a:lnTo>
                    <a:pt x="332994" y="133350"/>
                  </a:lnTo>
                  <a:lnTo>
                    <a:pt x="332994" y="123444"/>
                  </a:lnTo>
                  <a:lnTo>
                    <a:pt x="361950" y="104394"/>
                  </a:lnTo>
                  <a:close/>
                </a:path>
                <a:path w="771525" h="847725">
                  <a:moveTo>
                    <a:pt x="381000" y="761238"/>
                  </a:moveTo>
                  <a:lnTo>
                    <a:pt x="371094" y="761238"/>
                  </a:lnTo>
                  <a:lnTo>
                    <a:pt x="342900" y="790194"/>
                  </a:lnTo>
                  <a:lnTo>
                    <a:pt x="352044" y="799338"/>
                  </a:lnTo>
                  <a:lnTo>
                    <a:pt x="352044" y="790194"/>
                  </a:lnTo>
                  <a:lnTo>
                    <a:pt x="381000" y="761238"/>
                  </a:lnTo>
                  <a:close/>
                </a:path>
                <a:path w="771525" h="847725">
                  <a:moveTo>
                    <a:pt x="381000" y="380238"/>
                  </a:moveTo>
                  <a:lnTo>
                    <a:pt x="371094" y="380238"/>
                  </a:lnTo>
                  <a:lnTo>
                    <a:pt x="342900" y="409194"/>
                  </a:lnTo>
                  <a:lnTo>
                    <a:pt x="352044" y="418338"/>
                  </a:lnTo>
                  <a:lnTo>
                    <a:pt x="352044" y="409194"/>
                  </a:lnTo>
                  <a:lnTo>
                    <a:pt x="381000" y="380238"/>
                  </a:lnTo>
                  <a:close/>
                </a:path>
                <a:path w="771525" h="847725">
                  <a:moveTo>
                    <a:pt x="409194" y="57150"/>
                  </a:moveTo>
                  <a:lnTo>
                    <a:pt x="400050" y="47244"/>
                  </a:lnTo>
                  <a:lnTo>
                    <a:pt x="400050" y="57150"/>
                  </a:lnTo>
                  <a:lnTo>
                    <a:pt x="371094" y="76200"/>
                  </a:lnTo>
                  <a:lnTo>
                    <a:pt x="381000" y="85344"/>
                  </a:lnTo>
                  <a:lnTo>
                    <a:pt x="381000" y="76200"/>
                  </a:lnTo>
                  <a:lnTo>
                    <a:pt x="409194" y="57150"/>
                  </a:lnTo>
                  <a:close/>
                </a:path>
                <a:path w="771525" h="847725">
                  <a:moveTo>
                    <a:pt x="428244" y="713994"/>
                  </a:moveTo>
                  <a:lnTo>
                    <a:pt x="419100" y="713994"/>
                  </a:lnTo>
                  <a:lnTo>
                    <a:pt x="390144" y="742188"/>
                  </a:lnTo>
                  <a:lnTo>
                    <a:pt x="400050" y="752094"/>
                  </a:lnTo>
                  <a:lnTo>
                    <a:pt x="400050" y="742188"/>
                  </a:lnTo>
                  <a:lnTo>
                    <a:pt x="428244" y="713994"/>
                  </a:lnTo>
                  <a:close/>
                </a:path>
                <a:path w="771525" h="847725">
                  <a:moveTo>
                    <a:pt x="428244" y="332994"/>
                  </a:moveTo>
                  <a:lnTo>
                    <a:pt x="419100" y="332994"/>
                  </a:lnTo>
                  <a:lnTo>
                    <a:pt x="390144" y="361188"/>
                  </a:lnTo>
                  <a:lnTo>
                    <a:pt x="400050" y="371094"/>
                  </a:lnTo>
                  <a:lnTo>
                    <a:pt x="400050" y="361188"/>
                  </a:lnTo>
                  <a:lnTo>
                    <a:pt x="428244" y="332994"/>
                  </a:lnTo>
                  <a:close/>
                </a:path>
                <a:path w="771525" h="847725">
                  <a:moveTo>
                    <a:pt x="457200" y="9144"/>
                  </a:moveTo>
                  <a:lnTo>
                    <a:pt x="447294" y="0"/>
                  </a:lnTo>
                  <a:lnTo>
                    <a:pt x="447294" y="9144"/>
                  </a:lnTo>
                  <a:lnTo>
                    <a:pt x="419100" y="28194"/>
                  </a:lnTo>
                  <a:lnTo>
                    <a:pt x="428244" y="38100"/>
                  </a:lnTo>
                  <a:lnTo>
                    <a:pt x="428244" y="28194"/>
                  </a:lnTo>
                  <a:lnTo>
                    <a:pt x="457200" y="9144"/>
                  </a:lnTo>
                  <a:close/>
                </a:path>
                <a:path w="771525" h="847725">
                  <a:moveTo>
                    <a:pt x="476250" y="665988"/>
                  </a:moveTo>
                  <a:lnTo>
                    <a:pt x="466344" y="665988"/>
                  </a:lnTo>
                  <a:lnTo>
                    <a:pt x="438150" y="694944"/>
                  </a:lnTo>
                  <a:lnTo>
                    <a:pt x="447294" y="704088"/>
                  </a:lnTo>
                  <a:lnTo>
                    <a:pt x="447294" y="694944"/>
                  </a:lnTo>
                  <a:lnTo>
                    <a:pt x="476250" y="665988"/>
                  </a:lnTo>
                  <a:close/>
                </a:path>
                <a:path w="771525" h="847725">
                  <a:moveTo>
                    <a:pt x="476250" y="284988"/>
                  </a:moveTo>
                  <a:lnTo>
                    <a:pt x="466344" y="284988"/>
                  </a:lnTo>
                  <a:lnTo>
                    <a:pt x="438150" y="313944"/>
                  </a:lnTo>
                  <a:lnTo>
                    <a:pt x="447294" y="323088"/>
                  </a:lnTo>
                  <a:lnTo>
                    <a:pt x="447294" y="313944"/>
                  </a:lnTo>
                  <a:lnTo>
                    <a:pt x="476250" y="284988"/>
                  </a:lnTo>
                  <a:close/>
                </a:path>
                <a:path w="771525" h="847725">
                  <a:moveTo>
                    <a:pt x="495300" y="0"/>
                  </a:moveTo>
                  <a:lnTo>
                    <a:pt x="457200" y="0"/>
                  </a:lnTo>
                  <a:lnTo>
                    <a:pt x="457200" y="9144"/>
                  </a:lnTo>
                  <a:lnTo>
                    <a:pt x="495300" y="9156"/>
                  </a:lnTo>
                  <a:lnTo>
                    <a:pt x="495300" y="0"/>
                  </a:lnTo>
                  <a:close/>
                </a:path>
                <a:path w="771525" h="847725">
                  <a:moveTo>
                    <a:pt x="523494" y="618744"/>
                  </a:moveTo>
                  <a:lnTo>
                    <a:pt x="514350" y="618744"/>
                  </a:lnTo>
                  <a:lnTo>
                    <a:pt x="485394" y="646938"/>
                  </a:lnTo>
                  <a:lnTo>
                    <a:pt x="495300" y="656844"/>
                  </a:lnTo>
                  <a:lnTo>
                    <a:pt x="495300" y="646938"/>
                  </a:lnTo>
                  <a:lnTo>
                    <a:pt x="523494" y="618744"/>
                  </a:lnTo>
                  <a:close/>
                </a:path>
                <a:path w="771525" h="847725">
                  <a:moveTo>
                    <a:pt x="523494" y="237744"/>
                  </a:moveTo>
                  <a:lnTo>
                    <a:pt x="514350" y="237744"/>
                  </a:lnTo>
                  <a:lnTo>
                    <a:pt x="485394" y="265938"/>
                  </a:lnTo>
                  <a:lnTo>
                    <a:pt x="495300" y="275844"/>
                  </a:lnTo>
                  <a:lnTo>
                    <a:pt x="495300" y="265938"/>
                  </a:lnTo>
                  <a:lnTo>
                    <a:pt x="523494" y="237744"/>
                  </a:lnTo>
                  <a:close/>
                </a:path>
                <a:path w="771525" h="847725">
                  <a:moveTo>
                    <a:pt x="561594" y="0"/>
                  </a:moveTo>
                  <a:lnTo>
                    <a:pt x="523494" y="0"/>
                  </a:lnTo>
                  <a:lnTo>
                    <a:pt x="523494" y="9156"/>
                  </a:lnTo>
                  <a:lnTo>
                    <a:pt x="561594" y="9156"/>
                  </a:lnTo>
                  <a:lnTo>
                    <a:pt x="561594" y="0"/>
                  </a:lnTo>
                  <a:close/>
                </a:path>
                <a:path w="771525" h="847725">
                  <a:moveTo>
                    <a:pt x="571500" y="570738"/>
                  </a:moveTo>
                  <a:lnTo>
                    <a:pt x="561594" y="570738"/>
                  </a:lnTo>
                  <a:lnTo>
                    <a:pt x="533400" y="599694"/>
                  </a:lnTo>
                  <a:lnTo>
                    <a:pt x="542544" y="608838"/>
                  </a:lnTo>
                  <a:lnTo>
                    <a:pt x="542544" y="599694"/>
                  </a:lnTo>
                  <a:lnTo>
                    <a:pt x="571500" y="570738"/>
                  </a:lnTo>
                  <a:close/>
                </a:path>
                <a:path w="771525" h="847725">
                  <a:moveTo>
                    <a:pt x="571500" y="190500"/>
                  </a:moveTo>
                  <a:lnTo>
                    <a:pt x="561594" y="190500"/>
                  </a:lnTo>
                  <a:lnTo>
                    <a:pt x="533400" y="218694"/>
                  </a:lnTo>
                  <a:lnTo>
                    <a:pt x="542544" y="227838"/>
                  </a:lnTo>
                  <a:lnTo>
                    <a:pt x="542544" y="218694"/>
                  </a:lnTo>
                  <a:lnTo>
                    <a:pt x="571500" y="190500"/>
                  </a:lnTo>
                  <a:close/>
                </a:path>
                <a:path w="771525" h="847725">
                  <a:moveTo>
                    <a:pt x="618744" y="523494"/>
                  </a:moveTo>
                  <a:lnTo>
                    <a:pt x="609600" y="523494"/>
                  </a:lnTo>
                  <a:lnTo>
                    <a:pt x="580644" y="551688"/>
                  </a:lnTo>
                  <a:lnTo>
                    <a:pt x="590550" y="561594"/>
                  </a:lnTo>
                  <a:lnTo>
                    <a:pt x="590550" y="551688"/>
                  </a:lnTo>
                  <a:lnTo>
                    <a:pt x="618744" y="523494"/>
                  </a:lnTo>
                  <a:close/>
                </a:path>
                <a:path w="771525" h="847725">
                  <a:moveTo>
                    <a:pt x="618744" y="142494"/>
                  </a:moveTo>
                  <a:lnTo>
                    <a:pt x="609600" y="142494"/>
                  </a:lnTo>
                  <a:lnTo>
                    <a:pt x="580644" y="171450"/>
                  </a:lnTo>
                  <a:lnTo>
                    <a:pt x="590550" y="180594"/>
                  </a:lnTo>
                  <a:lnTo>
                    <a:pt x="590550" y="171450"/>
                  </a:lnTo>
                  <a:lnTo>
                    <a:pt x="618744" y="142494"/>
                  </a:lnTo>
                  <a:close/>
                </a:path>
                <a:path w="771525" h="847725">
                  <a:moveTo>
                    <a:pt x="628650" y="0"/>
                  </a:moveTo>
                  <a:lnTo>
                    <a:pt x="590550" y="0"/>
                  </a:lnTo>
                  <a:lnTo>
                    <a:pt x="590550" y="9156"/>
                  </a:lnTo>
                  <a:lnTo>
                    <a:pt x="628650" y="9156"/>
                  </a:lnTo>
                  <a:lnTo>
                    <a:pt x="628650" y="0"/>
                  </a:lnTo>
                  <a:close/>
                </a:path>
                <a:path w="771525" h="847725">
                  <a:moveTo>
                    <a:pt x="666750" y="485394"/>
                  </a:moveTo>
                  <a:lnTo>
                    <a:pt x="656844" y="475488"/>
                  </a:lnTo>
                  <a:lnTo>
                    <a:pt x="656844" y="485394"/>
                  </a:lnTo>
                  <a:lnTo>
                    <a:pt x="628650" y="504444"/>
                  </a:lnTo>
                  <a:lnTo>
                    <a:pt x="637794" y="513588"/>
                  </a:lnTo>
                  <a:lnTo>
                    <a:pt x="637794" y="504444"/>
                  </a:lnTo>
                  <a:lnTo>
                    <a:pt x="666750" y="485394"/>
                  </a:lnTo>
                  <a:close/>
                </a:path>
                <a:path w="771525" h="847725">
                  <a:moveTo>
                    <a:pt x="666750" y="104394"/>
                  </a:moveTo>
                  <a:lnTo>
                    <a:pt x="656844" y="95250"/>
                  </a:lnTo>
                  <a:lnTo>
                    <a:pt x="656844" y="104394"/>
                  </a:lnTo>
                  <a:lnTo>
                    <a:pt x="628650" y="123444"/>
                  </a:lnTo>
                  <a:lnTo>
                    <a:pt x="637794" y="133350"/>
                  </a:lnTo>
                  <a:lnTo>
                    <a:pt x="637794" y="123444"/>
                  </a:lnTo>
                  <a:lnTo>
                    <a:pt x="666750" y="104394"/>
                  </a:lnTo>
                  <a:close/>
                </a:path>
                <a:path w="771525" h="847725">
                  <a:moveTo>
                    <a:pt x="694944" y="0"/>
                  </a:moveTo>
                  <a:lnTo>
                    <a:pt x="656844" y="0"/>
                  </a:lnTo>
                  <a:lnTo>
                    <a:pt x="656844" y="9156"/>
                  </a:lnTo>
                  <a:lnTo>
                    <a:pt x="694944" y="9156"/>
                  </a:lnTo>
                  <a:lnTo>
                    <a:pt x="694944" y="0"/>
                  </a:lnTo>
                  <a:close/>
                </a:path>
                <a:path w="771525" h="847725">
                  <a:moveTo>
                    <a:pt x="713994" y="437388"/>
                  </a:moveTo>
                  <a:lnTo>
                    <a:pt x="704850" y="428244"/>
                  </a:lnTo>
                  <a:lnTo>
                    <a:pt x="704850" y="437388"/>
                  </a:lnTo>
                  <a:lnTo>
                    <a:pt x="675894" y="456438"/>
                  </a:lnTo>
                  <a:lnTo>
                    <a:pt x="685800" y="466344"/>
                  </a:lnTo>
                  <a:lnTo>
                    <a:pt x="685800" y="456438"/>
                  </a:lnTo>
                  <a:lnTo>
                    <a:pt x="713994" y="437388"/>
                  </a:lnTo>
                  <a:close/>
                </a:path>
                <a:path w="771525" h="847725">
                  <a:moveTo>
                    <a:pt x="713994" y="57150"/>
                  </a:moveTo>
                  <a:lnTo>
                    <a:pt x="704850" y="47244"/>
                  </a:lnTo>
                  <a:lnTo>
                    <a:pt x="704850" y="57150"/>
                  </a:lnTo>
                  <a:lnTo>
                    <a:pt x="675894" y="76200"/>
                  </a:lnTo>
                  <a:lnTo>
                    <a:pt x="685800" y="85344"/>
                  </a:lnTo>
                  <a:lnTo>
                    <a:pt x="685800" y="76200"/>
                  </a:lnTo>
                  <a:lnTo>
                    <a:pt x="713994" y="57150"/>
                  </a:lnTo>
                  <a:close/>
                </a:path>
                <a:path w="771525" h="847725">
                  <a:moveTo>
                    <a:pt x="762000" y="390144"/>
                  </a:moveTo>
                  <a:lnTo>
                    <a:pt x="752094" y="380238"/>
                  </a:lnTo>
                  <a:lnTo>
                    <a:pt x="752094" y="390144"/>
                  </a:lnTo>
                  <a:lnTo>
                    <a:pt x="723900" y="409194"/>
                  </a:lnTo>
                  <a:lnTo>
                    <a:pt x="733044" y="418338"/>
                  </a:lnTo>
                  <a:lnTo>
                    <a:pt x="733044" y="409194"/>
                  </a:lnTo>
                  <a:lnTo>
                    <a:pt x="762000" y="390144"/>
                  </a:lnTo>
                  <a:close/>
                </a:path>
                <a:path w="771525" h="847725">
                  <a:moveTo>
                    <a:pt x="762000" y="0"/>
                  </a:moveTo>
                  <a:lnTo>
                    <a:pt x="752094" y="0"/>
                  </a:lnTo>
                  <a:lnTo>
                    <a:pt x="723900" y="0"/>
                  </a:lnTo>
                  <a:lnTo>
                    <a:pt x="723900" y="9156"/>
                  </a:lnTo>
                  <a:lnTo>
                    <a:pt x="752068" y="9156"/>
                  </a:lnTo>
                  <a:lnTo>
                    <a:pt x="723900" y="28194"/>
                  </a:lnTo>
                  <a:lnTo>
                    <a:pt x="733044" y="38100"/>
                  </a:lnTo>
                  <a:lnTo>
                    <a:pt x="733044" y="28194"/>
                  </a:lnTo>
                  <a:lnTo>
                    <a:pt x="761974" y="9156"/>
                  </a:lnTo>
                  <a:lnTo>
                    <a:pt x="762000" y="0"/>
                  </a:lnTo>
                  <a:close/>
                </a:path>
                <a:path w="771525" h="847725">
                  <a:moveTo>
                    <a:pt x="771144" y="342138"/>
                  </a:moveTo>
                  <a:lnTo>
                    <a:pt x="762000" y="342138"/>
                  </a:lnTo>
                  <a:lnTo>
                    <a:pt x="762000" y="380238"/>
                  </a:lnTo>
                  <a:lnTo>
                    <a:pt x="771144" y="380238"/>
                  </a:lnTo>
                  <a:lnTo>
                    <a:pt x="771144" y="342138"/>
                  </a:lnTo>
                  <a:close/>
                </a:path>
                <a:path w="771525" h="847725">
                  <a:moveTo>
                    <a:pt x="771144" y="275844"/>
                  </a:moveTo>
                  <a:lnTo>
                    <a:pt x="762000" y="275844"/>
                  </a:lnTo>
                  <a:lnTo>
                    <a:pt x="762000" y="313944"/>
                  </a:lnTo>
                  <a:lnTo>
                    <a:pt x="771144" y="313944"/>
                  </a:lnTo>
                  <a:lnTo>
                    <a:pt x="771144" y="275844"/>
                  </a:lnTo>
                  <a:close/>
                </a:path>
                <a:path w="771525" h="847725">
                  <a:moveTo>
                    <a:pt x="771144" y="208788"/>
                  </a:moveTo>
                  <a:lnTo>
                    <a:pt x="762000" y="208788"/>
                  </a:lnTo>
                  <a:lnTo>
                    <a:pt x="762000" y="246888"/>
                  </a:lnTo>
                  <a:lnTo>
                    <a:pt x="771144" y="246888"/>
                  </a:lnTo>
                  <a:lnTo>
                    <a:pt x="771144" y="208788"/>
                  </a:lnTo>
                  <a:close/>
                </a:path>
                <a:path w="771525" h="847725">
                  <a:moveTo>
                    <a:pt x="771144" y="142494"/>
                  </a:moveTo>
                  <a:lnTo>
                    <a:pt x="762000" y="142494"/>
                  </a:lnTo>
                  <a:lnTo>
                    <a:pt x="762000" y="180594"/>
                  </a:lnTo>
                  <a:lnTo>
                    <a:pt x="771144" y="180594"/>
                  </a:lnTo>
                  <a:lnTo>
                    <a:pt x="771144" y="142494"/>
                  </a:lnTo>
                  <a:close/>
                </a:path>
                <a:path w="771525" h="847725">
                  <a:moveTo>
                    <a:pt x="771144" y="76200"/>
                  </a:moveTo>
                  <a:lnTo>
                    <a:pt x="762000" y="76200"/>
                  </a:lnTo>
                  <a:lnTo>
                    <a:pt x="762000" y="114300"/>
                  </a:lnTo>
                  <a:lnTo>
                    <a:pt x="771144" y="114300"/>
                  </a:lnTo>
                  <a:lnTo>
                    <a:pt x="771144" y="76200"/>
                  </a:lnTo>
                  <a:close/>
                </a:path>
                <a:path w="771525" h="847725">
                  <a:moveTo>
                    <a:pt x="771144" y="9156"/>
                  </a:moveTo>
                  <a:lnTo>
                    <a:pt x="762000" y="9156"/>
                  </a:lnTo>
                  <a:lnTo>
                    <a:pt x="762000" y="47256"/>
                  </a:lnTo>
                  <a:lnTo>
                    <a:pt x="771144" y="47256"/>
                  </a:lnTo>
                  <a:lnTo>
                    <a:pt x="771144" y="915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2531364" y="5570982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38100"/>
                  </a:moveTo>
                  <a:lnTo>
                    <a:pt x="73247" y="23467"/>
                  </a:lnTo>
                  <a:lnTo>
                    <a:pt x="65151" y="11334"/>
                  </a:lnTo>
                  <a:lnTo>
                    <a:pt x="53054" y="3059"/>
                  </a:lnTo>
                  <a:lnTo>
                    <a:pt x="38100" y="0"/>
                  </a:lnTo>
                  <a:lnTo>
                    <a:pt x="23467" y="3059"/>
                  </a:lnTo>
                  <a:lnTo>
                    <a:pt x="11334" y="11334"/>
                  </a:lnTo>
                  <a:lnTo>
                    <a:pt x="3059" y="23467"/>
                  </a:lnTo>
                  <a:lnTo>
                    <a:pt x="0" y="38100"/>
                  </a:lnTo>
                  <a:lnTo>
                    <a:pt x="3059" y="53054"/>
                  </a:lnTo>
                  <a:lnTo>
                    <a:pt x="11334" y="65150"/>
                  </a:lnTo>
                  <a:lnTo>
                    <a:pt x="23467" y="73247"/>
                  </a:lnTo>
                  <a:lnTo>
                    <a:pt x="38100" y="76200"/>
                  </a:lnTo>
                  <a:lnTo>
                    <a:pt x="53054" y="73247"/>
                  </a:lnTo>
                  <a:lnTo>
                    <a:pt x="65150" y="65150"/>
                  </a:lnTo>
                  <a:lnTo>
                    <a:pt x="73247" y="53054"/>
                  </a:lnTo>
                  <a:lnTo>
                    <a:pt x="76200" y="381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3364801" y="4957381"/>
              <a:ext cx="85725" cy="8572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2560320" y="5000244"/>
              <a:ext cx="838200" cy="608965"/>
            </a:xfrm>
            <a:custGeom>
              <a:avLst/>
              <a:gdLst/>
              <a:ahLst/>
              <a:cxnLst/>
              <a:rect l="l" t="t" r="r" b="b"/>
              <a:pathLst>
                <a:path w="838200" h="608964">
                  <a:moveTo>
                    <a:pt x="0" y="608838"/>
                  </a:moveTo>
                  <a:lnTo>
                    <a:pt x="83820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2484120" y="5542787"/>
              <a:ext cx="1133475" cy="228600"/>
            </a:xfrm>
            <a:custGeom>
              <a:avLst/>
              <a:gdLst/>
              <a:ahLst/>
              <a:cxnLst/>
              <a:rect l="l" t="t" r="r" b="b"/>
              <a:pathLst>
                <a:path w="1133475" h="228600">
                  <a:moveTo>
                    <a:pt x="38100" y="218694"/>
                  </a:moveTo>
                  <a:lnTo>
                    <a:pt x="0" y="218694"/>
                  </a:lnTo>
                  <a:lnTo>
                    <a:pt x="0" y="228600"/>
                  </a:lnTo>
                  <a:lnTo>
                    <a:pt x="38100" y="228600"/>
                  </a:lnTo>
                  <a:lnTo>
                    <a:pt x="38100" y="218694"/>
                  </a:lnTo>
                  <a:close/>
                </a:path>
                <a:path w="1133475" h="228600">
                  <a:moveTo>
                    <a:pt x="104394" y="218694"/>
                  </a:moveTo>
                  <a:lnTo>
                    <a:pt x="57150" y="218694"/>
                  </a:lnTo>
                  <a:lnTo>
                    <a:pt x="66294" y="228600"/>
                  </a:lnTo>
                  <a:lnTo>
                    <a:pt x="104394" y="228600"/>
                  </a:lnTo>
                  <a:lnTo>
                    <a:pt x="104394" y="218694"/>
                  </a:lnTo>
                  <a:close/>
                </a:path>
                <a:path w="1133475" h="228600">
                  <a:moveTo>
                    <a:pt x="171450" y="218694"/>
                  </a:moveTo>
                  <a:lnTo>
                    <a:pt x="123444" y="218694"/>
                  </a:lnTo>
                  <a:lnTo>
                    <a:pt x="133350" y="228600"/>
                  </a:lnTo>
                  <a:lnTo>
                    <a:pt x="171450" y="228600"/>
                  </a:lnTo>
                  <a:lnTo>
                    <a:pt x="171450" y="218694"/>
                  </a:lnTo>
                  <a:close/>
                </a:path>
                <a:path w="1133475" h="228600">
                  <a:moveTo>
                    <a:pt x="237744" y="218694"/>
                  </a:moveTo>
                  <a:lnTo>
                    <a:pt x="190500" y="218694"/>
                  </a:lnTo>
                  <a:lnTo>
                    <a:pt x="199644" y="228600"/>
                  </a:lnTo>
                  <a:lnTo>
                    <a:pt x="237744" y="228600"/>
                  </a:lnTo>
                  <a:lnTo>
                    <a:pt x="237744" y="218694"/>
                  </a:lnTo>
                  <a:close/>
                </a:path>
                <a:path w="1133475" h="228600">
                  <a:moveTo>
                    <a:pt x="304800" y="218694"/>
                  </a:moveTo>
                  <a:lnTo>
                    <a:pt x="256794" y="218694"/>
                  </a:lnTo>
                  <a:lnTo>
                    <a:pt x="266700" y="228600"/>
                  </a:lnTo>
                  <a:lnTo>
                    <a:pt x="304800" y="228600"/>
                  </a:lnTo>
                  <a:lnTo>
                    <a:pt x="304800" y="218694"/>
                  </a:lnTo>
                  <a:close/>
                </a:path>
                <a:path w="1133475" h="228600">
                  <a:moveTo>
                    <a:pt x="371094" y="218694"/>
                  </a:moveTo>
                  <a:lnTo>
                    <a:pt x="323850" y="218694"/>
                  </a:lnTo>
                  <a:lnTo>
                    <a:pt x="332994" y="228600"/>
                  </a:lnTo>
                  <a:lnTo>
                    <a:pt x="371094" y="228600"/>
                  </a:lnTo>
                  <a:lnTo>
                    <a:pt x="371094" y="218694"/>
                  </a:lnTo>
                  <a:close/>
                </a:path>
                <a:path w="1133475" h="228600">
                  <a:moveTo>
                    <a:pt x="438150" y="218694"/>
                  </a:moveTo>
                  <a:lnTo>
                    <a:pt x="390144" y="218694"/>
                  </a:lnTo>
                  <a:lnTo>
                    <a:pt x="400050" y="228600"/>
                  </a:lnTo>
                  <a:lnTo>
                    <a:pt x="438150" y="228600"/>
                  </a:lnTo>
                  <a:lnTo>
                    <a:pt x="438150" y="218694"/>
                  </a:lnTo>
                  <a:close/>
                </a:path>
                <a:path w="1133475" h="228600">
                  <a:moveTo>
                    <a:pt x="504444" y="218694"/>
                  </a:moveTo>
                  <a:lnTo>
                    <a:pt x="457200" y="218694"/>
                  </a:lnTo>
                  <a:lnTo>
                    <a:pt x="466344" y="228600"/>
                  </a:lnTo>
                  <a:lnTo>
                    <a:pt x="504444" y="228600"/>
                  </a:lnTo>
                  <a:lnTo>
                    <a:pt x="504444" y="218694"/>
                  </a:lnTo>
                  <a:close/>
                </a:path>
                <a:path w="1133475" h="228600">
                  <a:moveTo>
                    <a:pt x="571500" y="218694"/>
                  </a:moveTo>
                  <a:lnTo>
                    <a:pt x="523494" y="218694"/>
                  </a:lnTo>
                  <a:lnTo>
                    <a:pt x="533400" y="228600"/>
                  </a:lnTo>
                  <a:lnTo>
                    <a:pt x="571500" y="228600"/>
                  </a:lnTo>
                  <a:lnTo>
                    <a:pt x="571500" y="218694"/>
                  </a:lnTo>
                  <a:close/>
                </a:path>
                <a:path w="1133475" h="228600">
                  <a:moveTo>
                    <a:pt x="637794" y="218694"/>
                  </a:moveTo>
                  <a:lnTo>
                    <a:pt x="590550" y="218694"/>
                  </a:lnTo>
                  <a:lnTo>
                    <a:pt x="599694" y="228600"/>
                  </a:lnTo>
                  <a:lnTo>
                    <a:pt x="637794" y="228600"/>
                  </a:lnTo>
                  <a:lnTo>
                    <a:pt x="637794" y="218694"/>
                  </a:lnTo>
                  <a:close/>
                </a:path>
                <a:path w="1133475" h="228600">
                  <a:moveTo>
                    <a:pt x="704850" y="218694"/>
                  </a:moveTo>
                  <a:lnTo>
                    <a:pt x="656844" y="218694"/>
                  </a:lnTo>
                  <a:lnTo>
                    <a:pt x="666750" y="228600"/>
                  </a:lnTo>
                  <a:lnTo>
                    <a:pt x="704850" y="228600"/>
                  </a:lnTo>
                  <a:lnTo>
                    <a:pt x="704850" y="218694"/>
                  </a:lnTo>
                  <a:close/>
                </a:path>
                <a:path w="1133475" h="228600">
                  <a:moveTo>
                    <a:pt x="771144" y="218694"/>
                  </a:moveTo>
                  <a:lnTo>
                    <a:pt x="723900" y="218694"/>
                  </a:lnTo>
                  <a:lnTo>
                    <a:pt x="733044" y="228600"/>
                  </a:lnTo>
                  <a:lnTo>
                    <a:pt x="771144" y="228600"/>
                  </a:lnTo>
                  <a:lnTo>
                    <a:pt x="771144" y="218694"/>
                  </a:lnTo>
                  <a:close/>
                </a:path>
                <a:path w="1133475" h="228600">
                  <a:moveTo>
                    <a:pt x="838200" y="218694"/>
                  </a:moveTo>
                  <a:lnTo>
                    <a:pt x="790194" y="218694"/>
                  </a:lnTo>
                  <a:lnTo>
                    <a:pt x="800100" y="228600"/>
                  </a:lnTo>
                  <a:lnTo>
                    <a:pt x="838200" y="228600"/>
                  </a:lnTo>
                  <a:lnTo>
                    <a:pt x="838200" y="218694"/>
                  </a:lnTo>
                  <a:close/>
                </a:path>
                <a:path w="1133475" h="228600">
                  <a:moveTo>
                    <a:pt x="904494" y="218694"/>
                  </a:moveTo>
                  <a:lnTo>
                    <a:pt x="857250" y="218694"/>
                  </a:lnTo>
                  <a:lnTo>
                    <a:pt x="866394" y="228600"/>
                  </a:lnTo>
                  <a:lnTo>
                    <a:pt x="904494" y="228600"/>
                  </a:lnTo>
                  <a:lnTo>
                    <a:pt x="904494" y="218694"/>
                  </a:lnTo>
                  <a:close/>
                </a:path>
                <a:path w="1133475" h="228600">
                  <a:moveTo>
                    <a:pt x="942594" y="190500"/>
                  </a:moveTo>
                  <a:lnTo>
                    <a:pt x="933450" y="190500"/>
                  </a:lnTo>
                  <a:lnTo>
                    <a:pt x="914400" y="218694"/>
                  </a:lnTo>
                  <a:lnTo>
                    <a:pt x="923544" y="218694"/>
                  </a:lnTo>
                  <a:lnTo>
                    <a:pt x="942594" y="190500"/>
                  </a:lnTo>
                  <a:close/>
                </a:path>
                <a:path w="1133475" h="228600">
                  <a:moveTo>
                    <a:pt x="990600" y="142494"/>
                  </a:moveTo>
                  <a:lnTo>
                    <a:pt x="980694" y="142494"/>
                  </a:lnTo>
                  <a:lnTo>
                    <a:pt x="952500" y="171450"/>
                  </a:lnTo>
                  <a:lnTo>
                    <a:pt x="961644" y="180594"/>
                  </a:lnTo>
                  <a:lnTo>
                    <a:pt x="961644" y="171450"/>
                  </a:lnTo>
                  <a:lnTo>
                    <a:pt x="990600" y="142494"/>
                  </a:lnTo>
                  <a:close/>
                </a:path>
                <a:path w="1133475" h="228600">
                  <a:moveTo>
                    <a:pt x="1037844" y="95250"/>
                  </a:moveTo>
                  <a:lnTo>
                    <a:pt x="1028700" y="95250"/>
                  </a:lnTo>
                  <a:lnTo>
                    <a:pt x="999744" y="123444"/>
                  </a:lnTo>
                  <a:lnTo>
                    <a:pt x="1009650" y="133350"/>
                  </a:lnTo>
                  <a:lnTo>
                    <a:pt x="1009650" y="123444"/>
                  </a:lnTo>
                  <a:lnTo>
                    <a:pt x="1037844" y="95250"/>
                  </a:lnTo>
                  <a:close/>
                </a:path>
                <a:path w="1133475" h="228600">
                  <a:moveTo>
                    <a:pt x="1085850" y="47244"/>
                  </a:moveTo>
                  <a:lnTo>
                    <a:pt x="1075944" y="47244"/>
                  </a:lnTo>
                  <a:lnTo>
                    <a:pt x="1047750" y="76200"/>
                  </a:lnTo>
                  <a:lnTo>
                    <a:pt x="1056894" y="85344"/>
                  </a:lnTo>
                  <a:lnTo>
                    <a:pt x="1056894" y="76200"/>
                  </a:lnTo>
                  <a:lnTo>
                    <a:pt x="1085850" y="47244"/>
                  </a:lnTo>
                  <a:close/>
                </a:path>
                <a:path w="1133475" h="228600">
                  <a:moveTo>
                    <a:pt x="1133094" y="0"/>
                  </a:moveTo>
                  <a:lnTo>
                    <a:pt x="1123950" y="0"/>
                  </a:lnTo>
                  <a:lnTo>
                    <a:pt x="1094994" y="28194"/>
                  </a:lnTo>
                  <a:lnTo>
                    <a:pt x="1104900" y="38100"/>
                  </a:lnTo>
                  <a:lnTo>
                    <a:pt x="1104900" y="28194"/>
                  </a:lnTo>
                  <a:lnTo>
                    <a:pt x="113309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2488692" y="5000244"/>
              <a:ext cx="0" cy="761365"/>
            </a:xfrm>
            <a:custGeom>
              <a:avLst/>
              <a:gdLst/>
              <a:ahLst/>
              <a:cxnLst/>
              <a:rect l="l" t="t" r="r" b="b"/>
              <a:pathLst>
                <a:path h="761364">
                  <a:moveTo>
                    <a:pt x="0" y="0"/>
                  </a:moveTo>
                  <a:lnTo>
                    <a:pt x="0" y="761238"/>
                  </a:lnTo>
                </a:path>
              </a:pathLst>
            </a:custGeom>
            <a:ln w="9143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2484120" y="5004816"/>
              <a:ext cx="685800" cy="0"/>
            </a:xfrm>
            <a:custGeom>
              <a:avLst/>
              <a:gdLst/>
              <a:ahLst/>
              <a:cxnLst/>
              <a:rect l="l" t="t" r="r" b="b"/>
              <a:pathLst>
                <a:path w="685800">
                  <a:moveTo>
                    <a:pt x="0" y="0"/>
                  </a:moveTo>
                  <a:lnTo>
                    <a:pt x="685800" y="0"/>
                  </a:lnTo>
                </a:path>
              </a:pathLst>
            </a:custGeom>
            <a:ln w="9143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2712720" y="5532882"/>
              <a:ext cx="1047750" cy="0"/>
            </a:xfrm>
            <a:custGeom>
              <a:avLst/>
              <a:gdLst/>
              <a:ahLst/>
              <a:cxnLst/>
              <a:rect l="l" t="t" r="r" b="b"/>
              <a:pathLst>
                <a:path w="1047750">
                  <a:moveTo>
                    <a:pt x="0" y="0"/>
                  </a:moveTo>
                  <a:lnTo>
                    <a:pt x="104775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3403092" y="5000244"/>
              <a:ext cx="0" cy="761365"/>
            </a:xfrm>
            <a:custGeom>
              <a:avLst/>
              <a:gdLst/>
              <a:ahLst/>
              <a:cxnLst/>
              <a:rect l="l" t="t" r="r" b="b"/>
              <a:pathLst>
                <a:path h="761364">
                  <a:moveTo>
                    <a:pt x="0" y="0"/>
                  </a:moveTo>
                  <a:lnTo>
                    <a:pt x="0" y="761238"/>
                  </a:lnTo>
                </a:path>
              </a:pathLst>
            </a:custGeom>
            <a:ln w="9144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2160270" y="5532882"/>
              <a:ext cx="552450" cy="562610"/>
            </a:xfrm>
            <a:custGeom>
              <a:avLst/>
              <a:gdLst/>
              <a:ahLst/>
              <a:cxnLst/>
              <a:rect l="l" t="t" r="r" b="b"/>
              <a:pathLst>
                <a:path w="552450" h="562610">
                  <a:moveTo>
                    <a:pt x="0" y="562356"/>
                  </a:moveTo>
                  <a:lnTo>
                    <a:pt x="55245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3398520" y="4780788"/>
              <a:ext cx="218693" cy="21945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2484120" y="4776216"/>
              <a:ext cx="1133475" cy="228600"/>
            </a:xfrm>
            <a:custGeom>
              <a:avLst/>
              <a:gdLst/>
              <a:ahLst/>
              <a:cxnLst/>
              <a:rect l="l" t="t" r="r" b="b"/>
              <a:pathLst>
                <a:path w="1133475" h="228600">
                  <a:moveTo>
                    <a:pt x="0" y="228600"/>
                  </a:moveTo>
                  <a:lnTo>
                    <a:pt x="904493" y="228600"/>
                  </a:lnTo>
                </a:path>
                <a:path w="1133475" h="228600">
                  <a:moveTo>
                    <a:pt x="228600" y="0"/>
                  </a:moveTo>
                  <a:lnTo>
                    <a:pt x="1133093" y="0"/>
                  </a:lnTo>
                </a:path>
              </a:pathLst>
            </a:custGeom>
            <a:ln w="9143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2484120" y="4780788"/>
              <a:ext cx="218694" cy="21945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2712720" y="4590288"/>
              <a:ext cx="0" cy="942975"/>
            </a:xfrm>
            <a:custGeom>
              <a:avLst/>
              <a:gdLst/>
              <a:ahLst/>
              <a:cxnLst/>
              <a:rect l="l" t="t" r="r" b="b"/>
              <a:pathLst>
                <a:path h="942975">
                  <a:moveTo>
                    <a:pt x="0" y="942594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3631692" y="4771644"/>
              <a:ext cx="0" cy="761365"/>
            </a:xfrm>
            <a:custGeom>
              <a:avLst/>
              <a:gdLst/>
              <a:ahLst/>
              <a:cxnLst/>
              <a:rect l="l" t="t" r="r" b="b"/>
              <a:pathLst>
                <a:path h="761364">
                  <a:moveTo>
                    <a:pt x="0" y="0"/>
                  </a:moveTo>
                  <a:lnTo>
                    <a:pt x="0" y="761238"/>
                  </a:lnTo>
                </a:path>
              </a:pathLst>
            </a:custGeom>
            <a:ln w="9144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2255520" y="5152643"/>
              <a:ext cx="762000" cy="847725"/>
            </a:xfrm>
            <a:custGeom>
              <a:avLst/>
              <a:gdLst/>
              <a:ahLst/>
              <a:cxnLst/>
              <a:rect l="l" t="t" r="r" b="b"/>
              <a:pathLst>
                <a:path w="762000" h="847725">
                  <a:moveTo>
                    <a:pt x="9906" y="733044"/>
                  </a:moveTo>
                  <a:lnTo>
                    <a:pt x="0" y="733044"/>
                  </a:lnTo>
                  <a:lnTo>
                    <a:pt x="0" y="771144"/>
                  </a:lnTo>
                  <a:lnTo>
                    <a:pt x="9906" y="771144"/>
                  </a:lnTo>
                  <a:lnTo>
                    <a:pt x="9906" y="733044"/>
                  </a:lnTo>
                  <a:close/>
                </a:path>
                <a:path w="762000" h="847725">
                  <a:moveTo>
                    <a:pt x="9906" y="665988"/>
                  </a:moveTo>
                  <a:lnTo>
                    <a:pt x="0" y="665988"/>
                  </a:lnTo>
                  <a:lnTo>
                    <a:pt x="0" y="704088"/>
                  </a:lnTo>
                  <a:lnTo>
                    <a:pt x="9906" y="704088"/>
                  </a:lnTo>
                  <a:lnTo>
                    <a:pt x="9906" y="665988"/>
                  </a:lnTo>
                  <a:close/>
                </a:path>
                <a:path w="762000" h="847725">
                  <a:moveTo>
                    <a:pt x="9906" y="599694"/>
                  </a:moveTo>
                  <a:lnTo>
                    <a:pt x="0" y="599694"/>
                  </a:lnTo>
                  <a:lnTo>
                    <a:pt x="0" y="637794"/>
                  </a:lnTo>
                  <a:lnTo>
                    <a:pt x="9906" y="637794"/>
                  </a:lnTo>
                  <a:lnTo>
                    <a:pt x="9906" y="599694"/>
                  </a:lnTo>
                  <a:close/>
                </a:path>
                <a:path w="762000" h="847725">
                  <a:moveTo>
                    <a:pt x="9906" y="532638"/>
                  </a:moveTo>
                  <a:lnTo>
                    <a:pt x="0" y="532638"/>
                  </a:lnTo>
                  <a:lnTo>
                    <a:pt x="0" y="570738"/>
                  </a:lnTo>
                  <a:lnTo>
                    <a:pt x="9906" y="570738"/>
                  </a:lnTo>
                  <a:lnTo>
                    <a:pt x="9906" y="532638"/>
                  </a:lnTo>
                  <a:close/>
                </a:path>
                <a:path w="762000" h="847725">
                  <a:moveTo>
                    <a:pt x="38100" y="837438"/>
                  </a:moveTo>
                  <a:lnTo>
                    <a:pt x="9906" y="837438"/>
                  </a:lnTo>
                  <a:lnTo>
                    <a:pt x="9906" y="799338"/>
                  </a:lnTo>
                  <a:lnTo>
                    <a:pt x="0" y="799338"/>
                  </a:lnTo>
                  <a:lnTo>
                    <a:pt x="0" y="837438"/>
                  </a:lnTo>
                  <a:lnTo>
                    <a:pt x="0" y="847344"/>
                  </a:lnTo>
                  <a:lnTo>
                    <a:pt x="38100" y="847344"/>
                  </a:lnTo>
                  <a:lnTo>
                    <a:pt x="38100" y="837438"/>
                  </a:lnTo>
                  <a:close/>
                </a:path>
                <a:path w="762000" h="847725">
                  <a:moveTo>
                    <a:pt x="38100" y="456438"/>
                  </a:moveTo>
                  <a:lnTo>
                    <a:pt x="9906" y="456438"/>
                  </a:lnTo>
                  <a:lnTo>
                    <a:pt x="28956" y="428244"/>
                  </a:lnTo>
                  <a:lnTo>
                    <a:pt x="19050" y="428244"/>
                  </a:lnTo>
                  <a:lnTo>
                    <a:pt x="0" y="456438"/>
                  </a:lnTo>
                  <a:lnTo>
                    <a:pt x="0" y="466344"/>
                  </a:lnTo>
                  <a:lnTo>
                    <a:pt x="0" y="504444"/>
                  </a:lnTo>
                  <a:lnTo>
                    <a:pt x="9906" y="504444"/>
                  </a:lnTo>
                  <a:lnTo>
                    <a:pt x="9906" y="466344"/>
                  </a:lnTo>
                  <a:lnTo>
                    <a:pt x="38100" y="466344"/>
                  </a:lnTo>
                  <a:lnTo>
                    <a:pt x="38100" y="456438"/>
                  </a:lnTo>
                  <a:close/>
                </a:path>
                <a:path w="762000" h="847725">
                  <a:moveTo>
                    <a:pt x="76200" y="380238"/>
                  </a:moveTo>
                  <a:lnTo>
                    <a:pt x="67056" y="380238"/>
                  </a:lnTo>
                  <a:lnTo>
                    <a:pt x="38100" y="409194"/>
                  </a:lnTo>
                  <a:lnTo>
                    <a:pt x="48006" y="418338"/>
                  </a:lnTo>
                  <a:lnTo>
                    <a:pt x="48006" y="409194"/>
                  </a:lnTo>
                  <a:lnTo>
                    <a:pt x="76200" y="380238"/>
                  </a:lnTo>
                  <a:close/>
                </a:path>
                <a:path w="762000" h="847725">
                  <a:moveTo>
                    <a:pt x="104394" y="837438"/>
                  </a:moveTo>
                  <a:lnTo>
                    <a:pt x="67056" y="837438"/>
                  </a:lnTo>
                  <a:lnTo>
                    <a:pt x="67056" y="847344"/>
                  </a:lnTo>
                  <a:lnTo>
                    <a:pt x="104394" y="847344"/>
                  </a:lnTo>
                  <a:lnTo>
                    <a:pt x="104394" y="837438"/>
                  </a:lnTo>
                  <a:close/>
                </a:path>
                <a:path w="762000" h="847725">
                  <a:moveTo>
                    <a:pt x="104394" y="456438"/>
                  </a:moveTo>
                  <a:lnTo>
                    <a:pt x="67056" y="456438"/>
                  </a:lnTo>
                  <a:lnTo>
                    <a:pt x="67056" y="466344"/>
                  </a:lnTo>
                  <a:lnTo>
                    <a:pt x="104394" y="466344"/>
                  </a:lnTo>
                  <a:lnTo>
                    <a:pt x="104394" y="456438"/>
                  </a:lnTo>
                  <a:close/>
                </a:path>
                <a:path w="762000" h="847725">
                  <a:moveTo>
                    <a:pt x="123444" y="332994"/>
                  </a:moveTo>
                  <a:lnTo>
                    <a:pt x="114300" y="332994"/>
                  </a:lnTo>
                  <a:lnTo>
                    <a:pt x="85344" y="361188"/>
                  </a:lnTo>
                  <a:lnTo>
                    <a:pt x="95250" y="371094"/>
                  </a:lnTo>
                  <a:lnTo>
                    <a:pt x="95250" y="361188"/>
                  </a:lnTo>
                  <a:lnTo>
                    <a:pt x="123444" y="332994"/>
                  </a:lnTo>
                  <a:close/>
                </a:path>
                <a:path w="762000" h="847725">
                  <a:moveTo>
                    <a:pt x="171450" y="837438"/>
                  </a:moveTo>
                  <a:lnTo>
                    <a:pt x="133350" y="837438"/>
                  </a:lnTo>
                  <a:lnTo>
                    <a:pt x="133350" y="847344"/>
                  </a:lnTo>
                  <a:lnTo>
                    <a:pt x="171450" y="847344"/>
                  </a:lnTo>
                  <a:lnTo>
                    <a:pt x="171450" y="837438"/>
                  </a:lnTo>
                  <a:close/>
                </a:path>
                <a:path w="762000" h="847725">
                  <a:moveTo>
                    <a:pt x="171450" y="456438"/>
                  </a:moveTo>
                  <a:lnTo>
                    <a:pt x="133350" y="456438"/>
                  </a:lnTo>
                  <a:lnTo>
                    <a:pt x="133350" y="466344"/>
                  </a:lnTo>
                  <a:lnTo>
                    <a:pt x="171450" y="466344"/>
                  </a:lnTo>
                  <a:lnTo>
                    <a:pt x="171450" y="456438"/>
                  </a:lnTo>
                  <a:close/>
                </a:path>
                <a:path w="762000" h="847725">
                  <a:moveTo>
                    <a:pt x="171450" y="284988"/>
                  </a:moveTo>
                  <a:lnTo>
                    <a:pt x="161544" y="284988"/>
                  </a:lnTo>
                  <a:lnTo>
                    <a:pt x="133350" y="313944"/>
                  </a:lnTo>
                  <a:lnTo>
                    <a:pt x="142494" y="323088"/>
                  </a:lnTo>
                  <a:lnTo>
                    <a:pt x="142494" y="313944"/>
                  </a:lnTo>
                  <a:lnTo>
                    <a:pt x="171450" y="284988"/>
                  </a:lnTo>
                  <a:close/>
                </a:path>
                <a:path w="762000" h="847725">
                  <a:moveTo>
                    <a:pt x="218694" y="237744"/>
                  </a:moveTo>
                  <a:lnTo>
                    <a:pt x="209550" y="237744"/>
                  </a:lnTo>
                  <a:lnTo>
                    <a:pt x="180594" y="265938"/>
                  </a:lnTo>
                  <a:lnTo>
                    <a:pt x="190500" y="275844"/>
                  </a:lnTo>
                  <a:lnTo>
                    <a:pt x="190500" y="265938"/>
                  </a:lnTo>
                  <a:lnTo>
                    <a:pt x="218694" y="237744"/>
                  </a:lnTo>
                  <a:close/>
                </a:path>
                <a:path w="762000" h="847725">
                  <a:moveTo>
                    <a:pt x="237744" y="837438"/>
                  </a:moveTo>
                  <a:lnTo>
                    <a:pt x="199644" y="837438"/>
                  </a:lnTo>
                  <a:lnTo>
                    <a:pt x="199644" y="847344"/>
                  </a:lnTo>
                  <a:lnTo>
                    <a:pt x="237744" y="847344"/>
                  </a:lnTo>
                  <a:lnTo>
                    <a:pt x="237744" y="837438"/>
                  </a:lnTo>
                  <a:close/>
                </a:path>
                <a:path w="762000" h="847725">
                  <a:moveTo>
                    <a:pt x="237744" y="456438"/>
                  </a:moveTo>
                  <a:lnTo>
                    <a:pt x="199644" y="456438"/>
                  </a:lnTo>
                  <a:lnTo>
                    <a:pt x="199644" y="466344"/>
                  </a:lnTo>
                  <a:lnTo>
                    <a:pt x="237744" y="466344"/>
                  </a:lnTo>
                  <a:lnTo>
                    <a:pt x="237744" y="456438"/>
                  </a:lnTo>
                  <a:close/>
                </a:path>
                <a:path w="762000" h="847725">
                  <a:moveTo>
                    <a:pt x="266700" y="190500"/>
                  </a:moveTo>
                  <a:lnTo>
                    <a:pt x="256794" y="190500"/>
                  </a:lnTo>
                  <a:lnTo>
                    <a:pt x="228600" y="218694"/>
                  </a:lnTo>
                  <a:lnTo>
                    <a:pt x="237744" y="227838"/>
                  </a:lnTo>
                  <a:lnTo>
                    <a:pt x="237744" y="218694"/>
                  </a:lnTo>
                  <a:lnTo>
                    <a:pt x="266700" y="190500"/>
                  </a:lnTo>
                  <a:close/>
                </a:path>
                <a:path w="762000" h="847725">
                  <a:moveTo>
                    <a:pt x="304800" y="837438"/>
                  </a:moveTo>
                  <a:lnTo>
                    <a:pt x="266700" y="837438"/>
                  </a:lnTo>
                  <a:lnTo>
                    <a:pt x="266700" y="847344"/>
                  </a:lnTo>
                  <a:lnTo>
                    <a:pt x="304800" y="847344"/>
                  </a:lnTo>
                  <a:lnTo>
                    <a:pt x="304800" y="837438"/>
                  </a:lnTo>
                  <a:close/>
                </a:path>
                <a:path w="762000" h="847725">
                  <a:moveTo>
                    <a:pt x="313944" y="733044"/>
                  </a:moveTo>
                  <a:lnTo>
                    <a:pt x="304800" y="733044"/>
                  </a:lnTo>
                  <a:lnTo>
                    <a:pt x="304800" y="771144"/>
                  </a:lnTo>
                  <a:lnTo>
                    <a:pt x="313944" y="771144"/>
                  </a:lnTo>
                  <a:lnTo>
                    <a:pt x="313944" y="733044"/>
                  </a:lnTo>
                  <a:close/>
                </a:path>
                <a:path w="762000" h="847725">
                  <a:moveTo>
                    <a:pt x="313944" y="665988"/>
                  </a:moveTo>
                  <a:lnTo>
                    <a:pt x="304800" y="665988"/>
                  </a:lnTo>
                  <a:lnTo>
                    <a:pt x="304800" y="704088"/>
                  </a:lnTo>
                  <a:lnTo>
                    <a:pt x="313944" y="704088"/>
                  </a:lnTo>
                  <a:lnTo>
                    <a:pt x="313944" y="665988"/>
                  </a:lnTo>
                  <a:close/>
                </a:path>
                <a:path w="762000" h="847725">
                  <a:moveTo>
                    <a:pt x="313944" y="142494"/>
                  </a:moveTo>
                  <a:lnTo>
                    <a:pt x="304800" y="142494"/>
                  </a:lnTo>
                  <a:lnTo>
                    <a:pt x="275844" y="171450"/>
                  </a:lnTo>
                  <a:lnTo>
                    <a:pt x="285750" y="180594"/>
                  </a:lnTo>
                  <a:lnTo>
                    <a:pt x="285750" y="171450"/>
                  </a:lnTo>
                  <a:lnTo>
                    <a:pt x="313944" y="142494"/>
                  </a:lnTo>
                  <a:close/>
                </a:path>
                <a:path w="762000" h="847725">
                  <a:moveTo>
                    <a:pt x="332994" y="809244"/>
                  </a:moveTo>
                  <a:lnTo>
                    <a:pt x="323850" y="809244"/>
                  </a:lnTo>
                  <a:lnTo>
                    <a:pt x="313944" y="823912"/>
                  </a:lnTo>
                  <a:lnTo>
                    <a:pt x="313944" y="799338"/>
                  </a:lnTo>
                  <a:lnTo>
                    <a:pt x="304800" y="799338"/>
                  </a:lnTo>
                  <a:lnTo>
                    <a:pt x="304800" y="837438"/>
                  </a:lnTo>
                  <a:lnTo>
                    <a:pt x="313944" y="837438"/>
                  </a:lnTo>
                  <a:lnTo>
                    <a:pt x="332994" y="809244"/>
                  </a:lnTo>
                  <a:close/>
                </a:path>
                <a:path w="762000" h="847725">
                  <a:moveTo>
                    <a:pt x="352044" y="456438"/>
                  </a:moveTo>
                  <a:lnTo>
                    <a:pt x="349084" y="441807"/>
                  </a:lnTo>
                  <a:lnTo>
                    <a:pt x="340995" y="429679"/>
                  </a:lnTo>
                  <a:lnTo>
                    <a:pt x="328891" y="421398"/>
                  </a:lnTo>
                  <a:lnTo>
                    <a:pt x="313944" y="418338"/>
                  </a:lnTo>
                  <a:lnTo>
                    <a:pt x="299300" y="421398"/>
                  </a:lnTo>
                  <a:lnTo>
                    <a:pt x="287172" y="429679"/>
                  </a:lnTo>
                  <a:lnTo>
                    <a:pt x="278892" y="441807"/>
                  </a:lnTo>
                  <a:lnTo>
                    <a:pt x="275844" y="456438"/>
                  </a:lnTo>
                  <a:lnTo>
                    <a:pt x="266700" y="456438"/>
                  </a:lnTo>
                  <a:lnTo>
                    <a:pt x="266700" y="466344"/>
                  </a:lnTo>
                  <a:lnTo>
                    <a:pt x="277850" y="466344"/>
                  </a:lnTo>
                  <a:lnTo>
                    <a:pt x="278892" y="471398"/>
                  </a:lnTo>
                  <a:lnTo>
                    <a:pt x="287172" y="483489"/>
                  </a:lnTo>
                  <a:lnTo>
                    <a:pt x="299300" y="491591"/>
                  </a:lnTo>
                  <a:lnTo>
                    <a:pt x="313944" y="494538"/>
                  </a:lnTo>
                  <a:lnTo>
                    <a:pt x="328891" y="491591"/>
                  </a:lnTo>
                  <a:lnTo>
                    <a:pt x="340995" y="483489"/>
                  </a:lnTo>
                  <a:lnTo>
                    <a:pt x="349084" y="471398"/>
                  </a:lnTo>
                  <a:lnTo>
                    <a:pt x="352044" y="456438"/>
                  </a:lnTo>
                  <a:close/>
                </a:path>
                <a:path w="762000" h="847725">
                  <a:moveTo>
                    <a:pt x="361950" y="104394"/>
                  </a:moveTo>
                  <a:lnTo>
                    <a:pt x="352044" y="95250"/>
                  </a:lnTo>
                  <a:lnTo>
                    <a:pt x="352044" y="104394"/>
                  </a:lnTo>
                  <a:lnTo>
                    <a:pt x="323850" y="123444"/>
                  </a:lnTo>
                  <a:lnTo>
                    <a:pt x="332994" y="133350"/>
                  </a:lnTo>
                  <a:lnTo>
                    <a:pt x="332994" y="123444"/>
                  </a:lnTo>
                  <a:lnTo>
                    <a:pt x="361950" y="104394"/>
                  </a:lnTo>
                  <a:close/>
                </a:path>
                <a:path w="762000" h="847725">
                  <a:moveTo>
                    <a:pt x="381000" y="761238"/>
                  </a:moveTo>
                  <a:lnTo>
                    <a:pt x="371094" y="761238"/>
                  </a:lnTo>
                  <a:lnTo>
                    <a:pt x="342900" y="790194"/>
                  </a:lnTo>
                  <a:lnTo>
                    <a:pt x="352044" y="799338"/>
                  </a:lnTo>
                  <a:lnTo>
                    <a:pt x="352044" y="790194"/>
                  </a:lnTo>
                  <a:lnTo>
                    <a:pt x="381000" y="761238"/>
                  </a:lnTo>
                  <a:close/>
                </a:path>
                <a:path w="762000" h="847725">
                  <a:moveTo>
                    <a:pt x="381000" y="380238"/>
                  </a:moveTo>
                  <a:lnTo>
                    <a:pt x="371094" y="380238"/>
                  </a:lnTo>
                  <a:lnTo>
                    <a:pt x="342900" y="409194"/>
                  </a:lnTo>
                  <a:lnTo>
                    <a:pt x="352044" y="418338"/>
                  </a:lnTo>
                  <a:lnTo>
                    <a:pt x="352044" y="409194"/>
                  </a:lnTo>
                  <a:lnTo>
                    <a:pt x="381000" y="380238"/>
                  </a:lnTo>
                  <a:close/>
                </a:path>
                <a:path w="762000" h="847725">
                  <a:moveTo>
                    <a:pt x="409194" y="57150"/>
                  </a:moveTo>
                  <a:lnTo>
                    <a:pt x="400050" y="47244"/>
                  </a:lnTo>
                  <a:lnTo>
                    <a:pt x="400050" y="57150"/>
                  </a:lnTo>
                  <a:lnTo>
                    <a:pt x="371094" y="76200"/>
                  </a:lnTo>
                  <a:lnTo>
                    <a:pt x="381000" y="85344"/>
                  </a:lnTo>
                  <a:lnTo>
                    <a:pt x="381000" y="76200"/>
                  </a:lnTo>
                  <a:lnTo>
                    <a:pt x="409194" y="57150"/>
                  </a:lnTo>
                  <a:close/>
                </a:path>
                <a:path w="762000" h="847725">
                  <a:moveTo>
                    <a:pt x="428244" y="713994"/>
                  </a:moveTo>
                  <a:lnTo>
                    <a:pt x="419100" y="713994"/>
                  </a:lnTo>
                  <a:lnTo>
                    <a:pt x="390144" y="742188"/>
                  </a:lnTo>
                  <a:lnTo>
                    <a:pt x="400050" y="752094"/>
                  </a:lnTo>
                  <a:lnTo>
                    <a:pt x="400050" y="742188"/>
                  </a:lnTo>
                  <a:lnTo>
                    <a:pt x="428244" y="713994"/>
                  </a:lnTo>
                  <a:close/>
                </a:path>
                <a:path w="762000" h="847725">
                  <a:moveTo>
                    <a:pt x="428244" y="332994"/>
                  </a:moveTo>
                  <a:lnTo>
                    <a:pt x="419100" y="332994"/>
                  </a:lnTo>
                  <a:lnTo>
                    <a:pt x="390144" y="361188"/>
                  </a:lnTo>
                  <a:lnTo>
                    <a:pt x="400050" y="371094"/>
                  </a:lnTo>
                  <a:lnTo>
                    <a:pt x="400050" y="361188"/>
                  </a:lnTo>
                  <a:lnTo>
                    <a:pt x="428244" y="332994"/>
                  </a:lnTo>
                  <a:close/>
                </a:path>
                <a:path w="762000" h="847725">
                  <a:moveTo>
                    <a:pt x="457200" y="9144"/>
                  </a:moveTo>
                  <a:lnTo>
                    <a:pt x="447294" y="0"/>
                  </a:lnTo>
                  <a:lnTo>
                    <a:pt x="447294" y="9144"/>
                  </a:lnTo>
                  <a:lnTo>
                    <a:pt x="419100" y="28194"/>
                  </a:lnTo>
                  <a:lnTo>
                    <a:pt x="428244" y="38100"/>
                  </a:lnTo>
                  <a:lnTo>
                    <a:pt x="428244" y="28194"/>
                  </a:lnTo>
                  <a:lnTo>
                    <a:pt x="457200" y="9144"/>
                  </a:lnTo>
                  <a:close/>
                </a:path>
                <a:path w="762000" h="847725">
                  <a:moveTo>
                    <a:pt x="476250" y="665988"/>
                  </a:moveTo>
                  <a:lnTo>
                    <a:pt x="466344" y="665988"/>
                  </a:lnTo>
                  <a:lnTo>
                    <a:pt x="438150" y="694944"/>
                  </a:lnTo>
                  <a:lnTo>
                    <a:pt x="447294" y="704088"/>
                  </a:lnTo>
                  <a:lnTo>
                    <a:pt x="447294" y="694944"/>
                  </a:lnTo>
                  <a:lnTo>
                    <a:pt x="476250" y="665988"/>
                  </a:lnTo>
                  <a:close/>
                </a:path>
                <a:path w="762000" h="847725">
                  <a:moveTo>
                    <a:pt x="476250" y="284988"/>
                  </a:moveTo>
                  <a:lnTo>
                    <a:pt x="466344" y="284988"/>
                  </a:lnTo>
                  <a:lnTo>
                    <a:pt x="438150" y="313944"/>
                  </a:lnTo>
                  <a:lnTo>
                    <a:pt x="447294" y="323088"/>
                  </a:lnTo>
                  <a:lnTo>
                    <a:pt x="447294" y="313944"/>
                  </a:lnTo>
                  <a:lnTo>
                    <a:pt x="476250" y="284988"/>
                  </a:lnTo>
                  <a:close/>
                </a:path>
                <a:path w="762000" h="847725">
                  <a:moveTo>
                    <a:pt x="495300" y="0"/>
                  </a:moveTo>
                  <a:lnTo>
                    <a:pt x="457200" y="0"/>
                  </a:lnTo>
                  <a:lnTo>
                    <a:pt x="457200" y="9144"/>
                  </a:lnTo>
                  <a:lnTo>
                    <a:pt x="495300" y="9156"/>
                  </a:lnTo>
                  <a:lnTo>
                    <a:pt x="495300" y="0"/>
                  </a:lnTo>
                  <a:close/>
                </a:path>
                <a:path w="762000" h="847725">
                  <a:moveTo>
                    <a:pt x="523494" y="618744"/>
                  </a:moveTo>
                  <a:lnTo>
                    <a:pt x="514350" y="618744"/>
                  </a:lnTo>
                  <a:lnTo>
                    <a:pt x="485394" y="646938"/>
                  </a:lnTo>
                  <a:lnTo>
                    <a:pt x="495300" y="656844"/>
                  </a:lnTo>
                  <a:lnTo>
                    <a:pt x="495300" y="646938"/>
                  </a:lnTo>
                  <a:lnTo>
                    <a:pt x="523494" y="618744"/>
                  </a:lnTo>
                  <a:close/>
                </a:path>
                <a:path w="762000" h="847725">
                  <a:moveTo>
                    <a:pt x="523494" y="237744"/>
                  </a:moveTo>
                  <a:lnTo>
                    <a:pt x="514350" y="237744"/>
                  </a:lnTo>
                  <a:lnTo>
                    <a:pt x="485394" y="265938"/>
                  </a:lnTo>
                  <a:lnTo>
                    <a:pt x="495300" y="275844"/>
                  </a:lnTo>
                  <a:lnTo>
                    <a:pt x="495300" y="265938"/>
                  </a:lnTo>
                  <a:lnTo>
                    <a:pt x="523494" y="237744"/>
                  </a:lnTo>
                  <a:close/>
                </a:path>
                <a:path w="762000" h="847725">
                  <a:moveTo>
                    <a:pt x="561594" y="0"/>
                  </a:moveTo>
                  <a:lnTo>
                    <a:pt x="523494" y="0"/>
                  </a:lnTo>
                  <a:lnTo>
                    <a:pt x="523494" y="9156"/>
                  </a:lnTo>
                  <a:lnTo>
                    <a:pt x="561594" y="9156"/>
                  </a:lnTo>
                  <a:lnTo>
                    <a:pt x="561594" y="0"/>
                  </a:lnTo>
                  <a:close/>
                </a:path>
                <a:path w="762000" h="847725">
                  <a:moveTo>
                    <a:pt x="571500" y="570738"/>
                  </a:moveTo>
                  <a:lnTo>
                    <a:pt x="561594" y="570738"/>
                  </a:lnTo>
                  <a:lnTo>
                    <a:pt x="533400" y="599694"/>
                  </a:lnTo>
                  <a:lnTo>
                    <a:pt x="542544" y="608838"/>
                  </a:lnTo>
                  <a:lnTo>
                    <a:pt x="542544" y="599694"/>
                  </a:lnTo>
                  <a:lnTo>
                    <a:pt x="571500" y="570738"/>
                  </a:lnTo>
                  <a:close/>
                </a:path>
                <a:path w="762000" h="847725">
                  <a:moveTo>
                    <a:pt x="571500" y="190500"/>
                  </a:moveTo>
                  <a:lnTo>
                    <a:pt x="561594" y="190500"/>
                  </a:lnTo>
                  <a:lnTo>
                    <a:pt x="533400" y="218694"/>
                  </a:lnTo>
                  <a:lnTo>
                    <a:pt x="542544" y="227838"/>
                  </a:lnTo>
                  <a:lnTo>
                    <a:pt x="542544" y="218694"/>
                  </a:lnTo>
                  <a:lnTo>
                    <a:pt x="571500" y="190500"/>
                  </a:lnTo>
                  <a:close/>
                </a:path>
                <a:path w="762000" h="847725">
                  <a:moveTo>
                    <a:pt x="618744" y="523494"/>
                  </a:moveTo>
                  <a:lnTo>
                    <a:pt x="609600" y="523494"/>
                  </a:lnTo>
                  <a:lnTo>
                    <a:pt x="580644" y="551688"/>
                  </a:lnTo>
                  <a:lnTo>
                    <a:pt x="590550" y="561594"/>
                  </a:lnTo>
                  <a:lnTo>
                    <a:pt x="590550" y="551688"/>
                  </a:lnTo>
                  <a:lnTo>
                    <a:pt x="618744" y="523494"/>
                  </a:lnTo>
                  <a:close/>
                </a:path>
                <a:path w="762000" h="847725">
                  <a:moveTo>
                    <a:pt x="618744" y="142494"/>
                  </a:moveTo>
                  <a:lnTo>
                    <a:pt x="609600" y="142494"/>
                  </a:lnTo>
                  <a:lnTo>
                    <a:pt x="580644" y="171450"/>
                  </a:lnTo>
                  <a:lnTo>
                    <a:pt x="590550" y="180594"/>
                  </a:lnTo>
                  <a:lnTo>
                    <a:pt x="590550" y="171450"/>
                  </a:lnTo>
                  <a:lnTo>
                    <a:pt x="618744" y="142494"/>
                  </a:lnTo>
                  <a:close/>
                </a:path>
                <a:path w="762000" h="847725">
                  <a:moveTo>
                    <a:pt x="628650" y="0"/>
                  </a:moveTo>
                  <a:lnTo>
                    <a:pt x="590550" y="0"/>
                  </a:lnTo>
                  <a:lnTo>
                    <a:pt x="590550" y="9156"/>
                  </a:lnTo>
                  <a:lnTo>
                    <a:pt x="628650" y="9156"/>
                  </a:lnTo>
                  <a:lnTo>
                    <a:pt x="628650" y="0"/>
                  </a:lnTo>
                  <a:close/>
                </a:path>
                <a:path w="762000" h="847725">
                  <a:moveTo>
                    <a:pt x="666750" y="485394"/>
                  </a:moveTo>
                  <a:lnTo>
                    <a:pt x="656844" y="475488"/>
                  </a:lnTo>
                  <a:lnTo>
                    <a:pt x="656844" y="485394"/>
                  </a:lnTo>
                  <a:lnTo>
                    <a:pt x="628650" y="504444"/>
                  </a:lnTo>
                  <a:lnTo>
                    <a:pt x="637794" y="513588"/>
                  </a:lnTo>
                  <a:lnTo>
                    <a:pt x="637794" y="504444"/>
                  </a:lnTo>
                  <a:lnTo>
                    <a:pt x="666750" y="485394"/>
                  </a:lnTo>
                  <a:close/>
                </a:path>
                <a:path w="762000" h="847725">
                  <a:moveTo>
                    <a:pt x="666750" y="104394"/>
                  </a:moveTo>
                  <a:lnTo>
                    <a:pt x="656844" y="95250"/>
                  </a:lnTo>
                  <a:lnTo>
                    <a:pt x="656844" y="104394"/>
                  </a:lnTo>
                  <a:lnTo>
                    <a:pt x="628650" y="123444"/>
                  </a:lnTo>
                  <a:lnTo>
                    <a:pt x="637794" y="133350"/>
                  </a:lnTo>
                  <a:lnTo>
                    <a:pt x="637794" y="123444"/>
                  </a:lnTo>
                  <a:lnTo>
                    <a:pt x="666750" y="104394"/>
                  </a:lnTo>
                  <a:close/>
                </a:path>
                <a:path w="762000" h="847725">
                  <a:moveTo>
                    <a:pt x="694944" y="0"/>
                  </a:moveTo>
                  <a:lnTo>
                    <a:pt x="656844" y="0"/>
                  </a:lnTo>
                  <a:lnTo>
                    <a:pt x="656844" y="9156"/>
                  </a:lnTo>
                  <a:lnTo>
                    <a:pt x="694944" y="9156"/>
                  </a:lnTo>
                  <a:lnTo>
                    <a:pt x="694944" y="0"/>
                  </a:lnTo>
                  <a:close/>
                </a:path>
                <a:path w="762000" h="847725">
                  <a:moveTo>
                    <a:pt x="713994" y="437388"/>
                  </a:moveTo>
                  <a:lnTo>
                    <a:pt x="704850" y="428244"/>
                  </a:lnTo>
                  <a:lnTo>
                    <a:pt x="704850" y="437388"/>
                  </a:lnTo>
                  <a:lnTo>
                    <a:pt x="675894" y="456438"/>
                  </a:lnTo>
                  <a:lnTo>
                    <a:pt x="685800" y="466344"/>
                  </a:lnTo>
                  <a:lnTo>
                    <a:pt x="685800" y="456438"/>
                  </a:lnTo>
                  <a:lnTo>
                    <a:pt x="713994" y="437388"/>
                  </a:lnTo>
                  <a:close/>
                </a:path>
                <a:path w="762000" h="847725">
                  <a:moveTo>
                    <a:pt x="713994" y="57150"/>
                  </a:moveTo>
                  <a:lnTo>
                    <a:pt x="704850" y="47244"/>
                  </a:lnTo>
                  <a:lnTo>
                    <a:pt x="704850" y="57150"/>
                  </a:lnTo>
                  <a:lnTo>
                    <a:pt x="675894" y="76200"/>
                  </a:lnTo>
                  <a:lnTo>
                    <a:pt x="685800" y="85344"/>
                  </a:lnTo>
                  <a:lnTo>
                    <a:pt x="685800" y="76200"/>
                  </a:lnTo>
                  <a:lnTo>
                    <a:pt x="713994" y="57150"/>
                  </a:lnTo>
                  <a:close/>
                </a:path>
                <a:path w="762000" h="847725">
                  <a:moveTo>
                    <a:pt x="762000" y="390144"/>
                  </a:moveTo>
                  <a:lnTo>
                    <a:pt x="752094" y="380238"/>
                  </a:lnTo>
                  <a:lnTo>
                    <a:pt x="752094" y="390144"/>
                  </a:lnTo>
                  <a:lnTo>
                    <a:pt x="723900" y="409194"/>
                  </a:lnTo>
                  <a:lnTo>
                    <a:pt x="733044" y="418338"/>
                  </a:lnTo>
                  <a:lnTo>
                    <a:pt x="733044" y="409194"/>
                  </a:lnTo>
                  <a:lnTo>
                    <a:pt x="762000" y="390144"/>
                  </a:lnTo>
                  <a:close/>
                </a:path>
                <a:path w="762000" h="847725">
                  <a:moveTo>
                    <a:pt x="762000" y="0"/>
                  </a:moveTo>
                  <a:lnTo>
                    <a:pt x="752094" y="0"/>
                  </a:lnTo>
                  <a:lnTo>
                    <a:pt x="723900" y="0"/>
                  </a:lnTo>
                  <a:lnTo>
                    <a:pt x="723900" y="9156"/>
                  </a:lnTo>
                  <a:lnTo>
                    <a:pt x="752068" y="9156"/>
                  </a:lnTo>
                  <a:lnTo>
                    <a:pt x="723900" y="28194"/>
                  </a:lnTo>
                  <a:lnTo>
                    <a:pt x="733044" y="38100"/>
                  </a:lnTo>
                  <a:lnTo>
                    <a:pt x="733044" y="28194"/>
                  </a:lnTo>
                  <a:lnTo>
                    <a:pt x="761974" y="9156"/>
                  </a:lnTo>
                  <a:lnTo>
                    <a:pt x="7620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2531364" y="5570982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38100"/>
                  </a:moveTo>
                  <a:lnTo>
                    <a:pt x="73247" y="23467"/>
                  </a:lnTo>
                  <a:lnTo>
                    <a:pt x="65151" y="11334"/>
                  </a:lnTo>
                  <a:lnTo>
                    <a:pt x="53054" y="3059"/>
                  </a:lnTo>
                  <a:lnTo>
                    <a:pt x="38100" y="0"/>
                  </a:lnTo>
                  <a:lnTo>
                    <a:pt x="23467" y="3059"/>
                  </a:lnTo>
                  <a:lnTo>
                    <a:pt x="11334" y="11334"/>
                  </a:lnTo>
                  <a:lnTo>
                    <a:pt x="3059" y="23467"/>
                  </a:lnTo>
                  <a:lnTo>
                    <a:pt x="0" y="38100"/>
                  </a:lnTo>
                  <a:lnTo>
                    <a:pt x="3059" y="53054"/>
                  </a:lnTo>
                  <a:lnTo>
                    <a:pt x="11334" y="65150"/>
                  </a:lnTo>
                  <a:lnTo>
                    <a:pt x="23467" y="73247"/>
                  </a:lnTo>
                  <a:lnTo>
                    <a:pt x="38100" y="76200"/>
                  </a:lnTo>
                  <a:lnTo>
                    <a:pt x="53054" y="73247"/>
                  </a:lnTo>
                  <a:lnTo>
                    <a:pt x="65150" y="65150"/>
                  </a:lnTo>
                  <a:lnTo>
                    <a:pt x="73247" y="53054"/>
                  </a:lnTo>
                  <a:lnTo>
                    <a:pt x="76200" y="381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3364801" y="4957381"/>
              <a:ext cx="85725" cy="8572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5" name="object 65"/>
          <p:cNvSpPr/>
          <p:nvPr/>
        </p:nvSpPr>
        <p:spPr>
          <a:xfrm>
            <a:off x="3893820" y="4847844"/>
            <a:ext cx="1599565" cy="761365"/>
          </a:xfrm>
          <a:custGeom>
            <a:avLst/>
            <a:gdLst/>
            <a:ahLst/>
            <a:cxnLst/>
            <a:rect l="l" t="t" r="r" b="b"/>
            <a:pathLst>
              <a:path w="1599564" h="761364">
                <a:moveTo>
                  <a:pt x="1199388" y="0"/>
                </a:moveTo>
                <a:lnTo>
                  <a:pt x="1199388" y="190500"/>
                </a:lnTo>
                <a:lnTo>
                  <a:pt x="0" y="190500"/>
                </a:lnTo>
                <a:lnTo>
                  <a:pt x="0" y="570738"/>
                </a:lnTo>
                <a:lnTo>
                  <a:pt x="1199388" y="570738"/>
                </a:lnTo>
                <a:lnTo>
                  <a:pt x="1199388" y="761238"/>
                </a:lnTo>
                <a:lnTo>
                  <a:pt x="1599438" y="380999"/>
                </a:lnTo>
                <a:lnTo>
                  <a:pt x="1199388" y="0"/>
                </a:lnTo>
                <a:close/>
              </a:path>
              <a:path w="1599564" h="761364">
                <a:moveTo>
                  <a:pt x="1199388" y="0"/>
                </a:moveTo>
                <a:lnTo>
                  <a:pt x="1199388" y="190500"/>
                </a:lnTo>
                <a:lnTo>
                  <a:pt x="0" y="190500"/>
                </a:lnTo>
                <a:lnTo>
                  <a:pt x="0" y="570738"/>
                </a:lnTo>
                <a:lnTo>
                  <a:pt x="1199388" y="570738"/>
                </a:lnTo>
                <a:lnTo>
                  <a:pt x="1199388" y="761238"/>
                </a:lnTo>
                <a:lnTo>
                  <a:pt x="1599438" y="380999"/>
                </a:lnTo>
                <a:lnTo>
                  <a:pt x="1199388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 txBox="1"/>
          <p:nvPr/>
        </p:nvSpPr>
        <p:spPr>
          <a:xfrm>
            <a:off x="6503669" y="4825678"/>
            <a:ext cx="223520" cy="1739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950" b="1" spc="25" dirty="0">
                <a:latin typeface="Arial"/>
                <a:cs typeface="Arial"/>
              </a:rPr>
              <a:t>P’</a:t>
            </a:r>
            <a:r>
              <a:rPr sz="975" b="1" spc="37" baseline="-25641" dirty="0">
                <a:latin typeface="Arial"/>
                <a:cs typeface="Arial"/>
              </a:rPr>
              <a:t>j</a:t>
            </a:r>
            <a:endParaRPr sz="975" baseline="-25641">
              <a:latin typeface="Arial"/>
              <a:cs typeface="Arial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6874764" y="5787322"/>
            <a:ext cx="191135" cy="1739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950" spc="30" dirty="0">
                <a:latin typeface="Arial"/>
                <a:cs typeface="Arial"/>
              </a:rPr>
              <a:t>x</a:t>
            </a:r>
            <a:r>
              <a:rPr sz="975" spc="44" baseline="-25641" dirty="0">
                <a:latin typeface="Arial"/>
                <a:cs typeface="Arial"/>
              </a:rPr>
              <a:t>1</a:t>
            </a:r>
            <a:endParaRPr sz="975" baseline="-25641">
              <a:latin typeface="Arial"/>
              <a:cs typeface="Arial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5474970" y="4578028"/>
            <a:ext cx="190500" cy="1739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950" spc="25" dirty="0">
                <a:latin typeface="Arial"/>
                <a:cs typeface="Arial"/>
              </a:rPr>
              <a:t>x</a:t>
            </a:r>
            <a:r>
              <a:rPr sz="975" spc="37" baseline="-25641" dirty="0">
                <a:latin typeface="Arial"/>
                <a:cs typeface="Arial"/>
              </a:rPr>
              <a:t>2</a:t>
            </a:r>
            <a:endParaRPr sz="975" baseline="-25641">
              <a:latin typeface="Arial"/>
              <a:cs typeface="Arial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5926645" y="5385625"/>
            <a:ext cx="85725" cy="857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>
            <a:off x="5846064" y="5178484"/>
            <a:ext cx="224790" cy="1739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950" b="1" spc="25" dirty="0">
                <a:latin typeface="Arial"/>
                <a:cs typeface="Arial"/>
              </a:rPr>
              <a:t>P’</a:t>
            </a:r>
            <a:r>
              <a:rPr sz="975" b="1" spc="37" baseline="-25641" dirty="0">
                <a:latin typeface="Arial"/>
                <a:cs typeface="Arial"/>
              </a:rPr>
              <a:t>i</a:t>
            </a:r>
            <a:endParaRPr sz="975" baseline="-25641">
              <a:latin typeface="Arial"/>
              <a:cs typeface="Arial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2474976" y="5368222"/>
            <a:ext cx="185420" cy="1739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950" b="1" spc="20" dirty="0">
                <a:latin typeface="Arial"/>
                <a:cs typeface="Arial"/>
              </a:rPr>
              <a:t>P</a:t>
            </a:r>
            <a:r>
              <a:rPr sz="975" b="1" spc="30" baseline="-25641" dirty="0">
                <a:latin typeface="Arial"/>
                <a:cs typeface="Arial"/>
              </a:rPr>
              <a:t>i</a:t>
            </a:r>
            <a:endParaRPr sz="975" baseline="-25641">
              <a:latin typeface="Arial"/>
              <a:cs typeface="Arial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3188970" y="4806628"/>
            <a:ext cx="186690" cy="1739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950" b="1" spc="20" dirty="0">
                <a:latin typeface="Arial"/>
                <a:cs typeface="Arial"/>
              </a:rPr>
              <a:t>P</a:t>
            </a:r>
            <a:r>
              <a:rPr sz="975" b="1" spc="30" baseline="-25641" dirty="0">
                <a:latin typeface="Arial"/>
                <a:cs typeface="Arial"/>
              </a:rPr>
              <a:t>j</a:t>
            </a:r>
            <a:endParaRPr sz="975" baseline="-25641">
              <a:latin typeface="Arial"/>
              <a:cs typeface="Arial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2074926" y="5844472"/>
            <a:ext cx="191135" cy="1739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950" spc="30" dirty="0">
                <a:latin typeface="Arial"/>
                <a:cs typeface="Arial"/>
              </a:rPr>
              <a:t>x</a:t>
            </a:r>
            <a:r>
              <a:rPr sz="975" spc="44" baseline="-25641" dirty="0">
                <a:latin typeface="Arial"/>
                <a:cs typeface="Arial"/>
              </a:rPr>
              <a:t>3</a:t>
            </a:r>
            <a:endParaRPr sz="975" baseline="-25641">
              <a:latin typeface="Arial"/>
              <a:cs typeface="Arial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2541270" y="4530784"/>
            <a:ext cx="191135" cy="1739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950" spc="30" dirty="0">
                <a:latin typeface="Arial"/>
                <a:cs typeface="Arial"/>
              </a:rPr>
              <a:t>x</a:t>
            </a:r>
            <a:r>
              <a:rPr sz="975" spc="44" baseline="-25641" dirty="0">
                <a:latin typeface="Arial"/>
                <a:cs typeface="Arial"/>
              </a:rPr>
              <a:t>2</a:t>
            </a:r>
            <a:endParaRPr sz="975" baseline="-25641">
              <a:latin typeface="Arial"/>
              <a:cs typeface="Arial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3637026" y="5530528"/>
            <a:ext cx="190500" cy="1739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950" spc="25" dirty="0">
                <a:latin typeface="Arial"/>
                <a:cs typeface="Arial"/>
              </a:rPr>
              <a:t>x</a:t>
            </a:r>
            <a:r>
              <a:rPr sz="975" spc="37" baseline="-25641" dirty="0">
                <a:latin typeface="Arial"/>
                <a:cs typeface="Arial"/>
              </a:rPr>
              <a:t>1</a:t>
            </a:r>
            <a:endParaRPr sz="975" baseline="-25641">
              <a:latin typeface="Arial"/>
              <a:cs typeface="Arial"/>
            </a:endParaRPr>
          </a:p>
        </p:txBody>
      </p:sp>
      <p:sp>
        <p:nvSpPr>
          <p:cNvPr id="76" name="object 76"/>
          <p:cNvSpPr/>
          <p:nvPr/>
        </p:nvSpPr>
        <p:spPr>
          <a:xfrm>
            <a:off x="2560320" y="5000244"/>
            <a:ext cx="838200" cy="608965"/>
          </a:xfrm>
          <a:custGeom>
            <a:avLst/>
            <a:gdLst/>
            <a:ahLst/>
            <a:cxnLst/>
            <a:rect l="l" t="t" r="r" b="b"/>
            <a:pathLst>
              <a:path w="838200" h="608964">
                <a:moveTo>
                  <a:pt x="0" y="608838"/>
                </a:moveTo>
                <a:lnTo>
                  <a:pt x="8382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 txBox="1"/>
          <p:nvPr/>
        </p:nvSpPr>
        <p:spPr>
          <a:xfrm>
            <a:off x="3912870" y="5140384"/>
            <a:ext cx="1361440" cy="1739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950" spc="5" dirty="0">
                <a:latin typeface="Arial"/>
                <a:cs typeface="Arial"/>
              </a:rPr>
              <a:t>d(P</a:t>
            </a:r>
            <a:r>
              <a:rPr sz="975" spc="7" baseline="-25641" dirty="0">
                <a:latin typeface="Arial"/>
                <a:cs typeface="Arial"/>
              </a:rPr>
              <a:t>i</a:t>
            </a:r>
            <a:r>
              <a:rPr sz="950" spc="5" dirty="0">
                <a:latin typeface="Arial"/>
                <a:cs typeface="Arial"/>
              </a:rPr>
              <a:t>, </a:t>
            </a:r>
            <a:r>
              <a:rPr sz="950" spc="10" dirty="0">
                <a:latin typeface="Arial"/>
                <a:cs typeface="Arial"/>
              </a:rPr>
              <a:t>P</a:t>
            </a:r>
            <a:r>
              <a:rPr sz="975" spc="15" baseline="-25641" dirty="0">
                <a:latin typeface="Arial"/>
                <a:cs typeface="Arial"/>
              </a:rPr>
              <a:t>j</a:t>
            </a:r>
            <a:r>
              <a:rPr sz="950" spc="10" dirty="0">
                <a:latin typeface="Arial"/>
                <a:cs typeface="Arial"/>
              </a:rPr>
              <a:t>)= </a:t>
            </a:r>
            <a:r>
              <a:rPr sz="950" spc="5" dirty="0">
                <a:latin typeface="Arial"/>
                <a:cs typeface="Arial"/>
              </a:rPr>
              <a:t>d(P’</a:t>
            </a:r>
            <a:r>
              <a:rPr sz="975" spc="7" baseline="-25641" dirty="0">
                <a:latin typeface="Arial"/>
                <a:cs typeface="Arial"/>
              </a:rPr>
              <a:t>i</a:t>
            </a:r>
            <a:r>
              <a:rPr sz="950" spc="5" dirty="0">
                <a:latin typeface="Arial"/>
                <a:cs typeface="Arial"/>
              </a:rPr>
              <a:t>, </a:t>
            </a:r>
            <a:r>
              <a:rPr sz="950" spc="15" dirty="0">
                <a:latin typeface="Arial"/>
                <a:cs typeface="Arial"/>
              </a:rPr>
              <a:t>P’</a:t>
            </a:r>
            <a:r>
              <a:rPr sz="975" spc="22" baseline="-25641" dirty="0">
                <a:latin typeface="Arial"/>
                <a:cs typeface="Arial"/>
              </a:rPr>
              <a:t>j</a:t>
            </a:r>
            <a:r>
              <a:rPr sz="950" spc="15" dirty="0">
                <a:latin typeface="Arial"/>
                <a:cs typeface="Arial"/>
              </a:rPr>
              <a:t>) </a:t>
            </a:r>
            <a:r>
              <a:rPr sz="950" spc="15" dirty="0">
                <a:latin typeface="Symbol"/>
                <a:cs typeface="Symbol"/>
              </a:rPr>
              <a:t></a:t>
            </a:r>
            <a:r>
              <a:rPr sz="950" spc="150" dirty="0">
                <a:latin typeface="Times New Roman"/>
                <a:cs typeface="Times New Roman"/>
              </a:rPr>
              <a:t> </a:t>
            </a:r>
            <a:r>
              <a:rPr sz="950" spc="15" dirty="0">
                <a:latin typeface="Arial"/>
                <a:cs typeface="Arial"/>
              </a:rPr>
              <a:t>i,j</a:t>
            </a:r>
            <a:endParaRPr sz="950">
              <a:latin typeface="Arial"/>
              <a:cs typeface="Arial"/>
            </a:endParaRPr>
          </a:p>
        </p:txBody>
      </p:sp>
      <p:sp>
        <p:nvSpPr>
          <p:cNvPr id="78" name="object 78"/>
          <p:cNvSpPr txBox="1">
            <a:spLocks noGrp="1"/>
          </p:cNvSpPr>
          <p:nvPr>
            <p:ph type="sldNum" sz="quarter" idx="4294967295"/>
          </p:nvPr>
        </p:nvSpPr>
        <p:spPr>
          <a:xfrm>
            <a:off x="8442958" y="6376363"/>
            <a:ext cx="190500" cy="139065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spc="-5" dirty="0"/>
              <a:t>22</a:t>
            </a:fld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8154127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5973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u="sng" dirty="0">
                <a:latin typeface="Times New Roman" pitchFamily="18" charset="0"/>
                <a:cs typeface="Times New Roman" pitchFamily="18" charset="0"/>
              </a:rPr>
              <a:t>References: </a:t>
            </a:r>
          </a:p>
          <a:p>
            <a:pPr marL="0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lv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[1]</a:t>
            </a:r>
            <a:r>
              <a:rPr lang="en-US" sz="2400" u="sng" dirty="0">
                <a:latin typeface="Times New Roman" pitchFamily="18" charset="0"/>
                <a:cs typeface="Times New Roman" pitchFamily="18" charset="0"/>
              </a:rPr>
              <a:t>https://en.wikipedia.org/wiki/Principal_component_analysis#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lv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[2]</a:t>
            </a:r>
            <a:r>
              <a:rPr lang="en-US" sz="2400" u="sng" dirty="0">
                <a:latin typeface="Times New Roman" pitchFamily="18" charset="0"/>
                <a:cs typeface="Times New Roman" pitchFamily="18" charset="0"/>
              </a:rPr>
              <a:t>http://sebastianraschka.com/Articles/2015_pca_in_3_steps.html#a-summary-of-the-pca-approach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[3]http://cs.fit.edu/~dmitra/ArtInt/ProjectPapers/PcaTutorial.pdf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[4] Sebastian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Raschka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Linear Discriminant Analysis Bit by Bit, http://sebastianraschka.com/Articles/414_python_lda.html , 414.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[5]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Zhihua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Qiao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Lan Zhou and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Jianhua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Z. Huang, Effective Linear Discriminant Analysis for High Dimensional, Low Sample Size Data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[6] Tic Tac Toe Dataset - 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hlinkClick r:id="rId2"/>
              </a:rPr>
              <a:t>https://archive.ics.uci.edu/ml/datasets/Tic-Tac-Toe+Endgame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lvl="0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762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381000"/>
            <a:ext cx="8229600" cy="6248400"/>
          </a:xfrm>
        </p:spPr>
        <p:txBody>
          <a:bodyPr/>
          <a:lstStyle/>
          <a:p>
            <a:pPr marL="0" indent="0">
              <a:buNone/>
            </a:pPr>
            <a:r>
              <a:rPr lang="en-US" sz="3600" b="1" u="sng" dirty="0"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Linear Discriminant Analysis (LDA) is used to solve dimensionality reduction for data with higher attributes</a:t>
            </a:r>
          </a:p>
          <a:p>
            <a:pPr marL="0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Pre-processing step for pattern-classification and machine learning applications.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Used for feature extraction.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Linear transformation that maximize the separation between multiple classes.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“Supervised” - Prediction agent</a:t>
            </a:r>
          </a:p>
        </p:txBody>
      </p:sp>
    </p:spTree>
    <p:extLst>
      <p:ext uri="{BB962C8B-B14F-4D97-AF65-F5344CB8AC3E}">
        <p14:creationId xmlns:p14="http://schemas.microsoft.com/office/powerpoint/2010/main" val="1129668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229600" cy="985113"/>
          </a:xfrm>
        </p:spPr>
        <p:txBody>
          <a:bodyPr>
            <a:normAutofit fontScale="90000"/>
          </a:bodyPr>
          <a:lstStyle/>
          <a:p>
            <a:pPr algn="l"/>
            <a:r>
              <a:rPr lang="en-US" b="1" u="sng" dirty="0">
                <a:latin typeface="Times New Roman" pitchFamily="18" charset="0"/>
                <a:cs typeface="Times New Roman" pitchFamily="18" charset="0"/>
              </a:rPr>
              <a:t>Feature Subspace :</a:t>
            </a:r>
            <a:br>
              <a:rPr lang="en-US" b="1" u="sng" dirty="0">
                <a:latin typeface="Times New Roman" pitchFamily="18" charset="0"/>
                <a:cs typeface="Times New Roman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9069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 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  <a:p>
            <a:pPr marL="0" lv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To reduce the dimensions of a d-dimensional data set by projecting it onto a (k)-dimensional subspace </a:t>
            </a:r>
          </a:p>
          <a:p>
            <a:pPr marL="0" lv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(where k &lt; d)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space data is well represented?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 eigen vectors from dataset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 them in scatter matrix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-dimensional data from d-dimensional dataset. </a:t>
            </a:r>
          </a:p>
        </p:txBody>
      </p:sp>
    </p:spTree>
    <p:extLst>
      <p:ext uri="{BB962C8B-B14F-4D97-AF65-F5344CB8AC3E}">
        <p14:creationId xmlns:p14="http://schemas.microsoft.com/office/powerpoint/2010/main" val="1975245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229600" cy="985113"/>
          </a:xfrm>
        </p:spPr>
        <p:txBody>
          <a:bodyPr>
            <a:normAutofit fontScale="90000"/>
          </a:bodyPr>
          <a:lstStyle/>
          <a:p>
            <a:pPr algn="l"/>
            <a:r>
              <a:rPr lang="en-US" b="1" u="sng" dirty="0">
                <a:latin typeface="Times New Roman" pitchFamily="18" charset="0"/>
                <a:cs typeface="Times New Roman" pitchFamily="18" charset="0"/>
              </a:rPr>
              <a:t>Scatter Matrix:</a:t>
            </a:r>
            <a:br>
              <a:rPr lang="en-US" b="1" u="sng" dirty="0">
                <a:latin typeface="Times New Roman" pitchFamily="18" charset="0"/>
                <a:cs typeface="Times New Roman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906963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Within class scatter matrix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between class scatter matrix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Maximize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between class measure &amp; minimize the within class measure.</a:t>
            </a: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5562600" y="1219200"/>
            <a:ext cx="1981200" cy="1276515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2539314" y="2915553"/>
            <a:ext cx="3352800" cy="974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910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6563" y="990600"/>
            <a:ext cx="8229600" cy="5115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11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000" y="752312"/>
            <a:ext cx="8229600" cy="5505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387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" y="1295400"/>
            <a:ext cx="7848600" cy="4939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6268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229600" cy="985113"/>
          </a:xfrm>
        </p:spPr>
        <p:txBody>
          <a:bodyPr>
            <a:normAutofit fontScale="90000"/>
          </a:bodyPr>
          <a:lstStyle/>
          <a:p>
            <a:pPr algn="l"/>
            <a:r>
              <a:rPr lang="en-US" b="1" u="sng" dirty="0">
                <a:latin typeface="Times New Roman" pitchFamily="18" charset="0"/>
                <a:cs typeface="Times New Roman" pitchFamily="18" charset="0"/>
              </a:rPr>
              <a:t>LDA steps:</a:t>
            </a:r>
            <a:br>
              <a:rPr lang="en-US" b="1" u="sng" dirty="0">
                <a:latin typeface="Times New Roman" pitchFamily="18" charset="0"/>
                <a:cs typeface="Times New Roman" pitchFamily="18" charset="0"/>
              </a:rPr>
            </a:br>
            <a:endParaRPr lang="en-US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457201" y="1637217"/>
            <a:ext cx="8305799" cy="45281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42830" tIns="0" rIns="0" bIns="952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Helvetica" panose="020B0604020202020204" pitchFamily="34" charset="0"/>
              </a:rPr>
              <a:t>Compute the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MathJax_Math-italic"/>
              </a:rPr>
              <a:t>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Helvetica" panose="020B0604020202020204" pitchFamily="34" charset="0"/>
              </a:rPr>
              <a:t>-dimensional mean vectors.</a:t>
            </a: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Helvetica" panose="020B0604020202020204" pitchFamily="34" charset="0"/>
              </a:rPr>
              <a:t>Compute the scatter matrices</a:t>
            </a: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Helvetica" panose="020B0604020202020204" pitchFamily="34" charset="0"/>
              </a:rPr>
              <a:t>Compute the eigenvectors and corresponding eigenvalues </a:t>
            </a:r>
            <a:r>
              <a:rPr kumimoji="0" lang="en-US" altLang="en-US" sz="2400" b="0" i="0" u="none" strike="noStrike" cap="none" normalizeH="0" dirty="0">
                <a:ln>
                  <a:noFill/>
                </a:ln>
                <a:solidFill>
                  <a:srgbClr val="111111"/>
                </a:solidFill>
                <a:effectLst/>
                <a:latin typeface="Helvetica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Helvetica" panose="020B0604020202020204" pitchFamily="34" charset="0"/>
              </a:rPr>
              <a:t>for the scatter matrices.</a:t>
            </a: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Helvetica" panose="020B0604020202020204" pitchFamily="34" charset="0"/>
              </a:rPr>
              <a:t>Sort the eigenvalues and choose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MathJax_Math-italic"/>
              </a:rPr>
              <a:t>those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Helvetica" panose="020B0604020202020204" pitchFamily="34" charset="0"/>
              </a:rPr>
              <a:t>with the largest eigenvalues to form a 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111111"/>
                </a:solidFill>
                <a:effectLst/>
                <a:latin typeface="MathJax_Math-italic"/>
              </a:rPr>
              <a:t>d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111111"/>
                </a:solidFill>
                <a:effectLst/>
                <a:latin typeface="MathJax_Main"/>
              </a:rPr>
              <a:t>×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111111"/>
                </a:solidFill>
                <a:effectLst/>
                <a:latin typeface="MathJax_Math-italic"/>
              </a:rPr>
              <a:t>k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Helvetica" panose="020B0604020202020204" pitchFamily="34" charset="0"/>
              </a:rPr>
              <a:t> dimensional matrix </a:t>
            </a: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Helvetica" panose="020B0604020202020204" pitchFamily="34" charset="0"/>
              </a:rPr>
              <a:t>Transform the samples onto the new subspace.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748125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</TotalTime>
  <Words>1315</Words>
  <Application>Microsoft Office PowerPoint</Application>
  <PresentationFormat>On-screen Show (4:3)</PresentationFormat>
  <Paragraphs>630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PowerPoint Presentation</vt:lpstr>
      <vt:lpstr>PowerPoint Presentation</vt:lpstr>
      <vt:lpstr>PowerPoint Presentation</vt:lpstr>
      <vt:lpstr>Feature Subspace : </vt:lpstr>
      <vt:lpstr>Scatter Matrix: </vt:lpstr>
      <vt:lpstr>PowerPoint Presentation</vt:lpstr>
      <vt:lpstr>PowerPoint Presentation</vt:lpstr>
      <vt:lpstr>PowerPoint Presentation</vt:lpstr>
      <vt:lpstr>LDA steps: </vt:lpstr>
      <vt:lpstr>Linear Discriminant Analysis, two-classes (1)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Dataset </vt:lpstr>
      <vt:lpstr>Dataset 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SREYA BHAR</dc:creator>
  <cp:lastModifiedBy>admin</cp:lastModifiedBy>
  <cp:revision>53</cp:revision>
  <dcterms:created xsi:type="dcterms:W3CDTF">2016-10-20T02:08:34Z</dcterms:created>
  <dcterms:modified xsi:type="dcterms:W3CDTF">2021-11-08T16:51:36Z</dcterms:modified>
</cp:coreProperties>
</file>