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2" r:id="rId3"/>
    <p:sldId id="273" r:id="rId4"/>
    <p:sldId id="286" r:id="rId5"/>
    <p:sldId id="287" r:id="rId6"/>
    <p:sldId id="288" r:id="rId7"/>
    <p:sldId id="289" r:id="rId8"/>
    <p:sldId id="290" r:id="rId9"/>
    <p:sldId id="291" r:id="rId10"/>
    <p:sldId id="330" r:id="rId11"/>
    <p:sldId id="292" r:id="rId12"/>
    <p:sldId id="293" r:id="rId13"/>
    <p:sldId id="274" r:id="rId14"/>
    <p:sldId id="331" r:id="rId15"/>
    <p:sldId id="294" r:id="rId16"/>
    <p:sldId id="295" r:id="rId17"/>
    <p:sldId id="296" r:id="rId18"/>
    <p:sldId id="275" r:id="rId19"/>
    <p:sldId id="297" r:id="rId20"/>
    <p:sldId id="300" r:id="rId21"/>
    <p:sldId id="332" r:id="rId22"/>
    <p:sldId id="333" r:id="rId23"/>
    <p:sldId id="334" r:id="rId24"/>
    <p:sldId id="335" r:id="rId25"/>
    <p:sldId id="298" r:id="rId26"/>
    <p:sldId id="329" r:id="rId27"/>
    <p:sldId id="299" r:id="rId28"/>
    <p:sldId id="301" r:id="rId29"/>
    <p:sldId id="302" r:id="rId30"/>
    <p:sldId id="303" r:id="rId31"/>
    <p:sldId id="304" r:id="rId32"/>
    <p:sldId id="305" r:id="rId33"/>
    <p:sldId id="306" r:id="rId34"/>
    <p:sldId id="307" r:id="rId35"/>
    <p:sldId id="308" r:id="rId36"/>
    <p:sldId id="309" r:id="rId37"/>
    <p:sldId id="32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20BA-E4E3-4983-B0F3-9CB6B1661235}" type="datetimeFigureOut">
              <a:rPr lang="en-IN" smtClean="0"/>
              <a:pPr/>
              <a:t>01-10-2021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32783-B250-4B61-9EDD-946CE32DFFE4}" type="slidenum">
              <a:rPr lang="en-IN" smtClean="0"/>
              <a:pPr/>
              <a:t>‹#›</a:t>
            </a:fld>
            <a:endParaRPr lang="en-IN" dirty="0"/>
          </a:p>
        </p:txBody>
      </p:sp>
    </p:spTree>
    <p:extLst>
      <p:ext uri="{BB962C8B-B14F-4D97-AF65-F5344CB8AC3E}">
        <p14:creationId xmlns:p14="http://schemas.microsoft.com/office/powerpoint/2010/main" val="26726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p:txBody>
          <a:bodyPr/>
          <a:lstStyle>
            <a:lvl2pPr>
              <a:defRPr>
                <a:solidFill>
                  <a:srgbClr val="0070C0"/>
                </a:solidFill>
              </a:defRPr>
            </a:lvl2pPr>
            <a:lvl3pPr>
              <a:defRPr>
                <a:solidFill>
                  <a:schemeClr val="accent2">
                    <a:lumMod val="50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32.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2762251"/>
          </a:xfrm>
        </p:spPr>
        <p:txBody>
          <a:bodyPr>
            <a:normAutofit/>
          </a:bodyPr>
          <a:lstStyle/>
          <a:p>
            <a:br>
              <a:rPr lang="en-US" dirty="0"/>
            </a:br>
            <a:r>
              <a:rPr lang="en-US" dirty="0"/>
              <a:t>Support Vector Machine</a:t>
            </a:r>
            <a:endParaRPr lang="en-IN" dirty="0"/>
          </a:p>
        </p:txBody>
      </p:sp>
      <p:sp>
        <p:nvSpPr>
          <p:cNvPr id="4" name="Subtitle 3"/>
          <p:cNvSpPr>
            <a:spLocks noGrp="1"/>
          </p:cNvSpPr>
          <p:nvPr>
            <p:ph type="subTitle" idx="1"/>
          </p:nvPr>
        </p:nvSpPr>
        <p:spPr/>
        <p:txBody>
          <a:bodyPr>
            <a:normAutofit fontScale="92500" lnSpcReduction="10000"/>
          </a:bodyPr>
          <a:lstStyle/>
          <a:p>
            <a:r>
              <a:rPr lang="en-IN" dirty="0"/>
              <a:t>http://sirius.cs.put.poznan.pl/~inf89721/Seminarium/Web_Data_Mining__2nd_Edition__Exploring_Hyperlinks__Contents__and_Usage_Data.pdf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r>
              <a:rPr lang="en-GB" dirty="0"/>
              <a:t>The dual problem now can be stated as:</a:t>
            </a:r>
          </a:p>
          <a:p>
            <a:endParaRPr lang="en-GB" dirty="0"/>
          </a:p>
          <a:p>
            <a:endParaRPr lang="en-GB" dirty="0"/>
          </a:p>
          <a:p>
            <a:r>
              <a:rPr lang="en-GB" dirty="0"/>
              <a:t>Subject to	</a:t>
            </a:r>
          </a:p>
          <a:p>
            <a:pPr>
              <a:buNone/>
            </a:pPr>
            <a:r>
              <a:rPr lang="en-IN" dirty="0"/>
              <a:t>					and </a:t>
            </a:r>
          </a:p>
          <a:p>
            <a:pPr>
              <a:buNone/>
            </a:pPr>
            <a:endParaRPr lang="en-IN" dirty="0"/>
          </a:p>
          <a:p>
            <a:pPr>
              <a:buNone/>
            </a:pPr>
            <a:r>
              <a:rPr lang="en-IN" dirty="0"/>
              <a:t>There is one to one relationship between each Lagrange multiplier and each training  example.</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6"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2057400"/>
            <a:ext cx="5910945" cy="914400"/>
          </a:xfrm>
          <a:prstGeom prst="rect">
            <a:avLst/>
          </a:prstGeom>
          <a:noFill/>
        </p:spPr>
      </p:pic>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8"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810000"/>
            <a:ext cx="1295400" cy="853068"/>
          </a:xfrm>
          <a:prstGeom prst="rect">
            <a:avLst/>
          </a:prstGeom>
          <a:noFill/>
        </p:spPr>
      </p:pic>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23" name="Picture 2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038600"/>
            <a:ext cx="962525" cy="381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295400"/>
            <a:ext cx="8229600" cy="5562600"/>
          </a:xfrm>
        </p:spPr>
        <p:txBody>
          <a:bodyPr>
            <a:normAutofit fontScale="40000" lnSpcReduction="20000"/>
          </a:bodyPr>
          <a:lstStyle/>
          <a:p>
            <a:r>
              <a:rPr lang="en-IN" sz="5500" dirty="0"/>
              <a:t>Karush-Kuhn-Tucker condition, </a:t>
            </a:r>
            <a:r>
              <a:rPr lang="en-GB" sz="5500" dirty="0"/>
              <a:t>which plays a central role in constrained optimization, for the above primal problem can be stated as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4600" dirty="0"/>
          </a:p>
          <a:p>
            <a:endParaRPr lang="en-GB" sz="4600" dirty="0"/>
          </a:p>
          <a:p>
            <a:endParaRPr lang="en-GB" sz="4600" dirty="0"/>
          </a:p>
          <a:p>
            <a:r>
              <a:rPr lang="en-GB" sz="5500" dirty="0"/>
              <a:t>This conditions implies that coefficient(Lagrange multipliers)  will be nonzero only when xi is a support vector. </a:t>
            </a:r>
          </a:p>
          <a:p>
            <a:endParaRPr lang="en-GB" dirty="0"/>
          </a:p>
          <a:p>
            <a:endParaRPr lang="en-GB" dirty="0"/>
          </a:p>
          <a:p>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2209800"/>
            <a:ext cx="3531139" cy="838200"/>
          </a:xfrm>
          <a:prstGeom prst="rect">
            <a:avLst/>
          </a:prstGeom>
          <a:noFill/>
        </p:spPr>
      </p:pic>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3276600"/>
            <a:ext cx="2590800" cy="76395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267201"/>
            <a:ext cx="3200400" cy="389792"/>
          </a:xfrm>
          <a:prstGeom prst="rect">
            <a:avLst/>
          </a:prstGeom>
          <a:noFill/>
        </p:spPr>
      </p:pic>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52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52800" y="4800600"/>
            <a:ext cx="1363579" cy="381000"/>
          </a:xfrm>
          <a:prstGeom prst="rect">
            <a:avLst/>
          </a:prstGeom>
          <a:noFill/>
        </p:spPr>
      </p:pic>
      <p:sp>
        <p:nvSpPr>
          <p:cNvPr id="52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7401" y="5334000"/>
            <a:ext cx="4724400" cy="44658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381000" y="1676400"/>
            <a:ext cx="8763000" cy="4876800"/>
          </a:xfrm>
        </p:spPr>
        <p:txBody>
          <a:bodyPr>
            <a:normAutofit/>
          </a:bodyPr>
          <a:lstStyle/>
          <a:p>
            <a:r>
              <a:rPr lang="en-IN" dirty="0"/>
              <a:t>Solution:</a:t>
            </a:r>
          </a:p>
          <a:p>
            <a:endParaRPr lang="en-IN" dirty="0"/>
          </a:p>
          <a:p>
            <a:r>
              <a:rPr lang="en-GB" dirty="0"/>
              <a:t>bias b, can be computed using a positive SVs  as.</a:t>
            </a:r>
          </a:p>
          <a:p>
            <a:endParaRPr lang="en-GB" dirty="0"/>
          </a:p>
          <a:p>
            <a:r>
              <a:rPr lang="en-GB" dirty="0"/>
              <a:t>compute bias b for optimal separating hyperplane as</a:t>
            </a:r>
          </a:p>
          <a:p>
            <a:endParaRPr lang="en-GB" dirty="0"/>
          </a:p>
          <a:p>
            <a:r>
              <a:rPr lang="en-GB" dirty="0"/>
              <a:t>The Classifier is then defined as</a:t>
            </a:r>
          </a:p>
          <a:p>
            <a:endParaRPr lang="en-IN" dirty="0"/>
          </a:p>
          <a:p>
            <a:endParaRPr lang="en-IN" dirty="0"/>
          </a:p>
          <a:p>
            <a:endParaRPr lang="en-IN"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828800"/>
            <a:ext cx="1752600" cy="946404"/>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1877568" cy="533400"/>
          </a:xfrm>
          <a:prstGeom prst="rect">
            <a:avLst/>
          </a:prstGeom>
          <a:noFill/>
        </p:spPr>
      </p:pic>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4876800"/>
            <a:ext cx="2590800" cy="582930"/>
          </a:xfrm>
          <a:prstGeom prst="rect">
            <a:avLst/>
          </a:prstGeom>
          <a:noFill/>
        </p:spPr>
      </p:pic>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00400" y="6172200"/>
            <a:ext cx="3208421" cy="381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a:t>
            </a:r>
          </a:p>
        </p:txBody>
      </p:sp>
      <p:sp>
        <p:nvSpPr>
          <p:cNvPr id="5" name="Content Placeholder 4"/>
          <p:cNvSpPr>
            <a:spLocks noGrp="1"/>
          </p:cNvSpPr>
          <p:nvPr>
            <p:ph sz="half" idx="2"/>
          </p:nvPr>
        </p:nvSpPr>
        <p:spPr>
          <a:xfrm>
            <a:off x="685800" y="4267200"/>
            <a:ext cx="8458200" cy="2209800"/>
          </a:xfrm>
        </p:spPr>
        <p:txBody>
          <a:bodyPr>
            <a:normAutofit lnSpcReduction="10000"/>
          </a:bodyPr>
          <a:lstStyle/>
          <a:p>
            <a:r>
              <a:rPr lang="en-IN" dirty="0"/>
              <a:t>Non separable data – contains noisy data</a:t>
            </a:r>
          </a:p>
          <a:p>
            <a:r>
              <a:rPr lang="en-IN" dirty="0"/>
              <a:t>Soft margin SVM allows mislabelled data points while still maximizing the margin.</a:t>
            </a:r>
            <a:endParaRPr lang="en-IN"/>
          </a:p>
          <a:p>
            <a:r>
              <a:rPr lang="en-IN"/>
              <a:t>Slack </a:t>
            </a:r>
            <a:r>
              <a:rPr lang="en-IN" dirty="0"/>
              <a:t>variables – measures the degree of misclassification</a:t>
            </a:r>
          </a:p>
        </p:txBody>
      </p:sp>
      <p:pic>
        <p:nvPicPr>
          <p:cNvPr id="6" name="Picture 5"/>
          <p:cNvPicPr/>
          <p:nvPr/>
        </p:nvPicPr>
        <p:blipFill>
          <a:blip r:embed="rId2" cstate="print"/>
          <a:srcRect/>
          <a:stretch>
            <a:fillRect/>
          </a:stretch>
        </p:blipFill>
        <p:spPr bwMode="auto">
          <a:xfrm>
            <a:off x="3200400" y="1828800"/>
            <a:ext cx="2819400" cy="2057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p:txBody>
          <a:bodyPr/>
          <a:lstStyle/>
          <a:p>
            <a:r>
              <a:rPr lang="en-GB" dirty="0"/>
              <a:t>The constraints will become</a:t>
            </a:r>
          </a:p>
          <a:p>
            <a:endParaRPr lang="en-GB" dirty="0"/>
          </a:p>
          <a:p>
            <a:endParaRPr lang="en-GB" dirty="0"/>
          </a:p>
          <a:p>
            <a:endParaRPr lang="en-GB" dirty="0"/>
          </a:p>
          <a:p>
            <a:r>
              <a:rPr lang="en-GB" dirty="0"/>
              <a:t>Combining them constraint becomes</a:t>
            </a:r>
            <a:endParaRPr lang="en-IN" dirty="0"/>
          </a:p>
          <a:p>
            <a:pPr>
              <a:buNone/>
            </a:pPr>
            <a:endParaRPr lang="en-IN" dirty="0"/>
          </a:p>
        </p:txBody>
      </p:sp>
      <p:sp>
        <p:nvSpPr>
          <p:cNvPr id="860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133600"/>
            <a:ext cx="5029200" cy="388434"/>
          </a:xfrm>
          <a:prstGeom prst="rect">
            <a:avLst/>
          </a:prstGeom>
          <a:noFill/>
        </p:spPr>
      </p:pic>
      <p:sp>
        <p:nvSpPr>
          <p:cNvPr id="86019"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2743200"/>
            <a:ext cx="5257800" cy="406090"/>
          </a:xfrm>
          <a:prstGeom prst="rect">
            <a:avLst/>
          </a:prstGeom>
          <a:noFill/>
        </p:spPr>
      </p:pic>
      <p:sp>
        <p:nvSpPr>
          <p:cNvPr id="8602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6025" name="Rectangle 9"/>
          <p:cNvSpPr>
            <a:spLocks noChangeArrowheads="1"/>
          </p:cNvSpPr>
          <p:nvPr/>
        </p:nvSpPr>
        <p:spPr bwMode="auto">
          <a:xfrm>
            <a:off x="0" y="732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8602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19726" y="4724400"/>
            <a:ext cx="5474369" cy="381000"/>
          </a:xfrm>
          <a:prstGeom prst="rect">
            <a:avLst/>
          </a:prstGeom>
          <a:noFill/>
        </p:spPr>
      </p:pic>
      <p:sp>
        <p:nvSpPr>
          <p:cNvPr id="86028" name="Rectangle 12"/>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60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9"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1400" y="3355182"/>
            <a:ext cx="1371600" cy="40719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Soft Margin SVM (cont…)</a:t>
            </a:r>
          </a:p>
        </p:txBody>
      </p:sp>
      <p:sp>
        <p:nvSpPr>
          <p:cNvPr id="6" name="Content Placeholder 5"/>
          <p:cNvSpPr>
            <a:spLocks noGrp="1"/>
          </p:cNvSpPr>
          <p:nvPr>
            <p:ph idx="1"/>
          </p:nvPr>
        </p:nvSpPr>
        <p:spPr>
          <a:xfrm>
            <a:off x="457200" y="1600200"/>
            <a:ext cx="8229600" cy="4724400"/>
          </a:xfrm>
        </p:spPr>
        <p:txBody>
          <a:bodyPr>
            <a:normAutofit fontScale="92500"/>
          </a:bodyPr>
          <a:lstStyle/>
          <a:p>
            <a:r>
              <a:rPr lang="en-GB" dirty="0"/>
              <a:t>The objective function  incorporating an extra cost for errors can be written as,</a:t>
            </a:r>
          </a:p>
          <a:p>
            <a:pPr>
              <a:buNone/>
            </a:pPr>
            <a:endParaRPr lang="en-GB" dirty="0"/>
          </a:p>
          <a:p>
            <a:r>
              <a:rPr lang="en-GB" dirty="0"/>
              <a:t>Subject to:</a:t>
            </a:r>
          </a:p>
          <a:p>
            <a:endParaRPr lang="en-GB" dirty="0"/>
          </a:p>
          <a:p>
            <a:endParaRPr lang="en-GB" dirty="0"/>
          </a:p>
          <a:p>
            <a:r>
              <a:rPr lang="en-GB" dirty="0"/>
              <a:t>C is a regularization parameter that controls the trade-off between maximizing the margin &amp; minimizing the training error term.</a:t>
            </a:r>
          </a:p>
          <a:p>
            <a:endParaRPr lang="en-IN" dirty="0"/>
          </a:p>
          <a:p>
            <a:endParaRPr lang="en-IN"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590799"/>
            <a:ext cx="4724400" cy="817684"/>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4038600"/>
            <a:ext cx="4431632" cy="381000"/>
          </a:xfrm>
          <a:prstGeom prst="rect">
            <a:avLst/>
          </a:prstGeom>
          <a:noFill/>
        </p:spPr>
      </p:pic>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600200"/>
            <a:ext cx="8229600" cy="4953000"/>
          </a:xfrm>
        </p:spPr>
        <p:txBody>
          <a:bodyPr/>
          <a:lstStyle/>
          <a:p>
            <a:r>
              <a:rPr lang="en-GB" sz="2800" dirty="0"/>
              <a:t>Similar to linear SVM, the lagrangian of the primal form of objective function can be given as:</a:t>
            </a:r>
          </a:p>
          <a:p>
            <a:endParaRPr lang="en-GB" sz="2800" dirty="0"/>
          </a:p>
          <a:p>
            <a:endParaRPr lang="en-GB" sz="2800" dirty="0"/>
          </a:p>
          <a:p>
            <a:r>
              <a:rPr lang="en-GB" sz="2800" dirty="0"/>
              <a:t>The solution of above equation is given by the saddle point of the Lagrangian as</a:t>
            </a:r>
            <a:r>
              <a:rPr lang="en-GB" dirty="0"/>
              <a:t>: </a:t>
            </a:r>
          </a:p>
          <a:p>
            <a:endParaRPr lang="en-GB" dirty="0"/>
          </a:p>
          <a:p>
            <a:endParaRPr lang="en-IN"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7676444" cy="7620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724400"/>
            <a:ext cx="5123634" cy="638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endParaRPr lang="en-IN" dirty="0"/>
          </a:p>
          <a:p>
            <a:endParaRPr lang="en-IN" dirty="0"/>
          </a:p>
          <a:p>
            <a:pPr>
              <a:buNone/>
            </a:pPr>
            <a:endParaRPr lang="en-IN" dirty="0"/>
          </a:p>
          <a:p>
            <a:endParaRPr lang="en-IN" dirty="0"/>
          </a:p>
          <a:p>
            <a:r>
              <a:rPr lang="en-GB" sz="3000" dirty="0"/>
              <a:t>substituting this values into primal form of objective function, the dual problem becomes</a:t>
            </a:r>
          </a:p>
          <a:p>
            <a:endParaRPr lang="en-IN" sz="3000" dirty="0"/>
          </a:p>
          <a:p>
            <a:endParaRPr lang="en-IN" sz="3000" dirty="0"/>
          </a:p>
          <a:p>
            <a:r>
              <a:rPr lang="en-IN" sz="3000" dirty="0"/>
              <a:t>Subject to:</a:t>
            </a:r>
          </a:p>
          <a:p>
            <a:pPr>
              <a:buNone/>
            </a:pPr>
            <a:r>
              <a:rPr lang="en-IN" dirty="0"/>
              <a:t>					and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1524000"/>
            <a:ext cx="1981200" cy="681432"/>
          </a:xfrm>
          <a:prstGeom prst="rect">
            <a:avLst/>
          </a:prstGeom>
          <a:noFill/>
        </p:spPr>
      </p:pic>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86000"/>
            <a:ext cx="1676400" cy="675564"/>
          </a:xfrm>
          <a:prstGeom prst="rect">
            <a:avLst/>
          </a:prstGeom>
          <a:noFill/>
        </p:spPr>
      </p:pic>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590800" cy="498231"/>
          </a:xfrm>
          <a:prstGeom prst="rect">
            <a:avLst/>
          </a:prstGeom>
          <a:noFill/>
        </p:spPr>
      </p:pic>
      <p:pic>
        <p:nvPicPr>
          <p:cNvPr id="12"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81200" y="4495800"/>
            <a:ext cx="4800600" cy="742634"/>
          </a:xfrm>
          <a:prstGeom prst="rect">
            <a:avLst/>
          </a:prstGeom>
          <a:noFill/>
        </p:spPr>
      </p:pic>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5715000"/>
            <a:ext cx="1219200" cy="652347"/>
          </a:xfrm>
          <a:prstGeom prst="rect">
            <a:avLst/>
          </a:prstGeom>
          <a:noFill/>
        </p:spPr>
      </p:pic>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3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57800" y="5867400"/>
            <a:ext cx="1456322" cy="3333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 Margin SVM (cont…)</a:t>
            </a:r>
          </a:p>
        </p:txBody>
      </p:sp>
      <p:sp>
        <p:nvSpPr>
          <p:cNvPr id="3" name="Content Placeholder 2"/>
          <p:cNvSpPr>
            <a:spLocks noGrp="1"/>
          </p:cNvSpPr>
          <p:nvPr>
            <p:ph sz="half" idx="1"/>
          </p:nvPr>
        </p:nvSpPr>
        <p:spPr/>
        <p:txBody>
          <a:bodyPr/>
          <a:lstStyle/>
          <a:p>
            <a:r>
              <a:rPr lang="en-IN" dirty="0"/>
              <a:t>KKT Conditions</a:t>
            </a:r>
          </a:p>
        </p:txBody>
      </p:sp>
      <p:pic>
        <p:nvPicPr>
          <p:cNvPr id="5" name="Content Placeholder 4"/>
          <p:cNvPicPr>
            <a:picLocks noGrp="1"/>
          </p:cNvPicPr>
          <p:nvPr>
            <p:ph sz="half" idx="2"/>
          </p:nvPr>
        </p:nvPicPr>
        <p:blipFill>
          <a:blip r:embed="rId2" cstate="print"/>
          <a:srcRect/>
          <a:stretch>
            <a:fillRect/>
          </a:stretch>
        </p:blipFill>
        <p:spPr bwMode="auto">
          <a:xfrm>
            <a:off x="4495800" y="1905000"/>
            <a:ext cx="4191000" cy="3733799"/>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09800"/>
            <a:ext cx="3470609" cy="409575"/>
          </a:xfrm>
          <a:prstGeom prst="rect">
            <a:avLst/>
          </a:prstGeom>
          <a:noFill/>
        </p:spPr>
      </p:pic>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2819400"/>
            <a:ext cx="914400" cy="413657"/>
          </a:xfrm>
          <a:prstGeom prst="rect">
            <a:avLst/>
          </a:prstGeom>
          <a:noFill/>
        </p:spPr>
      </p:pic>
      <p:sp>
        <p:nvSpPr>
          <p:cNvPr id="6154" name="Rectangle 10"/>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GB" sz="800" b="0" i="0" u="none" strike="noStrike" cap="none" normalizeH="0" baseline="0" dirty="0">
                <a:ln>
                  <a:noFill/>
                </a:ln>
                <a:solidFill>
                  <a:schemeClr val="tx1"/>
                </a:solidFill>
                <a:effectLst/>
                <a:latin typeface="Arial" pitchFamily="34" charset="0"/>
                <a:cs typeface="Arial" pitchFamily="34"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5"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599" y="3352800"/>
            <a:ext cx="1030705" cy="407988"/>
          </a:xfrm>
          <a:prstGeom prst="rect">
            <a:avLst/>
          </a:prstGeom>
          <a:noFill/>
        </p:spPr>
      </p:pic>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pic>
        <p:nvPicPr>
          <p:cNvPr id="616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3962399"/>
            <a:ext cx="914400" cy="404037"/>
          </a:xfrm>
          <a:prstGeom prst="rect">
            <a:avLst/>
          </a:prstGeom>
          <a:noFill/>
        </p:spPr>
      </p:pic>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4495800"/>
            <a:ext cx="3288632" cy="457200"/>
          </a:xfrm>
          <a:prstGeom prst="rect">
            <a:avLst/>
          </a:prstGeom>
          <a:noFill/>
        </p:spPr>
      </p:pic>
      <p:sp>
        <p:nvSpPr>
          <p:cNvPr id="616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0" y="5105400"/>
            <a:ext cx="1371600" cy="45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4" name="Content Placeholder 3"/>
          <p:cNvSpPr>
            <a:spLocks noGrp="1"/>
          </p:cNvSpPr>
          <p:nvPr>
            <p:ph sz="half" idx="2"/>
          </p:nvPr>
        </p:nvSpPr>
        <p:spPr>
          <a:xfrm>
            <a:off x="685800" y="3810000"/>
            <a:ext cx="8001000" cy="2743200"/>
          </a:xfrm>
        </p:spPr>
        <p:txBody>
          <a:bodyPr>
            <a:normAutofit fontScale="92500" lnSpcReduction="20000"/>
          </a:bodyPr>
          <a:lstStyle/>
          <a:p>
            <a:pPr>
              <a:buNone/>
            </a:pPr>
            <a:r>
              <a:rPr lang="en-IN" dirty="0"/>
              <a:t>2 steps</a:t>
            </a:r>
          </a:p>
          <a:p>
            <a:pPr>
              <a:buNone/>
            </a:pPr>
            <a:endParaRPr lang="en-IN" dirty="0"/>
          </a:p>
          <a:p>
            <a:r>
              <a:rPr lang="en-GB" dirty="0"/>
              <a:t>The input data (vectors) are transformed into high-dimensional feature space.</a:t>
            </a:r>
          </a:p>
          <a:p>
            <a:endParaRPr lang="en-IN" dirty="0"/>
          </a:p>
          <a:p>
            <a:r>
              <a:rPr lang="en-GB" dirty="0"/>
              <a:t>Use SVM to find the hyperplane of maximal margin in the new feature space.</a:t>
            </a:r>
            <a:endParaRPr lang="en-IN" dirty="0"/>
          </a:p>
          <a:p>
            <a:pPr lvl="1"/>
            <a:endParaRPr lang="en-IN" dirty="0"/>
          </a:p>
        </p:txBody>
      </p:sp>
      <p:pic>
        <p:nvPicPr>
          <p:cNvPr id="7" name="Content Placeholder 6"/>
          <p:cNvPicPr>
            <a:picLocks noGrp="1"/>
          </p:cNvPicPr>
          <p:nvPr>
            <p:ph sz="half" idx="1"/>
          </p:nvPr>
        </p:nvPicPr>
        <p:blipFill>
          <a:blip r:embed="rId2" cstate="print"/>
          <a:srcRect/>
          <a:stretch>
            <a:fillRect/>
          </a:stretch>
        </p:blipFill>
        <p:spPr bwMode="auto">
          <a:xfrm>
            <a:off x="1295400" y="1524000"/>
            <a:ext cx="6248400" cy="2133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Support Vector Machine (SVM)</a:t>
            </a:r>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274320" indent="-274320">
              <a:buClr>
                <a:schemeClr val="accent3"/>
              </a:buClr>
              <a:buFont typeface="Wingdings 2"/>
              <a:buChar char=""/>
              <a:defRPr/>
            </a:pPr>
            <a:r>
              <a:rPr lang="en-IN" sz="4900" dirty="0"/>
              <a:t>Determining the location of decision boundaries (hyperplane) that produce the optimal separation of classes among the infinite number of boundaries.</a:t>
            </a:r>
          </a:p>
          <a:p>
            <a:pPr marL="274320" indent="-274320">
              <a:buClr>
                <a:schemeClr val="accent3"/>
              </a:buClr>
              <a:buFont typeface="Wingdings 2"/>
              <a:buChar char=""/>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None/>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endParaRPr lang="en-IN" sz="4900" dirty="0"/>
          </a:p>
          <a:p>
            <a:pPr marL="274320" indent="-274320">
              <a:buClr>
                <a:schemeClr val="accent3"/>
              </a:buClr>
              <a:buFont typeface="Wingdings 2"/>
              <a:buChar char=""/>
              <a:defRPr/>
            </a:pPr>
            <a:r>
              <a:rPr lang="en-IN" sz="4900" dirty="0"/>
              <a:t>Optimal hyperplane – constructed by searching for maximal marginal hyperplane.</a:t>
            </a:r>
          </a:p>
          <a:p>
            <a:pPr algn="just">
              <a:defRPr/>
            </a:pPr>
            <a:r>
              <a:rPr lang="en-US" altLang="zh-CN" sz="4900" dirty="0"/>
              <a:t>Margin – sum of distances to the hyperplane from the closest points of two classes. </a:t>
            </a:r>
          </a:p>
          <a:p>
            <a:pPr marL="274320" indent="-274320">
              <a:buClr>
                <a:schemeClr val="accent3"/>
              </a:buClr>
              <a:buFont typeface="Wingdings 2"/>
              <a:buChar char=""/>
              <a:defRPr/>
            </a:pPr>
            <a:r>
              <a:rPr lang="en-IN" sz="4900" dirty="0"/>
              <a:t>Sides of margin are parallel</a:t>
            </a:r>
          </a:p>
          <a:p>
            <a:pPr marL="274320" indent="-274320">
              <a:buClr>
                <a:schemeClr val="accent3"/>
              </a:buClr>
              <a:buFont typeface="Wingdings 2"/>
              <a:buChar char=""/>
              <a:defRPr/>
            </a:pPr>
            <a:endParaRPr lang="en-IN" sz="4900" dirty="0"/>
          </a:p>
          <a:p>
            <a:endParaRPr lang="en-IN" sz="4900" dirty="0"/>
          </a:p>
        </p:txBody>
      </p:sp>
      <p:pic>
        <p:nvPicPr>
          <p:cNvPr id="4" name="Picture 3"/>
          <p:cNvPicPr>
            <a:picLocks noChangeAspect="1" noChangeArrowheads="1"/>
          </p:cNvPicPr>
          <p:nvPr/>
        </p:nvPicPr>
        <p:blipFill>
          <a:blip r:embed="rId2" cstate="print"/>
          <a:srcRect/>
          <a:stretch>
            <a:fillRect/>
          </a:stretch>
        </p:blipFill>
        <p:spPr bwMode="auto">
          <a:xfrm>
            <a:off x="1219200" y="2514600"/>
            <a:ext cx="3038475" cy="214480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81600" y="2590800"/>
            <a:ext cx="2590800" cy="20140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Cover's theorem</a:t>
            </a:r>
            <a:br>
              <a:rPr lang="en-IN" dirty="0"/>
            </a:br>
            <a:endParaRPr lang="en-IN" dirty="0"/>
          </a:p>
        </p:txBody>
      </p:sp>
      <p:sp>
        <p:nvSpPr>
          <p:cNvPr id="6" name="Content Placeholder 5"/>
          <p:cNvSpPr>
            <a:spLocks noGrp="1"/>
          </p:cNvSpPr>
          <p:nvPr>
            <p:ph idx="1"/>
          </p:nvPr>
        </p:nvSpPr>
        <p:spPr/>
        <p:txBody>
          <a:bodyPr>
            <a:normAutofit fontScale="92500" lnSpcReduction="10000"/>
          </a:bodyPr>
          <a:lstStyle/>
          <a:p>
            <a:r>
              <a:rPr lang="en-IN" dirty="0"/>
              <a:t>Cover's theorem</a:t>
            </a:r>
          </a:p>
          <a:p>
            <a:pPr>
              <a:buNone/>
            </a:pPr>
            <a:r>
              <a:rPr lang="en-IN" dirty="0"/>
              <a:t>	A complex pattern-classification problem cast in a high-dimensional space nonlinearly is more likely to be linearly separable than in a low-dimensional space.</a:t>
            </a:r>
          </a:p>
          <a:p>
            <a:pPr>
              <a:buNone/>
            </a:pPr>
            <a:endParaRPr lang="en-IN" dirty="0"/>
          </a:p>
          <a:p>
            <a:r>
              <a:rPr lang="en-IN" dirty="0"/>
              <a:t>The power of SVMs resides in the fact that they represent a robust and efficient implementation of the principle in Cover's theorem on the separability of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example</a:t>
            </a:r>
          </a:p>
        </p:txBody>
      </p:sp>
      <p:pic>
        <p:nvPicPr>
          <p:cNvPr id="4" name="Content Placeholder 3"/>
          <p:cNvPicPr>
            <a:picLocks noGrp="1" noChangeAspect="1"/>
          </p:cNvPicPr>
          <p:nvPr>
            <p:ph idx="1"/>
          </p:nvPr>
        </p:nvPicPr>
        <p:blipFill>
          <a:blip r:embed="rId2"/>
          <a:stretch>
            <a:fillRect/>
          </a:stretch>
        </p:blipFill>
        <p:spPr>
          <a:xfrm>
            <a:off x="762000" y="1676400"/>
            <a:ext cx="6934200" cy="4861793"/>
          </a:xfrm>
          <a:prstGeom prst="rect">
            <a:avLst/>
          </a:prstGeom>
        </p:spPr>
      </p:pic>
    </p:spTree>
    <p:extLst>
      <p:ext uri="{BB962C8B-B14F-4D97-AF65-F5344CB8AC3E}">
        <p14:creationId xmlns:p14="http://schemas.microsoft.com/office/powerpoint/2010/main" val="115811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t>
            </a:r>
            <a:r>
              <a:rPr lang="en-IN" dirty="0" err="1"/>
              <a:t>Tranformation</a:t>
            </a:r>
            <a:endParaRPr lang="en-IN" dirty="0"/>
          </a:p>
        </p:txBody>
      </p:sp>
      <p:pic>
        <p:nvPicPr>
          <p:cNvPr id="4" name="Content Placeholder 3"/>
          <p:cNvPicPr>
            <a:picLocks noGrp="1" noChangeAspect="1"/>
          </p:cNvPicPr>
          <p:nvPr>
            <p:ph idx="1"/>
          </p:nvPr>
        </p:nvPicPr>
        <p:blipFill>
          <a:blip r:embed="rId2"/>
          <a:stretch>
            <a:fillRect/>
          </a:stretch>
        </p:blipFill>
        <p:spPr>
          <a:xfrm>
            <a:off x="990600" y="1676400"/>
            <a:ext cx="6735468" cy="4886199"/>
          </a:xfrm>
          <a:prstGeom prst="rect">
            <a:avLst/>
          </a:prstGeom>
        </p:spPr>
      </p:pic>
    </p:spTree>
    <p:extLst>
      <p:ext uri="{BB962C8B-B14F-4D97-AF65-F5344CB8AC3E}">
        <p14:creationId xmlns:p14="http://schemas.microsoft.com/office/powerpoint/2010/main" val="28860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 the Transformations</a:t>
            </a:r>
          </a:p>
        </p:txBody>
      </p:sp>
      <p:pic>
        <p:nvPicPr>
          <p:cNvPr id="4" name="Content Placeholder 3"/>
          <p:cNvPicPr>
            <a:picLocks noGrp="1" noChangeAspect="1"/>
          </p:cNvPicPr>
          <p:nvPr>
            <p:ph idx="1"/>
          </p:nvPr>
        </p:nvPicPr>
        <p:blipFill>
          <a:blip r:embed="rId2"/>
          <a:stretch>
            <a:fillRect/>
          </a:stretch>
        </p:blipFill>
        <p:spPr>
          <a:xfrm>
            <a:off x="114300" y="1752600"/>
            <a:ext cx="8915400" cy="1905000"/>
          </a:xfrm>
          <a:prstGeom prst="rect">
            <a:avLst/>
          </a:prstGeom>
        </p:spPr>
      </p:pic>
    </p:spTree>
    <p:extLst>
      <p:ext uri="{BB962C8B-B14F-4D97-AF65-F5344CB8AC3E}">
        <p14:creationId xmlns:p14="http://schemas.microsoft.com/office/powerpoint/2010/main" val="2296331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Transformation</a:t>
            </a:r>
          </a:p>
        </p:txBody>
      </p:sp>
      <p:pic>
        <p:nvPicPr>
          <p:cNvPr id="4" name="Content Placeholder 3"/>
          <p:cNvPicPr>
            <a:picLocks noGrp="1" noChangeAspect="1"/>
          </p:cNvPicPr>
          <p:nvPr>
            <p:ph idx="1"/>
          </p:nvPr>
        </p:nvPicPr>
        <p:blipFill>
          <a:blip r:embed="rId2"/>
          <a:stretch>
            <a:fillRect/>
          </a:stretch>
        </p:blipFill>
        <p:spPr>
          <a:xfrm>
            <a:off x="304800" y="1600200"/>
            <a:ext cx="4481916" cy="762000"/>
          </a:xfrm>
          <a:prstGeom prst="rect">
            <a:avLst/>
          </a:prstGeom>
        </p:spPr>
      </p:pic>
    </p:spTree>
    <p:extLst>
      <p:ext uri="{BB962C8B-B14F-4D97-AF65-F5344CB8AC3E}">
        <p14:creationId xmlns:p14="http://schemas.microsoft.com/office/powerpoint/2010/main" val="257578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lstStyle/>
          <a:p>
            <a:r>
              <a:rPr lang="en-IN" sz="2800" dirty="0"/>
              <a:t>Let </a:t>
            </a:r>
            <a:r>
              <a:rPr lang="az-Cyrl-AZ" sz="2800" dirty="0"/>
              <a:t>Ф</a:t>
            </a:r>
            <a:r>
              <a:rPr lang="en-IN" sz="2800" dirty="0"/>
              <a:t> be a nonlinear mapping function,</a:t>
            </a:r>
          </a:p>
          <a:p>
            <a:pPr>
              <a:buNone/>
            </a:pPr>
            <a:r>
              <a:rPr lang="en-GB" sz="2800" dirty="0"/>
              <a:t>					Where </a:t>
            </a:r>
          </a:p>
          <a:p>
            <a:pPr>
              <a:buNone/>
            </a:pPr>
            <a:endParaRPr lang="en-GB" sz="2800" dirty="0"/>
          </a:p>
          <a:p>
            <a:r>
              <a:rPr lang="en-GB" sz="2800" dirty="0"/>
              <a:t>With this transformation of data, the hyperplane representing decision boundary can be defined as</a:t>
            </a:r>
          </a:p>
          <a:p>
            <a:endParaRPr lang="en-GB" sz="2800" dirty="0"/>
          </a:p>
          <a:p>
            <a:pPr>
              <a:buNone/>
            </a:pPr>
            <a:endParaRPr lang="en-GB" sz="2800" dirty="0"/>
          </a:p>
          <a:p>
            <a:r>
              <a:rPr lang="en-GB" sz="2800" dirty="0"/>
              <a:t>Using the </a:t>
            </a:r>
            <a:r>
              <a:rPr lang="az-Cyrl-AZ" sz="2800" dirty="0"/>
              <a:t>Ф</a:t>
            </a:r>
            <a:r>
              <a:rPr lang="en-IN" sz="2800" dirty="0"/>
              <a:t>(.) function, the weight becomes</a:t>
            </a:r>
            <a:endParaRPr lang="en-GB" sz="2800" dirty="0"/>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209800"/>
            <a:ext cx="2105025" cy="4953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267200"/>
            <a:ext cx="2265947" cy="457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209800"/>
            <a:ext cx="3009900" cy="381000"/>
          </a:xfrm>
          <a:prstGeom prst="rect">
            <a:avLst/>
          </a:prstGeom>
          <a:noFill/>
        </p:spPr>
      </p:pic>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599" y="5791200"/>
            <a:ext cx="3098651" cy="762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a:t>
            </a:r>
          </a:p>
        </p:txBody>
      </p:sp>
      <p:sp>
        <p:nvSpPr>
          <p:cNvPr id="5" name="Content Placeholder 4"/>
          <p:cNvSpPr>
            <a:spLocks noGrp="1"/>
          </p:cNvSpPr>
          <p:nvPr>
            <p:ph idx="1"/>
          </p:nvPr>
        </p:nvSpPr>
        <p:spPr>
          <a:xfrm>
            <a:off x="457200" y="1600200"/>
            <a:ext cx="8229600" cy="5029200"/>
          </a:xfrm>
        </p:spPr>
        <p:txBody>
          <a:bodyPr/>
          <a:lstStyle/>
          <a:p>
            <a:r>
              <a:rPr lang="en-GB" sz="2800" dirty="0"/>
              <a:t>The decision function becomes</a:t>
            </a:r>
          </a:p>
          <a:p>
            <a:endParaRPr lang="en-GB" sz="2800" dirty="0"/>
          </a:p>
          <a:p>
            <a:endParaRPr lang="en-GB" sz="2800" dirty="0"/>
          </a:p>
          <a:p>
            <a:endParaRPr lang="en-GB" sz="2800" dirty="0"/>
          </a:p>
          <a:p>
            <a:endParaRPr lang="en-GB" sz="2800" dirty="0"/>
          </a:p>
          <a:p>
            <a:r>
              <a:rPr lang="en-GB" sz="2800" dirty="0"/>
              <a:t>And the dual problem can be rewritten as</a:t>
            </a:r>
          </a:p>
          <a:p>
            <a:pPr>
              <a:buNone/>
            </a:pPr>
            <a:endParaRPr lang="en-GB" dirty="0"/>
          </a:p>
          <a:p>
            <a:pPr>
              <a:buNone/>
            </a:pPr>
            <a:endParaRPr lang="en-IN" dirty="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800600"/>
            <a:ext cx="5638800" cy="923312"/>
          </a:xfrm>
          <a:prstGeom prst="rect">
            <a:avLst/>
          </a:prstGeom>
          <a:noFill/>
        </p:spPr>
      </p:pic>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886200" cy="388620"/>
          </a:xfrm>
          <a:prstGeom prst="rect">
            <a:avLst/>
          </a:prstGeom>
          <a:noFill/>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971799"/>
            <a:ext cx="5105400" cy="99181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lstStyle/>
          <a:p>
            <a:r>
              <a:rPr lang="en-GB" sz="2800" dirty="0"/>
              <a:t>feature mapping function always appear as dot products</a:t>
            </a:r>
          </a:p>
          <a:p>
            <a:pPr>
              <a:buNone/>
            </a:pPr>
            <a:endParaRPr lang="en-GB" sz="2800" dirty="0"/>
          </a:p>
          <a:p>
            <a:r>
              <a:rPr lang="en-GB" sz="2800" dirty="0"/>
              <a:t>computing it in high or even infinite dimensional space</a:t>
            </a:r>
          </a:p>
          <a:p>
            <a:pPr lvl="2"/>
            <a:r>
              <a:rPr lang="en-GB" dirty="0"/>
              <a:t>Complex</a:t>
            </a:r>
          </a:p>
          <a:p>
            <a:pPr lvl="2"/>
            <a:r>
              <a:rPr lang="en-GB" dirty="0"/>
              <a:t>Costly</a:t>
            </a:r>
          </a:p>
          <a:p>
            <a:pPr lvl="2"/>
            <a:r>
              <a:rPr lang="en-GB" dirty="0"/>
              <a:t>Suffer from curse of dimensionality</a:t>
            </a:r>
          </a:p>
          <a:p>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362200"/>
            <a:ext cx="1676400" cy="40464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fontScale="92500" lnSpcReduction="20000"/>
          </a:bodyPr>
          <a:lstStyle/>
          <a:p>
            <a:r>
              <a:rPr lang="en-IN" dirty="0"/>
              <a:t>E.g. let’s consider the cost function</a:t>
            </a:r>
          </a:p>
          <a:p>
            <a:endParaRPr lang="en-IN" dirty="0"/>
          </a:p>
          <a:p>
            <a:endParaRPr lang="en-IN" dirty="0"/>
          </a:p>
          <a:p>
            <a:r>
              <a:rPr lang="en-IN" dirty="0"/>
              <a:t>Where </a:t>
            </a:r>
          </a:p>
          <a:p>
            <a:r>
              <a:rPr lang="en-IN" dirty="0"/>
              <a:t>Assume that</a:t>
            </a:r>
          </a:p>
          <a:p>
            <a:endParaRPr lang="en-IN" dirty="0"/>
          </a:p>
          <a:p>
            <a:r>
              <a:rPr lang="en-GB" dirty="0"/>
              <a:t>The above objective function requires</a:t>
            </a:r>
            <a:endParaRPr lang="en-IN" dirty="0"/>
          </a:p>
          <a:p>
            <a:pPr lvl="2"/>
            <a:r>
              <a:rPr lang="en-US" dirty="0"/>
              <a:t> </a:t>
            </a:r>
            <a:r>
              <a:rPr lang="en-GB" dirty="0"/>
              <a:t>n</a:t>
            </a:r>
            <a:r>
              <a:rPr lang="en-GB" baseline="30000" dirty="0"/>
              <a:t>2</a:t>
            </a:r>
            <a:r>
              <a:rPr lang="en-GB" dirty="0"/>
              <a:t>/2 </a:t>
            </a:r>
            <a:r>
              <a:rPr lang="en-US" dirty="0"/>
              <a:t>dot products to compute all </a:t>
            </a:r>
            <a:r>
              <a:rPr lang="en-GB" dirty="0"/>
              <a:t>.</a:t>
            </a:r>
            <a:endParaRPr lang="en-IN" dirty="0"/>
          </a:p>
          <a:p>
            <a:pPr lvl="2"/>
            <a:r>
              <a:rPr lang="en-US" dirty="0"/>
              <a:t>Each dot product requires </a:t>
            </a:r>
            <a:r>
              <a:rPr lang="en-GB" dirty="0"/>
              <a:t>d</a:t>
            </a:r>
            <a:r>
              <a:rPr lang="en-GB" baseline="30000" dirty="0"/>
              <a:t>2</a:t>
            </a:r>
            <a:r>
              <a:rPr lang="en-GB" dirty="0"/>
              <a:t>/2</a:t>
            </a:r>
            <a:r>
              <a:rPr lang="en-US" dirty="0"/>
              <a:t>  additions and multiplications.</a:t>
            </a:r>
            <a:endParaRPr lang="en-IN" dirty="0"/>
          </a:p>
          <a:p>
            <a:pPr lvl="2"/>
            <a:r>
              <a:rPr lang="en-US" dirty="0"/>
              <a:t>The whole thing requires  </a:t>
            </a:r>
            <a:r>
              <a:rPr lang="en-GB" dirty="0"/>
              <a:t>n</a:t>
            </a:r>
            <a:r>
              <a:rPr lang="en-GB" baseline="30000" dirty="0"/>
              <a:t>2</a:t>
            </a:r>
            <a:r>
              <a:rPr lang="en-GB" dirty="0"/>
              <a:t>d</a:t>
            </a:r>
            <a:r>
              <a:rPr lang="en-GB" baseline="30000" dirty="0"/>
              <a:t>2 </a:t>
            </a:r>
            <a:r>
              <a:rPr lang="en-GB" dirty="0"/>
              <a:t>/2 </a:t>
            </a:r>
            <a:r>
              <a:rPr lang="en-US" dirty="0"/>
              <a:t>operations....</a:t>
            </a:r>
            <a:endParaRPr lang="en-IN" dirty="0"/>
          </a:p>
          <a:p>
            <a:endParaRPr lang="en-IN"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057400"/>
            <a:ext cx="4038600" cy="810615"/>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971800"/>
            <a:ext cx="2590800" cy="406021"/>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733800"/>
            <a:ext cx="2197769" cy="49711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fontScale="85000" lnSpcReduction="20000"/>
          </a:bodyPr>
          <a:lstStyle/>
          <a:p>
            <a:r>
              <a:rPr lang="en-GB" dirty="0"/>
              <a:t>Consider the two points   </a:t>
            </a:r>
          </a:p>
          <a:p>
            <a:r>
              <a:rPr lang="en-GB" dirty="0"/>
              <a:t>Let </a:t>
            </a:r>
          </a:p>
          <a:p>
            <a:r>
              <a:rPr lang="en-IN" dirty="0"/>
              <a:t>Here,</a:t>
            </a:r>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1600200"/>
            <a:ext cx="3429000" cy="275422"/>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57400"/>
            <a:ext cx="4724400" cy="351518"/>
          </a:xfrm>
          <a:prstGeom prst="rect">
            <a:avLst/>
          </a:prstGeom>
          <a:noFill/>
        </p:spPr>
      </p:pic>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14600"/>
            <a:ext cx="1438776" cy="333375"/>
          </a:xfrm>
          <a:prstGeom prst="rect">
            <a:avLst/>
          </a:prstGeom>
          <a:noFill/>
        </p:spPr>
      </p:pic>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2971800"/>
            <a:ext cx="4648200" cy="1921853"/>
          </a:xfrm>
          <a:prstGeom prst="rect">
            <a:avLst/>
          </a:prstGeom>
          <a:noFill/>
        </p:spPr>
      </p:pic>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47800" y="5334000"/>
            <a:ext cx="7048524" cy="381000"/>
          </a:xfrm>
          <a:prstGeom prst="rect">
            <a:avLst/>
          </a:prstGeom>
          <a:noFill/>
        </p:spPr>
      </p:pic>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80"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6096000"/>
            <a:ext cx="6456947" cy="381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(Separable Case)</a:t>
            </a:r>
          </a:p>
        </p:txBody>
      </p:sp>
      <p:sp>
        <p:nvSpPr>
          <p:cNvPr id="3" name="Content Placeholder 2"/>
          <p:cNvSpPr>
            <a:spLocks noGrp="1"/>
          </p:cNvSpPr>
          <p:nvPr>
            <p:ph idx="1"/>
          </p:nvPr>
        </p:nvSpPr>
        <p:spPr>
          <a:xfrm>
            <a:off x="304800" y="1295400"/>
            <a:ext cx="8610600" cy="5105400"/>
          </a:xfrm>
        </p:spPr>
        <p:txBody>
          <a:bodyPr>
            <a:normAutofit/>
          </a:bodyPr>
          <a:lstStyle/>
          <a:p>
            <a:r>
              <a:rPr lang="en-GB" sz="2800" dirty="0"/>
              <a:t>Let the Data set D be given as </a:t>
            </a:r>
            <a:r>
              <a:rPr lang="en-GB" sz="2800" i="1" dirty="0"/>
              <a:t>{x</a:t>
            </a:r>
            <a:r>
              <a:rPr lang="en-GB" sz="2800" i="1" baseline="-25000" dirty="0"/>
              <a:t>i</a:t>
            </a:r>
            <a:r>
              <a:rPr lang="en-GB" sz="2800" i="1" dirty="0"/>
              <a:t>, y</a:t>
            </a:r>
            <a:r>
              <a:rPr lang="en-GB" sz="2800" i="1" baseline="-25000" dirty="0"/>
              <a:t>i</a:t>
            </a:r>
            <a:r>
              <a:rPr lang="en-GB" sz="2800" i="1" dirty="0"/>
              <a:t>}</a:t>
            </a:r>
            <a:r>
              <a:rPr lang="en-GB" sz="2800" dirty="0"/>
              <a:t>  , where </a:t>
            </a:r>
            <a:r>
              <a:rPr lang="en-GB" sz="2800" i="1" dirty="0"/>
              <a:t>x</a:t>
            </a:r>
            <a:r>
              <a:rPr lang="en-GB" sz="2800" i="1" baseline="-25000" dirty="0"/>
              <a:t>i </a:t>
            </a:r>
            <a:r>
              <a:rPr lang="en-GB" sz="2800" dirty="0"/>
              <a:t>=1,2,.....,l (i.e. no. of samples or training tuples) and </a:t>
            </a:r>
            <a:r>
              <a:rPr lang="en-GB" sz="2800" i="1" dirty="0"/>
              <a:t>y</a:t>
            </a:r>
            <a:r>
              <a:rPr lang="en-GB" sz="2800" i="1" baseline="-25000" dirty="0"/>
              <a:t>i</a:t>
            </a:r>
            <a:r>
              <a:rPr lang="en-GB" sz="2800" dirty="0"/>
              <a:t>  {-1,1} and </a:t>
            </a:r>
            <a:r>
              <a:rPr lang="en-GB" sz="2800" i="1" dirty="0"/>
              <a:t>x</a:t>
            </a:r>
            <a:r>
              <a:rPr lang="en-GB" sz="2800" i="1" baseline="-25000" dirty="0"/>
              <a:t>i</a:t>
            </a:r>
            <a:r>
              <a:rPr lang="en-GB" sz="2800" i="1" dirty="0"/>
              <a:t> </a:t>
            </a:r>
            <a:r>
              <a:rPr lang="el-GR" sz="2800" i="1" dirty="0"/>
              <a:t>ϵ</a:t>
            </a:r>
            <a:r>
              <a:rPr lang="en-GB" sz="2800" dirty="0"/>
              <a:t>R</a:t>
            </a:r>
            <a:r>
              <a:rPr lang="en-GB" sz="2800" baseline="30000" dirty="0"/>
              <a:t>d</a:t>
            </a:r>
            <a:r>
              <a:rPr lang="en-GB" sz="2800" dirty="0"/>
              <a:t> .</a:t>
            </a:r>
          </a:p>
          <a:p>
            <a:endParaRPr lang="en-GB" sz="2800" dirty="0"/>
          </a:p>
          <a:p>
            <a:endParaRPr lang="en-GB" sz="2800" dirty="0"/>
          </a:p>
          <a:p>
            <a:endParaRPr lang="en-GB" sz="2800" dirty="0"/>
          </a:p>
          <a:p>
            <a:endParaRPr lang="en-GB" sz="2800" dirty="0"/>
          </a:p>
          <a:p>
            <a:endParaRPr lang="en-GB" sz="2800" dirty="0"/>
          </a:p>
          <a:p>
            <a:r>
              <a:rPr lang="en-GB" sz="2800" dirty="0"/>
              <a:t>the separating hyper plane satisfy the equation:</a:t>
            </a:r>
            <a:endParaRPr lang="en-IN" sz="2800" dirty="0"/>
          </a:p>
          <a:p>
            <a:endParaRPr lang="en-IN" dirty="0"/>
          </a:p>
          <a:p>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p:cNvPicPr/>
          <p:nvPr/>
        </p:nvPicPr>
        <p:blipFill>
          <a:blip r:embed="rId2" cstate="print"/>
          <a:srcRect/>
          <a:stretch>
            <a:fillRect/>
          </a:stretch>
        </p:blipFill>
        <p:spPr bwMode="auto">
          <a:xfrm>
            <a:off x="3505200" y="2743200"/>
            <a:ext cx="2667000" cy="2214245"/>
          </a:xfrm>
          <a:prstGeom prst="rect">
            <a:avLst/>
          </a:prstGeom>
          <a:noFill/>
          <a:ln w="9525">
            <a:noFill/>
            <a:miter lim="800000"/>
            <a:headEnd/>
            <a:tailEnd/>
          </a:ln>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7999" y="5943600"/>
            <a:ext cx="3003885" cy="53340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2895600" y="2590800"/>
            <a:ext cx="3171825" cy="2619375"/>
          </a:xfrm>
          <a:prstGeom prst="rect">
            <a:avLst/>
          </a:prstGeom>
          <a:noFill/>
          <a:ln w="9525">
            <a:noFill/>
            <a:miter lim="800000"/>
            <a:headEnd/>
            <a:tailEnd/>
          </a:ln>
        </p:spPr>
      </p:pic>
      <p:sp>
        <p:nvSpPr>
          <p:cNvPr id="9" name="TextBox 8"/>
          <p:cNvSpPr txBox="1"/>
          <p:nvPr/>
        </p:nvSpPr>
        <p:spPr>
          <a:xfrm>
            <a:off x="3581400" y="4114800"/>
            <a:ext cx="45719" cy="369332"/>
          </a:xfrm>
          <a:prstGeom prst="rect">
            <a:avLst/>
          </a:prstGeom>
          <a:noFill/>
        </p:spPr>
        <p:txBody>
          <a:bodyPr wrap="square" rtlCol="0">
            <a:spAutoFit/>
          </a:bodyPr>
          <a:lstStyle/>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SVM(Cont…)</a:t>
            </a:r>
          </a:p>
        </p:txBody>
      </p:sp>
      <p:sp>
        <p:nvSpPr>
          <p:cNvPr id="3" name="Content Placeholder 2"/>
          <p:cNvSpPr>
            <a:spLocks noGrp="1"/>
          </p:cNvSpPr>
          <p:nvPr>
            <p:ph idx="1"/>
          </p:nvPr>
        </p:nvSpPr>
        <p:spPr/>
        <p:txBody>
          <a:bodyPr>
            <a:normAutofit lnSpcReduction="10000"/>
          </a:bodyPr>
          <a:lstStyle/>
          <a:p>
            <a:r>
              <a:rPr lang="en-GB" dirty="0"/>
              <a:t>Instead of this if we consider,</a:t>
            </a:r>
          </a:p>
          <a:p>
            <a:endParaRPr lang="en-GB" dirty="0"/>
          </a:p>
          <a:p>
            <a:endParaRPr lang="en-GB" dirty="0"/>
          </a:p>
          <a:p>
            <a:endParaRPr lang="en-GB" dirty="0"/>
          </a:p>
          <a:p>
            <a:r>
              <a:rPr lang="en-GB" dirty="0"/>
              <a:t>In this case, if  </a:t>
            </a:r>
          </a:p>
          <a:p>
            <a:pPr lvl="2"/>
            <a:r>
              <a:rPr lang="en-US" dirty="0"/>
              <a:t> </a:t>
            </a:r>
            <a:r>
              <a:rPr lang="en-GB" dirty="0"/>
              <a:t>n</a:t>
            </a:r>
            <a:r>
              <a:rPr lang="en-GB" baseline="30000" dirty="0"/>
              <a:t>2</a:t>
            </a:r>
            <a:r>
              <a:rPr lang="en-GB" dirty="0"/>
              <a:t>/2 </a:t>
            </a:r>
            <a:r>
              <a:rPr lang="en-US" dirty="0"/>
              <a:t> dot products to compute all </a:t>
            </a:r>
            <a:r>
              <a:rPr lang="en-GB" dirty="0"/>
              <a:t>.</a:t>
            </a:r>
            <a:endParaRPr lang="en-IN" dirty="0"/>
          </a:p>
          <a:p>
            <a:pPr lvl="2"/>
            <a:r>
              <a:rPr lang="en-US" dirty="0"/>
              <a:t>Each dot product requires only (d+1) additions and multiplications.</a:t>
            </a:r>
            <a:endParaRPr lang="en-IN" dirty="0"/>
          </a:p>
          <a:p>
            <a:pPr lvl="2"/>
            <a:r>
              <a:rPr lang="en-US" dirty="0"/>
              <a:t>The whole thing requires  d</a:t>
            </a:r>
            <a:r>
              <a:rPr lang="en-GB" dirty="0"/>
              <a:t>n</a:t>
            </a:r>
            <a:r>
              <a:rPr lang="en-GB" baseline="30000" dirty="0"/>
              <a:t>2</a:t>
            </a:r>
            <a:r>
              <a:rPr lang="en-GB" dirty="0"/>
              <a:t>/2 </a:t>
            </a:r>
            <a:r>
              <a:rPr lang="en-US" dirty="0"/>
              <a:t>operations....</a:t>
            </a:r>
            <a:endParaRPr lang="en-IN" dirty="0"/>
          </a:p>
          <a:p>
            <a:endParaRPr lang="en-IN" dirty="0"/>
          </a:p>
          <a:p>
            <a:endParaRPr lang="en-IN" dirty="0"/>
          </a:p>
          <a:p>
            <a:endParaRPr lang="en-IN" dirty="0"/>
          </a:p>
        </p:txBody>
      </p:sp>
      <p:sp>
        <p:nvSpPr>
          <p:cNvPr id="63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209800"/>
            <a:ext cx="4973053" cy="304800"/>
          </a:xfrm>
          <a:prstGeom prst="rect">
            <a:avLst/>
          </a:prstGeom>
          <a:noFill/>
        </p:spPr>
      </p:pic>
      <p:sp>
        <p:nvSpPr>
          <p:cNvPr id="63491"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743200"/>
            <a:ext cx="5666871" cy="326275"/>
          </a:xfrm>
          <a:prstGeom prst="rect">
            <a:avLst/>
          </a:prstGeom>
          <a:noFill/>
        </p:spPr>
      </p:pic>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276600"/>
            <a:ext cx="2145632" cy="381000"/>
          </a:xfrm>
          <a:prstGeom prst="rect">
            <a:avLst/>
          </a:prstGeom>
          <a:noFill/>
        </p:spPr>
      </p:pic>
      <p:sp>
        <p:nvSpPr>
          <p:cNvPr id="634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3886200"/>
            <a:ext cx="2667000" cy="340088"/>
          </a:xfrm>
          <a:prstGeom prst="rect">
            <a:avLst/>
          </a:prstGeom>
          <a:noFill/>
        </p:spPr>
      </p:pic>
      <p:sp>
        <p:nvSpPr>
          <p:cNvPr id="63498"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Kernel Functions</a:t>
            </a:r>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IN" sz="3400" dirty="0"/>
              <a:t>SVM learning requires only on the dot product </a:t>
            </a:r>
            <a:r>
              <a:rPr lang="en-GB" sz="3400" i="1" dirty="0"/>
              <a:t>Φ(x</a:t>
            </a:r>
            <a:r>
              <a:rPr lang="en-GB" sz="3400" i="1" baseline="-25000" dirty="0"/>
              <a:t>i</a:t>
            </a:r>
            <a:r>
              <a:rPr lang="en-GB" sz="3400" i="1" dirty="0"/>
              <a:t>). Φ(x</a:t>
            </a:r>
            <a:r>
              <a:rPr lang="en-GB" sz="3400" i="1" baseline="-25000" dirty="0"/>
              <a:t>j</a:t>
            </a:r>
            <a:r>
              <a:rPr lang="en-GB" sz="3400" i="1" dirty="0"/>
              <a:t>)</a:t>
            </a:r>
            <a:endParaRPr lang="en-IN" sz="3400" dirty="0"/>
          </a:p>
          <a:p>
            <a:pPr>
              <a:buNone/>
            </a:pPr>
            <a:r>
              <a:rPr lang="en-IN" sz="3400" dirty="0"/>
              <a:t>	between training examples as opposed to the individual </a:t>
            </a:r>
            <a:r>
              <a:rPr lang="en-GB" sz="3400" i="1" dirty="0"/>
              <a:t>Φ(x</a:t>
            </a:r>
            <a:r>
              <a:rPr lang="en-GB" sz="3400" i="1" baseline="-25000" dirty="0"/>
              <a:t>i</a:t>
            </a:r>
            <a:r>
              <a:rPr lang="en-GB" sz="3400" i="1" dirty="0"/>
              <a:t>)</a:t>
            </a:r>
          </a:p>
          <a:p>
            <a:pPr>
              <a:buNone/>
            </a:pPr>
            <a:endParaRPr lang="en-IN" sz="3400" dirty="0"/>
          </a:p>
          <a:p>
            <a:r>
              <a:rPr lang="en-IN" sz="3400" dirty="0"/>
              <a:t> application of an SVM to a novel feature vector x depends only on the dot product </a:t>
            </a:r>
            <a:r>
              <a:rPr lang="en-GB" sz="3400" i="1" dirty="0"/>
              <a:t>Φ(x</a:t>
            </a:r>
            <a:r>
              <a:rPr lang="en-GB" sz="3400" i="1" baseline="-25000" dirty="0"/>
              <a:t>i</a:t>
            </a:r>
            <a:r>
              <a:rPr lang="en-GB" sz="3400" i="1" dirty="0"/>
              <a:t>). Φ(x)</a:t>
            </a:r>
            <a:r>
              <a:rPr lang="en-IN" sz="3400" dirty="0"/>
              <a:t> between x and the support vectors</a:t>
            </a:r>
          </a:p>
          <a:p>
            <a:pPr>
              <a:buNone/>
            </a:pPr>
            <a:endParaRPr lang="en-IN" sz="3400" dirty="0"/>
          </a:p>
          <a:p>
            <a:pPr>
              <a:buNone/>
            </a:pPr>
            <a:r>
              <a:rPr lang="en-IN" sz="3400" dirty="0"/>
              <a:t>    Therefore, operations in high dimensional space do not have to be performed explicitly if we find a function                 such that</a:t>
            </a:r>
          </a:p>
          <a:p>
            <a:pPr>
              <a:buNone/>
            </a:pPr>
            <a:endParaRPr lang="en-IN" dirty="0"/>
          </a:p>
          <a:p>
            <a:pPr>
              <a:buNone/>
            </a:pPr>
            <a:r>
              <a:rPr lang="en-IN" dirty="0"/>
              <a:t>		</a:t>
            </a:r>
          </a:p>
          <a:p>
            <a:pPr>
              <a:buNone/>
            </a:pPr>
            <a:endParaRPr lang="en-IN" dirty="0"/>
          </a:p>
          <a:p>
            <a:r>
              <a:rPr lang="en-IN" sz="3400" dirty="0"/>
              <a:t>Here,              Is called a kernel function in SVM terminology.</a:t>
            </a: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867400"/>
            <a:ext cx="762000" cy="270387"/>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9"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4953000"/>
            <a:ext cx="3124200" cy="404308"/>
          </a:xfrm>
          <a:prstGeom prst="rect">
            <a:avLst/>
          </a:prstGeom>
          <a:noFill/>
        </p:spPr>
      </p:pic>
      <p:pic>
        <p:nvPicPr>
          <p:cNvPr id="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4114800"/>
            <a:ext cx="990600" cy="35150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Functions (cont…)</a:t>
            </a:r>
          </a:p>
        </p:txBody>
      </p:sp>
      <p:sp>
        <p:nvSpPr>
          <p:cNvPr id="3" name="Content Placeholder 2"/>
          <p:cNvSpPr>
            <a:spLocks noGrp="1"/>
          </p:cNvSpPr>
          <p:nvPr>
            <p:ph idx="1"/>
          </p:nvPr>
        </p:nvSpPr>
        <p:spPr>
          <a:xfrm>
            <a:off x="304800" y="1219200"/>
            <a:ext cx="8229600" cy="5334000"/>
          </a:xfrm>
        </p:spPr>
        <p:txBody>
          <a:bodyPr>
            <a:normAutofit fontScale="77500" lnSpcReduction="20000"/>
          </a:bodyPr>
          <a:lstStyle/>
          <a:p>
            <a:r>
              <a:rPr lang="en-IN" dirty="0"/>
              <a:t>Kernel function allows to calculate the dot product of (</a:t>
            </a:r>
            <a:r>
              <a:rPr lang="en-GB" i="1" dirty="0"/>
              <a:t>Φ(x</a:t>
            </a:r>
            <a:r>
              <a:rPr lang="en-GB" i="1" baseline="-25000" dirty="0"/>
              <a:t>i</a:t>
            </a:r>
            <a:r>
              <a:rPr lang="en-GB" i="1" dirty="0"/>
              <a:t>), Φ(x</a:t>
            </a:r>
            <a:r>
              <a:rPr lang="en-GB" i="1" baseline="-25000" dirty="0"/>
              <a:t>j</a:t>
            </a:r>
            <a:r>
              <a:rPr lang="en-GB" i="1" dirty="0"/>
              <a:t>)) </a:t>
            </a:r>
            <a:r>
              <a:rPr lang="en-GB" dirty="0"/>
              <a:t>without explicitly applying function  to input vector.</a:t>
            </a:r>
          </a:p>
          <a:p>
            <a:pPr>
              <a:buNone/>
            </a:pPr>
            <a:endParaRPr lang="en-GB" dirty="0"/>
          </a:p>
          <a:p>
            <a:r>
              <a:rPr lang="en-GB" dirty="0"/>
              <a:t>The dual problem is now defined using the kernel function as:</a:t>
            </a:r>
          </a:p>
          <a:p>
            <a:endParaRPr lang="en-GB" dirty="0"/>
          </a:p>
          <a:p>
            <a:endParaRPr lang="en-GB" dirty="0"/>
          </a:p>
          <a:p>
            <a:r>
              <a:rPr lang="en-GB" dirty="0"/>
              <a:t>Subject to	</a:t>
            </a:r>
          </a:p>
          <a:p>
            <a:pPr>
              <a:buNone/>
            </a:pPr>
            <a:r>
              <a:rPr lang="en-GB" dirty="0"/>
              <a:t>					and</a:t>
            </a:r>
          </a:p>
          <a:p>
            <a:pPr>
              <a:buNone/>
            </a:pPr>
            <a:endParaRPr lang="en-GB" dirty="0"/>
          </a:p>
          <a:p>
            <a:r>
              <a:rPr lang="en-IN" dirty="0"/>
              <a:t>The classification function becomes</a:t>
            </a:r>
          </a:p>
          <a:p>
            <a:pPr>
              <a:buNone/>
            </a:pPr>
            <a:endParaRPr lang="en-GB" dirty="0"/>
          </a:p>
          <a:p>
            <a:pPr>
              <a:buNone/>
            </a:pPr>
            <a:r>
              <a:rPr lang="en-GB" dirty="0"/>
              <a:t> </a:t>
            </a:r>
          </a:p>
          <a:p>
            <a:endParaRPr lang="en-GB" dirty="0"/>
          </a:p>
          <a:p>
            <a:endParaRPr lang="en-GB" dirty="0"/>
          </a:p>
          <a:p>
            <a:endParaRPr lang="en-GB" dirty="0"/>
          </a:p>
          <a:p>
            <a:endParaRPr lang="en-IN"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90800" y="3352800"/>
            <a:ext cx="4267200" cy="690367"/>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4495800"/>
            <a:ext cx="1295400" cy="853068"/>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331495" cy="3048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252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5791199"/>
            <a:ext cx="3810000" cy="87548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 Functions</a:t>
            </a:r>
          </a:p>
        </p:txBody>
      </p:sp>
      <p:sp>
        <p:nvSpPr>
          <p:cNvPr id="3" name="Content Placeholder 2"/>
          <p:cNvSpPr>
            <a:spLocks noGrp="1"/>
          </p:cNvSpPr>
          <p:nvPr>
            <p:ph idx="1"/>
          </p:nvPr>
        </p:nvSpPr>
        <p:spPr/>
        <p:txBody>
          <a:bodyPr/>
          <a:lstStyle/>
          <a:p>
            <a:r>
              <a:rPr lang="en-GB" sz="2800" dirty="0"/>
              <a:t>A kernel function K is valid if there is some feature mapping </a:t>
            </a:r>
            <a:r>
              <a:rPr lang="en-GB" sz="2800" i="1" dirty="0"/>
              <a:t>Φ</a:t>
            </a:r>
            <a:r>
              <a:rPr lang="en-GB" sz="2800" dirty="0"/>
              <a:t>, such that</a:t>
            </a:r>
          </a:p>
          <a:p>
            <a:endParaRPr lang="en-IN" sz="2800" dirty="0"/>
          </a:p>
          <a:p>
            <a:endParaRPr lang="en-IN" sz="2800" dirty="0"/>
          </a:p>
          <a:p>
            <a:r>
              <a:rPr lang="en-IN" sz="2800" dirty="0"/>
              <a:t>Mercer’s theorem </a:t>
            </a:r>
            <a:r>
              <a:rPr lang="en-GB" sz="2800" dirty="0"/>
              <a:t>proves that a kernel function is valid, if and only if the following condition is satisfied, for any function </a:t>
            </a:r>
            <a:r>
              <a:rPr lang="en-GB" sz="2800" i="1" dirty="0"/>
              <a:t>g(x)</a:t>
            </a:r>
          </a:p>
          <a:p>
            <a:pPr>
              <a:buNone/>
            </a:pPr>
            <a:endParaRPr lang="en-IN" i="1"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2743200"/>
            <a:ext cx="3917785" cy="480244"/>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5334000"/>
            <a:ext cx="6557319" cy="609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Validity of Kernel</a:t>
            </a:r>
          </a:p>
        </p:txBody>
      </p:sp>
      <p:sp>
        <p:nvSpPr>
          <p:cNvPr id="3" name="Content Placeholder 2"/>
          <p:cNvSpPr>
            <a:spLocks noGrp="1"/>
          </p:cNvSpPr>
          <p:nvPr>
            <p:ph idx="1"/>
          </p:nvPr>
        </p:nvSpPr>
        <p:spPr/>
        <p:txBody>
          <a:bodyPr>
            <a:normAutofit fontScale="92500" lnSpcReduction="20000"/>
          </a:bodyPr>
          <a:lstStyle/>
          <a:p>
            <a:r>
              <a:rPr lang="en-GB" sz="3000" dirty="0"/>
              <a:t>If K is a valid kernel, then the corresponding kernel matrix is</a:t>
            </a:r>
          </a:p>
          <a:p>
            <a:pPr>
              <a:buNone/>
            </a:pPr>
            <a:endParaRPr lang="en-GB" dirty="0"/>
          </a:p>
          <a:p>
            <a:pPr lvl="2"/>
            <a:r>
              <a:rPr lang="en-GB" dirty="0"/>
              <a:t>Symmetric</a:t>
            </a:r>
          </a:p>
          <a:p>
            <a:pPr lvl="2"/>
            <a:endParaRPr lang="en-GB" dirty="0"/>
          </a:p>
          <a:p>
            <a:pPr lvl="2"/>
            <a:endParaRPr lang="en-US" dirty="0"/>
          </a:p>
          <a:p>
            <a:pPr lvl="2"/>
            <a:endParaRPr lang="en-US" dirty="0"/>
          </a:p>
          <a:p>
            <a:pPr lvl="2"/>
            <a:r>
              <a:rPr lang="en-US" dirty="0"/>
              <a:t>Positive (Semi-) definite, i.e. for any vector</a:t>
            </a:r>
          </a:p>
          <a:p>
            <a:pPr lvl="2"/>
            <a:endParaRPr lang="en-US" dirty="0"/>
          </a:p>
          <a:p>
            <a:pPr lvl="2"/>
            <a:endParaRPr lang="en-US" dirty="0"/>
          </a:p>
          <a:p>
            <a:pPr lvl="2"/>
            <a:endParaRPr lang="en-US" dirty="0"/>
          </a:p>
          <a:p>
            <a:pPr lvl="2">
              <a:buNone/>
            </a:pPr>
            <a:r>
              <a:rPr lang="en-US" dirty="0"/>
              <a:t> </a:t>
            </a:r>
            <a:endParaRPr lang="en-IN" dirty="0"/>
          </a:p>
          <a:p>
            <a:pPr lvl="2"/>
            <a:endParaRPr lang="en-GB" dirty="0"/>
          </a:p>
          <a:p>
            <a:pPr lvl="2"/>
            <a:endParaRPr lang="en-GB" dirty="0"/>
          </a:p>
          <a:p>
            <a:pPr lvl="2"/>
            <a:endParaRPr lang="en-GB" dirty="0"/>
          </a:p>
          <a:p>
            <a:pPr lvl="1"/>
            <a:endParaRPr lang="en-IN"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3429000"/>
            <a:ext cx="6509086" cy="353350"/>
          </a:xfrm>
          <a:prstGeom prst="rect">
            <a:avLst/>
          </a:prstGeom>
          <a:noFill/>
        </p:spPr>
      </p:pic>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75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53400" y="3429000"/>
            <a:ext cx="762000" cy="364435"/>
          </a:xfrm>
          <a:prstGeom prst="rect">
            <a:avLst/>
          </a:prstGeom>
          <a:noFill/>
        </p:spPr>
      </p:pic>
      <p:sp>
        <p:nvSpPr>
          <p:cNvPr id="67589" name="Rectangle 5"/>
          <p:cNvSpPr>
            <a:spLocks noChangeArrowheads="1"/>
          </p:cNvSpPr>
          <p:nvPr/>
        </p:nvSpPr>
        <p:spPr bwMode="auto">
          <a:xfrm>
            <a:off x="1371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9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495800"/>
            <a:ext cx="4191000" cy="102041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well known Kernels</a:t>
            </a:r>
          </a:p>
        </p:txBody>
      </p:sp>
      <p:sp>
        <p:nvSpPr>
          <p:cNvPr id="3" name="Content Placeholder 2"/>
          <p:cNvSpPr>
            <a:spLocks noGrp="1"/>
          </p:cNvSpPr>
          <p:nvPr>
            <p:ph sz="half" idx="1"/>
          </p:nvPr>
        </p:nvSpPr>
        <p:spPr/>
        <p:txBody>
          <a:bodyPr/>
          <a:lstStyle/>
          <a:p>
            <a:r>
              <a:rPr lang="en-GB" dirty="0"/>
              <a:t>Linear Kernel	</a:t>
            </a:r>
          </a:p>
          <a:p>
            <a:r>
              <a:rPr lang="en-GB" dirty="0"/>
              <a:t>Polynomial Kernel</a:t>
            </a:r>
          </a:p>
          <a:p>
            <a:r>
              <a:rPr lang="en-GB" dirty="0"/>
              <a:t>Radial Basis Function (RBF) Kernel</a:t>
            </a:r>
          </a:p>
          <a:p>
            <a:r>
              <a:rPr lang="en-GB" dirty="0"/>
              <a:t>Sigmoid Kernel</a:t>
            </a:r>
          </a:p>
          <a:p>
            <a:pPr marL="342900" lvl="2" indent="-342900"/>
            <a:r>
              <a:rPr lang="en-US" sz="2800" dirty="0">
                <a:solidFill>
                  <a:schemeClr val="tx1"/>
                </a:solidFill>
                <a:latin typeface="Cambria" pitchFamily="18" charset="0"/>
              </a:rPr>
              <a:t>Convex combinations of Kernels</a:t>
            </a:r>
          </a:p>
          <a:p>
            <a:pPr marL="342900" lvl="2" indent="-342900"/>
            <a:r>
              <a:rPr lang="en-US" sz="2800" dirty="0">
                <a:solidFill>
                  <a:schemeClr val="tx1"/>
                </a:solidFill>
                <a:latin typeface="Cambria" pitchFamily="18" charset="0"/>
              </a:rPr>
              <a:t>Normalization Kernel</a:t>
            </a:r>
            <a:endParaRPr lang="en-IN" sz="2800" dirty="0">
              <a:solidFill>
                <a:schemeClr val="tx1"/>
              </a:solidFill>
              <a:latin typeface="Cambria" pitchFamily="18" charset="0"/>
            </a:endParaRPr>
          </a:p>
          <a:p>
            <a:pPr marL="342900" lvl="2" indent="-342900"/>
            <a:endParaRPr lang="en-IN" sz="2000" dirty="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05400" y="1676400"/>
            <a:ext cx="2057400" cy="34032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2209799"/>
            <a:ext cx="2362200" cy="355013"/>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819400"/>
            <a:ext cx="2946400" cy="45720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199" y="3581400"/>
            <a:ext cx="2753591" cy="3619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267200"/>
            <a:ext cx="3338945" cy="38100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29199" y="4953000"/>
            <a:ext cx="2776539" cy="838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Advantages of SVM</a:t>
            </a:r>
            <a:br>
              <a:rPr lang="en-IN" dirty="0"/>
            </a:br>
            <a:endParaRPr lang="en-IN" dirty="0"/>
          </a:p>
        </p:txBody>
      </p:sp>
      <p:sp>
        <p:nvSpPr>
          <p:cNvPr id="6" name="Content Placeholder 5"/>
          <p:cNvSpPr>
            <a:spLocks noGrp="1"/>
          </p:cNvSpPr>
          <p:nvPr>
            <p:ph idx="1"/>
          </p:nvPr>
        </p:nvSpPr>
        <p:spPr>
          <a:xfrm>
            <a:off x="457200" y="1600200"/>
            <a:ext cx="8229600" cy="4648200"/>
          </a:xfrm>
        </p:spPr>
        <p:txBody>
          <a:bodyPr>
            <a:normAutofit fontScale="77500" lnSpcReduction="20000"/>
          </a:bodyPr>
          <a:lstStyle/>
          <a:p>
            <a:pPr lvl="0"/>
            <a:r>
              <a:rPr lang="en-US" dirty="0"/>
              <a:t>The complexity of learned classifier is characterized by the number of support vectors rather than the dimension of data. Hence, SVM is less prone to overfitting compared to other classification methods.</a:t>
            </a:r>
          </a:p>
          <a:p>
            <a:pPr lvl="0"/>
            <a:endParaRPr lang="en-IN" dirty="0"/>
          </a:p>
          <a:p>
            <a:pPr lvl="0"/>
            <a:r>
              <a:rPr lang="en-US" dirty="0"/>
              <a:t>The number of SVs found can be used to compute an upper bound on the expected rate of the SVM classifier, which is independent of data dimensionality.</a:t>
            </a:r>
          </a:p>
          <a:p>
            <a:pPr lvl="0"/>
            <a:endParaRPr lang="en-IN" dirty="0"/>
          </a:p>
          <a:p>
            <a:pPr lvl="0"/>
            <a:r>
              <a:rPr lang="en-US" dirty="0"/>
              <a:t>It has good generalization capability by maximizing the </a:t>
            </a:r>
            <a:r>
              <a:rPr lang="en-US" b="1" dirty="0"/>
              <a:t>margin in input space.</a:t>
            </a:r>
            <a:endParaRPr lang="en-IN" b="1" dirty="0"/>
          </a:p>
          <a:p>
            <a:endParaRPr lang="en-IN"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533400" y="1143000"/>
            <a:ext cx="8153400" cy="5562600"/>
          </a:xfrm>
        </p:spPr>
        <p:txBody>
          <a:bodyPr>
            <a:normAutofit fontScale="25000" lnSpcReduction="20000"/>
          </a:bodyPr>
          <a:lstStyle/>
          <a:p>
            <a:endParaRPr lang="en-GB" dirty="0"/>
          </a:p>
          <a:p>
            <a:r>
              <a:rPr lang="en-GB" sz="11200" dirty="0"/>
              <a:t>W is the normal to the hyperplane, and the perpendicular distance from the hyperplane to the origin is</a:t>
            </a:r>
          </a:p>
          <a:p>
            <a:pPr>
              <a:buNone/>
            </a:pPr>
            <a:r>
              <a:rPr lang="en-GB" sz="11200" dirty="0"/>
              <a:t>						=</a:t>
            </a:r>
          </a:p>
          <a:p>
            <a:pPr>
              <a:buNone/>
            </a:pPr>
            <a:r>
              <a:rPr lang="en-GB" sz="11200" dirty="0"/>
              <a:t>						</a:t>
            </a:r>
          </a:p>
          <a:p>
            <a:r>
              <a:rPr lang="en-GB" sz="11200" dirty="0"/>
              <a:t>Any point that lies on or above the hyperplane  satisfies the constraint</a:t>
            </a:r>
          </a:p>
          <a:p>
            <a:endParaRPr lang="en-IN" sz="11200" dirty="0"/>
          </a:p>
          <a:p>
            <a:endParaRPr lang="en-IN" sz="11200" dirty="0"/>
          </a:p>
          <a:p>
            <a:endParaRPr lang="en-IN" sz="11200" dirty="0"/>
          </a:p>
          <a:p>
            <a:r>
              <a:rPr lang="en-GB" sz="11200" dirty="0"/>
              <a:t>combined into one set of inequalities</a:t>
            </a:r>
          </a:p>
          <a:p>
            <a:endParaRPr lang="en-GB" sz="8600" dirty="0"/>
          </a:p>
          <a:p>
            <a:endParaRPr lang="en-GB" sz="8600" dirty="0"/>
          </a:p>
          <a:p>
            <a:pPr>
              <a:buNone/>
            </a:pPr>
            <a:r>
              <a:rPr lang="en-GB" sz="8600" dirty="0"/>
              <a:t> </a:t>
            </a:r>
            <a:endParaRPr lang="en-IN" sz="8600" dirty="0"/>
          </a:p>
          <a:p>
            <a:endParaRPr lang="en-IN" sz="8600" dirty="0"/>
          </a:p>
          <a:p>
            <a:endParaRPr lang="en-IN" sz="8600"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4343400"/>
            <a:ext cx="4572000" cy="434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76800"/>
            <a:ext cx="4572001" cy="492369"/>
          </a:xfrm>
          <a:prstGeom prst="rect">
            <a:avLst/>
          </a:prstGeom>
          <a:noFill/>
        </p:spPr>
      </p:pic>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6019800"/>
            <a:ext cx="5093368" cy="533400"/>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2514600"/>
            <a:ext cx="2286000" cy="843196"/>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62600" y="2438400"/>
            <a:ext cx="662940" cy="914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5257800"/>
          </a:xfrm>
        </p:spPr>
        <p:txBody>
          <a:bodyPr>
            <a:noAutofit/>
          </a:bodyPr>
          <a:lstStyle/>
          <a:p>
            <a:r>
              <a:rPr lang="en-GB" sz="2500" dirty="0"/>
              <a:t>The distance of the bounding hyperplane H</a:t>
            </a:r>
            <a:r>
              <a:rPr lang="en-GB" sz="2500" baseline="-25000" dirty="0"/>
              <a:t>1</a:t>
            </a:r>
            <a:r>
              <a:rPr lang="en-GB" sz="2500" dirty="0"/>
              <a:t>, from origin with normal  w is,</a:t>
            </a:r>
          </a:p>
          <a:p>
            <a:pPr>
              <a:buNone/>
            </a:pPr>
            <a:r>
              <a:rPr lang="en-IN" sz="2500" dirty="0"/>
              <a:t>		              Dist (</a:t>
            </a:r>
            <a:r>
              <a:rPr lang="en-GB" sz="2500" dirty="0"/>
              <a:t>H</a:t>
            </a:r>
            <a:r>
              <a:rPr lang="en-GB" sz="2500" baseline="-25000" dirty="0"/>
              <a:t>1</a:t>
            </a:r>
            <a:r>
              <a:rPr lang="en-GB" sz="2500" dirty="0"/>
              <a:t>) =			    =</a:t>
            </a:r>
          </a:p>
          <a:p>
            <a:endParaRPr lang="en-GB" sz="2500" dirty="0"/>
          </a:p>
          <a:p>
            <a:r>
              <a:rPr lang="en-GB" sz="2500" dirty="0"/>
              <a:t>Similarly, the distance of the bounding hyperplane H</a:t>
            </a:r>
            <a:r>
              <a:rPr lang="en-GB" sz="2500" baseline="-25000" dirty="0"/>
              <a:t>2</a:t>
            </a:r>
            <a:r>
              <a:rPr lang="en-GB" sz="2500" dirty="0"/>
              <a:t>, from origin with normal  w is</a:t>
            </a:r>
          </a:p>
          <a:p>
            <a:pPr>
              <a:buNone/>
            </a:pPr>
            <a:r>
              <a:rPr lang="en-IN" sz="2500" dirty="0"/>
              <a:t>			Dist (</a:t>
            </a:r>
            <a:r>
              <a:rPr lang="en-GB" sz="2500" dirty="0"/>
              <a:t>H</a:t>
            </a:r>
            <a:r>
              <a:rPr lang="en-GB" sz="2500" baseline="-25000" dirty="0"/>
              <a:t>2</a:t>
            </a:r>
            <a:r>
              <a:rPr lang="en-GB" sz="2500" dirty="0"/>
              <a:t>) =</a:t>
            </a:r>
          </a:p>
          <a:p>
            <a:pPr>
              <a:buNone/>
            </a:pPr>
            <a:endParaRPr lang="en-GB" sz="2500" dirty="0"/>
          </a:p>
          <a:p>
            <a:pPr>
              <a:buNone/>
            </a:pPr>
            <a:r>
              <a:rPr lang="en-GB" sz="2500" dirty="0"/>
              <a:t>	</a:t>
            </a:r>
          </a:p>
          <a:p>
            <a:pPr>
              <a:buNone/>
            </a:pPr>
            <a:r>
              <a:rPr lang="en-GB" sz="2500" dirty="0"/>
              <a:t>    Therefore the margin or distance between two bounding hyperplanes is </a:t>
            </a:r>
            <a:endParaRPr lang="en-IN" sz="2500" dirty="0"/>
          </a:p>
          <a:p>
            <a:pPr>
              <a:buNone/>
            </a:pPr>
            <a:endParaRPr lang="en-GB" sz="2500" dirty="0"/>
          </a:p>
          <a:p>
            <a:pPr>
              <a:buNone/>
            </a:pPr>
            <a:endParaRPr lang="en-IN" sz="25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2209800"/>
            <a:ext cx="1981200" cy="657225"/>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2895600"/>
            <a:ext cx="4419600" cy="533400"/>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2133600"/>
            <a:ext cx="790575" cy="620059"/>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267200"/>
            <a:ext cx="685800" cy="58366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4920656"/>
            <a:ext cx="4191000" cy="603022"/>
          </a:xfrm>
          <a:prstGeom prst="rect">
            <a:avLst/>
          </a:prstGeom>
          <a:noFill/>
        </p:spPr>
      </p:pic>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52800" y="6019800"/>
            <a:ext cx="457200" cy="59574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p:txBody>
          <a:bodyPr>
            <a:normAutofit fontScale="85000" lnSpcReduction="10000"/>
          </a:bodyPr>
          <a:lstStyle/>
          <a:p>
            <a:r>
              <a:rPr lang="en-IN" dirty="0"/>
              <a:t>The margin of (w, b) is equal  </a:t>
            </a:r>
            <a:r>
              <a:rPr lang="en-GB" dirty="0"/>
              <a:t>2/||w||</a:t>
            </a:r>
            <a:endParaRPr lang="en-IN" dirty="0"/>
          </a:p>
          <a:p>
            <a:pPr>
              <a:buNone/>
            </a:pPr>
            <a:r>
              <a:rPr lang="en-IN" dirty="0"/>
              <a:t>Goal</a:t>
            </a:r>
          </a:p>
          <a:p>
            <a:r>
              <a:rPr lang="en-IN" dirty="0"/>
              <a:t>Assuming  given linearly separable training examples from two classes, the goal is to calculate the separating hyper-plane with maximum margin.</a:t>
            </a:r>
          </a:p>
          <a:p>
            <a:pPr>
              <a:buNone/>
            </a:pPr>
            <a:endParaRPr lang="en-IN" dirty="0"/>
          </a:p>
          <a:p>
            <a:pPr>
              <a:buNone/>
            </a:pPr>
            <a:r>
              <a:rPr lang="en-IN" dirty="0"/>
              <a:t>Objective function</a:t>
            </a:r>
          </a:p>
          <a:p>
            <a:r>
              <a:rPr lang="en-IN" dirty="0"/>
              <a:t>Want to maximize </a:t>
            </a:r>
            <a:r>
              <a:rPr lang="en-GB" dirty="0"/>
              <a:t>2/||w||</a:t>
            </a:r>
            <a:r>
              <a:rPr lang="en-IN" dirty="0"/>
              <a:t>,  this is equivalent to minimizing         which in turn is equivalent to minimizing </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5029200"/>
            <a:ext cx="457200" cy="342900"/>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10200"/>
            <a:ext cx="609600" cy="43030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IN" dirty="0"/>
              <a:t>Thus SVM solves the objective function</a:t>
            </a:r>
          </a:p>
          <a:p>
            <a:endParaRPr lang="en-IN" dirty="0"/>
          </a:p>
          <a:p>
            <a:pPr>
              <a:buNone/>
            </a:pPr>
            <a:r>
              <a:rPr lang="en-GB" dirty="0"/>
              <a:t>    subject to constraint </a:t>
            </a:r>
            <a:r>
              <a:rPr lang="en-IN" dirty="0"/>
              <a:t> </a:t>
            </a:r>
          </a:p>
          <a:p>
            <a:pPr>
              <a:buNone/>
            </a:pPr>
            <a:endParaRPr lang="en-IN" dirty="0"/>
          </a:p>
          <a:p>
            <a:endParaRPr lang="en-IN" dirty="0"/>
          </a:p>
          <a:p>
            <a:r>
              <a:rPr lang="en-GB" dirty="0"/>
              <a:t>This is the convex quadratic programming (QP) problem, which has a single global optimum solution.</a:t>
            </a:r>
          </a:p>
          <a:p>
            <a:r>
              <a:rPr lang="en-GB" dirty="0"/>
              <a:t>Solved in dual space, the space of Lagrange multipliers</a:t>
            </a:r>
            <a:endParaRPr lang="en-IN"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057400"/>
            <a:ext cx="2057400" cy="649705"/>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276600"/>
            <a:ext cx="2566737" cy="381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600200"/>
            <a:ext cx="8229600" cy="5029200"/>
          </a:xfrm>
        </p:spPr>
        <p:txBody>
          <a:bodyPr>
            <a:normAutofit fontScale="92500"/>
          </a:bodyPr>
          <a:lstStyle/>
          <a:p>
            <a:r>
              <a:rPr lang="en-GB" dirty="0"/>
              <a:t>The Lagrangian of this problem is given by</a:t>
            </a:r>
          </a:p>
          <a:p>
            <a:endParaRPr lang="en-IN" dirty="0"/>
          </a:p>
          <a:p>
            <a:endParaRPr lang="en-IN" dirty="0"/>
          </a:p>
          <a:p>
            <a:r>
              <a:rPr lang="en-GB" dirty="0"/>
              <a:t>The Lagrange dual function of the optimization problem is given by</a:t>
            </a:r>
          </a:p>
          <a:p>
            <a:endParaRPr lang="en-IN" dirty="0"/>
          </a:p>
          <a:p>
            <a:endParaRPr lang="en-IN" dirty="0"/>
          </a:p>
          <a:p>
            <a:r>
              <a:rPr lang="en-GB" dirty="0"/>
              <a:t>Differentiating the primal equation w.r.t. w &amp; b and setting the derivatives equal to 0 gives</a:t>
            </a:r>
            <a:endParaRPr lang="en-IN" dirty="0"/>
          </a:p>
          <a:p>
            <a:pPr>
              <a:buNone/>
            </a:pPr>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362199"/>
            <a:ext cx="5029200" cy="769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4495800"/>
            <a:ext cx="4038600" cy="5373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SVM (Cont…)</a:t>
            </a:r>
          </a:p>
        </p:txBody>
      </p:sp>
      <p:sp>
        <p:nvSpPr>
          <p:cNvPr id="3" name="Content Placeholder 2"/>
          <p:cNvSpPr>
            <a:spLocks noGrp="1"/>
          </p:cNvSpPr>
          <p:nvPr>
            <p:ph idx="1"/>
          </p:nvPr>
        </p:nvSpPr>
        <p:spPr>
          <a:xfrm>
            <a:off x="457200" y="1524000"/>
            <a:ext cx="8229600" cy="5334000"/>
          </a:xfrm>
        </p:spPr>
        <p:txBody>
          <a:bodyPr>
            <a:normAutofit/>
          </a:bodyPr>
          <a:lstStyle/>
          <a:p>
            <a:endParaRPr lang="en-IN" dirty="0"/>
          </a:p>
          <a:p>
            <a:endParaRPr lang="en-IN" dirty="0"/>
          </a:p>
          <a:p>
            <a:endParaRPr lang="en-IN" dirty="0"/>
          </a:p>
          <a:p>
            <a:endParaRPr lang="en-IN" dirty="0"/>
          </a:p>
          <a:p>
            <a:endParaRPr lang="en-IN" dirty="0"/>
          </a:p>
          <a:p>
            <a:r>
              <a:rPr lang="en-IN" dirty="0"/>
              <a:t>Substituting this value in primal objective  function, we get</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880235"/>
            <a:ext cx="1295400" cy="615315"/>
          </a:xfrm>
          <a:prstGeom prst="rect">
            <a:avLst/>
          </a:prstGeom>
          <a:noFill/>
        </p:spPr>
      </p:pic>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787041"/>
            <a:ext cx="2057400" cy="735759"/>
          </a:xfrm>
          <a:prstGeom prst="rect">
            <a:avLst/>
          </a:prstGeom>
          <a:noFill/>
        </p:spPr>
      </p:pic>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514600"/>
            <a:ext cx="1524000" cy="82296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3581400"/>
            <a:ext cx="1564105" cy="742950"/>
          </a:xfrm>
          <a:prstGeom prst="rect">
            <a:avLst/>
          </a:prstGeom>
          <a:noFill/>
        </p:spPr>
      </p:pic>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4"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38600" y="3505200"/>
            <a:ext cx="1600200" cy="826770"/>
          </a:xfrm>
          <a:prstGeom prst="rect">
            <a:avLst/>
          </a:prstGeom>
          <a:noFill/>
        </p:spPr>
      </p:pic>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71600" y="5562600"/>
            <a:ext cx="6629400" cy="838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6460</TotalTime>
  <Words>1368</Words>
  <Application>Microsoft Office PowerPoint</Application>
  <PresentationFormat>On-screen Show (4:3)</PresentationFormat>
  <Paragraphs>282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vt:lpstr>
      <vt:lpstr>Georgia</vt:lpstr>
      <vt:lpstr>Times New Roman</vt:lpstr>
      <vt:lpstr>Wingdings 2</vt:lpstr>
      <vt:lpstr>Office Theme</vt:lpstr>
      <vt:lpstr> Support Vector Machine</vt:lpstr>
      <vt:lpstr>Support Vector Machine (SVM)</vt:lpstr>
      <vt:lpstr>Linear SVM (Separable Case)</vt:lpstr>
      <vt:lpstr>Linear SVM (Cont…)</vt:lpstr>
      <vt:lpstr>Linear SVM (Cont…)</vt:lpstr>
      <vt:lpstr>Linear SVM (Cont…)</vt:lpstr>
      <vt:lpstr>Linear SVM (Cont…)</vt:lpstr>
      <vt:lpstr>Linear SVM (Cont…)</vt:lpstr>
      <vt:lpstr>Linear SVM (Cont…)</vt:lpstr>
      <vt:lpstr>Linear SVM (Cont…)</vt:lpstr>
      <vt:lpstr>Linear SVM (Cont…)</vt:lpstr>
      <vt:lpstr>Linear SVM (Cont…)</vt:lpstr>
      <vt:lpstr>Soft Margin SVM</vt:lpstr>
      <vt:lpstr>Soft Margin SVM (cont…)</vt:lpstr>
      <vt:lpstr>Soft Margin SVM (cont…)</vt:lpstr>
      <vt:lpstr>Soft Margin SVM (cont…)</vt:lpstr>
      <vt:lpstr>Soft Margin SVM (cont…)</vt:lpstr>
      <vt:lpstr>Soft Margin SVM (cont…)</vt:lpstr>
      <vt:lpstr>Non-linear SVM</vt:lpstr>
      <vt:lpstr>Cover's theorem </vt:lpstr>
      <vt:lpstr>For example</vt:lpstr>
      <vt:lpstr>After Tranformation</vt:lpstr>
      <vt:lpstr>By the Transformations</vt:lpstr>
      <vt:lpstr>After Transformation</vt:lpstr>
      <vt:lpstr>Non-linear SVM</vt:lpstr>
      <vt:lpstr>Non-linear SVM</vt:lpstr>
      <vt:lpstr>Non-linear SVM(Cont…)</vt:lpstr>
      <vt:lpstr>Non-linear SVM(Cont…)</vt:lpstr>
      <vt:lpstr>Non-linear SVM(Cont…)</vt:lpstr>
      <vt:lpstr>Non-linear SVM(Cont…)</vt:lpstr>
      <vt:lpstr>Kernel Functions</vt:lpstr>
      <vt:lpstr>Kernel Functions (cont…)</vt:lpstr>
      <vt:lpstr>Validity of Kernel Functions</vt:lpstr>
      <vt:lpstr>Validity of Kernel</vt:lpstr>
      <vt:lpstr>Some well known Kernels</vt:lpstr>
      <vt:lpstr>Advantages of SVM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Related to  Classification Algorithms          in  Data Mining</dc:title>
  <dc:creator>Hetal</dc:creator>
  <cp:lastModifiedBy>Dhruvil Shah</cp:lastModifiedBy>
  <cp:revision>392</cp:revision>
  <dcterms:created xsi:type="dcterms:W3CDTF">2006-08-16T00:00:00Z</dcterms:created>
  <dcterms:modified xsi:type="dcterms:W3CDTF">2021-10-01T04:23:06Z</dcterms:modified>
</cp:coreProperties>
</file>