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61" r:id="rId5"/>
    <p:sldId id="268" r:id="rId6"/>
    <p:sldId id="269" r:id="rId7"/>
    <p:sldId id="270" r:id="rId8"/>
    <p:sldId id="271" r:id="rId9"/>
    <p:sldId id="274" r:id="rId10"/>
    <p:sldId id="275" r:id="rId11"/>
    <p:sldId id="276" r:id="rId12"/>
    <p:sldId id="277" r:id="rId13"/>
    <p:sldId id="258" r:id="rId14"/>
    <p:sldId id="264" r:id="rId15"/>
    <p:sldId id="259" r:id="rId16"/>
    <p:sldId id="262" r:id="rId17"/>
    <p:sldId id="263"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B891C-6CB5-477D-B519-A65B4D231F77}" type="datetimeFigureOut">
              <a:rPr lang="en-IN" smtClean="0"/>
              <a:t>23-11-2021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DE62E-12B9-45B0-B3F0-A4C142346CA6}" type="slidenum">
              <a:rPr lang="en-IN" smtClean="0"/>
              <a:t>‹#›</a:t>
            </a:fld>
            <a:endParaRPr lang="en-IN"/>
          </a:p>
        </p:txBody>
      </p:sp>
    </p:spTree>
    <p:extLst>
      <p:ext uri="{BB962C8B-B14F-4D97-AF65-F5344CB8AC3E}">
        <p14:creationId xmlns:p14="http://schemas.microsoft.com/office/powerpoint/2010/main" val="111648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REINFORCEMENT</a:t>
            </a:r>
            <a:r>
              <a:rPr lang="en-US" sz="1200" b="1" u="sng" kern="1200" baseline="0" dirty="0" smtClean="0">
                <a:solidFill>
                  <a:schemeClr val="tx1"/>
                </a:solidFill>
                <a:effectLst/>
                <a:latin typeface="+mn-lt"/>
                <a:ea typeface="+mn-ea"/>
                <a:cs typeface="+mn-cs"/>
              </a:rPr>
              <a:t> LEARNING</a:t>
            </a:r>
            <a:endParaRPr lang="en-US" sz="1200" b="1"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theory of reinforcement learning is inspired by the psychological and neuroscientific perspectives of human behavior [11], concerned with the problem of selecting an appropriate action from a set of actions in an environment, to maximize some cumulative reward. Reinforcement Learning are not given explicit path, instead it uses trial and error to reach the goal initially, but later uses its past experience to take the optimal path, in the problem an agent decides the best action only on the basis of its current state, this is best described by Markov Decision Process. Fig. 3. shows the pictorial representation of Reinforcement Learning, where the reinforcement Learning model consists of following things: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set of environment and agent states 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set of actions A of the agent.</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•Policies of transitioning from states to actions.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•Rules that determine the scalar immediate reward of a transition</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Rules that describe what the agent observes.</a:t>
            </a:r>
            <a:endParaRPr lang="en-IN" dirty="0"/>
          </a:p>
        </p:txBody>
      </p:sp>
      <p:sp>
        <p:nvSpPr>
          <p:cNvPr id="4" name="Slide Number Placeholder 3"/>
          <p:cNvSpPr>
            <a:spLocks noGrp="1"/>
          </p:cNvSpPr>
          <p:nvPr>
            <p:ph type="sldNum" sz="quarter" idx="10"/>
          </p:nvPr>
        </p:nvSpPr>
        <p:spPr/>
        <p:txBody>
          <a:bodyPr/>
          <a:lstStyle/>
          <a:p>
            <a:fld id="{6900E532-6BAE-4D35-9FAD-61896B4733F4}" type="slidenum">
              <a:rPr lang="en-IN" smtClean="0"/>
              <a:t>3</a:t>
            </a:fld>
            <a:endParaRPr lang="en-IN"/>
          </a:p>
        </p:txBody>
      </p:sp>
    </p:spTree>
    <p:extLst>
      <p:ext uri="{BB962C8B-B14F-4D97-AF65-F5344CB8AC3E}">
        <p14:creationId xmlns:p14="http://schemas.microsoft.com/office/powerpoint/2010/main" val="85415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00E532-6BAE-4D35-9FAD-61896B4733F4}" type="slidenum">
              <a:rPr lang="en-IN" smtClean="0"/>
              <a:t>17</a:t>
            </a:fld>
            <a:endParaRPr lang="en-IN"/>
          </a:p>
        </p:txBody>
      </p:sp>
    </p:spTree>
    <p:extLst>
      <p:ext uri="{BB962C8B-B14F-4D97-AF65-F5344CB8AC3E}">
        <p14:creationId xmlns:p14="http://schemas.microsoft.com/office/powerpoint/2010/main" val="159240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E12E55-5761-42F1-A129-28397D08E52C}"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319774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12E55-5761-42F1-A129-28397D08E52C}"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336533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12E55-5761-42F1-A129-28397D08E52C}"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190888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12E55-5761-42F1-A129-28397D08E52C}"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353590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E12E55-5761-42F1-A129-28397D08E52C}"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413634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E12E55-5761-42F1-A129-28397D08E52C}"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350737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E12E55-5761-42F1-A129-28397D08E52C}"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40395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E12E55-5761-42F1-A129-28397D08E52C}"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208709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12E55-5761-42F1-A129-28397D08E52C}" type="datetimeFigureOut">
              <a:rPr lang="en-IN" smtClean="0"/>
              <a:t>23-11-2021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178192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E12E55-5761-42F1-A129-28397D08E52C}"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153290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E12E55-5761-42F1-A129-28397D08E52C}"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D2BB46-8CAE-4199-9649-4865F3DA7E2E}" type="slidenum">
              <a:rPr lang="en-IN" smtClean="0"/>
              <a:t>‹#›</a:t>
            </a:fld>
            <a:endParaRPr lang="en-IN"/>
          </a:p>
        </p:txBody>
      </p:sp>
    </p:spTree>
    <p:extLst>
      <p:ext uri="{BB962C8B-B14F-4D97-AF65-F5344CB8AC3E}">
        <p14:creationId xmlns:p14="http://schemas.microsoft.com/office/powerpoint/2010/main" val="237286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12E55-5761-42F1-A129-28397D08E52C}" type="datetimeFigureOut">
              <a:rPr lang="en-IN" smtClean="0"/>
              <a:t>23-11-2021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2BB46-8CAE-4199-9649-4865F3DA7E2E}" type="slidenum">
              <a:rPr lang="en-IN" smtClean="0"/>
              <a:t>‹#›</a:t>
            </a:fld>
            <a:endParaRPr lang="en-IN"/>
          </a:p>
        </p:txBody>
      </p:sp>
    </p:spTree>
    <p:extLst>
      <p:ext uri="{BB962C8B-B14F-4D97-AF65-F5344CB8AC3E}">
        <p14:creationId xmlns:p14="http://schemas.microsoft.com/office/powerpoint/2010/main" val="44617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utexas.edu/~pstone/Papers/bib2html-links/ISRA2004-chinpinch.pdf" TargetMode="External"/><Relationship Id="rId2" Type="http://schemas.openxmlformats.org/officeDocument/2006/relationships/hyperlink" Target="http://www.cs.utexas.edu/~pstone/Papers/bib2html-links/icra04.pdf" TargetMode="External"/><Relationship Id="rId1" Type="http://schemas.openxmlformats.org/officeDocument/2006/relationships/slideLayout" Target="../slideLayouts/slideLayout2.xml"/><Relationship Id="rId6" Type="http://schemas.openxmlformats.org/officeDocument/2006/relationships/hyperlink" Target="http://www.robotics.stanford.edu/~ang/papers/iser04-invertedflight.pdf" TargetMode="External"/><Relationship Id="rId5" Type="http://schemas.openxmlformats.org/officeDocument/2006/relationships/hyperlink" Target="http://www.cc.gatech.edu/project/Learning_Research/mpeg/hockeyfullsmall.avi" TargetMode="External"/><Relationship Id="rId4" Type="http://schemas.openxmlformats.org/officeDocument/2006/relationships/hyperlink" Target="http://www.cc.gatech.edu/projects/Learning_Research/"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Reinforcement Learning</a:t>
            </a:r>
            <a:endParaRPr lang="en-IN" dirty="0"/>
          </a:p>
        </p:txBody>
      </p:sp>
      <p:sp>
        <p:nvSpPr>
          <p:cNvPr id="3" name="Subtitle 2"/>
          <p:cNvSpPr>
            <a:spLocks noGrp="1"/>
          </p:cNvSpPr>
          <p:nvPr>
            <p:ph type="subTitle" idx="1"/>
          </p:nvPr>
        </p:nvSpPr>
        <p:spPr/>
        <p:txBody>
          <a:bodyPr/>
          <a:lstStyle/>
          <a:p>
            <a:r>
              <a:rPr lang="en-IN" dirty="0" smtClean="0"/>
              <a:t>Swati Jain</a:t>
            </a:r>
            <a:endParaRPr lang="en-IN" dirty="0"/>
          </a:p>
        </p:txBody>
      </p:sp>
    </p:spTree>
    <p:extLst>
      <p:ext uri="{BB962C8B-B14F-4D97-AF65-F5344CB8AC3E}">
        <p14:creationId xmlns:p14="http://schemas.microsoft.com/office/powerpoint/2010/main" val="2811035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3"/>
          </a:xfrm>
        </p:spPr>
        <p:txBody>
          <a:bodyPr/>
          <a:lstStyle/>
          <a:p>
            <a:r>
              <a:rPr lang="en-IN" dirty="0" smtClean="0"/>
              <a:t>Training Rule of Q</a:t>
            </a:r>
            <a:endParaRPr lang="en-IN" dirty="0"/>
          </a:p>
        </p:txBody>
      </p:sp>
      <p:pic>
        <p:nvPicPr>
          <p:cNvPr id="4" name="Content Placeholder 3"/>
          <p:cNvPicPr>
            <a:picLocks noGrp="1" noChangeAspect="1"/>
          </p:cNvPicPr>
          <p:nvPr>
            <p:ph idx="1"/>
          </p:nvPr>
        </p:nvPicPr>
        <p:blipFill>
          <a:blip r:embed="rId2"/>
          <a:stretch>
            <a:fillRect/>
          </a:stretch>
        </p:blipFill>
        <p:spPr>
          <a:xfrm>
            <a:off x="1105671" y="1580606"/>
            <a:ext cx="10248129" cy="4754880"/>
          </a:xfrm>
          <a:prstGeom prst="rect">
            <a:avLst/>
          </a:prstGeom>
        </p:spPr>
      </p:pic>
    </p:spTree>
    <p:extLst>
      <p:ext uri="{BB962C8B-B14F-4D97-AF65-F5344CB8AC3E}">
        <p14:creationId xmlns:p14="http://schemas.microsoft.com/office/powerpoint/2010/main" val="60858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104503"/>
            <a:ext cx="10515600" cy="653778"/>
          </a:xfrm>
        </p:spPr>
        <p:txBody>
          <a:bodyPr>
            <a:normAutofit fontScale="90000"/>
          </a:bodyPr>
          <a:lstStyle/>
          <a:p>
            <a:r>
              <a:rPr lang="en-IN" dirty="0" smtClean="0"/>
              <a:t>Q Learning for Deterministic world</a:t>
            </a:r>
            <a:endParaRPr lang="en-IN" dirty="0"/>
          </a:p>
        </p:txBody>
      </p:sp>
      <p:pic>
        <p:nvPicPr>
          <p:cNvPr id="4" name="Content Placeholder 3"/>
          <p:cNvPicPr>
            <a:picLocks noGrp="1" noChangeAspect="1"/>
          </p:cNvPicPr>
          <p:nvPr>
            <p:ph idx="1"/>
          </p:nvPr>
        </p:nvPicPr>
        <p:blipFill>
          <a:blip r:embed="rId2"/>
          <a:stretch>
            <a:fillRect/>
          </a:stretch>
        </p:blipFill>
        <p:spPr>
          <a:xfrm>
            <a:off x="2983554" y="915567"/>
            <a:ext cx="7871679" cy="5968559"/>
          </a:xfrm>
          <a:prstGeom prst="rect">
            <a:avLst/>
          </a:prstGeom>
        </p:spPr>
      </p:pic>
    </p:spTree>
    <p:extLst>
      <p:ext uri="{BB962C8B-B14F-4D97-AF65-F5344CB8AC3E}">
        <p14:creationId xmlns:p14="http://schemas.microsoft.com/office/powerpoint/2010/main" val="1748456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97" y="169183"/>
            <a:ext cx="10515600" cy="692966"/>
          </a:xfrm>
        </p:spPr>
        <p:txBody>
          <a:bodyPr>
            <a:normAutofit fontScale="90000"/>
          </a:bodyPr>
          <a:lstStyle/>
          <a:p>
            <a:r>
              <a:rPr lang="en-IN" dirty="0" smtClean="0"/>
              <a:t>An Example</a:t>
            </a:r>
            <a:endParaRPr lang="en-IN" dirty="0"/>
          </a:p>
        </p:txBody>
      </p:sp>
      <p:pic>
        <p:nvPicPr>
          <p:cNvPr id="4" name="Content Placeholder 3"/>
          <p:cNvPicPr>
            <a:picLocks noGrp="1" noChangeAspect="1"/>
          </p:cNvPicPr>
          <p:nvPr>
            <p:ph idx="1"/>
          </p:nvPr>
        </p:nvPicPr>
        <p:blipFill>
          <a:blip r:embed="rId2"/>
          <a:stretch>
            <a:fillRect/>
          </a:stretch>
        </p:blipFill>
        <p:spPr>
          <a:xfrm>
            <a:off x="718457" y="955928"/>
            <a:ext cx="10489474" cy="5940312"/>
          </a:xfrm>
          <a:prstGeom prst="rect">
            <a:avLst/>
          </a:prstGeom>
        </p:spPr>
      </p:pic>
    </p:spTree>
    <p:extLst>
      <p:ext uri="{BB962C8B-B14F-4D97-AF65-F5344CB8AC3E}">
        <p14:creationId xmlns:p14="http://schemas.microsoft.com/office/powerpoint/2010/main" val="3388739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Why Reinforcement Learning</a:t>
            </a:r>
            <a:endParaRPr lang="en-IN" sz="4200" dirty="0">
              <a:solidFill>
                <a:srgbClr val="002060"/>
              </a:solidFill>
            </a:endParaRPr>
          </a:p>
        </p:txBody>
      </p:sp>
      <p:sp>
        <p:nvSpPr>
          <p:cNvPr id="4" name="Footer Placeholder 3"/>
          <p:cNvSpPr>
            <a:spLocks noGrp="1"/>
          </p:cNvSpPr>
          <p:nvPr>
            <p:ph type="ftr" sz="quarter" idx="11"/>
          </p:nvPr>
        </p:nvSpPr>
        <p:spPr/>
        <p:txBody>
          <a:bodyPr/>
          <a:lstStyle/>
          <a:p>
            <a:r>
              <a:rPr lang="en-US" smtClean="0"/>
              <a:t>Project ID: 201706391RP04157</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
        <p:nvSpPr>
          <p:cNvPr id="3" name="Content Placeholder 2"/>
          <p:cNvSpPr>
            <a:spLocks noGrp="1"/>
          </p:cNvSpPr>
          <p:nvPr>
            <p:ph idx="1"/>
          </p:nvPr>
        </p:nvSpPr>
        <p:spPr/>
        <p:txBody>
          <a:bodyPr>
            <a:normAutofit/>
          </a:bodyPr>
          <a:lstStyle/>
          <a:p>
            <a:pPr lvl="1" algn="just">
              <a:buClr>
                <a:srgbClr val="002060"/>
              </a:buClr>
              <a:buFont typeface="Arial" panose="020B0604020202020204" pitchFamily="34" charset="0"/>
              <a:buChar char="•"/>
            </a:pPr>
            <a:r>
              <a:rPr lang="en-IN" sz="2800" dirty="0" smtClean="0"/>
              <a:t>No </a:t>
            </a:r>
            <a:r>
              <a:rPr lang="en-IN" sz="2800" dirty="0"/>
              <a:t>training Data in the form of  instance and outcome</a:t>
            </a:r>
            <a:endParaRPr lang="en-US" sz="2800" dirty="0" smtClean="0"/>
          </a:p>
          <a:p>
            <a:pPr lvl="1" algn="just">
              <a:buClr>
                <a:srgbClr val="002060"/>
              </a:buClr>
              <a:buFont typeface="Arial" panose="020B0604020202020204" pitchFamily="34" charset="0"/>
              <a:buChar char="•"/>
            </a:pPr>
            <a:r>
              <a:rPr lang="en-US" sz="2800" dirty="0" smtClean="0"/>
              <a:t>Creating </a:t>
            </a:r>
            <a:r>
              <a:rPr lang="en-US" sz="2800" dirty="0"/>
              <a:t>such as a data set might be expensive and unfeasible</a:t>
            </a:r>
          </a:p>
          <a:p>
            <a:pPr lvl="1" algn="just">
              <a:buClr>
                <a:srgbClr val="002060"/>
              </a:buClr>
              <a:buFont typeface="Arial" panose="020B0604020202020204" pitchFamily="34" charset="0"/>
              <a:buChar char="•"/>
            </a:pPr>
            <a:r>
              <a:rPr lang="en-US" sz="2800" dirty="0" smtClean="0"/>
              <a:t>This </a:t>
            </a:r>
            <a:r>
              <a:rPr lang="en-US" sz="2800" dirty="0"/>
              <a:t>approach learns to imitate a human expert </a:t>
            </a:r>
            <a:endParaRPr lang="en-US" sz="2800" dirty="0" smtClean="0"/>
          </a:p>
          <a:p>
            <a:pPr lvl="1" algn="just">
              <a:buClr>
                <a:srgbClr val="002060"/>
              </a:buClr>
              <a:buFont typeface="Arial" panose="020B0604020202020204" pitchFamily="34" charset="0"/>
              <a:buChar char="•"/>
            </a:pPr>
            <a:r>
              <a:rPr lang="en-IN" sz="2800" dirty="0" smtClean="0"/>
              <a:t>It </a:t>
            </a:r>
            <a:r>
              <a:rPr lang="en-IN" sz="2800" dirty="0"/>
              <a:t>is possible to proximate the amount of </a:t>
            </a:r>
            <a:r>
              <a:rPr lang="en-IN" sz="2800" dirty="0" smtClean="0"/>
              <a:t>error.</a:t>
            </a:r>
          </a:p>
          <a:p>
            <a:pPr lvl="1" algn="just">
              <a:buClr>
                <a:srgbClr val="002060"/>
              </a:buClr>
              <a:buFont typeface="Arial" panose="020B0604020202020204" pitchFamily="34" charset="0"/>
              <a:buChar char="•"/>
            </a:pPr>
            <a:r>
              <a:rPr lang="en-IN" sz="2800" dirty="0" smtClean="0"/>
              <a:t>It is Possible to Quantify the rewards and the state space.</a:t>
            </a:r>
            <a:endParaRPr lang="en-IN" sz="2800" dirty="0"/>
          </a:p>
        </p:txBody>
      </p:sp>
    </p:spTree>
    <p:extLst>
      <p:ext uri="{BB962C8B-B14F-4D97-AF65-F5344CB8AC3E}">
        <p14:creationId xmlns:p14="http://schemas.microsoft.com/office/powerpoint/2010/main" val="2146620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Algorithm</a:t>
            </a:r>
            <a:endParaRPr lang="en-IN" sz="4200" dirty="0">
              <a:solidFill>
                <a:srgbClr val="00206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028" y="1849581"/>
            <a:ext cx="4029545" cy="4308765"/>
          </a:xfrm>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363288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Success Stories of RL</a:t>
            </a:r>
            <a:endParaRPr lang="en-IN" sz="4200" dirty="0">
              <a:solidFill>
                <a:srgbClr val="002060"/>
              </a:solidFill>
            </a:endParaRPr>
          </a:p>
        </p:txBody>
      </p:sp>
      <p:sp>
        <p:nvSpPr>
          <p:cNvPr id="3" name="Content Placeholder 2"/>
          <p:cNvSpPr>
            <a:spLocks noGrp="1"/>
          </p:cNvSpPr>
          <p:nvPr>
            <p:ph idx="1"/>
          </p:nvPr>
        </p:nvSpPr>
        <p:spPr>
          <a:xfrm>
            <a:off x="838200" y="1449977"/>
            <a:ext cx="10515600" cy="4726986"/>
          </a:xfrm>
        </p:spPr>
        <p:txBody>
          <a:bodyPr>
            <a:normAutofit fontScale="32500" lnSpcReduction="20000"/>
          </a:bodyPr>
          <a:lstStyle/>
          <a:p>
            <a:pPr marL="273050" indent="-273050" fontAlgn="base">
              <a:buFont typeface="Wingdings" panose="05000000000000000000" pitchFamily="2" charset="2"/>
              <a:buChar char="§"/>
            </a:pPr>
            <a:r>
              <a:rPr lang="en-IN" sz="8000" u="sng" dirty="0"/>
              <a:t>Robotics</a:t>
            </a:r>
            <a:endParaRPr lang="en-IN" sz="8000" dirty="0"/>
          </a:p>
          <a:p>
            <a:pPr marL="722313" lvl="1" indent="-274638" fontAlgn="base">
              <a:buFont typeface="Arial" panose="020B0604020202020204" pitchFamily="34" charset="0"/>
              <a:buChar char="•"/>
            </a:pPr>
            <a:r>
              <a:rPr lang="en-IN" sz="8000" dirty="0" smtClean="0"/>
              <a:t>(</a:t>
            </a:r>
            <a:r>
              <a:rPr lang="en-IN" sz="8000" i="1" dirty="0"/>
              <a:t>Quadruped Gait Control</a:t>
            </a:r>
            <a:r>
              <a:rPr lang="en-IN" sz="8000" dirty="0"/>
              <a:t>) </a:t>
            </a:r>
            <a:r>
              <a:rPr lang="en-IN" sz="8000" dirty="0">
                <a:hlinkClick r:id="rId2"/>
              </a:rPr>
              <a:t>Policy Gradient Reinforcement Learning for Fast Quadrupedal Locomotion</a:t>
            </a:r>
            <a:r>
              <a:rPr lang="en-IN" sz="8000" dirty="0"/>
              <a:t>  by Nate Kohl and Peter Stone</a:t>
            </a:r>
          </a:p>
          <a:p>
            <a:pPr marL="722313" lvl="1" indent="-274638" fontAlgn="base">
              <a:buFont typeface="Arial" panose="020B0604020202020204" pitchFamily="34" charset="0"/>
              <a:buChar char="•"/>
            </a:pPr>
            <a:r>
              <a:rPr lang="en-IN" sz="8000" dirty="0"/>
              <a:t>(</a:t>
            </a:r>
            <a:r>
              <a:rPr lang="en-IN" sz="8000" i="1" dirty="0"/>
              <a:t>Quadruped Ball Acquisition)</a:t>
            </a:r>
            <a:r>
              <a:rPr lang="en-IN" sz="8000" dirty="0"/>
              <a:t> </a:t>
            </a:r>
            <a:r>
              <a:rPr lang="en-IN" sz="8000" dirty="0">
                <a:hlinkClick r:id="rId3"/>
              </a:rPr>
              <a:t>Learning Ball Acquisition on a Physical Robot</a:t>
            </a:r>
            <a:r>
              <a:rPr lang="en-IN" sz="8000" dirty="0"/>
              <a:t>  by Peggy </a:t>
            </a:r>
            <a:r>
              <a:rPr lang="en-IN" sz="8000" dirty="0" err="1"/>
              <a:t>Fidelman</a:t>
            </a:r>
            <a:r>
              <a:rPr lang="en-IN" sz="8000" dirty="0"/>
              <a:t> and Peter Stone</a:t>
            </a:r>
          </a:p>
          <a:p>
            <a:pPr marL="722313" lvl="1" indent="-274638" fontAlgn="base">
              <a:buFont typeface="Arial" panose="020B0604020202020204" pitchFamily="34" charset="0"/>
              <a:buChar char="•"/>
            </a:pPr>
            <a:r>
              <a:rPr lang="en-IN" sz="8000" dirty="0"/>
              <a:t>(</a:t>
            </a:r>
            <a:r>
              <a:rPr lang="en-IN" sz="8000" i="1" dirty="0"/>
              <a:t>Air Hockey</a:t>
            </a:r>
            <a:r>
              <a:rPr lang="en-IN" sz="8000" dirty="0"/>
              <a:t>) </a:t>
            </a:r>
            <a:r>
              <a:rPr lang="en-IN" sz="8000" dirty="0">
                <a:hlinkClick r:id="rId4"/>
              </a:rPr>
              <a:t>Learning from Observation Using Primitives</a:t>
            </a:r>
            <a:r>
              <a:rPr lang="en-IN" sz="8000" dirty="0"/>
              <a:t>, and particularly the movie of a </a:t>
            </a:r>
            <a:r>
              <a:rPr lang="en-IN" sz="8000" dirty="0">
                <a:hlinkClick r:id="rId5"/>
              </a:rPr>
              <a:t>humanoid robot playing air hockey</a:t>
            </a:r>
            <a:r>
              <a:rPr lang="en-IN" sz="8000" dirty="0"/>
              <a:t>.  </a:t>
            </a:r>
            <a:r>
              <a:rPr lang="en-IN" sz="8000" u="sng" dirty="0"/>
              <a:t>Control</a:t>
            </a:r>
            <a:endParaRPr lang="en-IN" sz="8000" dirty="0"/>
          </a:p>
          <a:p>
            <a:pPr marL="722313" lvl="2" indent="-273050" fontAlgn="base">
              <a:buFont typeface="Wingdings" panose="05000000000000000000" pitchFamily="2" charset="2"/>
              <a:buChar char="§"/>
            </a:pPr>
            <a:r>
              <a:rPr lang="en-IN" sz="7600" dirty="0" smtClean="0"/>
              <a:t>(</a:t>
            </a:r>
            <a:r>
              <a:rPr lang="en-IN" sz="7600" i="1" dirty="0"/>
              <a:t>Helicopter control</a:t>
            </a:r>
            <a:r>
              <a:rPr lang="en-IN" sz="7600" dirty="0"/>
              <a:t>) </a:t>
            </a:r>
            <a:r>
              <a:rPr lang="en-IN" sz="7600" dirty="0">
                <a:hlinkClick r:id="rId6"/>
              </a:rPr>
              <a:t>Inverted autonomous helicopter flight via reinforcement learning</a:t>
            </a:r>
            <a:r>
              <a:rPr lang="en-IN" sz="7600" dirty="0"/>
              <a:t>, by Andrew Y. Ng, Adam Coates, Mark Diel, Varun </a:t>
            </a:r>
            <a:r>
              <a:rPr lang="en-IN" sz="7600" dirty="0" err="1"/>
              <a:t>Ganapathi</a:t>
            </a:r>
            <a:r>
              <a:rPr lang="en-IN" sz="7600" dirty="0"/>
              <a:t>, Jamie Schulte, Ben </a:t>
            </a:r>
            <a:r>
              <a:rPr lang="en-IN" sz="7600" dirty="0" err="1"/>
              <a:t>Tse</a:t>
            </a:r>
            <a:r>
              <a:rPr lang="en-IN" sz="7600" dirty="0"/>
              <a:t>, Eric Berger and Eric Liang. In International Symposium on Experimental Robotics, 2004.</a:t>
            </a:r>
          </a:p>
          <a:p>
            <a:pPr marL="352425" indent="-352425" fontAlgn="base">
              <a:buFont typeface="Wingdings" panose="05000000000000000000" pitchFamily="2" charset="2"/>
              <a:buChar char="§"/>
            </a:pPr>
            <a:r>
              <a:rPr lang="en-IN" sz="8000" u="sng" dirty="0" smtClean="0"/>
              <a:t>Operations </a:t>
            </a:r>
            <a:r>
              <a:rPr lang="en-IN" sz="8000" u="sng" dirty="0"/>
              <a:t>Research</a:t>
            </a:r>
          </a:p>
          <a:p>
            <a:pPr marL="352425" indent="-352425" fontAlgn="base">
              <a:buFont typeface="Wingdings" panose="05000000000000000000" pitchFamily="2" charset="2"/>
              <a:buChar char="§"/>
            </a:pPr>
            <a:r>
              <a:rPr lang="en-IN" sz="8000" u="sng" dirty="0" smtClean="0"/>
              <a:t>Games : Game “GO”</a:t>
            </a:r>
            <a:endParaRPr lang="en-IN" sz="8000" u="sng" dirty="0"/>
          </a:p>
          <a:p>
            <a:pPr marL="352425" indent="-352425" fontAlgn="base">
              <a:buFont typeface="Wingdings" panose="05000000000000000000" pitchFamily="2" charset="2"/>
              <a:buChar char="§"/>
            </a:pPr>
            <a:r>
              <a:rPr lang="en-IN" sz="8000" dirty="0"/>
              <a:t> </a:t>
            </a:r>
            <a:r>
              <a:rPr lang="en-IN" sz="8000" u="sng" dirty="0"/>
              <a:t>HCI</a:t>
            </a:r>
            <a:endParaRPr lang="en-IN" sz="8000" dirty="0"/>
          </a:p>
          <a:p>
            <a:endParaRPr lang="en-IN"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4033781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93470"/>
            <a:ext cx="10058400" cy="1252265"/>
          </a:xfrm>
        </p:spPr>
        <p:txBody>
          <a:bodyPr>
            <a:normAutofit/>
          </a:bodyPr>
          <a:lstStyle/>
          <a:p>
            <a:r>
              <a:rPr lang="en-IN" sz="4200" dirty="0" smtClean="0">
                <a:solidFill>
                  <a:srgbClr val="002060"/>
                </a:solidFill>
              </a:rPr>
              <a:t>In Computing</a:t>
            </a:r>
            <a:endParaRPr lang="en-IN" sz="4200" dirty="0">
              <a:solidFill>
                <a:srgbClr val="002060"/>
              </a:solidFill>
            </a:endParaRPr>
          </a:p>
        </p:txBody>
      </p:sp>
      <p:sp>
        <p:nvSpPr>
          <p:cNvPr id="4" name="Content Placeholder 3"/>
          <p:cNvSpPr>
            <a:spLocks noGrp="1"/>
          </p:cNvSpPr>
          <p:nvPr>
            <p:ph sz="half" idx="2"/>
          </p:nvPr>
        </p:nvSpPr>
        <p:spPr/>
        <p:txBody>
          <a:bodyPr>
            <a:normAutofit fontScale="85000" lnSpcReduction="10000"/>
          </a:bodyPr>
          <a:lstStyle/>
          <a:p>
            <a:pPr marL="457200" indent="-457200">
              <a:buFont typeface="Arial" panose="020B0604020202020204" pitchFamily="34" charset="0"/>
              <a:buChar char="•"/>
            </a:pPr>
            <a:r>
              <a:rPr lang="en-US" dirty="0"/>
              <a:t>The goal of the robot is to get the reward the diamond and avoid the hurdles that is fire. </a:t>
            </a:r>
          </a:p>
          <a:p>
            <a:pPr marL="457200" indent="-457200">
              <a:buFont typeface="Arial" panose="020B0604020202020204" pitchFamily="34" charset="0"/>
              <a:buChar char="•"/>
            </a:pPr>
            <a:r>
              <a:rPr lang="en-US" dirty="0"/>
              <a:t>The robot learns by trying all the possible paths and then choosing the path which gives him the reward with the least hurdles. </a:t>
            </a:r>
          </a:p>
          <a:p>
            <a:pPr marL="457200" indent="-457200">
              <a:buFont typeface="Arial" panose="020B0604020202020204" pitchFamily="34" charset="0"/>
              <a:buChar char="•"/>
            </a:pPr>
            <a:r>
              <a:rPr lang="en-US" dirty="0"/>
              <a:t>Each right step will give the robot a reward and each wrong step will subtract the reward of the robot. </a:t>
            </a:r>
          </a:p>
          <a:p>
            <a:pPr marL="457200" indent="-457200">
              <a:buFont typeface="Arial" panose="020B0604020202020204" pitchFamily="34" charset="0"/>
              <a:buChar char="•"/>
            </a:pPr>
            <a:r>
              <a:rPr lang="en-US" dirty="0"/>
              <a:t>The total reward will be calculated when it reaches the final reward that is the diamond. </a:t>
            </a:r>
            <a:endParaRPr lang="en-IN" dirty="0"/>
          </a:p>
          <a:p>
            <a:endParaRPr lang="en-IN"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dirty="0"/>
          </a:p>
        </p:txBody>
      </p:sp>
      <p:pic>
        <p:nvPicPr>
          <p:cNvPr id="7"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5345" y="1845735"/>
            <a:ext cx="4800600" cy="4023359"/>
          </a:xfrm>
          <a:prstGeom prst="rect">
            <a:avLst/>
          </a:prstGeom>
        </p:spPr>
      </p:pic>
    </p:spTree>
    <p:extLst>
      <p:ext uri="{BB962C8B-B14F-4D97-AF65-F5344CB8AC3E}">
        <p14:creationId xmlns:p14="http://schemas.microsoft.com/office/powerpoint/2010/main" val="3827344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Learning Outcome</a:t>
            </a:r>
            <a:endParaRPr lang="en-IN" sz="4200" dirty="0">
              <a:solidFill>
                <a:srgbClr val="002060"/>
              </a:solidFill>
            </a:endParaRPr>
          </a:p>
        </p:txBody>
      </p:sp>
      <p:sp>
        <p:nvSpPr>
          <p:cNvPr id="3" name="Content Placeholder 2"/>
          <p:cNvSpPr>
            <a:spLocks noGrp="1"/>
          </p:cNvSpPr>
          <p:nvPr>
            <p:ph sz="half" idx="1"/>
          </p:nvPr>
        </p:nvSpPr>
        <p:spPr>
          <a:xfrm>
            <a:off x="4478482" y="1845386"/>
            <a:ext cx="3341306" cy="4023360"/>
          </a:xfrm>
        </p:spPr>
        <p:txBody>
          <a:bodyPr/>
          <a:lstStyle/>
          <a:p>
            <a:endParaRPr lang="en-IN" dirty="0"/>
          </a:p>
        </p:txBody>
      </p:sp>
      <p:sp>
        <p:nvSpPr>
          <p:cNvPr id="4" name="Content Placeholder 3"/>
          <p:cNvSpPr>
            <a:spLocks noGrp="1"/>
          </p:cNvSpPr>
          <p:nvPr>
            <p:ph sz="half" idx="2"/>
          </p:nvPr>
        </p:nvSpPr>
        <p:spPr>
          <a:xfrm>
            <a:off x="7830177" y="1845735"/>
            <a:ext cx="3325501" cy="4023360"/>
          </a:xfrm>
        </p:spPr>
        <p:txBody>
          <a:bodyPr/>
          <a:lstStyle/>
          <a:p>
            <a:endParaRPr lang="en-IN"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graphicFrame>
        <p:nvGraphicFramePr>
          <p:cNvPr id="7" name="Content Placeholder 10"/>
          <p:cNvGraphicFramePr>
            <a:graphicFrameLocks/>
          </p:cNvGraphicFramePr>
          <p:nvPr>
            <p:extLst/>
          </p:nvPr>
        </p:nvGraphicFramePr>
        <p:xfrm>
          <a:off x="4458665" y="2578793"/>
          <a:ext cx="3236428" cy="2470764"/>
        </p:xfrm>
        <a:graphic>
          <a:graphicData uri="http://schemas.openxmlformats.org/drawingml/2006/table">
            <a:tbl>
              <a:tblPr firstRow="1" firstCol="1" bandRow="1"/>
              <a:tblGrid>
                <a:gridCol w="809107">
                  <a:extLst>
                    <a:ext uri="{9D8B030D-6E8A-4147-A177-3AD203B41FA5}">
                      <a16:colId xmlns:a16="http://schemas.microsoft.com/office/drawing/2014/main" val="2857232755"/>
                    </a:ext>
                  </a:extLst>
                </a:gridCol>
                <a:gridCol w="809107">
                  <a:extLst>
                    <a:ext uri="{9D8B030D-6E8A-4147-A177-3AD203B41FA5}">
                      <a16:colId xmlns:a16="http://schemas.microsoft.com/office/drawing/2014/main" val="3502106936"/>
                    </a:ext>
                  </a:extLst>
                </a:gridCol>
                <a:gridCol w="809107">
                  <a:extLst>
                    <a:ext uri="{9D8B030D-6E8A-4147-A177-3AD203B41FA5}">
                      <a16:colId xmlns:a16="http://schemas.microsoft.com/office/drawing/2014/main" val="3674193660"/>
                    </a:ext>
                  </a:extLst>
                </a:gridCol>
                <a:gridCol w="809107">
                  <a:extLst>
                    <a:ext uri="{9D8B030D-6E8A-4147-A177-3AD203B41FA5}">
                      <a16:colId xmlns:a16="http://schemas.microsoft.com/office/drawing/2014/main" val="746377462"/>
                    </a:ext>
                  </a:extLst>
                </a:gridCol>
              </a:tblGrid>
              <a:tr h="851181">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173040"/>
                  </a:ext>
                </a:extLst>
              </a:tr>
              <a:tr h="806449">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78316"/>
                  </a:ext>
                </a:extLst>
              </a:tr>
              <a:tr h="813134">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-100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867334"/>
                  </a:ext>
                </a:extLst>
              </a:tr>
            </a:tbl>
          </a:graphicData>
        </a:graphic>
      </p:graphicFrame>
      <p:graphicFrame>
        <p:nvGraphicFramePr>
          <p:cNvPr id="8" name="Content Placeholder 10"/>
          <p:cNvGraphicFramePr>
            <a:graphicFrameLocks/>
          </p:cNvGraphicFramePr>
          <p:nvPr>
            <p:extLst/>
          </p:nvPr>
        </p:nvGraphicFramePr>
        <p:xfrm>
          <a:off x="7819787" y="2578793"/>
          <a:ext cx="3185848" cy="2460800"/>
        </p:xfrm>
        <a:graphic>
          <a:graphicData uri="http://schemas.openxmlformats.org/drawingml/2006/table">
            <a:tbl>
              <a:tblPr firstRow="1" firstCol="1" bandRow="1"/>
              <a:tblGrid>
                <a:gridCol w="796462">
                  <a:extLst>
                    <a:ext uri="{9D8B030D-6E8A-4147-A177-3AD203B41FA5}">
                      <a16:colId xmlns:a16="http://schemas.microsoft.com/office/drawing/2014/main" val="2857232755"/>
                    </a:ext>
                  </a:extLst>
                </a:gridCol>
                <a:gridCol w="796462">
                  <a:extLst>
                    <a:ext uri="{9D8B030D-6E8A-4147-A177-3AD203B41FA5}">
                      <a16:colId xmlns:a16="http://schemas.microsoft.com/office/drawing/2014/main" val="3502106936"/>
                    </a:ext>
                  </a:extLst>
                </a:gridCol>
                <a:gridCol w="796462">
                  <a:extLst>
                    <a:ext uri="{9D8B030D-6E8A-4147-A177-3AD203B41FA5}">
                      <a16:colId xmlns:a16="http://schemas.microsoft.com/office/drawing/2014/main" val="3674193660"/>
                    </a:ext>
                  </a:extLst>
                </a:gridCol>
                <a:gridCol w="796462">
                  <a:extLst>
                    <a:ext uri="{9D8B030D-6E8A-4147-A177-3AD203B41FA5}">
                      <a16:colId xmlns:a16="http://schemas.microsoft.com/office/drawing/2014/main" val="746377462"/>
                    </a:ext>
                  </a:extLst>
                </a:gridCol>
              </a:tblGrid>
              <a:tr h="850048">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-80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40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173040"/>
                  </a:ext>
                </a:extLst>
              </a:tr>
              <a:tr h="805376">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50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70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80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78316"/>
                  </a:ext>
                </a:extLst>
              </a:tr>
              <a:tr h="805376">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-100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smtClean="0">
                          <a:effectLst/>
                          <a:latin typeface="Calibri" panose="020F0502020204030204" pitchFamily="34" charset="0"/>
                          <a:ea typeface="Calibri" panose="020F0502020204030204" pitchFamily="34" charset="0"/>
                          <a:cs typeface="Times New Roman" panose="02020603050405020304" pitchFamily="18" charset="0"/>
                        </a:rPr>
                        <a:t>90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867334"/>
                  </a:ext>
                </a:extLst>
              </a:tr>
            </a:tbl>
          </a:graphicData>
        </a:graphic>
      </p:graphicFrame>
      <p:pic>
        <p:nvPicPr>
          <p:cNvPr id="9" name="Picture 8"/>
          <p:cNvPicPr>
            <a:picLocks noChangeAspect="1"/>
          </p:cNvPicPr>
          <p:nvPr/>
        </p:nvPicPr>
        <p:blipFill>
          <a:blip r:embed="rId3"/>
          <a:stretch>
            <a:fillRect/>
          </a:stretch>
        </p:blipFill>
        <p:spPr>
          <a:xfrm>
            <a:off x="1097279" y="1845386"/>
            <a:ext cx="3370813" cy="4023709"/>
          </a:xfrm>
          <a:prstGeom prst="rect">
            <a:avLst/>
          </a:prstGeom>
        </p:spPr>
      </p:pic>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358" y="2578793"/>
            <a:ext cx="3072654" cy="2470764"/>
          </a:xfrm>
          <a:prstGeom prst="rect">
            <a:avLst/>
          </a:prstGeom>
        </p:spPr>
      </p:pic>
    </p:spTree>
    <p:extLst>
      <p:ext uri="{BB962C8B-B14F-4D97-AF65-F5344CB8AC3E}">
        <p14:creationId xmlns:p14="http://schemas.microsoft.com/office/powerpoint/2010/main" val="1027043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Episode/Policy</a:t>
            </a:r>
            <a:endParaRPr lang="en-IN" sz="4200" dirty="0">
              <a:solidFill>
                <a:srgbClr val="002060"/>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40474"/>
          <a:stretch/>
        </p:blipFill>
        <p:spPr>
          <a:xfrm>
            <a:off x="1545820" y="2759133"/>
            <a:ext cx="9010650" cy="2058151"/>
          </a:xfrm>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sp>
        <p:nvSpPr>
          <p:cNvPr id="3" name="Rectangle 2"/>
          <p:cNvSpPr/>
          <p:nvPr/>
        </p:nvSpPr>
        <p:spPr>
          <a:xfrm>
            <a:off x="9156032" y="2851484"/>
            <a:ext cx="433136" cy="481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33586" y="3349005"/>
            <a:ext cx="433136" cy="481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827165" y="3930325"/>
            <a:ext cx="433136" cy="481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314428" y="4411588"/>
            <a:ext cx="433136" cy="481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6105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Our Problem</a:t>
            </a:r>
            <a:endParaRPr lang="en-IN" sz="4200" dirty="0">
              <a:solidFill>
                <a:srgbClr val="002060"/>
              </a:solidFill>
            </a:endParaRPr>
          </a:p>
        </p:txBody>
      </p:sp>
      <p:sp>
        <p:nvSpPr>
          <p:cNvPr id="3" name="Content Placeholder 2"/>
          <p:cNvSpPr>
            <a:spLocks noGrp="1"/>
          </p:cNvSpPr>
          <p:nvPr>
            <p:ph idx="1"/>
          </p:nvPr>
        </p:nvSpPr>
        <p:spPr>
          <a:xfrm>
            <a:off x="838200" y="1515291"/>
            <a:ext cx="10515600" cy="4661672"/>
          </a:xfrm>
        </p:spPr>
        <p:txBody>
          <a:bodyPr>
            <a:normAutofit/>
          </a:bodyPr>
          <a:lstStyle/>
          <a:p>
            <a:r>
              <a:rPr lang="en-IN" dirty="0"/>
              <a:t>We do not have training examples.</a:t>
            </a:r>
          </a:p>
          <a:p>
            <a:r>
              <a:rPr lang="en-IN" dirty="0"/>
              <a:t>Goal is to reach the desired Position</a:t>
            </a:r>
          </a:p>
          <a:p>
            <a:r>
              <a:rPr lang="en-IN" dirty="0" smtClean="0"/>
              <a:t>Reward when reaches </a:t>
            </a:r>
            <a:r>
              <a:rPr lang="en-IN" dirty="0"/>
              <a:t>the </a:t>
            </a:r>
            <a:r>
              <a:rPr lang="en-IN" dirty="0" smtClean="0"/>
              <a:t>goal</a:t>
            </a:r>
          </a:p>
          <a:p>
            <a:r>
              <a:rPr lang="en-IN" dirty="0" smtClean="0"/>
              <a:t>Penalise  </a:t>
            </a:r>
            <a:r>
              <a:rPr lang="en-IN" dirty="0"/>
              <a:t>proportionate to the distance from the goal which adds up.</a:t>
            </a:r>
          </a:p>
          <a:p>
            <a:r>
              <a:rPr lang="en-IN" dirty="0" smtClean="0"/>
              <a:t>Learn  the Q values for states and action </a:t>
            </a:r>
          </a:p>
          <a:p>
            <a:r>
              <a:rPr lang="en-IN" dirty="0" smtClean="0"/>
              <a:t>Large </a:t>
            </a:r>
            <a:r>
              <a:rPr lang="en-IN" dirty="0"/>
              <a:t>Number of States So learning needs Deep Networks.</a:t>
            </a:r>
          </a:p>
          <a:p>
            <a:r>
              <a:rPr lang="en-IN" dirty="0" smtClean="0"/>
              <a:t>We allow the robotic arm to explore and create experience</a:t>
            </a:r>
          </a:p>
          <a:p>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1918301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Learning Paradigm</a:t>
            </a:r>
            <a:endParaRPr lang="en-IN" sz="4200" dirty="0"/>
          </a:p>
        </p:txBody>
      </p:sp>
      <p:sp>
        <p:nvSpPr>
          <p:cNvPr id="4" name="Footer Placeholder 3"/>
          <p:cNvSpPr>
            <a:spLocks noGrp="1"/>
          </p:cNvSpPr>
          <p:nvPr>
            <p:ph type="ftr" sz="quarter" idx="11"/>
          </p:nvPr>
        </p:nvSpPr>
        <p:spPr/>
        <p:txBody>
          <a:bodyPr/>
          <a:lstStyle/>
          <a:p>
            <a:r>
              <a:rPr lang="en-US" smtClean="0"/>
              <a:t>Project ID: 201706391RP04157</a:t>
            </a:r>
            <a:endParaRPr lang="en-US" dirty="0"/>
          </a:p>
        </p:txBody>
      </p:sp>
      <p:sp>
        <p:nvSpPr>
          <p:cNvPr id="3" name="Content Placeholder 2"/>
          <p:cNvSpPr>
            <a:spLocks noGrp="1"/>
          </p:cNvSpPr>
          <p:nvPr>
            <p:ph idx="1"/>
          </p:nvPr>
        </p:nvSpPr>
        <p:spPr/>
        <p:txBody>
          <a:bodyPr>
            <a:normAutofit lnSpcReduction="10000"/>
          </a:bodyPr>
          <a:lstStyle/>
          <a:p>
            <a:r>
              <a:rPr lang="en-US" b="1" dirty="0"/>
              <a:t>Supervised learning </a:t>
            </a:r>
            <a:r>
              <a:rPr lang="en-US" dirty="0" smtClean="0"/>
              <a:t>—Feeding </a:t>
            </a:r>
            <a:r>
              <a:rPr lang="en-US" dirty="0"/>
              <a:t>labeled data into a neural network. Essentially, </a:t>
            </a:r>
            <a:r>
              <a:rPr lang="en-US" dirty="0" smtClean="0"/>
              <a:t>telling </a:t>
            </a:r>
            <a:r>
              <a:rPr lang="en-US" dirty="0"/>
              <a:t>the machine what it’s </a:t>
            </a:r>
            <a:r>
              <a:rPr lang="en-US" dirty="0" smtClean="0"/>
              <a:t>outcome.</a:t>
            </a:r>
          </a:p>
          <a:p>
            <a:endParaRPr lang="en-US" dirty="0"/>
          </a:p>
          <a:p>
            <a:r>
              <a:rPr lang="en-US" b="1" dirty="0"/>
              <a:t>Unsupervised learning </a:t>
            </a:r>
            <a:r>
              <a:rPr lang="en-US" dirty="0" smtClean="0"/>
              <a:t>—Not </a:t>
            </a:r>
            <a:r>
              <a:rPr lang="en-US" dirty="0"/>
              <a:t>providing labeled data. </a:t>
            </a:r>
            <a:r>
              <a:rPr lang="en-US" dirty="0" smtClean="0"/>
              <a:t>no </a:t>
            </a:r>
            <a:r>
              <a:rPr lang="en-US" dirty="0"/>
              <a:t>specified goal or target; the machine uncovers structural aspects of the data as it learns</a:t>
            </a:r>
            <a:r>
              <a:rPr lang="en-US" dirty="0" smtClean="0"/>
              <a:t>.</a:t>
            </a:r>
          </a:p>
          <a:p>
            <a:endParaRPr lang="en-US" dirty="0"/>
          </a:p>
          <a:p>
            <a:r>
              <a:rPr lang="en-US" b="1" dirty="0"/>
              <a:t>Reinforcement learning </a:t>
            </a:r>
            <a:r>
              <a:rPr lang="en-US" b="1" dirty="0" smtClean="0"/>
              <a:t>–</a:t>
            </a:r>
            <a:r>
              <a:rPr lang="en-US" dirty="0" smtClean="0"/>
              <a:t> </a:t>
            </a:r>
            <a:r>
              <a:rPr lang="en-US" dirty="0"/>
              <a:t>providing partial information to the model, but not providing a correct answer or action. Reinforcement learning is a form of </a:t>
            </a:r>
            <a:r>
              <a:rPr lang="en-US" dirty="0" smtClean="0"/>
              <a:t>semi supervised </a:t>
            </a:r>
            <a:r>
              <a:rPr lang="en-US" dirty="0"/>
              <a:t>learning.</a:t>
            </a:r>
          </a:p>
          <a:p>
            <a:endParaRPr lang="en-IN" baseline="-25000"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772830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Reinforcement Learning</a:t>
            </a:r>
            <a:endParaRPr lang="en-IN" sz="4200" dirty="0">
              <a:solidFill>
                <a:srgbClr val="002060"/>
              </a:solidFill>
            </a:endParaRP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Project ID: 201706391RP04157</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pic>
        <p:nvPicPr>
          <p:cNvPr id="4098" name="Picture 2" descr="Reinforce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5853" y="2585545"/>
            <a:ext cx="6579394" cy="302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837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200" dirty="0" smtClean="0">
                <a:solidFill>
                  <a:srgbClr val="002060"/>
                </a:solidFill>
              </a:rPr>
              <a:t>Analogy to Human Learning</a:t>
            </a:r>
            <a:endParaRPr lang="en-IN" sz="4200" dirty="0">
              <a:solidFill>
                <a:srgbClr val="002060"/>
              </a:solidFill>
            </a:endParaRPr>
          </a:p>
        </p:txBody>
      </p:sp>
      <p:sp>
        <p:nvSpPr>
          <p:cNvPr id="4" name="Footer Placeholder 3"/>
          <p:cNvSpPr>
            <a:spLocks noGrp="1"/>
          </p:cNvSpPr>
          <p:nvPr>
            <p:ph type="ftr" sz="quarter" idx="11"/>
          </p:nvPr>
        </p:nvSpPr>
        <p:spPr/>
        <p:txBody>
          <a:bodyPr/>
          <a:lstStyle/>
          <a:p>
            <a:r>
              <a:rPr lang="en-US" smtClean="0"/>
              <a:t>Project ID: 201706391RP04157</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7983" y="1846263"/>
            <a:ext cx="6436360" cy="4022725"/>
          </a:xfrm>
        </p:spPr>
      </p:pic>
    </p:spTree>
    <p:extLst>
      <p:ext uri="{BB962C8B-B14F-4D97-AF65-F5344CB8AC3E}">
        <p14:creationId xmlns:p14="http://schemas.microsoft.com/office/powerpoint/2010/main" val="1299887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8" y="365124"/>
            <a:ext cx="4297679" cy="2456453"/>
          </a:xfrm>
        </p:spPr>
        <p:txBody>
          <a:bodyPr>
            <a:normAutofit/>
          </a:bodyPr>
          <a:lstStyle/>
          <a:p>
            <a:r>
              <a:rPr lang="en-IN" sz="3200" dirty="0" smtClean="0"/>
              <a:t>Reinforcement Learning Environment</a:t>
            </a:r>
            <a:endParaRPr lang="en-IN" sz="3200" dirty="0"/>
          </a:p>
        </p:txBody>
      </p:sp>
      <p:pic>
        <p:nvPicPr>
          <p:cNvPr id="4" name="Content Placeholder 3"/>
          <p:cNvPicPr>
            <a:picLocks noGrp="1" noChangeAspect="1"/>
          </p:cNvPicPr>
          <p:nvPr>
            <p:ph idx="1"/>
          </p:nvPr>
        </p:nvPicPr>
        <p:blipFill>
          <a:blip r:embed="rId2"/>
          <a:stretch>
            <a:fillRect/>
          </a:stretch>
        </p:blipFill>
        <p:spPr>
          <a:xfrm>
            <a:off x="5169932" y="365124"/>
            <a:ext cx="6366748" cy="6399667"/>
          </a:xfrm>
          <a:prstGeom prst="rect">
            <a:avLst/>
          </a:prstGeom>
        </p:spPr>
      </p:pic>
    </p:spTree>
    <p:extLst>
      <p:ext uri="{BB962C8B-B14F-4D97-AF65-F5344CB8AC3E}">
        <p14:creationId xmlns:p14="http://schemas.microsoft.com/office/powerpoint/2010/main" val="171255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51366" cy="3331664"/>
          </a:xfrm>
        </p:spPr>
        <p:txBody>
          <a:bodyPr>
            <a:normAutofit/>
          </a:bodyPr>
          <a:lstStyle/>
          <a:p>
            <a:r>
              <a:rPr lang="en-IN" dirty="0" smtClean="0"/>
              <a:t>Markov Decision Principal</a:t>
            </a:r>
            <a:endParaRPr lang="en-IN" dirty="0"/>
          </a:p>
        </p:txBody>
      </p:sp>
      <p:pic>
        <p:nvPicPr>
          <p:cNvPr id="4" name="Content Placeholder 3"/>
          <p:cNvPicPr>
            <a:picLocks noGrp="1" noChangeAspect="1"/>
          </p:cNvPicPr>
          <p:nvPr>
            <p:ph idx="1"/>
          </p:nvPr>
        </p:nvPicPr>
        <p:blipFill>
          <a:blip r:embed="rId2"/>
          <a:stretch>
            <a:fillRect/>
          </a:stretch>
        </p:blipFill>
        <p:spPr>
          <a:xfrm>
            <a:off x="4493623" y="0"/>
            <a:ext cx="7032350" cy="6862327"/>
          </a:xfrm>
          <a:prstGeom prst="rect">
            <a:avLst/>
          </a:prstGeom>
        </p:spPr>
      </p:pic>
    </p:spTree>
    <p:extLst>
      <p:ext uri="{BB962C8B-B14F-4D97-AF65-F5344CB8AC3E}">
        <p14:creationId xmlns:p14="http://schemas.microsoft.com/office/powerpoint/2010/main" val="412613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58143" cy="5278029"/>
          </a:xfrm>
        </p:spPr>
        <p:txBody>
          <a:bodyPr>
            <a:normAutofit/>
          </a:bodyPr>
          <a:lstStyle/>
          <a:p>
            <a:r>
              <a:rPr lang="en-IN" dirty="0" smtClean="0"/>
              <a:t>Agents Learning Task</a:t>
            </a:r>
            <a:endParaRPr lang="en-IN" dirty="0"/>
          </a:p>
        </p:txBody>
      </p:sp>
      <p:pic>
        <p:nvPicPr>
          <p:cNvPr id="4" name="Content Placeholder 3"/>
          <p:cNvPicPr>
            <a:picLocks noGrp="1" noChangeAspect="1"/>
          </p:cNvPicPr>
          <p:nvPr>
            <p:ph idx="1"/>
          </p:nvPr>
        </p:nvPicPr>
        <p:blipFill>
          <a:blip r:embed="rId2"/>
          <a:stretch>
            <a:fillRect/>
          </a:stretch>
        </p:blipFill>
        <p:spPr>
          <a:xfrm>
            <a:off x="4248461" y="365125"/>
            <a:ext cx="7834681" cy="6257744"/>
          </a:xfrm>
          <a:prstGeom prst="rect">
            <a:avLst/>
          </a:prstGeom>
        </p:spPr>
      </p:pic>
    </p:spTree>
    <p:extLst>
      <p:ext uri="{BB962C8B-B14F-4D97-AF65-F5344CB8AC3E}">
        <p14:creationId xmlns:p14="http://schemas.microsoft.com/office/powerpoint/2010/main" val="2799659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365125"/>
            <a:ext cx="2364378" cy="3736612"/>
          </a:xfrm>
        </p:spPr>
        <p:txBody>
          <a:bodyPr>
            <a:normAutofit/>
          </a:bodyPr>
          <a:lstStyle/>
          <a:p>
            <a:r>
              <a:rPr lang="en-IN" dirty="0" smtClean="0"/>
              <a:t>Value Function</a:t>
            </a:r>
            <a:endParaRPr lang="en-IN" dirty="0"/>
          </a:p>
        </p:txBody>
      </p:sp>
      <p:pic>
        <p:nvPicPr>
          <p:cNvPr id="4" name="Content Placeholder 3"/>
          <p:cNvPicPr>
            <a:picLocks noGrp="1" noChangeAspect="1"/>
          </p:cNvPicPr>
          <p:nvPr>
            <p:ph idx="1"/>
          </p:nvPr>
        </p:nvPicPr>
        <p:blipFill>
          <a:blip r:embed="rId2"/>
          <a:stretch>
            <a:fillRect/>
          </a:stretch>
        </p:blipFill>
        <p:spPr>
          <a:xfrm>
            <a:off x="2683146" y="117566"/>
            <a:ext cx="9211012" cy="6439989"/>
          </a:xfrm>
          <a:prstGeom prst="rect">
            <a:avLst/>
          </a:prstGeom>
        </p:spPr>
      </p:pic>
    </p:spTree>
    <p:extLst>
      <p:ext uri="{BB962C8B-B14F-4D97-AF65-F5344CB8AC3E}">
        <p14:creationId xmlns:p14="http://schemas.microsoft.com/office/powerpoint/2010/main" val="42726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4942"/>
            <a:ext cx="2576366" cy="1058727"/>
          </a:xfrm>
        </p:spPr>
        <p:txBody>
          <a:bodyPr>
            <a:normAutofit fontScale="90000"/>
          </a:bodyPr>
          <a:lstStyle/>
          <a:p>
            <a:r>
              <a:rPr lang="en-IN" dirty="0" smtClean="0"/>
              <a:t>Q- Function</a:t>
            </a:r>
            <a:endParaRPr lang="en-IN" dirty="0"/>
          </a:p>
        </p:txBody>
      </p:sp>
      <p:pic>
        <p:nvPicPr>
          <p:cNvPr id="4" name="Content Placeholder 3"/>
          <p:cNvPicPr>
            <a:picLocks noGrp="1" noChangeAspect="1"/>
          </p:cNvPicPr>
          <p:nvPr>
            <p:ph idx="1"/>
          </p:nvPr>
        </p:nvPicPr>
        <p:blipFill>
          <a:blip r:embed="rId2"/>
          <a:stretch>
            <a:fillRect/>
          </a:stretch>
        </p:blipFill>
        <p:spPr>
          <a:xfrm>
            <a:off x="2576366" y="365125"/>
            <a:ext cx="9429433" cy="6007780"/>
          </a:xfrm>
          <a:prstGeom prst="rect">
            <a:avLst/>
          </a:prstGeom>
        </p:spPr>
      </p:pic>
    </p:spTree>
    <p:extLst>
      <p:ext uri="{BB962C8B-B14F-4D97-AF65-F5344CB8AC3E}">
        <p14:creationId xmlns:p14="http://schemas.microsoft.com/office/powerpoint/2010/main" val="627502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494</Words>
  <Application>Microsoft Office PowerPoint</Application>
  <PresentationFormat>Widescreen</PresentationFormat>
  <Paragraphs>97</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Reinforcement Learning</vt:lpstr>
      <vt:lpstr>Learning Paradigm</vt:lpstr>
      <vt:lpstr>Reinforcement Learning</vt:lpstr>
      <vt:lpstr>Analogy to Human Learning</vt:lpstr>
      <vt:lpstr>Reinforcement Learning Environment</vt:lpstr>
      <vt:lpstr>Markov Decision Principal</vt:lpstr>
      <vt:lpstr>Agents Learning Task</vt:lpstr>
      <vt:lpstr>Value Function</vt:lpstr>
      <vt:lpstr>Q- Function</vt:lpstr>
      <vt:lpstr>Training Rule of Q</vt:lpstr>
      <vt:lpstr>Q Learning for Deterministic world</vt:lpstr>
      <vt:lpstr>An Example</vt:lpstr>
      <vt:lpstr>Why Reinforcement Learning</vt:lpstr>
      <vt:lpstr>Algorithm</vt:lpstr>
      <vt:lpstr>Success Stories of RL</vt:lpstr>
      <vt:lpstr>In Computing</vt:lpstr>
      <vt:lpstr>Learning Outcome</vt:lpstr>
      <vt:lpstr>Episode/Policy</vt:lpstr>
      <vt:lpstr>Our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Jain</dc:creator>
  <cp:lastModifiedBy>Swati Jain</cp:lastModifiedBy>
  <cp:revision>30</cp:revision>
  <dcterms:created xsi:type="dcterms:W3CDTF">2018-12-28T06:01:02Z</dcterms:created>
  <dcterms:modified xsi:type="dcterms:W3CDTF">2021-11-23T17:07:56Z</dcterms:modified>
</cp:coreProperties>
</file>