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26619"/>
            <a:ext cx="8255000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884271"/>
            <a:ext cx="8072119" cy="4306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g"/><Relationship Id="rId3" Type="http://schemas.openxmlformats.org/officeDocument/2006/relationships/image" Target="../media/image2.png"/><Relationship Id="rId7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5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52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57.png"/><Relationship Id="rId5" Type="http://schemas.openxmlformats.org/officeDocument/2006/relationships/image" Target="../media/image8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3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image" Target="../media/image66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69.png"/><Relationship Id="rId5" Type="http://schemas.openxmlformats.org/officeDocument/2006/relationships/image" Target="../media/image8.png"/><Relationship Id="rId15" Type="http://schemas.openxmlformats.org/officeDocument/2006/relationships/image" Target="../media/image73.png"/><Relationship Id="rId10" Type="http://schemas.openxmlformats.org/officeDocument/2006/relationships/image" Target="../media/image57.png"/><Relationship Id="rId19" Type="http://schemas.openxmlformats.org/officeDocument/2006/relationships/image" Target="../media/image77.png"/><Relationship Id="rId4" Type="http://schemas.openxmlformats.org/officeDocument/2006/relationships/image" Target="../media/image3.png"/><Relationship Id="rId9" Type="http://schemas.openxmlformats.org/officeDocument/2006/relationships/image" Target="../media/image68.png"/><Relationship Id="rId14" Type="http://schemas.openxmlformats.org/officeDocument/2006/relationships/image" Target="../media/image7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3.png"/><Relationship Id="rId18" Type="http://schemas.openxmlformats.org/officeDocument/2006/relationships/image" Target="../media/image84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12" Type="http://schemas.openxmlformats.org/officeDocument/2006/relationships/image" Target="../media/image82.png"/><Relationship Id="rId17" Type="http://schemas.openxmlformats.org/officeDocument/2006/relationships/image" Target="../media/image74.png"/><Relationship Id="rId2" Type="http://schemas.openxmlformats.org/officeDocument/2006/relationships/image" Target="../media/image79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57.png"/><Relationship Id="rId5" Type="http://schemas.openxmlformats.org/officeDocument/2006/relationships/image" Target="../media/image8.png"/><Relationship Id="rId15" Type="http://schemas.openxmlformats.org/officeDocument/2006/relationships/image" Target="../media/image72.png"/><Relationship Id="rId10" Type="http://schemas.openxmlformats.org/officeDocument/2006/relationships/image" Target="../media/image68.png"/><Relationship Id="rId19" Type="http://schemas.openxmlformats.org/officeDocument/2006/relationships/image" Target="../media/image85.png"/><Relationship Id="rId4" Type="http://schemas.openxmlformats.org/officeDocument/2006/relationships/image" Target="../media/image3.png"/><Relationship Id="rId9" Type="http://schemas.openxmlformats.org/officeDocument/2006/relationships/image" Target="../media/image81.png"/><Relationship Id="rId14" Type="http://schemas.openxmlformats.org/officeDocument/2006/relationships/image" Target="../media/image7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0.png"/><Relationship Id="rId18" Type="http://schemas.openxmlformats.org/officeDocument/2006/relationships/image" Target="../media/image92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12" Type="http://schemas.openxmlformats.org/officeDocument/2006/relationships/image" Target="../media/image89.png"/><Relationship Id="rId17" Type="http://schemas.openxmlformats.org/officeDocument/2006/relationships/image" Target="../media/image91.png"/><Relationship Id="rId2" Type="http://schemas.openxmlformats.org/officeDocument/2006/relationships/image" Target="../media/image86.png"/><Relationship Id="rId16" Type="http://schemas.openxmlformats.org/officeDocument/2006/relationships/image" Target="../media/image73.png"/><Relationship Id="rId20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57.png"/><Relationship Id="rId5" Type="http://schemas.openxmlformats.org/officeDocument/2006/relationships/image" Target="../media/image8.png"/><Relationship Id="rId15" Type="http://schemas.openxmlformats.org/officeDocument/2006/relationships/image" Target="../media/image72.png"/><Relationship Id="rId10" Type="http://schemas.openxmlformats.org/officeDocument/2006/relationships/image" Target="../media/image68.png"/><Relationship Id="rId19" Type="http://schemas.openxmlformats.org/officeDocument/2006/relationships/image" Target="../media/image93.png"/><Relationship Id="rId4" Type="http://schemas.openxmlformats.org/officeDocument/2006/relationships/image" Target="../media/image3.png"/><Relationship Id="rId9" Type="http://schemas.openxmlformats.org/officeDocument/2006/relationships/image" Target="../media/image88.png"/><Relationship Id="rId14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99.png"/><Relationship Id="rId18" Type="http://schemas.openxmlformats.org/officeDocument/2006/relationships/image" Target="../media/image100.png"/><Relationship Id="rId3" Type="http://schemas.openxmlformats.org/officeDocument/2006/relationships/image" Target="../media/image2.png"/><Relationship Id="rId7" Type="http://schemas.openxmlformats.org/officeDocument/2006/relationships/image" Target="../media/image96.png"/><Relationship Id="rId12" Type="http://schemas.openxmlformats.org/officeDocument/2006/relationships/image" Target="../media/image98.png"/><Relationship Id="rId17" Type="http://schemas.openxmlformats.org/officeDocument/2006/relationships/image" Target="../media/image74.png"/><Relationship Id="rId2" Type="http://schemas.openxmlformats.org/officeDocument/2006/relationships/image" Target="../media/image95.png"/><Relationship Id="rId16" Type="http://schemas.openxmlformats.org/officeDocument/2006/relationships/image" Target="../media/image73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57.png"/><Relationship Id="rId5" Type="http://schemas.openxmlformats.org/officeDocument/2006/relationships/image" Target="../media/image8.png"/><Relationship Id="rId15" Type="http://schemas.openxmlformats.org/officeDocument/2006/relationships/image" Target="../media/image72.png"/><Relationship Id="rId10" Type="http://schemas.openxmlformats.org/officeDocument/2006/relationships/image" Target="../media/image68.png"/><Relationship Id="rId19" Type="http://schemas.openxmlformats.org/officeDocument/2006/relationships/image" Target="../media/image101.png"/><Relationship Id="rId4" Type="http://schemas.openxmlformats.org/officeDocument/2006/relationships/image" Target="../media/image3.png"/><Relationship Id="rId9" Type="http://schemas.openxmlformats.org/officeDocument/2006/relationships/image" Target="../media/image97.png"/><Relationship Id="rId14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10183" y="1662683"/>
            <a:ext cx="7665720" cy="15316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3389629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spc="-20" dirty="0">
                <a:latin typeface="Carlito"/>
                <a:cs typeface="Carlito"/>
              </a:rPr>
              <a:t>Nature </a:t>
            </a:r>
            <a:r>
              <a:rPr sz="5000" b="0" dirty="0">
                <a:latin typeface="Carlito"/>
                <a:cs typeface="Carlito"/>
              </a:rPr>
              <a:t>of</a:t>
            </a:r>
            <a:r>
              <a:rPr sz="5000" b="0" spc="-90" dirty="0">
                <a:latin typeface="Carlito"/>
                <a:cs typeface="Carlito"/>
              </a:rPr>
              <a:t> </a:t>
            </a:r>
            <a:r>
              <a:rPr sz="5000" b="0" spc="-5" dirty="0">
                <a:latin typeface="Carlito"/>
                <a:cs typeface="Carlito"/>
              </a:rPr>
              <a:t>OB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2009267"/>
            <a:ext cx="469391" cy="350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2484754"/>
            <a:ext cx="469391" cy="350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2960242"/>
            <a:ext cx="469391" cy="350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3435426"/>
            <a:ext cx="469391" cy="350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640" y="3911472"/>
            <a:ext cx="469391" cy="3505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640" y="4386960"/>
            <a:ext cx="469391" cy="3505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8640" y="4862144"/>
            <a:ext cx="469391" cy="350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10259" y="1869160"/>
            <a:ext cx="6388100" cy="3354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63980">
              <a:lnSpc>
                <a:spcPct val="120000"/>
              </a:lnSpc>
              <a:spcBef>
                <a:spcPts val="100"/>
              </a:spcBef>
            </a:pPr>
            <a:r>
              <a:rPr sz="2600" spc="10" dirty="0">
                <a:latin typeface="Georgia"/>
                <a:cs typeface="Georgia"/>
              </a:rPr>
              <a:t>A </a:t>
            </a:r>
            <a:r>
              <a:rPr sz="2600" spc="-15" dirty="0">
                <a:latin typeface="Georgia"/>
                <a:cs typeface="Georgia"/>
              </a:rPr>
              <a:t>field </a:t>
            </a:r>
            <a:r>
              <a:rPr sz="2600" spc="-20" dirty="0">
                <a:latin typeface="Georgia"/>
                <a:cs typeface="Georgia"/>
              </a:rPr>
              <a:t>of </a:t>
            </a:r>
            <a:r>
              <a:rPr sz="2600" spc="-25" dirty="0">
                <a:latin typeface="Georgia"/>
                <a:cs typeface="Georgia"/>
              </a:rPr>
              <a:t>study </a:t>
            </a:r>
            <a:r>
              <a:rPr sz="2600" spc="-35" dirty="0">
                <a:latin typeface="Georgia"/>
                <a:cs typeface="Georgia"/>
              </a:rPr>
              <a:t>and </a:t>
            </a:r>
            <a:r>
              <a:rPr sz="2600" spc="-5" dirty="0">
                <a:latin typeface="Georgia"/>
                <a:cs typeface="Georgia"/>
              </a:rPr>
              <a:t>not </a:t>
            </a:r>
            <a:r>
              <a:rPr sz="2600" spc="-65" dirty="0">
                <a:latin typeface="Georgia"/>
                <a:cs typeface="Georgia"/>
              </a:rPr>
              <a:t>a</a:t>
            </a:r>
            <a:r>
              <a:rPr sz="2600" spc="-335" dirty="0">
                <a:latin typeface="Georgia"/>
                <a:cs typeface="Georgia"/>
              </a:rPr>
              <a:t> </a:t>
            </a:r>
            <a:r>
              <a:rPr sz="2600" spc="-30" dirty="0">
                <a:latin typeface="Georgia"/>
                <a:cs typeface="Georgia"/>
              </a:rPr>
              <a:t>discipline  </a:t>
            </a:r>
            <a:r>
              <a:rPr sz="2600" spc="-40" dirty="0">
                <a:latin typeface="Georgia"/>
                <a:cs typeface="Georgia"/>
              </a:rPr>
              <a:t>Interdisciplinary</a:t>
            </a:r>
            <a:r>
              <a:rPr sz="2600" spc="-90" dirty="0">
                <a:latin typeface="Georgia"/>
                <a:cs typeface="Georgia"/>
              </a:rPr>
              <a:t> </a:t>
            </a:r>
            <a:r>
              <a:rPr sz="2600" spc="-30" dirty="0">
                <a:latin typeface="Georgia"/>
                <a:cs typeface="Georgia"/>
              </a:rPr>
              <a:t>Approach</a:t>
            </a:r>
            <a:endParaRPr sz="2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600" spc="-10" dirty="0">
                <a:latin typeface="Georgia"/>
                <a:cs typeface="Georgia"/>
              </a:rPr>
              <a:t>An </a:t>
            </a:r>
            <a:r>
              <a:rPr sz="2600" spc="-25" dirty="0">
                <a:latin typeface="Georgia"/>
                <a:cs typeface="Georgia"/>
              </a:rPr>
              <a:t>Applied</a:t>
            </a:r>
            <a:r>
              <a:rPr sz="2600" spc="-50" dirty="0">
                <a:latin typeface="Georgia"/>
                <a:cs typeface="Georgia"/>
              </a:rPr>
              <a:t> </a:t>
            </a:r>
            <a:r>
              <a:rPr sz="2600" spc="-30" dirty="0">
                <a:latin typeface="Georgia"/>
                <a:cs typeface="Georgia"/>
              </a:rPr>
              <a:t>Science</a:t>
            </a:r>
            <a:endParaRPr sz="2600">
              <a:latin typeface="Georgia"/>
              <a:cs typeface="Georgia"/>
            </a:endParaRPr>
          </a:p>
          <a:p>
            <a:pPr marL="12700" marR="2006600">
              <a:lnSpc>
                <a:spcPts val="3750"/>
              </a:lnSpc>
              <a:spcBef>
                <a:spcPts val="225"/>
              </a:spcBef>
            </a:pPr>
            <a:r>
              <a:rPr sz="2600" spc="-45" dirty="0">
                <a:latin typeface="Georgia"/>
                <a:cs typeface="Georgia"/>
              </a:rPr>
              <a:t>Normative </a:t>
            </a:r>
            <a:r>
              <a:rPr sz="2600" spc="-35" dirty="0">
                <a:latin typeface="Georgia"/>
                <a:cs typeface="Georgia"/>
              </a:rPr>
              <a:t>and </a:t>
            </a:r>
            <a:r>
              <a:rPr sz="2600" spc="-55" dirty="0">
                <a:latin typeface="Georgia"/>
                <a:cs typeface="Georgia"/>
              </a:rPr>
              <a:t>Value</a:t>
            </a:r>
            <a:r>
              <a:rPr sz="2600" spc="-200" dirty="0">
                <a:latin typeface="Georgia"/>
                <a:cs typeface="Georgia"/>
              </a:rPr>
              <a:t> </a:t>
            </a:r>
            <a:r>
              <a:rPr sz="2600" spc="-25" dirty="0">
                <a:latin typeface="Georgia"/>
                <a:cs typeface="Georgia"/>
              </a:rPr>
              <a:t>Centered  </a:t>
            </a:r>
            <a:r>
              <a:rPr sz="2600" spc="-35" dirty="0">
                <a:latin typeface="Georgia"/>
                <a:cs typeface="Georgia"/>
              </a:rPr>
              <a:t>Humanistic </a:t>
            </a:r>
            <a:r>
              <a:rPr sz="2600" spc="-85" dirty="0">
                <a:latin typeface="Georgia"/>
                <a:cs typeface="Georgia"/>
              </a:rPr>
              <a:t>&amp;</a:t>
            </a:r>
            <a:r>
              <a:rPr sz="2600" spc="-9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optimistic</a:t>
            </a:r>
            <a:endParaRPr sz="2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600" spc="-5" dirty="0">
                <a:latin typeface="Georgia"/>
                <a:cs typeface="Georgia"/>
              </a:rPr>
              <a:t>Oriented </a:t>
            </a:r>
            <a:r>
              <a:rPr sz="2600" spc="-85" dirty="0">
                <a:latin typeface="Georgia"/>
                <a:cs typeface="Georgia"/>
              </a:rPr>
              <a:t>Towards </a:t>
            </a:r>
            <a:r>
              <a:rPr sz="2600" spc="-15" dirty="0">
                <a:latin typeface="Georgia"/>
                <a:cs typeface="Georgia"/>
              </a:rPr>
              <a:t>Organizational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Objectives</a:t>
            </a:r>
            <a:endParaRPr sz="2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10" dirty="0">
                <a:latin typeface="Georgia"/>
                <a:cs typeface="Georgia"/>
              </a:rPr>
              <a:t>A </a:t>
            </a:r>
            <a:r>
              <a:rPr sz="2600" spc="-15" dirty="0">
                <a:latin typeface="Georgia"/>
                <a:cs typeface="Georgia"/>
              </a:rPr>
              <a:t>total </a:t>
            </a:r>
            <a:r>
              <a:rPr sz="2600" spc="-65" dirty="0">
                <a:latin typeface="Georgia"/>
                <a:cs typeface="Georgia"/>
              </a:rPr>
              <a:t>Systems</a:t>
            </a:r>
            <a:r>
              <a:rPr sz="2600" spc="-165" dirty="0">
                <a:latin typeface="Georgia"/>
                <a:cs typeface="Georgia"/>
              </a:rPr>
              <a:t> </a:t>
            </a:r>
            <a:r>
              <a:rPr sz="2600" spc="-35" dirty="0">
                <a:latin typeface="Georgia"/>
                <a:cs typeface="Georgia"/>
              </a:rPr>
              <a:t>Approach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26465"/>
            <a:ext cx="36239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0" dirty="0">
                <a:latin typeface="Carlito"/>
                <a:cs typeface="Carlito"/>
              </a:rPr>
              <a:t>Evolution </a:t>
            </a:r>
            <a:r>
              <a:rPr b="0" spc="-5" dirty="0">
                <a:latin typeface="Carlito"/>
                <a:cs typeface="Carlito"/>
              </a:rPr>
              <a:t>of</a:t>
            </a:r>
            <a:r>
              <a:rPr b="0" spc="-60" dirty="0">
                <a:latin typeface="Carlito"/>
                <a:cs typeface="Carlito"/>
              </a:rPr>
              <a:t> </a:t>
            </a:r>
            <a:r>
              <a:rPr b="0" spc="-5" dirty="0">
                <a:latin typeface="Carlito"/>
                <a:cs typeface="Carlito"/>
              </a:rPr>
              <a:t>OB</a:t>
            </a:r>
          </a:p>
        </p:txBody>
      </p:sp>
      <p:sp>
        <p:nvSpPr>
          <p:cNvPr id="9" name="object 9"/>
          <p:cNvSpPr/>
          <p:nvPr/>
        </p:nvSpPr>
        <p:spPr>
          <a:xfrm>
            <a:off x="548640" y="2382647"/>
            <a:ext cx="435864" cy="323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3114167"/>
            <a:ext cx="435864" cy="323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3516198"/>
            <a:ext cx="435864" cy="3233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4321428"/>
            <a:ext cx="435864" cy="323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640" y="4723765"/>
            <a:ext cx="435864" cy="323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640" y="5125796"/>
            <a:ext cx="435864" cy="3233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8640" y="5528767"/>
            <a:ext cx="435864" cy="323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b="1" spc="-5" dirty="0">
                <a:latin typeface="Times New Roman"/>
                <a:cs typeface="Times New Roman"/>
              </a:rPr>
              <a:t>Robert Owen-(1800)</a:t>
            </a:r>
            <a:endParaRPr sz="2400">
              <a:latin typeface="Times New Roman"/>
              <a:cs typeface="Times New Roman"/>
            </a:endParaRPr>
          </a:p>
          <a:p>
            <a:pPr marL="286385" marR="72390">
              <a:lnSpc>
                <a:spcPts val="2590"/>
              </a:lnSpc>
              <a:spcBef>
                <a:spcPts val="620"/>
              </a:spcBef>
            </a:pPr>
            <a:r>
              <a:rPr sz="2400" spc="-50" dirty="0">
                <a:latin typeface="Times New Roman"/>
                <a:cs typeface="Times New Roman"/>
              </a:rPr>
              <a:t>Young </a:t>
            </a:r>
            <a:r>
              <a:rPr sz="2400" dirty="0">
                <a:latin typeface="Times New Roman"/>
                <a:cs typeface="Times New Roman"/>
              </a:rPr>
              <a:t>Factory </a:t>
            </a:r>
            <a:r>
              <a:rPr sz="2400" spc="-5" dirty="0">
                <a:latin typeface="Times New Roman"/>
                <a:cs typeface="Times New Roman"/>
              </a:rPr>
              <a:t>Owner-First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emphasize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human </a:t>
            </a:r>
            <a:r>
              <a:rPr sz="2400" dirty="0">
                <a:latin typeface="Times New Roman"/>
                <a:cs typeface="Times New Roman"/>
              </a:rPr>
              <a:t>needs of  </a:t>
            </a:r>
            <a:r>
              <a:rPr sz="2400" spc="-5" dirty="0">
                <a:latin typeface="Times New Roman"/>
                <a:cs typeface="Times New Roman"/>
              </a:rPr>
              <a:t>employees </a:t>
            </a:r>
            <a:r>
              <a:rPr sz="2400" dirty="0">
                <a:latin typeface="Times New Roman"/>
                <a:cs typeface="Times New Roman"/>
              </a:rPr>
              <a:t>and refused to </a:t>
            </a:r>
            <a:r>
              <a:rPr sz="2400" spc="-5" dirty="0">
                <a:latin typeface="Times New Roman"/>
                <a:cs typeface="Times New Roman"/>
              </a:rPr>
              <a:t>employ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children</a:t>
            </a:r>
            <a:endParaRPr sz="2400">
              <a:latin typeface="Times New Roman"/>
              <a:cs typeface="Times New Roman"/>
            </a:endParaRPr>
          </a:p>
          <a:p>
            <a:pPr marL="286385" marR="1746885">
              <a:lnSpc>
                <a:spcPts val="3170"/>
              </a:lnSpc>
              <a:spcBef>
                <a:spcPts val="114"/>
              </a:spcBef>
              <a:tabLst>
                <a:tab pos="1280795" algn="l"/>
              </a:tabLst>
            </a:pPr>
            <a:r>
              <a:rPr sz="2400" spc="-30" dirty="0">
                <a:latin typeface="Times New Roman"/>
                <a:cs typeface="Times New Roman"/>
              </a:rPr>
              <a:t>Taught	</a:t>
            </a:r>
            <a:r>
              <a:rPr sz="2400" spc="-5" dirty="0">
                <a:latin typeface="Times New Roman"/>
                <a:cs typeface="Times New Roman"/>
              </a:rPr>
              <a:t>workers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improve </a:t>
            </a:r>
            <a:r>
              <a:rPr sz="2400" dirty="0">
                <a:latin typeface="Times New Roman"/>
                <a:cs typeface="Times New Roman"/>
              </a:rPr>
              <a:t>working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conditions  Father of personnel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b="1" spc="-15" dirty="0">
                <a:latin typeface="Times New Roman"/>
                <a:cs typeface="Times New Roman"/>
              </a:rPr>
              <a:t>Andrew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Ure-(1935)</a:t>
            </a:r>
            <a:endParaRPr sz="2400">
              <a:latin typeface="Times New Roman"/>
              <a:cs typeface="Times New Roman"/>
            </a:endParaRPr>
          </a:p>
          <a:p>
            <a:pPr marL="286385" marR="2672715" algn="just">
              <a:lnSpc>
                <a:spcPct val="110000"/>
              </a:lnSpc>
            </a:pPr>
            <a:r>
              <a:rPr sz="2400" dirty="0">
                <a:latin typeface="Times New Roman"/>
                <a:cs typeface="Times New Roman"/>
              </a:rPr>
              <a:t>The Philosophy of Manufacturers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-1835  </a:t>
            </a:r>
            <a:r>
              <a:rPr sz="2400" spc="-55" dirty="0">
                <a:latin typeface="Times New Roman"/>
                <a:cs typeface="Times New Roman"/>
              </a:rPr>
              <a:t>Value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human </a:t>
            </a:r>
            <a:r>
              <a:rPr sz="2400" dirty="0">
                <a:latin typeface="Times New Roman"/>
                <a:cs typeface="Times New Roman"/>
              </a:rPr>
              <a:t>factor in </a:t>
            </a:r>
            <a:r>
              <a:rPr sz="2400" spc="-5" dirty="0">
                <a:latin typeface="Times New Roman"/>
                <a:cs typeface="Times New Roman"/>
              </a:rPr>
              <a:t>manufacturing  </a:t>
            </a:r>
            <a:r>
              <a:rPr sz="2400" dirty="0">
                <a:latin typeface="Times New Roman"/>
                <a:cs typeface="Times New Roman"/>
              </a:rPr>
              <a:t>Provided welfare </a:t>
            </a:r>
            <a:r>
              <a:rPr sz="2400" spc="-5" dirty="0">
                <a:latin typeface="Times New Roman"/>
                <a:cs typeface="Times New Roman"/>
              </a:rPr>
              <a:t>facilities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workers</a:t>
            </a:r>
            <a:endParaRPr sz="2400">
              <a:latin typeface="Times New Roman"/>
              <a:cs typeface="Times New Roman"/>
            </a:endParaRPr>
          </a:p>
          <a:p>
            <a:pPr marL="286385" marR="5080" algn="just">
              <a:lnSpc>
                <a:spcPts val="2590"/>
              </a:lnSpc>
              <a:spcBef>
                <a:spcPts val="620"/>
              </a:spcBef>
            </a:pPr>
            <a:r>
              <a:rPr sz="2400" spc="-5" dirty="0">
                <a:latin typeface="Times New Roman"/>
                <a:cs typeface="Times New Roman"/>
              </a:rPr>
              <a:t>J.N. </a:t>
            </a:r>
            <a:r>
              <a:rPr sz="2400" spc="-170" dirty="0">
                <a:latin typeface="Times New Roman"/>
                <a:cs typeface="Times New Roman"/>
              </a:rPr>
              <a:t>TATA </a:t>
            </a:r>
            <a:r>
              <a:rPr sz="2400" dirty="0">
                <a:latin typeface="Times New Roman"/>
                <a:cs typeface="Times New Roman"/>
              </a:rPr>
              <a:t>in 1886 Instituted a pension fund &amp; 1895 began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 pay accident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compensation.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48640" y="2533523"/>
            <a:ext cx="509016" cy="377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640" y="4069969"/>
            <a:ext cx="509016" cy="377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4582033"/>
            <a:ext cx="509016" cy="377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5094478"/>
            <a:ext cx="509016" cy="377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5940" y="1870989"/>
            <a:ext cx="5081905" cy="36106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spc="-10" dirty="0">
                <a:latin typeface="Times New Roman"/>
                <a:cs typeface="Times New Roman"/>
              </a:rPr>
              <a:t>William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Gilbreth-(1914)</a:t>
            </a:r>
            <a:endParaRPr sz="28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“The Psychology 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Management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5" dirty="0">
                <a:latin typeface="Times New Roman"/>
                <a:cs typeface="Times New Roman"/>
              </a:rPr>
              <a:t>F.W.Taylor-(1916)</a:t>
            </a:r>
            <a:endParaRPr sz="2800">
              <a:latin typeface="Times New Roman"/>
              <a:cs typeface="Times New Roman"/>
            </a:endParaRPr>
          </a:p>
          <a:p>
            <a:pPr marL="286385" marR="104139">
              <a:lnSpc>
                <a:spcPct val="120000"/>
              </a:lnSpc>
            </a:pPr>
            <a:r>
              <a:rPr sz="2800" spc="-5" dirty="0">
                <a:latin typeface="Times New Roman"/>
                <a:cs typeface="Times New Roman"/>
              </a:rPr>
              <a:t>Father of Scientific Management  </a:t>
            </a:r>
            <a:r>
              <a:rPr sz="2800" spc="-35" dirty="0">
                <a:latin typeface="Times New Roman"/>
                <a:cs typeface="Times New Roman"/>
              </a:rPr>
              <a:t>Time </a:t>
            </a:r>
            <a:r>
              <a:rPr sz="2800" spc="-5" dirty="0">
                <a:latin typeface="Times New Roman"/>
                <a:cs typeface="Times New Roman"/>
              </a:rPr>
              <a:t>&amp; Motion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Study</a:t>
            </a:r>
            <a:endParaRPr sz="28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Piece Rate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96900" y="729741"/>
            <a:ext cx="36239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0" dirty="0">
                <a:latin typeface="Carlito"/>
                <a:cs typeface="Carlito"/>
              </a:rPr>
              <a:t>Evolution </a:t>
            </a:r>
            <a:r>
              <a:rPr b="0" spc="-5" dirty="0">
                <a:latin typeface="Carlito"/>
                <a:cs typeface="Carlito"/>
              </a:rPr>
              <a:t>of</a:t>
            </a:r>
            <a:r>
              <a:rPr b="0" spc="-60" dirty="0">
                <a:latin typeface="Carlito"/>
                <a:cs typeface="Carlito"/>
              </a:rPr>
              <a:t> </a:t>
            </a:r>
            <a:r>
              <a:rPr b="0" spc="-5" dirty="0">
                <a:latin typeface="Carlito"/>
                <a:cs typeface="Carlito"/>
              </a:rPr>
              <a:t>OB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48640" y="1990293"/>
            <a:ext cx="396240" cy="2959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1832" y="2346070"/>
            <a:ext cx="323697" cy="2423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2874898"/>
            <a:ext cx="396240" cy="2956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1832" y="3231514"/>
            <a:ext cx="323697" cy="2423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48640" y="3536010"/>
            <a:ext cx="716915" cy="579755"/>
            <a:chOff x="548640" y="3536010"/>
            <a:chExt cx="716915" cy="579755"/>
          </a:xfrm>
        </p:grpSpPr>
        <p:sp>
          <p:nvSpPr>
            <p:cNvPr id="13" name="object 13"/>
            <p:cNvSpPr/>
            <p:nvPr/>
          </p:nvSpPr>
          <p:spPr>
            <a:xfrm>
              <a:off x="941831" y="3536010"/>
              <a:ext cx="323697" cy="2426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8640" y="3820032"/>
              <a:ext cx="396240" cy="2956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48640" y="4175125"/>
            <a:ext cx="716915" cy="581025"/>
            <a:chOff x="548640" y="4175125"/>
            <a:chExt cx="716915" cy="581025"/>
          </a:xfrm>
        </p:grpSpPr>
        <p:sp>
          <p:nvSpPr>
            <p:cNvPr id="16" name="object 16"/>
            <p:cNvSpPr/>
            <p:nvPr/>
          </p:nvSpPr>
          <p:spPr>
            <a:xfrm>
              <a:off x="941831" y="4175125"/>
              <a:ext cx="323697" cy="2423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8640" y="4460113"/>
              <a:ext cx="396240" cy="2956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48640" y="4815204"/>
            <a:ext cx="716915" cy="581025"/>
            <a:chOff x="548640" y="4815204"/>
            <a:chExt cx="716915" cy="581025"/>
          </a:xfrm>
        </p:grpSpPr>
        <p:sp>
          <p:nvSpPr>
            <p:cNvPr id="19" name="object 19"/>
            <p:cNvSpPr/>
            <p:nvPr/>
          </p:nvSpPr>
          <p:spPr>
            <a:xfrm>
              <a:off x="941831" y="4815204"/>
              <a:ext cx="323697" cy="2423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8640" y="5099888"/>
              <a:ext cx="396240" cy="2959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941832" y="5455615"/>
            <a:ext cx="323697" cy="2423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10259" y="1936445"/>
            <a:ext cx="7252334" cy="4020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90" dirty="0">
                <a:latin typeface="Times New Roman"/>
                <a:cs typeface="Times New Roman"/>
              </a:rPr>
              <a:t>Henry </a:t>
            </a:r>
            <a:r>
              <a:rPr sz="2200" b="1" spc="25" dirty="0">
                <a:latin typeface="Times New Roman"/>
                <a:cs typeface="Times New Roman"/>
              </a:rPr>
              <a:t>Fayol</a:t>
            </a:r>
            <a:r>
              <a:rPr sz="2200" b="1" spc="-165" dirty="0">
                <a:latin typeface="Times New Roman"/>
                <a:cs typeface="Times New Roman"/>
              </a:rPr>
              <a:t> </a:t>
            </a:r>
            <a:r>
              <a:rPr sz="2200" b="1" spc="-30" dirty="0">
                <a:latin typeface="Times New Roman"/>
                <a:cs typeface="Times New Roman"/>
              </a:rPr>
              <a:t>(1916)</a:t>
            </a:r>
            <a:endParaRPr sz="2200">
              <a:latin typeface="Times New Roman"/>
              <a:cs typeface="Times New Roman"/>
            </a:endParaRPr>
          </a:p>
          <a:p>
            <a:pPr marL="378460" marR="5080">
              <a:lnSpc>
                <a:spcPts val="1920"/>
              </a:lnSpc>
              <a:spcBef>
                <a:spcPts val="475"/>
              </a:spcBef>
            </a:pPr>
            <a:r>
              <a:rPr sz="2000" spc="-30" dirty="0">
                <a:latin typeface="Georgia"/>
                <a:cs typeface="Georgia"/>
              </a:rPr>
              <a:t>Administrative Management , </a:t>
            </a:r>
            <a:r>
              <a:rPr sz="2000" spc="-25" dirty="0">
                <a:latin typeface="Georgia"/>
                <a:cs typeface="Georgia"/>
              </a:rPr>
              <a:t>Principle </a:t>
            </a:r>
            <a:r>
              <a:rPr sz="2000" spc="-15" dirty="0">
                <a:latin typeface="Georgia"/>
                <a:cs typeface="Georgia"/>
              </a:rPr>
              <a:t>of </a:t>
            </a:r>
            <a:r>
              <a:rPr sz="2000" spc="-30" dirty="0">
                <a:latin typeface="Georgia"/>
                <a:cs typeface="Georgia"/>
              </a:rPr>
              <a:t>Governing </a:t>
            </a:r>
            <a:r>
              <a:rPr sz="2000" spc="-60" dirty="0">
                <a:latin typeface="Georgia"/>
                <a:cs typeface="Georgia"/>
              </a:rPr>
              <a:t>Behavior,  </a:t>
            </a:r>
            <a:r>
              <a:rPr sz="2000" spc="-30" dirty="0">
                <a:latin typeface="Georgia"/>
                <a:cs typeface="Georgia"/>
              </a:rPr>
              <a:t>Management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Quality</a:t>
            </a:r>
            <a:endParaRPr sz="2000">
              <a:latin typeface="Georgia"/>
              <a:cs typeface="Georgia"/>
            </a:endParaRPr>
          </a:p>
          <a:p>
            <a:pPr marL="82550">
              <a:lnSpc>
                <a:spcPct val="100000"/>
              </a:lnSpc>
              <a:spcBef>
                <a:spcPts val="10"/>
              </a:spcBef>
            </a:pPr>
            <a:r>
              <a:rPr sz="2200" b="1" spc="-30" dirty="0">
                <a:latin typeface="Times New Roman"/>
                <a:cs typeface="Times New Roman"/>
              </a:rPr>
              <a:t>Elton </a:t>
            </a:r>
            <a:r>
              <a:rPr sz="2200" b="1" spc="-10" dirty="0">
                <a:latin typeface="Times New Roman"/>
                <a:cs typeface="Times New Roman"/>
              </a:rPr>
              <a:t>Mayo-(1920’s </a:t>
            </a:r>
            <a:r>
              <a:rPr sz="2200" b="1" spc="-5" dirty="0">
                <a:latin typeface="Times New Roman"/>
                <a:cs typeface="Times New Roman"/>
              </a:rPr>
              <a:t>&amp;</a:t>
            </a:r>
            <a:r>
              <a:rPr sz="2200" b="1" spc="20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Times New Roman"/>
                <a:cs typeface="Times New Roman"/>
              </a:rPr>
              <a:t>1930’s)</a:t>
            </a:r>
            <a:endParaRPr sz="22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  <a:spcBef>
                <a:spcPts val="20"/>
              </a:spcBef>
            </a:pPr>
            <a:r>
              <a:rPr sz="2000" spc="-5" dirty="0">
                <a:latin typeface="Times New Roman"/>
                <a:cs typeface="Times New Roman"/>
              </a:rPr>
              <a:t>Human </a:t>
            </a:r>
            <a:r>
              <a:rPr sz="2000" dirty="0">
                <a:latin typeface="Times New Roman"/>
                <a:cs typeface="Times New Roman"/>
              </a:rPr>
              <a:t>behavior at Harvard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University</a:t>
            </a:r>
            <a:endParaRPr sz="2000">
              <a:latin typeface="Times New Roman"/>
              <a:cs typeface="Times New Roman"/>
            </a:endParaRPr>
          </a:p>
          <a:p>
            <a:pPr marR="3653154" algn="r">
              <a:lnSpc>
                <a:spcPts val="2390"/>
              </a:lnSpc>
            </a:pPr>
            <a:r>
              <a:rPr sz="2000" dirty="0">
                <a:latin typeface="Times New Roman"/>
                <a:cs typeface="Times New Roman"/>
              </a:rPr>
              <a:t>Hawthorne's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Experiments/Plant</a:t>
            </a:r>
            <a:endParaRPr sz="2000">
              <a:latin typeface="Times New Roman"/>
              <a:cs typeface="Times New Roman"/>
            </a:endParaRPr>
          </a:p>
          <a:p>
            <a:pPr marR="3689985" algn="r">
              <a:lnSpc>
                <a:spcPts val="2630"/>
              </a:lnSpc>
            </a:pPr>
            <a:r>
              <a:rPr sz="2200" b="1" spc="65" dirty="0">
                <a:latin typeface="Times New Roman"/>
                <a:cs typeface="Times New Roman"/>
              </a:rPr>
              <a:t>Abraham </a:t>
            </a:r>
            <a:r>
              <a:rPr sz="2200" b="1" spc="90" dirty="0">
                <a:latin typeface="Times New Roman"/>
                <a:cs typeface="Times New Roman"/>
              </a:rPr>
              <a:t>H. Maslow</a:t>
            </a:r>
            <a:r>
              <a:rPr sz="2200" b="1" spc="-36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Times New Roman"/>
                <a:cs typeface="Times New Roman"/>
              </a:rPr>
              <a:t>(1954):</a:t>
            </a:r>
            <a:endParaRPr sz="2200">
              <a:latin typeface="Times New Roman"/>
              <a:cs typeface="Times New Roman"/>
            </a:endParaRPr>
          </a:p>
          <a:p>
            <a:pPr marL="378460">
              <a:lnSpc>
                <a:spcPts val="2395"/>
              </a:lnSpc>
              <a:spcBef>
                <a:spcPts val="10"/>
              </a:spcBef>
            </a:pPr>
            <a:r>
              <a:rPr sz="2000" spc="-25" dirty="0">
                <a:latin typeface="Georgia"/>
                <a:cs typeface="Georgia"/>
              </a:rPr>
              <a:t>Need </a:t>
            </a:r>
            <a:r>
              <a:rPr sz="2000" spc="-40" dirty="0">
                <a:latin typeface="Georgia"/>
                <a:cs typeface="Georgia"/>
              </a:rPr>
              <a:t>Hierarchy </a:t>
            </a:r>
            <a:r>
              <a:rPr sz="2000" spc="-25" dirty="0">
                <a:latin typeface="Georgia"/>
                <a:cs typeface="Georgia"/>
              </a:rPr>
              <a:t>Motivation</a:t>
            </a:r>
            <a:r>
              <a:rPr sz="2000" spc="-15" dirty="0">
                <a:latin typeface="Georgia"/>
                <a:cs typeface="Georgia"/>
              </a:rPr>
              <a:t> model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ts val="2635"/>
              </a:lnSpc>
            </a:pPr>
            <a:r>
              <a:rPr sz="2200" b="1" spc="130" dirty="0">
                <a:latin typeface="Times New Roman"/>
                <a:cs typeface="Times New Roman"/>
              </a:rPr>
              <a:t>Douglas </a:t>
            </a:r>
            <a:r>
              <a:rPr sz="2200" b="1" spc="35" dirty="0">
                <a:latin typeface="Times New Roman"/>
                <a:cs typeface="Times New Roman"/>
              </a:rPr>
              <a:t>McGregor</a:t>
            </a:r>
            <a:r>
              <a:rPr sz="2200" b="1" spc="-295" dirty="0">
                <a:latin typeface="Times New Roman"/>
                <a:cs typeface="Times New Roman"/>
              </a:rPr>
              <a:t> </a:t>
            </a:r>
            <a:r>
              <a:rPr sz="2200" b="1" spc="25" dirty="0">
                <a:latin typeface="Times New Roman"/>
                <a:cs typeface="Times New Roman"/>
              </a:rPr>
              <a:t>(1960):</a:t>
            </a:r>
            <a:endParaRPr sz="2200">
              <a:latin typeface="Times New Roman"/>
              <a:cs typeface="Times New Roman"/>
            </a:endParaRPr>
          </a:p>
          <a:p>
            <a:pPr marL="378460">
              <a:lnSpc>
                <a:spcPts val="2395"/>
              </a:lnSpc>
              <a:spcBef>
                <a:spcPts val="5"/>
              </a:spcBef>
            </a:pPr>
            <a:r>
              <a:rPr sz="2000" spc="-15" dirty="0">
                <a:latin typeface="Georgia"/>
                <a:cs typeface="Georgia"/>
              </a:rPr>
              <a:t>Theory </a:t>
            </a:r>
            <a:r>
              <a:rPr sz="2000" spc="-105" dirty="0">
                <a:latin typeface="Georgia"/>
                <a:cs typeface="Georgia"/>
              </a:rPr>
              <a:t>X </a:t>
            </a:r>
            <a:r>
              <a:rPr sz="2000" spc="-25" dirty="0">
                <a:latin typeface="Georgia"/>
                <a:cs typeface="Georgia"/>
              </a:rPr>
              <a:t>and </a:t>
            </a:r>
            <a:r>
              <a:rPr sz="2000" spc="-15" dirty="0">
                <a:latin typeface="Georgia"/>
                <a:cs typeface="Georgia"/>
              </a:rPr>
              <a:t>Theory </a:t>
            </a:r>
            <a:r>
              <a:rPr sz="2000" spc="-45" dirty="0">
                <a:latin typeface="Georgia"/>
                <a:cs typeface="Georgia"/>
              </a:rPr>
              <a:t>Y </a:t>
            </a:r>
            <a:r>
              <a:rPr sz="2000" spc="-40" dirty="0">
                <a:latin typeface="Georgia"/>
                <a:cs typeface="Georgia"/>
              </a:rPr>
              <a:t>Managerial</a:t>
            </a:r>
            <a:r>
              <a:rPr sz="2000" spc="-90" dirty="0">
                <a:latin typeface="Georgia"/>
                <a:cs typeface="Georgia"/>
              </a:rPr>
              <a:t> </a:t>
            </a:r>
            <a:r>
              <a:rPr sz="2000" spc="-30" dirty="0">
                <a:latin typeface="Georgia"/>
                <a:cs typeface="Georgia"/>
              </a:rPr>
              <a:t>Style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ts val="2635"/>
              </a:lnSpc>
              <a:tabLst>
                <a:tab pos="2397760" algn="l"/>
              </a:tabLst>
            </a:pPr>
            <a:r>
              <a:rPr sz="2200" b="1" spc="90" dirty="0">
                <a:latin typeface="Times New Roman"/>
                <a:cs typeface="Times New Roman"/>
              </a:rPr>
              <a:t>Henry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spc="85" dirty="0">
                <a:latin typeface="Times New Roman"/>
                <a:cs typeface="Times New Roman"/>
              </a:rPr>
              <a:t>Mintzberg	</a:t>
            </a:r>
            <a:r>
              <a:rPr sz="2200" b="1" spc="45" dirty="0">
                <a:latin typeface="Times New Roman"/>
                <a:cs typeface="Times New Roman"/>
              </a:rPr>
              <a:t>(1960)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spc="-105" dirty="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marL="378460" marR="101600" indent="63500">
              <a:lnSpc>
                <a:spcPct val="80000"/>
              </a:lnSpc>
              <a:spcBef>
                <a:spcPts val="490"/>
              </a:spcBef>
            </a:pPr>
            <a:r>
              <a:rPr sz="2000" spc="-40" dirty="0">
                <a:latin typeface="Georgia"/>
                <a:cs typeface="Georgia"/>
              </a:rPr>
              <a:t>Managerial </a:t>
            </a:r>
            <a:r>
              <a:rPr sz="2000" spc="-50" dirty="0">
                <a:latin typeface="Georgia"/>
                <a:cs typeface="Georgia"/>
              </a:rPr>
              <a:t>Roles </a:t>
            </a:r>
            <a:r>
              <a:rPr sz="2000" spc="-114" dirty="0">
                <a:latin typeface="Georgia"/>
                <a:cs typeface="Georgia"/>
              </a:rPr>
              <a:t>: </a:t>
            </a:r>
            <a:r>
              <a:rPr sz="2000" spc="-30" dirty="0">
                <a:latin typeface="Georgia"/>
                <a:cs typeface="Georgia"/>
              </a:rPr>
              <a:t>Interpersonal, Informational </a:t>
            </a:r>
            <a:r>
              <a:rPr sz="2000" spc="-25" dirty="0">
                <a:latin typeface="Georgia"/>
                <a:cs typeface="Georgia"/>
              </a:rPr>
              <a:t>and </a:t>
            </a:r>
            <a:r>
              <a:rPr sz="2000" spc="-15" dirty="0">
                <a:latin typeface="Georgia"/>
                <a:cs typeface="Georgia"/>
              </a:rPr>
              <a:t>Decision  </a:t>
            </a:r>
            <a:r>
              <a:rPr sz="2000" spc="-25" dirty="0">
                <a:latin typeface="Georgia"/>
                <a:cs typeface="Georgia"/>
              </a:rPr>
              <a:t>making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596900" y="729741"/>
            <a:ext cx="36239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0" dirty="0">
                <a:latin typeface="Carlito"/>
                <a:cs typeface="Carlito"/>
              </a:rPr>
              <a:t>Evolution </a:t>
            </a:r>
            <a:r>
              <a:rPr b="0" spc="-5" dirty="0">
                <a:latin typeface="Carlito"/>
                <a:cs typeface="Carlito"/>
              </a:rPr>
              <a:t>of</a:t>
            </a:r>
            <a:r>
              <a:rPr b="0" spc="-60" dirty="0">
                <a:latin typeface="Carlito"/>
                <a:cs typeface="Carlito"/>
              </a:rPr>
              <a:t> </a:t>
            </a:r>
            <a:r>
              <a:rPr b="0" spc="-5" dirty="0">
                <a:latin typeface="Carlito"/>
                <a:cs typeface="Carlito"/>
              </a:rPr>
              <a:t>OB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48640" y="2009267"/>
            <a:ext cx="469391" cy="350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1832" y="2504567"/>
            <a:ext cx="387705" cy="2895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1832" y="2943479"/>
            <a:ext cx="387705" cy="2895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1832" y="3382340"/>
            <a:ext cx="387705" cy="2898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1832" y="3821557"/>
            <a:ext cx="387705" cy="2895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1832" y="4260469"/>
            <a:ext cx="387705" cy="2895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0259" y="1867436"/>
            <a:ext cx="4535170" cy="26987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78460" marR="66040" indent="-366395">
              <a:lnSpc>
                <a:spcPct val="119400"/>
              </a:lnSpc>
              <a:spcBef>
                <a:spcPts val="130"/>
              </a:spcBef>
            </a:pPr>
            <a:r>
              <a:rPr sz="2600" b="1" spc="114" dirty="0">
                <a:latin typeface="Times New Roman"/>
                <a:cs typeface="Times New Roman"/>
              </a:rPr>
              <a:t>Peter </a:t>
            </a:r>
            <a:r>
              <a:rPr sz="2600" b="1" spc="100" dirty="0">
                <a:latin typeface="Times New Roman"/>
                <a:cs typeface="Times New Roman"/>
              </a:rPr>
              <a:t>Drucker </a:t>
            </a:r>
            <a:r>
              <a:rPr sz="2600" b="1" spc="40" dirty="0">
                <a:latin typeface="Times New Roman"/>
                <a:cs typeface="Times New Roman"/>
              </a:rPr>
              <a:t>(1909 </a:t>
            </a:r>
            <a:r>
              <a:rPr sz="2600" b="1" spc="70" dirty="0">
                <a:latin typeface="Times New Roman"/>
                <a:cs typeface="Times New Roman"/>
              </a:rPr>
              <a:t>-2005)  </a:t>
            </a:r>
            <a:r>
              <a:rPr sz="2400" spc="-60" dirty="0">
                <a:latin typeface="Georgia"/>
                <a:cs typeface="Georgia"/>
              </a:rPr>
              <a:t>Father </a:t>
            </a:r>
            <a:r>
              <a:rPr sz="2400" spc="-20" dirty="0">
                <a:latin typeface="Georgia"/>
                <a:cs typeface="Georgia"/>
              </a:rPr>
              <a:t>of </a:t>
            </a:r>
            <a:r>
              <a:rPr sz="2400" spc="-30" dirty="0">
                <a:latin typeface="Georgia"/>
                <a:cs typeface="Georgia"/>
              </a:rPr>
              <a:t>modern </a:t>
            </a:r>
            <a:r>
              <a:rPr sz="2400" spc="-35" dirty="0">
                <a:latin typeface="Georgia"/>
                <a:cs typeface="Georgia"/>
              </a:rPr>
              <a:t>management  Importance </a:t>
            </a:r>
            <a:r>
              <a:rPr sz="2400" spc="-20" dirty="0">
                <a:latin typeface="Georgia"/>
                <a:cs typeface="Georgia"/>
              </a:rPr>
              <a:t>of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change</a:t>
            </a:r>
            <a:endParaRPr sz="2400">
              <a:latin typeface="Georgia"/>
              <a:cs typeface="Georgia"/>
            </a:endParaRPr>
          </a:p>
          <a:p>
            <a:pPr marL="378460">
              <a:lnSpc>
                <a:spcPct val="100000"/>
              </a:lnSpc>
              <a:spcBef>
                <a:spcPts val="575"/>
              </a:spcBef>
            </a:pPr>
            <a:r>
              <a:rPr sz="2400" spc="-60" dirty="0">
                <a:latin typeface="Georgia"/>
                <a:cs typeface="Georgia"/>
              </a:rPr>
              <a:t>How </a:t>
            </a:r>
            <a:r>
              <a:rPr sz="2400" spc="-10" dirty="0">
                <a:latin typeface="Georgia"/>
                <a:cs typeface="Georgia"/>
              </a:rPr>
              <a:t>to </a:t>
            </a:r>
            <a:r>
              <a:rPr sz="2400" spc="-30" dirty="0">
                <a:latin typeface="Georgia"/>
                <a:cs typeface="Georgia"/>
              </a:rPr>
              <a:t>bring </a:t>
            </a:r>
            <a:r>
              <a:rPr sz="2400" spc="-20" dirty="0">
                <a:latin typeface="Georgia"/>
                <a:cs typeface="Georgia"/>
              </a:rPr>
              <a:t>best </a:t>
            </a:r>
            <a:r>
              <a:rPr sz="2400" dirty="0">
                <a:latin typeface="Georgia"/>
                <a:cs typeface="Georgia"/>
              </a:rPr>
              <a:t>out </a:t>
            </a:r>
            <a:r>
              <a:rPr sz="2400" spc="-20" dirty="0">
                <a:latin typeface="Georgia"/>
                <a:cs typeface="Georgia"/>
              </a:rPr>
              <a:t>of</a:t>
            </a:r>
            <a:r>
              <a:rPr sz="2400" spc="-125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people</a:t>
            </a:r>
            <a:endParaRPr sz="2400">
              <a:latin typeface="Georgia"/>
              <a:cs typeface="Georgia"/>
            </a:endParaRPr>
          </a:p>
          <a:p>
            <a:pPr marL="378460" marR="1826260">
              <a:lnSpc>
                <a:spcPct val="120000"/>
              </a:lnSpc>
              <a:spcBef>
                <a:spcPts val="5"/>
              </a:spcBef>
            </a:pPr>
            <a:r>
              <a:rPr sz="2400" spc="-35" dirty="0">
                <a:latin typeface="Georgia"/>
                <a:cs typeface="Georgia"/>
              </a:rPr>
              <a:t>Innovation  </a:t>
            </a:r>
            <a:r>
              <a:rPr sz="2400" spc="-105" dirty="0">
                <a:latin typeface="Georgia"/>
                <a:cs typeface="Georgia"/>
              </a:rPr>
              <a:t>En</a:t>
            </a:r>
            <a:r>
              <a:rPr sz="2400" spc="-30" dirty="0">
                <a:latin typeface="Georgia"/>
                <a:cs typeface="Georgia"/>
              </a:rPr>
              <a:t>t</a:t>
            </a:r>
            <a:r>
              <a:rPr sz="2400" spc="-55" dirty="0">
                <a:latin typeface="Georgia"/>
                <a:cs typeface="Georgia"/>
              </a:rPr>
              <a:t>r</a:t>
            </a:r>
            <a:r>
              <a:rPr sz="2400" spc="-40" dirty="0">
                <a:latin typeface="Georgia"/>
                <a:cs typeface="Georgia"/>
              </a:rPr>
              <a:t>ep</a:t>
            </a:r>
            <a:r>
              <a:rPr sz="2400" spc="-60" dirty="0">
                <a:latin typeface="Georgia"/>
                <a:cs typeface="Georgia"/>
              </a:rPr>
              <a:t>r</a:t>
            </a:r>
            <a:r>
              <a:rPr sz="2400" spc="-25" dirty="0">
                <a:latin typeface="Georgia"/>
                <a:cs typeface="Georgia"/>
              </a:rPr>
              <a:t>eneur</a:t>
            </a:r>
            <a:r>
              <a:rPr sz="2400" spc="-35" dirty="0">
                <a:latin typeface="Georgia"/>
                <a:cs typeface="Georgia"/>
              </a:rPr>
              <a:t>ship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96900" y="787653"/>
            <a:ext cx="36239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0" dirty="0">
                <a:latin typeface="Carlito"/>
                <a:cs typeface="Carlito"/>
              </a:rPr>
              <a:t>Evolution </a:t>
            </a:r>
            <a:r>
              <a:rPr b="0" spc="-5" dirty="0">
                <a:latin typeface="Carlito"/>
                <a:cs typeface="Carlito"/>
              </a:rPr>
              <a:t>of</a:t>
            </a:r>
            <a:r>
              <a:rPr b="0" spc="-60" dirty="0">
                <a:latin typeface="Carlito"/>
                <a:cs typeface="Carlito"/>
              </a:rPr>
              <a:t> </a:t>
            </a:r>
            <a:r>
              <a:rPr b="0" spc="-5" dirty="0">
                <a:latin typeface="Carlito"/>
                <a:cs typeface="Carlito"/>
              </a:rPr>
              <a:t>OB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708405"/>
            <a:ext cx="79813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Major Contributing Disciplines </a:t>
            </a:r>
            <a:r>
              <a:rPr sz="3600" spc="-20" dirty="0"/>
              <a:t>to </a:t>
            </a:r>
            <a:r>
              <a:rPr sz="3600" dirty="0"/>
              <a:t>the </a:t>
            </a:r>
            <a:r>
              <a:rPr sz="3600" spc="-5" dirty="0"/>
              <a:t>field  </a:t>
            </a:r>
            <a:r>
              <a:rPr sz="3600" dirty="0"/>
              <a:t>of </a:t>
            </a:r>
            <a:r>
              <a:rPr sz="3600" spc="-15" dirty="0"/>
              <a:t>organizational</a:t>
            </a:r>
            <a:r>
              <a:rPr sz="3600" spc="-5" dirty="0"/>
              <a:t> </a:t>
            </a:r>
            <a:r>
              <a:rPr sz="3600" spc="-10" dirty="0"/>
              <a:t>Behavior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535940" y="1948637"/>
            <a:ext cx="8023859" cy="3903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AutoNum type="arabicPeriod"/>
              <a:tabLst>
                <a:tab pos="622300" algn="l"/>
                <a:tab pos="622935" algn="l"/>
                <a:tab pos="2468880" algn="l"/>
              </a:tabLst>
            </a:pPr>
            <a:r>
              <a:rPr sz="2400" b="1" u="heavy" spc="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Psychology</a:t>
            </a:r>
            <a:r>
              <a:rPr sz="2400" b="1" spc="95" dirty="0">
                <a:latin typeface="Times New Roman"/>
                <a:cs typeface="Times New Roman"/>
              </a:rPr>
              <a:t>:	</a:t>
            </a:r>
            <a:r>
              <a:rPr sz="2400" b="1" spc="155" dirty="0">
                <a:latin typeface="Times New Roman"/>
                <a:cs typeface="Times New Roman"/>
              </a:rPr>
              <a:t>how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130" dirty="0">
                <a:latin typeface="Times New Roman"/>
                <a:cs typeface="Times New Roman"/>
              </a:rPr>
              <a:t>individuals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130" dirty="0">
                <a:latin typeface="Times New Roman"/>
                <a:cs typeface="Times New Roman"/>
              </a:rPr>
              <a:t>behave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165" dirty="0">
                <a:latin typeface="Times New Roman"/>
                <a:cs typeface="Times New Roman"/>
              </a:rPr>
              <a:t>in</a:t>
            </a:r>
            <a:r>
              <a:rPr sz="2400" b="1" spc="-114" dirty="0">
                <a:latin typeface="Times New Roman"/>
                <a:cs typeface="Times New Roman"/>
              </a:rPr>
              <a:t> </a:t>
            </a:r>
            <a:r>
              <a:rPr sz="2400" b="1" spc="160" dirty="0">
                <a:latin typeface="Times New Roman"/>
                <a:cs typeface="Times New Roman"/>
              </a:rPr>
              <a:t>response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165" dirty="0"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</a:pPr>
            <a:r>
              <a:rPr sz="2400" b="1" spc="85" dirty="0">
                <a:latin typeface="Times New Roman"/>
                <a:cs typeface="Times New Roman"/>
              </a:rPr>
              <a:t>a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spc="145" dirty="0">
                <a:latin typeface="Times New Roman"/>
                <a:cs typeface="Times New Roman"/>
              </a:rPr>
              <a:t>stimulus.</a:t>
            </a:r>
            <a:endParaRPr sz="2400">
              <a:latin typeface="Times New Roman"/>
              <a:cs typeface="Times New Roman"/>
            </a:endParaRPr>
          </a:p>
          <a:p>
            <a:pPr marL="622300" marR="198755" indent="-610235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 startAt="2"/>
              <a:tabLst>
                <a:tab pos="622300" algn="l"/>
                <a:tab pos="622935" algn="l"/>
                <a:tab pos="2240280" algn="l"/>
              </a:tabLst>
            </a:pPr>
            <a:r>
              <a:rPr sz="2400" b="1" u="heavy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Sociology</a:t>
            </a:r>
            <a:r>
              <a:rPr sz="2400" b="1" spc="100" dirty="0">
                <a:latin typeface="Times New Roman"/>
                <a:cs typeface="Times New Roman"/>
              </a:rPr>
              <a:t>:	</a:t>
            </a:r>
            <a:r>
              <a:rPr sz="2400" b="1" spc="155" dirty="0">
                <a:latin typeface="Times New Roman"/>
                <a:cs typeface="Times New Roman"/>
              </a:rPr>
              <a:t>how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125" dirty="0">
                <a:latin typeface="Times New Roman"/>
                <a:cs typeface="Times New Roman"/>
              </a:rPr>
              <a:t>individuals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114" dirty="0">
                <a:latin typeface="Times New Roman"/>
                <a:cs typeface="Times New Roman"/>
              </a:rPr>
              <a:t>relate</a:t>
            </a:r>
            <a:r>
              <a:rPr sz="2400" b="1" spc="-135" dirty="0">
                <a:latin typeface="Times New Roman"/>
                <a:cs typeface="Times New Roman"/>
              </a:rPr>
              <a:t> </a:t>
            </a:r>
            <a:r>
              <a:rPr sz="2400" b="1" spc="165" dirty="0">
                <a:latin typeface="Times New Roman"/>
                <a:cs typeface="Times New Roman"/>
              </a:rPr>
              <a:t>to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b="1" spc="120" dirty="0">
                <a:latin typeface="Times New Roman"/>
                <a:cs typeface="Times New Roman"/>
              </a:rPr>
              <a:t>groups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145" dirty="0">
                <a:latin typeface="Times New Roman"/>
                <a:cs typeface="Times New Roman"/>
              </a:rPr>
              <a:t>and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165" dirty="0">
                <a:latin typeface="Times New Roman"/>
                <a:cs typeface="Times New Roman"/>
              </a:rPr>
              <a:t>to  </a:t>
            </a:r>
            <a:r>
              <a:rPr sz="2400" b="1" spc="150" dirty="0">
                <a:latin typeface="Times New Roman"/>
                <a:cs typeface="Times New Roman"/>
              </a:rPr>
              <a:t>each</a:t>
            </a:r>
            <a:r>
              <a:rPr sz="2400" b="1" spc="-125" dirty="0">
                <a:latin typeface="Times New Roman"/>
                <a:cs typeface="Times New Roman"/>
              </a:rPr>
              <a:t> </a:t>
            </a:r>
            <a:r>
              <a:rPr sz="2400" b="1" spc="105" dirty="0">
                <a:latin typeface="Times New Roman"/>
                <a:cs typeface="Times New Roman"/>
              </a:rPr>
              <a:t>other.</a:t>
            </a:r>
            <a:endParaRPr sz="2400">
              <a:latin typeface="Times New Roman"/>
              <a:cs typeface="Times New Roman"/>
            </a:endParaRPr>
          </a:p>
          <a:p>
            <a:pPr marL="622300" marR="1176655" indent="-610235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AutoNum type="arabicPeriod" startAt="2"/>
              <a:tabLst>
                <a:tab pos="622300" algn="l"/>
                <a:tab pos="622935" algn="l"/>
              </a:tabLst>
            </a:pPr>
            <a:r>
              <a:rPr sz="2400" b="1" u="heavy" spc="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Social </a:t>
            </a:r>
            <a:r>
              <a:rPr sz="2400" b="1" u="heavy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Psychology</a:t>
            </a:r>
            <a:r>
              <a:rPr sz="2400" b="1" spc="100" dirty="0">
                <a:latin typeface="Times New Roman"/>
                <a:cs typeface="Times New Roman"/>
              </a:rPr>
              <a:t>: </a:t>
            </a:r>
            <a:r>
              <a:rPr sz="2400" b="1" spc="120" dirty="0">
                <a:latin typeface="Times New Roman"/>
                <a:cs typeface="Times New Roman"/>
              </a:rPr>
              <a:t>How </a:t>
            </a:r>
            <a:r>
              <a:rPr sz="2400" b="1" spc="125" dirty="0">
                <a:latin typeface="Times New Roman"/>
                <a:cs typeface="Times New Roman"/>
              </a:rPr>
              <a:t>individuals </a:t>
            </a:r>
            <a:r>
              <a:rPr sz="2400" b="1" spc="145" dirty="0">
                <a:latin typeface="Times New Roman"/>
                <a:cs typeface="Times New Roman"/>
              </a:rPr>
              <a:t>and  </a:t>
            </a:r>
            <a:r>
              <a:rPr sz="2400" b="1" spc="130" dirty="0">
                <a:latin typeface="Times New Roman"/>
                <a:cs typeface="Times New Roman"/>
              </a:rPr>
              <a:t>organizations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105" dirty="0">
                <a:latin typeface="Times New Roman"/>
                <a:cs typeface="Times New Roman"/>
              </a:rPr>
              <a:t>perceive</a:t>
            </a:r>
            <a:r>
              <a:rPr sz="2400" b="1" spc="-165" dirty="0">
                <a:latin typeface="Times New Roman"/>
                <a:cs typeface="Times New Roman"/>
              </a:rPr>
              <a:t> </a:t>
            </a:r>
            <a:r>
              <a:rPr sz="2400" b="1" spc="140" dirty="0">
                <a:latin typeface="Times New Roman"/>
                <a:cs typeface="Times New Roman"/>
              </a:rPr>
              <a:t>conflict,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125" dirty="0">
                <a:latin typeface="Times New Roman"/>
                <a:cs typeface="Times New Roman"/>
              </a:rPr>
              <a:t>threats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145" dirty="0">
                <a:latin typeface="Times New Roman"/>
                <a:cs typeface="Times New Roman"/>
              </a:rPr>
              <a:t>and  </a:t>
            </a:r>
            <a:r>
              <a:rPr sz="2400" b="1" spc="135" dirty="0">
                <a:latin typeface="Times New Roman"/>
                <a:cs typeface="Times New Roman"/>
              </a:rPr>
              <a:t>undergo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spc="114" dirty="0">
                <a:latin typeface="Times New Roman"/>
                <a:cs typeface="Times New Roman"/>
              </a:rPr>
              <a:t>stress.</a:t>
            </a:r>
            <a:endParaRPr sz="2400">
              <a:latin typeface="Times New Roman"/>
              <a:cs typeface="Times New Roman"/>
            </a:endParaRPr>
          </a:p>
          <a:p>
            <a:pPr marL="622300" marR="5080" indent="-610235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 startAt="2"/>
              <a:tabLst>
                <a:tab pos="622300" algn="l"/>
                <a:tab pos="622935" algn="l"/>
                <a:tab pos="2853690" algn="l"/>
              </a:tabLst>
            </a:pPr>
            <a:r>
              <a:rPr sz="2400" b="1" u="heavy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Anthropology</a:t>
            </a:r>
            <a:r>
              <a:rPr sz="2400" b="1" spc="100" dirty="0">
                <a:latin typeface="Times New Roman"/>
                <a:cs typeface="Times New Roman"/>
              </a:rPr>
              <a:t>:	</a:t>
            </a:r>
            <a:r>
              <a:rPr sz="2400" b="1" spc="145" dirty="0">
                <a:latin typeface="Times New Roman"/>
                <a:cs typeface="Times New Roman"/>
              </a:rPr>
              <a:t>understanding </a:t>
            </a:r>
            <a:r>
              <a:rPr sz="2400" b="1" spc="160" dirty="0">
                <a:latin typeface="Times New Roman"/>
                <a:cs typeface="Times New Roman"/>
              </a:rPr>
              <a:t>customs </a:t>
            </a:r>
            <a:r>
              <a:rPr sz="2400" b="1" spc="125" dirty="0">
                <a:latin typeface="Times New Roman"/>
                <a:cs typeface="Times New Roman"/>
              </a:rPr>
              <a:t>traditions  </a:t>
            </a:r>
            <a:r>
              <a:rPr sz="2400" b="1" spc="145" dirty="0">
                <a:latin typeface="Times New Roman"/>
                <a:cs typeface="Times New Roman"/>
              </a:rPr>
              <a:t>and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135" dirty="0">
                <a:latin typeface="Times New Roman"/>
                <a:cs typeface="Times New Roman"/>
              </a:rPr>
              <a:t>social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160" dirty="0">
                <a:latin typeface="Times New Roman"/>
                <a:cs typeface="Times New Roman"/>
              </a:rPr>
              <a:t>mores</a:t>
            </a:r>
            <a:r>
              <a:rPr sz="2400" b="1" spc="-135" dirty="0">
                <a:latin typeface="Times New Roman"/>
                <a:cs typeface="Times New Roman"/>
              </a:rPr>
              <a:t> </a:t>
            </a:r>
            <a:r>
              <a:rPr sz="2400" b="1" spc="140" dirty="0">
                <a:latin typeface="Times New Roman"/>
                <a:cs typeface="Times New Roman"/>
              </a:rPr>
              <a:t>of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170" dirty="0">
                <a:latin typeface="Times New Roman"/>
                <a:cs typeface="Times New Roman"/>
              </a:rPr>
              <a:t>people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spc="150" dirty="0">
                <a:latin typeface="Times New Roman"/>
                <a:cs typeface="Times New Roman"/>
              </a:rPr>
              <a:t>since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185" dirty="0">
                <a:latin typeface="Times New Roman"/>
                <a:cs typeface="Times New Roman"/>
              </a:rPr>
              <a:t>the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b="1" spc="130" dirty="0">
                <a:latin typeface="Times New Roman"/>
                <a:cs typeface="Times New Roman"/>
              </a:rPr>
              <a:t>organization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145" dirty="0">
                <a:latin typeface="Times New Roman"/>
                <a:cs typeface="Times New Roman"/>
              </a:rPr>
              <a:t>is  </a:t>
            </a:r>
            <a:r>
              <a:rPr sz="2400" b="1" spc="85" dirty="0">
                <a:latin typeface="Times New Roman"/>
                <a:cs typeface="Times New Roman"/>
              </a:rPr>
              <a:t>a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145" dirty="0">
                <a:latin typeface="Times New Roman"/>
                <a:cs typeface="Times New Roman"/>
              </a:rPr>
              <a:t>microcosm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spc="140" dirty="0">
                <a:latin typeface="Times New Roman"/>
                <a:cs typeface="Times New Roman"/>
              </a:rPr>
              <a:t>of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185" dirty="0">
                <a:latin typeface="Times New Roman"/>
                <a:cs typeface="Times New Roman"/>
              </a:rPr>
              <a:t>the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60" dirty="0">
                <a:latin typeface="Times New Roman"/>
                <a:cs typeface="Times New Roman"/>
              </a:rPr>
              <a:t>larger</a:t>
            </a:r>
            <a:r>
              <a:rPr sz="2400" b="1" spc="-175" dirty="0">
                <a:latin typeface="Times New Roman"/>
                <a:cs typeface="Times New Roman"/>
              </a:rPr>
              <a:t> </a:t>
            </a:r>
            <a:r>
              <a:rPr sz="2400" b="1" spc="105" dirty="0">
                <a:latin typeface="Times New Roman"/>
                <a:cs typeface="Times New Roman"/>
              </a:rPr>
              <a:t>society.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188785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spc="-20" dirty="0">
                <a:latin typeface="Carlito"/>
                <a:cs typeface="Carlito"/>
              </a:rPr>
              <a:t>Contd..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946274"/>
            <a:ext cx="7694930" cy="3609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300" marR="328295" indent="-610235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642"/>
              <a:buAutoNum type="arabicPeriod" startAt="5"/>
              <a:tabLst>
                <a:tab pos="622300" algn="l"/>
                <a:tab pos="622935" algn="l"/>
                <a:tab pos="3634740" algn="l"/>
              </a:tabLst>
            </a:pPr>
            <a:r>
              <a:rPr sz="2800" b="1" u="heavy" spc="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Political</a:t>
            </a:r>
            <a:r>
              <a:rPr sz="2800" b="1" u="heavy" spc="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Science</a:t>
            </a:r>
            <a:r>
              <a:rPr sz="2800" b="1" spc="100" dirty="0">
                <a:latin typeface="Times New Roman"/>
                <a:cs typeface="Times New Roman"/>
              </a:rPr>
              <a:t>:	</a:t>
            </a:r>
            <a:r>
              <a:rPr sz="2800" b="1" spc="150" dirty="0">
                <a:latin typeface="Times New Roman"/>
                <a:cs typeface="Times New Roman"/>
              </a:rPr>
              <a:t>Understanding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55" dirty="0">
                <a:latin typeface="Times New Roman"/>
                <a:cs typeface="Times New Roman"/>
              </a:rPr>
              <a:t>Power,  </a:t>
            </a:r>
            <a:r>
              <a:rPr sz="2800" b="1" spc="105" dirty="0">
                <a:latin typeface="Times New Roman"/>
                <a:cs typeface="Times New Roman"/>
              </a:rPr>
              <a:t>Authority </a:t>
            </a:r>
            <a:r>
              <a:rPr sz="2800" b="1" spc="165" dirty="0">
                <a:latin typeface="Times New Roman"/>
                <a:cs typeface="Times New Roman"/>
              </a:rPr>
              <a:t>and</a:t>
            </a:r>
            <a:r>
              <a:rPr sz="2800" b="1" spc="-445" dirty="0">
                <a:latin typeface="Times New Roman"/>
                <a:cs typeface="Times New Roman"/>
              </a:rPr>
              <a:t> </a:t>
            </a:r>
            <a:r>
              <a:rPr sz="2800" b="1" spc="90" dirty="0">
                <a:latin typeface="Times New Roman"/>
                <a:cs typeface="Times New Roman"/>
              </a:rPr>
              <a:t>Corporate </a:t>
            </a:r>
            <a:r>
              <a:rPr sz="2800" b="1" spc="130" dirty="0">
                <a:latin typeface="Times New Roman"/>
                <a:cs typeface="Times New Roman"/>
              </a:rPr>
              <a:t>Politics.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AutoNum type="arabicPeriod" startAt="5"/>
            </a:pPr>
            <a:endParaRPr sz="4050">
              <a:latin typeface="Times New Roman"/>
              <a:cs typeface="Times New Roman"/>
            </a:endParaRPr>
          </a:p>
          <a:p>
            <a:pPr marL="622300" marR="5080" indent="-610235">
              <a:lnSpc>
                <a:spcPct val="100000"/>
              </a:lnSpc>
              <a:buFont typeface="Times New Roman"/>
              <a:buAutoNum type="arabicPeriod" startAt="5"/>
              <a:tabLst>
                <a:tab pos="652780" algn="l"/>
                <a:tab pos="653415" algn="l"/>
                <a:tab pos="2739390" algn="l"/>
              </a:tabLst>
            </a:pPr>
            <a:r>
              <a:rPr dirty="0"/>
              <a:t>	</a:t>
            </a:r>
            <a:r>
              <a:rPr sz="2800" b="1" u="heavy" spc="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Economics</a:t>
            </a:r>
            <a:r>
              <a:rPr sz="2800" b="1" spc="120" dirty="0">
                <a:latin typeface="Times New Roman"/>
                <a:cs typeface="Times New Roman"/>
              </a:rPr>
              <a:t>:	</a:t>
            </a:r>
            <a:r>
              <a:rPr sz="2800" b="1" spc="110" dirty="0">
                <a:latin typeface="Times New Roman"/>
                <a:cs typeface="Times New Roman"/>
              </a:rPr>
              <a:t>Appreciating </a:t>
            </a:r>
            <a:r>
              <a:rPr sz="2800" b="1" spc="165" dirty="0">
                <a:latin typeface="Times New Roman"/>
                <a:cs typeface="Times New Roman"/>
              </a:rPr>
              <a:t>monetary</a:t>
            </a:r>
            <a:r>
              <a:rPr sz="2800" b="1" spc="-260" dirty="0">
                <a:latin typeface="Times New Roman"/>
                <a:cs typeface="Times New Roman"/>
              </a:rPr>
              <a:t> </a:t>
            </a:r>
            <a:r>
              <a:rPr sz="2800" b="1" spc="130" dirty="0">
                <a:latin typeface="Times New Roman"/>
                <a:cs typeface="Times New Roman"/>
              </a:rPr>
              <a:t>(wage  </a:t>
            </a:r>
            <a:r>
              <a:rPr sz="2800" b="1" spc="165" dirty="0">
                <a:latin typeface="Times New Roman"/>
                <a:cs typeface="Times New Roman"/>
              </a:rPr>
              <a:t>and </a:t>
            </a:r>
            <a:r>
              <a:rPr sz="2800" b="1" spc="190" dirty="0">
                <a:latin typeface="Times New Roman"/>
                <a:cs typeface="Times New Roman"/>
              </a:rPr>
              <a:t>bonus) </a:t>
            </a:r>
            <a:r>
              <a:rPr sz="2800" b="1" spc="165" dirty="0">
                <a:latin typeface="Times New Roman"/>
                <a:cs typeface="Times New Roman"/>
              </a:rPr>
              <a:t>and </a:t>
            </a:r>
            <a:r>
              <a:rPr sz="2800" b="1" spc="245" dirty="0">
                <a:latin typeface="Times New Roman"/>
                <a:cs typeface="Times New Roman"/>
              </a:rPr>
              <a:t>non </a:t>
            </a:r>
            <a:r>
              <a:rPr sz="2800" b="1" spc="165" dirty="0">
                <a:latin typeface="Times New Roman"/>
                <a:cs typeface="Times New Roman"/>
              </a:rPr>
              <a:t>monetary </a:t>
            </a:r>
            <a:r>
              <a:rPr sz="2800" b="1" spc="160" dirty="0">
                <a:latin typeface="Times New Roman"/>
                <a:cs typeface="Times New Roman"/>
              </a:rPr>
              <a:t>incentives  </a:t>
            </a:r>
            <a:r>
              <a:rPr sz="2800" b="1" spc="170" dirty="0">
                <a:latin typeface="Times New Roman"/>
                <a:cs typeface="Times New Roman"/>
              </a:rPr>
              <a:t>(housing, </a:t>
            </a:r>
            <a:r>
              <a:rPr sz="2800" b="1" spc="185" dirty="0">
                <a:latin typeface="Times New Roman"/>
                <a:cs typeface="Times New Roman"/>
              </a:rPr>
              <a:t>schooling </a:t>
            </a:r>
            <a:r>
              <a:rPr sz="2800" b="1" spc="165" dirty="0">
                <a:latin typeface="Times New Roman"/>
                <a:cs typeface="Times New Roman"/>
              </a:rPr>
              <a:t>and </a:t>
            </a:r>
            <a:r>
              <a:rPr sz="2800" b="1" spc="170" dirty="0">
                <a:latin typeface="Times New Roman"/>
                <a:cs typeface="Times New Roman"/>
              </a:rPr>
              <a:t>medical </a:t>
            </a:r>
            <a:r>
              <a:rPr sz="2800" b="1" spc="105" dirty="0">
                <a:latin typeface="Times New Roman"/>
                <a:cs typeface="Times New Roman"/>
              </a:rPr>
              <a:t>care) </a:t>
            </a:r>
            <a:r>
              <a:rPr sz="2800" b="1" spc="190" dirty="0">
                <a:latin typeface="Times New Roman"/>
                <a:cs typeface="Times New Roman"/>
              </a:rPr>
              <a:t>to  </a:t>
            </a:r>
            <a:r>
              <a:rPr sz="2800" b="1" spc="185" dirty="0">
                <a:latin typeface="Times New Roman"/>
                <a:cs typeface="Times New Roman"/>
              </a:rPr>
              <a:t>employees </a:t>
            </a:r>
            <a:r>
              <a:rPr sz="2800" b="1" spc="229" dirty="0">
                <a:latin typeface="Times New Roman"/>
                <a:cs typeface="Times New Roman"/>
              </a:rPr>
              <a:t>so </a:t>
            </a:r>
            <a:r>
              <a:rPr sz="2800" b="1" spc="160" dirty="0">
                <a:latin typeface="Times New Roman"/>
                <a:cs typeface="Times New Roman"/>
              </a:rPr>
              <a:t>that </a:t>
            </a:r>
            <a:r>
              <a:rPr sz="2800" b="1" spc="165" dirty="0">
                <a:latin typeface="Times New Roman"/>
                <a:cs typeface="Times New Roman"/>
              </a:rPr>
              <a:t>they </a:t>
            </a:r>
            <a:r>
              <a:rPr sz="2800" b="1" spc="90" dirty="0">
                <a:latin typeface="Times New Roman"/>
                <a:cs typeface="Times New Roman"/>
              </a:rPr>
              <a:t>are </a:t>
            </a:r>
            <a:r>
              <a:rPr sz="2800" b="1" spc="165" dirty="0">
                <a:latin typeface="Times New Roman"/>
                <a:cs typeface="Times New Roman"/>
              </a:rPr>
              <a:t>motivated </a:t>
            </a:r>
            <a:r>
              <a:rPr sz="2800" b="1" spc="190" dirty="0">
                <a:latin typeface="Times New Roman"/>
                <a:cs typeface="Times New Roman"/>
              </a:rPr>
              <a:t>to  </a:t>
            </a:r>
            <a:r>
              <a:rPr sz="2800" b="1" spc="140" dirty="0">
                <a:latin typeface="Times New Roman"/>
                <a:cs typeface="Times New Roman"/>
              </a:rPr>
              <a:t>produce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175" dirty="0">
                <a:latin typeface="Times New Roman"/>
                <a:cs typeface="Times New Roman"/>
              </a:rPr>
              <a:t>more</a:t>
            </a:r>
            <a:r>
              <a:rPr sz="2800" b="1" spc="-140" dirty="0">
                <a:latin typeface="Times New Roman"/>
                <a:cs typeface="Times New Roman"/>
              </a:rPr>
              <a:t> </a:t>
            </a:r>
            <a:r>
              <a:rPr sz="2800" b="1" spc="145" dirty="0">
                <a:latin typeface="Times New Roman"/>
                <a:cs typeface="Times New Roman"/>
              </a:rPr>
              <a:t>efficiently</a:t>
            </a:r>
            <a:r>
              <a:rPr sz="2800" b="1" spc="-150" dirty="0">
                <a:latin typeface="Times New Roman"/>
                <a:cs typeface="Times New Roman"/>
              </a:rPr>
              <a:t> </a:t>
            </a:r>
            <a:r>
              <a:rPr sz="2800" b="1" spc="165" dirty="0">
                <a:latin typeface="Times New Roman"/>
                <a:cs typeface="Times New Roman"/>
              </a:rPr>
              <a:t>and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95" dirty="0">
                <a:latin typeface="Times New Roman"/>
                <a:cs typeface="Times New Roman"/>
              </a:rPr>
              <a:t>effectively.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6900" y="84531"/>
            <a:ext cx="422021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Challenges </a:t>
            </a:r>
            <a:r>
              <a:rPr spc="-25" dirty="0"/>
              <a:t>for</a:t>
            </a:r>
            <a:r>
              <a:rPr spc="-55" dirty="0"/>
              <a:t> </a:t>
            </a:r>
            <a:r>
              <a:rPr spc="-5" dirty="0"/>
              <a:t>OB</a:t>
            </a:r>
          </a:p>
        </p:txBody>
      </p:sp>
      <p:sp>
        <p:nvSpPr>
          <p:cNvPr id="9" name="object 9"/>
          <p:cNvSpPr/>
          <p:nvPr/>
        </p:nvSpPr>
        <p:spPr>
          <a:xfrm>
            <a:off x="548640" y="1519682"/>
            <a:ext cx="289559" cy="216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1933905"/>
            <a:ext cx="289559" cy="2167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2349119"/>
            <a:ext cx="289559" cy="216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2763647"/>
            <a:ext cx="289559" cy="216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640" y="3178175"/>
            <a:ext cx="289559" cy="216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640" y="3592398"/>
            <a:ext cx="289559" cy="2167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8640" y="4007484"/>
            <a:ext cx="289559" cy="2164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8640" y="4422013"/>
            <a:ext cx="289559" cy="2164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640" y="4836540"/>
            <a:ext cx="289559" cy="2164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8640" y="5251450"/>
            <a:ext cx="289559" cy="216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8640" y="5665927"/>
            <a:ext cx="289559" cy="216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10259" y="1476502"/>
            <a:ext cx="4033520" cy="441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Georgia"/>
                <a:cs typeface="Georgia"/>
              </a:rPr>
              <a:t>Globalization </a:t>
            </a:r>
            <a:r>
              <a:rPr sz="1600" spc="-10" dirty="0">
                <a:latin typeface="Georgia"/>
                <a:cs typeface="Georgia"/>
              </a:rPr>
              <a:t>to</a:t>
            </a:r>
            <a:r>
              <a:rPr sz="1600" spc="-40" dirty="0">
                <a:latin typeface="Georgia"/>
                <a:cs typeface="Georgia"/>
              </a:rPr>
              <a:t> Respond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600" spc="-25" dirty="0">
                <a:latin typeface="Georgia"/>
                <a:cs typeface="Georgia"/>
              </a:rPr>
              <a:t>Managing</a:t>
            </a:r>
            <a:r>
              <a:rPr sz="1600" spc="20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Diversity</a:t>
            </a:r>
            <a:endParaRPr sz="1600">
              <a:latin typeface="Georgia"/>
              <a:cs typeface="Georgia"/>
            </a:endParaRPr>
          </a:p>
          <a:p>
            <a:pPr marL="12700" marR="880744">
              <a:lnSpc>
                <a:spcPct val="170000"/>
              </a:lnSpc>
            </a:pPr>
            <a:r>
              <a:rPr sz="1600" spc="-35" dirty="0">
                <a:latin typeface="Georgia"/>
                <a:cs typeface="Georgia"/>
              </a:rPr>
              <a:t>Improving </a:t>
            </a:r>
            <a:r>
              <a:rPr sz="1600" spc="-5" dirty="0">
                <a:latin typeface="Georgia"/>
                <a:cs typeface="Georgia"/>
              </a:rPr>
              <a:t>Quality </a:t>
            </a:r>
            <a:r>
              <a:rPr sz="1600" spc="-25" dirty="0">
                <a:latin typeface="Georgia"/>
                <a:cs typeface="Georgia"/>
              </a:rPr>
              <a:t>and </a:t>
            </a:r>
            <a:r>
              <a:rPr sz="1600" spc="-20" dirty="0">
                <a:latin typeface="Georgia"/>
                <a:cs typeface="Georgia"/>
              </a:rPr>
              <a:t>Productivity  </a:t>
            </a:r>
            <a:r>
              <a:rPr sz="1600" spc="-35" dirty="0">
                <a:latin typeface="Georgia"/>
                <a:cs typeface="Georgia"/>
              </a:rPr>
              <a:t>Improving </a:t>
            </a:r>
            <a:r>
              <a:rPr sz="1600" spc="-25" dirty="0">
                <a:latin typeface="Georgia"/>
                <a:cs typeface="Georgia"/>
              </a:rPr>
              <a:t>Customer </a:t>
            </a:r>
            <a:r>
              <a:rPr sz="1600" spc="-30" dirty="0">
                <a:latin typeface="Georgia"/>
                <a:cs typeface="Georgia"/>
              </a:rPr>
              <a:t>Service  </a:t>
            </a:r>
            <a:r>
              <a:rPr sz="1600" spc="-35" dirty="0">
                <a:latin typeface="Georgia"/>
                <a:cs typeface="Georgia"/>
              </a:rPr>
              <a:t>Improving </a:t>
            </a:r>
            <a:r>
              <a:rPr sz="1600" spc="-30" dirty="0">
                <a:latin typeface="Georgia"/>
                <a:cs typeface="Georgia"/>
              </a:rPr>
              <a:t>People</a:t>
            </a:r>
            <a:r>
              <a:rPr sz="1600" spc="60" dirty="0">
                <a:latin typeface="Georgia"/>
                <a:cs typeface="Georgia"/>
              </a:rPr>
              <a:t> </a:t>
            </a:r>
            <a:r>
              <a:rPr sz="1600" spc="-30" dirty="0">
                <a:latin typeface="Georgia"/>
                <a:cs typeface="Georgia"/>
              </a:rPr>
              <a:t>Skills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600" spc="-20" dirty="0">
                <a:latin typeface="Georgia"/>
                <a:cs typeface="Georgia"/>
              </a:rPr>
              <a:t>Stimulating </a:t>
            </a:r>
            <a:r>
              <a:rPr sz="1600" spc="-30" dirty="0">
                <a:latin typeface="Georgia"/>
                <a:cs typeface="Georgia"/>
              </a:rPr>
              <a:t>Innovation </a:t>
            </a:r>
            <a:r>
              <a:rPr sz="1600" spc="-25" dirty="0">
                <a:latin typeface="Georgia"/>
                <a:cs typeface="Georgia"/>
              </a:rPr>
              <a:t>and </a:t>
            </a:r>
            <a:r>
              <a:rPr sz="1600" spc="-15" dirty="0">
                <a:latin typeface="Georgia"/>
                <a:cs typeface="Georgia"/>
              </a:rPr>
              <a:t>Chang</a:t>
            </a:r>
            <a:r>
              <a:rPr sz="1600" spc="6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e</a:t>
            </a:r>
            <a:endParaRPr sz="1600">
              <a:latin typeface="Georgia"/>
              <a:cs typeface="Georgia"/>
            </a:endParaRPr>
          </a:p>
          <a:p>
            <a:pPr marL="12700" marR="1089025">
              <a:lnSpc>
                <a:spcPct val="170000"/>
              </a:lnSpc>
              <a:spcBef>
                <a:spcPts val="5"/>
              </a:spcBef>
            </a:pPr>
            <a:r>
              <a:rPr sz="1600" spc="-15" dirty="0">
                <a:latin typeface="Georgia"/>
                <a:cs typeface="Georgia"/>
              </a:rPr>
              <a:t>Coping </a:t>
            </a:r>
            <a:r>
              <a:rPr sz="1600" spc="-10" dirty="0">
                <a:latin typeface="Georgia"/>
                <a:cs typeface="Georgia"/>
              </a:rPr>
              <a:t>with </a:t>
            </a:r>
            <a:r>
              <a:rPr sz="1600" spc="-40" dirty="0">
                <a:latin typeface="Georgia"/>
                <a:cs typeface="Georgia"/>
              </a:rPr>
              <a:t>Temporariness  </a:t>
            </a:r>
            <a:r>
              <a:rPr sz="1600" spc="-20" dirty="0">
                <a:latin typeface="Georgia"/>
                <a:cs typeface="Georgia"/>
              </a:rPr>
              <a:t>Working in network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spc="-15" dirty="0">
                <a:latin typeface="Georgia"/>
                <a:cs typeface="Georgia"/>
              </a:rPr>
              <a:t>organization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600" spc="-30" dirty="0">
                <a:latin typeface="Georgia"/>
                <a:cs typeface="Georgia"/>
              </a:rPr>
              <a:t>Helping </a:t>
            </a:r>
            <a:r>
              <a:rPr sz="1600" spc="-25" dirty="0">
                <a:latin typeface="Georgia"/>
                <a:cs typeface="Georgia"/>
              </a:rPr>
              <a:t>employees </a:t>
            </a:r>
            <a:r>
              <a:rPr sz="1600" spc="-30" dirty="0">
                <a:latin typeface="Georgia"/>
                <a:cs typeface="Georgia"/>
              </a:rPr>
              <a:t>balance </a:t>
            </a:r>
            <a:r>
              <a:rPr sz="1600" spc="-25" dirty="0">
                <a:latin typeface="Georgia"/>
                <a:cs typeface="Georgia"/>
              </a:rPr>
              <a:t>work-life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conflicts</a:t>
            </a:r>
            <a:endParaRPr sz="1600">
              <a:latin typeface="Georgia"/>
              <a:cs typeface="Georgia"/>
            </a:endParaRPr>
          </a:p>
          <a:p>
            <a:pPr marL="12700" marR="823594" indent="50165">
              <a:lnSpc>
                <a:spcPct val="170000"/>
              </a:lnSpc>
              <a:spcBef>
                <a:spcPts val="5"/>
              </a:spcBef>
            </a:pPr>
            <a:r>
              <a:rPr sz="1600" spc="-20" dirty="0">
                <a:latin typeface="Georgia"/>
                <a:cs typeface="Georgia"/>
              </a:rPr>
              <a:t>Creating </a:t>
            </a:r>
            <a:r>
              <a:rPr sz="1600" spc="-35" dirty="0">
                <a:latin typeface="Georgia"/>
                <a:cs typeface="Georgia"/>
              </a:rPr>
              <a:t>Positive </a:t>
            </a:r>
            <a:r>
              <a:rPr sz="1600" spc="-30" dirty="0">
                <a:latin typeface="Georgia"/>
                <a:cs typeface="Georgia"/>
              </a:rPr>
              <a:t>work </a:t>
            </a:r>
            <a:r>
              <a:rPr sz="1600" spc="-25" dirty="0">
                <a:latin typeface="Georgia"/>
                <a:cs typeface="Georgia"/>
              </a:rPr>
              <a:t>environment  </a:t>
            </a:r>
            <a:r>
              <a:rPr sz="1600" spc="-35" dirty="0">
                <a:latin typeface="Georgia"/>
                <a:cs typeface="Georgia"/>
              </a:rPr>
              <a:t>Improving Ethical</a:t>
            </a:r>
            <a:r>
              <a:rPr sz="1600" spc="95" dirty="0">
                <a:latin typeface="Georgia"/>
                <a:cs typeface="Georgia"/>
              </a:rPr>
              <a:t> </a:t>
            </a:r>
            <a:r>
              <a:rPr sz="1600" spc="-35" dirty="0">
                <a:latin typeface="Georgia"/>
                <a:cs typeface="Georgia"/>
              </a:rPr>
              <a:t>Behaviour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1774" rIns="0" bIns="0" rtlCol="0">
            <a:spAutoFit/>
          </a:bodyPr>
          <a:lstStyle/>
          <a:p>
            <a:pPr marL="1941830" marR="5080" indent="-9652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THE </a:t>
            </a:r>
            <a:r>
              <a:rPr sz="3200" spc="-10" dirty="0"/>
              <a:t>SCOPE </a:t>
            </a:r>
            <a:r>
              <a:rPr sz="3200" spc="-5" dirty="0"/>
              <a:t>OF </a:t>
            </a:r>
            <a:r>
              <a:rPr sz="3200" spc="-10" dirty="0"/>
              <a:t>THE </a:t>
            </a:r>
            <a:r>
              <a:rPr sz="3200" spc="-25" dirty="0"/>
              <a:t>ORGANIZATIONAL  </a:t>
            </a:r>
            <a:r>
              <a:rPr sz="3200" spc="-20" dirty="0"/>
              <a:t>BEHAVIOUR </a:t>
            </a:r>
            <a:r>
              <a:rPr sz="3200" dirty="0"/>
              <a:t>IS AS</a:t>
            </a:r>
            <a:r>
              <a:rPr sz="3200" spc="-25" dirty="0"/>
              <a:t> </a:t>
            </a:r>
            <a:r>
              <a:rPr sz="3200" dirty="0"/>
              <a:t>UNDER:</a:t>
            </a:r>
            <a:endParaRPr sz="3200"/>
          </a:p>
        </p:txBody>
      </p:sp>
      <p:sp>
        <p:nvSpPr>
          <p:cNvPr id="9" name="object 9"/>
          <p:cNvSpPr/>
          <p:nvPr/>
        </p:nvSpPr>
        <p:spPr>
          <a:xfrm>
            <a:off x="941832" y="1682750"/>
            <a:ext cx="259689" cy="1920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1832" y="2219579"/>
            <a:ext cx="259689" cy="1920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1832" y="2512186"/>
            <a:ext cx="259689" cy="1920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1832" y="2804795"/>
            <a:ext cx="259689" cy="1920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1832" y="3097402"/>
            <a:ext cx="259689" cy="1920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1832" y="3390010"/>
            <a:ext cx="259689" cy="1920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1832" y="3682314"/>
            <a:ext cx="259689" cy="1923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41832" y="3975480"/>
            <a:ext cx="259689" cy="1920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1832" y="4268089"/>
            <a:ext cx="259689" cy="1920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41832" y="4560696"/>
            <a:ext cx="259689" cy="1920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1832" y="4853304"/>
            <a:ext cx="259689" cy="1920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1832" y="5145608"/>
            <a:ext cx="259689" cy="1923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41832" y="5438851"/>
            <a:ext cx="259689" cy="1920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1832" y="5731459"/>
            <a:ext cx="259689" cy="1920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1832" y="6024067"/>
            <a:ext cx="259689" cy="1920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1832" y="6316675"/>
            <a:ext cx="259689" cy="1920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41832" y="6608978"/>
            <a:ext cx="259689" cy="1923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76324" y="1621281"/>
            <a:ext cx="4780915" cy="5195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70" dirty="0">
                <a:latin typeface="Times New Roman"/>
                <a:cs typeface="Times New Roman"/>
              </a:rPr>
              <a:t>Impact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90" dirty="0">
                <a:latin typeface="Times New Roman"/>
                <a:cs typeface="Times New Roman"/>
              </a:rPr>
              <a:t>of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80" dirty="0">
                <a:latin typeface="Times New Roman"/>
                <a:cs typeface="Times New Roman"/>
              </a:rPr>
              <a:t>personality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140" dirty="0">
                <a:latin typeface="Times New Roman"/>
                <a:cs typeface="Times New Roman"/>
              </a:rPr>
              <a:t>on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75" dirty="0">
                <a:latin typeface="Times New Roman"/>
                <a:cs typeface="Times New Roman"/>
              </a:rPr>
              <a:t>performance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80" dirty="0">
                <a:latin typeface="Times New Roman"/>
                <a:cs typeface="Times New Roman"/>
              </a:rPr>
              <a:t>(b) </a:t>
            </a:r>
            <a:r>
              <a:rPr sz="1600" b="1" spc="75" dirty="0">
                <a:latin typeface="Times New Roman"/>
                <a:cs typeface="Times New Roman"/>
              </a:rPr>
              <a:t>Employee</a:t>
            </a:r>
            <a:r>
              <a:rPr sz="1600" b="1" spc="-150" dirty="0">
                <a:latin typeface="Times New Roman"/>
                <a:cs typeface="Times New Roman"/>
              </a:rPr>
              <a:t> </a:t>
            </a:r>
            <a:r>
              <a:rPr sz="1600" b="1" spc="100" dirty="0">
                <a:latin typeface="Times New Roman"/>
                <a:cs typeface="Times New Roman"/>
              </a:rPr>
              <a:t>motivation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65" dirty="0">
                <a:latin typeface="Times New Roman"/>
                <a:cs typeface="Times New Roman"/>
              </a:rPr>
              <a:t>Leadership</a:t>
            </a:r>
            <a:endParaRPr sz="1600">
              <a:latin typeface="Times New Roman"/>
              <a:cs typeface="Times New Roman"/>
            </a:endParaRPr>
          </a:p>
          <a:p>
            <a:pPr marL="12700" marR="608965">
              <a:lnSpc>
                <a:spcPct val="120000"/>
              </a:lnSpc>
            </a:pPr>
            <a:r>
              <a:rPr sz="1600" b="1" spc="70" dirty="0">
                <a:latin typeface="Times New Roman"/>
                <a:cs typeface="Times New Roman"/>
              </a:rPr>
              <a:t>How </a:t>
            </a:r>
            <a:r>
              <a:rPr sz="1600" b="1" spc="110" dirty="0">
                <a:latin typeface="Times New Roman"/>
                <a:cs typeface="Times New Roman"/>
              </a:rPr>
              <a:t>to </a:t>
            </a:r>
            <a:r>
              <a:rPr sz="1600" b="1" spc="70" dirty="0">
                <a:latin typeface="Times New Roman"/>
                <a:cs typeface="Times New Roman"/>
              </a:rPr>
              <a:t>create </a:t>
            </a:r>
            <a:r>
              <a:rPr sz="1600" b="1" spc="75" dirty="0">
                <a:latin typeface="Times New Roman"/>
                <a:cs typeface="Times New Roman"/>
              </a:rPr>
              <a:t>effective </a:t>
            </a:r>
            <a:r>
              <a:rPr sz="1600" b="1" spc="105" dirty="0">
                <a:latin typeface="Times New Roman"/>
                <a:cs typeface="Times New Roman"/>
              </a:rPr>
              <a:t>teams </a:t>
            </a:r>
            <a:r>
              <a:rPr sz="1600" b="1" spc="90" dirty="0">
                <a:latin typeface="Times New Roman"/>
                <a:cs typeface="Times New Roman"/>
              </a:rPr>
              <a:t>and </a:t>
            </a:r>
            <a:r>
              <a:rPr sz="1600" b="1" spc="80" dirty="0">
                <a:latin typeface="Times New Roman"/>
                <a:cs typeface="Times New Roman"/>
              </a:rPr>
              <a:t>groups  </a:t>
            </a:r>
            <a:r>
              <a:rPr sz="1600" b="1" spc="45" dirty="0">
                <a:latin typeface="Times New Roman"/>
                <a:cs typeface="Times New Roman"/>
              </a:rPr>
              <a:t>Study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spc="90" dirty="0">
                <a:latin typeface="Times New Roman"/>
                <a:cs typeface="Times New Roman"/>
              </a:rPr>
              <a:t>of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75" dirty="0">
                <a:latin typeface="Times New Roman"/>
                <a:cs typeface="Times New Roman"/>
              </a:rPr>
              <a:t>different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85" dirty="0">
                <a:latin typeface="Times New Roman"/>
                <a:cs typeface="Times New Roman"/>
              </a:rPr>
              <a:t>organizational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75" dirty="0">
                <a:latin typeface="Times New Roman"/>
                <a:cs typeface="Times New Roman"/>
              </a:rPr>
              <a:t>structures  </a:t>
            </a:r>
            <a:r>
              <a:rPr sz="1600" b="1" spc="70" dirty="0">
                <a:latin typeface="Times New Roman"/>
                <a:cs typeface="Times New Roman"/>
              </a:rPr>
              <a:t>Individual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65" dirty="0">
                <a:latin typeface="Times New Roman"/>
                <a:cs typeface="Times New Roman"/>
              </a:rPr>
              <a:t>behaviour,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90" dirty="0">
                <a:latin typeface="Times New Roman"/>
                <a:cs typeface="Times New Roman"/>
              </a:rPr>
              <a:t>attitude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spc="90" dirty="0">
                <a:latin typeface="Times New Roman"/>
                <a:cs typeface="Times New Roman"/>
              </a:rPr>
              <a:t>and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80" dirty="0">
                <a:latin typeface="Times New Roman"/>
                <a:cs typeface="Times New Roman"/>
              </a:rPr>
              <a:t>learning  </a:t>
            </a:r>
            <a:r>
              <a:rPr sz="1600" b="1" spc="75" dirty="0">
                <a:latin typeface="Times New Roman"/>
                <a:cs typeface="Times New Roman"/>
              </a:rPr>
              <a:t>Perception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105" dirty="0">
                <a:latin typeface="Times New Roman"/>
                <a:cs typeface="Times New Roman"/>
              </a:rPr>
              <a:t>Design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90" dirty="0">
                <a:latin typeface="Times New Roman"/>
                <a:cs typeface="Times New Roman"/>
              </a:rPr>
              <a:t>and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110" dirty="0">
                <a:latin typeface="Times New Roman"/>
                <a:cs typeface="Times New Roman"/>
              </a:rPr>
              <a:t>development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spc="90" dirty="0">
                <a:latin typeface="Times New Roman"/>
                <a:cs typeface="Times New Roman"/>
              </a:rPr>
              <a:t>of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75" dirty="0">
                <a:latin typeface="Times New Roman"/>
                <a:cs typeface="Times New Roman"/>
              </a:rPr>
              <a:t>effective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85" dirty="0">
                <a:latin typeface="Times New Roman"/>
                <a:cs typeface="Times New Roman"/>
              </a:rPr>
              <a:t>organization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Times New Roman"/>
                <a:cs typeface="Times New Roman"/>
              </a:rPr>
              <a:t>Job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spc="105" dirty="0">
                <a:latin typeface="Times New Roman"/>
                <a:cs typeface="Times New Roman"/>
              </a:rPr>
              <a:t>design</a:t>
            </a:r>
            <a:endParaRPr sz="1600">
              <a:latin typeface="Times New Roman"/>
              <a:cs typeface="Times New Roman"/>
            </a:endParaRPr>
          </a:p>
          <a:p>
            <a:pPr marL="12700" marR="333375">
              <a:lnSpc>
                <a:spcPct val="120000"/>
              </a:lnSpc>
            </a:pPr>
            <a:r>
              <a:rPr sz="1600" b="1" spc="70" dirty="0">
                <a:latin typeface="Times New Roman"/>
                <a:cs typeface="Times New Roman"/>
              </a:rPr>
              <a:t>Impact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spc="90" dirty="0">
                <a:latin typeface="Times New Roman"/>
                <a:cs typeface="Times New Roman"/>
              </a:rPr>
              <a:t>of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75" dirty="0">
                <a:latin typeface="Times New Roman"/>
                <a:cs typeface="Times New Roman"/>
              </a:rPr>
              <a:t>culture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spc="140" dirty="0">
                <a:latin typeface="Times New Roman"/>
                <a:cs typeface="Times New Roman"/>
              </a:rPr>
              <a:t>on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85" dirty="0">
                <a:latin typeface="Times New Roman"/>
                <a:cs typeface="Times New Roman"/>
              </a:rPr>
              <a:t>organizational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75" dirty="0">
                <a:latin typeface="Times New Roman"/>
                <a:cs typeface="Times New Roman"/>
              </a:rPr>
              <a:t>behaviour  </a:t>
            </a:r>
            <a:r>
              <a:rPr sz="1600" b="1" spc="90" dirty="0">
                <a:latin typeface="Times New Roman"/>
                <a:cs typeface="Times New Roman"/>
              </a:rPr>
              <a:t>Management </a:t>
            </a:r>
            <a:r>
              <a:rPr sz="1600" b="1" spc="95" dirty="0">
                <a:latin typeface="Times New Roman"/>
                <a:cs typeface="Times New Roman"/>
              </a:rPr>
              <a:t>of</a:t>
            </a:r>
            <a:r>
              <a:rPr sz="1600" b="1" spc="-170" dirty="0">
                <a:latin typeface="Times New Roman"/>
                <a:cs typeface="Times New Roman"/>
              </a:rPr>
              <a:t> </a:t>
            </a:r>
            <a:r>
              <a:rPr sz="1600" b="1" spc="85" dirty="0">
                <a:latin typeface="Times New Roman"/>
                <a:cs typeface="Times New Roman"/>
              </a:rPr>
              <a:t>change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90" dirty="0">
                <a:latin typeface="Times New Roman"/>
                <a:cs typeface="Times New Roman"/>
              </a:rPr>
              <a:t>Management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95" dirty="0">
                <a:latin typeface="Times New Roman"/>
                <a:cs typeface="Times New Roman"/>
              </a:rPr>
              <a:t>of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90" dirty="0">
                <a:latin typeface="Times New Roman"/>
                <a:cs typeface="Times New Roman"/>
              </a:rPr>
              <a:t>conflict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90" dirty="0">
                <a:latin typeface="Times New Roman"/>
                <a:cs typeface="Times New Roman"/>
              </a:rPr>
              <a:t>and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85" dirty="0">
                <a:latin typeface="Times New Roman"/>
                <a:cs typeface="Times New Roman"/>
              </a:rPr>
              <a:t>stress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80" dirty="0">
                <a:latin typeface="Times New Roman"/>
                <a:cs typeface="Times New Roman"/>
              </a:rPr>
              <a:t>Organizational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110" dirty="0">
                <a:latin typeface="Times New Roman"/>
                <a:cs typeface="Times New Roman"/>
              </a:rPr>
              <a:t>development</a:t>
            </a:r>
            <a:endParaRPr sz="1600">
              <a:latin typeface="Times New Roman"/>
              <a:cs typeface="Times New Roman"/>
            </a:endParaRPr>
          </a:p>
          <a:p>
            <a:pPr marL="12700" marR="2565400">
              <a:lnSpc>
                <a:spcPct val="120000"/>
              </a:lnSpc>
            </a:pPr>
            <a:r>
              <a:rPr sz="1600" b="1" spc="80" dirty="0">
                <a:latin typeface="Times New Roman"/>
                <a:cs typeface="Times New Roman"/>
              </a:rPr>
              <a:t>Organizational</a:t>
            </a:r>
            <a:r>
              <a:rPr sz="1600" b="1" spc="-100" dirty="0">
                <a:latin typeface="Times New Roman"/>
                <a:cs typeface="Times New Roman"/>
              </a:rPr>
              <a:t> </a:t>
            </a:r>
            <a:r>
              <a:rPr sz="1600" b="1" spc="75" dirty="0">
                <a:latin typeface="Times New Roman"/>
                <a:cs typeface="Times New Roman"/>
              </a:rPr>
              <a:t>culture  </a:t>
            </a:r>
            <a:r>
              <a:rPr sz="1600" b="1" spc="60" dirty="0">
                <a:latin typeface="Times New Roman"/>
                <a:cs typeface="Times New Roman"/>
              </a:rPr>
              <a:t>Transactional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75" dirty="0">
                <a:latin typeface="Times New Roman"/>
                <a:cs typeface="Times New Roman"/>
              </a:rPr>
              <a:t>analysis</a:t>
            </a:r>
            <a:endParaRPr sz="1600">
              <a:latin typeface="Times New Roman"/>
              <a:cs typeface="Times New Roman"/>
            </a:endParaRPr>
          </a:p>
          <a:p>
            <a:pPr marL="12700" marR="1285240">
              <a:lnSpc>
                <a:spcPct val="120000"/>
              </a:lnSpc>
            </a:pPr>
            <a:r>
              <a:rPr sz="1600" b="1" spc="45" dirty="0">
                <a:latin typeface="Times New Roman"/>
                <a:cs typeface="Times New Roman"/>
              </a:rPr>
              <a:t>Group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60" dirty="0">
                <a:latin typeface="Times New Roman"/>
                <a:cs typeface="Times New Roman"/>
              </a:rPr>
              <a:t>behaviour,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70" dirty="0">
                <a:latin typeface="Times New Roman"/>
                <a:cs typeface="Times New Roman"/>
              </a:rPr>
              <a:t>power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90" dirty="0">
                <a:latin typeface="Times New Roman"/>
                <a:cs typeface="Times New Roman"/>
              </a:rPr>
              <a:t>and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85" dirty="0">
                <a:latin typeface="Times New Roman"/>
                <a:cs typeface="Times New Roman"/>
              </a:rPr>
              <a:t>politics  </a:t>
            </a:r>
            <a:r>
              <a:rPr sz="1600" b="1" spc="-5" dirty="0">
                <a:latin typeface="Times New Roman"/>
                <a:cs typeface="Times New Roman"/>
              </a:rPr>
              <a:t>Job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spc="105" dirty="0">
                <a:latin typeface="Times New Roman"/>
                <a:cs typeface="Times New Roman"/>
              </a:rPr>
              <a:t>design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45" dirty="0">
                <a:latin typeface="Times New Roman"/>
                <a:cs typeface="Times New Roman"/>
              </a:rPr>
              <a:t>Study </a:t>
            </a:r>
            <a:r>
              <a:rPr sz="1600" b="1" spc="90" dirty="0">
                <a:latin typeface="Times New Roman"/>
                <a:cs typeface="Times New Roman"/>
              </a:rPr>
              <a:t>of</a:t>
            </a:r>
            <a:r>
              <a:rPr sz="1600" b="1" spc="-140" dirty="0">
                <a:latin typeface="Times New Roman"/>
                <a:cs typeface="Times New Roman"/>
              </a:rPr>
              <a:t> </a:t>
            </a:r>
            <a:r>
              <a:rPr sz="1600" b="1" spc="130" dirty="0">
                <a:latin typeface="Times New Roman"/>
                <a:cs typeface="Times New Roman"/>
              </a:rPr>
              <a:t>emotion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84378"/>
            <a:ext cx="42252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Importance </a:t>
            </a:r>
            <a:r>
              <a:rPr dirty="0"/>
              <a:t>of</a:t>
            </a:r>
            <a:r>
              <a:rPr spc="-80" dirty="0"/>
              <a:t> </a:t>
            </a:r>
            <a:r>
              <a:rPr spc="-5" dirty="0"/>
              <a:t>OB</a:t>
            </a:r>
          </a:p>
        </p:txBody>
      </p:sp>
      <p:sp>
        <p:nvSpPr>
          <p:cNvPr id="9" name="object 9"/>
          <p:cNvSpPr/>
          <p:nvPr/>
        </p:nvSpPr>
        <p:spPr>
          <a:xfrm>
            <a:off x="548640" y="1483105"/>
            <a:ext cx="435864" cy="323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1885137"/>
            <a:ext cx="435864" cy="3233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2946526"/>
            <a:ext cx="435864" cy="323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3678301"/>
            <a:ext cx="435864" cy="323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640" y="4409821"/>
            <a:ext cx="435864" cy="323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640" y="5141721"/>
            <a:ext cx="435864" cy="323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8640" y="5873191"/>
            <a:ext cx="435864" cy="323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10259" y="1388451"/>
            <a:ext cx="7807325" cy="48177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latin typeface="Georgia"/>
                <a:cs typeface="Georgia"/>
              </a:rPr>
              <a:t>OB </a:t>
            </a:r>
            <a:r>
              <a:rPr sz="2400" spc="-40" dirty="0">
                <a:latin typeface="Georgia"/>
                <a:cs typeface="Georgia"/>
              </a:rPr>
              <a:t>provides </a:t>
            </a:r>
            <a:r>
              <a:rPr sz="2400" spc="-60" dirty="0">
                <a:latin typeface="Georgia"/>
                <a:cs typeface="Georgia"/>
              </a:rPr>
              <a:t>a </a:t>
            </a:r>
            <a:r>
              <a:rPr sz="2400" spc="-45" dirty="0">
                <a:latin typeface="Georgia"/>
                <a:cs typeface="Georgia"/>
              </a:rPr>
              <a:t>road map </a:t>
            </a:r>
            <a:r>
              <a:rPr sz="2400" spc="-10" dirty="0">
                <a:latin typeface="Georgia"/>
                <a:cs typeface="Georgia"/>
              </a:rPr>
              <a:t>to </a:t>
            </a:r>
            <a:r>
              <a:rPr sz="2400" spc="-25" dirty="0">
                <a:latin typeface="Georgia"/>
                <a:cs typeface="Georgia"/>
              </a:rPr>
              <a:t>our </a:t>
            </a:r>
            <a:r>
              <a:rPr sz="2400" spc="-50" dirty="0">
                <a:latin typeface="Georgia"/>
                <a:cs typeface="Georgia"/>
              </a:rPr>
              <a:t>lives </a:t>
            </a:r>
            <a:r>
              <a:rPr sz="2400" spc="-25" dirty="0">
                <a:latin typeface="Georgia"/>
                <a:cs typeface="Georgia"/>
              </a:rPr>
              <a:t>in</a:t>
            </a:r>
            <a:r>
              <a:rPr sz="2400" spc="-240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organizations.</a:t>
            </a:r>
            <a:endParaRPr sz="2400">
              <a:latin typeface="Georgia"/>
              <a:cs typeface="Georgia"/>
            </a:endParaRPr>
          </a:p>
          <a:p>
            <a:pPr marL="12700" marR="5715" algn="just">
              <a:lnSpc>
                <a:spcPct val="90100"/>
              </a:lnSpc>
              <a:spcBef>
                <a:spcPts val="570"/>
              </a:spcBef>
            </a:pPr>
            <a:r>
              <a:rPr sz="2400" spc="5" dirty="0">
                <a:latin typeface="Georgia"/>
                <a:cs typeface="Georgia"/>
              </a:rPr>
              <a:t>OB </a:t>
            </a:r>
            <a:r>
              <a:rPr sz="2400" spc="-45" dirty="0">
                <a:latin typeface="Georgia"/>
                <a:cs typeface="Georgia"/>
              </a:rPr>
              <a:t>uses </a:t>
            </a:r>
            <a:r>
              <a:rPr sz="2400" spc="-15" dirty="0">
                <a:latin typeface="Georgia"/>
                <a:cs typeface="Georgia"/>
              </a:rPr>
              <a:t>scientific</a:t>
            </a:r>
            <a:r>
              <a:rPr sz="2400" spc="545" dirty="0">
                <a:latin typeface="Georgia"/>
                <a:cs typeface="Georgia"/>
              </a:rPr>
              <a:t> </a:t>
            </a:r>
            <a:r>
              <a:rPr sz="2400" spc="-45" dirty="0">
                <a:latin typeface="Georgia"/>
                <a:cs typeface="Georgia"/>
              </a:rPr>
              <a:t>research </a:t>
            </a:r>
            <a:r>
              <a:rPr sz="2400" spc="-5" dirty="0">
                <a:latin typeface="Georgia"/>
                <a:cs typeface="Georgia"/>
              </a:rPr>
              <a:t>to </a:t>
            </a:r>
            <a:r>
              <a:rPr sz="2400" spc="-30" dirty="0">
                <a:latin typeface="Georgia"/>
                <a:cs typeface="Georgia"/>
              </a:rPr>
              <a:t>understand </a:t>
            </a:r>
            <a:r>
              <a:rPr sz="2400" spc="-35" dirty="0">
                <a:latin typeface="Georgia"/>
                <a:cs typeface="Georgia"/>
              </a:rPr>
              <a:t>and </a:t>
            </a:r>
            <a:r>
              <a:rPr sz="2400" spc="-40" dirty="0">
                <a:latin typeface="Georgia"/>
                <a:cs typeface="Georgia"/>
              </a:rPr>
              <a:t>make  </a:t>
            </a:r>
            <a:r>
              <a:rPr sz="2400" spc="-20" dirty="0">
                <a:latin typeface="Georgia"/>
                <a:cs typeface="Georgia"/>
              </a:rPr>
              <a:t>organization </a:t>
            </a:r>
            <a:r>
              <a:rPr sz="2400" spc="-30" dirty="0">
                <a:latin typeface="Georgia"/>
                <a:cs typeface="Georgia"/>
              </a:rPr>
              <a:t>life, </a:t>
            </a:r>
            <a:r>
              <a:rPr sz="2400" spc="-65" dirty="0">
                <a:latin typeface="Georgia"/>
                <a:cs typeface="Georgia"/>
              </a:rPr>
              <a:t>as </a:t>
            </a:r>
            <a:r>
              <a:rPr sz="2400" spc="-5" dirty="0">
                <a:latin typeface="Georgia"/>
                <a:cs typeface="Georgia"/>
              </a:rPr>
              <a:t>it </a:t>
            </a:r>
            <a:r>
              <a:rPr sz="2400" spc="-25" dirty="0">
                <a:latin typeface="Georgia"/>
                <a:cs typeface="Georgia"/>
              </a:rPr>
              <a:t>helps </a:t>
            </a:r>
            <a:r>
              <a:rPr sz="2400" spc="-10" dirty="0">
                <a:latin typeface="Georgia"/>
                <a:cs typeface="Georgia"/>
              </a:rPr>
              <a:t>to </a:t>
            </a:r>
            <a:r>
              <a:rPr sz="2400" spc="-20" dirty="0">
                <a:latin typeface="Georgia"/>
                <a:cs typeface="Georgia"/>
              </a:rPr>
              <a:t>predict </a:t>
            </a:r>
            <a:r>
              <a:rPr sz="2400" spc="-25" dirty="0">
                <a:latin typeface="Georgia"/>
                <a:cs typeface="Georgia"/>
              </a:rPr>
              <a:t>what </a:t>
            </a:r>
            <a:r>
              <a:rPr sz="2400" spc="-15" dirty="0">
                <a:latin typeface="Georgia"/>
                <a:cs typeface="Georgia"/>
              </a:rPr>
              <a:t>people </a:t>
            </a:r>
            <a:r>
              <a:rPr sz="2400" spc="-20" dirty="0">
                <a:latin typeface="Georgia"/>
                <a:cs typeface="Georgia"/>
              </a:rPr>
              <a:t>will do  </a:t>
            </a:r>
            <a:r>
              <a:rPr sz="2400" spc="-30" dirty="0">
                <a:latin typeface="Georgia"/>
                <a:cs typeface="Georgia"/>
              </a:rPr>
              <a:t>under </a:t>
            </a:r>
            <a:r>
              <a:rPr sz="2400" spc="-40" dirty="0">
                <a:latin typeface="Georgia"/>
                <a:cs typeface="Georgia"/>
              </a:rPr>
              <a:t>various</a:t>
            </a:r>
            <a:r>
              <a:rPr sz="2400" spc="-140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conditions</a:t>
            </a:r>
            <a:endParaRPr sz="2400">
              <a:latin typeface="Georgia"/>
              <a:cs typeface="Georgia"/>
            </a:endParaRPr>
          </a:p>
          <a:p>
            <a:pPr marL="12700" marR="13970">
              <a:lnSpc>
                <a:spcPts val="2590"/>
              </a:lnSpc>
              <a:spcBef>
                <a:spcPts val="620"/>
              </a:spcBef>
            </a:pPr>
            <a:r>
              <a:rPr sz="2400" spc="-85" dirty="0">
                <a:latin typeface="Georgia"/>
                <a:cs typeface="Georgia"/>
              </a:rPr>
              <a:t>It </a:t>
            </a:r>
            <a:r>
              <a:rPr sz="2400" spc="-25" dirty="0">
                <a:latin typeface="Georgia"/>
                <a:cs typeface="Georgia"/>
              </a:rPr>
              <a:t>helps </a:t>
            </a:r>
            <a:r>
              <a:rPr sz="2400" spc="-10" dirty="0">
                <a:latin typeface="Georgia"/>
                <a:cs typeface="Georgia"/>
              </a:rPr>
              <a:t>to </a:t>
            </a:r>
            <a:r>
              <a:rPr sz="2400" spc="-5" dirty="0">
                <a:latin typeface="Georgia"/>
                <a:cs typeface="Georgia"/>
              </a:rPr>
              <a:t>influence </a:t>
            </a:r>
            <a:r>
              <a:rPr sz="2400" spc="-20" dirty="0">
                <a:latin typeface="Georgia"/>
                <a:cs typeface="Georgia"/>
              </a:rPr>
              <a:t>organizational </a:t>
            </a:r>
            <a:r>
              <a:rPr sz="2400" spc="-30" dirty="0">
                <a:latin typeface="Georgia"/>
                <a:cs typeface="Georgia"/>
              </a:rPr>
              <a:t>events </a:t>
            </a:r>
            <a:r>
              <a:rPr sz="2400" spc="-345" dirty="0">
                <a:latin typeface="Georgia"/>
                <a:cs typeface="Georgia"/>
              </a:rPr>
              <a:t>– </a:t>
            </a:r>
            <a:r>
              <a:rPr sz="2400" dirty="0">
                <a:latin typeface="Georgia"/>
                <a:cs typeface="Georgia"/>
              </a:rPr>
              <a:t>to </a:t>
            </a:r>
            <a:r>
              <a:rPr sz="2400" spc="-30" dirty="0">
                <a:latin typeface="Georgia"/>
                <a:cs typeface="Georgia"/>
              </a:rPr>
              <a:t>understand  </a:t>
            </a:r>
            <a:r>
              <a:rPr sz="2400" spc="-35" dirty="0">
                <a:latin typeface="Georgia"/>
                <a:cs typeface="Georgia"/>
              </a:rPr>
              <a:t>and </a:t>
            </a:r>
            <a:r>
              <a:rPr sz="2400" spc="-25" dirty="0">
                <a:latin typeface="Georgia"/>
                <a:cs typeface="Georgia"/>
              </a:rPr>
              <a:t>predict</a:t>
            </a:r>
            <a:r>
              <a:rPr sz="2400" spc="-85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events</a:t>
            </a:r>
            <a:endParaRPr sz="2400">
              <a:latin typeface="Georgia"/>
              <a:cs typeface="Georgia"/>
            </a:endParaRPr>
          </a:p>
          <a:p>
            <a:pPr marL="12700" marR="5080">
              <a:lnSpc>
                <a:spcPts val="2590"/>
              </a:lnSpc>
              <a:spcBef>
                <a:spcPts val="580"/>
              </a:spcBef>
              <a:tabLst>
                <a:tab pos="352425" algn="l"/>
                <a:tab pos="1191895" algn="l"/>
                <a:tab pos="2666365" algn="l"/>
                <a:tab pos="4324350" algn="l"/>
                <a:tab pos="5480050" algn="l"/>
                <a:tab pos="6606540" algn="l"/>
                <a:tab pos="7008495" algn="l"/>
              </a:tabLst>
            </a:pPr>
            <a:r>
              <a:rPr sz="2400" spc="-114" dirty="0">
                <a:latin typeface="Georgia"/>
                <a:cs typeface="Georgia"/>
              </a:rPr>
              <a:t>I</a:t>
            </a:r>
            <a:r>
              <a:rPr sz="2400" spc="-50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25" dirty="0">
                <a:latin typeface="Georgia"/>
                <a:cs typeface="Georgia"/>
              </a:rPr>
              <a:t>helps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20" dirty="0">
                <a:latin typeface="Georgia"/>
                <a:cs typeface="Georgia"/>
              </a:rPr>
              <a:t>i</a:t>
            </a:r>
            <a:r>
              <a:rPr sz="2400" spc="-45" dirty="0">
                <a:latin typeface="Georgia"/>
                <a:cs typeface="Georgia"/>
              </a:rPr>
              <a:t>n</a:t>
            </a:r>
            <a:r>
              <a:rPr sz="2400" spc="-35" dirty="0">
                <a:latin typeface="Georgia"/>
                <a:cs typeface="Georgia"/>
              </a:rPr>
              <a:t>d</a:t>
            </a:r>
            <a:r>
              <a:rPr sz="2400" spc="-40" dirty="0">
                <a:latin typeface="Georgia"/>
                <a:cs typeface="Georgia"/>
              </a:rPr>
              <a:t>iv</a:t>
            </a:r>
            <a:r>
              <a:rPr sz="2400" spc="-20" dirty="0">
                <a:latin typeface="Georgia"/>
                <a:cs typeface="Georgia"/>
              </a:rPr>
              <a:t>i</a:t>
            </a:r>
            <a:r>
              <a:rPr sz="2400" spc="-35" dirty="0">
                <a:latin typeface="Georgia"/>
                <a:cs typeface="Georgia"/>
              </a:rPr>
              <a:t>dua</a:t>
            </a:r>
            <a:r>
              <a:rPr sz="2400" spc="-15" dirty="0">
                <a:latin typeface="Georgia"/>
                <a:cs typeface="Georgia"/>
              </a:rPr>
              <a:t>l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30" dirty="0">
                <a:latin typeface="Georgia"/>
                <a:cs typeface="Georgia"/>
              </a:rPr>
              <a:t>u</a:t>
            </a:r>
            <a:r>
              <a:rPr sz="2400" spc="-25" dirty="0">
                <a:latin typeface="Georgia"/>
                <a:cs typeface="Georgia"/>
              </a:rPr>
              <a:t>n</a:t>
            </a:r>
            <a:r>
              <a:rPr sz="2400" spc="-30" dirty="0">
                <a:latin typeface="Georgia"/>
                <a:cs typeface="Georgia"/>
              </a:rPr>
              <a:t>d</a:t>
            </a:r>
            <a:r>
              <a:rPr sz="2400" spc="-40" dirty="0">
                <a:latin typeface="Georgia"/>
                <a:cs typeface="Georgia"/>
              </a:rPr>
              <a:t>er</a:t>
            </a:r>
            <a:r>
              <a:rPr sz="2400" spc="-35" dirty="0">
                <a:latin typeface="Georgia"/>
                <a:cs typeface="Georgia"/>
              </a:rPr>
              <a:t>sta</a:t>
            </a:r>
            <a:r>
              <a:rPr sz="2400" spc="-25" dirty="0">
                <a:latin typeface="Georgia"/>
                <a:cs typeface="Georgia"/>
              </a:rPr>
              <a:t>n</a:t>
            </a:r>
            <a:r>
              <a:rPr sz="2400" spc="-20" dirty="0">
                <a:latin typeface="Georgia"/>
                <a:cs typeface="Georgia"/>
              </a:rPr>
              <a:t>d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35" dirty="0">
                <a:latin typeface="Georgia"/>
                <a:cs typeface="Georgia"/>
              </a:rPr>
              <a:t>hers</a:t>
            </a:r>
            <a:r>
              <a:rPr sz="2400" spc="-30" dirty="0">
                <a:latin typeface="Georgia"/>
                <a:cs typeface="Georgia"/>
              </a:rPr>
              <a:t>e</a:t>
            </a:r>
            <a:r>
              <a:rPr sz="2400" spc="-70" dirty="0">
                <a:latin typeface="Georgia"/>
                <a:cs typeface="Georgia"/>
              </a:rPr>
              <a:t>lf/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20" dirty="0">
                <a:latin typeface="Georgia"/>
                <a:cs typeface="Georgia"/>
              </a:rPr>
              <a:t>hi</a:t>
            </a:r>
            <a:r>
              <a:rPr sz="2400" spc="-45" dirty="0">
                <a:latin typeface="Georgia"/>
                <a:cs typeface="Georgia"/>
              </a:rPr>
              <a:t>m</a:t>
            </a:r>
            <a:r>
              <a:rPr sz="2400" spc="-35" dirty="0">
                <a:latin typeface="Georgia"/>
                <a:cs typeface="Georgia"/>
              </a:rPr>
              <a:t>self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25" dirty="0">
                <a:latin typeface="Georgia"/>
                <a:cs typeface="Georgia"/>
              </a:rPr>
              <a:t>in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5" dirty="0">
                <a:latin typeface="Georgia"/>
                <a:cs typeface="Georgia"/>
              </a:rPr>
              <a:t>be</a:t>
            </a:r>
            <a:r>
              <a:rPr sz="2400" spc="-35" dirty="0">
                <a:latin typeface="Georgia"/>
                <a:cs typeface="Georgia"/>
              </a:rPr>
              <a:t>t</a:t>
            </a:r>
            <a:r>
              <a:rPr sz="2400" spc="-20" dirty="0">
                <a:latin typeface="Georgia"/>
                <a:cs typeface="Georgia"/>
              </a:rPr>
              <a:t>t</a:t>
            </a:r>
            <a:r>
              <a:rPr sz="2400" spc="-30" dirty="0">
                <a:latin typeface="Georgia"/>
                <a:cs typeface="Georgia"/>
              </a:rPr>
              <a:t>er  </a:t>
            </a:r>
            <a:r>
              <a:rPr sz="2400" spc="-35" dirty="0">
                <a:latin typeface="Georgia"/>
                <a:cs typeface="Georgia"/>
              </a:rPr>
              <a:t>fashion.</a:t>
            </a:r>
            <a:endParaRPr sz="2400">
              <a:latin typeface="Georgia"/>
              <a:cs typeface="Georgia"/>
            </a:endParaRPr>
          </a:p>
          <a:p>
            <a:pPr marL="12700" marR="13970">
              <a:lnSpc>
                <a:spcPts val="2590"/>
              </a:lnSpc>
              <a:spcBef>
                <a:spcPts val="580"/>
              </a:spcBef>
              <a:tabLst>
                <a:tab pos="5045710" algn="l"/>
                <a:tab pos="6411595" algn="l"/>
              </a:tabLst>
            </a:pPr>
            <a:r>
              <a:rPr sz="2400" spc="-114" dirty="0">
                <a:latin typeface="Georgia"/>
                <a:cs typeface="Georgia"/>
              </a:rPr>
              <a:t>I</a:t>
            </a:r>
            <a:r>
              <a:rPr sz="2400" spc="-50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170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helps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165" dirty="0">
                <a:latin typeface="Georgia"/>
                <a:cs typeface="Georgia"/>
              </a:rPr>
              <a:t> </a:t>
            </a:r>
            <a:r>
              <a:rPr sz="2400" spc="-55" dirty="0">
                <a:latin typeface="Georgia"/>
                <a:cs typeface="Georgia"/>
              </a:rPr>
              <a:t>m</a:t>
            </a:r>
            <a:r>
              <a:rPr sz="2400" spc="-40" dirty="0">
                <a:latin typeface="Georgia"/>
                <a:cs typeface="Georgia"/>
              </a:rPr>
              <a:t>ana</a:t>
            </a:r>
            <a:r>
              <a:rPr sz="2400" spc="-95" dirty="0">
                <a:latin typeface="Georgia"/>
                <a:cs typeface="Georgia"/>
              </a:rPr>
              <a:t>g</a:t>
            </a:r>
            <a:r>
              <a:rPr sz="2400" spc="-40" dirty="0">
                <a:latin typeface="Georgia"/>
                <a:cs typeface="Georgia"/>
              </a:rPr>
              <a:t>er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190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t</a:t>
            </a:r>
            <a:r>
              <a:rPr sz="2400" spc="10" dirty="0">
                <a:latin typeface="Georgia"/>
                <a:cs typeface="Georgia"/>
              </a:rPr>
              <a:t>o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180" dirty="0">
                <a:latin typeface="Georgia"/>
                <a:cs typeface="Georgia"/>
              </a:rPr>
              <a:t> </a:t>
            </a:r>
            <a:r>
              <a:rPr sz="2400" spc="-45" dirty="0">
                <a:latin typeface="Georgia"/>
                <a:cs typeface="Georgia"/>
              </a:rPr>
              <a:t>man</a:t>
            </a:r>
            <a:r>
              <a:rPr sz="2400" spc="-35" dirty="0">
                <a:latin typeface="Georgia"/>
                <a:cs typeface="Georgia"/>
              </a:rPr>
              <a:t>a</a:t>
            </a:r>
            <a:r>
              <a:rPr sz="2400" spc="-95" dirty="0">
                <a:latin typeface="Georgia"/>
                <a:cs typeface="Georgia"/>
              </a:rPr>
              <a:t>g</a:t>
            </a:r>
            <a:r>
              <a:rPr sz="2400" spc="-1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17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spc="-20" dirty="0">
                <a:latin typeface="Georgia"/>
                <a:cs typeface="Georgia"/>
              </a:rPr>
              <a:t>u</a:t>
            </a:r>
            <a:r>
              <a:rPr sz="2400" spc="-45" dirty="0">
                <a:latin typeface="Georgia"/>
                <a:cs typeface="Georgia"/>
              </a:rPr>
              <a:t>ma</a:t>
            </a:r>
            <a:r>
              <a:rPr sz="2400" spc="-3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100" dirty="0">
                <a:latin typeface="Georgia"/>
                <a:cs typeface="Georgia"/>
              </a:rPr>
              <a:t>r</a:t>
            </a:r>
            <a:r>
              <a:rPr sz="2400" spc="-35" dirty="0">
                <a:latin typeface="Georgia"/>
                <a:cs typeface="Georgia"/>
              </a:rPr>
              <a:t>esou</a:t>
            </a:r>
            <a:r>
              <a:rPr sz="2400" spc="-50" dirty="0">
                <a:latin typeface="Georgia"/>
                <a:cs typeface="Georgia"/>
              </a:rPr>
              <a:t>r</a:t>
            </a:r>
            <a:r>
              <a:rPr sz="2400" spc="-40" dirty="0">
                <a:latin typeface="Georgia"/>
                <a:cs typeface="Georgia"/>
              </a:rPr>
              <a:t>ces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35" dirty="0">
                <a:latin typeface="Georgia"/>
                <a:cs typeface="Georgia"/>
              </a:rPr>
              <a:t>eff</a:t>
            </a:r>
            <a:r>
              <a:rPr sz="2400" dirty="0">
                <a:latin typeface="Georgia"/>
                <a:cs typeface="Georgia"/>
              </a:rPr>
              <a:t>ect</a:t>
            </a:r>
            <a:r>
              <a:rPr sz="2400" spc="-15" dirty="0">
                <a:latin typeface="Georgia"/>
                <a:cs typeface="Georgia"/>
              </a:rPr>
              <a:t>i</a:t>
            </a:r>
            <a:r>
              <a:rPr sz="2400" spc="-105" dirty="0">
                <a:latin typeface="Georgia"/>
                <a:cs typeface="Georgia"/>
              </a:rPr>
              <a:t>v</a:t>
            </a:r>
            <a:r>
              <a:rPr sz="2400" spc="-15" dirty="0">
                <a:latin typeface="Georgia"/>
                <a:cs typeface="Georgia"/>
              </a:rPr>
              <a:t>e</a:t>
            </a:r>
            <a:r>
              <a:rPr sz="2400" spc="-35" dirty="0">
                <a:latin typeface="Georgia"/>
                <a:cs typeface="Georgia"/>
              </a:rPr>
              <a:t>l</a:t>
            </a:r>
            <a:r>
              <a:rPr sz="2400" spc="-275" dirty="0">
                <a:latin typeface="Georgia"/>
                <a:cs typeface="Georgia"/>
              </a:rPr>
              <a:t>y</a:t>
            </a:r>
            <a:r>
              <a:rPr sz="2400" spc="-35" dirty="0">
                <a:latin typeface="Georgia"/>
                <a:cs typeface="Georgia"/>
              </a:rPr>
              <a:t>.  </a:t>
            </a:r>
            <a:r>
              <a:rPr sz="2400" spc="-95" dirty="0">
                <a:latin typeface="Georgia"/>
                <a:cs typeface="Georgia"/>
              </a:rPr>
              <a:t>Eg.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Motivation</a:t>
            </a:r>
            <a:endParaRPr sz="2400">
              <a:latin typeface="Georgia"/>
              <a:cs typeface="Georgia"/>
            </a:endParaRPr>
          </a:p>
          <a:p>
            <a:pPr marL="12700" marR="15240">
              <a:lnSpc>
                <a:spcPts val="2590"/>
              </a:lnSpc>
              <a:spcBef>
                <a:spcPts val="585"/>
              </a:spcBef>
              <a:tabLst>
                <a:tab pos="364490" algn="l"/>
                <a:tab pos="1216660" algn="l"/>
                <a:tab pos="3161665" algn="l"/>
                <a:tab pos="3681095" algn="l"/>
                <a:tab pos="5447665" algn="l"/>
                <a:tab pos="6507480" algn="l"/>
              </a:tabLst>
            </a:pPr>
            <a:r>
              <a:rPr sz="2400" spc="-114" dirty="0">
                <a:latin typeface="Georgia"/>
                <a:cs typeface="Georgia"/>
              </a:rPr>
              <a:t>I</a:t>
            </a:r>
            <a:r>
              <a:rPr sz="2400" spc="-50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25" dirty="0">
                <a:latin typeface="Georgia"/>
                <a:cs typeface="Georgia"/>
              </a:rPr>
              <a:t>helps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35" dirty="0">
                <a:latin typeface="Georgia"/>
                <a:cs typeface="Georgia"/>
              </a:rPr>
              <a:t>o</a:t>
            </a:r>
            <a:r>
              <a:rPr sz="2400" spc="-65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ganiza</a:t>
            </a:r>
            <a:r>
              <a:rPr sz="2400" spc="-5" dirty="0">
                <a:latin typeface="Georgia"/>
                <a:cs typeface="Georgia"/>
              </a:rPr>
              <a:t>t</a:t>
            </a:r>
            <a:r>
              <a:rPr sz="2400" spc="-35" dirty="0">
                <a:latin typeface="Georgia"/>
                <a:cs typeface="Georgia"/>
              </a:rPr>
              <a:t>ion</a:t>
            </a:r>
            <a:r>
              <a:rPr sz="2400" spc="-25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55" dirty="0">
                <a:latin typeface="Georgia"/>
                <a:cs typeface="Georgia"/>
              </a:rPr>
              <a:t>f</a:t>
            </a:r>
            <a:r>
              <a:rPr sz="2400" spc="-30" dirty="0">
                <a:latin typeface="Georgia"/>
                <a:cs typeface="Georgia"/>
              </a:rPr>
              <a:t>or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40" dirty="0">
                <a:latin typeface="Georgia"/>
                <a:cs typeface="Georgia"/>
              </a:rPr>
              <a:t>mainta</a:t>
            </a:r>
            <a:r>
              <a:rPr sz="2400" spc="-20" dirty="0">
                <a:latin typeface="Georgia"/>
                <a:cs typeface="Georgia"/>
              </a:rPr>
              <a:t>i</a:t>
            </a:r>
            <a:r>
              <a:rPr sz="2400" spc="-25" dirty="0">
                <a:latin typeface="Georgia"/>
                <a:cs typeface="Georgia"/>
              </a:rPr>
              <a:t>nin</a:t>
            </a:r>
            <a:r>
              <a:rPr sz="2400" spc="-20" dirty="0">
                <a:latin typeface="Georgia"/>
                <a:cs typeface="Georgia"/>
              </a:rPr>
              <a:t>g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40" dirty="0">
                <a:latin typeface="Georgia"/>
                <a:cs typeface="Georgia"/>
              </a:rPr>
              <a:t>c</a:t>
            </a:r>
            <a:r>
              <a:rPr sz="2400" spc="-35" dirty="0">
                <a:latin typeface="Georgia"/>
                <a:cs typeface="Georgia"/>
              </a:rPr>
              <a:t>o</a:t>
            </a:r>
            <a:r>
              <a:rPr sz="2400" spc="-55" dirty="0">
                <a:latin typeface="Georgia"/>
                <a:cs typeface="Georgia"/>
              </a:rPr>
              <a:t>r</a:t>
            </a:r>
            <a:r>
              <a:rPr sz="2400" spc="-40" dirty="0">
                <a:latin typeface="Georgia"/>
                <a:cs typeface="Georgia"/>
              </a:rPr>
              <a:t>dia</a:t>
            </a:r>
            <a:r>
              <a:rPr sz="2400" spc="-20" dirty="0">
                <a:latin typeface="Georgia"/>
                <a:cs typeface="Georgia"/>
              </a:rPr>
              <a:t>l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35" dirty="0">
                <a:latin typeface="Georgia"/>
                <a:cs typeface="Georgia"/>
              </a:rPr>
              <a:t>indust</a:t>
            </a:r>
            <a:r>
              <a:rPr sz="2400" spc="-25" dirty="0">
                <a:latin typeface="Georgia"/>
                <a:cs typeface="Georgia"/>
              </a:rPr>
              <a:t>r</a:t>
            </a:r>
            <a:r>
              <a:rPr sz="2400" spc="-35" dirty="0">
                <a:latin typeface="Georgia"/>
                <a:cs typeface="Georgia"/>
              </a:rPr>
              <a:t>ial  relations.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400" spc="-85" dirty="0">
                <a:latin typeface="Georgia"/>
                <a:cs typeface="Georgia"/>
              </a:rPr>
              <a:t>It </a:t>
            </a:r>
            <a:r>
              <a:rPr sz="2400" spc="-45" dirty="0">
                <a:latin typeface="Georgia"/>
                <a:cs typeface="Georgia"/>
              </a:rPr>
              <a:t>is </a:t>
            </a:r>
            <a:r>
              <a:rPr sz="2400" spc="-35" dirty="0">
                <a:latin typeface="Georgia"/>
                <a:cs typeface="Georgia"/>
              </a:rPr>
              <a:t>also </a:t>
            </a:r>
            <a:r>
              <a:rPr sz="2400" spc="-30" dirty="0">
                <a:latin typeface="Georgia"/>
                <a:cs typeface="Georgia"/>
              </a:rPr>
              <a:t>useful </a:t>
            </a:r>
            <a:r>
              <a:rPr sz="2400" spc="-25" dirty="0">
                <a:latin typeface="Georgia"/>
                <a:cs typeface="Georgia"/>
              </a:rPr>
              <a:t>in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spc="-15" dirty="0">
                <a:latin typeface="Georgia"/>
                <a:cs typeface="Georgia"/>
              </a:rPr>
              <a:t>field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spc="-40" dirty="0">
                <a:latin typeface="Georgia"/>
                <a:cs typeface="Georgia"/>
              </a:rPr>
              <a:t>marketing.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45516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spc="-10" dirty="0">
                <a:latin typeface="Carlito"/>
                <a:cs typeface="Carlito"/>
              </a:rPr>
              <a:t>Chapter</a:t>
            </a:r>
            <a:r>
              <a:rPr sz="5000" b="0" spc="-105" dirty="0">
                <a:latin typeface="Carlito"/>
                <a:cs typeface="Carlito"/>
              </a:rPr>
              <a:t> </a:t>
            </a:r>
            <a:r>
              <a:rPr sz="5000" b="0" spc="-20" dirty="0">
                <a:latin typeface="Carlito"/>
                <a:cs typeface="Carlito"/>
              </a:rPr>
              <a:t>Content: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3121786"/>
            <a:ext cx="469391" cy="350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4073016"/>
            <a:ext cx="469391" cy="3505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4548504"/>
            <a:ext cx="469391" cy="3505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5420563"/>
            <a:ext cx="469391" cy="3505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0259" y="3060319"/>
            <a:ext cx="7686040" cy="2721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150" dirty="0">
                <a:latin typeface="Times New Roman"/>
                <a:cs typeface="Times New Roman"/>
              </a:rPr>
              <a:t>Introduction</a:t>
            </a:r>
            <a:r>
              <a:rPr sz="2600" b="1" spc="-130" dirty="0">
                <a:latin typeface="Times New Roman"/>
                <a:cs typeface="Times New Roman"/>
              </a:rPr>
              <a:t> </a:t>
            </a:r>
            <a:r>
              <a:rPr sz="2600" b="1" spc="185" dirty="0">
                <a:latin typeface="Times New Roman"/>
                <a:cs typeface="Times New Roman"/>
              </a:rPr>
              <a:t>to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spc="130" dirty="0">
                <a:latin typeface="Times New Roman"/>
                <a:cs typeface="Times New Roman"/>
              </a:rPr>
              <a:t>Organizational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90" dirty="0">
                <a:latin typeface="Times New Roman"/>
                <a:cs typeface="Times New Roman"/>
              </a:rPr>
              <a:t>Behaviour: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15" dirty="0">
                <a:latin typeface="Georgia"/>
                <a:cs typeface="Georgia"/>
              </a:rPr>
              <a:t>Definition, </a:t>
            </a:r>
            <a:r>
              <a:rPr sz="2600" spc="-40" dirty="0">
                <a:latin typeface="Georgia"/>
                <a:cs typeface="Georgia"/>
              </a:rPr>
              <a:t>Importance,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40" dirty="0">
                <a:latin typeface="Georgia"/>
                <a:cs typeface="Georgia"/>
              </a:rPr>
              <a:t>Scope,</a:t>
            </a:r>
            <a:endParaRPr sz="2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-45" dirty="0">
                <a:latin typeface="Georgia"/>
                <a:cs typeface="Georgia"/>
              </a:rPr>
              <a:t>Fundamental </a:t>
            </a:r>
            <a:r>
              <a:rPr sz="2600" spc="-20" dirty="0">
                <a:latin typeface="Georgia"/>
                <a:cs typeface="Georgia"/>
              </a:rPr>
              <a:t>Concepts of </a:t>
            </a:r>
            <a:r>
              <a:rPr sz="2600" spc="-30" dirty="0">
                <a:latin typeface="Georgia"/>
                <a:cs typeface="Georgia"/>
              </a:rPr>
              <a:t>OB, Different models </a:t>
            </a:r>
            <a:r>
              <a:rPr sz="2600" spc="-20" dirty="0">
                <a:latin typeface="Georgia"/>
                <a:cs typeface="Georgia"/>
              </a:rPr>
              <a:t>of</a:t>
            </a:r>
            <a:r>
              <a:rPr sz="2600" spc="-5" dirty="0">
                <a:latin typeface="Georgia"/>
                <a:cs typeface="Georgia"/>
              </a:rPr>
              <a:t> </a:t>
            </a:r>
            <a:r>
              <a:rPr sz="2600" spc="5" dirty="0">
                <a:latin typeface="Georgia"/>
                <a:cs typeface="Georgia"/>
              </a:rPr>
              <a:t>OB</a:t>
            </a:r>
            <a:endParaRPr sz="2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600" spc="-40" dirty="0">
                <a:latin typeface="Georgia"/>
                <a:cs typeface="Georgia"/>
              </a:rPr>
              <a:t>- </a:t>
            </a:r>
            <a:r>
              <a:rPr sz="2600" spc="-25" dirty="0">
                <a:latin typeface="Georgia"/>
                <a:cs typeface="Georgia"/>
              </a:rPr>
              <a:t>autocratic,</a:t>
            </a:r>
            <a:r>
              <a:rPr sz="2600" spc="-85" dirty="0">
                <a:latin typeface="Georgia"/>
                <a:cs typeface="Georgia"/>
              </a:rPr>
              <a:t> </a:t>
            </a:r>
            <a:r>
              <a:rPr sz="2600" spc="-25" dirty="0">
                <a:latin typeface="Georgia"/>
                <a:cs typeface="Georgia"/>
              </a:rPr>
              <a:t>custodial,</a:t>
            </a:r>
            <a:endParaRPr sz="2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-40" dirty="0">
                <a:latin typeface="Georgia"/>
                <a:cs typeface="Georgia"/>
              </a:rPr>
              <a:t>supportive, </a:t>
            </a:r>
            <a:r>
              <a:rPr sz="2600" spc="-20" dirty="0">
                <a:latin typeface="Georgia"/>
                <a:cs typeface="Georgia"/>
              </a:rPr>
              <a:t>collegial </a:t>
            </a:r>
            <a:r>
              <a:rPr sz="2600" spc="-35" dirty="0">
                <a:latin typeface="Georgia"/>
                <a:cs typeface="Georgia"/>
              </a:rPr>
              <a:t>and</a:t>
            </a:r>
            <a:r>
              <a:rPr sz="2600" spc="-55" dirty="0">
                <a:latin typeface="Georgia"/>
                <a:cs typeface="Georgia"/>
              </a:rPr>
              <a:t> </a:t>
            </a:r>
            <a:r>
              <a:rPr sz="2600" spc="-25" dirty="0">
                <a:latin typeface="Georgia"/>
                <a:cs typeface="Georgia"/>
              </a:rPr>
              <a:t>SOBC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48640" y="2484754"/>
            <a:ext cx="469391" cy="350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640" y="2960242"/>
            <a:ext cx="469391" cy="350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3435426"/>
            <a:ext cx="469391" cy="350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10259" y="2344648"/>
            <a:ext cx="3126105" cy="145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600" i="1" spc="160" dirty="0">
                <a:solidFill>
                  <a:srgbClr val="000000"/>
                </a:solidFill>
                <a:latin typeface="Times New Roman"/>
                <a:cs typeface="Times New Roman"/>
              </a:rPr>
              <a:t>Interpersonal</a:t>
            </a:r>
            <a:r>
              <a:rPr sz="2600" i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i="1" spc="65" dirty="0">
                <a:solidFill>
                  <a:srgbClr val="000000"/>
                </a:solidFill>
                <a:latin typeface="Times New Roman"/>
                <a:cs typeface="Times New Roman"/>
              </a:rPr>
              <a:t>Level:  </a:t>
            </a:r>
            <a:r>
              <a:rPr sz="2600" i="1" spc="140" dirty="0">
                <a:solidFill>
                  <a:srgbClr val="000000"/>
                </a:solidFill>
                <a:latin typeface="Times New Roman"/>
                <a:cs typeface="Times New Roman"/>
              </a:rPr>
              <a:t>Group</a:t>
            </a:r>
            <a:r>
              <a:rPr sz="2600" i="1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i="1" spc="105" dirty="0">
                <a:solidFill>
                  <a:srgbClr val="000000"/>
                </a:solidFill>
                <a:latin typeface="Times New Roman"/>
                <a:cs typeface="Times New Roman"/>
              </a:rPr>
              <a:t>Level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600" i="1" spc="145" dirty="0">
                <a:solidFill>
                  <a:srgbClr val="000000"/>
                </a:solidFill>
                <a:latin typeface="Times New Roman"/>
                <a:cs typeface="Times New Roman"/>
              </a:rPr>
              <a:t>Inter-group</a:t>
            </a:r>
            <a:r>
              <a:rPr sz="2600" i="1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i="1" spc="105" dirty="0">
                <a:solidFill>
                  <a:srgbClr val="000000"/>
                </a:solidFill>
                <a:latin typeface="Times New Roman"/>
                <a:cs typeface="Times New Roman"/>
              </a:rPr>
              <a:t>Level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48640" y="2564002"/>
            <a:ext cx="469391" cy="350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640" y="3039491"/>
            <a:ext cx="469391" cy="350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3514674"/>
            <a:ext cx="469391" cy="350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3990721"/>
            <a:ext cx="469391" cy="3505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4466209"/>
            <a:ext cx="469391" cy="3505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640" y="4941392"/>
            <a:ext cx="469391" cy="350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5940" y="1154938"/>
            <a:ext cx="7778750" cy="4147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</a:pPr>
            <a:r>
              <a:rPr sz="2600" spc="-15" dirty="0">
                <a:latin typeface="Georgia"/>
                <a:cs typeface="Georgia"/>
              </a:rPr>
              <a:t>The </a:t>
            </a:r>
            <a:r>
              <a:rPr sz="2600" spc="-35" dirty="0">
                <a:latin typeface="Georgia"/>
                <a:cs typeface="Georgia"/>
              </a:rPr>
              <a:t>co-operative relationships </a:t>
            </a:r>
            <a:r>
              <a:rPr sz="2600" spc="-15" dirty="0">
                <a:latin typeface="Georgia"/>
                <a:cs typeface="Georgia"/>
              </a:rPr>
              <a:t>help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35" dirty="0">
                <a:latin typeface="Georgia"/>
                <a:cs typeface="Georgia"/>
              </a:rPr>
              <a:t>organisation</a:t>
            </a:r>
            <a:r>
              <a:rPr sz="2600" spc="-380" dirty="0">
                <a:latin typeface="Georgia"/>
                <a:cs typeface="Georgia"/>
              </a:rPr>
              <a:t> </a:t>
            </a:r>
            <a:r>
              <a:rPr sz="2600" spc="-30" dirty="0">
                <a:latin typeface="Georgia"/>
                <a:cs typeface="Georgia"/>
              </a:rPr>
              <a:t>in  </a:t>
            </a:r>
            <a:r>
              <a:rPr sz="2600" spc="-20" dirty="0">
                <a:latin typeface="Georgia"/>
                <a:cs typeface="Georgia"/>
              </a:rPr>
              <a:t>achieving </a:t>
            </a:r>
            <a:r>
              <a:rPr sz="2600" spc="-30" dirty="0">
                <a:latin typeface="Georgia"/>
                <a:cs typeface="Georgia"/>
              </a:rPr>
              <a:t>its</a:t>
            </a:r>
            <a:r>
              <a:rPr sz="2600" spc="-60" dirty="0">
                <a:latin typeface="Georgia"/>
                <a:cs typeface="Georgia"/>
              </a:rPr>
              <a:t> </a:t>
            </a:r>
            <a:r>
              <a:rPr sz="2600" spc="-35" dirty="0">
                <a:latin typeface="Georgia"/>
                <a:cs typeface="Georgia"/>
              </a:rPr>
              <a:t>objectives.</a:t>
            </a: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Georgia"/>
              <a:cs typeface="Georgia"/>
            </a:endParaRPr>
          </a:p>
          <a:p>
            <a:pPr marL="286385" marR="1800860">
              <a:lnSpc>
                <a:spcPct val="120000"/>
              </a:lnSpc>
            </a:pPr>
            <a:r>
              <a:rPr sz="2600" b="1" i="1" spc="150" dirty="0">
                <a:latin typeface="Times New Roman"/>
                <a:cs typeface="Times New Roman"/>
              </a:rPr>
              <a:t>Controlling</a:t>
            </a:r>
            <a:r>
              <a:rPr sz="2600" b="1" i="1" spc="-75" dirty="0">
                <a:latin typeface="Times New Roman"/>
                <a:cs typeface="Times New Roman"/>
              </a:rPr>
              <a:t> </a:t>
            </a:r>
            <a:r>
              <a:rPr sz="2600" b="1" i="1" spc="190" dirty="0">
                <a:latin typeface="Times New Roman"/>
                <a:cs typeface="Times New Roman"/>
              </a:rPr>
              <a:t>and</a:t>
            </a:r>
            <a:r>
              <a:rPr sz="2600" b="1" i="1" spc="-80" dirty="0">
                <a:latin typeface="Times New Roman"/>
                <a:cs typeface="Times New Roman"/>
              </a:rPr>
              <a:t> </a:t>
            </a:r>
            <a:r>
              <a:rPr sz="2600" b="1" i="1" spc="165" dirty="0">
                <a:latin typeface="Times New Roman"/>
                <a:cs typeface="Times New Roman"/>
              </a:rPr>
              <a:t>Directing</a:t>
            </a:r>
            <a:r>
              <a:rPr sz="2600" b="1" i="1" spc="-50" dirty="0">
                <a:latin typeface="Times New Roman"/>
                <a:cs typeface="Times New Roman"/>
              </a:rPr>
              <a:t> </a:t>
            </a:r>
            <a:r>
              <a:rPr sz="2600" b="1" i="1" spc="140" dirty="0">
                <a:latin typeface="Times New Roman"/>
                <a:cs typeface="Times New Roman"/>
              </a:rPr>
              <a:t>Behaviour  </a:t>
            </a:r>
            <a:r>
              <a:rPr sz="2600" b="1" i="1" spc="114" dirty="0">
                <a:latin typeface="Times New Roman"/>
                <a:cs typeface="Times New Roman"/>
              </a:rPr>
              <a:t>Use </a:t>
            </a:r>
            <a:r>
              <a:rPr sz="2600" b="1" i="1" spc="140" dirty="0">
                <a:latin typeface="Times New Roman"/>
                <a:cs typeface="Times New Roman"/>
              </a:rPr>
              <a:t>of </a:t>
            </a:r>
            <a:r>
              <a:rPr sz="2600" b="1" i="1" spc="130" dirty="0">
                <a:latin typeface="Times New Roman"/>
                <a:cs typeface="Times New Roman"/>
              </a:rPr>
              <a:t>Power </a:t>
            </a:r>
            <a:r>
              <a:rPr sz="2600" b="1" i="1" spc="190" dirty="0">
                <a:latin typeface="Times New Roman"/>
                <a:cs typeface="Times New Roman"/>
              </a:rPr>
              <a:t>and </a:t>
            </a:r>
            <a:r>
              <a:rPr sz="2600" b="1" i="1" spc="165" dirty="0">
                <a:latin typeface="Times New Roman"/>
                <a:cs typeface="Times New Roman"/>
              </a:rPr>
              <a:t>Sanction  </a:t>
            </a:r>
            <a:r>
              <a:rPr sz="2600" b="1" i="1" spc="145" dirty="0">
                <a:latin typeface="Times New Roman"/>
                <a:cs typeface="Times New Roman"/>
              </a:rPr>
              <a:t>Leadership</a:t>
            </a:r>
            <a:endParaRPr sz="2600">
              <a:latin typeface="Times New Roman"/>
              <a:cs typeface="Times New Roman"/>
            </a:endParaRPr>
          </a:p>
          <a:p>
            <a:pPr marL="286385" marR="3253104">
              <a:lnSpc>
                <a:spcPct val="120000"/>
              </a:lnSpc>
              <a:spcBef>
                <a:spcPts val="5"/>
              </a:spcBef>
            </a:pPr>
            <a:r>
              <a:rPr sz="2600" b="1" i="1" spc="185" dirty="0">
                <a:latin typeface="Times New Roman"/>
                <a:cs typeface="Times New Roman"/>
              </a:rPr>
              <a:t>Communication  </a:t>
            </a:r>
            <a:r>
              <a:rPr sz="2600" b="1" i="1" spc="190" dirty="0">
                <a:latin typeface="Times New Roman"/>
                <a:cs typeface="Times New Roman"/>
              </a:rPr>
              <a:t>Organizational </a:t>
            </a:r>
            <a:r>
              <a:rPr sz="2600" b="1" i="1" spc="175" dirty="0">
                <a:latin typeface="Times New Roman"/>
                <a:cs typeface="Times New Roman"/>
              </a:rPr>
              <a:t>Climate  </a:t>
            </a:r>
            <a:r>
              <a:rPr sz="2600" b="1" i="1" spc="190" dirty="0">
                <a:latin typeface="Times New Roman"/>
                <a:cs typeface="Times New Roman"/>
              </a:rPr>
              <a:t>Organizational</a:t>
            </a:r>
            <a:r>
              <a:rPr sz="2600" b="1" i="1" spc="-150" dirty="0">
                <a:latin typeface="Times New Roman"/>
                <a:cs typeface="Times New Roman"/>
              </a:rPr>
              <a:t> </a:t>
            </a:r>
            <a:r>
              <a:rPr sz="2600" b="1" i="1" spc="195" dirty="0">
                <a:latin typeface="Times New Roman"/>
                <a:cs typeface="Times New Roman"/>
              </a:rPr>
              <a:t>Adaptation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52882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spc="-5" dirty="0">
                <a:latin typeface="Carlito"/>
                <a:cs typeface="Carlito"/>
              </a:rPr>
              <a:t>Hawthorne</a:t>
            </a:r>
            <a:r>
              <a:rPr sz="5000" b="0" spc="-90" dirty="0">
                <a:latin typeface="Carlito"/>
                <a:cs typeface="Carlito"/>
              </a:rPr>
              <a:t> </a:t>
            </a:r>
            <a:r>
              <a:rPr sz="5000" b="0" spc="-55" dirty="0">
                <a:latin typeface="Carlito"/>
                <a:cs typeface="Carlito"/>
              </a:rPr>
              <a:t>Effect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2009267"/>
            <a:ext cx="469391" cy="350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2484754"/>
            <a:ext cx="469391" cy="350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2960242"/>
            <a:ext cx="469391" cy="350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3435426"/>
            <a:ext cx="469391" cy="350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0259" y="1869160"/>
            <a:ext cx="5621020" cy="19278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600" spc="-35" dirty="0">
                <a:latin typeface="Georgia"/>
                <a:cs typeface="Georgia"/>
              </a:rPr>
              <a:t>Illumination</a:t>
            </a:r>
            <a:r>
              <a:rPr sz="2600" spc="-60" dirty="0">
                <a:latin typeface="Georgia"/>
                <a:cs typeface="Georgia"/>
              </a:rPr>
              <a:t> </a:t>
            </a:r>
            <a:r>
              <a:rPr sz="2600" spc="-50" dirty="0">
                <a:latin typeface="Georgia"/>
                <a:cs typeface="Georgia"/>
              </a:rPr>
              <a:t>Experiment.</a:t>
            </a:r>
            <a:endParaRPr sz="2600">
              <a:latin typeface="Georgia"/>
              <a:cs typeface="Georgia"/>
            </a:endParaRPr>
          </a:p>
          <a:p>
            <a:pPr marL="12700" marR="5080">
              <a:lnSpc>
                <a:spcPct val="120000"/>
              </a:lnSpc>
            </a:pPr>
            <a:r>
              <a:rPr sz="2600" spc="-75" dirty="0">
                <a:latin typeface="Georgia"/>
                <a:cs typeface="Georgia"/>
              </a:rPr>
              <a:t>Relay </a:t>
            </a:r>
            <a:r>
              <a:rPr sz="2600" spc="-35" dirty="0">
                <a:latin typeface="Georgia"/>
                <a:cs typeface="Georgia"/>
              </a:rPr>
              <a:t>Assembly </a:t>
            </a:r>
            <a:r>
              <a:rPr sz="2600" spc="-75" dirty="0">
                <a:latin typeface="Georgia"/>
                <a:cs typeface="Georgia"/>
              </a:rPr>
              <a:t>Test </a:t>
            </a:r>
            <a:r>
              <a:rPr sz="2600" spc="-65" dirty="0">
                <a:latin typeface="Georgia"/>
                <a:cs typeface="Georgia"/>
              </a:rPr>
              <a:t>Room</a:t>
            </a:r>
            <a:r>
              <a:rPr sz="2600" spc="-165" dirty="0">
                <a:latin typeface="Georgia"/>
                <a:cs typeface="Georgia"/>
              </a:rPr>
              <a:t> </a:t>
            </a:r>
            <a:r>
              <a:rPr sz="2600" spc="-50" dirty="0">
                <a:latin typeface="Georgia"/>
                <a:cs typeface="Georgia"/>
              </a:rPr>
              <a:t>Experiment.  </a:t>
            </a:r>
            <a:r>
              <a:rPr sz="2600" spc="-30" dirty="0">
                <a:latin typeface="Georgia"/>
                <a:cs typeface="Georgia"/>
              </a:rPr>
              <a:t>Interviewing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0" dirty="0">
                <a:latin typeface="Georgia"/>
                <a:cs typeface="Georgia"/>
              </a:rPr>
              <a:t>Programme.</a:t>
            </a:r>
            <a:endParaRPr sz="2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-60" dirty="0">
                <a:latin typeface="Georgia"/>
                <a:cs typeface="Georgia"/>
              </a:rPr>
              <a:t>Bank </a:t>
            </a:r>
            <a:r>
              <a:rPr sz="2600" spc="-10" dirty="0">
                <a:latin typeface="Georgia"/>
                <a:cs typeface="Georgia"/>
              </a:rPr>
              <a:t>Wiring </a:t>
            </a:r>
            <a:r>
              <a:rPr sz="2600" spc="-75" dirty="0">
                <a:latin typeface="Georgia"/>
                <a:cs typeface="Georgia"/>
              </a:rPr>
              <a:t>Test </a:t>
            </a:r>
            <a:r>
              <a:rPr sz="2600" spc="-65" dirty="0">
                <a:latin typeface="Georgia"/>
                <a:cs typeface="Georgia"/>
              </a:rPr>
              <a:t>Room</a:t>
            </a:r>
            <a:r>
              <a:rPr sz="2600" spc="-50" dirty="0">
                <a:latin typeface="Georgia"/>
                <a:cs typeface="Georgia"/>
              </a:rPr>
              <a:t> Experiment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0700" y="560578"/>
            <a:ext cx="59270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Illumination</a:t>
            </a:r>
            <a:r>
              <a:rPr spc="-85" dirty="0"/>
              <a:t> </a:t>
            </a:r>
            <a:r>
              <a:rPr spc="-5" dirty="0"/>
              <a:t>Experiment:</a:t>
            </a:r>
          </a:p>
        </p:txBody>
      </p:sp>
      <p:sp>
        <p:nvSpPr>
          <p:cNvPr id="9" name="object 9"/>
          <p:cNvSpPr/>
          <p:nvPr/>
        </p:nvSpPr>
        <p:spPr>
          <a:xfrm>
            <a:off x="548640" y="2007057"/>
            <a:ext cx="435864" cy="323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3178175"/>
            <a:ext cx="435864" cy="3230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4348860"/>
            <a:ext cx="435864" cy="3230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10259" y="1948637"/>
            <a:ext cx="7702550" cy="3830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8770" algn="just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Georgia"/>
                <a:cs typeface="Georgia"/>
              </a:rPr>
              <a:t>This experiment </a:t>
            </a:r>
            <a:r>
              <a:rPr sz="2400" spc="-55" dirty="0">
                <a:latin typeface="Georgia"/>
                <a:cs typeface="Georgia"/>
              </a:rPr>
              <a:t>was </a:t>
            </a:r>
            <a:r>
              <a:rPr sz="2400" spc="-15" dirty="0">
                <a:latin typeface="Georgia"/>
                <a:cs typeface="Georgia"/>
              </a:rPr>
              <a:t>conducted </a:t>
            </a:r>
            <a:r>
              <a:rPr sz="2400" spc="-5" dirty="0">
                <a:latin typeface="Georgia"/>
                <a:cs typeface="Georgia"/>
              </a:rPr>
              <a:t>to </a:t>
            </a:r>
            <a:r>
              <a:rPr sz="2400" spc="-25" dirty="0">
                <a:latin typeface="Georgia"/>
                <a:cs typeface="Georgia"/>
              </a:rPr>
              <a:t>establish</a:t>
            </a:r>
            <a:r>
              <a:rPr sz="2400" spc="-305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relationship  </a:t>
            </a:r>
            <a:r>
              <a:rPr sz="2400" spc="-20" dirty="0">
                <a:latin typeface="Georgia"/>
                <a:cs typeface="Georgia"/>
              </a:rPr>
              <a:t>between </a:t>
            </a:r>
            <a:r>
              <a:rPr sz="2400" spc="-5" dirty="0">
                <a:latin typeface="Georgia"/>
                <a:cs typeface="Georgia"/>
              </a:rPr>
              <a:t>output </a:t>
            </a:r>
            <a:r>
              <a:rPr sz="2400" spc="-35" dirty="0">
                <a:latin typeface="Georgia"/>
                <a:cs typeface="Georgia"/>
              </a:rPr>
              <a:t>and </a:t>
            </a:r>
            <a:r>
              <a:rPr sz="2400" spc="-25" dirty="0">
                <a:latin typeface="Georgia"/>
                <a:cs typeface="Georgia"/>
              </a:rPr>
              <a:t>illumination. </a:t>
            </a:r>
            <a:r>
              <a:rPr sz="2400" spc="15" dirty="0">
                <a:latin typeface="Georgia"/>
                <a:cs typeface="Georgia"/>
              </a:rPr>
              <a:t>When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spc="-25" dirty="0">
                <a:latin typeface="Georgia"/>
                <a:cs typeface="Georgia"/>
              </a:rPr>
              <a:t>intensity</a:t>
            </a:r>
            <a:r>
              <a:rPr sz="2400" spc="-290" dirty="0">
                <a:latin typeface="Georgia"/>
                <a:cs typeface="Georgia"/>
              </a:rPr>
              <a:t> </a:t>
            </a:r>
            <a:r>
              <a:rPr sz="2400" spc="-20" dirty="0">
                <a:latin typeface="Georgia"/>
                <a:cs typeface="Georgia"/>
              </a:rPr>
              <a:t>of  </a:t>
            </a:r>
            <a:r>
              <a:rPr sz="2400" spc="-10" dirty="0">
                <a:latin typeface="Georgia"/>
                <a:cs typeface="Georgia"/>
              </a:rPr>
              <a:t>light </a:t>
            </a:r>
            <a:r>
              <a:rPr sz="2400" spc="-60" dirty="0">
                <a:latin typeface="Georgia"/>
                <a:cs typeface="Georgia"/>
              </a:rPr>
              <a:t>was </a:t>
            </a:r>
            <a:r>
              <a:rPr sz="2400" spc="-35" dirty="0">
                <a:latin typeface="Georgia"/>
                <a:cs typeface="Georgia"/>
              </a:rPr>
              <a:t>increased, </a:t>
            </a:r>
            <a:r>
              <a:rPr sz="2400" spc="-5" dirty="0">
                <a:latin typeface="Georgia"/>
                <a:cs typeface="Georgia"/>
              </a:rPr>
              <a:t>the output </a:t>
            </a:r>
            <a:r>
              <a:rPr sz="2400" spc="-35" dirty="0">
                <a:latin typeface="Georgia"/>
                <a:cs typeface="Georgia"/>
              </a:rPr>
              <a:t>also</a:t>
            </a:r>
            <a:r>
              <a:rPr sz="2400" spc="-254" dirty="0">
                <a:latin typeface="Georgia"/>
                <a:cs typeface="Georgia"/>
              </a:rPr>
              <a:t> </a:t>
            </a:r>
            <a:r>
              <a:rPr sz="2400" spc="-35" dirty="0">
                <a:latin typeface="Georgia"/>
                <a:cs typeface="Georgia"/>
              </a:rPr>
              <a:t>increased.</a:t>
            </a:r>
            <a:endParaRPr sz="2400">
              <a:latin typeface="Georgia"/>
              <a:cs typeface="Georgia"/>
            </a:endParaRPr>
          </a:p>
          <a:p>
            <a:pPr marL="12700" marR="425450">
              <a:lnSpc>
                <a:spcPct val="100000"/>
              </a:lnSpc>
              <a:spcBef>
                <a:spcPts val="580"/>
              </a:spcBef>
            </a:pPr>
            <a:r>
              <a:rPr sz="2400" spc="-15" dirty="0">
                <a:latin typeface="Georgia"/>
                <a:cs typeface="Georgia"/>
              </a:rPr>
              <a:t>The </a:t>
            </a:r>
            <a:r>
              <a:rPr sz="2400" spc="-5" dirty="0">
                <a:latin typeface="Georgia"/>
                <a:cs typeface="Georgia"/>
              </a:rPr>
              <a:t>output </a:t>
            </a:r>
            <a:r>
              <a:rPr sz="2400" spc="-40" dirty="0">
                <a:latin typeface="Georgia"/>
                <a:cs typeface="Georgia"/>
              </a:rPr>
              <a:t>showed an </a:t>
            </a:r>
            <a:r>
              <a:rPr sz="2400" spc="-50" dirty="0">
                <a:latin typeface="Georgia"/>
                <a:cs typeface="Georgia"/>
              </a:rPr>
              <a:t>upward </a:t>
            </a:r>
            <a:r>
              <a:rPr sz="2400" spc="-30" dirty="0">
                <a:latin typeface="Georgia"/>
                <a:cs typeface="Georgia"/>
              </a:rPr>
              <a:t>trend </a:t>
            </a:r>
            <a:r>
              <a:rPr sz="2400" spc="-35" dirty="0">
                <a:latin typeface="Georgia"/>
                <a:cs typeface="Georgia"/>
              </a:rPr>
              <a:t>even </a:t>
            </a:r>
            <a:r>
              <a:rPr sz="2400" spc="-25" dirty="0">
                <a:latin typeface="Georgia"/>
                <a:cs typeface="Georgia"/>
              </a:rPr>
              <a:t>when </a:t>
            </a:r>
            <a:r>
              <a:rPr sz="2400" spc="-5" dirty="0">
                <a:latin typeface="Georgia"/>
                <a:cs typeface="Georgia"/>
              </a:rPr>
              <a:t>the  </a:t>
            </a:r>
            <a:r>
              <a:rPr sz="2400" spc="-25" dirty="0">
                <a:latin typeface="Georgia"/>
                <a:cs typeface="Georgia"/>
              </a:rPr>
              <a:t>illumination </a:t>
            </a:r>
            <a:r>
              <a:rPr sz="2400" spc="-55" dirty="0">
                <a:latin typeface="Georgia"/>
                <a:cs typeface="Georgia"/>
              </a:rPr>
              <a:t>was </a:t>
            </a:r>
            <a:r>
              <a:rPr sz="2400" spc="-40" dirty="0">
                <a:latin typeface="Georgia"/>
                <a:cs typeface="Georgia"/>
              </a:rPr>
              <a:t>gradually </a:t>
            </a:r>
            <a:r>
              <a:rPr sz="2400" spc="-20" dirty="0">
                <a:latin typeface="Georgia"/>
                <a:cs typeface="Georgia"/>
              </a:rPr>
              <a:t>brought </a:t>
            </a:r>
            <a:r>
              <a:rPr sz="2400" spc="-30" dirty="0">
                <a:latin typeface="Georgia"/>
                <a:cs typeface="Georgia"/>
              </a:rPr>
              <a:t>down </a:t>
            </a:r>
            <a:r>
              <a:rPr sz="2400" spc="-10" dirty="0">
                <a:latin typeface="Georgia"/>
                <a:cs typeface="Georgia"/>
              </a:rPr>
              <a:t>to </a:t>
            </a:r>
            <a:r>
              <a:rPr sz="2400" spc="-5" dirty="0">
                <a:latin typeface="Georgia"/>
                <a:cs typeface="Georgia"/>
              </a:rPr>
              <a:t>the</a:t>
            </a:r>
            <a:r>
              <a:rPr sz="2400" spc="-235" dirty="0">
                <a:latin typeface="Georgia"/>
                <a:cs typeface="Georgia"/>
              </a:rPr>
              <a:t> </a:t>
            </a:r>
            <a:r>
              <a:rPr sz="2400" spc="-40" dirty="0">
                <a:latin typeface="Georgia"/>
                <a:cs typeface="Georgia"/>
              </a:rPr>
              <a:t>normal  </a:t>
            </a:r>
            <a:r>
              <a:rPr sz="2400" spc="-30" dirty="0">
                <a:latin typeface="Georgia"/>
                <a:cs typeface="Georgia"/>
              </a:rPr>
              <a:t>level.</a:t>
            </a:r>
            <a:endParaRPr sz="24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580"/>
              </a:spcBef>
            </a:pPr>
            <a:r>
              <a:rPr sz="2400" spc="-35" dirty="0">
                <a:latin typeface="Georgia"/>
                <a:cs typeface="Georgia"/>
              </a:rPr>
              <a:t>Therefore,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b="1" spc="130" dirty="0">
                <a:latin typeface="Times New Roman"/>
                <a:cs typeface="Times New Roman"/>
              </a:rPr>
              <a:t>it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spc="105" dirty="0">
                <a:latin typeface="Times New Roman"/>
                <a:cs typeface="Times New Roman"/>
              </a:rPr>
              <a:t>was</a:t>
            </a:r>
            <a:r>
              <a:rPr sz="2400" b="1" spc="-125" dirty="0">
                <a:latin typeface="Times New Roman"/>
                <a:cs typeface="Times New Roman"/>
              </a:rPr>
              <a:t> </a:t>
            </a:r>
            <a:r>
              <a:rPr sz="2400" b="1" spc="155" dirty="0">
                <a:latin typeface="Times New Roman"/>
                <a:cs typeface="Times New Roman"/>
              </a:rPr>
              <a:t>concluded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135" dirty="0">
                <a:latin typeface="Times New Roman"/>
                <a:cs typeface="Times New Roman"/>
              </a:rPr>
              <a:t>that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140" dirty="0">
                <a:latin typeface="Times New Roman"/>
                <a:cs typeface="Times New Roman"/>
              </a:rPr>
              <a:t>there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145" dirty="0">
                <a:latin typeface="Times New Roman"/>
                <a:cs typeface="Times New Roman"/>
              </a:rPr>
              <a:t>is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215" dirty="0">
                <a:latin typeface="Times New Roman"/>
                <a:cs typeface="Times New Roman"/>
              </a:rPr>
              <a:t>no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spc="155" dirty="0">
                <a:latin typeface="Times New Roman"/>
                <a:cs typeface="Times New Roman"/>
              </a:rPr>
              <a:t>consistent  </a:t>
            </a:r>
            <a:r>
              <a:rPr sz="2400" b="1" spc="140" dirty="0">
                <a:latin typeface="Times New Roman"/>
                <a:cs typeface="Times New Roman"/>
              </a:rPr>
              <a:t>relationship </a:t>
            </a:r>
            <a:r>
              <a:rPr sz="2400" b="1" spc="170" dirty="0">
                <a:latin typeface="Times New Roman"/>
                <a:cs typeface="Times New Roman"/>
              </a:rPr>
              <a:t>between </a:t>
            </a:r>
            <a:r>
              <a:rPr sz="2400" b="1" spc="160" dirty="0">
                <a:latin typeface="Times New Roman"/>
                <a:cs typeface="Times New Roman"/>
              </a:rPr>
              <a:t>output </a:t>
            </a:r>
            <a:r>
              <a:rPr sz="2400" b="1" spc="140" dirty="0">
                <a:latin typeface="Times New Roman"/>
                <a:cs typeface="Times New Roman"/>
              </a:rPr>
              <a:t>of </a:t>
            </a:r>
            <a:r>
              <a:rPr sz="2400" b="1" spc="95" dirty="0">
                <a:latin typeface="Times New Roman"/>
                <a:cs typeface="Times New Roman"/>
              </a:rPr>
              <a:t>workers </a:t>
            </a:r>
            <a:r>
              <a:rPr sz="2400" b="1" spc="145" dirty="0">
                <a:latin typeface="Times New Roman"/>
                <a:cs typeface="Times New Roman"/>
              </a:rPr>
              <a:t>and  </a:t>
            </a:r>
            <a:r>
              <a:rPr sz="2400" b="1" spc="155" dirty="0">
                <a:latin typeface="Times New Roman"/>
                <a:cs typeface="Times New Roman"/>
              </a:rPr>
              <a:t>illumination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165" dirty="0">
                <a:latin typeface="Times New Roman"/>
                <a:cs typeface="Times New Roman"/>
              </a:rPr>
              <a:t>in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185" dirty="0">
                <a:latin typeface="Times New Roman"/>
                <a:cs typeface="Times New Roman"/>
              </a:rPr>
              <a:t>the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55" dirty="0">
                <a:latin typeface="Times New Roman"/>
                <a:cs typeface="Times New Roman"/>
              </a:rPr>
              <a:t>factory.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90" dirty="0">
                <a:latin typeface="Times New Roman"/>
                <a:cs typeface="Times New Roman"/>
              </a:rPr>
              <a:t>There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175" dirty="0">
                <a:latin typeface="Times New Roman"/>
                <a:cs typeface="Times New Roman"/>
              </a:rPr>
              <a:t>must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175" dirty="0">
                <a:latin typeface="Times New Roman"/>
                <a:cs typeface="Times New Roman"/>
              </a:rPr>
              <a:t>be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spc="215" dirty="0">
                <a:latin typeface="Times New Roman"/>
                <a:cs typeface="Times New Roman"/>
              </a:rPr>
              <a:t>some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spc="155" dirty="0">
                <a:latin typeface="Times New Roman"/>
                <a:cs typeface="Times New Roman"/>
              </a:rPr>
              <a:t>other  </a:t>
            </a:r>
            <a:r>
              <a:rPr sz="2400" b="1" spc="90" dirty="0">
                <a:latin typeface="Times New Roman"/>
                <a:cs typeface="Times New Roman"/>
              </a:rPr>
              <a:t>factor</a:t>
            </a:r>
            <a:r>
              <a:rPr sz="2400" b="1" spc="-170" dirty="0">
                <a:latin typeface="Times New Roman"/>
                <a:cs typeface="Times New Roman"/>
              </a:rPr>
              <a:t> </a:t>
            </a:r>
            <a:r>
              <a:rPr sz="2400" b="1" spc="130" dirty="0">
                <a:latin typeface="Times New Roman"/>
                <a:cs typeface="Times New Roman"/>
              </a:rPr>
              <a:t>which</a:t>
            </a:r>
            <a:r>
              <a:rPr sz="2400" b="1" spc="-114" dirty="0">
                <a:latin typeface="Times New Roman"/>
                <a:cs typeface="Times New Roman"/>
              </a:rPr>
              <a:t> </a:t>
            </a:r>
            <a:r>
              <a:rPr sz="2400" b="1" spc="120" dirty="0">
                <a:latin typeface="Times New Roman"/>
                <a:cs typeface="Times New Roman"/>
              </a:rPr>
              <a:t>affected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95" dirty="0">
                <a:latin typeface="Times New Roman"/>
                <a:cs typeface="Times New Roman"/>
              </a:rPr>
              <a:t>productivity</a:t>
            </a:r>
            <a:r>
              <a:rPr sz="2400" spc="95" dirty="0">
                <a:latin typeface="Georgia"/>
                <a:cs typeface="Georgia"/>
              </a:rPr>
              <a:t>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Relay </a:t>
            </a:r>
            <a:r>
              <a:rPr dirty="0"/>
              <a:t>Assembly </a:t>
            </a:r>
            <a:r>
              <a:rPr spc="-110" dirty="0"/>
              <a:t>Test </a:t>
            </a:r>
            <a:r>
              <a:rPr spc="-25" dirty="0"/>
              <a:t>Room  </a:t>
            </a:r>
            <a:r>
              <a:rPr spc="-5" dirty="0"/>
              <a:t>Experiment:</a:t>
            </a:r>
          </a:p>
        </p:txBody>
      </p:sp>
      <p:sp>
        <p:nvSpPr>
          <p:cNvPr id="9" name="object 9"/>
          <p:cNvSpPr/>
          <p:nvPr/>
        </p:nvSpPr>
        <p:spPr>
          <a:xfrm>
            <a:off x="548640" y="1944573"/>
            <a:ext cx="396240" cy="2959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3890136"/>
            <a:ext cx="396240" cy="2956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5029784"/>
            <a:ext cx="396240" cy="2959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10259" y="1890725"/>
            <a:ext cx="7806055" cy="425069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625"/>
              </a:spcBef>
            </a:pPr>
            <a:r>
              <a:rPr sz="2200" spc="-35" dirty="0">
                <a:latin typeface="Georgia"/>
                <a:cs typeface="Georgia"/>
              </a:rPr>
              <a:t>This phase aimed </a:t>
            </a:r>
            <a:r>
              <a:rPr sz="2200" spc="-20" dirty="0">
                <a:latin typeface="Georgia"/>
                <a:cs typeface="Georgia"/>
              </a:rPr>
              <a:t>at </a:t>
            </a:r>
            <a:r>
              <a:rPr sz="2200" spc="-25" dirty="0">
                <a:latin typeface="Georgia"/>
                <a:cs typeface="Georgia"/>
              </a:rPr>
              <a:t>knowing </a:t>
            </a:r>
            <a:r>
              <a:rPr sz="2200" spc="-10" dirty="0">
                <a:latin typeface="Georgia"/>
                <a:cs typeface="Georgia"/>
              </a:rPr>
              <a:t>not </a:t>
            </a:r>
            <a:r>
              <a:rPr sz="2200" spc="-25" dirty="0">
                <a:latin typeface="Georgia"/>
                <a:cs typeface="Georgia"/>
              </a:rPr>
              <a:t>only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30" dirty="0">
                <a:latin typeface="Georgia"/>
                <a:cs typeface="Georgia"/>
              </a:rPr>
              <a:t>impact </a:t>
            </a:r>
            <a:r>
              <a:rPr sz="2200" spc="-25" dirty="0">
                <a:latin typeface="Georgia"/>
                <a:cs typeface="Georgia"/>
              </a:rPr>
              <a:t>of </a:t>
            </a:r>
            <a:r>
              <a:rPr sz="2200" spc="-30" dirty="0">
                <a:latin typeface="Georgia"/>
                <a:cs typeface="Georgia"/>
              </a:rPr>
              <a:t>illumination  </a:t>
            </a:r>
            <a:r>
              <a:rPr sz="2200" spc="-15" dirty="0">
                <a:latin typeface="Georgia"/>
                <a:cs typeface="Georgia"/>
              </a:rPr>
              <a:t>on </a:t>
            </a:r>
            <a:r>
              <a:rPr sz="2200" spc="-20" dirty="0">
                <a:latin typeface="Georgia"/>
                <a:cs typeface="Georgia"/>
              </a:rPr>
              <a:t>production </a:t>
            </a:r>
            <a:r>
              <a:rPr sz="2200" spc="-10" dirty="0">
                <a:latin typeface="Georgia"/>
                <a:cs typeface="Georgia"/>
              </a:rPr>
              <a:t>but </a:t>
            </a:r>
            <a:r>
              <a:rPr sz="2200" spc="-40" dirty="0">
                <a:latin typeface="Georgia"/>
                <a:cs typeface="Georgia"/>
              </a:rPr>
              <a:t>also </a:t>
            </a:r>
            <a:r>
              <a:rPr sz="2200" spc="-15" dirty="0">
                <a:latin typeface="Georgia"/>
                <a:cs typeface="Georgia"/>
              </a:rPr>
              <a:t>other </a:t>
            </a:r>
            <a:r>
              <a:rPr sz="2200" spc="-35" dirty="0">
                <a:latin typeface="Georgia"/>
                <a:cs typeface="Georgia"/>
              </a:rPr>
              <a:t>factors </a:t>
            </a:r>
            <a:r>
              <a:rPr sz="2200" spc="-30" dirty="0">
                <a:latin typeface="Georgia"/>
                <a:cs typeface="Georgia"/>
              </a:rPr>
              <a:t>like </a:t>
            </a:r>
            <a:r>
              <a:rPr sz="2200" spc="-15" dirty="0">
                <a:latin typeface="Georgia"/>
                <a:cs typeface="Georgia"/>
              </a:rPr>
              <a:t>length </a:t>
            </a:r>
            <a:r>
              <a:rPr sz="2200" spc="-20" dirty="0">
                <a:latin typeface="Georgia"/>
                <a:cs typeface="Georgia"/>
              </a:rPr>
              <a:t>of </a:t>
            </a:r>
            <a:r>
              <a:rPr sz="2200" spc="-10" dirty="0">
                <a:latin typeface="Georgia"/>
                <a:cs typeface="Georgia"/>
              </a:rPr>
              <a:t>the </a:t>
            </a:r>
            <a:r>
              <a:rPr sz="2200" spc="-35" dirty="0">
                <a:latin typeface="Georgia"/>
                <a:cs typeface="Georgia"/>
              </a:rPr>
              <a:t>working  </a:t>
            </a:r>
            <a:r>
              <a:rPr sz="2200" spc="-95" dirty="0">
                <a:latin typeface="Georgia"/>
                <a:cs typeface="Georgia"/>
              </a:rPr>
              <a:t>day, </a:t>
            </a:r>
            <a:r>
              <a:rPr sz="2200" spc="-40" dirty="0">
                <a:latin typeface="Georgia"/>
                <a:cs typeface="Georgia"/>
              </a:rPr>
              <a:t>rest </a:t>
            </a:r>
            <a:r>
              <a:rPr sz="2200" spc="-35" dirty="0">
                <a:latin typeface="Georgia"/>
                <a:cs typeface="Georgia"/>
              </a:rPr>
              <a:t>hours, </a:t>
            </a:r>
            <a:r>
              <a:rPr sz="2200" spc="-30" dirty="0">
                <a:latin typeface="Georgia"/>
                <a:cs typeface="Georgia"/>
              </a:rPr>
              <a:t>and </a:t>
            </a:r>
            <a:r>
              <a:rPr sz="2200" spc="-15" dirty="0">
                <a:latin typeface="Georgia"/>
                <a:cs typeface="Georgia"/>
              </a:rPr>
              <a:t>other </a:t>
            </a:r>
            <a:r>
              <a:rPr sz="2200" spc="-40" dirty="0">
                <a:latin typeface="Georgia"/>
                <a:cs typeface="Georgia"/>
              </a:rPr>
              <a:t>physical </a:t>
            </a:r>
            <a:r>
              <a:rPr sz="2200" spc="-25" dirty="0">
                <a:latin typeface="Georgia"/>
                <a:cs typeface="Georgia"/>
              </a:rPr>
              <a:t>conditions. </a:t>
            </a:r>
            <a:r>
              <a:rPr sz="2200" spc="-70" dirty="0">
                <a:latin typeface="Georgia"/>
                <a:cs typeface="Georgia"/>
              </a:rPr>
              <a:t>In </a:t>
            </a:r>
            <a:r>
              <a:rPr sz="2200" spc="-25" dirty="0">
                <a:latin typeface="Georgia"/>
                <a:cs typeface="Georgia"/>
              </a:rPr>
              <a:t>this  </a:t>
            </a:r>
            <a:r>
              <a:rPr sz="2200" spc="-30" dirty="0">
                <a:latin typeface="Georgia"/>
                <a:cs typeface="Georgia"/>
              </a:rPr>
              <a:t>experiment, </a:t>
            </a:r>
            <a:r>
              <a:rPr sz="2200" spc="-55" dirty="0">
                <a:latin typeface="Georgia"/>
                <a:cs typeface="Georgia"/>
              </a:rPr>
              <a:t>a </a:t>
            </a:r>
            <a:r>
              <a:rPr sz="2200" spc="-40" dirty="0">
                <a:latin typeface="Georgia"/>
                <a:cs typeface="Georgia"/>
              </a:rPr>
              <a:t>small </a:t>
            </a:r>
            <a:r>
              <a:rPr sz="2200" spc="-25" dirty="0">
                <a:latin typeface="Georgia"/>
                <a:cs typeface="Georgia"/>
              </a:rPr>
              <a:t>homogeneous </a:t>
            </a:r>
            <a:r>
              <a:rPr sz="2200" spc="-35" dirty="0">
                <a:latin typeface="Georgia"/>
                <a:cs typeface="Georgia"/>
              </a:rPr>
              <a:t>work-group </a:t>
            </a:r>
            <a:r>
              <a:rPr sz="2200" spc="-20" dirty="0">
                <a:latin typeface="Georgia"/>
                <a:cs typeface="Georgia"/>
              </a:rPr>
              <a:t>of </a:t>
            </a:r>
            <a:r>
              <a:rPr sz="2200" spc="-50" dirty="0">
                <a:latin typeface="Georgia"/>
                <a:cs typeface="Georgia"/>
              </a:rPr>
              <a:t>six </a:t>
            </a:r>
            <a:r>
              <a:rPr sz="2200" spc="-40" dirty="0">
                <a:latin typeface="Georgia"/>
                <a:cs typeface="Georgia"/>
              </a:rPr>
              <a:t>girls </a:t>
            </a:r>
            <a:r>
              <a:rPr sz="2200" spc="-55" dirty="0">
                <a:latin typeface="Georgia"/>
                <a:cs typeface="Georgia"/>
              </a:rPr>
              <a:t>was  </a:t>
            </a:r>
            <a:r>
              <a:rPr sz="2200" spc="-20" dirty="0">
                <a:latin typeface="Georgia"/>
                <a:cs typeface="Georgia"/>
              </a:rPr>
              <a:t>constituted. </a:t>
            </a:r>
            <a:r>
              <a:rPr sz="2200" spc="-30" dirty="0">
                <a:latin typeface="Georgia"/>
                <a:cs typeface="Georgia"/>
              </a:rPr>
              <a:t>These </a:t>
            </a:r>
            <a:r>
              <a:rPr sz="2200" spc="-40" dirty="0">
                <a:latin typeface="Georgia"/>
                <a:cs typeface="Georgia"/>
              </a:rPr>
              <a:t>girls </a:t>
            </a:r>
            <a:r>
              <a:rPr sz="2200" spc="-50" dirty="0">
                <a:latin typeface="Georgia"/>
                <a:cs typeface="Georgia"/>
              </a:rPr>
              <a:t>were </a:t>
            </a:r>
            <a:r>
              <a:rPr sz="2200" spc="-35" dirty="0">
                <a:latin typeface="Georgia"/>
                <a:cs typeface="Georgia"/>
              </a:rPr>
              <a:t>friendly </a:t>
            </a:r>
            <a:r>
              <a:rPr sz="2200" spc="-10" dirty="0">
                <a:latin typeface="Georgia"/>
                <a:cs typeface="Georgia"/>
              </a:rPr>
              <a:t>to </a:t>
            </a:r>
            <a:r>
              <a:rPr sz="2200" spc="-15" dirty="0">
                <a:latin typeface="Georgia"/>
                <a:cs typeface="Georgia"/>
              </a:rPr>
              <a:t>each </a:t>
            </a:r>
            <a:r>
              <a:rPr sz="2200" spc="-20" dirty="0">
                <a:latin typeface="Georgia"/>
                <a:cs typeface="Georgia"/>
              </a:rPr>
              <a:t>other </a:t>
            </a:r>
            <a:r>
              <a:rPr sz="2200" spc="-30" dirty="0">
                <a:latin typeface="Georgia"/>
                <a:cs typeface="Georgia"/>
              </a:rPr>
              <a:t>and </a:t>
            </a:r>
            <a:r>
              <a:rPr sz="2200" spc="-55" dirty="0">
                <a:latin typeface="Georgia"/>
                <a:cs typeface="Georgia"/>
              </a:rPr>
              <a:t>were  </a:t>
            </a:r>
            <a:r>
              <a:rPr sz="2200" spc="-40" dirty="0">
                <a:latin typeface="Georgia"/>
                <a:cs typeface="Georgia"/>
              </a:rPr>
              <a:t>asked </a:t>
            </a:r>
            <a:r>
              <a:rPr sz="2200" spc="-10" dirty="0">
                <a:latin typeface="Georgia"/>
                <a:cs typeface="Georgia"/>
              </a:rPr>
              <a:t>to </a:t>
            </a:r>
            <a:r>
              <a:rPr sz="2200" spc="-45" dirty="0">
                <a:latin typeface="Georgia"/>
                <a:cs typeface="Georgia"/>
              </a:rPr>
              <a:t>work </a:t>
            </a:r>
            <a:r>
              <a:rPr sz="2200" spc="-25" dirty="0">
                <a:latin typeface="Georgia"/>
                <a:cs typeface="Georgia"/>
              </a:rPr>
              <a:t>in </a:t>
            </a:r>
            <a:r>
              <a:rPr sz="2200" spc="-55" dirty="0">
                <a:latin typeface="Georgia"/>
                <a:cs typeface="Georgia"/>
              </a:rPr>
              <a:t>a </a:t>
            </a:r>
            <a:r>
              <a:rPr sz="2200" spc="-40" dirty="0">
                <a:latin typeface="Georgia"/>
                <a:cs typeface="Georgia"/>
              </a:rPr>
              <a:t>very informal </a:t>
            </a:r>
            <a:r>
              <a:rPr sz="2200" spc="-35" dirty="0">
                <a:latin typeface="Georgia"/>
                <a:cs typeface="Georgia"/>
              </a:rPr>
              <a:t>atmosphere </a:t>
            </a:r>
            <a:r>
              <a:rPr sz="2200" spc="-30" dirty="0">
                <a:latin typeface="Georgia"/>
                <a:cs typeface="Georgia"/>
              </a:rPr>
              <a:t>under </a:t>
            </a:r>
            <a:r>
              <a:rPr sz="2200" spc="-5" dirty="0">
                <a:latin typeface="Georgia"/>
                <a:cs typeface="Georgia"/>
              </a:rPr>
              <a:t>the  </a:t>
            </a:r>
            <a:r>
              <a:rPr sz="2200" spc="-30" dirty="0">
                <a:latin typeface="Georgia"/>
                <a:cs typeface="Georgia"/>
              </a:rPr>
              <a:t>supervision </a:t>
            </a:r>
            <a:r>
              <a:rPr sz="2200" spc="-20" dirty="0">
                <a:latin typeface="Georgia"/>
                <a:cs typeface="Georgia"/>
              </a:rPr>
              <a:t>of </a:t>
            </a:r>
            <a:r>
              <a:rPr sz="2200" spc="-55" dirty="0">
                <a:latin typeface="Georgia"/>
                <a:cs typeface="Georgia"/>
              </a:rPr>
              <a:t>a</a:t>
            </a:r>
            <a:r>
              <a:rPr sz="2200" spc="-95" dirty="0">
                <a:latin typeface="Georgia"/>
                <a:cs typeface="Georgia"/>
              </a:rPr>
              <a:t> </a:t>
            </a:r>
            <a:r>
              <a:rPr sz="2200" spc="-60" dirty="0">
                <a:latin typeface="Georgia"/>
                <a:cs typeface="Georgia"/>
              </a:rPr>
              <a:t>researcher.</a:t>
            </a:r>
            <a:endParaRPr sz="2200">
              <a:latin typeface="Georgia"/>
              <a:cs typeface="Georgia"/>
            </a:endParaRPr>
          </a:p>
          <a:p>
            <a:pPr marL="12700" marR="5715" algn="just">
              <a:lnSpc>
                <a:spcPts val="2110"/>
              </a:lnSpc>
              <a:spcBef>
                <a:spcPts val="515"/>
              </a:spcBef>
            </a:pPr>
            <a:r>
              <a:rPr sz="2200" spc="-25" dirty="0">
                <a:latin typeface="Georgia"/>
                <a:cs typeface="Georgia"/>
              </a:rPr>
              <a:t>Productivity </a:t>
            </a:r>
            <a:r>
              <a:rPr sz="2200" spc="-40" dirty="0">
                <a:latin typeface="Georgia"/>
                <a:cs typeface="Georgia"/>
              </a:rPr>
              <a:t>and morale increased </a:t>
            </a:r>
            <a:r>
              <a:rPr sz="2200" spc="-35" dirty="0">
                <a:latin typeface="Georgia"/>
                <a:cs typeface="Georgia"/>
              </a:rPr>
              <a:t>considerably </a:t>
            </a:r>
            <a:r>
              <a:rPr sz="2200" spc="-30" dirty="0">
                <a:latin typeface="Georgia"/>
                <a:cs typeface="Georgia"/>
              </a:rPr>
              <a:t>during </a:t>
            </a:r>
            <a:r>
              <a:rPr sz="2200" spc="-5" dirty="0">
                <a:latin typeface="Georgia"/>
                <a:cs typeface="Georgia"/>
              </a:rPr>
              <a:t>the  </a:t>
            </a:r>
            <a:r>
              <a:rPr sz="2200" spc="-25" dirty="0">
                <a:latin typeface="Georgia"/>
                <a:cs typeface="Georgia"/>
              </a:rPr>
              <a:t>period </a:t>
            </a:r>
            <a:r>
              <a:rPr sz="2200" spc="-20" dirty="0">
                <a:latin typeface="Georgia"/>
                <a:cs typeface="Georgia"/>
              </a:rPr>
              <a:t>of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30" dirty="0">
                <a:latin typeface="Georgia"/>
                <a:cs typeface="Georgia"/>
              </a:rPr>
              <a:t>experiment. </a:t>
            </a:r>
            <a:r>
              <a:rPr sz="2200" spc="-25" dirty="0">
                <a:latin typeface="Georgia"/>
                <a:cs typeface="Georgia"/>
              </a:rPr>
              <a:t>Productivity went </a:t>
            </a:r>
            <a:r>
              <a:rPr sz="2200" spc="-15" dirty="0">
                <a:latin typeface="Georgia"/>
                <a:cs typeface="Georgia"/>
              </a:rPr>
              <a:t>on </a:t>
            </a:r>
            <a:r>
              <a:rPr sz="2200" spc="-35" dirty="0">
                <a:latin typeface="Georgia"/>
                <a:cs typeface="Georgia"/>
              </a:rPr>
              <a:t>increasing </a:t>
            </a:r>
            <a:r>
              <a:rPr sz="2200" spc="-40" dirty="0">
                <a:latin typeface="Georgia"/>
                <a:cs typeface="Georgia"/>
              </a:rPr>
              <a:t>and  </a:t>
            </a:r>
            <a:r>
              <a:rPr sz="2200" spc="-15" dirty="0">
                <a:latin typeface="Georgia"/>
                <a:cs typeface="Georgia"/>
              </a:rPr>
              <a:t>stabilized </a:t>
            </a:r>
            <a:r>
              <a:rPr sz="2200" spc="-30" dirty="0">
                <a:latin typeface="Georgia"/>
                <a:cs typeface="Georgia"/>
              </a:rPr>
              <a:t>at </a:t>
            </a:r>
            <a:r>
              <a:rPr sz="2200" spc="-55" dirty="0">
                <a:latin typeface="Georgia"/>
                <a:cs typeface="Georgia"/>
              </a:rPr>
              <a:t>a </a:t>
            </a:r>
            <a:r>
              <a:rPr sz="2200" spc="-20" dirty="0">
                <a:latin typeface="Georgia"/>
                <a:cs typeface="Georgia"/>
              </a:rPr>
              <a:t>high </a:t>
            </a:r>
            <a:r>
              <a:rPr sz="2200" spc="-35" dirty="0">
                <a:latin typeface="Georgia"/>
                <a:cs typeface="Georgia"/>
              </a:rPr>
              <a:t>level even </a:t>
            </a:r>
            <a:r>
              <a:rPr sz="2200" spc="-25" dirty="0">
                <a:latin typeface="Georgia"/>
                <a:cs typeface="Georgia"/>
              </a:rPr>
              <a:t>when </a:t>
            </a:r>
            <a:r>
              <a:rPr sz="2200" spc="-30" dirty="0">
                <a:latin typeface="Georgia"/>
                <a:cs typeface="Georgia"/>
              </a:rPr>
              <a:t>all </a:t>
            </a:r>
            <a:r>
              <a:rPr sz="2200" spc="-10" dirty="0">
                <a:latin typeface="Georgia"/>
                <a:cs typeface="Georgia"/>
              </a:rPr>
              <a:t>the </a:t>
            </a:r>
            <a:r>
              <a:rPr sz="2200" spc="-40" dirty="0">
                <a:latin typeface="Georgia"/>
                <a:cs typeface="Georgia"/>
              </a:rPr>
              <a:t>improvements </a:t>
            </a:r>
            <a:r>
              <a:rPr sz="2200" spc="-50" dirty="0">
                <a:latin typeface="Georgia"/>
                <a:cs typeface="Georgia"/>
              </a:rPr>
              <a:t>were  </a:t>
            </a:r>
            <a:r>
              <a:rPr sz="2200" spc="-30" dirty="0">
                <a:latin typeface="Georgia"/>
                <a:cs typeface="Georgia"/>
              </a:rPr>
              <a:t>taken </a:t>
            </a:r>
            <a:r>
              <a:rPr sz="2200" spc="-70" dirty="0">
                <a:latin typeface="Georgia"/>
                <a:cs typeface="Georgia"/>
              </a:rPr>
              <a:t>away </a:t>
            </a:r>
            <a:r>
              <a:rPr sz="2200" spc="-30" dirty="0">
                <a:latin typeface="Georgia"/>
                <a:cs typeface="Georgia"/>
              </a:rPr>
              <a:t>and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35" dirty="0">
                <a:latin typeface="Georgia"/>
                <a:cs typeface="Georgia"/>
              </a:rPr>
              <a:t>pre-test </a:t>
            </a:r>
            <a:r>
              <a:rPr sz="2200" spc="-20" dirty="0">
                <a:latin typeface="Georgia"/>
                <a:cs typeface="Georgia"/>
              </a:rPr>
              <a:t>conditions </a:t>
            </a:r>
            <a:r>
              <a:rPr sz="2200" spc="-50" dirty="0">
                <a:latin typeface="Georgia"/>
                <a:cs typeface="Georgia"/>
              </a:rPr>
              <a:t>were</a:t>
            </a:r>
            <a:r>
              <a:rPr sz="2200" spc="-320" dirty="0">
                <a:latin typeface="Georgia"/>
                <a:cs typeface="Georgia"/>
              </a:rPr>
              <a:t> </a:t>
            </a:r>
            <a:r>
              <a:rPr sz="2200" spc="-30" dirty="0">
                <a:latin typeface="Georgia"/>
                <a:cs typeface="Georgia"/>
              </a:rPr>
              <a:t>reintroduced.</a:t>
            </a:r>
            <a:endParaRPr sz="2200">
              <a:latin typeface="Georgia"/>
              <a:cs typeface="Georgia"/>
            </a:endParaRPr>
          </a:p>
          <a:p>
            <a:pPr marL="12700" marR="5080" algn="just">
              <a:lnSpc>
                <a:spcPct val="80000"/>
              </a:lnSpc>
              <a:spcBef>
                <a:spcPts val="550"/>
              </a:spcBef>
            </a:pPr>
            <a:r>
              <a:rPr sz="2200" b="1" spc="90" dirty="0">
                <a:latin typeface="Times New Roman"/>
                <a:cs typeface="Times New Roman"/>
              </a:rPr>
              <a:t>The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spc="95" dirty="0">
                <a:latin typeface="Times New Roman"/>
                <a:cs typeface="Times New Roman"/>
              </a:rPr>
              <a:t>researchers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spc="140" dirty="0">
                <a:latin typeface="Times New Roman"/>
                <a:cs typeface="Times New Roman"/>
              </a:rPr>
              <a:t>concluded</a:t>
            </a:r>
            <a:r>
              <a:rPr sz="2200" b="1" spc="35" dirty="0">
                <a:latin typeface="Times New Roman"/>
                <a:cs typeface="Times New Roman"/>
              </a:rPr>
              <a:t> </a:t>
            </a:r>
            <a:r>
              <a:rPr sz="2200" b="1" spc="125" dirty="0">
                <a:latin typeface="Times New Roman"/>
                <a:cs typeface="Times New Roman"/>
              </a:rPr>
              <a:t>that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spc="120" dirty="0">
                <a:latin typeface="Times New Roman"/>
                <a:cs typeface="Times New Roman"/>
              </a:rPr>
              <a:t>socio-psychological</a:t>
            </a:r>
            <a:r>
              <a:rPr sz="2200" b="1" spc="40" dirty="0">
                <a:latin typeface="Times New Roman"/>
                <a:cs typeface="Times New Roman"/>
              </a:rPr>
              <a:t> </a:t>
            </a:r>
            <a:r>
              <a:rPr sz="2200" b="1" spc="85" dirty="0">
                <a:latin typeface="Times New Roman"/>
                <a:cs typeface="Times New Roman"/>
              </a:rPr>
              <a:t>factors  </a:t>
            </a:r>
            <a:r>
              <a:rPr sz="2200" b="1" spc="140" dirty="0">
                <a:latin typeface="Times New Roman"/>
                <a:cs typeface="Times New Roman"/>
              </a:rPr>
              <a:t>such </a:t>
            </a:r>
            <a:r>
              <a:rPr sz="2200" b="1" spc="105" dirty="0">
                <a:latin typeface="Times New Roman"/>
                <a:cs typeface="Times New Roman"/>
              </a:rPr>
              <a:t>as </a:t>
            </a:r>
            <a:r>
              <a:rPr sz="2200" b="1" spc="130" dirty="0">
                <a:latin typeface="Times New Roman"/>
                <a:cs typeface="Times New Roman"/>
              </a:rPr>
              <a:t>feeling of </a:t>
            </a:r>
            <a:r>
              <a:rPr sz="2200" b="1" spc="140" dirty="0">
                <a:latin typeface="Times New Roman"/>
                <a:cs typeface="Times New Roman"/>
              </a:rPr>
              <a:t>being </a:t>
            </a:r>
            <a:r>
              <a:rPr sz="2200" b="1" spc="120" dirty="0">
                <a:latin typeface="Times New Roman"/>
                <a:cs typeface="Times New Roman"/>
              </a:rPr>
              <a:t>important, </a:t>
            </a:r>
            <a:r>
              <a:rPr sz="2200" b="1" spc="125" dirty="0">
                <a:latin typeface="Times New Roman"/>
                <a:cs typeface="Times New Roman"/>
              </a:rPr>
              <a:t>recognition, </a:t>
            </a:r>
            <a:r>
              <a:rPr sz="2200" b="1" spc="135" dirty="0">
                <a:latin typeface="Times New Roman"/>
                <a:cs typeface="Times New Roman"/>
              </a:rPr>
              <a:t>attention,  </a:t>
            </a:r>
            <a:r>
              <a:rPr sz="2200" b="1" spc="105" dirty="0">
                <a:latin typeface="Times New Roman"/>
                <a:cs typeface="Times New Roman"/>
              </a:rPr>
              <a:t>participation, </a:t>
            </a:r>
            <a:r>
              <a:rPr sz="2200" b="1" spc="130" dirty="0">
                <a:latin typeface="Times New Roman"/>
                <a:cs typeface="Times New Roman"/>
              </a:rPr>
              <a:t>cohesive </a:t>
            </a:r>
            <a:r>
              <a:rPr sz="2200" b="1" spc="80" dirty="0">
                <a:latin typeface="Times New Roman"/>
                <a:cs typeface="Times New Roman"/>
              </a:rPr>
              <a:t>work-group, </a:t>
            </a:r>
            <a:r>
              <a:rPr sz="2200" b="1" spc="125" dirty="0">
                <a:latin typeface="Times New Roman"/>
                <a:cs typeface="Times New Roman"/>
              </a:rPr>
              <a:t>and </a:t>
            </a:r>
            <a:r>
              <a:rPr sz="2200" b="1" spc="114" dirty="0">
                <a:latin typeface="Times New Roman"/>
                <a:cs typeface="Times New Roman"/>
              </a:rPr>
              <a:t>non-directive  </a:t>
            </a:r>
            <a:r>
              <a:rPr sz="2200" b="1" spc="130" dirty="0">
                <a:latin typeface="Times New Roman"/>
                <a:cs typeface="Times New Roman"/>
              </a:rPr>
              <a:t>supervision</a:t>
            </a:r>
            <a:r>
              <a:rPr sz="2200" b="1" spc="-70" dirty="0">
                <a:latin typeface="Times New Roman"/>
                <a:cs typeface="Times New Roman"/>
              </a:rPr>
              <a:t> </a:t>
            </a:r>
            <a:r>
              <a:rPr sz="2200" b="1" spc="150" dirty="0">
                <a:latin typeface="Times New Roman"/>
                <a:cs typeface="Times New Roman"/>
              </a:rPr>
              <a:t>held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spc="165" dirty="0">
                <a:latin typeface="Times New Roman"/>
                <a:cs typeface="Times New Roman"/>
              </a:rPr>
              <a:t>the</a:t>
            </a:r>
            <a:r>
              <a:rPr sz="2200" b="1" spc="-65" dirty="0">
                <a:latin typeface="Times New Roman"/>
                <a:cs typeface="Times New Roman"/>
              </a:rPr>
              <a:t> </a:t>
            </a:r>
            <a:r>
              <a:rPr sz="2200" b="1" spc="95" dirty="0">
                <a:latin typeface="Times New Roman"/>
                <a:cs typeface="Times New Roman"/>
              </a:rPr>
              <a:t>key</a:t>
            </a:r>
            <a:r>
              <a:rPr sz="2200" b="1" spc="-100" dirty="0">
                <a:latin typeface="Times New Roman"/>
                <a:cs typeface="Times New Roman"/>
              </a:rPr>
              <a:t> </a:t>
            </a:r>
            <a:r>
              <a:rPr sz="2200" b="1" spc="75" dirty="0">
                <a:latin typeface="Times New Roman"/>
                <a:cs typeface="Times New Roman"/>
              </a:rPr>
              <a:t>for</a:t>
            </a:r>
            <a:r>
              <a:rPr sz="2200" b="1" spc="-110" dirty="0">
                <a:latin typeface="Times New Roman"/>
                <a:cs typeface="Times New Roman"/>
              </a:rPr>
              <a:t> </a:t>
            </a:r>
            <a:r>
              <a:rPr sz="2200" b="1" spc="114" dirty="0">
                <a:latin typeface="Times New Roman"/>
                <a:cs typeface="Times New Roman"/>
              </a:rPr>
              <a:t>higher</a:t>
            </a:r>
            <a:r>
              <a:rPr sz="2200" b="1" spc="-145" dirty="0">
                <a:latin typeface="Times New Roman"/>
                <a:cs typeface="Times New Roman"/>
              </a:rPr>
              <a:t> </a:t>
            </a:r>
            <a:r>
              <a:rPr sz="2200" b="1" spc="75" dirty="0">
                <a:latin typeface="Times New Roman"/>
                <a:cs typeface="Times New Roman"/>
              </a:rPr>
              <a:t>productivity.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745680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Mass </a:t>
            </a:r>
            <a:r>
              <a:rPr sz="5000" spc="-10" dirty="0"/>
              <a:t>Interview</a:t>
            </a:r>
            <a:r>
              <a:rPr sz="5000" spc="-75" dirty="0"/>
              <a:t> </a:t>
            </a:r>
            <a:r>
              <a:rPr sz="5000" spc="-20" dirty="0"/>
              <a:t>Programme:</a:t>
            </a:r>
            <a:endParaRPr sz="5000"/>
          </a:p>
        </p:txBody>
      </p:sp>
      <p:sp>
        <p:nvSpPr>
          <p:cNvPr id="9" name="object 9"/>
          <p:cNvSpPr/>
          <p:nvPr/>
        </p:nvSpPr>
        <p:spPr>
          <a:xfrm>
            <a:off x="548640" y="1941525"/>
            <a:ext cx="435864" cy="323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4356480"/>
            <a:ext cx="435864" cy="3230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5600395"/>
            <a:ext cx="435864" cy="3230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6385" marR="5080">
              <a:lnSpc>
                <a:spcPct val="80000"/>
              </a:lnSpc>
              <a:spcBef>
                <a:spcPts val="675"/>
              </a:spcBef>
            </a:pPr>
            <a:r>
              <a:rPr sz="2400" spc="-15" dirty="0"/>
              <a:t>The </a:t>
            </a:r>
            <a:r>
              <a:rPr sz="2400" spc="-25" dirty="0"/>
              <a:t>objective </a:t>
            </a:r>
            <a:r>
              <a:rPr sz="2400" spc="-20" dirty="0"/>
              <a:t>of </a:t>
            </a:r>
            <a:r>
              <a:rPr sz="2400" spc="-25" dirty="0"/>
              <a:t>this </a:t>
            </a:r>
            <a:r>
              <a:rPr sz="2400" spc="-45" dirty="0"/>
              <a:t>programme </a:t>
            </a:r>
            <a:r>
              <a:rPr sz="2400" spc="-60" dirty="0"/>
              <a:t>was </a:t>
            </a:r>
            <a:r>
              <a:rPr sz="2400" spc="-10" dirty="0"/>
              <a:t>to </a:t>
            </a:r>
            <a:r>
              <a:rPr sz="2400" spc="-45" dirty="0"/>
              <a:t>make </a:t>
            </a:r>
            <a:r>
              <a:rPr sz="2400" spc="-60" dirty="0"/>
              <a:t>a </a:t>
            </a:r>
            <a:r>
              <a:rPr sz="2400" spc="-30" dirty="0"/>
              <a:t>systematic  study </a:t>
            </a:r>
            <a:r>
              <a:rPr sz="2400" spc="-20" dirty="0"/>
              <a:t>of </a:t>
            </a:r>
            <a:r>
              <a:rPr sz="2400" spc="-5" dirty="0"/>
              <a:t>the </a:t>
            </a:r>
            <a:r>
              <a:rPr sz="2400" spc="-35" dirty="0"/>
              <a:t>employees’ </a:t>
            </a:r>
            <a:r>
              <a:rPr sz="2400" spc="-25" dirty="0"/>
              <a:t>attitudes </a:t>
            </a:r>
            <a:r>
              <a:rPr sz="2400" spc="-15" dirty="0"/>
              <a:t>which </a:t>
            </a:r>
            <a:r>
              <a:rPr sz="2400" spc="-25" dirty="0"/>
              <a:t>would </a:t>
            </a:r>
            <a:r>
              <a:rPr sz="2400" spc="-50" dirty="0"/>
              <a:t>reveal </a:t>
            </a:r>
            <a:r>
              <a:rPr sz="2400" spc="-5" dirty="0"/>
              <a:t>the  </a:t>
            </a:r>
            <a:r>
              <a:rPr sz="2400" spc="-30" dirty="0"/>
              <a:t>meaning </a:t>
            </a:r>
            <a:r>
              <a:rPr sz="2400" spc="-15" dirty="0"/>
              <a:t>which </a:t>
            </a:r>
            <a:r>
              <a:rPr sz="2400" spc="-20" dirty="0"/>
              <a:t>their </a:t>
            </a:r>
            <a:r>
              <a:rPr sz="2400" spc="-40" dirty="0"/>
              <a:t>“working situation” </a:t>
            </a:r>
            <a:r>
              <a:rPr sz="2400" spc="-45" dirty="0"/>
              <a:t>has </a:t>
            </a:r>
            <a:r>
              <a:rPr sz="2400" spc="-40" dirty="0"/>
              <a:t>for </a:t>
            </a:r>
            <a:r>
              <a:rPr sz="2400" spc="-20" dirty="0"/>
              <a:t>them. </a:t>
            </a:r>
            <a:r>
              <a:rPr sz="2400" spc="-15" dirty="0"/>
              <a:t>The  </a:t>
            </a:r>
            <a:r>
              <a:rPr sz="2400" spc="-45" dirty="0"/>
              <a:t>researchers </a:t>
            </a:r>
            <a:r>
              <a:rPr sz="2400" b="1" spc="130" dirty="0">
                <a:latin typeface="Times New Roman"/>
                <a:cs typeface="Times New Roman"/>
              </a:rPr>
              <a:t>interviewed </a:t>
            </a:r>
            <a:r>
              <a:rPr sz="2400" b="1" spc="85" dirty="0">
                <a:latin typeface="Times New Roman"/>
                <a:cs typeface="Times New Roman"/>
              </a:rPr>
              <a:t>a </a:t>
            </a:r>
            <a:r>
              <a:rPr sz="2400" b="1" spc="80" dirty="0">
                <a:latin typeface="Times New Roman"/>
                <a:cs typeface="Times New Roman"/>
              </a:rPr>
              <a:t>large </a:t>
            </a:r>
            <a:r>
              <a:rPr sz="2400" b="1" spc="155" dirty="0">
                <a:latin typeface="Times New Roman"/>
                <a:cs typeface="Times New Roman"/>
              </a:rPr>
              <a:t>number </a:t>
            </a:r>
            <a:r>
              <a:rPr sz="2400" b="1" spc="140" dirty="0">
                <a:latin typeface="Times New Roman"/>
                <a:cs typeface="Times New Roman"/>
              </a:rPr>
              <a:t>of </a:t>
            </a:r>
            <a:r>
              <a:rPr sz="2400" b="1" spc="95" dirty="0">
                <a:latin typeface="Times New Roman"/>
                <a:cs typeface="Times New Roman"/>
              </a:rPr>
              <a:t>workers  </a:t>
            </a:r>
            <a:r>
              <a:rPr sz="2400" b="1" spc="135" dirty="0">
                <a:latin typeface="Times New Roman"/>
                <a:cs typeface="Times New Roman"/>
              </a:rPr>
              <a:t>with </a:t>
            </a:r>
            <a:r>
              <a:rPr sz="2400" b="1" spc="75" dirty="0">
                <a:latin typeface="Times New Roman"/>
                <a:cs typeface="Times New Roman"/>
              </a:rPr>
              <a:t>regard </a:t>
            </a:r>
            <a:r>
              <a:rPr sz="2400" b="1" spc="165" dirty="0">
                <a:latin typeface="Times New Roman"/>
                <a:cs typeface="Times New Roman"/>
              </a:rPr>
              <a:t>to </a:t>
            </a:r>
            <a:r>
              <a:rPr sz="2400" b="1" spc="130" dirty="0">
                <a:latin typeface="Times New Roman"/>
                <a:cs typeface="Times New Roman"/>
              </a:rPr>
              <a:t>their </a:t>
            </a:r>
            <a:r>
              <a:rPr sz="2400" b="1" spc="175" dirty="0">
                <a:latin typeface="Times New Roman"/>
                <a:cs typeface="Times New Roman"/>
              </a:rPr>
              <a:t>opinions </a:t>
            </a:r>
            <a:r>
              <a:rPr sz="2400" b="1" spc="215" dirty="0">
                <a:latin typeface="Times New Roman"/>
                <a:cs typeface="Times New Roman"/>
              </a:rPr>
              <a:t>on </a:t>
            </a:r>
            <a:r>
              <a:rPr sz="2400" b="1" spc="85" dirty="0">
                <a:latin typeface="Times New Roman"/>
                <a:cs typeface="Times New Roman"/>
              </a:rPr>
              <a:t>work, </a:t>
            </a:r>
            <a:r>
              <a:rPr sz="2400" b="1" spc="110" dirty="0">
                <a:latin typeface="Times New Roman"/>
                <a:cs typeface="Times New Roman"/>
              </a:rPr>
              <a:t>working  </a:t>
            </a:r>
            <a:r>
              <a:rPr sz="2400" b="1" spc="160" dirty="0">
                <a:latin typeface="Times New Roman"/>
                <a:cs typeface="Times New Roman"/>
              </a:rPr>
              <a:t>conditions </a:t>
            </a:r>
            <a:r>
              <a:rPr sz="2400" b="1" spc="145" dirty="0">
                <a:latin typeface="Times New Roman"/>
                <a:cs typeface="Times New Roman"/>
              </a:rPr>
              <a:t>and </a:t>
            </a:r>
            <a:r>
              <a:rPr sz="2400" b="1" spc="135" dirty="0">
                <a:latin typeface="Times New Roman"/>
                <a:cs typeface="Times New Roman"/>
              </a:rPr>
              <a:t>supervision. </a:t>
            </a:r>
            <a:r>
              <a:rPr sz="2400" spc="-60" dirty="0"/>
              <a:t>Initially, a </a:t>
            </a:r>
            <a:r>
              <a:rPr sz="2400" spc="-20" dirty="0"/>
              <a:t>direct </a:t>
            </a:r>
            <a:r>
              <a:rPr sz="2400" spc="-35" dirty="0"/>
              <a:t>approach  </a:t>
            </a:r>
            <a:r>
              <a:rPr sz="2400" spc="-60" dirty="0"/>
              <a:t>was </a:t>
            </a:r>
            <a:r>
              <a:rPr sz="2400" spc="-35" dirty="0"/>
              <a:t>used whereby </a:t>
            </a:r>
            <a:r>
              <a:rPr sz="2400" spc="-25" dirty="0"/>
              <a:t>interviews </a:t>
            </a:r>
            <a:r>
              <a:rPr sz="2400" spc="-45" dirty="0"/>
              <a:t>asked </a:t>
            </a:r>
            <a:r>
              <a:rPr sz="2400" spc="-25" dirty="0"/>
              <a:t>questions </a:t>
            </a:r>
            <a:r>
              <a:rPr sz="2400" spc="-35" dirty="0"/>
              <a:t>considered  </a:t>
            </a:r>
            <a:r>
              <a:rPr sz="2400" spc="-25" dirty="0"/>
              <a:t>important </a:t>
            </a:r>
            <a:r>
              <a:rPr sz="2400" spc="-35" dirty="0"/>
              <a:t>by </a:t>
            </a:r>
            <a:r>
              <a:rPr sz="2400" spc="-50" dirty="0"/>
              <a:t>managers </a:t>
            </a:r>
            <a:r>
              <a:rPr sz="2400" spc="-35" dirty="0"/>
              <a:t>and</a:t>
            </a:r>
            <a:r>
              <a:rPr sz="2400" spc="-70" dirty="0"/>
              <a:t> </a:t>
            </a:r>
            <a:r>
              <a:rPr sz="2400" spc="-50" dirty="0"/>
              <a:t>researchers.</a:t>
            </a:r>
            <a:endParaRPr sz="2400">
              <a:latin typeface="Times New Roman"/>
              <a:cs typeface="Times New Roman"/>
            </a:endParaRPr>
          </a:p>
          <a:p>
            <a:pPr marL="286385" marR="69850">
              <a:lnSpc>
                <a:spcPct val="80000"/>
              </a:lnSpc>
              <a:spcBef>
                <a:spcPts val="580"/>
              </a:spcBef>
            </a:pPr>
            <a:r>
              <a:rPr sz="2400" spc="-15" dirty="0"/>
              <a:t>The </a:t>
            </a:r>
            <a:r>
              <a:rPr sz="2400" spc="-45" dirty="0"/>
              <a:t>researchers </a:t>
            </a:r>
            <a:r>
              <a:rPr sz="2400" spc="-30" dirty="0"/>
              <a:t>observed </a:t>
            </a:r>
            <a:r>
              <a:rPr sz="2400" spc="-15" dirty="0"/>
              <a:t>that </a:t>
            </a:r>
            <a:r>
              <a:rPr sz="2400" spc="-5" dirty="0"/>
              <a:t>the </a:t>
            </a:r>
            <a:r>
              <a:rPr sz="2400" spc="-40" dirty="0"/>
              <a:t>replies </a:t>
            </a:r>
            <a:r>
              <a:rPr sz="2400" spc="-20" dirty="0"/>
              <a:t>of </a:t>
            </a:r>
            <a:r>
              <a:rPr sz="2400" spc="-5" dirty="0"/>
              <a:t>the </a:t>
            </a:r>
            <a:r>
              <a:rPr sz="2400" spc="-35" dirty="0"/>
              <a:t>workmen  </a:t>
            </a:r>
            <a:r>
              <a:rPr sz="2400" spc="-50" dirty="0"/>
              <a:t>were </a:t>
            </a:r>
            <a:r>
              <a:rPr sz="2400" spc="-35" dirty="0"/>
              <a:t>guarded. Therefore, </a:t>
            </a:r>
            <a:r>
              <a:rPr sz="2400" spc="-25" dirty="0"/>
              <a:t>this </a:t>
            </a:r>
            <a:r>
              <a:rPr sz="2400" spc="-35" dirty="0"/>
              <a:t>approach </a:t>
            </a:r>
            <a:r>
              <a:rPr sz="2400" spc="-60" dirty="0"/>
              <a:t>was </a:t>
            </a:r>
            <a:r>
              <a:rPr sz="2400" spc="-35" dirty="0"/>
              <a:t>replaced by</a:t>
            </a:r>
            <a:r>
              <a:rPr sz="2400" spc="-140" dirty="0"/>
              <a:t> </a:t>
            </a:r>
            <a:r>
              <a:rPr sz="2400" spc="-40" dirty="0"/>
              <a:t>an  </a:t>
            </a:r>
            <a:r>
              <a:rPr sz="2400" spc="-25" dirty="0"/>
              <a:t>indirect </a:t>
            </a:r>
            <a:r>
              <a:rPr sz="2400" spc="-15" dirty="0"/>
              <a:t>technique, </a:t>
            </a:r>
            <a:r>
              <a:rPr sz="2400" spc="-35" dirty="0"/>
              <a:t>where </a:t>
            </a:r>
            <a:r>
              <a:rPr sz="2400" spc="-5" dirty="0"/>
              <a:t>the </a:t>
            </a:r>
            <a:r>
              <a:rPr sz="2400" spc="-30" dirty="0"/>
              <a:t>interviewer </a:t>
            </a:r>
            <a:r>
              <a:rPr sz="2400" spc="-40" dirty="0"/>
              <a:t>simply </a:t>
            </a:r>
            <a:r>
              <a:rPr sz="2400" spc="-25" dirty="0"/>
              <a:t>listened  </a:t>
            </a:r>
            <a:r>
              <a:rPr sz="2400" spc="-10" dirty="0"/>
              <a:t>to </a:t>
            </a:r>
            <a:r>
              <a:rPr sz="2400" spc="-25" dirty="0"/>
              <a:t>what </a:t>
            </a:r>
            <a:r>
              <a:rPr sz="2400" spc="-5" dirty="0"/>
              <a:t>the </a:t>
            </a:r>
            <a:r>
              <a:rPr sz="2400" spc="-35" dirty="0"/>
              <a:t>workmen </a:t>
            </a:r>
            <a:r>
              <a:rPr sz="2400" spc="-30" dirty="0"/>
              <a:t>had </a:t>
            </a:r>
            <a:r>
              <a:rPr sz="2400" spc="-10" dirty="0"/>
              <a:t>to</a:t>
            </a:r>
            <a:r>
              <a:rPr sz="2400" spc="-245" dirty="0"/>
              <a:t> </a:t>
            </a:r>
            <a:r>
              <a:rPr sz="2400" spc="-120" dirty="0"/>
              <a:t>say.</a:t>
            </a:r>
            <a:endParaRPr sz="2400"/>
          </a:p>
          <a:p>
            <a:pPr marL="286385" marR="784860">
              <a:lnSpc>
                <a:spcPts val="2300"/>
              </a:lnSpc>
              <a:spcBef>
                <a:spcPts val="555"/>
              </a:spcBef>
            </a:pPr>
            <a:r>
              <a:rPr sz="2400" b="1" spc="95" dirty="0">
                <a:latin typeface="Times New Roman"/>
                <a:cs typeface="Times New Roman"/>
              </a:rPr>
              <a:t>The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145" dirty="0">
                <a:latin typeface="Times New Roman"/>
                <a:cs typeface="Times New Roman"/>
              </a:rPr>
              <a:t>findings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spc="145" dirty="0">
                <a:latin typeface="Times New Roman"/>
                <a:cs typeface="Times New Roman"/>
              </a:rPr>
              <a:t>confirmed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185" dirty="0">
                <a:latin typeface="Times New Roman"/>
                <a:cs typeface="Times New Roman"/>
              </a:rPr>
              <a:t>the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140" dirty="0">
                <a:latin typeface="Times New Roman"/>
                <a:cs typeface="Times New Roman"/>
              </a:rPr>
              <a:t>importance</a:t>
            </a:r>
            <a:r>
              <a:rPr sz="2400" b="1" spc="-135" dirty="0">
                <a:latin typeface="Times New Roman"/>
                <a:cs typeface="Times New Roman"/>
              </a:rPr>
              <a:t> </a:t>
            </a:r>
            <a:r>
              <a:rPr sz="2400" b="1" spc="140" dirty="0">
                <a:latin typeface="Times New Roman"/>
                <a:cs typeface="Times New Roman"/>
              </a:rPr>
              <a:t>of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135" dirty="0">
                <a:latin typeface="Times New Roman"/>
                <a:cs typeface="Times New Roman"/>
              </a:rPr>
              <a:t>social  </a:t>
            </a:r>
            <a:r>
              <a:rPr sz="2400" b="1" spc="100" dirty="0">
                <a:latin typeface="Times New Roman"/>
                <a:cs typeface="Times New Roman"/>
              </a:rPr>
              <a:t>factors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spc="110" dirty="0">
                <a:latin typeface="Times New Roman"/>
                <a:cs typeface="Times New Roman"/>
              </a:rPr>
              <a:t>at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spc="90" dirty="0">
                <a:latin typeface="Times New Roman"/>
                <a:cs typeface="Times New Roman"/>
              </a:rPr>
              <a:t>work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160" dirty="0">
                <a:latin typeface="Times New Roman"/>
                <a:cs typeface="Times New Roman"/>
              </a:rPr>
              <a:t>in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185" dirty="0">
                <a:latin typeface="Times New Roman"/>
                <a:cs typeface="Times New Roman"/>
              </a:rPr>
              <a:t>the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135" dirty="0">
                <a:latin typeface="Times New Roman"/>
                <a:cs typeface="Times New Roman"/>
              </a:rPr>
              <a:t>total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90" dirty="0">
                <a:latin typeface="Times New Roman"/>
                <a:cs typeface="Times New Roman"/>
              </a:rPr>
              <a:t>work</a:t>
            </a:r>
            <a:r>
              <a:rPr sz="2400" b="1" spc="-125" dirty="0">
                <a:latin typeface="Times New Roman"/>
                <a:cs typeface="Times New Roman"/>
              </a:rPr>
              <a:t> </a:t>
            </a:r>
            <a:r>
              <a:rPr sz="2400" b="1" spc="150" dirty="0">
                <a:latin typeface="Times New Roman"/>
                <a:cs typeface="Times New Roman"/>
              </a:rPr>
              <a:t>environment.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586486"/>
            <a:ext cx="6076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Bank Wiring </a:t>
            </a:r>
            <a:r>
              <a:rPr sz="3200" spc="-80" dirty="0"/>
              <a:t>Test </a:t>
            </a:r>
            <a:r>
              <a:rPr sz="3200" spc="-15" dirty="0"/>
              <a:t>Room</a:t>
            </a:r>
            <a:r>
              <a:rPr sz="3200" spc="-10" dirty="0"/>
              <a:t> </a:t>
            </a:r>
            <a:r>
              <a:rPr sz="3200" spc="-5" dirty="0"/>
              <a:t>Experiment:</a:t>
            </a:r>
            <a:endParaRPr sz="3200"/>
          </a:p>
        </p:txBody>
      </p:sp>
      <p:sp>
        <p:nvSpPr>
          <p:cNvPr id="9" name="object 9"/>
          <p:cNvSpPr/>
          <p:nvPr/>
        </p:nvSpPr>
        <p:spPr>
          <a:xfrm>
            <a:off x="548640" y="1944573"/>
            <a:ext cx="396240" cy="2959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3890136"/>
            <a:ext cx="396240" cy="2956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5566867"/>
            <a:ext cx="396240" cy="2956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86385" marR="5080">
              <a:lnSpc>
                <a:spcPct val="80000"/>
              </a:lnSpc>
              <a:spcBef>
                <a:spcPts val="625"/>
              </a:spcBef>
            </a:pPr>
            <a:r>
              <a:rPr spc="-35" dirty="0"/>
              <a:t>This</a:t>
            </a:r>
            <a:r>
              <a:rPr spc="-65" dirty="0"/>
              <a:t> </a:t>
            </a:r>
            <a:r>
              <a:rPr spc="-30" dirty="0"/>
              <a:t>experiment</a:t>
            </a:r>
            <a:r>
              <a:rPr spc="-114" dirty="0"/>
              <a:t> </a:t>
            </a:r>
            <a:r>
              <a:rPr spc="-55" dirty="0"/>
              <a:t>was</a:t>
            </a:r>
            <a:r>
              <a:rPr spc="-75" dirty="0"/>
              <a:t> </a:t>
            </a:r>
            <a:r>
              <a:rPr spc="-15" dirty="0"/>
              <a:t>conducted</a:t>
            </a:r>
            <a:r>
              <a:rPr spc="25" dirty="0"/>
              <a:t> </a:t>
            </a:r>
            <a:r>
              <a:rPr spc="-15" dirty="0"/>
              <a:t>Dickson</a:t>
            </a:r>
            <a:r>
              <a:rPr spc="-55" dirty="0"/>
              <a:t> </a:t>
            </a:r>
            <a:r>
              <a:rPr spc="-10" dirty="0"/>
              <a:t>with</a:t>
            </a:r>
            <a:r>
              <a:rPr spc="-70" dirty="0"/>
              <a:t> </a:t>
            </a:r>
            <a:r>
              <a:rPr spc="-55" dirty="0"/>
              <a:t>a</a:t>
            </a:r>
            <a:r>
              <a:rPr spc="-105" dirty="0"/>
              <a:t> </a:t>
            </a:r>
            <a:r>
              <a:rPr spc="-20" dirty="0"/>
              <a:t>view</a:t>
            </a:r>
            <a:r>
              <a:rPr spc="-35" dirty="0"/>
              <a:t> </a:t>
            </a:r>
            <a:r>
              <a:rPr spc="-10" dirty="0"/>
              <a:t>to</a:t>
            </a:r>
            <a:r>
              <a:rPr spc="-85" dirty="0"/>
              <a:t> </a:t>
            </a:r>
            <a:r>
              <a:rPr spc="-25" dirty="0"/>
              <a:t>develop</a:t>
            </a:r>
            <a:r>
              <a:rPr spc="-110" dirty="0"/>
              <a:t> </a:t>
            </a:r>
            <a:r>
              <a:rPr spc="-55" dirty="0"/>
              <a:t>a  </a:t>
            </a:r>
            <a:r>
              <a:rPr spc="-20" dirty="0"/>
              <a:t>new </a:t>
            </a:r>
            <a:r>
              <a:rPr spc="-10" dirty="0"/>
              <a:t>method </a:t>
            </a:r>
            <a:r>
              <a:rPr spc="-20" dirty="0"/>
              <a:t>of </a:t>
            </a:r>
            <a:r>
              <a:rPr spc="-25" dirty="0"/>
              <a:t>observation </a:t>
            </a:r>
            <a:r>
              <a:rPr spc="-30" dirty="0"/>
              <a:t>and </a:t>
            </a:r>
            <a:r>
              <a:rPr spc="-15" dirty="0"/>
              <a:t>obtaining </a:t>
            </a:r>
            <a:r>
              <a:rPr spc="-40" dirty="0"/>
              <a:t>more </a:t>
            </a:r>
            <a:r>
              <a:rPr spc="-25" dirty="0"/>
              <a:t>exact  information </a:t>
            </a:r>
            <a:r>
              <a:rPr spc="-15" dirty="0"/>
              <a:t>about </a:t>
            </a:r>
            <a:r>
              <a:rPr spc="-25" dirty="0"/>
              <a:t>social </a:t>
            </a:r>
            <a:r>
              <a:rPr spc="-40" dirty="0"/>
              <a:t>groups </a:t>
            </a:r>
            <a:r>
              <a:rPr spc="-15" dirty="0"/>
              <a:t>within </a:t>
            </a:r>
            <a:r>
              <a:rPr spc="-55" dirty="0"/>
              <a:t>a </a:t>
            </a:r>
            <a:r>
              <a:rPr spc="-35" dirty="0"/>
              <a:t>company </a:t>
            </a:r>
            <a:r>
              <a:rPr spc="-30" dirty="0"/>
              <a:t>and </a:t>
            </a:r>
            <a:r>
              <a:rPr spc="-35" dirty="0"/>
              <a:t>also  </a:t>
            </a:r>
            <a:r>
              <a:rPr spc="-20" dirty="0"/>
              <a:t>finding </a:t>
            </a:r>
            <a:r>
              <a:rPr dirty="0"/>
              <a:t>out </a:t>
            </a:r>
            <a:r>
              <a:rPr spc="-5" dirty="0"/>
              <a:t>the </a:t>
            </a:r>
            <a:r>
              <a:rPr spc="-40" dirty="0"/>
              <a:t>causes </a:t>
            </a:r>
            <a:r>
              <a:rPr spc="-15" dirty="0"/>
              <a:t>which </a:t>
            </a:r>
            <a:r>
              <a:rPr spc="-30" dirty="0"/>
              <a:t>restrict </a:t>
            </a:r>
            <a:r>
              <a:rPr spc="-10" dirty="0"/>
              <a:t>output. </a:t>
            </a:r>
            <a:r>
              <a:rPr b="1" spc="90" dirty="0">
                <a:latin typeface="Times New Roman"/>
                <a:cs typeface="Times New Roman"/>
              </a:rPr>
              <a:t>The </a:t>
            </a:r>
            <a:r>
              <a:rPr b="1" spc="135" dirty="0">
                <a:latin typeface="Times New Roman"/>
                <a:cs typeface="Times New Roman"/>
              </a:rPr>
              <a:t>experiment  </a:t>
            </a:r>
            <a:r>
              <a:rPr b="1" spc="95" dirty="0">
                <a:latin typeface="Times New Roman"/>
                <a:cs typeface="Times New Roman"/>
              </a:rPr>
              <a:t>was </a:t>
            </a:r>
            <a:r>
              <a:rPr b="1" spc="135" dirty="0">
                <a:latin typeface="Times New Roman"/>
                <a:cs typeface="Times New Roman"/>
              </a:rPr>
              <a:t>conducted </a:t>
            </a:r>
            <a:r>
              <a:rPr b="1" spc="145" dirty="0">
                <a:latin typeface="Times New Roman"/>
                <a:cs typeface="Times New Roman"/>
              </a:rPr>
              <a:t>to </a:t>
            </a:r>
            <a:r>
              <a:rPr b="1" spc="110" dirty="0">
                <a:latin typeface="Times New Roman"/>
                <a:cs typeface="Times New Roman"/>
              </a:rPr>
              <a:t>study </a:t>
            </a:r>
            <a:r>
              <a:rPr b="1" spc="75" dirty="0">
                <a:latin typeface="Times New Roman"/>
                <a:cs typeface="Times New Roman"/>
              </a:rPr>
              <a:t>a </a:t>
            </a:r>
            <a:r>
              <a:rPr b="1" spc="100" dirty="0">
                <a:latin typeface="Times New Roman"/>
                <a:cs typeface="Times New Roman"/>
              </a:rPr>
              <a:t>group </a:t>
            </a:r>
            <a:r>
              <a:rPr b="1" spc="125" dirty="0">
                <a:latin typeface="Times New Roman"/>
                <a:cs typeface="Times New Roman"/>
              </a:rPr>
              <a:t>of </a:t>
            </a:r>
            <a:r>
              <a:rPr b="1" spc="80" dirty="0">
                <a:latin typeface="Times New Roman"/>
                <a:cs typeface="Times New Roman"/>
              </a:rPr>
              <a:t>workers </a:t>
            </a:r>
            <a:r>
              <a:rPr b="1" spc="125" dirty="0">
                <a:latin typeface="Times New Roman"/>
                <a:cs typeface="Times New Roman"/>
              </a:rPr>
              <a:t>under  </a:t>
            </a:r>
            <a:r>
              <a:rPr b="1" spc="145" dirty="0">
                <a:latin typeface="Times New Roman"/>
                <a:cs typeface="Times New Roman"/>
              </a:rPr>
              <a:t>conditions</a:t>
            </a:r>
            <a:r>
              <a:rPr b="1" spc="-125" dirty="0">
                <a:latin typeface="Times New Roman"/>
                <a:cs typeface="Times New Roman"/>
              </a:rPr>
              <a:t> </a:t>
            </a:r>
            <a:r>
              <a:rPr b="1" spc="120" dirty="0">
                <a:latin typeface="Times New Roman"/>
                <a:cs typeface="Times New Roman"/>
              </a:rPr>
              <a:t>which</a:t>
            </a:r>
            <a:r>
              <a:rPr b="1" spc="-125" dirty="0">
                <a:latin typeface="Times New Roman"/>
                <a:cs typeface="Times New Roman"/>
              </a:rPr>
              <a:t> </a:t>
            </a:r>
            <a:r>
              <a:rPr b="1" spc="90" dirty="0">
                <a:latin typeface="Times New Roman"/>
                <a:cs typeface="Times New Roman"/>
              </a:rPr>
              <a:t>were</a:t>
            </a:r>
            <a:r>
              <a:rPr b="1" spc="-105" dirty="0">
                <a:latin typeface="Times New Roman"/>
                <a:cs typeface="Times New Roman"/>
              </a:rPr>
              <a:t> </a:t>
            </a:r>
            <a:r>
              <a:rPr b="1" spc="110" dirty="0">
                <a:latin typeface="Times New Roman"/>
                <a:cs typeface="Times New Roman"/>
              </a:rPr>
              <a:t>as</a:t>
            </a:r>
            <a:r>
              <a:rPr b="1" spc="-140" dirty="0">
                <a:latin typeface="Times New Roman"/>
                <a:cs typeface="Times New Roman"/>
              </a:rPr>
              <a:t> </a:t>
            </a:r>
            <a:r>
              <a:rPr b="1" spc="150" dirty="0">
                <a:latin typeface="Times New Roman"/>
                <a:cs typeface="Times New Roman"/>
              </a:rPr>
              <a:t>close</a:t>
            </a:r>
            <a:r>
              <a:rPr b="1" spc="-125" dirty="0">
                <a:latin typeface="Times New Roman"/>
                <a:cs typeface="Times New Roman"/>
              </a:rPr>
              <a:t> </a:t>
            </a:r>
            <a:r>
              <a:rPr b="1" spc="110" dirty="0">
                <a:latin typeface="Times New Roman"/>
                <a:cs typeface="Times New Roman"/>
              </a:rPr>
              <a:t>as</a:t>
            </a:r>
            <a:r>
              <a:rPr b="1" spc="-105" dirty="0">
                <a:latin typeface="Times New Roman"/>
                <a:cs typeface="Times New Roman"/>
              </a:rPr>
              <a:t> </a:t>
            </a:r>
            <a:r>
              <a:rPr b="1" spc="145" dirty="0">
                <a:latin typeface="Times New Roman"/>
                <a:cs typeface="Times New Roman"/>
              </a:rPr>
              <a:t>possible</a:t>
            </a:r>
            <a:r>
              <a:rPr b="1" spc="-120" dirty="0">
                <a:latin typeface="Times New Roman"/>
                <a:cs typeface="Times New Roman"/>
              </a:rPr>
              <a:t> </a:t>
            </a:r>
            <a:r>
              <a:rPr b="1" spc="145" dirty="0">
                <a:latin typeface="Times New Roman"/>
                <a:cs typeface="Times New Roman"/>
              </a:rPr>
              <a:t>to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spc="120" dirty="0">
                <a:latin typeface="Times New Roman"/>
                <a:cs typeface="Times New Roman"/>
              </a:rPr>
              <a:t>normal.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spc="80" dirty="0">
                <a:latin typeface="Times New Roman"/>
                <a:cs typeface="Times New Roman"/>
              </a:rPr>
              <a:t>This  </a:t>
            </a:r>
            <a:r>
              <a:rPr b="1" spc="100" dirty="0">
                <a:latin typeface="Times New Roman"/>
                <a:cs typeface="Times New Roman"/>
              </a:rPr>
              <a:t>group </a:t>
            </a:r>
            <a:r>
              <a:rPr b="1" spc="130" dirty="0">
                <a:latin typeface="Times New Roman"/>
                <a:cs typeface="Times New Roman"/>
              </a:rPr>
              <a:t>comprised of</a:t>
            </a:r>
            <a:r>
              <a:rPr b="1" spc="-375" dirty="0">
                <a:latin typeface="Times New Roman"/>
                <a:cs typeface="Times New Roman"/>
              </a:rPr>
              <a:t> </a:t>
            </a:r>
            <a:r>
              <a:rPr b="1" spc="-130" dirty="0">
                <a:latin typeface="Times New Roman"/>
                <a:cs typeface="Times New Roman"/>
              </a:rPr>
              <a:t>14 </a:t>
            </a:r>
            <a:r>
              <a:rPr b="1" spc="75" dirty="0">
                <a:latin typeface="Times New Roman"/>
                <a:cs typeface="Times New Roman"/>
              </a:rPr>
              <a:t>workers.</a:t>
            </a:r>
          </a:p>
          <a:p>
            <a:pPr marL="286385" marR="85090" indent="65405">
              <a:lnSpc>
                <a:spcPct val="80000"/>
              </a:lnSpc>
              <a:spcBef>
                <a:spcPts val="530"/>
              </a:spcBef>
            </a:pPr>
            <a:r>
              <a:rPr spc="-25" dirty="0"/>
              <a:t>After </a:t>
            </a:r>
            <a:r>
              <a:rPr spc="-5" dirty="0"/>
              <a:t>the </a:t>
            </a:r>
            <a:r>
              <a:rPr spc="-25" dirty="0"/>
              <a:t>experiment, </a:t>
            </a:r>
            <a:r>
              <a:rPr spc="-5" dirty="0"/>
              <a:t>the </a:t>
            </a:r>
            <a:r>
              <a:rPr spc="-20" dirty="0"/>
              <a:t>production </a:t>
            </a:r>
            <a:r>
              <a:rPr spc="-50" dirty="0"/>
              <a:t>records </a:t>
            </a:r>
            <a:r>
              <a:rPr spc="-20" dirty="0"/>
              <a:t>of this </a:t>
            </a:r>
            <a:r>
              <a:rPr spc="-30" dirty="0"/>
              <a:t>group</a:t>
            </a:r>
            <a:r>
              <a:rPr spc="-305" dirty="0"/>
              <a:t> </a:t>
            </a:r>
            <a:r>
              <a:rPr spc="-45" dirty="0"/>
              <a:t>were  </a:t>
            </a:r>
            <a:r>
              <a:rPr spc="-40" dirty="0"/>
              <a:t>compared </a:t>
            </a:r>
            <a:r>
              <a:rPr spc="-10" dirty="0"/>
              <a:t>with </a:t>
            </a:r>
            <a:r>
              <a:rPr spc="-25" dirty="0"/>
              <a:t>their </a:t>
            </a:r>
            <a:r>
              <a:rPr spc="-40" dirty="0"/>
              <a:t>earlier </a:t>
            </a:r>
            <a:r>
              <a:rPr spc="-20" dirty="0"/>
              <a:t>production </a:t>
            </a:r>
            <a:r>
              <a:rPr spc="-55" dirty="0"/>
              <a:t>records. </a:t>
            </a:r>
            <a:r>
              <a:rPr spc="-80" dirty="0"/>
              <a:t>It </a:t>
            </a:r>
            <a:r>
              <a:rPr spc="-55" dirty="0"/>
              <a:t>was </a:t>
            </a:r>
            <a:r>
              <a:rPr spc="-30" dirty="0"/>
              <a:t>observed  </a:t>
            </a:r>
            <a:r>
              <a:rPr spc="-15" dirty="0"/>
              <a:t>that </a:t>
            </a:r>
            <a:r>
              <a:rPr spc="-5" dirty="0"/>
              <a:t>the </a:t>
            </a:r>
            <a:r>
              <a:rPr spc="-30" dirty="0"/>
              <a:t>group </a:t>
            </a:r>
            <a:r>
              <a:rPr spc="-40" dirty="0"/>
              <a:t>evolved </a:t>
            </a:r>
            <a:r>
              <a:rPr spc="-25" dirty="0"/>
              <a:t>its </a:t>
            </a:r>
            <a:r>
              <a:rPr spc="-30" dirty="0"/>
              <a:t>own </a:t>
            </a:r>
            <a:r>
              <a:rPr spc="-20" dirty="0"/>
              <a:t>production </a:t>
            </a:r>
            <a:r>
              <a:rPr spc="-35" dirty="0"/>
              <a:t>norms for </a:t>
            </a:r>
            <a:r>
              <a:rPr spc="-15" dirty="0"/>
              <a:t>each  </a:t>
            </a:r>
            <a:r>
              <a:rPr spc="-30" dirty="0"/>
              <a:t>individual </a:t>
            </a:r>
            <a:r>
              <a:rPr spc="-70" dirty="0"/>
              <a:t>worker, </a:t>
            </a:r>
            <a:r>
              <a:rPr spc="-15" dirty="0"/>
              <a:t>which </a:t>
            </a:r>
            <a:r>
              <a:rPr spc="-55" dirty="0"/>
              <a:t>was </a:t>
            </a:r>
            <a:r>
              <a:rPr spc="-30" dirty="0"/>
              <a:t>made </a:t>
            </a:r>
            <a:r>
              <a:rPr spc="-45" dirty="0"/>
              <a:t>lower </a:t>
            </a:r>
            <a:r>
              <a:rPr spc="-25" dirty="0"/>
              <a:t>than </a:t>
            </a:r>
            <a:r>
              <a:rPr spc="-20" dirty="0"/>
              <a:t>those set </a:t>
            </a:r>
            <a:r>
              <a:rPr spc="-30" dirty="0"/>
              <a:t>by </a:t>
            </a:r>
            <a:r>
              <a:rPr spc="-10" dirty="0"/>
              <a:t>the  </a:t>
            </a:r>
            <a:r>
              <a:rPr spc="-35" dirty="0"/>
              <a:t>management. </a:t>
            </a:r>
            <a:r>
              <a:rPr spc="-40" dirty="0"/>
              <a:t>Because </a:t>
            </a:r>
            <a:r>
              <a:rPr spc="-20" dirty="0"/>
              <a:t>of </a:t>
            </a:r>
            <a:r>
              <a:rPr spc="-30" dirty="0"/>
              <a:t>this, </a:t>
            </a:r>
            <a:r>
              <a:rPr spc="-50" dirty="0"/>
              <a:t>workers </a:t>
            </a:r>
            <a:r>
              <a:rPr spc="-25" dirty="0"/>
              <a:t>would </a:t>
            </a:r>
            <a:r>
              <a:rPr spc="-35" dirty="0"/>
              <a:t>produce </a:t>
            </a:r>
            <a:r>
              <a:rPr spc="-25" dirty="0"/>
              <a:t>only </a:t>
            </a:r>
            <a:r>
              <a:rPr spc="-15" dirty="0"/>
              <a:t>that  </a:t>
            </a:r>
            <a:r>
              <a:rPr spc="-20" dirty="0"/>
              <a:t>much, </a:t>
            </a:r>
            <a:r>
              <a:rPr spc="-30" dirty="0"/>
              <a:t>thereby </a:t>
            </a:r>
            <a:r>
              <a:rPr spc="-25" dirty="0"/>
              <a:t>defeating </a:t>
            </a:r>
            <a:r>
              <a:rPr spc="-5" dirty="0"/>
              <a:t>the </a:t>
            </a:r>
            <a:r>
              <a:rPr spc="-30" dirty="0"/>
              <a:t>incentive</a:t>
            </a:r>
            <a:r>
              <a:rPr spc="-190" dirty="0"/>
              <a:t> </a:t>
            </a:r>
            <a:r>
              <a:rPr spc="-40" dirty="0"/>
              <a:t>system.</a:t>
            </a:r>
          </a:p>
          <a:p>
            <a:pPr marL="286385" marR="85725">
              <a:lnSpc>
                <a:spcPct val="80000"/>
              </a:lnSpc>
              <a:spcBef>
                <a:spcPts val="525"/>
              </a:spcBef>
            </a:pPr>
            <a:r>
              <a:rPr spc="-25" dirty="0"/>
              <a:t>Those </a:t>
            </a:r>
            <a:r>
              <a:rPr spc="-50" dirty="0"/>
              <a:t>workers </a:t>
            </a:r>
            <a:r>
              <a:rPr spc="-20" dirty="0"/>
              <a:t>who </a:t>
            </a:r>
            <a:r>
              <a:rPr spc="-25" dirty="0"/>
              <a:t>tried </a:t>
            </a:r>
            <a:r>
              <a:rPr spc="-10" dirty="0"/>
              <a:t>to </a:t>
            </a:r>
            <a:r>
              <a:rPr spc="-35" dirty="0"/>
              <a:t>produce </a:t>
            </a:r>
            <a:r>
              <a:rPr spc="-40" dirty="0"/>
              <a:t>more </a:t>
            </a:r>
            <a:r>
              <a:rPr spc="-25" dirty="0"/>
              <a:t>than </a:t>
            </a:r>
            <a:r>
              <a:rPr spc="-5" dirty="0"/>
              <a:t>the </a:t>
            </a:r>
            <a:r>
              <a:rPr spc="-30" dirty="0"/>
              <a:t>group</a:t>
            </a:r>
            <a:r>
              <a:rPr spc="-290" dirty="0"/>
              <a:t> </a:t>
            </a:r>
            <a:r>
              <a:rPr spc="-40" dirty="0"/>
              <a:t>norms  </a:t>
            </a:r>
            <a:r>
              <a:rPr spc="-50" dirty="0"/>
              <a:t>were </a:t>
            </a:r>
            <a:r>
              <a:rPr spc="-30" dirty="0"/>
              <a:t>isolated, </a:t>
            </a:r>
            <a:r>
              <a:rPr spc="-50" dirty="0"/>
              <a:t>harassed </a:t>
            </a:r>
            <a:r>
              <a:rPr spc="-30" dirty="0"/>
              <a:t>or </a:t>
            </a:r>
            <a:r>
              <a:rPr spc="-25" dirty="0"/>
              <a:t>punished </a:t>
            </a:r>
            <a:r>
              <a:rPr spc="-30" dirty="0"/>
              <a:t>by </a:t>
            </a:r>
            <a:r>
              <a:rPr spc="-5" dirty="0"/>
              <a:t>the</a:t>
            </a:r>
            <a:r>
              <a:rPr spc="-95" dirty="0"/>
              <a:t> </a:t>
            </a:r>
            <a:r>
              <a:rPr spc="-45" dirty="0"/>
              <a:t>group.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48640" y="2009267"/>
            <a:ext cx="469391" cy="350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640" y="2960242"/>
            <a:ext cx="469391" cy="350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3435426"/>
            <a:ext cx="469391" cy="350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4307713"/>
            <a:ext cx="469391" cy="3505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5179821"/>
            <a:ext cx="469391" cy="350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0259" y="1947799"/>
            <a:ext cx="7682230" cy="398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5" dirty="0">
                <a:latin typeface="Georgia"/>
                <a:cs typeface="Georgia"/>
              </a:rPr>
              <a:t>The </a:t>
            </a:r>
            <a:r>
              <a:rPr sz="2600" spc="-25" dirty="0">
                <a:latin typeface="Georgia"/>
                <a:cs typeface="Georgia"/>
              </a:rPr>
              <a:t>findings </a:t>
            </a:r>
            <a:r>
              <a:rPr sz="2600" spc="-20" dirty="0">
                <a:latin typeface="Georgia"/>
                <a:cs typeface="Georgia"/>
              </a:rPr>
              <a:t>of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25" dirty="0">
                <a:latin typeface="Georgia"/>
                <a:cs typeface="Georgia"/>
              </a:rPr>
              <a:t>study</a:t>
            </a:r>
            <a:r>
              <a:rPr sz="2600" spc="-275" dirty="0">
                <a:latin typeface="Georgia"/>
                <a:cs typeface="Georgia"/>
              </a:rPr>
              <a:t> </a:t>
            </a:r>
            <a:r>
              <a:rPr sz="2600" spc="-70" dirty="0">
                <a:latin typeface="Georgia"/>
                <a:cs typeface="Georgia"/>
              </a:rPr>
              <a:t>are:-</a:t>
            </a: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60" dirty="0">
                <a:latin typeface="Georgia"/>
                <a:cs typeface="Georgia"/>
              </a:rPr>
              <a:t>Each </a:t>
            </a:r>
            <a:r>
              <a:rPr sz="2600" spc="-35" dirty="0">
                <a:latin typeface="Georgia"/>
                <a:cs typeface="Georgia"/>
              </a:rPr>
              <a:t>individual </a:t>
            </a:r>
            <a:r>
              <a:rPr sz="2600" spc="-60" dirty="0">
                <a:latin typeface="Georgia"/>
                <a:cs typeface="Georgia"/>
              </a:rPr>
              <a:t>was </a:t>
            </a:r>
            <a:r>
              <a:rPr sz="2600" spc="-25" dirty="0">
                <a:latin typeface="Georgia"/>
                <a:cs typeface="Georgia"/>
              </a:rPr>
              <a:t>restricting</a:t>
            </a:r>
            <a:r>
              <a:rPr sz="2600" spc="-4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output.</a:t>
            </a:r>
            <a:endParaRPr sz="2600">
              <a:latin typeface="Georgia"/>
              <a:cs typeface="Georgia"/>
            </a:endParaRPr>
          </a:p>
          <a:p>
            <a:pPr marL="12700" marR="996315">
              <a:lnSpc>
                <a:spcPct val="100000"/>
              </a:lnSpc>
              <a:spcBef>
                <a:spcPts val="620"/>
              </a:spcBef>
            </a:pPr>
            <a:r>
              <a:rPr sz="2600" spc="-15" dirty="0">
                <a:latin typeface="Georgia"/>
                <a:cs typeface="Georgia"/>
              </a:rPr>
              <a:t>The </a:t>
            </a:r>
            <a:r>
              <a:rPr sz="2600" spc="-30" dirty="0">
                <a:latin typeface="Georgia"/>
                <a:cs typeface="Georgia"/>
              </a:rPr>
              <a:t>group had its own </a:t>
            </a:r>
            <a:r>
              <a:rPr sz="2600" spc="-40" dirty="0">
                <a:latin typeface="Georgia"/>
                <a:cs typeface="Georgia"/>
              </a:rPr>
              <a:t>“unofficial” </a:t>
            </a:r>
            <a:r>
              <a:rPr sz="2600" spc="-45" dirty="0">
                <a:latin typeface="Georgia"/>
                <a:cs typeface="Georgia"/>
              </a:rPr>
              <a:t>standards</a:t>
            </a:r>
            <a:r>
              <a:rPr sz="2600" spc="-26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of  </a:t>
            </a:r>
            <a:r>
              <a:rPr sz="2600" spc="-40" dirty="0">
                <a:latin typeface="Georgia"/>
                <a:cs typeface="Georgia"/>
              </a:rPr>
              <a:t>performance.</a:t>
            </a:r>
            <a:endParaRPr sz="2600">
              <a:latin typeface="Georgia"/>
              <a:cs typeface="Georgia"/>
            </a:endParaRPr>
          </a:p>
          <a:p>
            <a:pPr marL="12700" marR="725805">
              <a:lnSpc>
                <a:spcPct val="100000"/>
              </a:lnSpc>
              <a:spcBef>
                <a:spcPts val="630"/>
              </a:spcBef>
            </a:pPr>
            <a:r>
              <a:rPr sz="2600" spc="-40" dirty="0">
                <a:latin typeface="Georgia"/>
                <a:cs typeface="Georgia"/>
              </a:rPr>
              <a:t>Individual </a:t>
            </a:r>
            <a:r>
              <a:rPr sz="2600" spc="-5" dirty="0">
                <a:latin typeface="Georgia"/>
                <a:cs typeface="Georgia"/>
              </a:rPr>
              <a:t>output </a:t>
            </a:r>
            <a:r>
              <a:rPr sz="2600" spc="-40" dirty="0">
                <a:latin typeface="Georgia"/>
                <a:cs typeface="Georgia"/>
              </a:rPr>
              <a:t>remained </a:t>
            </a:r>
            <a:r>
              <a:rPr sz="2600" spc="-50" dirty="0">
                <a:latin typeface="Georgia"/>
                <a:cs typeface="Georgia"/>
              </a:rPr>
              <a:t>fairly </a:t>
            </a:r>
            <a:r>
              <a:rPr sz="2600" spc="-25" dirty="0">
                <a:latin typeface="Georgia"/>
                <a:cs typeface="Georgia"/>
              </a:rPr>
              <a:t>constant </a:t>
            </a:r>
            <a:r>
              <a:rPr sz="2600" spc="-55" dirty="0">
                <a:latin typeface="Georgia"/>
                <a:cs typeface="Georgia"/>
              </a:rPr>
              <a:t>over</a:t>
            </a:r>
            <a:r>
              <a:rPr sz="2600" spc="-375" dirty="0">
                <a:latin typeface="Georgia"/>
                <a:cs typeface="Georgia"/>
              </a:rPr>
              <a:t> </a:t>
            </a:r>
            <a:r>
              <a:rPr sz="2600" spc="-65" dirty="0">
                <a:latin typeface="Georgia"/>
                <a:cs typeface="Georgia"/>
              </a:rPr>
              <a:t>a  </a:t>
            </a:r>
            <a:r>
              <a:rPr sz="2600" spc="-30" dirty="0">
                <a:latin typeface="Georgia"/>
                <a:cs typeface="Georgia"/>
              </a:rPr>
              <a:t>period </a:t>
            </a:r>
            <a:r>
              <a:rPr sz="2600" spc="-20" dirty="0">
                <a:latin typeface="Georgia"/>
                <a:cs typeface="Georgia"/>
              </a:rPr>
              <a:t>of</a:t>
            </a:r>
            <a:r>
              <a:rPr sz="2600" spc="25" dirty="0">
                <a:latin typeface="Georgia"/>
                <a:cs typeface="Georgia"/>
              </a:rPr>
              <a:t> </a:t>
            </a:r>
            <a:r>
              <a:rPr sz="2600" spc="-25" dirty="0">
                <a:latin typeface="Georgia"/>
                <a:cs typeface="Georgia"/>
              </a:rPr>
              <a:t>time.</a:t>
            </a:r>
            <a:endParaRPr sz="26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625"/>
              </a:spcBef>
            </a:pPr>
            <a:r>
              <a:rPr sz="2600" spc="-50" dirty="0">
                <a:latin typeface="Georgia"/>
                <a:cs typeface="Georgia"/>
              </a:rPr>
              <a:t>Informal </a:t>
            </a:r>
            <a:r>
              <a:rPr sz="2600" spc="-40" dirty="0">
                <a:latin typeface="Georgia"/>
                <a:cs typeface="Georgia"/>
              </a:rPr>
              <a:t>groups </a:t>
            </a:r>
            <a:r>
              <a:rPr sz="2600" spc="-50" dirty="0">
                <a:latin typeface="Georgia"/>
                <a:cs typeface="Georgia"/>
              </a:rPr>
              <a:t>play </a:t>
            </a:r>
            <a:r>
              <a:rPr sz="2600" spc="-45" dirty="0">
                <a:latin typeface="Georgia"/>
                <a:cs typeface="Georgia"/>
              </a:rPr>
              <a:t>an </a:t>
            </a:r>
            <a:r>
              <a:rPr sz="2600" spc="-30" dirty="0">
                <a:latin typeface="Georgia"/>
                <a:cs typeface="Georgia"/>
              </a:rPr>
              <a:t>important </a:t>
            </a:r>
            <a:r>
              <a:rPr sz="2600" spc="-35" dirty="0">
                <a:latin typeface="Georgia"/>
                <a:cs typeface="Georgia"/>
              </a:rPr>
              <a:t>role </a:t>
            </a:r>
            <a:r>
              <a:rPr sz="2600" spc="-30" dirty="0">
                <a:latin typeface="Georgia"/>
                <a:cs typeface="Georgia"/>
              </a:rPr>
              <a:t>in </a:t>
            </a:r>
            <a:r>
              <a:rPr sz="2600" spc="-5" dirty="0">
                <a:latin typeface="Georgia"/>
                <a:cs typeface="Georgia"/>
              </a:rPr>
              <a:t>the</a:t>
            </a:r>
            <a:r>
              <a:rPr sz="2600" spc="-235" dirty="0">
                <a:latin typeface="Georgia"/>
                <a:cs typeface="Georgia"/>
              </a:rPr>
              <a:t> </a:t>
            </a:r>
            <a:r>
              <a:rPr sz="2600" spc="-35" dirty="0">
                <a:latin typeface="Georgia"/>
                <a:cs typeface="Georgia"/>
              </a:rPr>
              <a:t>working  </a:t>
            </a:r>
            <a:r>
              <a:rPr sz="2600" spc="-20" dirty="0">
                <a:latin typeface="Georgia"/>
                <a:cs typeface="Georgia"/>
              </a:rPr>
              <a:t>of </a:t>
            </a:r>
            <a:r>
              <a:rPr sz="2600" spc="-45" dirty="0">
                <a:latin typeface="Georgia"/>
                <a:cs typeface="Georgia"/>
              </a:rPr>
              <a:t>an</a:t>
            </a:r>
            <a:r>
              <a:rPr sz="2600" spc="-75" dirty="0">
                <a:latin typeface="Georgia"/>
                <a:cs typeface="Georgia"/>
              </a:rPr>
              <a:t> </a:t>
            </a:r>
            <a:r>
              <a:rPr sz="2600" spc="-25" dirty="0">
                <a:latin typeface="Georgia"/>
                <a:cs typeface="Georgia"/>
              </a:rPr>
              <a:t>organization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0"/>
            <a:ext cx="76155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Contributions </a:t>
            </a:r>
            <a:r>
              <a:rPr dirty="0"/>
              <a:t>of the </a:t>
            </a:r>
            <a:r>
              <a:rPr spc="-10" dirty="0"/>
              <a:t>Hawthorne  </a:t>
            </a:r>
            <a:r>
              <a:rPr spc="-5" dirty="0"/>
              <a:t>Experiment:</a:t>
            </a:r>
          </a:p>
        </p:txBody>
      </p:sp>
      <p:sp>
        <p:nvSpPr>
          <p:cNvPr id="9" name="object 9"/>
          <p:cNvSpPr/>
          <p:nvPr/>
        </p:nvSpPr>
        <p:spPr>
          <a:xfrm>
            <a:off x="548640" y="1972005"/>
            <a:ext cx="396240" cy="2959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2643251"/>
            <a:ext cx="396240" cy="2956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3313760"/>
            <a:ext cx="396240" cy="2959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4286377"/>
            <a:ext cx="396240" cy="2956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640" y="5259070"/>
            <a:ext cx="396240" cy="2956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0259" y="1918157"/>
            <a:ext cx="7717790" cy="4250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95"/>
              </a:spcBef>
            </a:pPr>
            <a:r>
              <a:rPr sz="2200" spc="5" dirty="0">
                <a:latin typeface="Georgia"/>
                <a:cs typeface="Georgia"/>
              </a:rPr>
              <a:t>A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spc="-40" dirty="0">
                <a:latin typeface="Georgia"/>
                <a:cs typeface="Georgia"/>
              </a:rPr>
              <a:t>business</a:t>
            </a:r>
            <a:r>
              <a:rPr sz="2200" spc="-8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organization</a:t>
            </a:r>
            <a:r>
              <a:rPr sz="2200" spc="-40" dirty="0">
                <a:latin typeface="Georgia"/>
                <a:cs typeface="Georgia"/>
              </a:rPr>
              <a:t> </a:t>
            </a:r>
            <a:r>
              <a:rPr sz="2200" spc="-45" dirty="0">
                <a:latin typeface="Georgia"/>
                <a:cs typeface="Georgia"/>
              </a:rPr>
              <a:t>is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b="1" spc="90" dirty="0">
                <a:latin typeface="Times New Roman"/>
                <a:cs typeface="Times New Roman"/>
              </a:rPr>
              <a:t>basically</a:t>
            </a:r>
            <a:r>
              <a:rPr sz="2200" b="1" spc="-140" dirty="0">
                <a:latin typeface="Times New Roman"/>
                <a:cs typeface="Times New Roman"/>
              </a:rPr>
              <a:t> </a:t>
            </a:r>
            <a:r>
              <a:rPr sz="2200" b="1" spc="75" dirty="0">
                <a:latin typeface="Times New Roman"/>
                <a:cs typeface="Times New Roman"/>
              </a:rPr>
              <a:t>a</a:t>
            </a:r>
            <a:r>
              <a:rPr sz="2200" b="1" spc="-120" dirty="0">
                <a:latin typeface="Times New Roman"/>
                <a:cs typeface="Times New Roman"/>
              </a:rPr>
              <a:t> </a:t>
            </a:r>
            <a:r>
              <a:rPr sz="2200" b="1" spc="125" dirty="0">
                <a:latin typeface="Times New Roman"/>
                <a:cs typeface="Times New Roman"/>
              </a:rPr>
              <a:t>social</a:t>
            </a:r>
            <a:r>
              <a:rPr sz="2200" b="1" spc="-95" dirty="0">
                <a:latin typeface="Times New Roman"/>
                <a:cs typeface="Times New Roman"/>
              </a:rPr>
              <a:t> </a:t>
            </a:r>
            <a:r>
              <a:rPr sz="2200" b="1" spc="105" dirty="0">
                <a:latin typeface="Times New Roman"/>
                <a:cs typeface="Times New Roman"/>
              </a:rPr>
              <a:t>system</a:t>
            </a:r>
            <a:r>
              <a:rPr sz="2200" spc="105" dirty="0">
                <a:latin typeface="Georgia"/>
                <a:cs typeface="Georgia"/>
              </a:rPr>
              <a:t>.</a:t>
            </a:r>
            <a:r>
              <a:rPr sz="2200" spc="35" dirty="0">
                <a:latin typeface="Georgia"/>
                <a:cs typeface="Georgia"/>
              </a:rPr>
              <a:t> </a:t>
            </a:r>
            <a:r>
              <a:rPr sz="2200" spc="-75" dirty="0">
                <a:latin typeface="Georgia"/>
                <a:cs typeface="Georgia"/>
              </a:rPr>
              <a:t>It</a:t>
            </a:r>
            <a:r>
              <a:rPr sz="2200" spc="-30" dirty="0">
                <a:latin typeface="Georgia"/>
                <a:cs typeface="Georgia"/>
              </a:rPr>
              <a:t> </a:t>
            </a:r>
            <a:r>
              <a:rPr sz="2200" spc="-45" dirty="0">
                <a:latin typeface="Georgia"/>
                <a:cs typeface="Georgia"/>
              </a:rPr>
              <a:t>is</a:t>
            </a:r>
            <a:r>
              <a:rPr sz="2200" spc="-30" dirty="0">
                <a:latin typeface="Georgia"/>
                <a:cs typeface="Georgia"/>
              </a:rPr>
              <a:t> </a:t>
            </a:r>
            <a:r>
              <a:rPr sz="2200" b="1" spc="170" dirty="0">
                <a:latin typeface="Times New Roman"/>
                <a:cs typeface="Times New Roman"/>
              </a:rPr>
              <a:t>not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510"/>
              </a:lnSpc>
            </a:pPr>
            <a:r>
              <a:rPr sz="2200" b="1" spc="-30" dirty="0">
                <a:latin typeface="Times New Roman"/>
                <a:cs typeface="Times New Roman"/>
              </a:rPr>
              <a:t>j</a:t>
            </a:r>
            <a:r>
              <a:rPr sz="2200" spc="-30" dirty="0">
                <a:latin typeface="Georgia"/>
                <a:cs typeface="Georgia"/>
              </a:rPr>
              <a:t>ust </a:t>
            </a:r>
            <a:r>
              <a:rPr sz="2200" spc="-55" dirty="0">
                <a:latin typeface="Georgia"/>
                <a:cs typeface="Georgia"/>
              </a:rPr>
              <a:t>a </a:t>
            </a:r>
            <a:r>
              <a:rPr sz="2200" spc="-15" dirty="0">
                <a:latin typeface="Georgia"/>
                <a:cs typeface="Georgia"/>
              </a:rPr>
              <a:t>techno-economic</a:t>
            </a:r>
            <a:r>
              <a:rPr sz="2200" spc="-175" dirty="0">
                <a:latin typeface="Georgia"/>
                <a:cs typeface="Georgia"/>
              </a:rPr>
              <a:t> </a:t>
            </a:r>
            <a:r>
              <a:rPr sz="2200" spc="-40" dirty="0">
                <a:latin typeface="Georgia"/>
                <a:cs typeface="Georgia"/>
              </a:rPr>
              <a:t>system.</a:t>
            </a:r>
            <a:endParaRPr sz="2200">
              <a:latin typeface="Georgia"/>
              <a:cs typeface="Georgia"/>
            </a:endParaRPr>
          </a:p>
          <a:p>
            <a:pPr marL="12700">
              <a:lnSpc>
                <a:spcPts val="2510"/>
              </a:lnSpc>
              <a:spcBef>
                <a:spcPts val="265"/>
              </a:spcBef>
            </a:pPr>
            <a:r>
              <a:rPr sz="2200" spc="-35" dirty="0">
                <a:latin typeface="Georgia"/>
                <a:cs typeface="Georgia"/>
              </a:rPr>
              <a:t>Management</a:t>
            </a:r>
            <a:r>
              <a:rPr sz="2200" spc="-75" dirty="0">
                <a:latin typeface="Georgia"/>
                <a:cs typeface="Georgia"/>
              </a:rPr>
              <a:t> </a:t>
            </a:r>
            <a:r>
              <a:rPr sz="2200" spc="-30" dirty="0">
                <a:latin typeface="Georgia"/>
                <a:cs typeface="Georgia"/>
              </a:rPr>
              <a:t>must</a:t>
            </a:r>
            <a:r>
              <a:rPr sz="2200" spc="-35" dirty="0">
                <a:latin typeface="Georgia"/>
                <a:cs typeface="Georgia"/>
              </a:rPr>
              <a:t> </a:t>
            </a:r>
            <a:r>
              <a:rPr sz="2200" b="1" spc="105" dirty="0">
                <a:latin typeface="Times New Roman"/>
                <a:cs typeface="Times New Roman"/>
              </a:rPr>
              <a:t>learn</a:t>
            </a:r>
            <a:r>
              <a:rPr sz="2200" b="1" spc="-65" dirty="0">
                <a:latin typeface="Times New Roman"/>
                <a:cs typeface="Times New Roman"/>
              </a:rPr>
              <a:t> </a:t>
            </a:r>
            <a:r>
              <a:rPr sz="2200" b="1" spc="145" dirty="0">
                <a:latin typeface="Times New Roman"/>
                <a:cs typeface="Times New Roman"/>
              </a:rPr>
              <a:t>to</a:t>
            </a:r>
            <a:r>
              <a:rPr sz="2200" b="1" spc="-114" dirty="0">
                <a:latin typeface="Times New Roman"/>
                <a:cs typeface="Times New Roman"/>
              </a:rPr>
              <a:t> </a:t>
            </a:r>
            <a:r>
              <a:rPr sz="2200" b="1" spc="135" dirty="0">
                <a:latin typeface="Times New Roman"/>
                <a:cs typeface="Times New Roman"/>
              </a:rPr>
              <a:t>develop</a:t>
            </a:r>
            <a:r>
              <a:rPr sz="2200" b="1" spc="-95" dirty="0">
                <a:latin typeface="Times New Roman"/>
                <a:cs typeface="Times New Roman"/>
              </a:rPr>
              <a:t> </a:t>
            </a:r>
            <a:r>
              <a:rPr sz="2200" b="1" spc="100" dirty="0">
                <a:latin typeface="Times New Roman"/>
                <a:cs typeface="Times New Roman"/>
              </a:rPr>
              <a:t>co-operative</a:t>
            </a:r>
            <a:r>
              <a:rPr sz="2200" b="1" spc="-125" dirty="0">
                <a:latin typeface="Times New Roman"/>
                <a:cs typeface="Times New Roman"/>
              </a:rPr>
              <a:t> </a:t>
            </a:r>
            <a:r>
              <a:rPr sz="2200" b="1" spc="125" dirty="0">
                <a:latin typeface="Times New Roman"/>
                <a:cs typeface="Times New Roman"/>
              </a:rPr>
              <a:t>attitudes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510"/>
              </a:lnSpc>
            </a:pPr>
            <a:r>
              <a:rPr sz="2200" spc="-30" dirty="0">
                <a:latin typeface="Georgia"/>
                <a:cs typeface="Georgia"/>
              </a:rPr>
              <a:t>and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b="1" spc="170" dirty="0">
                <a:latin typeface="Times New Roman"/>
                <a:cs typeface="Times New Roman"/>
              </a:rPr>
              <a:t>not</a:t>
            </a:r>
            <a:r>
              <a:rPr sz="2200" b="1" spc="-110" dirty="0">
                <a:latin typeface="Times New Roman"/>
                <a:cs typeface="Times New Roman"/>
              </a:rPr>
              <a:t> </a:t>
            </a:r>
            <a:r>
              <a:rPr sz="2200" b="1" spc="55" dirty="0">
                <a:latin typeface="Times New Roman"/>
                <a:cs typeface="Times New Roman"/>
              </a:rPr>
              <a:t>rely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spc="105" dirty="0">
                <a:latin typeface="Times New Roman"/>
                <a:cs typeface="Times New Roman"/>
              </a:rPr>
              <a:t>merely</a:t>
            </a:r>
            <a:r>
              <a:rPr sz="2200" b="1" spc="-80" dirty="0">
                <a:latin typeface="Times New Roman"/>
                <a:cs typeface="Times New Roman"/>
              </a:rPr>
              <a:t> </a:t>
            </a:r>
            <a:r>
              <a:rPr sz="2200" b="1" spc="195" dirty="0">
                <a:latin typeface="Times New Roman"/>
                <a:cs typeface="Times New Roman"/>
              </a:rPr>
              <a:t>on</a:t>
            </a:r>
            <a:r>
              <a:rPr sz="2200" b="1" spc="-105" dirty="0">
                <a:latin typeface="Times New Roman"/>
                <a:cs typeface="Times New Roman"/>
              </a:rPr>
              <a:t> </a:t>
            </a:r>
            <a:r>
              <a:rPr sz="2200" b="1" spc="145" dirty="0">
                <a:latin typeface="Times New Roman"/>
                <a:cs typeface="Times New Roman"/>
              </a:rPr>
              <a:t>command.</a:t>
            </a:r>
            <a:endParaRPr sz="2200">
              <a:latin typeface="Times New Roman"/>
              <a:cs typeface="Times New Roman"/>
            </a:endParaRPr>
          </a:p>
          <a:p>
            <a:pPr marL="12700" marR="536575">
              <a:lnSpc>
                <a:spcPts val="2380"/>
              </a:lnSpc>
              <a:spcBef>
                <a:spcPts val="560"/>
              </a:spcBef>
            </a:pPr>
            <a:r>
              <a:rPr sz="2200" b="1" spc="105" dirty="0">
                <a:latin typeface="Times New Roman"/>
                <a:cs typeface="Times New Roman"/>
              </a:rPr>
              <a:t>Participation </a:t>
            </a:r>
            <a:r>
              <a:rPr sz="2200" spc="-25" dirty="0">
                <a:latin typeface="Georgia"/>
                <a:cs typeface="Georgia"/>
              </a:rPr>
              <a:t>becomes </a:t>
            </a:r>
            <a:r>
              <a:rPr sz="2200" spc="-40" dirty="0">
                <a:latin typeface="Georgia"/>
                <a:cs typeface="Georgia"/>
              </a:rPr>
              <a:t>an </a:t>
            </a:r>
            <a:r>
              <a:rPr sz="2200" spc="-25" dirty="0">
                <a:latin typeface="Georgia"/>
                <a:cs typeface="Georgia"/>
              </a:rPr>
              <a:t>important instrument in</a:t>
            </a:r>
            <a:r>
              <a:rPr sz="2200" spc="-345" dirty="0">
                <a:latin typeface="Georgia"/>
                <a:cs typeface="Georgia"/>
              </a:rPr>
              <a:t> </a:t>
            </a:r>
            <a:r>
              <a:rPr sz="2200" spc="-30" dirty="0">
                <a:latin typeface="Georgia"/>
                <a:cs typeface="Georgia"/>
              </a:rPr>
              <a:t>human  relations movement. </a:t>
            </a:r>
            <a:r>
              <a:rPr sz="2200" spc="-70" dirty="0">
                <a:latin typeface="Georgia"/>
                <a:cs typeface="Georgia"/>
              </a:rPr>
              <a:t>In </a:t>
            </a:r>
            <a:r>
              <a:rPr sz="2200" spc="-40" dirty="0">
                <a:latin typeface="Georgia"/>
                <a:cs typeface="Georgia"/>
              </a:rPr>
              <a:t>order </a:t>
            </a:r>
            <a:r>
              <a:rPr sz="2200" spc="-10" dirty="0">
                <a:latin typeface="Georgia"/>
                <a:cs typeface="Georgia"/>
              </a:rPr>
              <a:t>to </a:t>
            </a:r>
            <a:r>
              <a:rPr sz="2200" spc="-30" dirty="0">
                <a:latin typeface="Georgia"/>
                <a:cs typeface="Georgia"/>
              </a:rPr>
              <a:t>achieve </a:t>
            </a:r>
            <a:r>
              <a:rPr sz="2200" b="1" spc="105" dirty="0">
                <a:latin typeface="Times New Roman"/>
                <a:cs typeface="Times New Roman"/>
              </a:rPr>
              <a:t>participation,  effective</a:t>
            </a:r>
            <a:r>
              <a:rPr sz="2200" b="1" spc="-90" dirty="0">
                <a:latin typeface="Times New Roman"/>
                <a:cs typeface="Times New Roman"/>
              </a:rPr>
              <a:t> </a:t>
            </a:r>
            <a:r>
              <a:rPr sz="2200" b="1" spc="70" dirty="0">
                <a:latin typeface="Times New Roman"/>
                <a:cs typeface="Times New Roman"/>
              </a:rPr>
              <a:t>two-way</a:t>
            </a:r>
            <a:r>
              <a:rPr sz="2200" b="1" spc="-125" dirty="0">
                <a:latin typeface="Times New Roman"/>
                <a:cs typeface="Times New Roman"/>
              </a:rPr>
              <a:t> </a:t>
            </a:r>
            <a:r>
              <a:rPr sz="2200" b="1" spc="150" dirty="0">
                <a:latin typeface="Times New Roman"/>
                <a:cs typeface="Times New Roman"/>
              </a:rPr>
              <a:t>communication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spc="114" dirty="0">
                <a:latin typeface="Times New Roman"/>
                <a:cs typeface="Times New Roman"/>
              </a:rPr>
              <a:t>network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spc="130" dirty="0">
                <a:latin typeface="Times New Roman"/>
                <a:cs typeface="Times New Roman"/>
              </a:rPr>
              <a:t>is</a:t>
            </a:r>
            <a:r>
              <a:rPr sz="2200" b="1" spc="-120" dirty="0">
                <a:latin typeface="Times New Roman"/>
                <a:cs typeface="Times New Roman"/>
              </a:rPr>
              <a:t> </a:t>
            </a:r>
            <a:r>
              <a:rPr sz="2200" b="1" spc="135" dirty="0">
                <a:latin typeface="Times New Roman"/>
                <a:cs typeface="Times New Roman"/>
              </a:rPr>
              <a:t>essential.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2380"/>
              </a:lnSpc>
              <a:spcBef>
                <a:spcPts val="520"/>
              </a:spcBef>
            </a:pPr>
            <a:r>
              <a:rPr sz="2200" spc="-25" dirty="0">
                <a:latin typeface="Georgia"/>
                <a:cs typeface="Georgia"/>
              </a:rPr>
              <a:t>Productivity </a:t>
            </a:r>
            <a:r>
              <a:rPr sz="2200" spc="-45" dirty="0">
                <a:latin typeface="Georgia"/>
                <a:cs typeface="Georgia"/>
              </a:rPr>
              <a:t>is </a:t>
            </a:r>
            <a:r>
              <a:rPr sz="2200" spc="-25" dirty="0">
                <a:latin typeface="Georgia"/>
                <a:cs typeface="Georgia"/>
              </a:rPr>
              <a:t>linked </a:t>
            </a:r>
            <a:r>
              <a:rPr sz="2200" spc="-10" dirty="0">
                <a:latin typeface="Georgia"/>
                <a:cs typeface="Georgia"/>
              </a:rPr>
              <a:t>with </a:t>
            </a:r>
            <a:r>
              <a:rPr sz="2200" spc="-30" dirty="0">
                <a:latin typeface="Georgia"/>
                <a:cs typeface="Georgia"/>
              </a:rPr>
              <a:t>employee </a:t>
            </a:r>
            <a:r>
              <a:rPr sz="2200" spc="-25" dirty="0">
                <a:latin typeface="Georgia"/>
                <a:cs typeface="Georgia"/>
              </a:rPr>
              <a:t>satisfaction in </a:t>
            </a:r>
            <a:r>
              <a:rPr sz="2200" spc="-45" dirty="0">
                <a:latin typeface="Georgia"/>
                <a:cs typeface="Georgia"/>
              </a:rPr>
              <a:t>any</a:t>
            </a:r>
            <a:r>
              <a:rPr sz="2200" spc="-180" dirty="0">
                <a:latin typeface="Georgia"/>
                <a:cs typeface="Georgia"/>
              </a:rPr>
              <a:t> </a:t>
            </a:r>
            <a:r>
              <a:rPr sz="2200" spc="-40" dirty="0">
                <a:latin typeface="Georgia"/>
                <a:cs typeface="Georgia"/>
              </a:rPr>
              <a:t>business  </a:t>
            </a:r>
            <a:r>
              <a:rPr sz="2200" spc="-20" dirty="0">
                <a:latin typeface="Georgia"/>
                <a:cs typeface="Georgia"/>
              </a:rPr>
              <a:t>organization. </a:t>
            </a:r>
            <a:r>
              <a:rPr sz="2200" spc="-35" dirty="0">
                <a:latin typeface="Georgia"/>
                <a:cs typeface="Georgia"/>
              </a:rPr>
              <a:t>Therefore </a:t>
            </a:r>
            <a:r>
              <a:rPr sz="2200" b="1" spc="150" dirty="0">
                <a:latin typeface="Times New Roman"/>
                <a:cs typeface="Times New Roman"/>
              </a:rPr>
              <a:t>management </a:t>
            </a:r>
            <a:r>
              <a:rPr sz="2200" b="1" spc="155" dirty="0">
                <a:latin typeface="Times New Roman"/>
                <a:cs typeface="Times New Roman"/>
              </a:rPr>
              <a:t>must </a:t>
            </a:r>
            <a:r>
              <a:rPr sz="2200" b="1" spc="114" dirty="0">
                <a:latin typeface="Times New Roman"/>
                <a:cs typeface="Times New Roman"/>
              </a:rPr>
              <a:t>take </a:t>
            </a:r>
            <a:r>
              <a:rPr sz="2200" b="1" spc="80" dirty="0">
                <a:latin typeface="Times New Roman"/>
                <a:cs typeface="Times New Roman"/>
              </a:rPr>
              <a:t>greater  </a:t>
            </a:r>
            <a:r>
              <a:rPr sz="2200" b="1" spc="120" dirty="0">
                <a:latin typeface="Times New Roman"/>
                <a:cs typeface="Times New Roman"/>
              </a:rPr>
              <a:t>interest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150" dirty="0">
                <a:latin typeface="Times New Roman"/>
                <a:cs typeface="Times New Roman"/>
              </a:rPr>
              <a:t>in</a:t>
            </a:r>
            <a:r>
              <a:rPr sz="2200" b="1" spc="-110" dirty="0">
                <a:latin typeface="Times New Roman"/>
                <a:cs typeface="Times New Roman"/>
              </a:rPr>
              <a:t> </a:t>
            </a:r>
            <a:r>
              <a:rPr sz="2200" b="1" spc="145" dirty="0">
                <a:latin typeface="Times New Roman"/>
                <a:cs typeface="Times New Roman"/>
              </a:rPr>
              <a:t>employee</a:t>
            </a:r>
            <a:r>
              <a:rPr sz="2200" b="1" spc="-90" dirty="0">
                <a:latin typeface="Times New Roman"/>
                <a:cs typeface="Times New Roman"/>
              </a:rPr>
              <a:t> </a:t>
            </a:r>
            <a:r>
              <a:rPr sz="2200" b="1" spc="114" dirty="0">
                <a:latin typeface="Times New Roman"/>
                <a:cs typeface="Times New Roman"/>
              </a:rPr>
              <a:t>satisfaction.</a:t>
            </a:r>
            <a:endParaRPr sz="2200">
              <a:latin typeface="Times New Roman"/>
              <a:cs typeface="Times New Roman"/>
            </a:endParaRPr>
          </a:p>
          <a:p>
            <a:pPr marL="12700" marR="665480">
              <a:lnSpc>
                <a:spcPts val="2380"/>
              </a:lnSpc>
              <a:spcBef>
                <a:spcPts val="520"/>
              </a:spcBef>
            </a:pPr>
            <a:r>
              <a:rPr sz="2200" spc="-40" dirty="0">
                <a:latin typeface="Georgia"/>
                <a:cs typeface="Georgia"/>
              </a:rPr>
              <a:t>Group </a:t>
            </a:r>
            <a:r>
              <a:rPr sz="2200" spc="-20" dirty="0">
                <a:latin typeface="Georgia"/>
                <a:cs typeface="Georgia"/>
              </a:rPr>
              <a:t>psychology </a:t>
            </a:r>
            <a:r>
              <a:rPr sz="2200" spc="-55" dirty="0">
                <a:latin typeface="Georgia"/>
                <a:cs typeface="Georgia"/>
              </a:rPr>
              <a:t>plays </a:t>
            </a:r>
            <a:r>
              <a:rPr sz="2200" spc="-40" dirty="0">
                <a:latin typeface="Georgia"/>
                <a:cs typeface="Georgia"/>
              </a:rPr>
              <a:t>an </a:t>
            </a:r>
            <a:r>
              <a:rPr sz="2200" spc="-25" dirty="0">
                <a:latin typeface="Georgia"/>
                <a:cs typeface="Georgia"/>
              </a:rPr>
              <a:t>important </a:t>
            </a:r>
            <a:r>
              <a:rPr sz="2200" spc="-35" dirty="0">
                <a:latin typeface="Georgia"/>
                <a:cs typeface="Georgia"/>
              </a:rPr>
              <a:t>role </a:t>
            </a:r>
            <a:r>
              <a:rPr sz="2200" spc="-25" dirty="0">
                <a:latin typeface="Georgia"/>
                <a:cs typeface="Georgia"/>
              </a:rPr>
              <a:t>in </a:t>
            </a:r>
            <a:r>
              <a:rPr sz="2200" spc="-45" dirty="0">
                <a:latin typeface="Georgia"/>
                <a:cs typeface="Georgia"/>
              </a:rPr>
              <a:t>any </a:t>
            </a:r>
            <a:r>
              <a:rPr sz="2200" spc="-40" dirty="0">
                <a:latin typeface="Georgia"/>
                <a:cs typeface="Georgia"/>
              </a:rPr>
              <a:t>business  </a:t>
            </a:r>
            <a:r>
              <a:rPr sz="2200" spc="-20" dirty="0">
                <a:latin typeface="Georgia"/>
                <a:cs typeface="Georgia"/>
              </a:rPr>
              <a:t>organization.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We</a:t>
            </a:r>
            <a:r>
              <a:rPr sz="2200" b="1" spc="-65" dirty="0">
                <a:latin typeface="Times New Roman"/>
                <a:cs typeface="Times New Roman"/>
              </a:rPr>
              <a:t> </a:t>
            </a:r>
            <a:r>
              <a:rPr sz="2200" b="1" spc="155" dirty="0">
                <a:latin typeface="Times New Roman"/>
                <a:cs typeface="Times New Roman"/>
              </a:rPr>
              <a:t>must</a:t>
            </a:r>
            <a:r>
              <a:rPr sz="2200" b="1" spc="-95" dirty="0">
                <a:latin typeface="Times New Roman"/>
                <a:cs typeface="Times New Roman"/>
              </a:rPr>
              <a:t> </a:t>
            </a:r>
            <a:r>
              <a:rPr sz="2200" b="1" spc="110" dirty="0">
                <a:latin typeface="Times New Roman"/>
                <a:cs typeface="Times New Roman"/>
              </a:rPr>
              <a:t>therefore</a:t>
            </a:r>
            <a:r>
              <a:rPr sz="2200" b="1" spc="-90" dirty="0">
                <a:latin typeface="Times New Roman"/>
                <a:cs typeface="Times New Roman"/>
              </a:rPr>
              <a:t> </a:t>
            </a:r>
            <a:r>
              <a:rPr sz="2200" b="1" spc="55" dirty="0">
                <a:latin typeface="Times New Roman"/>
                <a:cs typeface="Times New Roman"/>
              </a:rPr>
              <a:t>rely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b="1" spc="140" dirty="0">
                <a:latin typeface="Times New Roman"/>
                <a:cs typeface="Times New Roman"/>
              </a:rPr>
              <a:t>more</a:t>
            </a:r>
            <a:r>
              <a:rPr sz="2200" b="1" spc="-125" dirty="0">
                <a:latin typeface="Times New Roman"/>
                <a:cs typeface="Times New Roman"/>
              </a:rPr>
              <a:t> </a:t>
            </a:r>
            <a:r>
              <a:rPr sz="2200" b="1" spc="195" dirty="0">
                <a:latin typeface="Times New Roman"/>
                <a:cs typeface="Times New Roman"/>
              </a:rPr>
              <a:t>on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spc="114" dirty="0">
                <a:latin typeface="Times New Roman"/>
                <a:cs typeface="Times New Roman"/>
              </a:rPr>
              <a:t>informal  </a:t>
            </a:r>
            <a:r>
              <a:rPr sz="2200" b="1" spc="100" dirty="0">
                <a:latin typeface="Times New Roman"/>
                <a:cs typeface="Times New Roman"/>
              </a:rPr>
              <a:t>group</a:t>
            </a:r>
            <a:r>
              <a:rPr sz="2200" b="1" spc="-135" dirty="0">
                <a:latin typeface="Times New Roman"/>
                <a:cs typeface="Times New Roman"/>
              </a:rPr>
              <a:t> </a:t>
            </a:r>
            <a:r>
              <a:rPr sz="2200" b="1" spc="95" dirty="0">
                <a:latin typeface="Times New Roman"/>
                <a:cs typeface="Times New Roman"/>
              </a:rPr>
              <a:t>effort.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93444" y="504189"/>
            <a:ext cx="3697604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dirty="0">
                <a:latin typeface="Carlito"/>
                <a:cs typeface="Carlito"/>
              </a:rPr>
              <a:t>Models </a:t>
            </a:r>
            <a:r>
              <a:rPr sz="5000" b="0" spc="-5" dirty="0">
                <a:latin typeface="Carlito"/>
                <a:cs typeface="Carlito"/>
              </a:rPr>
              <a:t>of</a:t>
            </a:r>
            <a:r>
              <a:rPr sz="5000" b="0" spc="-100" dirty="0">
                <a:latin typeface="Carlito"/>
                <a:cs typeface="Carlito"/>
              </a:rPr>
              <a:t> </a:t>
            </a:r>
            <a:r>
              <a:rPr sz="5000" b="0" spc="-5" dirty="0">
                <a:latin typeface="Carlito"/>
                <a:cs typeface="Carlito"/>
              </a:rPr>
              <a:t>OB: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0362" y="1448561"/>
            <a:ext cx="3352800" cy="2286000"/>
          </a:xfrm>
          <a:prstGeom prst="rect">
            <a:avLst/>
          </a:prstGeom>
          <a:solidFill>
            <a:srgbClr val="0E6EC5"/>
          </a:solidFill>
          <a:ln w="25907">
            <a:solidFill>
              <a:srgbClr val="085091"/>
            </a:solidFill>
          </a:ln>
        </p:spPr>
        <p:txBody>
          <a:bodyPr vert="horz" wrap="square" lIns="0" tIns="265430" rIns="0" bIns="0" rtlCol="0">
            <a:spAutoFit/>
          </a:bodyPr>
          <a:lstStyle/>
          <a:p>
            <a:pPr marL="90170" marR="1376045">
              <a:lnSpc>
                <a:spcPct val="100000"/>
              </a:lnSpc>
              <a:spcBef>
                <a:spcPts val="2090"/>
              </a:spcBef>
            </a:pPr>
            <a:r>
              <a:rPr sz="2800" b="1" u="heavy" spc="-3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800" b="1" u="heavy" spc="-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800" b="1" u="heavy" spc="1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ad</a:t>
            </a:r>
            <a:r>
              <a:rPr sz="2800" b="1" u="heavy" spc="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800" b="1" u="heavy" spc="1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ti</a:t>
            </a:r>
            <a:r>
              <a:rPr sz="2800" b="1" u="heavy" spc="2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800" b="1" u="heavy" spc="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nal </a:t>
            </a:r>
            <a:r>
              <a:rPr sz="28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u="heavy" spc="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Models</a:t>
            </a:r>
            <a:endParaRPr sz="2800">
              <a:latin typeface="Times New Roman"/>
              <a:cs typeface="Times New Roman"/>
            </a:endParaRPr>
          </a:p>
          <a:p>
            <a:pPr marL="215265" indent="-125730">
              <a:lnSpc>
                <a:spcPct val="100000"/>
              </a:lnSpc>
              <a:spcBef>
                <a:spcPts val="5"/>
              </a:spcBef>
              <a:buSzPct val="96428"/>
              <a:buFont typeface="Arial"/>
              <a:buChar char="•"/>
              <a:tabLst>
                <a:tab pos="215900" algn="l"/>
              </a:tabLst>
            </a:pPr>
            <a:r>
              <a:rPr sz="2800" spc="-65" dirty="0">
                <a:solidFill>
                  <a:srgbClr val="FFFFFF"/>
                </a:solidFill>
                <a:latin typeface="Georgia"/>
                <a:cs typeface="Georgia"/>
              </a:rPr>
              <a:t>Feudalism</a:t>
            </a:r>
            <a:endParaRPr sz="2800">
              <a:latin typeface="Georgia"/>
              <a:cs typeface="Georgia"/>
            </a:endParaRPr>
          </a:p>
          <a:p>
            <a:pPr marL="215265" indent="-125730">
              <a:lnSpc>
                <a:spcPct val="100000"/>
              </a:lnSpc>
              <a:buSzPct val="96428"/>
              <a:buFont typeface="Arial"/>
              <a:buChar char="•"/>
              <a:tabLst>
                <a:tab pos="215900" algn="l"/>
              </a:tabLst>
            </a:pPr>
            <a:r>
              <a:rPr sz="2800" spc="-75" dirty="0">
                <a:solidFill>
                  <a:srgbClr val="FFFFFF"/>
                </a:solidFill>
                <a:latin typeface="Georgia"/>
                <a:cs typeface="Georgia"/>
              </a:rPr>
              <a:t>Slavery</a:t>
            </a:r>
            <a:endParaRPr sz="28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791200" y="0"/>
            <a:ext cx="2552700" cy="6087110"/>
            <a:chOff x="5791200" y="0"/>
            <a:chExt cx="2552700" cy="6087110"/>
          </a:xfrm>
        </p:grpSpPr>
        <p:sp>
          <p:nvSpPr>
            <p:cNvPr id="11" name="object 11"/>
            <p:cNvSpPr/>
            <p:nvPr/>
          </p:nvSpPr>
          <p:spPr>
            <a:xfrm>
              <a:off x="5791200" y="0"/>
              <a:ext cx="2382011" cy="41529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91200" y="3733800"/>
              <a:ext cx="2552700" cy="23530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685800" y="3886200"/>
            <a:ext cx="3048000" cy="2371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323532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spc="-15" dirty="0">
                <a:latin typeface="Carlito"/>
                <a:cs typeface="Carlito"/>
              </a:rPr>
              <a:t>Introduction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2010791"/>
            <a:ext cx="509016" cy="377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20210" y="1946274"/>
            <a:ext cx="2343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55" dirty="0">
                <a:latin typeface="Times New Roman"/>
                <a:cs typeface="Times New Roman"/>
              </a:rPr>
              <a:t>organizations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70701" y="1946274"/>
            <a:ext cx="66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05" dirty="0">
                <a:latin typeface="Times New Roman"/>
                <a:cs typeface="Times New Roman"/>
              </a:rPr>
              <a:t>a</a:t>
            </a:r>
            <a:r>
              <a:rPr sz="2800" b="1" spc="200" dirty="0">
                <a:latin typeface="Times New Roman"/>
                <a:cs typeface="Times New Roman"/>
              </a:rPr>
              <a:t>nd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49490" y="1946274"/>
            <a:ext cx="1268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9770" algn="l"/>
              </a:tabLst>
            </a:pPr>
            <a:r>
              <a:rPr sz="2800" b="1" spc="185" dirty="0">
                <a:latin typeface="Times New Roman"/>
                <a:cs typeface="Times New Roman"/>
              </a:rPr>
              <a:t>o</a:t>
            </a:r>
            <a:r>
              <a:rPr sz="2800" b="1" spc="130" dirty="0">
                <a:latin typeface="Times New Roman"/>
                <a:cs typeface="Times New Roman"/>
              </a:rPr>
              <a:t>f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210" dirty="0">
                <a:latin typeface="Times New Roman"/>
                <a:cs typeface="Times New Roman"/>
              </a:rPr>
              <a:t>the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13303" y="2372994"/>
            <a:ext cx="1170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200" dirty="0">
                <a:latin typeface="Times New Roman"/>
                <a:cs typeface="Times New Roman"/>
              </a:rPr>
              <a:t>people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95571" y="2372994"/>
            <a:ext cx="2251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49375" algn="l"/>
              </a:tabLst>
            </a:pPr>
            <a:r>
              <a:rPr sz="2800" b="1" spc="165" dirty="0">
                <a:latin typeface="Times New Roman"/>
                <a:cs typeface="Times New Roman"/>
              </a:rPr>
              <a:t>with</a:t>
            </a:r>
            <a:r>
              <a:rPr sz="2800" b="1" spc="90" dirty="0">
                <a:latin typeface="Times New Roman"/>
                <a:cs typeface="Times New Roman"/>
              </a:rPr>
              <a:t>i</a:t>
            </a:r>
            <a:r>
              <a:rPr sz="2800" b="1" spc="229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165" dirty="0">
                <a:latin typeface="Times New Roman"/>
                <a:cs typeface="Times New Roman"/>
              </a:rPr>
              <a:t>t</a:t>
            </a:r>
            <a:r>
              <a:rPr sz="2800" b="1" spc="250" dirty="0">
                <a:latin typeface="Times New Roman"/>
                <a:cs typeface="Times New Roman"/>
              </a:rPr>
              <a:t>hem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62038" y="2372994"/>
            <a:ext cx="1456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60" dirty="0">
                <a:latin typeface="Times New Roman"/>
                <a:cs typeface="Times New Roman"/>
              </a:rPr>
              <a:t>together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26534" y="2799714"/>
            <a:ext cx="4577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73175" algn="l"/>
                <a:tab pos="2100580" algn="l"/>
              </a:tabLst>
            </a:pPr>
            <a:r>
              <a:rPr sz="2800" b="1" spc="114" dirty="0">
                <a:latin typeface="Times New Roman"/>
                <a:cs typeface="Times New Roman"/>
              </a:rPr>
              <a:t>f</a:t>
            </a:r>
            <a:r>
              <a:rPr sz="2800" b="1" spc="155" dirty="0">
                <a:latin typeface="Times New Roman"/>
                <a:cs typeface="Times New Roman"/>
              </a:rPr>
              <a:t>i</a:t>
            </a:r>
            <a:r>
              <a:rPr sz="2800" b="1" spc="240" dirty="0">
                <a:latin typeface="Times New Roman"/>
                <a:cs typeface="Times New Roman"/>
              </a:rPr>
              <a:t>e</a:t>
            </a:r>
            <a:r>
              <a:rPr sz="2800" b="1" spc="100" dirty="0">
                <a:latin typeface="Times New Roman"/>
                <a:cs typeface="Times New Roman"/>
              </a:rPr>
              <a:t>l</a:t>
            </a:r>
            <a:r>
              <a:rPr sz="2800" b="1" spc="210" dirty="0">
                <a:latin typeface="Times New Roman"/>
                <a:cs typeface="Times New Roman"/>
              </a:rPr>
              <a:t>d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185" dirty="0">
                <a:latin typeface="Times New Roman"/>
                <a:cs typeface="Times New Roman"/>
              </a:rPr>
              <a:t>o</a:t>
            </a:r>
            <a:r>
              <a:rPr sz="2800" b="1" spc="130" dirty="0">
                <a:latin typeface="Times New Roman"/>
                <a:cs typeface="Times New Roman"/>
              </a:rPr>
              <a:t>f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125" dirty="0">
                <a:latin typeface="Times New Roman"/>
                <a:cs typeface="Times New Roman"/>
              </a:rPr>
              <a:t>o</a:t>
            </a:r>
            <a:r>
              <a:rPr sz="2800" b="1" spc="70" dirty="0">
                <a:latin typeface="Times New Roman"/>
                <a:cs typeface="Times New Roman"/>
              </a:rPr>
              <a:t>r</a:t>
            </a:r>
            <a:r>
              <a:rPr sz="2800" b="1" spc="150" dirty="0">
                <a:latin typeface="Times New Roman"/>
                <a:cs typeface="Times New Roman"/>
              </a:rPr>
              <a:t>gani</a:t>
            </a:r>
            <a:r>
              <a:rPr sz="2800" b="1" spc="140" dirty="0">
                <a:latin typeface="Times New Roman"/>
                <a:cs typeface="Times New Roman"/>
              </a:rPr>
              <a:t>z</a:t>
            </a:r>
            <a:r>
              <a:rPr sz="2800" b="1" spc="150" dirty="0">
                <a:latin typeface="Times New Roman"/>
                <a:cs typeface="Times New Roman"/>
              </a:rPr>
              <a:t>at</a:t>
            </a:r>
            <a:r>
              <a:rPr sz="2800" b="1" spc="105" dirty="0">
                <a:latin typeface="Times New Roman"/>
                <a:cs typeface="Times New Roman"/>
              </a:rPr>
              <a:t>i</a:t>
            </a:r>
            <a:r>
              <a:rPr sz="2800" b="1" spc="185" dirty="0">
                <a:latin typeface="Times New Roman"/>
                <a:cs typeface="Times New Roman"/>
              </a:rPr>
              <a:t>onal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0259" y="1946274"/>
            <a:ext cx="276987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980440" algn="l"/>
                <a:tab pos="1923414" algn="l"/>
                <a:tab pos="2199640" algn="l"/>
                <a:tab pos="2235200" algn="l"/>
              </a:tabLst>
            </a:pPr>
            <a:r>
              <a:rPr sz="2800" b="1" spc="110" dirty="0">
                <a:latin typeface="Times New Roman"/>
                <a:cs typeface="Times New Roman"/>
              </a:rPr>
              <a:t>The	</a:t>
            </a:r>
            <a:r>
              <a:rPr sz="2800" b="1" spc="145" dirty="0">
                <a:latin typeface="Times New Roman"/>
                <a:cs typeface="Times New Roman"/>
              </a:rPr>
              <a:t>study			</a:t>
            </a:r>
            <a:r>
              <a:rPr sz="2800" b="1" spc="155" dirty="0">
                <a:latin typeface="Times New Roman"/>
                <a:cs typeface="Times New Roman"/>
              </a:rPr>
              <a:t>of  </a:t>
            </a:r>
            <a:r>
              <a:rPr sz="2800" b="1" spc="175" dirty="0">
                <a:latin typeface="Times New Roman"/>
                <a:cs typeface="Times New Roman"/>
              </a:rPr>
              <a:t>collection	</a:t>
            </a:r>
            <a:r>
              <a:rPr sz="2800" b="1" spc="155" dirty="0">
                <a:latin typeface="Times New Roman"/>
                <a:cs typeface="Times New Roman"/>
              </a:rPr>
              <a:t>of  </a:t>
            </a:r>
            <a:r>
              <a:rPr sz="2800" b="1" spc="50" dirty="0">
                <a:latin typeface="Times New Roman"/>
                <a:cs typeface="Times New Roman"/>
              </a:rPr>
              <a:t>c</a:t>
            </a:r>
            <a:r>
              <a:rPr sz="2800" b="1" spc="204" dirty="0">
                <a:latin typeface="Times New Roman"/>
                <a:cs typeface="Times New Roman"/>
              </a:rPr>
              <a:t>o</a:t>
            </a:r>
            <a:r>
              <a:rPr sz="2800" b="1" spc="360" dirty="0">
                <a:latin typeface="Times New Roman"/>
                <a:cs typeface="Times New Roman"/>
              </a:rPr>
              <a:t>m</a:t>
            </a:r>
            <a:r>
              <a:rPr sz="2800" b="1" spc="110" dirty="0">
                <a:latin typeface="Times New Roman"/>
                <a:cs typeface="Times New Roman"/>
              </a:rPr>
              <a:t>pri</a:t>
            </a:r>
            <a:r>
              <a:rPr sz="2800" b="1" spc="90" dirty="0">
                <a:latin typeface="Times New Roman"/>
                <a:cs typeface="Times New Roman"/>
              </a:rPr>
              <a:t>s</a:t>
            </a:r>
            <a:r>
              <a:rPr sz="2800" b="1" spc="220" dirty="0">
                <a:latin typeface="Times New Roman"/>
                <a:cs typeface="Times New Roman"/>
              </a:rPr>
              <a:t>es</a:t>
            </a:r>
            <a:r>
              <a:rPr sz="2800" b="1" dirty="0">
                <a:latin typeface="Times New Roman"/>
                <a:cs typeface="Times New Roman"/>
              </a:rPr>
              <a:t>		</a:t>
            </a:r>
            <a:r>
              <a:rPr sz="2800" b="1" spc="170" dirty="0">
                <a:latin typeface="Times New Roman"/>
                <a:cs typeface="Times New Roman"/>
              </a:rPr>
              <a:t>t</a:t>
            </a:r>
            <a:r>
              <a:rPr sz="2800" b="1" spc="175" dirty="0">
                <a:latin typeface="Times New Roman"/>
                <a:cs typeface="Times New Roman"/>
              </a:rPr>
              <a:t>he  </a:t>
            </a:r>
            <a:r>
              <a:rPr sz="2800" b="1" spc="100" dirty="0">
                <a:latin typeface="Times New Roman"/>
                <a:cs typeface="Times New Roman"/>
              </a:rPr>
              <a:t>behavior.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8640" y="4315333"/>
            <a:ext cx="509016" cy="377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10259" y="4250816"/>
            <a:ext cx="779780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spc="140" dirty="0">
                <a:latin typeface="Times New Roman"/>
                <a:cs typeface="Times New Roman"/>
              </a:rPr>
              <a:t>Organizational </a:t>
            </a:r>
            <a:r>
              <a:rPr sz="2800" b="1" spc="135" dirty="0">
                <a:latin typeface="Times New Roman"/>
                <a:cs typeface="Times New Roman"/>
              </a:rPr>
              <a:t>behavior </a:t>
            </a:r>
            <a:r>
              <a:rPr sz="2800" b="1" spc="105" dirty="0">
                <a:latin typeface="Times New Roman"/>
                <a:cs typeface="Times New Roman"/>
              </a:rPr>
              <a:t>(OB) </a:t>
            </a:r>
            <a:r>
              <a:rPr sz="2800" b="1" spc="165" dirty="0">
                <a:latin typeface="Times New Roman"/>
                <a:cs typeface="Times New Roman"/>
              </a:rPr>
              <a:t>is </a:t>
            </a:r>
            <a:r>
              <a:rPr sz="2800" b="1" spc="215" dirty="0">
                <a:latin typeface="Times New Roman"/>
                <a:cs typeface="Times New Roman"/>
              </a:rPr>
              <a:t>the </a:t>
            </a:r>
            <a:r>
              <a:rPr sz="2800" b="1" spc="140" dirty="0">
                <a:latin typeface="Times New Roman"/>
                <a:cs typeface="Times New Roman"/>
              </a:rPr>
              <a:t>study </a:t>
            </a:r>
            <a:r>
              <a:rPr sz="2800" b="1" spc="155" dirty="0">
                <a:latin typeface="Times New Roman"/>
                <a:cs typeface="Times New Roman"/>
              </a:rPr>
              <a:t>of  </a:t>
            </a:r>
            <a:r>
              <a:rPr sz="2800" b="1" spc="200" dirty="0">
                <a:latin typeface="Times New Roman"/>
                <a:cs typeface="Times New Roman"/>
              </a:rPr>
              <a:t>human </a:t>
            </a:r>
            <a:r>
              <a:rPr sz="2800" b="1" spc="135" dirty="0">
                <a:latin typeface="Times New Roman"/>
                <a:cs typeface="Times New Roman"/>
              </a:rPr>
              <a:t>behavior </a:t>
            </a:r>
            <a:r>
              <a:rPr sz="2800" b="1" spc="185" dirty="0">
                <a:latin typeface="Times New Roman"/>
                <a:cs typeface="Times New Roman"/>
              </a:rPr>
              <a:t>in </a:t>
            </a:r>
            <a:r>
              <a:rPr sz="2800" b="1" spc="150" dirty="0">
                <a:latin typeface="Times New Roman"/>
                <a:cs typeface="Times New Roman"/>
              </a:rPr>
              <a:t>organizational </a:t>
            </a:r>
            <a:r>
              <a:rPr sz="2800" b="1" spc="160" dirty="0">
                <a:latin typeface="Times New Roman"/>
                <a:cs typeface="Times New Roman"/>
              </a:rPr>
              <a:t>settings,  </a:t>
            </a:r>
            <a:r>
              <a:rPr sz="2800" b="1" spc="210" dirty="0">
                <a:latin typeface="Times New Roman"/>
                <a:cs typeface="Times New Roman"/>
              </a:rPr>
              <a:t>the </a:t>
            </a:r>
            <a:r>
              <a:rPr sz="2800" b="1" spc="130" dirty="0">
                <a:latin typeface="Times New Roman"/>
                <a:cs typeface="Times New Roman"/>
              </a:rPr>
              <a:t>interface </a:t>
            </a:r>
            <a:r>
              <a:rPr sz="2800" b="1" spc="190" dirty="0">
                <a:latin typeface="Times New Roman"/>
                <a:cs typeface="Times New Roman"/>
              </a:rPr>
              <a:t>between </a:t>
            </a:r>
            <a:r>
              <a:rPr sz="2800" b="1" spc="204" dirty="0">
                <a:latin typeface="Times New Roman"/>
                <a:cs typeface="Times New Roman"/>
              </a:rPr>
              <a:t>human </a:t>
            </a:r>
            <a:r>
              <a:rPr sz="2800" b="1" spc="135" dirty="0">
                <a:latin typeface="Times New Roman"/>
                <a:cs typeface="Times New Roman"/>
              </a:rPr>
              <a:t>behavior </a:t>
            </a:r>
            <a:r>
              <a:rPr sz="2800" b="1" spc="165" dirty="0">
                <a:latin typeface="Times New Roman"/>
                <a:cs typeface="Times New Roman"/>
              </a:rPr>
              <a:t>and  </a:t>
            </a:r>
            <a:r>
              <a:rPr sz="2800" b="1" spc="210" dirty="0">
                <a:latin typeface="Times New Roman"/>
                <a:cs typeface="Times New Roman"/>
              </a:rPr>
              <a:t>the</a:t>
            </a:r>
            <a:r>
              <a:rPr sz="2800" b="1" spc="-150" dirty="0">
                <a:latin typeface="Times New Roman"/>
                <a:cs typeface="Times New Roman"/>
              </a:rPr>
              <a:t> </a:t>
            </a:r>
            <a:r>
              <a:rPr sz="2800" b="1" spc="145" dirty="0">
                <a:latin typeface="Times New Roman"/>
                <a:cs typeface="Times New Roman"/>
              </a:rPr>
              <a:t>organization,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165" dirty="0">
                <a:latin typeface="Times New Roman"/>
                <a:cs typeface="Times New Roman"/>
              </a:rPr>
              <a:t>and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210" dirty="0">
                <a:latin typeface="Times New Roman"/>
                <a:cs typeface="Times New Roman"/>
              </a:rPr>
              <a:t>the</a:t>
            </a:r>
            <a:r>
              <a:rPr sz="2800" b="1" spc="-150" dirty="0">
                <a:latin typeface="Times New Roman"/>
                <a:cs typeface="Times New Roman"/>
              </a:rPr>
              <a:t> </a:t>
            </a:r>
            <a:r>
              <a:rPr sz="2800" b="1" spc="150" dirty="0">
                <a:latin typeface="Times New Roman"/>
                <a:cs typeface="Times New Roman"/>
              </a:rPr>
              <a:t>organization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135" dirty="0">
                <a:latin typeface="Times New Roman"/>
                <a:cs typeface="Times New Roman"/>
              </a:rPr>
              <a:t>itself.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212850"/>
            <a:ext cx="8225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Modern Models </a:t>
            </a:r>
            <a:r>
              <a:rPr sz="3600" dirty="0"/>
              <a:t>of </a:t>
            </a:r>
            <a:r>
              <a:rPr sz="3600" spc="-15" dirty="0"/>
              <a:t>Organizational</a:t>
            </a:r>
            <a:r>
              <a:rPr sz="3600" spc="-30" dirty="0"/>
              <a:t> </a:t>
            </a:r>
            <a:r>
              <a:rPr sz="3600" spc="-10" dirty="0"/>
              <a:t>Behavior</a:t>
            </a:r>
            <a:endParaRPr sz="3600"/>
          </a:p>
        </p:txBody>
      </p:sp>
      <p:sp>
        <p:nvSpPr>
          <p:cNvPr id="9" name="object 9"/>
          <p:cNvSpPr/>
          <p:nvPr/>
        </p:nvSpPr>
        <p:spPr>
          <a:xfrm>
            <a:off x="548640" y="2009267"/>
            <a:ext cx="469391" cy="350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9591" y="3669551"/>
            <a:ext cx="469391" cy="350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2960242"/>
            <a:ext cx="469391" cy="350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3435426"/>
            <a:ext cx="469391" cy="350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887" y="3880312"/>
            <a:ext cx="469391" cy="3505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88110" y="2483053"/>
            <a:ext cx="2795270" cy="237299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55"/>
              </a:spcBef>
            </a:pPr>
            <a:r>
              <a:rPr sz="2600" b="1" spc="90" dirty="0">
                <a:latin typeface="Times New Roman"/>
                <a:cs typeface="Times New Roman"/>
              </a:rPr>
              <a:t>Autocratic </a:t>
            </a:r>
            <a:r>
              <a:rPr sz="2600" b="1" spc="145" dirty="0">
                <a:latin typeface="Times New Roman"/>
                <a:cs typeface="Times New Roman"/>
              </a:rPr>
              <a:t>Model  </a:t>
            </a:r>
            <a:r>
              <a:rPr sz="2600" b="1" spc="114" dirty="0">
                <a:latin typeface="Times New Roman"/>
                <a:cs typeface="Times New Roman"/>
              </a:rPr>
              <a:t>Custodial </a:t>
            </a:r>
            <a:r>
              <a:rPr sz="2600" b="1" spc="145" dirty="0">
                <a:latin typeface="Times New Roman"/>
                <a:cs typeface="Times New Roman"/>
              </a:rPr>
              <a:t>Model  </a:t>
            </a:r>
            <a:r>
              <a:rPr sz="2600" b="1" spc="110" dirty="0">
                <a:latin typeface="Times New Roman"/>
                <a:cs typeface="Times New Roman"/>
              </a:rPr>
              <a:t>Supportive</a:t>
            </a:r>
            <a:r>
              <a:rPr sz="2600" b="1" spc="-160" dirty="0">
                <a:latin typeface="Times New Roman"/>
                <a:cs typeface="Times New Roman"/>
              </a:rPr>
              <a:t> </a:t>
            </a:r>
            <a:r>
              <a:rPr sz="2600" b="1" spc="145" dirty="0">
                <a:latin typeface="Times New Roman"/>
                <a:cs typeface="Times New Roman"/>
              </a:rPr>
              <a:t>Model  </a:t>
            </a:r>
            <a:r>
              <a:rPr sz="2600" b="1" spc="114" dirty="0">
                <a:latin typeface="Times New Roman"/>
                <a:cs typeface="Times New Roman"/>
              </a:rPr>
              <a:t>Collegial </a:t>
            </a:r>
            <a:r>
              <a:rPr sz="2600" b="1" spc="150" dirty="0">
                <a:latin typeface="Times New Roman"/>
                <a:cs typeface="Times New Roman"/>
              </a:rPr>
              <a:t>Model  </a:t>
            </a:r>
            <a:r>
              <a:rPr sz="2600" b="1" spc="-35" dirty="0">
                <a:latin typeface="Times New Roman"/>
                <a:cs typeface="Times New Roman"/>
              </a:rPr>
              <a:t>SOBC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145" dirty="0">
                <a:latin typeface="Times New Roman"/>
                <a:cs typeface="Times New Roman"/>
              </a:rPr>
              <a:t>Model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543890"/>
            <a:ext cx="459105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20" dirty="0"/>
              <a:t>Autocratic</a:t>
            </a:r>
            <a:r>
              <a:rPr sz="5000" spc="-110" dirty="0"/>
              <a:t> </a:t>
            </a:r>
            <a:r>
              <a:rPr sz="5000" spc="-5" dirty="0"/>
              <a:t>Model</a:t>
            </a:r>
            <a:endParaRPr sz="5000"/>
          </a:p>
        </p:txBody>
      </p:sp>
      <p:sp>
        <p:nvSpPr>
          <p:cNvPr id="9" name="object 9"/>
          <p:cNvSpPr/>
          <p:nvPr/>
        </p:nvSpPr>
        <p:spPr>
          <a:xfrm>
            <a:off x="434340" y="1664207"/>
            <a:ext cx="2609088" cy="6766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20540" y="1664207"/>
            <a:ext cx="1374648" cy="6766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20540" y="3569208"/>
            <a:ext cx="3563112" cy="6766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434340" y="2397251"/>
            <a:ext cx="5897880" cy="3223260"/>
            <a:chOff x="434340" y="2397251"/>
            <a:chExt cx="5897880" cy="3223260"/>
          </a:xfrm>
        </p:grpSpPr>
        <p:sp>
          <p:nvSpPr>
            <p:cNvPr id="13" name="object 13"/>
            <p:cNvSpPr/>
            <p:nvPr/>
          </p:nvSpPr>
          <p:spPr>
            <a:xfrm>
              <a:off x="434340" y="2397251"/>
              <a:ext cx="3939540" cy="6766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4340" y="3035807"/>
              <a:ext cx="3724655" cy="6766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20540" y="2397251"/>
              <a:ext cx="1840991" cy="6766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20540" y="3035807"/>
              <a:ext cx="2011680" cy="67665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340" y="3604259"/>
              <a:ext cx="4139184" cy="67665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340" y="3934967"/>
              <a:ext cx="1443228" cy="67665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4340" y="4392167"/>
              <a:ext cx="3732276" cy="67665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4340" y="4943855"/>
              <a:ext cx="3334512" cy="67665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320540" y="4392167"/>
            <a:ext cx="3840479" cy="1228725"/>
            <a:chOff x="4320540" y="4392167"/>
            <a:chExt cx="3840479" cy="1228725"/>
          </a:xfrm>
        </p:grpSpPr>
        <p:sp>
          <p:nvSpPr>
            <p:cNvPr id="22" name="object 22"/>
            <p:cNvSpPr/>
            <p:nvPr/>
          </p:nvSpPr>
          <p:spPr>
            <a:xfrm>
              <a:off x="4320540" y="4392167"/>
              <a:ext cx="3840479" cy="67665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20540" y="4943855"/>
              <a:ext cx="1830324" cy="67665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19112" y="1738312"/>
          <a:ext cx="7772400" cy="4572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0"/>
                <a:gridCol w="3886200"/>
              </a:tblGrid>
              <a:tr h="7317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Basis of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Model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Power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98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Managerial</a:t>
                      </a:r>
                      <a:r>
                        <a:rPr sz="24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Orientation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Authority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Employee Orientation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dirty="0">
                          <a:latin typeface="Tahoma"/>
                          <a:cs typeface="Tahoma"/>
                        </a:rPr>
                        <a:t>Obedience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91440" marR="146685">
                        <a:lnSpc>
                          <a:spcPts val="2600"/>
                        </a:lnSpc>
                        <a:spcBef>
                          <a:spcPts val="6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Employee </a:t>
                      </a:r>
                      <a:r>
                        <a:rPr sz="2400" b="1" spc="-10" dirty="0">
                          <a:latin typeface="Tahoma"/>
                          <a:cs typeface="Tahoma"/>
                        </a:rPr>
                        <a:t>psychological 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results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Dependence on</a:t>
                      </a:r>
                      <a:r>
                        <a:rPr sz="24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Boss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09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Employees needs</a:t>
                      </a:r>
                      <a:r>
                        <a:rPr sz="24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met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10" dirty="0">
                          <a:latin typeface="Tahoma"/>
                          <a:cs typeface="Tahoma"/>
                        </a:rPr>
                        <a:t>Subsistence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 (Survival)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604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Performance</a:t>
                      </a:r>
                      <a:r>
                        <a:rPr sz="24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result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Minimum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543890"/>
            <a:ext cx="433006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5" dirty="0"/>
              <a:t>Custodial</a:t>
            </a:r>
            <a:r>
              <a:rPr sz="5000" spc="-60" dirty="0"/>
              <a:t> </a:t>
            </a:r>
            <a:r>
              <a:rPr sz="5000" spc="-5" dirty="0"/>
              <a:t>Model</a:t>
            </a:r>
            <a:endParaRPr sz="5000"/>
          </a:p>
        </p:txBody>
      </p:sp>
      <p:sp>
        <p:nvSpPr>
          <p:cNvPr id="9" name="object 9"/>
          <p:cNvSpPr/>
          <p:nvPr/>
        </p:nvSpPr>
        <p:spPr>
          <a:xfrm>
            <a:off x="434340" y="1511808"/>
            <a:ext cx="2609088" cy="6766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20540" y="1511808"/>
            <a:ext cx="3528060" cy="6766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34340" y="2350007"/>
            <a:ext cx="7219315" cy="3630295"/>
            <a:chOff x="434340" y="2350007"/>
            <a:chExt cx="7219315" cy="3630295"/>
          </a:xfrm>
        </p:grpSpPr>
        <p:sp>
          <p:nvSpPr>
            <p:cNvPr id="12" name="object 12"/>
            <p:cNvSpPr/>
            <p:nvPr/>
          </p:nvSpPr>
          <p:spPr>
            <a:xfrm>
              <a:off x="434340" y="2350007"/>
              <a:ext cx="3939540" cy="6766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4340" y="3035807"/>
              <a:ext cx="3724655" cy="6766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20540" y="2350007"/>
              <a:ext cx="1414272" cy="6766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20540" y="3035807"/>
              <a:ext cx="3332988" cy="6766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4340" y="3756659"/>
              <a:ext cx="4146804" cy="67665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340" y="4087367"/>
              <a:ext cx="1531620" cy="67665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340" y="4617719"/>
              <a:ext cx="3753612" cy="67665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4340" y="5303519"/>
              <a:ext cx="3422904" cy="67665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320540" y="3756659"/>
            <a:ext cx="3503929" cy="2223770"/>
            <a:chOff x="4320540" y="3756659"/>
            <a:chExt cx="3503929" cy="2223770"/>
          </a:xfrm>
        </p:grpSpPr>
        <p:sp>
          <p:nvSpPr>
            <p:cNvPr id="21" name="object 21"/>
            <p:cNvSpPr/>
            <p:nvPr/>
          </p:nvSpPr>
          <p:spPr>
            <a:xfrm>
              <a:off x="4320540" y="3756659"/>
              <a:ext cx="2766060" cy="67970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0540" y="4160519"/>
              <a:ext cx="2374391" cy="67665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20540" y="4617719"/>
              <a:ext cx="1658112" cy="67665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20540" y="5303519"/>
              <a:ext cx="3503675" cy="67665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19112" y="1585912"/>
          <a:ext cx="7772400" cy="4477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0"/>
                <a:gridCol w="3886200"/>
              </a:tblGrid>
              <a:tr h="838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Basis of</a:t>
                      </a:r>
                      <a:r>
                        <a:rPr sz="24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Model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-10" dirty="0">
                          <a:latin typeface="Tahoma"/>
                          <a:cs typeface="Tahoma"/>
                        </a:rPr>
                        <a:t>Economic</a:t>
                      </a:r>
                      <a:r>
                        <a:rPr sz="2400" b="1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Resources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Managerial</a:t>
                      </a:r>
                      <a:r>
                        <a:rPr sz="24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Orientation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Money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Employee Orientation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Security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24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Benefits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96112">
                <a:tc>
                  <a:txBody>
                    <a:bodyPr/>
                    <a:lstStyle/>
                    <a:p>
                      <a:pPr marL="91440" marR="139065">
                        <a:lnSpc>
                          <a:spcPts val="2600"/>
                        </a:lnSpc>
                        <a:spcBef>
                          <a:spcPts val="6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Employee </a:t>
                      </a:r>
                      <a:r>
                        <a:rPr sz="2400" b="1" spc="-10" dirty="0">
                          <a:latin typeface="Tahoma"/>
                          <a:cs typeface="Tahoma"/>
                        </a:rPr>
                        <a:t>Psychological 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Results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427480">
                        <a:lnSpc>
                          <a:spcPct val="110400"/>
                        </a:lnSpc>
                        <a:spcBef>
                          <a:spcPts val="5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Dependence</a:t>
                      </a:r>
                      <a:r>
                        <a:rPr sz="2400" b="1" spc="-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on 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Organization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Employees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Needs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 Met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Security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Performance</a:t>
                      </a:r>
                      <a:r>
                        <a:rPr sz="24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Result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Passive</a:t>
                      </a:r>
                      <a:r>
                        <a:rPr sz="24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Cooperation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543890"/>
            <a:ext cx="476504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Supportive</a:t>
            </a:r>
            <a:r>
              <a:rPr sz="5000" spc="-75" dirty="0"/>
              <a:t> </a:t>
            </a:r>
            <a:r>
              <a:rPr sz="5000" spc="-5" dirty="0"/>
              <a:t>Model</a:t>
            </a:r>
            <a:endParaRPr sz="5000"/>
          </a:p>
        </p:txBody>
      </p:sp>
      <p:sp>
        <p:nvSpPr>
          <p:cNvPr id="9" name="object 9"/>
          <p:cNvSpPr/>
          <p:nvPr/>
        </p:nvSpPr>
        <p:spPr>
          <a:xfrm>
            <a:off x="510540" y="1892807"/>
            <a:ext cx="2609088" cy="6766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6740" y="1892807"/>
            <a:ext cx="2081784" cy="6766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6740" y="4026408"/>
            <a:ext cx="2362200" cy="6766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10540" y="2654807"/>
            <a:ext cx="6870700" cy="3557270"/>
            <a:chOff x="510540" y="2654807"/>
            <a:chExt cx="6870700" cy="3557270"/>
          </a:xfrm>
        </p:grpSpPr>
        <p:sp>
          <p:nvSpPr>
            <p:cNvPr id="13" name="object 13"/>
            <p:cNvSpPr/>
            <p:nvPr/>
          </p:nvSpPr>
          <p:spPr>
            <a:xfrm>
              <a:off x="510540" y="2654807"/>
              <a:ext cx="3939540" cy="6766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0540" y="3340607"/>
              <a:ext cx="3724655" cy="6766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96740" y="2654807"/>
              <a:ext cx="1621536" cy="6766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96740" y="3340607"/>
              <a:ext cx="2983991" cy="67665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540" y="4061459"/>
              <a:ext cx="4146804" cy="67665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0540" y="4392167"/>
              <a:ext cx="1531620" cy="67665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0540" y="4849367"/>
              <a:ext cx="3753612" cy="67665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0540" y="5535167"/>
              <a:ext cx="3422904" cy="67665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396740" y="4849367"/>
            <a:ext cx="3630295" cy="1362710"/>
            <a:chOff x="4396740" y="4849367"/>
            <a:chExt cx="3630295" cy="1362710"/>
          </a:xfrm>
        </p:grpSpPr>
        <p:sp>
          <p:nvSpPr>
            <p:cNvPr id="22" name="object 22"/>
            <p:cNvSpPr/>
            <p:nvPr/>
          </p:nvSpPr>
          <p:spPr>
            <a:xfrm>
              <a:off x="4396740" y="4849367"/>
              <a:ext cx="3630167" cy="67665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96740" y="5535167"/>
              <a:ext cx="3055619" cy="67665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95312" y="1966912"/>
          <a:ext cx="7772400" cy="432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0"/>
                <a:gridCol w="3886200"/>
              </a:tblGrid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Basis of</a:t>
                      </a:r>
                      <a:r>
                        <a:rPr sz="24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Model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Leadership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Managerial</a:t>
                      </a:r>
                      <a:r>
                        <a:rPr sz="24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Orientation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Support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Employee</a:t>
                      </a:r>
                      <a:r>
                        <a:rPr sz="24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Orientation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Job Performance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91440" marR="139065">
                        <a:lnSpc>
                          <a:spcPts val="2600"/>
                        </a:lnSpc>
                        <a:spcBef>
                          <a:spcPts val="6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Employee </a:t>
                      </a:r>
                      <a:r>
                        <a:rPr sz="2400" b="1" spc="-10" dirty="0">
                          <a:latin typeface="Tahoma"/>
                          <a:cs typeface="Tahoma"/>
                        </a:rPr>
                        <a:t>Psychological 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Results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10" dirty="0">
                          <a:latin typeface="Tahoma"/>
                          <a:cs typeface="Tahoma"/>
                        </a:rPr>
                        <a:t>Participation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7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Employees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Needs</a:t>
                      </a:r>
                      <a:r>
                        <a:rPr sz="24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Met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Status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24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10" dirty="0">
                          <a:latin typeface="Tahoma"/>
                          <a:cs typeface="Tahoma"/>
                        </a:rPr>
                        <a:t>Recognition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Performance</a:t>
                      </a:r>
                      <a:r>
                        <a:rPr sz="24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Result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latin typeface="Tahoma"/>
                          <a:cs typeface="Tahoma"/>
                        </a:rPr>
                        <a:t>Awakened</a:t>
                      </a:r>
                      <a:r>
                        <a:rPr sz="24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Drives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543890"/>
            <a:ext cx="411226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Collegial</a:t>
            </a:r>
            <a:r>
              <a:rPr sz="5000" spc="-110" dirty="0"/>
              <a:t> </a:t>
            </a:r>
            <a:r>
              <a:rPr sz="5000" spc="-5" dirty="0"/>
              <a:t>Model</a:t>
            </a:r>
            <a:endParaRPr sz="5000"/>
          </a:p>
        </p:txBody>
      </p:sp>
      <p:sp>
        <p:nvSpPr>
          <p:cNvPr id="9" name="object 9"/>
          <p:cNvSpPr/>
          <p:nvPr/>
        </p:nvSpPr>
        <p:spPr>
          <a:xfrm>
            <a:off x="586740" y="1816607"/>
            <a:ext cx="2609088" cy="6766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72940" y="1816607"/>
            <a:ext cx="2188464" cy="6766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72940" y="3950208"/>
            <a:ext cx="2555748" cy="6766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56259" y="2654807"/>
            <a:ext cx="7614284" cy="3996054"/>
            <a:chOff x="556259" y="2654807"/>
            <a:chExt cx="7614284" cy="3996054"/>
          </a:xfrm>
        </p:grpSpPr>
        <p:sp>
          <p:nvSpPr>
            <p:cNvPr id="13" name="object 13"/>
            <p:cNvSpPr/>
            <p:nvPr/>
          </p:nvSpPr>
          <p:spPr>
            <a:xfrm>
              <a:off x="586739" y="2654807"/>
              <a:ext cx="3939540" cy="6766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6739" y="3264407"/>
              <a:ext cx="3724655" cy="6766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72939" y="2654807"/>
              <a:ext cx="2019300" cy="6766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72939" y="3264407"/>
              <a:ext cx="3697223" cy="67665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6739" y="3985259"/>
              <a:ext cx="4146804" cy="67665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6739" y="4315967"/>
              <a:ext cx="1531620" cy="67665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6739" y="4773167"/>
              <a:ext cx="3753612" cy="67665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72939" y="4773167"/>
              <a:ext cx="3073908" cy="67665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6259" y="5437631"/>
              <a:ext cx="3989832" cy="78638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42459" y="5478779"/>
              <a:ext cx="2267712" cy="78638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42459" y="5864351"/>
              <a:ext cx="2535936" cy="78638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671512" y="1890712"/>
          <a:ext cx="7772400" cy="4587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0"/>
                <a:gridCol w="3886200"/>
              </a:tblGrid>
              <a:tr h="838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Basis of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Model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Partnership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Managerial</a:t>
                      </a:r>
                      <a:r>
                        <a:rPr sz="24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Orientation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Teamwork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Employee</a:t>
                      </a:r>
                      <a:r>
                        <a:rPr sz="24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Orientation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Responsible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Behavior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91440" marR="137795">
                        <a:lnSpc>
                          <a:spcPts val="2600"/>
                        </a:lnSpc>
                        <a:spcBef>
                          <a:spcPts val="6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Employee </a:t>
                      </a:r>
                      <a:r>
                        <a:rPr sz="2400" b="1" spc="-10" dirty="0">
                          <a:latin typeface="Tahoma"/>
                          <a:cs typeface="Tahoma"/>
                        </a:rPr>
                        <a:t>Psychological 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Results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Self</a:t>
                      </a:r>
                      <a:r>
                        <a:rPr sz="24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Discipline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7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Employees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Needs</a:t>
                      </a:r>
                      <a:r>
                        <a:rPr sz="24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Met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Self</a:t>
                      </a:r>
                      <a:r>
                        <a:rPr sz="24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Actualization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448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800" b="1" spc="-10" dirty="0">
                          <a:latin typeface="Tahoma"/>
                          <a:cs typeface="Tahoma"/>
                        </a:rPr>
                        <a:t>Performance</a:t>
                      </a:r>
                      <a:r>
                        <a:rPr sz="2800" b="1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b="1" spc="-10" dirty="0">
                          <a:latin typeface="Tahoma"/>
                          <a:cs typeface="Tahoma"/>
                        </a:rPr>
                        <a:t>Result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715770">
                        <a:lnSpc>
                          <a:spcPts val="3040"/>
                        </a:lnSpc>
                        <a:spcBef>
                          <a:spcPts val="720"/>
                        </a:spcBef>
                      </a:pPr>
                      <a:r>
                        <a:rPr sz="2800" b="1" spc="-10" dirty="0">
                          <a:latin typeface="Tahoma"/>
                          <a:cs typeface="Tahoma"/>
                        </a:rPr>
                        <a:t>Moderate  </a:t>
                      </a:r>
                      <a:r>
                        <a:rPr sz="2800" b="1" spc="-5" dirty="0">
                          <a:latin typeface="Tahoma"/>
                          <a:cs typeface="Tahoma"/>
                        </a:rPr>
                        <a:t>Enthus</a:t>
                      </a:r>
                      <a:r>
                        <a:rPr sz="2800" b="1" spc="-1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800" b="1" dirty="0">
                          <a:latin typeface="Tahoma"/>
                          <a:cs typeface="Tahoma"/>
                        </a:rPr>
                        <a:t>asm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543890"/>
            <a:ext cx="373507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/>
              <a:t>S O B C</a:t>
            </a:r>
            <a:r>
              <a:rPr sz="5000" spc="-95" dirty="0"/>
              <a:t> </a:t>
            </a:r>
            <a:r>
              <a:rPr sz="5000" spc="-5" dirty="0"/>
              <a:t>Model</a:t>
            </a:r>
            <a:endParaRPr sz="5000"/>
          </a:p>
        </p:txBody>
      </p:sp>
      <p:sp>
        <p:nvSpPr>
          <p:cNvPr id="9" name="object 9"/>
          <p:cNvSpPr/>
          <p:nvPr/>
        </p:nvSpPr>
        <p:spPr>
          <a:xfrm>
            <a:off x="4549140" y="3950208"/>
            <a:ext cx="2052827" cy="6766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62940" y="1892807"/>
            <a:ext cx="7309484" cy="4608830"/>
            <a:chOff x="662940" y="1892807"/>
            <a:chExt cx="7309484" cy="4608830"/>
          </a:xfrm>
        </p:grpSpPr>
        <p:sp>
          <p:nvSpPr>
            <p:cNvPr id="11" name="object 11"/>
            <p:cNvSpPr/>
            <p:nvPr/>
          </p:nvSpPr>
          <p:spPr>
            <a:xfrm>
              <a:off x="662940" y="1892807"/>
              <a:ext cx="2609088" cy="6766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49140" y="1892807"/>
              <a:ext cx="1952243" cy="6766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2940" y="2578607"/>
              <a:ext cx="3939540" cy="6766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2940" y="3264407"/>
              <a:ext cx="3724655" cy="6766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49140" y="2578607"/>
              <a:ext cx="1752600" cy="6766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49140" y="3264407"/>
              <a:ext cx="2627375" cy="67665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2940" y="3985259"/>
              <a:ext cx="4146804" cy="67665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2940" y="4315967"/>
              <a:ext cx="1531620" cy="67665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2940" y="4773167"/>
              <a:ext cx="3753612" cy="67665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2940" y="5458967"/>
              <a:ext cx="3422904" cy="67665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49140" y="4773167"/>
              <a:ext cx="3422904" cy="67665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49140" y="5494019"/>
              <a:ext cx="2322575" cy="67665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49140" y="5824727"/>
              <a:ext cx="2386584" cy="67665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747712" y="1966912"/>
          <a:ext cx="7772400" cy="4389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0"/>
                <a:gridCol w="3886200"/>
              </a:tblGrid>
              <a:tr h="685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Basis of</a:t>
                      </a:r>
                      <a:r>
                        <a:rPr sz="2400" b="1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Model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Facilitator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dirty="0">
                          <a:latin typeface="Tahoma"/>
                          <a:cs typeface="Tahoma"/>
                        </a:rPr>
                        <a:t>Managerial</a:t>
                      </a:r>
                      <a:r>
                        <a:rPr sz="24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Orientation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Empathy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Employee</a:t>
                      </a:r>
                      <a:r>
                        <a:rPr sz="24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Orientation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Belongingness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91440" marR="134620">
                        <a:lnSpc>
                          <a:spcPts val="2600"/>
                        </a:lnSpc>
                        <a:spcBef>
                          <a:spcPts val="6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Employee Psychological  Results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dirty="0">
                          <a:latin typeface="Tahoma"/>
                          <a:cs typeface="Tahoma"/>
                        </a:rPr>
                        <a:t>Ownership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7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Employees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Needs</a:t>
                      </a:r>
                      <a:r>
                        <a:rPr sz="2400" b="1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Met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Higher Order</a:t>
                      </a:r>
                      <a:r>
                        <a:rPr sz="24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Needs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Performance</a:t>
                      </a:r>
                      <a:r>
                        <a:rPr sz="24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Result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802130">
                        <a:lnSpc>
                          <a:spcPts val="2600"/>
                        </a:lnSpc>
                        <a:spcBef>
                          <a:spcPts val="6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Passion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and 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2400" b="1" spc="-1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mmitment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89050" y="1212850"/>
          <a:ext cx="6096000" cy="5410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7365"/>
                <a:gridCol w="3048635"/>
              </a:tblGrid>
              <a:tr h="4161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800"/>
                        </a:lnSpc>
                      </a:pPr>
                      <a:r>
                        <a:rPr sz="2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 </a:t>
                      </a:r>
                      <a:r>
                        <a:rPr sz="24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O B</a:t>
                      </a:r>
                      <a:r>
                        <a:rPr sz="2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6179">
                <a:tc>
                  <a:txBody>
                    <a:bodyPr/>
                    <a:lstStyle/>
                    <a:p>
                      <a:pPr marL="68580">
                        <a:lnSpc>
                          <a:spcPts val="2800"/>
                        </a:lnSpc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Basis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Model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80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Facilitator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2357">
                <a:tc>
                  <a:txBody>
                    <a:bodyPr/>
                    <a:lstStyle/>
                    <a:p>
                      <a:pPr marL="68580">
                        <a:lnSpc>
                          <a:spcPts val="280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Managerial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Orientation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800"/>
                        </a:lnSpc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Empathy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2358">
                <a:tc>
                  <a:txBody>
                    <a:bodyPr/>
                    <a:lstStyle/>
                    <a:p>
                      <a:pPr marL="68580">
                        <a:lnSpc>
                          <a:spcPts val="2800"/>
                        </a:lnSpc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Employee Orientation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800"/>
                        </a:lnSpc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Belongingness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48409">
                <a:tc>
                  <a:txBody>
                    <a:bodyPr/>
                    <a:lstStyle/>
                    <a:p>
                      <a:pPr marL="68580" marR="276860">
                        <a:lnSpc>
                          <a:spcPts val="2880"/>
                        </a:lnSpc>
                        <a:spcBef>
                          <a:spcPts val="15"/>
                        </a:spcBef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Employee 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Psychological</a:t>
                      </a:r>
                      <a:r>
                        <a:rPr sz="2400" b="1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results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800"/>
                        </a:lnSpc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Ownership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2383">
                <a:tc>
                  <a:txBody>
                    <a:bodyPr/>
                    <a:lstStyle/>
                    <a:p>
                      <a:pPr marL="68580">
                        <a:lnSpc>
                          <a:spcPts val="2805"/>
                        </a:lnSpc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Employees needs</a:t>
                      </a:r>
                      <a:r>
                        <a:rPr sz="2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met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805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Higher order</a:t>
                      </a:r>
                      <a:r>
                        <a:rPr sz="2400" b="1" spc="-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needs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2332">
                <a:tc>
                  <a:txBody>
                    <a:bodyPr/>
                    <a:lstStyle/>
                    <a:p>
                      <a:pPr marL="68580">
                        <a:lnSpc>
                          <a:spcPts val="2805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Performance</a:t>
                      </a:r>
                      <a:r>
                        <a:rPr sz="24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result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242695">
                        <a:lnSpc>
                          <a:spcPts val="2880"/>
                        </a:lnSpc>
                        <a:spcBef>
                          <a:spcPts val="2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Passion 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and 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mm</a:t>
                      </a:r>
                      <a:r>
                        <a:rPr sz="24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tment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73100" y="243585"/>
            <a:ext cx="46602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S-O-B-C</a:t>
            </a:r>
            <a:r>
              <a:rPr sz="6000" spc="-70" dirty="0"/>
              <a:t> </a:t>
            </a:r>
            <a:r>
              <a:rPr sz="6000" spc="-5" dirty="0"/>
              <a:t>Model</a:t>
            </a:r>
            <a:endParaRPr sz="6000"/>
          </a:p>
        </p:txBody>
      </p:sp>
      <p:sp>
        <p:nvSpPr>
          <p:cNvPr id="9" name="object 9"/>
          <p:cNvSpPr txBox="1"/>
          <p:nvPr/>
        </p:nvSpPr>
        <p:spPr>
          <a:xfrm>
            <a:off x="466344" y="2037588"/>
            <a:ext cx="1344295" cy="367665"/>
          </a:xfrm>
          <a:prstGeom prst="rect">
            <a:avLst/>
          </a:prstGeom>
          <a:solidFill>
            <a:srgbClr val="0E6EC5"/>
          </a:solidFill>
        </p:spPr>
        <p:txBody>
          <a:bodyPr vert="horz" wrap="square" lIns="0" tIns="3746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295"/>
              </a:spcBef>
            </a:pPr>
            <a:r>
              <a:rPr sz="16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Stimulus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8808" y="2592323"/>
            <a:ext cx="1536700" cy="2382520"/>
          </a:xfrm>
          <a:prstGeom prst="rect">
            <a:avLst/>
          </a:prstGeom>
          <a:solidFill>
            <a:srgbClr val="CCD4EA">
              <a:alpha val="90194"/>
            </a:srgbClr>
          </a:solidFill>
        </p:spPr>
        <p:txBody>
          <a:bodyPr vert="horz" wrap="square" lIns="0" tIns="84455" rIns="0" bIns="0" rtlCol="0">
            <a:spAutoFit/>
          </a:bodyPr>
          <a:lstStyle/>
          <a:p>
            <a:pPr marL="269240" marR="520700" indent="-172720">
              <a:lnSpc>
                <a:spcPct val="91600"/>
              </a:lnSpc>
              <a:spcBef>
                <a:spcPts val="665"/>
              </a:spcBef>
              <a:buFont typeface="Georgia"/>
              <a:buChar char="•"/>
              <a:tabLst>
                <a:tab pos="269875" algn="l"/>
              </a:tabLst>
            </a:pPr>
            <a:r>
              <a:rPr sz="1600" b="1" spc="55" dirty="0">
                <a:latin typeface="Times New Roman"/>
                <a:cs typeface="Times New Roman"/>
              </a:rPr>
              <a:t>Overt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-175" dirty="0">
                <a:latin typeface="Times New Roman"/>
                <a:cs typeface="Times New Roman"/>
              </a:rPr>
              <a:t>&amp;  </a:t>
            </a:r>
            <a:r>
              <a:rPr sz="1600" b="1" spc="35" dirty="0">
                <a:latin typeface="Times New Roman"/>
                <a:cs typeface="Times New Roman"/>
              </a:rPr>
              <a:t>Covert  </a:t>
            </a:r>
            <a:r>
              <a:rPr sz="1600" b="1" spc="80" dirty="0">
                <a:latin typeface="Times New Roman"/>
                <a:cs typeface="Times New Roman"/>
              </a:rPr>
              <a:t>Stimuli</a:t>
            </a:r>
            <a:endParaRPr sz="1600">
              <a:latin typeface="Times New Roman"/>
              <a:cs typeface="Times New Roman"/>
            </a:endParaRPr>
          </a:p>
          <a:p>
            <a:pPr marL="211454" marR="170180" indent="-114300">
              <a:lnSpc>
                <a:spcPct val="91500"/>
              </a:lnSpc>
              <a:spcBef>
                <a:spcPts val="310"/>
              </a:spcBef>
              <a:buFont typeface="Georgia"/>
              <a:buChar char="•"/>
              <a:tabLst>
                <a:tab pos="212090" algn="l"/>
              </a:tabLst>
            </a:pPr>
            <a:r>
              <a:rPr sz="1400" b="1" spc="60" dirty="0">
                <a:latin typeface="Times New Roman"/>
                <a:cs typeface="Times New Roman"/>
              </a:rPr>
              <a:t>Physical,  </a:t>
            </a:r>
            <a:r>
              <a:rPr sz="1400" b="1" spc="65" dirty="0">
                <a:latin typeface="Times New Roman"/>
                <a:cs typeface="Times New Roman"/>
              </a:rPr>
              <a:t>Socio-  </a:t>
            </a:r>
            <a:r>
              <a:rPr sz="1400" b="1" spc="40" dirty="0">
                <a:latin typeface="Times New Roman"/>
                <a:cs typeface="Times New Roman"/>
              </a:rPr>
              <a:t>Cultural </a:t>
            </a:r>
            <a:r>
              <a:rPr sz="1400" b="1" spc="-150" dirty="0">
                <a:latin typeface="Times New Roman"/>
                <a:cs typeface="Times New Roman"/>
              </a:rPr>
              <a:t>&amp;  </a:t>
            </a:r>
            <a:r>
              <a:rPr sz="1400" b="1" spc="60" dirty="0">
                <a:latin typeface="Times New Roman"/>
                <a:cs typeface="Times New Roman"/>
              </a:rPr>
              <a:t>t</a:t>
            </a:r>
            <a:r>
              <a:rPr sz="1400" b="1" spc="95" dirty="0">
                <a:latin typeface="Times New Roman"/>
                <a:cs typeface="Times New Roman"/>
              </a:rPr>
              <a:t>ec</a:t>
            </a:r>
            <a:r>
              <a:rPr sz="1400" b="1" spc="114" dirty="0">
                <a:latin typeface="Times New Roman"/>
                <a:cs typeface="Times New Roman"/>
              </a:rPr>
              <a:t>h</a:t>
            </a:r>
            <a:r>
              <a:rPr sz="1400" b="1" spc="130" dirty="0">
                <a:latin typeface="Times New Roman"/>
                <a:cs typeface="Times New Roman"/>
              </a:rPr>
              <a:t>no</a:t>
            </a:r>
            <a:r>
              <a:rPr sz="1400" b="1" spc="70" dirty="0">
                <a:latin typeface="Times New Roman"/>
                <a:cs typeface="Times New Roman"/>
              </a:rPr>
              <a:t>l</a:t>
            </a:r>
            <a:r>
              <a:rPr sz="1400" b="1" spc="110" dirty="0">
                <a:latin typeface="Times New Roman"/>
                <a:cs typeface="Times New Roman"/>
              </a:rPr>
              <a:t>og</a:t>
            </a:r>
            <a:r>
              <a:rPr sz="1400" b="1" spc="50" dirty="0">
                <a:latin typeface="Times New Roman"/>
                <a:cs typeface="Times New Roman"/>
              </a:rPr>
              <a:t>i</a:t>
            </a:r>
            <a:r>
              <a:rPr sz="1400" b="1" spc="55" dirty="0">
                <a:latin typeface="Times New Roman"/>
                <a:cs typeface="Times New Roman"/>
              </a:rPr>
              <a:t>c</a:t>
            </a:r>
            <a:r>
              <a:rPr sz="1400" b="1" spc="40" dirty="0">
                <a:latin typeface="Times New Roman"/>
                <a:cs typeface="Times New Roman"/>
              </a:rPr>
              <a:t>a</a:t>
            </a:r>
            <a:r>
              <a:rPr sz="1400" b="1" spc="65" dirty="0">
                <a:latin typeface="Times New Roman"/>
                <a:cs typeface="Times New Roman"/>
              </a:rPr>
              <a:t>l  </a:t>
            </a:r>
            <a:r>
              <a:rPr sz="1400" b="1" spc="70" dirty="0">
                <a:latin typeface="Times New Roman"/>
                <a:cs typeface="Times New Roman"/>
              </a:rPr>
              <a:t>Environment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66188" y="2054351"/>
            <a:ext cx="1694814" cy="346075"/>
          </a:xfrm>
          <a:prstGeom prst="rect">
            <a:avLst/>
          </a:prstGeom>
          <a:solidFill>
            <a:srgbClr val="0E6EC5"/>
          </a:solidFill>
        </p:spPr>
        <p:txBody>
          <a:bodyPr vert="horz" wrap="square" lIns="0" tIns="26670" rIns="0" bIns="0" rtlCol="0">
            <a:spAutoFit/>
          </a:bodyPr>
          <a:lstStyle/>
          <a:p>
            <a:pPr marL="369570">
              <a:lnSpc>
                <a:spcPct val="100000"/>
              </a:lnSpc>
              <a:spcBef>
                <a:spcPts val="210"/>
              </a:spcBef>
            </a:pPr>
            <a:r>
              <a:rPr sz="16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Organism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72283" y="2589276"/>
            <a:ext cx="1755775" cy="2380615"/>
          </a:xfrm>
          <a:prstGeom prst="rect">
            <a:avLst/>
          </a:prstGeom>
          <a:solidFill>
            <a:srgbClr val="CCD4EA">
              <a:alpha val="90194"/>
            </a:srgbClr>
          </a:solidFill>
        </p:spPr>
        <p:txBody>
          <a:bodyPr vert="horz" wrap="square" lIns="0" tIns="78105" rIns="0" bIns="0" rtlCol="0">
            <a:spAutoFit/>
          </a:bodyPr>
          <a:lstStyle/>
          <a:p>
            <a:pPr marL="201930" marR="687070" indent="-114300">
              <a:lnSpc>
                <a:spcPts val="1540"/>
              </a:lnSpc>
              <a:spcBef>
                <a:spcPts val="615"/>
              </a:spcBef>
              <a:buFont typeface="Georgia"/>
              <a:buChar char="•"/>
              <a:tabLst>
                <a:tab pos="202565" algn="l"/>
              </a:tabLst>
            </a:pPr>
            <a:r>
              <a:rPr sz="1400" b="1" spc="60" dirty="0">
                <a:latin typeface="Times New Roman"/>
                <a:cs typeface="Times New Roman"/>
              </a:rPr>
              <a:t>Cognitive  </a:t>
            </a:r>
            <a:r>
              <a:rPr sz="1400" b="1" spc="-40" dirty="0">
                <a:latin typeface="Times New Roman"/>
                <a:cs typeface="Times New Roman"/>
              </a:rPr>
              <a:t>M</a:t>
            </a:r>
            <a:r>
              <a:rPr sz="1400" b="1" spc="110" dirty="0">
                <a:latin typeface="Times New Roman"/>
                <a:cs typeface="Times New Roman"/>
              </a:rPr>
              <a:t>ed</a:t>
            </a:r>
            <a:r>
              <a:rPr sz="1400" b="1" spc="60" dirty="0">
                <a:latin typeface="Times New Roman"/>
                <a:cs typeface="Times New Roman"/>
              </a:rPr>
              <a:t>iat</a:t>
            </a:r>
            <a:r>
              <a:rPr sz="1400" b="1" spc="70" dirty="0">
                <a:latin typeface="Times New Roman"/>
                <a:cs typeface="Times New Roman"/>
              </a:rPr>
              <a:t>ors</a:t>
            </a:r>
            <a:endParaRPr sz="1400">
              <a:latin typeface="Times New Roman"/>
              <a:cs typeface="Times New Roman"/>
            </a:endParaRPr>
          </a:p>
          <a:p>
            <a:pPr marL="201930" marR="281305" indent="-114300">
              <a:lnSpc>
                <a:spcPts val="1540"/>
              </a:lnSpc>
              <a:spcBef>
                <a:spcPts val="254"/>
              </a:spcBef>
              <a:buFont typeface="Georgia"/>
              <a:buChar char="•"/>
              <a:tabLst>
                <a:tab pos="202565" algn="l"/>
              </a:tabLst>
            </a:pPr>
            <a:r>
              <a:rPr sz="1400" b="1" spc="75" dirty="0">
                <a:latin typeface="Times New Roman"/>
                <a:cs typeface="Times New Roman"/>
              </a:rPr>
              <a:t>Physiological  </a:t>
            </a:r>
            <a:r>
              <a:rPr sz="1400" b="1" spc="90" dirty="0">
                <a:latin typeface="Times New Roman"/>
                <a:cs typeface="Times New Roman"/>
              </a:rPr>
              <a:t>being  </a:t>
            </a:r>
            <a:r>
              <a:rPr sz="1400" b="1" spc="-100" dirty="0">
                <a:latin typeface="Times New Roman"/>
                <a:cs typeface="Times New Roman"/>
              </a:rPr>
              <a:t>E</a:t>
            </a:r>
            <a:r>
              <a:rPr sz="1400" b="1" spc="90" dirty="0">
                <a:latin typeface="Times New Roman"/>
                <a:cs typeface="Times New Roman"/>
              </a:rPr>
              <a:t>n</a:t>
            </a:r>
            <a:r>
              <a:rPr sz="1400" b="1" spc="25" dirty="0">
                <a:latin typeface="Times New Roman"/>
                <a:cs typeface="Times New Roman"/>
              </a:rPr>
              <a:t>v</a:t>
            </a:r>
            <a:r>
              <a:rPr sz="1400" b="1" spc="20" dirty="0">
                <a:latin typeface="Times New Roman"/>
                <a:cs typeface="Times New Roman"/>
              </a:rPr>
              <a:t>i</a:t>
            </a:r>
            <a:r>
              <a:rPr sz="1400" b="1" spc="15" dirty="0">
                <a:latin typeface="Times New Roman"/>
                <a:cs typeface="Times New Roman"/>
              </a:rPr>
              <a:t>r</a:t>
            </a:r>
            <a:r>
              <a:rPr sz="1400" b="1" spc="135" dirty="0">
                <a:latin typeface="Times New Roman"/>
                <a:cs typeface="Times New Roman"/>
              </a:rPr>
              <a:t>onm</a:t>
            </a:r>
            <a:r>
              <a:rPr sz="1400" b="1" spc="125" dirty="0">
                <a:latin typeface="Times New Roman"/>
                <a:cs typeface="Times New Roman"/>
              </a:rPr>
              <a:t>en</a:t>
            </a:r>
            <a:r>
              <a:rPr sz="1400" b="1" spc="70" dirty="0">
                <a:latin typeface="Times New Roman"/>
                <a:cs typeface="Times New Roman"/>
              </a:rPr>
              <a:t>t</a:t>
            </a:r>
            <a:r>
              <a:rPr sz="1400" b="1" spc="40" dirty="0">
                <a:latin typeface="Times New Roman"/>
                <a:cs typeface="Times New Roman"/>
              </a:rPr>
              <a:t>a</a:t>
            </a:r>
            <a:r>
              <a:rPr sz="1400" b="1" spc="70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47388" y="2002535"/>
            <a:ext cx="2071370" cy="433070"/>
          </a:xfrm>
          <a:prstGeom prst="rect">
            <a:avLst/>
          </a:prstGeom>
          <a:solidFill>
            <a:srgbClr val="0E6EC5"/>
          </a:solidFill>
        </p:spPr>
        <p:txBody>
          <a:bodyPr vert="horz" wrap="square" lIns="0" tIns="70485" rIns="0" bIns="0" rtlCol="0">
            <a:spAutoFit/>
          </a:bodyPr>
          <a:lstStyle/>
          <a:p>
            <a:pPr marL="605155">
              <a:lnSpc>
                <a:spcPct val="100000"/>
              </a:lnSpc>
              <a:spcBef>
                <a:spcPts val="555"/>
              </a:spcBef>
            </a:pPr>
            <a:r>
              <a:rPr sz="16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Behavior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7115" y="2604516"/>
            <a:ext cx="1958339" cy="2382520"/>
          </a:xfrm>
          <a:prstGeom prst="rect">
            <a:avLst/>
          </a:prstGeom>
          <a:solidFill>
            <a:srgbClr val="CCD4EA">
              <a:alpha val="90194"/>
            </a:srgbClr>
          </a:solidFill>
        </p:spPr>
        <p:txBody>
          <a:bodyPr vert="horz" wrap="square" lIns="0" tIns="79375" rIns="0" bIns="0" rtlCol="0">
            <a:spAutoFit/>
          </a:bodyPr>
          <a:lstStyle/>
          <a:p>
            <a:pPr marL="201295" marR="510540" indent="-114300">
              <a:lnSpc>
                <a:spcPts val="1540"/>
              </a:lnSpc>
              <a:spcBef>
                <a:spcPts val="625"/>
              </a:spcBef>
              <a:buFont typeface="Georgia"/>
              <a:buChar char="•"/>
              <a:tabLst>
                <a:tab pos="201930" algn="l"/>
              </a:tabLst>
            </a:pPr>
            <a:r>
              <a:rPr sz="1400" b="1" spc="50" dirty="0">
                <a:latin typeface="Times New Roman"/>
                <a:cs typeface="Times New Roman"/>
              </a:rPr>
              <a:t>Overt </a:t>
            </a:r>
            <a:r>
              <a:rPr sz="1400" b="1" spc="-150" dirty="0">
                <a:latin typeface="Times New Roman"/>
                <a:cs typeface="Times New Roman"/>
              </a:rPr>
              <a:t>&amp;</a:t>
            </a:r>
            <a:r>
              <a:rPr sz="1400" b="1" spc="-21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Times New Roman"/>
                <a:cs typeface="Times New Roman"/>
              </a:rPr>
              <a:t>Covert  </a:t>
            </a:r>
            <a:r>
              <a:rPr sz="1400" b="1" spc="90" dirty="0">
                <a:latin typeface="Times New Roman"/>
                <a:cs typeface="Times New Roman"/>
              </a:rPr>
              <a:t>responses </a:t>
            </a:r>
            <a:r>
              <a:rPr sz="1400" b="1" spc="-150" dirty="0">
                <a:latin typeface="Times New Roman"/>
                <a:cs typeface="Times New Roman"/>
              </a:rPr>
              <a:t>&amp;  </a:t>
            </a:r>
            <a:r>
              <a:rPr sz="1400" b="1" spc="65" dirty="0">
                <a:latin typeface="Times New Roman"/>
                <a:cs typeface="Times New Roman"/>
              </a:rPr>
              <a:t>Patterns </a:t>
            </a:r>
            <a:r>
              <a:rPr sz="1400" b="1" spc="85" dirty="0">
                <a:latin typeface="Times New Roman"/>
                <a:cs typeface="Times New Roman"/>
              </a:rPr>
              <a:t>of  </a:t>
            </a:r>
            <a:r>
              <a:rPr sz="1400" b="1" spc="55" dirty="0">
                <a:latin typeface="Times New Roman"/>
                <a:cs typeface="Times New Roman"/>
              </a:rPr>
              <a:t>Behavior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05016" y="2058923"/>
            <a:ext cx="1960245" cy="431800"/>
          </a:xfrm>
          <a:prstGeom prst="rect">
            <a:avLst/>
          </a:prstGeom>
          <a:solidFill>
            <a:srgbClr val="0E6EC5"/>
          </a:solidFill>
        </p:spPr>
        <p:txBody>
          <a:bodyPr vert="horz" wrap="square" lIns="0" tIns="69215" rIns="0" bIns="0" rtlCol="0">
            <a:spAutoFit/>
          </a:bodyPr>
          <a:lstStyle/>
          <a:p>
            <a:pPr marL="396875">
              <a:lnSpc>
                <a:spcPct val="100000"/>
              </a:lnSpc>
              <a:spcBef>
                <a:spcPts val="545"/>
              </a:spcBef>
            </a:pPr>
            <a:r>
              <a:rPr sz="1600" spc="-20" dirty="0">
                <a:solidFill>
                  <a:srgbClr val="FFFFFF"/>
                </a:solidFill>
                <a:latin typeface="Georgia"/>
                <a:cs typeface="Georgia"/>
              </a:rPr>
              <a:t>Consequence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39128" y="2657855"/>
            <a:ext cx="1754505" cy="2103120"/>
          </a:xfrm>
          <a:prstGeom prst="rect">
            <a:avLst/>
          </a:prstGeom>
          <a:solidFill>
            <a:srgbClr val="CCD4EA">
              <a:alpha val="90194"/>
            </a:srgbClr>
          </a:solidFill>
        </p:spPr>
        <p:txBody>
          <a:bodyPr vert="horz" wrap="square" lIns="0" tIns="56515" rIns="0" bIns="0" rtlCol="0">
            <a:spAutoFit/>
          </a:bodyPr>
          <a:lstStyle/>
          <a:p>
            <a:pPr marL="201930" indent="-114935">
              <a:lnSpc>
                <a:spcPct val="100000"/>
              </a:lnSpc>
              <a:spcBef>
                <a:spcPts val="445"/>
              </a:spcBef>
              <a:buFont typeface="Georgia"/>
              <a:buChar char="•"/>
              <a:tabLst>
                <a:tab pos="202565" algn="l"/>
              </a:tabLst>
            </a:pPr>
            <a:r>
              <a:rPr sz="1400" b="1" spc="50" dirty="0">
                <a:latin typeface="Times New Roman"/>
                <a:cs typeface="Times New Roman"/>
              </a:rPr>
              <a:t>Overt </a:t>
            </a:r>
            <a:r>
              <a:rPr sz="1400" b="1" spc="-150" dirty="0">
                <a:latin typeface="Times New Roman"/>
                <a:cs typeface="Times New Roman"/>
              </a:rPr>
              <a:t>&amp;</a:t>
            </a:r>
            <a:r>
              <a:rPr sz="1400" b="1" spc="-155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Times New Roman"/>
                <a:cs typeface="Times New Roman"/>
              </a:rPr>
              <a:t>Covert</a:t>
            </a:r>
            <a:endParaRPr sz="1400">
              <a:latin typeface="Times New Roman"/>
              <a:cs typeface="Times New Roman"/>
            </a:endParaRPr>
          </a:p>
          <a:p>
            <a:pPr marL="201930" marR="710565" indent="-114300">
              <a:lnSpc>
                <a:spcPts val="1550"/>
              </a:lnSpc>
              <a:spcBef>
                <a:spcPts val="270"/>
              </a:spcBef>
              <a:buFont typeface="Georgia"/>
              <a:buChar char="•"/>
              <a:tabLst>
                <a:tab pos="202565" algn="l"/>
              </a:tabLst>
            </a:pPr>
            <a:r>
              <a:rPr sz="1400" b="1" spc="70" dirty="0">
                <a:latin typeface="Times New Roman"/>
                <a:cs typeface="Times New Roman"/>
              </a:rPr>
              <a:t>Positive</a:t>
            </a:r>
            <a:r>
              <a:rPr sz="1400" b="1" spc="-145" dirty="0">
                <a:latin typeface="Times New Roman"/>
                <a:cs typeface="Times New Roman"/>
              </a:rPr>
              <a:t> </a:t>
            </a:r>
            <a:r>
              <a:rPr sz="1400" b="1" spc="-150" dirty="0">
                <a:latin typeface="Times New Roman"/>
                <a:cs typeface="Times New Roman"/>
              </a:rPr>
              <a:t>&amp;  </a:t>
            </a:r>
            <a:r>
              <a:rPr sz="1400" b="1" spc="65" dirty="0">
                <a:latin typeface="Times New Roman"/>
                <a:cs typeface="Times New Roman"/>
              </a:rPr>
              <a:t>Negative</a:t>
            </a:r>
            <a:endParaRPr sz="1400">
              <a:latin typeface="Times New Roman"/>
              <a:cs typeface="Times New Roman"/>
            </a:endParaRPr>
          </a:p>
          <a:p>
            <a:pPr marL="201930" marR="295910" indent="-114300">
              <a:lnSpc>
                <a:spcPts val="1540"/>
              </a:lnSpc>
              <a:spcBef>
                <a:spcPts val="244"/>
              </a:spcBef>
              <a:buFont typeface="Georgia"/>
              <a:buChar char="•"/>
              <a:tabLst>
                <a:tab pos="245110" algn="l"/>
              </a:tabLst>
            </a:pPr>
            <a:r>
              <a:rPr dirty="0"/>
              <a:t>	</a:t>
            </a:r>
            <a:r>
              <a:rPr sz="1400" b="1" spc="-100" dirty="0">
                <a:latin typeface="Times New Roman"/>
                <a:cs typeface="Times New Roman"/>
              </a:rPr>
              <a:t>C</a:t>
            </a:r>
            <a:r>
              <a:rPr sz="1400" b="1" spc="130" dirty="0">
                <a:latin typeface="Times New Roman"/>
                <a:cs typeface="Times New Roman"/>
              </a:rPr>
              <a:t>on</a:t>
            </a:r>
            <a:r>
              <a:rPr sz="1400" b="1" spc="85" dirty="0">
                <a:latin typeface="Times New Roman"/>
                <a:cs typeface="Times New Roman"/>
              </a:rPr>
              <a:t>s</a:t>
            </a:r>
            <a:r>
              <a:rPr sz="1400" b="1" spc="105" dirty="0">
                <a:latin typeface="Times New Roman"/>
                <a:cs typeface="Times New Roman"/>
              </a:rPr>
              <a:t>equen</a:t>
            </a:r>
            <a:r>
              <a:rPr sz="1400" b="1" spc="70" dirty="0">
                <a:latin typeface="Times New Roman"/>
                <a:cs typeface="Times New Roman"/>
              </a:rPr>
              <a:t>c</a:t>
            </a:r>
            <a:r>
              <a:rPr sz="1400" b="1" spc="90" dirty="0">
                <a:latin typeface="Times New Roman"/>
                <a:cs typeface="Times New Roman"/>
              </a:rPr>
              <a:t>es  </a:t>
            </a:r>
            <a:r>
              <a:rPr sz="1400" b="1" spc="85" dirty="0">
                <a:latin typeface="Times New Roman"/>
                <a:cs typeface="Times New Roman"/>
              </a:rPr>
              <a:t>and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Dynamics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82827" y="926338"/>
            <a:ext cx="7834630" cy="237363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40005" marR="5080" indent="-27940" algn="just">
              <a:lnSpc>
                <a:spcPct val="98500"/>
              </a:lnSpc>
              <a:spcBef>
                <a:spcPts val="150"/>
              </a:spcBef>
            </a:pPr>
            <a:r>
              <a:rPr sz="2600" b="1" spc="130" dirty="0">
                <a:latin typeface="Times New Roman"/>
                <a:cs typeface="Times New Roman"/>
              </a:rPr>
              <a:t>Organizational </a:t>
            </a:r>
            <a:r>
              <a:rPr sz="2600" b="1" spc="105" dirty="0">
                <a:latin typeface="Times New Roman"/>
                <a:cs typeface="Times New Roman"/>
              </a:rPr>
              <a:t>Behavior </a:t>
            </a:r>
            <a:r>
              <a:rPr sz="2600" b="1" spc="155" dirty="0">
                <a:latin typeface="Times New Roman"/>
                <a:cs typeface="Times New Roman"/>
              </a:rPr>
              <a:t>is </a:t>
            </a:r>
            <a:r>
              <a:rPr sz="2600" b="1" spc="90" dirty="0">
                <a:latin typeface="Times New Roman"/>
                <a:cs typeface="Times New Roman"/>
              </a:rPr>
              <a:t>a </a:t>
            </a:r>
            <a:r>
              <a:rPr sz="2600" b="1" spc="155" dirty="0">
                <a:latin typeface="Times New Roman"/>
                <a:cs typeface="Times New Roman"/>
              </a:rPr>
              <a:t>field of </a:t>
            </a:r>
            <a:r>
              <a:rPr sz="2600" b="1" spc="140" dirty="0">
                <a:latin typeface="Times New Roman"/>
                <a:cs typeface="Times New Roman"/>
              </a:rPr>
              <a:t>study </a:t>
            </a:r>
            <a:r>
              <a:rPr sz="2600" b="1" spc="150" dirty="0">
                <a:latin typeface="Times New Roman"/>
                <a:cs typeface="Times New Roman"/>
              </a:rPr>
              <a:t>that  </a:t>
            </a:r>
            <a:r>
              <a:rPr sz="2600" b="1" spc="140" dirty="0">
                <a:latin typeface="Times New Roman"/>
                <a:cs typeface="Times New Roman"/>
              </a:rPr>
              <a:t>investigates </a:t>
            </a:r>
            <a:r>
              <a:rPr sz="2600" b="1" spc="200" dirty="0">
                <a:latin typeface="Times New Roman"/>
                <a:cs typeface="Times New Roman"/>
              </a:rPr>
              <a:t>the </a:t>
            </a:r>
            <a:r>
              <a:rPr sz="2600" b="1" spc="140" dirty="0">
                <a:latin typeface="Times New Roman"/>
                <a:cs typeface="Times New Roman"/>
              </a:rPr>
              <a:t>impact </a:t>
            </a:r>
            <a:r>
              <a:rPr sz="2600" b="1" spc="150" dirty="0">
                <a:latin typeface="Times New Roman"/>
                <a:cs typeface="Times New Roman"/>
              </a:rPr>
              <a:t>that </a:t>
            </a:r>
            <a:r>
              <a:rPr sz="2600" b="1" spc="130" dirty="0">
                <a:latin typeface="Times New Roman"/>
                <a:cs typeface="Times New Roman"/>
              </a:rPr>
              <a:t>individuals, </a:t>
            </a:r>
            <a:r>
              <a:rPr sz="2600" b="1" spc="120" dirty="0">
                <a:latin typeface="Times New Roman"/>
                <a:cs typeface="Times New Roman"/>
              </a:rPr>
              <a:t>groups,  </a:t>
            </a:r>
            <a:r>
              <a:rPr sz="2600" b="1" spc="160" dirty="0">
                <a:latin typeface="Times New Roman"/>
                <a:cs typeface="Times New Roman"/>
              </a:rPr>
              <a:t>and </a:t>
            </a:r>
            <a:r>
              <a:rPr sz="2600" b="1" spc="114" dirty="0">
                <a:latin typeface="Times New Roman"/>
                <a:cs typeface="Times New Roman"/>
              </a:rPr>
              <a:t>structure </a:t>
            </a:r>
            <a:r>
              <a:rPr sz="2600" b="1" spc="110" dirty="0">
                <a:latin typeface="Times New Roman"/>
                <a:cs typeface="Times New Roman"/>
              </a:rPr>
              <a:t>have </a:t>
            </a:r>
            <a:r>
              <a:rPr sz="2600" b="1" spc="240" dirty="0">
                <a:latin typeface="Times New Roman"/>
                <a:cs typeface="Times New Roman"/>
              </a:rPr>
              <a:t>on </a:t>
            </a:r>
            <a:r>
              <a:rPr sz="2600" b="1" spc="125" dirty="0">
                <a:latin typeface="Times New Roman"/>
                <a:cs typeface="Times New Roman"/>
              </a:rPr>
              <a:t>behavior </a:t>
            </a:r>
            <a:r>
              <a:rPr sz="2600" b="1" spc="155" dirty="0">
                <a:latin typeface="Times New Roman"/>
                <a:cs typeface="Times New Roman"/>
              </a:rPr>
              <a:t>within  </a:t>
            </a:r>
            <a:r>
              <a:rPr sz="2600" b="1" spc="145" dirty="0">
                <a:latin typeface="Times New Roman"/>
                <a:cs typeface="Times New Roman"/>
              </a:rPr>
              <a:t>organizations </a:t>
            </a:r>
            <a:r>
              <a:rPr sz="2600" b="1" spc="90" dirty="0">
                <a:latin typeface="Times New Roman"/>
                <a:cs typeface="Times New Roman"/>
              </a:rPr>
              <a:t>for </a:t>
            </a:r>
            <a:r>
              <a:rPr sz="2600" b="1" spc="195" dirty="0">
                <a:latin typeface="Times New Roman"/>
                <a:cs typeface="Times New Roman"/>
              </a:rPr>
              <a:t>the </a:t>
            </a:r>
            <a:r>
              <a:rPr sz="2600" b="1" spc="155" dirty="0">
                <a:latin typeface="Times New Roman"/>
                <a:cs typeface="Times New Roman"/>
              </a:rPr>
              <a:t>purpose of </a:t>
            </a:r>
            <a:r>
              <a:rPr sz="2600" b="1" spc="120" dirty="0">
                <a:latin typeface="Times New Roman"/>
                <a:cs typeface="Times New Roman"/>
              </a:rPr>
              <a:t>applying </a:t>
            </a:r>
            <a:r>
              <a:rPr sz="2600" b="1" spc="160" dirty="0">
                <a:latin typeface="Times New Roman"/>
                <a:cs typeface="Times New Roman"/>
              </a:rPr>
              <a:t>such  knowledge </a:t>
            </a:r>
            <a:r>
              <a:rPr sz="2600" b="1" spc="105" dirty="0">
                <a:latin typeface="Times New Roman"/>
                <a:cs typeface="Times New Roman"/>
              </a:rPr>
              <a:t>towards </a:t>
            </a:r>
            <a:r>
              <a:rPr sz="2600" b="1" spc="135" dirty="0">
                <a:latin typeface="Times New Roman"/>
                <a:cs typeface="Times New Roman"/>
              </a:rPr>
              <a:t>improving </a:t>
            </a:r>
            <a:r>
              <a:rPr sz="2600" b="1" spc="145" dirty="0">
                <a:latin typeface="Times New Roman"/>
                <a:cs typeface="Times New Roman"/>
              </a:rPr>
              <a:t>an </a:t>
            </a:r>
            <a:r>
              <a:rPr sz="2600" b="1" spc="120" dirty="0">
                <a:latin typeface="Times New Roman"/>
                <a:cs typeface="Times New Roman"/>
              </a:rPr>
              <a:t>organization's  </a:t>
            </a:r>
            <a:r>
              <a:rPr sz="2600" b="1" spc="145" dirty="0">
                <a:latin typeface="Times New Roman"/>
                <a:cs typeface="Times New Roman"/>
              </a:rPr>
              <a:t>effectiveness.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257046"/>
            <a:ext cx="6329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What </a:t>
            </a:r>
            <a:r>
              <a:rPr sz="3600" dirty="0"/>
              <a:t>is </a:t>
            </a:r>
            <a:r>
              <a:rPr sz="3600" spc="-15" dirty="0"/>
              <a:t>Organizational</a:t>
            </a:r>
            <a:r>
              <a:rPr sz="3600" spc="-45" dirty="0"/>
              <a:t> </a:t>
            </a:r>
            <a:r>
              <a:rPr sz="3600" spc="-10" dirty="0"/>
              <a:t>Behavior?</a:t>
            </a:r>
            <a:endParaRPr sz="3600"/>
          </a:p>
        </p:txBody>
      </p:sp>
      <p:sp>
        <p:nvSpPr>
          <p:cNvPr id="9" name="object 9"/>
          <p:cNvSpPr/>
          <p:nvPr/>
        </p:nvSpPr>
        <p:spPr>
          <a:xfrm>
            <a:off x="777240" y="2090039"/>
            <a:ext cx="509625" cy="377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7240" y="3797172"/>
            <a:ext cx="509625" cy="377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240" y="5504383"/>
            <a:ext cx="509625" cy="3779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39164" y="2025523"/>
            <a:ext cx="7265034" cy="386587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19050">
              <a:lnSpc>
                <a:spcPts val="3020"/>
              </a:lnSpc>
              <a:spcBef>
                <a:spcPts val="480"/>
              </a:spcBef>
            </a:pPr>
            <a:r>
              <a:rPr sz="2800" b="1" spc="145" dirty="0">
                <a:latin typeface="Times New Roman"/>
                <a:cs typeface="Times New Roman"/>
              </a:rPr>
              <a:t>Organizations </a:t>
            </a:r>
            <a:r>
              <a:rPr sz="2800" b="1" spc="90" dirty="0">
                <a:latin typeface="Times New Roman"/>
                <a:cs typeface="Times New Roman"/>
              </a:rPr>
              <a:t>are </a:t>
            </a:r>
            <a:r>
              <a:rPr sz="2800" b="1" spc="155" dirty="0">
                <a:latin typeface="Times New Roman"/>
                <a:cs typeface="Times New Roman"/>
              </a:rPr>
              <a:t>social systems.  </a:t>
            </a:r>
            <a:r>
              <a:rPr sz="2800" b="1" spc="140" dirty="0">
                <a:latin typeface="Times New Roman"/>
                <a:cs typeface="Times New Roman"/>
              </a:rPr>
              <a:t>Organization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165" dirty="0">
                <a:latin typeface="Times New Roman"/>
                <a:cs typeface="Times New Roman"/>
              </a:rPr>
              <a:t>is</a:t>
            </a:r>
            <a:r>
              <a:rPr sz="2800" b="1" spc="-160" dirty="0">
                <a:latin typeface="Times New Roman"/>
                <a:cs typeface="Times New Roman"/>
              </a:rPr>
              <a:t> </a:t>
            </a:r>
            <a:r>
              <a:rPr sz="2800" b="1" spc="95" dirty="0">
                <a:latin typeface="Times New Roman"/>
                <a:cs typeface="Times New Roman"/>
              </a:rPr>
              <a:t>a</a:t>
            </a:r>
            <a:r>
              <a:rPr sz="2800" b="1" spc="-150" dirty="0">
                <a:latin typeface="Times New Roman"/>
                <a:cs typeface="Times New Roman"/>
              </a:rPr>
              <a:t> </a:t>
            </a:r>
            <a:r>
              <a:rPr sz="2800" b="1" spc="180" dirty="0">
                <a:latin typeface="Times New Roman"/>
                <a:cs typeface="Times New Roman"/>
              </a:rPr>
              <a:t>combination</a:t>
            </a:r>
            <a:r>
              <a:rPr sz="2800" b="1" spc="-114" dirty="0">
                <a:latin typeface="Times New Roman"/>
                <a:cs typeface="Times New Roman"/>
              </a:rPr>
              <a:t> </a:t>
            </a:r>
            <a:r>
              <a:rPr sz="2800" b="1" spc="165" dirty="0">
                <a:latin typeface="Times New Roman"/>
                <a:cs typeface="Times New Roman"/>
              </a:rPr>
              <a:t>of</a:t>
            </a:r>
            <a:r>
              <a:rPr sz="2800" b="1" spc="35" dirty="0">
                <a:latin typeface="Times New Roman"/>
                <a:cs typeface="Times New Roman"/>
              </a:rPr>
              <a:t> </a:t>
            </a:r>
            <a:r>
              <a:rPr sz="2800" b="1" spc="165" dirty="0">
                <a:latin typeface="Times New Roman"/>
                <a:cs typeface="Times New Roman"/>
              </a:rPr>
              <a:t>humanity  and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145" dirty="0">
                <a:latin typeface="Times New Roman"/>
                <a:cs typeface="Times New Roman"/>
              </a:rPr>
              <a:t>technology.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 marR="5080">
              <a:lnSpc>
                <a:spcPts val="3020"/>
              </a:lnSpc>
            </a:pPr>
            <a:r>
              <a:rPr sz="2800" b="1" spc="55" dirty="0">
                <a:latin typeface="Times New Roman"/>
                <a:cs typeface="Times New Roman"/>
              </a:rPr>
              <a:t>OB </a:t>
            </a:r>
            <a:r>
              <a:rPr sz="2800" b="1" spc="165" dirty="0">
                <a:latin typeface="Times New Roman"/>
                <a:cs typeface="Times New Roman"/>
              </a:rPr>
              <a:t>is </a:t>
            </a:r>
            <a:r>
              <a:rPr sz="2800" b="1" spc="204" dirty="0">
                <a:latin typeface="Times New Roman"/>
                <a:cs typeface="Times New Roman"/>
              </a:rPr>
              <a:t>the </a:t>
            </a:r>
            <a:r>
              <a:rPr sz="2800" b="1" spc="140" dirty="0">
                <a:latin typeface="Times New Roman"/>
                <a:cs typeface="Times New Roman"/>
              </a:rPr>
              <a:t>study </a:t>
            </a:r>
            <a:r>
              <a:rPr sz="2800" b="1" spc="165" dirty="0">
                <a:latin typeface="Times New Roman"/>
                <a:cs typeface="Times New Roman"/>
              </a:rPr>
              <a:t>and </a:t>
            </a:r>
            <a:r>
              <a:rPr sz="2800" b="1" spc="150" dirty="0">
                <a:latin typeface="Times New Roman"/>
                <a:cs typeface="Times New Roman"/>
              </a:rPr>
              <a:t>application </a:t>
            </a:r>
            <a:r>
              <a:rPr sz="2800" b="1" spc="165" dirty="0">
                <a:latin typeface="Times New Roman"/>
                <a:cs typeface="Times New Roman"/>
              </a:rPr>
              <a:t>of  knowledge</a:t>
            </a:r>
            <a:r>
              <a:rPr sz="2800" b="1" spc="-135" dirty="0">
                <a:latin typeface="Times New Roman"/>
                <a:cs typeface="Times New Roman"/>
              </a:rPr>
              <a:t> </a:t>
            </a:r>
            <a:r>
              <a:rPr sz="2800" b="1" spc="170" dirty="0">
                <a:latin typeface="Times New Roman"/>
                <a:cs typeface="Times New Roman"/>
              </a:rPr>
              <a:t>about</a:t>
            </a:r>
            <a:r>
              <a:rPr sz="2800" b="1" spc="-110" dirty="0">
                <a:latin typeface="Times New Roman"/>
                <a:cs typeface="Times New Roman"/>
              </a:rPr>
              <a:t> </a:t>
            </a:r>
            <a:r>
              <a:rPr sz="2800" b="1" spc="175" dirty="0">
                <a:latin typeface="Times New Roman"/>
                <a:cs typeface="Times New Roman"/>
              </a:rPr>
              <a:t>how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200" dirty="0">
                <a:latin typeface="Times New Roman"/>
                <a:cs typeface="Times New Roman"/>
              </a:rPr>
              <a:t>people</a:t>
            </a:r>
            <a:r>
              <a:rPr sz="2800" b="1" spc="-145" dirty="0">
                <a:latin typeface="Times New Roman"/>
                <a:cs typeface="Times New Roman"/>
              </a:rPr>
              <a:t> </a:t>
            </a:r>
            <a:r>
              <a:rPr sz="2800" b="1" spc="120" dirty="0">
                <a:latin typeface="Times New Roman"/>
                <a:cs typeface="Times New Roman"/>
              </a:rPr>
              <a:t>act</a:t>
            </a:r>
            <a:r>
              <a:rPr sz="2800" b="1" spc="-145" dirty="0">
                <a:latin typeface="Times New Roman"/>
                <a:cs typeface="Times New Roman"/>
              </a:rPr>
              <a:t> </a:t>
            </a:r>
            <a:r>
              <a:rPr sz="2800" b="1" spc="165" dirty="0">
                <a:latin typeface="Times New Roman"/>
                <a:cs typeface="Times New Roman"/>
              </a:rPr>
              <a:t>within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204" dirty="0">
                <a:latin typeface="Times New Roman"/>
                <a:cs typeface="Times New Roman"/>
              </a:rPr>
              <a:t>the  </a:t>
            </a:r>
            <a:r>
              <a:rPr sz="2800" b="1" spc="145" dirty="0">
                <a:latin typeface="Times New Roman"/>
                <a:cs typeface="Times New Roman"/>
              </a:rPr>
              <a:t>organization.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40" dirty="0">
                <a:latin typeface="Times New Roman"/>
                <a:cs typeface="Times New Roman"/>
              </a:rPr>
              <a:t>It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165" dirty="0">
                <a:latin typeface="Times New Roman"/>
                <a:cs typeface="Times New Roman"/>
              </a:rPr>
              <a:t>is</a:t>
            </a:r>
            <a:r>
              <a:rPr sz="2800" b="1" spc="-150" dirty="0">
                <a:latin typeface="Times New Roman"/>
                <a:cs typeface="Times New Roman"/>
              </a:rPr>
              <a:t> </a:t>
            </a:r>
            <a:r>
              <a:rPr sz="2800" b="1" spc="95" dirty="0">
                <a:latin typeface="Times New Roman"/>
                <a:cs typeface="Times New Roman"/>
              </a:rPr>
              <a:t>a</a:t>
            </a:r>
            <a:r>
              <a:rPr sz="2800" b="1" spc="-105" dirty="0">
                <a:latin typeface="Times New Roman"/>
                <a:cs typeface="Times New Roman"/>
              </a:rPr>
              <a:t> </a:t>
            </a:r>
            <a:r>
              <a:rPr sz="2800" b="1" spc="200" dirty="0">
                <a:latin typeface="Times New Roman"/>
                <a:cs typeface="Times New Roman"/>
              </a:rPr>
              <a:t>human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195" dirty="0">
                <a:latin typeface="Times New Roman"/>
                <a:cs typeface="Times New Roman"/>
              </a:rPr>
              <a:t>tool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for</a:t>
            </a:r>
            <a:r>
              <a:rPr sz="2800" b="1" spc="-125" dirty="0">
                <a:latin typeface="Times New Roman"/>
                <a:cs typeface="Times New Roman"/>
              </a:rPr>
              <a:t> </a:t>
            </a:r>
            <a:r>
              <a:rPr sz="2800" b="1" spc="200" dirty="0">
                <a:latin typeface="Times New Roman"/>
                <a:cs typeface="Times New Roman"/>
              </a:rPr>
              <a:t>human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185" dirty="0">
                <a:latin typeface="Times New Roman"/>
                <a:cs typeface="Times New Roman"/>
              </a:rPr>
              <a:t>benefit</a:t>
            </a:r>
            <a:r>
              <a:rPr sz="2800" b="1" spc="-110" dirty="0">
                <a:latin typeface="Times New Roman"/>
                <a:cs typeface="Times New Roman"/>
              </a:rPr>
              <a:t> </a:t>
            </a:r>
            <a:r>
              <a:rPr sz="2800" b="1" spc="1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604850"/>
            <a:ext cx="188785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spc="-20" dirty="0">
                <a:latin typeface="Carlito"/>
                <a:cs typeface="Carlito"/>
              </a:rPr>
              <a:t>Contd..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7240" y="3223844"/>
            <a:ext cx="509625" cy="3782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4540" y="2220594"/>
            <a:ext cx="6312535" cy="39516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300" marR="89535" indent="-15240">
              <a:lnSpc>
                <a:spcPct val="100000"/>
              </a:lnSpc>
              <a:spcBef>
                <a:spcPts val="95"/>
              </a:spcBef>
            </a:pPr>
            <a:r>
              <a:rPr sz="2800" b="1" spc="-155" dirty="0">
                <a:latin typeface="Times New Roman"/>
                <a:cs typeface="Times New Roman"/>
              </a:rPr>
              <a:t>A</a:t>
            </a:r>
            <a:r>
              <a:rPr sz="2800" b="1" spc="-135" dirty="0">
                <a:latin typeface="Times New Roman"/>
                <a:cs typeface="Times New Roman"/>
              </a:rPr>
              <a:t> </a:t>
            </a:r>
            <a:r>
              <a:rPr sz="2800" b="1" spc="175" dirty="0">
                <a:latin typeface="Times New Roman"/>
                <a:cs typeface="Times New Roman"/>
              </a:rPr>
              <a:t>complex</a:t>
            </a:r>
            <a:r>
              <a:rPr sz="2800" b="1" spc="-105" dirty="0">
                <a:latin typeface="Times New Roman"/>
                <a:cs typeface="Times New Roman"/>
              </a:rPr>
              <a:t> </a:t>
            </a:r>
            <a:r>
              <a:rPr sz="2800" b="1" spc="200" dirty="0">
                <a:latin typeface="Times New Roman"/>
                <a:cs typeface="Times New Roman"/>
              </a:rPr>
              <a:t>set</a:t>
            </a:r>
            <a:r>
              <a:rPr sz="2800" b="1" spc="-180" dirty="0">
                <a:latin typeface="Times New Roman"/>
                <a:cs typeface="Times New Roman"/>
              </a:rPr>
              <a:t> </a:t>
            </a:r>
            <a:r>
              <a:rPr sz="2800" b="1" spc="165" dirty="0">
                <a:latin typeface="Times New Roman"/>
                <a:cs typeface="Times New Roman"/>
              </a:rPr>
              <a:t>of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spc="114" dirty="0">
                <a:latin typeface="Times New Roman"/>
                <a:cs typeface="Times New Roman"/>
              </a:rPr>
              <a:t>forces</a:t>
            </a:r>
            <a:r>
              <a:rPr sz="2800" b="1" spc="-130" dirty="0">
                <a:latin typeface="Times New Roman"/>
                <a:cs typeface="Times New Roman"/>
              </a:rPr>
              <a:t> </a:t>
            </a:r>
            <a:r>
              <a:rPr sz="2800" b="1" spc="125" dirty="0">
                <a:latin typeface="Times New Roman"/>
                <a:cs typeface="Times New Roman"/>
              </a:rPr>
              <a:t>affects</a:t>
            </a:r>
            <a:r>
              <a:rPr sz="2800" b="1" spc="-105" dirty="0">
                <a:latin typeface="Times New Roman"/>
                <a:cs typeface="Times New Roman"/>
              </a:rPr>
              <a:t> </a:t>
            </a:r>
            <a:r>
              <a:rPr sz="2800" b="1" spc="210" dirty="0">
                <a:latin typeface="Times New Roman"/>
                <a:cs typeface="Times New Roman"/>
              </a:rPr>
              <a:t>the  </a:t>
            </a:r>
            <a:r>
              <a:rPr sz="2800" b="1" spc="140" dirty="0">
                <a:latin typeface="Times New Roman"/>
                <a:cs typeface="Times New Roman"/>
              </a:rPr>
              <a:t>nature</a:t>
            </a:r>
            <a:r>
              <a:rPr sz="2800" b="1" spc="-170" dirty="0">
                <a:latin typeface="Times New Roman"/>
                <a:cs typeface="Times New Roman"/>
              </a:rPr>
              <a:t> </a:t>
            </a:r>
            <a:r>
              <a:rPr sz="2800" b="1" spc="165" dirty="0">
                <a:latin typeface="Times New Roman"/>
                <a:cs typeface="Times New Roman"/>
              </a:rPr>
              <a:t>of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155" dirty="0">
                <a:latin typeface="Times New Roman"/>
                <a:cs typeface="Times New Roman"/>
              </a:rPr>
              <a:t>organizations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70" dirty="0">
                <a:latin typeface="Times New Roman"/>
                <a:cs typeface="Times New Roman"/>
              </a:rPr>
              <a:t>today.</a:t>
            </a:r>
            <a:endParaRPr sz="28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670"/>
              </a:spcBef>
            </a:pPr>
            <a:r>
              <a:rPr sz="2800" b="1" spc="40" dirty="0">
                <a:latin typeface="Times New Roman"/>
                <a:cs typeface="Times New Roman"/>
              </a:rPr>
              <a:t>It</a:t>
            </a:r>
            <a:r>
              <a:rPr sz="2800" b="1" spc="-155" dirty="0">
                <a:latin typeface="Times New Roman"/>
                <a:cs typeface="Times New Roman"/>
              </a:rPr>
              <a:t> </a:t>
            </a:r>
            <a:r>
              <a:rPr sz="2800" b="1" spc="140" dirty="0">
                <a:latin typeface="Times New Roman"/>
                <a:cs typeface="Times New Roman"/>
              </a:rPr>
              <a:t>can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200" dirty="0">
                <a:latin typeface="Times New Roman"/>
                <a:cs typeface="Times New Roman"/>
              </a:rPr>
              <a:t>be</a:t>
            </a:r>
            <a:r>
              <a:rPr sz="2800" b="1" spc="-170" dirty="0">
                <a:latin typeface="Times New Roman"/>
                <a:cs typeface="Times New Roman"/>
              </a:rPr>
              <a:t> </a:t>
            </a:r>
            <a:r>
              <a:rPr sz="2800" b="1" spc="150" dirty="0">
                <a:latin typeface="Times New Roman"/>
                <a:cs typeface="Times New Roman"/>
              </a:rPr>
              <a:t>classified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190" dirty="0">
                <a:latin typeface="Times New Roman"/>
                <a:cs typeface="Times New Roman"/>
              </a:rPr>
              <a:t>into</a:t>
            </a:r>
            <a:r>
              <a:rPr sz="2800" b="1" spc="-114" dirty="0">
                <a:latin typeface="Times New Roman"/>
                <a:cs typeface="Times New Roman"/>
              </a:rPr>
              <a:t> </a:t>
            </a:r>
            <a:r>
              <a:rPr sz="2800" b="1" spc="110" dirty="0">
                <a:latin typeface="Times New Roman"/>
                <a:cs typeface="Times New Roman"/>
              </a:rPr>
              <a:t>four</a:t>
            </a:r>
            <a:r>
              <a:rPr sz="2800" b="1" spc="-175" dirty="0">
                <a:latin typeface="Times New Roman"/>
                <a:cs typeface="Times New Roman"/>
              </a:rPr>
              <a:t> </a:t>
            </a:r>
            <a:r>
              <a:rPr sz="2800" b="1" spc="70" dirty="0">
                <a:latin typeface="Times New Roman"/>
                <a:cs typeface="Times New Roman"/>
              </a:rPr>
              <a:t>areas: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622300" indent="-610235">
              <a:lnSpc>
                <a:spcPct val="100000"/>
              </a:lnSpc>
              <a:buClr>
                <a:srgbClr val="0AD0D9"/>
              </a:buClr>
              <a:buSzPct val="94642"/>
              <a:buAutoNum type="arabicPeriod"/>
              <a:tabLst>
                <a:tab pos="622300" algn="l"/>
                <a:tab pos="622935" algn="l"/>
              </a:tabLst>
            </a:pPr>
            <a:r>
              <a:rPr sz="2800" b="1" spc="175" dirty="0">
                <a:latin typeface="Times New Roman"/>
                <a:cs typeface="Times New Roman"/>
              </a:rPr>
              <a:t>People</a:t>
            </a:r>
            <a:endParaRPr sz="2800">
              <a:latin typeface="Times New Roman"/>
              <a:cs typeface="Times New Roman"/>
            </a:endParaRPr>
          </a:p>
          <a:p>
            <a:pPr marL="622300" indent="-610235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4642"/>
              <a:buAutoNum type="arabicPeriod"/>
              <a:tabLst>
                <a:tab pos="622300" algn="l"/>
                <a:tab pos="622935" algn="l"/>
              </a:tabLst>
            </a:pPr>
            <a:r>
              <a:rPr sz="2800" b="1" spc="95" dirty="0">
                <a:latin typeface="Times New Roman"/>
                <a:cs typeface="Times New Roman"/>
              </a:rPr>
              <a:t>Structure</a:t>
            </a:r>
            <a:endParaRPr sz="2800">
              <a:latin typeface="Times New Roman"/>
              <a:cs typeface="Times New Roman"/>
            </a:endParaRPr>
          </a:p>
          <a:p>
            <a:pPr marL="622300" indent="-610235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AutoNum type="arabicPeriod"/>
              <a:tabLst>
                <a:tab pos="622300" algn="l"/>
                <a:tab pos="622935" algn="l"/>
              </a:tabLst>
            </a:pPr>
            <a:r>
              <a:rPr sz="2800" b="1" spc="130" dirty="0">
                <a:latin typeface="Times New Roman"/>
                <a:cs typeface="Times New Roman"/>
              </a:rPr>
              <a:t>Technology</a:t>
            </a:r>
            <a:endParaRPr sz="2800">
              <a:latin typeface="Times New Roman"/>
              <a:cs typeface="Times New Roman"/>
            </a:endParaRPr>
          </a:p>
          <a:p>
            <a:pPr marL="622300" indent="-610235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AutoNum type="arabicPeriod"/>
              <a:tabLst>
                <a:tab pos="622300" algn="l"/>
                <a:tab pos="622935" algn="l"/>
              </a:tabLst>
            </a:pPr>
            <a:r>
              <a:rPr sz="2800" b="1" spc="135" dirty="0">
                <a:latin typeface="Times New Roman"/>
                <a:cs typeface="Times New Roman"/>
              </a:rPr>
              <a:t>Environment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188785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spc="-20" dirty="0">
                <a:latin typeface="Carlito"/>
                <a:cs typeface="Carlito"/>
              </a:rPr>
              <a:t>Contd..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2484754"/>
            <a:ext cx="469391" cy="350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0259" y="2423287"/>
            <a:ext cx="7674609" cy="2404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613535" algn="l"/>
              </a:tabLst>
            </a:pPr>
            <a:r>
              <a:rPr sz="2600" b="1" spc="155" dirty="0">
                <a:latin typeface="Times New Roman"/>
                <a:cs typeface="Times New Roman"/>
              </a:rPr>
              <a:t>When</a:t>
            </a:r>
            <a:r>
              <a:rPr sz="2600" b="1" spc="-105" dirty="0">
                <a:latin typeface="Times New Roman"/>
                <a:cs typeface="Times New Roman"/>
              </a:rPr>
              <a:t> </a:t>
            </a:r>
            <a:r>
              <a:rPr sz="2600" b="1" u="heavy" spc="1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people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spc="135" dirty="0">
                <a:latin typeface="Times New Roman"/>
                <a:cs typeface="Times New Roman"/>
              </a:rPr>
              <a:t>join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spc="200" dirty="0">
                <a:latin typeface="Times New Roman"/>
                <a:cs typeface="Times New Roman"/>
              </a:rPr>
              <a:t>the</a:t>
            </a:r>
            <a:r>
              <a:rPr sz="2600" b="1" spc="-140" dirty="0">
                <a:latin typeface="Times New Roman"/>
                <a:cs typeface="Times New Roman"/>
              </a:rPr>
              <a:t> </a:t>
            </a:r>
            <a:r>
              <a:rPr sz="2600" b="1" spc="145" dirty="0">
                <a:latin typeface="Times New Roman"/>
                <a:cs typeface="Times New Roman"/>
              </a:rPr>
              <a:t>organization</a:t>
            </a:r>
            <a:r>
              <a:rPr sz="2600" b="1" spc="-110" dirty="0">
                <a:latin typeface="Times New Roman"/>
                <a:cs typeface="Times New Roman"/>
              </a:rPr>
              <a:t> </a:t>
            </a:r>
            <a:r>
              <a:rPr sz="2600" b="1" spc="185" dirty="0">
                <a:latin typeface="Times New Roman"/>
                <a:cs typeface="Times New Roman"/>
              </a:rPr>
              <a:t>to</a:t>
            </a:r>
            <a:r>
              <a:rPr sz="2600" b="1" spc="-150" dirty="0">
                <a:latin typeface="Times New Roman"/>
                <a:cs typeface="Times New Roman"/>
              </a:rPr>
              <a:t> </a:t>
            </a:r>
            <a:r>
              <a:rPr sz="2600" b="1" spc="150" dirty="0">
                <a:latin typeface="Times New Roman"/>
                <a:cs typeface="Times New Roman"/>
              </a:rPr>
              <a:t>accomplish  </a:t>
            </a:r>
            <a:r>
              <a:rPr sz="2600" b="1" spc="200" dirty="0">
                <a:latin typeface="Times New Roman"/>
                <a:cs typeface="Times New Roman"/>
              </a:rPr>
              <a:t>the </a:t>
            </a:r>
            <a:r>
              <a:rPr sz="2600" b="1" spc="170" dirty="0">
                <a:latin typeface="Times New Roman"/>
                <a:cs typeface="Times New Roman"/>
              </a:rPr>
              <a:t>goals/ </a:t>
            </a:r>
            <a:r>
              <a:rPr sz="2600" b="1" spc="130" dirty="0">
                <a:latin typeface="Times New Roman"/>
                <a:cs typeface="Times New Roman"/>
              </a:rPr>
              <a:t>objectives, </a:t>
            </a:r>
            <a:r>
              <a:rPr sz="2600" b="1" spc="235" dirty="0">
                <a:latin typeface="Times New Roman"/>
                <a:cs typeface="Times New Roman"/>
              </a:rPr>
              <a:t>some </a:t>
            </a:r>
            <a:r>
              <a:rPr sz="2600" b="1" spc="160" dirty="0">
                <a:latin typeface="Times New Roman"/>
                <a:cs typeface="Times New Roman"/>
              </a:rPr>
              <a:t>kind </a:t>
            </a:r>
            <a:r>
              <a:rPr sz="2600" b="1" spc="155" dirty="0">
                <a:latin typeface="Times New Roman"/>
                <a:cs typeface="Times New Roman"/>
              </a:rPr>
              <a:t>of </a:t>
            </a:r>
            <a:r>
              <a:rPr sz="2600" b="1" u="heavy" spc="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structure</a:t>
            </a:r>
            <a:r>
              <a:rPr sz="2600" b="1" spc="120" dirty="0">
                <a:latin typeface="Times New Roman"/>
                <a:cs typeface="Times New Roman"/>
              </a:rPr>
              <a:t> </a:t>
            </a:r>
            <a:r>
              <a:rPr sz="2600" b="1" spc="155" dirty="0">
                <a:latin typeface="Times New Roman"/>
                <a:cs typeface="Times New Roman"/>
              </a:rPr>
              <a:t>is  </a:t>
            </a:r>
            <a:r>
              <a:rPr sz="2600" b="1" spc="120" dirty="0">
                <a:latin typeface="Times New Roman"/>
                <a:cs typeface="Times New Roman"/>
              </a:rPr>
              <a:t>required.	</a:t>
            </a:r>
            <a:r>
              <a:rPr sz="2600" b="1" spc="90" dirty="0">
                <a:latin typeface="Times New Roman"/>
                <a:cs typeface="Times New Roman"/>
              </a:rPr>
              <a:t>They </a:t>
            </a:r>
            <a:r>
              <a:rPr sz="2600" b="1" spc="200" dirty="0">
                <a:latin typeface="Times New Roman"/>
                <a:cs typeface="Times New Roman"/>
              </a:rPr>
              <a:t>use </a:t>
            </a:r>
            <a:r>
              <a:rPr sz="2600" b="1" spc="114" dirty="0">
                <a:latin typeface="Times New Roman"/>
                <a:cs typeface="Times New Roman"/>
              </a:rPr>
              <a:t>machinery, </a:t>
            </a:r>
            <a:r>
              <a:rPr sz="2600" b="1" spc="140" dirty="0">
                <a:latin typeface="Times New Roman"/>
                <a:cs typeface="Times New Roman"/>
              </a:rPr>
              <a:t>gadgets </a:t>
            </a:r>
            <a:r>
              <a:rPr sz="2600" b="1" spc="-275" dirty="0">
                <a:latin typeface="Times New Roman"/>
                <a:cs typeface="Times New Roman"/>
              </a:rPr>
              <a:t>&amp;  </a:t>
            </a:r>
            <a:r>
              <a:rPr sz="2600" b="1" u="heavy" spc="1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technology</a:t>
            </a:r>
            <a:r>
              <a:rPr sz="2600" b="1" spc="-120" dirty="0">
                <a:latin typeface="Times New Roman"/>
                <a:cs typeface="Times New Roman"/>
              </a:rPr>
              <a:t> </a:t>
            </a:r>
            <a:r>
              <a:rPr sz="2600" b="1" spc="185" dirty="0">
                <a:latin typeface="Times New Roman"/>
                <a:cs typeface="Times New Roman"/>
              </a:rPr>
              <a:t>to</a:t>
            </a:r>
            <a:r>
              <a:rPr sz="2600" b="1" spc="-160" dirty="0">
                <a:latin typeface="Times New Roman"/>
                <a:cs typeface="Times New Roman"/>
              </a:rPr>
              <a:t> </a:t>
            </a:r>
            <a:r>
              <a:rPr sz="2600" b="1" spc="145" dirty="0">
                <a:latin typeface="Times New Roman"/>
                <a:cs typeface="Times New Roman"/>
              </a:rPr>
              <a:t>achieve</a:t>
            </a:r>
            <a:r>
              <a:rPr sz="2600" b="1" spc="-114" dirty="0">
                <a:latin typeface="Times New Roman"/>
                <a:cs typeface="Times New Roman"/>
              </a:rPr>
              <a:t> </a:t>
            </a:r>
            <a:r>
              <a:rPr sz="2600" b="1" spc="200" dirty="0">
                <a:latin typeface="Times New Roman"/>
                <a:cs typeface="Times New Roman"/>
              </a:rPr>
              <a:t>the</a:t>
            </a:r>
            <a:r>
              <a:rPr sz="2600" b="1" spc="-140" dirty="0">
                <a:latin typeface="Times New Roman"/>
                <a:cs typeface="Times New Roman"/>
              </a:rPr>
              <a:t> </a:t>
            </a:r>
            <a:r>
              <a:rPr sz="2600" b="1" spc="140" dirty="0">
                <a:latin typeface="Times New Roman"/>
                <a:cs typeface="Times New Roman"/>
              </a:rPr>
              <a:t>organizational</a:t>
            </a:r>
            <a:r>
              <a:rPr sz="2600" b="1" spc="-130" dirty="0">
                <a:latin typeface="Times New Roman"/>
                <a:cs typeface="Times New Roman"/>
              </a:rPr>
              <a:t> </a:t>
            </a:r>
            <a:r>
              <a:rPr sz="2600" b="1" spc="125" dirty="0">
                <a:latin typeface="Times New Roman"/>
                <a:cs typeface="Times New Roman"/>
              </a:rPr>
              <a:t>goals.</a:t>
            </a:r>
            <a:endParaRPr sz="2600">
              <a:latin typeface="Times New Roman"/>
              <a:cs typeface="Times New Roman"/>
            </a:endParaRPr>
          </a:p>
          <a:p>
            <a:pPr marL="12700" marR="143510">
              <a:lnSpc>
                <a:spcPct val="100000"/>
              </a:lnSpc>
            </a:pPr>
            <a:r>
              <a:rPr sz="2600" b="1" dirty="0">
                <a:latin typeface="Times New Roman"/>
                <a:cs typeface="Times New Roman"/>
              </a:rPr>
              <a:t>At</a:t>
            </a:r>
            <a:r>
              <a:rPr sz="2600" b="1" spc="-125" dirty="0">
                <a:latin typeface="Times New Roman"/>
                <a:cs typeface="Times New Roman"/>
              </a:rPr>
              <a:t> </a:t>
            </a:r>
            <a:r>
              <a:rPr sz="2600" b="1" spc="200" dirty="0">
                <a:latin typeface="Times New Roman"/>
                <a:cs typeface="Times New Roman"/>
              </a:rPr>
              <a:t>the</a:t>
            </a:r>
            <a:r>
              <a:rPr sz="2600" b="1" spc="-145" dirty="0">
                <a:latin typeface="Times New Roman"/>
                <a:cs typeface="Times New Roman"/>
              </a:rPr>
              <a:t> </a:t>
            </a:r>
            <a:r>
              <a:rPr sz="2600" b="1" spc="195" dirty="0">
                <a:latin typeface="Times New Roman"/>
                <a:cs typeface="Times New Roman"/>
              </a:rPr>
              <a:t>same</a:t>
            </a:r>
            <a:r>
              <a:rPr sz="2600" b="1" spc="-125" dirty="0">
                <a:latin typeface="Times New Roman"/>
                <a:cs typeface="Times New Roman"/>
              </a:rPr>
              <a:t> </a:t>
            </a:r>
            <a:r>
              <a:rPr sz="2600" b="1" spc="200" dirty="0">
                <a:latin typeface="Times New Roman"/>
                <a:cs typeface="Times New Roman"/>
              </a:rPr>
              <a:t>time</a:t>
            </a:r>
            <a:r>
              <a:rPr sz="2600" b="1" spc="-120" dirty="0">
                <a:latin typeface="Times New Roman"/>
                <a:cs typeface="Times New Roman"/>
              </a:rPr>
              <a:t> </a:t>
            </a:r>
            <a:r>
              <a:rPr sz="2600" b="1" spc="160" dirty="0">
                <a:latin typeface="Times New Roman"/>
                <a:cs typeface="Times New Roman"/>
              </a:rPr>
              <a:t>they</a:t>
            </a:r>
            <a:r>
              <a:rPr sz="2600" b="1" spc="-145" dirty="0">
                <a:latin typeface="Times New Roman"/>
                <a:cs typeface="Times New Roman"/>
              </a:rPr>
              <a:t> </a:t>
            </a:r>
            <a:r>
              <a:rPr sz="2600" b="1" spc="90" dirty="0">
                <a:latin typeface="Times New Roman"/>
                <a:cs typeface="Times New Roman"/>
              </a:rPr>
              <a:t>are</a:t>
            </a:r>
            <a:r>
              <a:rPr sz="2600" b="1" spc="-95" dirty="0">
                <a:latin typeface="Times New Roman"/>
                <a:cs typeface="Times New Roman"/>
              </a:rPr>
              <a:t> </a:t>
            </a:r>
            <a:r>
              <a:rPr sz="2600" b="1" spc="185" dirty="0">
                <a:latin typeface="Times New Roman"/>
                <a:cs typeface="Times New Roman"/>
              </a:rPr>
              <a:t>influenced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70" dirty="0">
                <a:latin typeface="Times New Roman"/>
                <a:cs typeface="Times New Roman"/>
              </a:rPr>
              <a:t>by</a:t>
            </a:r>
            <a:r>
              <a:rPr sz="2600" b="1" spc="-145" dirty="0">
                <a:latin typeface="Times New Roman"/>
                <a:cs typeface="Times New Roman"/>
              </a:rPr>
              <a:t> </a:t>
            </a:r>
            <a:r>
              <a:rPr sz="2600" b="1" spc="140" dirty="0">
                <a:latin typeface="Times New Roman"/>
                <a:cs typeface="Times New Roman"/>
              </a:rPr>
              <a:t>external  </a:t>
            </a:r>
            <a:r>
              <a:rPr sz="2600" b="1" u="heavy" spc="1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environment.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48640" y="1936953"/>
            <a:ext cx="469391" cy="350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640" y="3041014"/>
            <a:ext cx="469391" cy="350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4778705"/>
            <a:ext cx="469391" cy="350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0259" y="1875485"/>
            <a:ext cx="7804150" cy="429196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10795" algn="just">
              <a:lnSpc>
                <a:spcPts val="2500"/>
              </a:lnSpc>
              <a:spcBef>
                <a:spcPts val="705"/>
              </a:spcBef>
            </a:pPr>
            <a:r>
              <a:rPr sz="2600" spc="-15" dirty="0">
                <a:latin typeface="Georgia"/>
                <a:cs typeface="Georgia"/>
              </a:rPr>
              <a:t>Organizations </a:t>
            </a:r>
            <a:r>
              <a:rPr sz="2600" spc="-60" dirty="0">
                <a:latin typeface="Georgia"/>
                <a:cs typeface="Georgia"/>
              </a:rPr>
              <a:t>are </a:t>
            </a:r>
            <a:r>
              <a:rPr sz="2600" spc="-20" dirty="0">
                <a:latin typeface="Georgia"/>
                <a:cs typeface="Georgia"/>
              </a:rPr>
              <a:t>defined </a:t>
            </a:r>
            <a:r>
              <a:rPr sz="2600" spc="-70" dirty="0">
                <a:latin typeface="Georgia"/>
                <a:cs typeface="Georgia"/>
              </a:rPr>
              <a:t>as </a:t>
            </a:r>
            <a:r>
              <a:rPr sz="2600" spc="-25" dirty="0">
                <a:latin typeface="Georgia"/>
                <a:cs typeface="Georgia"/>
              </a:rPr>
              <a:t>social </a:t>
            </a:r>
            <a:r>
              <a:rPr sz="2600" spc="-45" dirty="0">
                <a:latin typeface="Georgia"/>
                <a:cs typeface="Georgia"/>
              </a:rPr>
              <a:t>arrangements,  </a:t>
            </a:r>
            <a:r>
              <a:rPr sz="2600" spc="-20" dirty="0">
                <a:latin typeface="Georgia"/>
                <a:cs typeface="Georgia"/>
              </a:rPr>
              <a:t>constructed </a:t>
            </a:r>
            <a:r>
              <a:rPr sz="2600" spc="-30" dirty="0">
                <a:latin typeface="Georgia"/>
                <a:cs typeface="Georgia"/>
              </a:rPr>
              <a:t>by </a:t>
            </a:r>
            <a:r>
              <a:rPr sz="2600" spc="-20" dirty="0">
                <a:latin typeface="Georgia"/>
                <a:cs typeface="Georgia"/>
              </a:rPr>
              <a:t>people, </a:t>
            </a:r>
            <a:r>
              <a:rPr sz="2600" spc="-15" dirty="0">
                <a:latin typeface="Georgia"/>
                <a:cs typeface="Georgia"/>
              </a:rPr>
              <a:t>who </a:t>
            </a:r>
            <a:r>
              <a:rPr sz="2600" spc="-25" dirty="0">
                <a:latin typeface="Georgia"/>
                <a:cs typeface="Georgia"/>
              </a:rPr>
              <a:t>can </a:t>
            </a:r>
            <a:r>
              <a:rPr sz="2600" spc="-35" dirty="0">
                <a:latin typeface="Georgia"/>
                <a:cs typeface="Georgia"/>
              </a:rPr>
              <a:t>also </a:t>
            </a:r>
            <a:r>
              <a:rPr sz="2600" spc="-30" dirty="0">
                <a:latin typeface="Georgia"/>
                <a:cs typeface="Georgia"/>
              </a:rPr>
              <a:t>change</a:t>
            </a:r>
            <a:r>
              <a:rPr sz="2600" spc="-42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them.</a:t>
            </a:r>
            <a:endParaRPr sz="2600">
              <a:latin typeface="Georgia"/>
              <a:cs typeface="Georgia"/>
            </a:endParaRPr>
          </a:p>
          <a:p>
            <a:pPr marL="12700" marR="5080" indent="2715895" algn="just">
              <a:lnSpc>
                <a:spcPct val="89600"/>
              </a:lnSpc>
              <a:spcBef>
                <a:spcPts val="320"/>
              </a:spcBef>
            </a:pPr>
            <a:r>
              <a:rPr sz="2600" spc="-40" dirty="0">
                <a:latin typeface="Georgia"/>
                <a:cs typeface="Georgia"/>
              </a:rPr>
              <a:t>----Buchanan </a:t>
            </a:r>
            <a:r>
              <a:rPr sz="2600" spc="-35" dirty="0">
                <a:latin typeface="Georgia"/>
                <a:cs typeface="Georgia"/>
              </a:rPr>
              <a:t>and </a:t>
            </a:r>
            <a:r>
              <a:rPr sz="2600" spc="-25" dirty="0">
                <a:latin typeface="Georgia"/>
                <a:cs typeface="Georgia"/>
              </a:rPr>
              <a:t>Huczynski </a:t>
            </a:r>
            <a:r>
              <a:rPr sz="2600" spc="-85" dirty="0">
                <a:latin typeface="Georgia"/>
                <a:cs typeface="Georgia"/>
              </a:rPr>
              <a:t>(1997)  </a:t>
            </a:r>
            <a:r>
              <a:rPr sz="2600" spc="-15" dirty="0">
                <a:latin typeface="Georgia"/>
                <a:cs typeface="Georgia"/>
              </a:rPr>
              <a:t>Organizations </a:t>
            </a:r>
            <a:r>
              <a:rPr sz="2600" spc="-60" dirty="0">
                <a:latin typeface="Georgia"/>
                <a:cs typeface="Georgia"/>
              </a:rPr>
              <a:t>are </a:t>
            </a:r>
            <a:r>
              <a:rPr sz="2600" spc="-65" dirty="0">
                <a:latin typeface="Georgia"/>
                <a:cs typeface="Georgia"/>
              </a:rPr>
              <a:t>a </a:t>
            </a:r>
            <a:r>
              <a:rPr sz="2600" spc="-50" dirty="0">
                <a:latin typeface="Georgia"/>
                <a:cs typeface="Georgia"/>
              </a:rPr>
              <a:t>system </a:t>
            </a:r>
            <a:r>
              <a:rPr sz="2600" spc="-20" dirty="0">
                <a:latin typeface="Georgia"/>
                <a:cs typeface="Georgia"/>
              </a:rPr>
              <a:t>of </a:t>
            </a:r>
            <a:r>
              <a:rPr sz="2600" spc="-40" dirty="0">
                <a:latin typeface="Georgia"/>
                <a:cs typeface="Georgia"/>
              </a:rPr>
              <a:t>cooperative </a:t>
            </a:r>
            <a:r>
              <a:rPr sz="2600" spc="-25" dirty="0">
                <a:latin typeface="Georgia"/>
                <a:cs typeface="Georgia"/>
              </a:rPr>
              <a:t>activities </a:t>
            </a:r>
            <a:r>
              <a:rPr sz="2600" spc="-40" dirty="0">
                <a:latin typeface="Georgia"/>
                <a:cs typeface="Georgia"/>
              </a:rPr>
              <a:t>-  </a:t>
            </a:r>
            <a:r>
              <a:rPr sz="2600" spc="-35" dirty="0">
                <a:latin typeface="Georgia"/>
                <a:cs typeface="Georgia"/>
              </a:rPr>
              <a:t>and </a:t>
            </a:r>
            <a:r>
              <a:rPr sz="2600" spc="-20" dirty="0">
                <a:latin typeface="Georgia"/>
                <a:cs typeface="Georgia"/>
              </a:rPr>
              <a:t>their </a:t>
            </a:r>
            <a:r>
              <a:rPr sz="2600" spc="-30" dirty="0">
                <a:latin typeface="Georgia"/>
                <a:cs typeface="Georgia"/>
              </a:rPr>
              <a:t>coordination </a:t>
            </a:r>
            <a:r>
              <a:rPr sz="2600" spc="-50" dirty="0">
                <a:latin typeface="Georgia"/>
                <a:cs typeface="Georgia"/>
              </a:rPr>
              <a:t>requires </a:t>
            </a:r>
            <a:r>
              <a:rPr sz="2600" spc="-25" dirty="0">
                <a:latin typeface="Georgia"/>
                <a:cs typeface="Georgia"/>
              </a:rPr>
              <a:t>something</a:t>
            </a:r>
            <a:r>
              <a:rPr sz="2600" spc="-70" dirty="0">
                <a:latin typeface="Georgia"/>
                <a:cs typeface="Georgia"/>
              </a:rPr>
              <a:t> </a:t>
            </a:r>
            <a:r>
              <a:rPr sz="2600" spc="-25" dirty="0">
                <a:latin typeface="Georgia"/>
                <a:cs typeface="Georgia"/>
              </a:rPr>
              <a:t>intangible</a:t>
            </a:r>
            <a:endParaRPr sz="2600">
              <a:latin typeface="Georgia"/>
              <a:cs typeface="Georgia"/>
            </a:endParaRPr>
          </a:p>
          <a:p>
            <a:pPr marL="12700" marR="9525" algn="just">
              <a:lnSpc>
                <a:spcPct val="80000"/>
              </a:lnSpc>
            </a:pPr>
            <a:r>
              <a:rPr sz="2600" spc="-35" dirty="0">
                <a:latin typeface="Georgia"/>
                <a:cs typeface="Georgia"/>
              </a:rPr>
              <a:t>and </a:t>
            </a:r>
            <a:r>
              <a:rPr sz="2600" spc="-40" dirty="0">
                <a:latin typeface="Georgia"/>
                <a:cs typeface="Georgia"/>
              </a:rPr>
              <a:t>personal  </a:t>
            </a:r>
            <a:r>
              <a:rPr sz="2600" spc="-10" dirty="0">
                <a:latin typeface="Georgia"/>
                <a:cs typeface="Georgia"/>
              </a:rPr>
              <a:t>that </a:t>
            </a:r>
            <a:r>
              <a:rPr sz="2600" spc="-55" dirty="0">
                <a:latin typeface="Georgia"/>
                <a:cs typeface="Georgia"/>
              </a:rPr>
              <a:t>is </a:t>
            </a:r>
            <a:r>
              <a:rPr sz="2600" spc="-50" dirty="0">
                <a:latin typeface="Georgia"/>
                <a:cs typeface="Georgia"/>
              </a:rPr>
              <a:t>largely </a:t>
            </a:r>
            <a:r>
              <a:rPr sz="2600" spc="-65" dirty="0">
                <a:latin typeface="Georgia"/>
                <a:cs typeface="Georgia"/>
              </a:rPr>
              <a:t>a  </a:t>
            </a:r>
            <a:r>
              <a:rPr sz="2600" spc="-40" dirty="0">
                <a:latin typeface="Georgia"/>
                <a:cs typeface="Georgia"/>
              </a:rPr>
              <a:t>matter </a:t>
            </a:r>
            <a:r>
              <a:rPr sz="2600" spc="-20" dirty="0">
                <a:latin typeface="Georgia"/>
                <a:cs typeface="Georgia"/>
              </a:rPr>
              <a:t>of </a:t>
            </a:r>
            <a:r>
              <a:rPr sz="2600" spc="-40" dirty="0">
                <a:latin typeface="Georgia"/>
                <a:cs typeface="Georgia"/>
              </a:rPr>
              <a:t>personal  relationships.</a:t>
            </a:r>
            <a:endParaRPr sz="2600">
              <a:latin typeface="Georgia"/>
              <a:cs typeface="Georgia"/>
            </a:endParaRPr>
          </a:p>
          <a:p>
            <a:pPr marL="12700" marR="12065" indent="5135245">
              <a:lnSpc>
                <a:spcPct val="89600"/>
              </a:lnSpc>
              <a:spcBef>
                <a:spcPts val="300"/>
              </a:spcBef>
            </a:pPr>
            <a:r>
              <a:rPr sz="2600" spc="-40" dirty="0">
                <a:latin typeface="Georgia"/>
                <a:cs typeface="Georgia"/>
              </a:rPr>
              <a:t>---- </a:t>
            </a:r>
            <a:r>
              <a:rPr sz="2600" spc="-75" dirty="0">
                <a:latin typeface="Georgia"/>
                <a:cs typeface="Georgia"/>
              </a:rPr>
              <a:t>Barnard </a:t>
            </a:r>
            <a:r>
              <a:rPr sz="2600" spc="-140" dirty="0">
                <a:latin typeface="Georgia"/>
                <a:cs typeface="Georgia"/>
              </a:rPr>
              <a:t>(1938)  </a:t>
            </a:r>
            <a:r>
              <a:rPr sz="2600" spc="5" dirty="0">
                <a:latin typeface="Georgia"/>
                <a:cs typeface="Georgia"/>
              </a:rPr>
              <a:t>OB </a:t>
            </a:r>
            <a:r>
              <a:rPr sz="2600" spc="-50" dirty="0">
                <a:latin typeface="Georgia"/>
                <a:cs typeface="Georgia"/>
              </a:rPr>
              <a:t>is </a:t>
            </a:r>
            <a:r>
              <a:rPr sz="2600" spc="-25" dirty="0">
                <a:latin typeface="Georgia"/>
                <a:cs typeface="Georgia"/>
              </a:rPr>
              <a:t>concerned </a:t>
            </a:r>
            <a:r>
              <a:rPr sz="2600" spc="-5" dirty="0">
                <a:latin typeface="Georgia"/>
                <a:cs typeface="Georgia"/>
              </a:rPr>
              <a:t>with </a:t>
            </a:r>
            <a:r>
              <a:rPr sz="2600" spc="-30" dirty="0">
                <a:latin typeface="Georgia"/>
                <a:cs typeface="Georgia"/>
              </a:rPr>
              <a:t>“the </a:t>
            </a:r>
            <a:r>
              <a:rPr sz="2600" spc="-25" dirty="0">
                <a:latin typeface="Georgia"/>
                <a:cs typeface="Georgia"/>
              </a:rPr>
              <a:t>study </a:t>
            </a:r>
            <a:r>
              <a:rPr sz="2600" spc="-20" dirty="0">
                <a:latin typeface="Georgia"/>
                <a:cs typeface="Georgia"/>
              </a:rPr>
              <a:t>of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30" dirty="0">
                <a:latin typeface="Georgia"/>
                <a:cs typeface="Georgia"/>
              </a:rPr>
              <a:t>structure,  </a:t>
            </a:r>
            <a:r>
              <a:rPr sz="2600" spc="-15" dirty="0">
                <a:latin typeface="Georgia"/>
                <a:cs typeface="Georgia"/>
              </a:rPr>
              <a:t>functioning </a:t>
            </a:r>
            <a:r>
              <a:rPr sz="2600" spc="-35" dirty="0">
                <a:latin typeface="Georgia"/>
                <a:cs typeface="Georgia"/>
              </a:rPr>
              <a:t>and </a:t>
            </a:r>
            <a:r>
              <a:rPr sz="2600" spc="-40" dirty="0">
                <a:latin typeface="Georgia"/>
                <a:cs typeface="Georgia"/>
              </a:rPr>
              <a:t>performance </a:t>
            </a:r>
            <a:r>
              <a:rPr sz="2600" spc="-20" dirty="0">
                <a:latin typeface="Georgia"/>
                <a:cs typeface="Georgia"/>
              </a:rPr>
              <a:t>of </a:t>
            </a:r>
            <a:r>
              <a:rPr sz="2600" spc="-30" dirty="0">
                <a:latin typeface="Georgia"/>
                <a:cs typeface="Georgia"/>
              </a:rPr>
              <a:t>organizations,</a:t>
            </a:r>
            <a:r>
              <a:rPr sz="2600" spc="-125" dirty="0">
                <a:latin typeface="Georgia"/>
                <a:cs typeface="Georgia"/>
              </a:rPr>
              <a:t> </a:t>
            </a:r>
            <a:r>
              <a:rPr sz="2600" spc="-35" dirty="0">
                <a:latin typeface="Georgia"/>
                <a:cs typeface="Georgia"/>
              </a:rPr>
              <a:t>and</a:t>
            </a:r>
            <a:endParaRPr sz="2600">
              <a:latin typeface="Georgia"/>
              <a:cs typeface="Georgia"/>
            </a:endParaRPr>
          </a:p>
          <a:p>
            <a:pPr marL="12700">
              <a:lnSpc>
                <a:spcPts val="2485"/>
              </a:lnSpc>
            </a:pP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35" dirty="0">
                <a:latin typeface="Georgia"/>
                <a:cs typeface="Georgia"/>
              </a:rPr>
              <a:t>behavior </a:t>
            </a:r>
            <a:r>
              <a:rPr sz="2600" spc="-20" dirty="0">
                <a:latin typeface="Georgia"/>
                <a:cs typeface="Georgia"/>
              </a:rPr>
              <a:t>of </a:t>
            </a:r>
            <a:r>
              <a:rPr sz="2600" spc="-40" dirty="0">
                <a:latin typeface="Georgia"/>
                <a:cs typeface="Georgia"/>
              </a:rPr>
              <a:t>groups </a:t>
            </a:r>
            <a:r>
              <a:rPr sz="2600" spc="-35" dirty="0">
                <a:latin typeface="Georgia"/>
                <a:cs typeface="Georgia"/>
              </a:rPr>
              <a:t>and individuals </a:t>
            </a:r>
            <a:r>
              <a:rPr sz="2600" spc="-15" dirty="0">
                <a:latin typeface="Georgia"/>
                <a:cs typeface="Georgia"/>
              </a:rPr>
              <a:t>within</a:t>
            </a:r>
            <a:r>
              <a:rPr sz="2600" spc="-260" dirty="0">
                <a:latin typeface="Georgia"/>
                <a:cs typeface="Georgia"/>
              </a:rPr>
              <a:t> </a:t>
            </a:r>
            <a:r>
              <a:rPr sz="2600" spc="-110" dirty="0">
                <a:latin typeface="Georgia"/>
                <a:cs typeface="Georgia"/>
              </a:rPr>
              <a:t>them”.</a:t>
            </a:r>
            <a:endParaRPr sz="2600">
              <a:latin typeface="Georgia"/>
              <a:cs typeface="Georgia"/>
            </a:endParaRPr>
          </a:p>
          <a:p>
            <a:pPr marL="5737225">
              <a:lnSpc>
                <a:spcPts val="3110"/>
              </a:lnSpc>
            </a:pPr>
            <a:r>
              <a:rPr sz="2600" spc="-40" dirty="0">
                <a:latin typeface="Georgia"/>
                <a:cs typeface="Georgia"/>
              </a:rPr>
              <a:t>---- </a:t>
            </a:r>
            <a:r>
              <a:rPr sz="2600" spc="-30" dirty="0">
                <a:latin typeface="Georgia"/>
                <a:cs typeface="Georgia"/>
              </a:rPr>
              <a:t>Pugh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140" dirty="0">
                <a:latin typeface="Georgia"/>
                <a:cs typeface="Georgia"/>
              </a:rPr>
              <a:t>(1971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162800" y="1638300"/>
            <a:ext cx="1376680" cy="2590800"/>
            <a:chOff x="7162800" y="1638300"/>
            <a:chExt cx="1376680" cy="2590800"/>
          </a:xfrm>
        </p:grpSpPr>
        <p:sp>
          <p:nvSpPr>
            <p:cNvPr id="9" name="object 9"/>
            <p:cNvSpPr/>
            <p:nvPr/>
          </p:nvSpPr>
          <p:spPr>
            <a:xfrm>
              <a:off x="7162800" y="1638300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3716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137160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1371600" h="76200">
                  <a:moveTo>
                    <a:pt x="137160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371600" y="44450"/>
                  </a:lnTo>
                  <a:lnTo>
                    <a:pt x="13716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34400" y="1676400"/>
              <a:ext cx="0" cy="2514600"/>
            </a:xfrm>
            <a:custGeom>
              <a:avLst/>
              <a:gdLst/>
              <a:ahLst/>
              <a:cxnLst/>
              <a:rect l="l" t="t" r="r" b="b"/>
              <a:pathLst>
                <a:path h="2514600">
                  <a:moveTo>
                    <a:pt x="0" y="0"/>
                  </a:moveTo>
                  <a:lnTo>
                    <a:pt x="0" y="2514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53400" y="4152900"/>
              <a:ext cx="381000" cy="76200"/>
            </a:xfrm>
            <a:custGeom>
              <a:avLst/>
              <a:gdLst/>
              <a:ahLst/>
              <a:cxnLst/>
              <a:rect l="l" t="t" r="r" b="b"/>
              <a:pathLst>
                <a:path w="3810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38100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381000" h="76200">
                  <a:moveTo>
                    <a:pt x="38100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381000" y="44450"/>
                  </a:lnTo>
                  <a:lnTo>
                    <a:pt x="3810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290827" y="1714500"/>
            <a:ext cx="919480" cy="2743200"/>
            <a:chOff x="1290827" y="1714500"/>
            <a:chExt cx="919480" cy="2743200"/>
          </a:xfrm>
        </p:grpSpPr>
        <p:sp>
          <p:nvSpPr>
            <p:cNvPr id="13" name="object 13"/>
            <p:cNvSpPr/>
            <p:nvPr/>
          </p:nvSpPr>
          <p:spPr>
            <a:xfrm>
              <a:off x="1295399" y="1714500"/>
              <a:ext cx="381000" cy="76200"/>
            </a:xfrm>
            <a:custGeom>
              <a:avLst/>
              <a:gdLst/>
              <a:ahLst/>
              <a:cxnLst/>
              <a:rect l="l" t="t" r="r" b="b"/>
              <a:pathLst>
                <a:path w="381000" h="76200">
                  <a:moveTo>
                    <a:pt x="304800" y="0"/>
                  </a:moveTo>
                  <a:lnTo>
                    <a:pt x="304800" y="76200"/>
                  </a:lnTo>
                  <a:lnTo>
                    <a:pt x="368300" y="44450"/>
                  </a:lnTo>
                  <a:lnTo>
                    <a:pt x="317500" y="44450"/>
                  </a:lnTo>
                  <a:lnTo>
                    <a:pt x="317500" y="31750"/>
                  </a:lnTo>
                  <a:lnTo>
                    <a:pt x="368300" y="31750"/>
                  </a:lnTo>
                  <a:lnTo>
                    <a:pt x="304800" y="0"/>
                  </a:lnTo>
                  <a:close/>
                </a:path>
                <a:path w="381000" h="76200">
                  <a:moveTo>
                    <a:pt x="3048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04800" y="44450"/>
                  </a:lnTo>
                  <a:lnTo>
                    <a:pt x="304800" y="31750"/>
                  </a:lnTo>
                  <a:close/>
                </a:path>
                <a:path w="381000" h="76200">
                  <a:moveTo>
                    <a:pt x="368300" y="31750"/>
                  </a:moveTo>
                  <a:lnTo>
                    <a:pt x="317500" y="31750"/>
                  </a:lnTo>
                  <a:lnTo>
                    <a:pt x="317500" y="44450"/>
                  </a:lnTo>
                  <a:lnTo>
                    <a:pt x="368300" y="44450"/>
                  </a:lnTo>
                  <a:lnTo>
                    <a:pt x="381000" y="38100"/>
                  </a:lnTo>
                  <a:lnTo>
                    <a:pt x="3683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95399" y="1752600"/>
              <a:ext cx="0" cy="2667000"/>
            </a:xfrm>
            <a:custGeom>
              <a:avLst/>
              <a:gdLst/>
              <a:ahLst/>
              <a:cxnLst/>
              <a:rect l="l" t="t" r="r" b="b"/>
              <a:pathLst>
                <a:path h="2667000">
                  <a:moveTo>
                    <a:pt x="0" y="0"/>
                  </a:moveTo>
                  <a:lnTo>
                    <a:pt x="0" y="26670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95399" y="43815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838200" y="0"/>
                  </a:moveTo>
                  <a:lnTo>
                    <a:pt x="838200" y="76200"/>
                  </a:lnTo>
                  <a:lnTo>
                    <a:pt x="901700" y="44450"/>
                  </a:lnTo>
                  <a:lnTo>
                    <a:pt x="850900" y="44450"/>
                  </a:lnTo>
                  <a:lnTo>
                    <a:pt x="850900" y="31750"/>
                  </a:lnTo>
                  <a:lnTo>
                    <a:pt x="901700" y="31750"/>
                  </a:lnTo>
                  <a:lnTo>
                    <a:pt x="838200" y="0"/>
                  </a:lnTo>
                  <a:close/>
                </a:path>
                <a:path w="914400" h="76200">
                  <a:moveTo>
                    <a:pt x="8382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838200" y="44450"/>
                  </a:lnTo>
                  <a:lnTo>
                    <a:pt x="838200" y="31750"/>
                  </a:lnTo>
                  <a:close/>
                </a:path>
                <a:path w="914400" h="76200">
                  <a:moveTo>
                    <a:pt x="901700" y="31750"/>
                  </a:moveTo>
                  <a:lnTo>
                    <a:pt x="850900" y="31750"/>
                  </a:lnTo>
                  <a:lnTo>
                    <a:pt x="850900" y="44450"/>
                  </a:lnTo>
                  <a:lnTo>
                    <a:pt x="901700" y="44450"/>
                  </a:lnTo>
                  <a:lnTo>
                    <a:pt x="914400" y="38100"/>
                  </a:lnTo>
                  <a:lnTo>
                    <a:pt x="9017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305300" y="9144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1750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1750" y="317500"/>
                </a:lnTo>
                <a:lnTo>
                  <a:pt x="31750" y="304800"/>
                </a:lnTo>
                <a:close/>
              </a:path>
              <a:path w="76200" h="381000">
                <a:moveTo>
                  <a:pt x="44450" y="0"/>
                </a:moveTo>
                <a:lnTo>
                  <a:pt x="31750" y="0"/>
                </a:lnTo>
                <a:lnTo>
                  <a:pt x="31750" y="317500"/>
                </a:lnTo>
                <a:lnTo>
                  <a:pt x="44450" y="317500"/>
                </a:lnTo>
                <a:lnTo>
                  <a:pt x="44450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4450" y="304800"/>
                </a:lnTo>
                <a:lnTo>
                  <a:pt x="44450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95900" y="49530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44450" y="63500"/>
                </a:moveTo>
                <a:lnTo>
                  <a:pt x="31750" y="63500"/>
                </a:lnTo>
                <a:lnTo>
                  <a:pt x="31750" y="381000"/>
                </a:lnTo>
                <a:lnTo>
                  <a:pt x="44450" y="381000"/>
                </a:lnTo>
                <a:lnTo>
                  <a:pt x="44450" y="63500"/>
                </a:lnTo>
                <a:close/>
              </a:path>
              <a:path w="76200" h="3810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810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727575" y="5359095"/>
            <a:ext cx="14636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Environment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07340" y="230319"/>
            <a:ext cx="5148580" cy="73469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4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sz="2400" u="heavy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Nature </a:t>
            </a:r>
            <a:r>
              <a:rPr sz="2400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24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Organizational</a:t>
            </a:r>
            <a:r>
              <a:rPr sz="2400" u="heavy" spc="2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Behavior</a:t>
            </a:r>
            <a:endParaRPr sz="2400">
              <a:latin typeface="Times New Roman"/>
              <a:cs typeface="Times New Roman"/>
            </a:endParaRPr>
          </a:p>
          <a:p>
            <a:pPr marL="3345815">
              <a:lnSpc>
                <a:spcPct val="100000"/>
              </a:lnSpc>
              <a:spcBef>
                <a:spcPts val="140"/>
              </a:spcBef>
            </a:pPr>
            <a:r>
              <a:rPr sz="2000" spc="-5" dirty="0">
                <a:solidFill>
                  <a:srgbClr val="000000"/>
                </a:solidFill>
                <a:latin typeface="Times New Roman"/>
                <a:cs typeface="Times New Roman"/>
              </a:rPr>
              <a:t>Environment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671827" y="1290827"/>
          <a:ext cx="64770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4953000"/>
                <a:gridCol w="990600"/>
              </a:tblGrid>
              <a:tr h="9906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7010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Human Behavior in</a:t>
                      </a:r>
                      <a:r>
                        <a:rPr sz="2000" b="1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Organizational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0104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Settings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320040" marR="1141730" indent="342900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Individual-Organization 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Interface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R="64769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 Organization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1586</Words>
  <Application>Microsoft Office PowerPoint</Application>
  <PresentationFormat>On-screen Show (4:3)</PresentationFormat>
  <Paragraphs>264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Carlito</vt:lpstr>
      <vt:lpstr>Georgia</vt:lpstr>
      <vt:lpstr>Tahoma</vt:lpstr>
      <vt:lpstr>Times New Roman</vt:lpstr>
      <vt:lpstr>Office Theme</vt:lpstr>
      <vt:lpstr>PowerPoint Presentation</vt:lpstr>
      <vt:lpstr>Chapter Content:</vt:lpstr>
      <vt:lpstr>Introduction</vt:lpstr>
      <vt:lpstr>PowerPoint Presentation</vt:lpstr>
      <vt:lpstr>What is Organizational Behavior?</vt:lpstr>
      <vt:lpstr>Contd..</vt:lpstr>
      <vt:lpstr>Contd..</vt:lpstr>
      <vt:lpstr>PowerPoint Presentation</vt:lpstr>
      <vt:lpstr>The Nature of Organizational Behavior Environment</vt:lpstr>
      <vt:lpstr>Nature of OB</vt:lpstr>
      <vt:lpstr>Evolution of OB</vt:lpstr>
      <vt:lpstr>Evolution of OB</vt:lpstr>
      <vt:lpstr>Evolution of OB</vt:lpstr>
      <vt:lpstr>Evolution of OB</vt:lpstr>
      <vt:lpstr>Major Contributing Disciplines to the field  of organizational Behavior</vt:lpstr>
      <vt:lpstr>Contd..</vt:lpstr>
      <vt:lpstr>Challenges for OB</vt:lpstr>
      <vt:lpstr>THE SCOPE OF THE ORGANIZATIONAL  BEHAVIOUR IS AS UNDER:</vt:lpstr>
      <vt:lpstr>Importance of OB</vt:lpstr>
      <vt:lpstr>Interpersonal Level:  Group Level Inter-group Level</vt:lpstr>
      <vt:lpstr>PowerPoint Presentation</vt:lpstr>
      <vt:lpstr>Hawthorne Effect</vt:lpstr>
      <vt:lpstr>Illumination Experiment:</vt:lpstr>
      <vt:lpstr>Relay Assembly Test Room  Experiment:</vt:lpstr>
      <vt:lpstr>Mass Interview Programme:</vt:lpstr>
      <vt:lpstr>Bank Wiring Test Room Experiment:</vt:lpstr>
      <vt:lpstr>PowerPoint Presentation</vt:lpstr>
      <vt:lpstr>Contributions of the Hawthorne  Experiment:</vt:lpstr>
      <vt:lpstr>Models of OB:</vt:lpstr>
      <vt:lpstr>Modern Models of Organizational Behavior</vt:lpstr>
      <vt:lpstr>Autocratic Model</vt:lpstr>
      <vt:lpstr>Custodial Model</vt:lpstr>
      <vt:lpstr>Supportive Model</vt:lpstr>
      <vt:lpstr>Collegial Model</vt:lpstr>
      <vt:lpstr>S O B C Model</vt:lpstr>
      <vt:lpstr>PowerPoint Presentation</vt:lpstr>
      <vt:lpstr>S-O-B-C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Parul</cp:lastModifiedBy>
  <cp:revision>1</cp:revision>
  <dcterms:created xsi:type="dcterms:W3CDTF">2020-08-05T04:07:12Z</dcterms:created>
  <dcterms:modified xsi:type="dcterms:W3CDTF">2020-08-05T04:11:04Z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2014-08-22T00:00:00Z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2020-08-05T00:00:00Z</vt:filetime>
  </property>
</Properties>
</file>